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52" r:id="rId2"/>
    <p:sldMasterId id="2147483739" r:id="rId3"/>
    <p:sldMasterId id="2147483765" r:id="rId4"/>
    <p:sldMasterId id="2147483778" r:id="rId5"/>
    <p:sldMasterId id="2147483804" r:id="rId6"/>
    <p:sldMasterId id="2147483816" r:id="rId7"/>
    <p:sldMasterId id="2147483842" r:id="rId8"/>
    <p:sldMasterId id="2147483855" r:id="rId9"/>
    <p:sldMasterId id="2147483880" r:id="rId10"/>
    <p:sldMasterId id="2147483893" r:id="rId11"/>
    <p:sldMasterId id="2147483957" r:id="rId12"/>
    <p:sldMasterId id="2147483970" r:id="rId13"/>
    <p:sldMasterId id="2147483983" r:id="rId14"/>
    <p:sldMasterId id="2147484009" r:id="rId15"/>
    <p:sldMasterId id="2147484022" r:id="rId16"/>
    <p:sldMasterId id="2147484035" r:id="rId17"/>
    <p:sldMasterId id="2147484048" r:id="rId18"/>
    <p:sldMasterId id="2147484073" r:id="rId19"/>
  </p:sldMasterIdLst>
  <p:notesMasterIdLst>
    <p:notesMasterId r:id="rId92"/>
  </p:notesMasterIdLst>
  <p:handoutMasterIdLst>
    <p:handoutMasterId r:id="rId93"/>
  </p:handoutMasterIdLst>
  <p:sldIdLst>
    <p:sldId id="1726" r:id="rId20"/>
    <p:sldId id="1283" r:id="rId21"/>
    <p:sldId id="1727" r:id="rId22"/>
    <p:sldId id="1742" r:id="rId23"/>
    <p:sldId id="1817" r:id="rId24"/>
    <p:sldId id="1735" r:id="rId25"/>
    <p:sldId id="1768" r:id="rId26"/>
    <p:sldId id="1769" r:id="rId27"/>
    <p:sldId id="1771" r:id="rId28"/>
    <p:sldId id="1772" r:id="rId29"/>
    <p:sldId id="1814" r:id="rId30"/>
    <p:sldId id="1836" r:id="rId31"/>
    <p:sldId id="1774" r:id="rId32"/>
    <p:sldId id="1776" r:id="rId33"/>
    <p:sldId id="1778" r:id="rId34"/>
    <p:sldId id="1777" r:id="rId35"/>
    <p:sldId id="1811" r:id="rId36"/>
    <p:sldId id="1812" r:id="rId37"/>
    <p:sldId id="1783" r:id="rId38"/>
    <p:sldId id="1784" r:id="rId39"/>
    <p:sldId id="1819" r:id="rId40"/>
    <p:sldId id="1881" r:id="rId41"/>
    <p:sldId id="1820" r:id="rId42"/>
    <p:sldId id="1879" r:id="rId43"/>
    <p:sldId id="1880" r:id="rId44"/>
    <p:sldId id="1773" r:id="rId45"/>
    <p:sldId id="1701" r:id="rId46"/>
    <p:sldId id="1748" r:id="rId47"/>
    <p:sldId id="1646" r:id="rId48"/>
    <p:sldId id="1810" r:id="rId49"/>
    <p:sldId id="1751" r:id="rId50"/>
    <p:sldId id="1752" r:id="rId51"/>
    <p:sldId id="1753" r:id="rId52"/>
    <p:sldId id="1754" r:id="rId53"/>
    <p:sldId id="1763" r:id="rId54"/>
    <p:sldId id="1684" r:id="rId55"/>
    <p:sldId id="1685" r:id="rId56"/>
    <p:sldId id="1686" r:id="rId57"/>
    <p:sldId id="1823" r:id="rId58"/>
    <p:sldId id="1757" r:id="rId59"/>
    <p:sldId id="1764" r:id="rId60"/>
    <p:sldId id="1658" r:id="rId61"/>
    <p:sldId id="1821" r:id="rId62"/>
    <p:sldId id="1702" r:id="rId63"/>
    <p:sldId id="1824" r:id="rId64"/>
    <p:sldId id="1825" r:id="rId65"/>
    <p:sldId id="1826" r:id="rId66"/>
    <p:sldId id="1827" r:id="rId67"/>
    <p:sldId id="1830" r:id="rId68"/>
    <p:sldId id="1831" r:id="rId69"/>
    <p:sldId id="1832" r:id="rId70"/>
    <p:sldId id="1706" r:id="rId71"/>
    <p:sldId id="1818" r:id="rId72"/>
    <p:sldId id="1803" r:id="rId73"/>
    <p:sldId id="1804" r:id="rId74"/>
    <p:sldId id="1709" r:id="rId75"/>
    <p:sldId id="1788" r:id="rId76"/>
    <p:sldId id="1789" r:id="rId77"/>
    <p:sldId id="1805" r:id="rId78"/>
    <p:sldId id="1806" r:id="rId79"/>
    <p:sldId id="1792" r:id="rId80"/>
    <p:sldId id="1716" r:id="rId81"/>
    <p:sldId id="1793" r:id="rId82"/>
    <p:sldId id="1722" r:id="rId83"/>
    <p:sldId id="1723" r:id="rId84"/>
    <p:sldId id="1794" r:id="rId85"/>
    <p:sldId id="1651" r:id="rId86"/>
    <p:sldId id="1650" r:id="rId87"/>
    <p:sldId id="1833" r:id="rId88"/>
    <p:sldId id="1797" r:id="rId89"/>
    <p:sldId id="1799" r:id="rId90"/>
    <p:sldId id="1800" r:id="rId91"/>
  </p:sldIdLst>
  <p:sldSz cx="10287000" cy="6858000" type="35mm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5">
          <p15:clr>
            <a:srgbClr val="A4A3A4"/>
          </p15:clr>
        </p15:guide>
        <p15:guide id="2" pos="32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6699"/>
    <a:srgbClr val="CC00CC"/>
    <a:srgbClr val="C0C0C0"/>
    <a:srgbClr val="EAEAEA"/>
    <a:srgbClr val="3333FF"/>
    <a:srgbClr val="FFFF00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09" autoAdjust="0"/>
    <p:restoredTop sz="92718" autoAdjust="0"/>
  </p:normalViewPr>
  <p:slideViewPr>
    <p:cSldViewPr snapToGrid="0">
      <p:cViewPr varScale="1">
        <p:scale>
          <a:sx n="100" d="100"/>
          <a:sy n="100" d="100"/>
        </p:scale>
        <p:origin x="936" y="60"/>
      </p:cViewPr>
      <p:guideLst>
        <p:guide orient="horz" pos="2295"/>
        <p:guide pos="32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172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viewProps" Target="viewProps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png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t" anchorCtr="0" compatLnSpc="1">
            <a:prstTxWarp prst="textNoShape">
              <a:avLst/>
            </a:prstTxWarp>
          </a:bodyPr>
          <a:lstStyle>
            <a:lvl1pPr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t" anchorCtr="0" compatLnSpc="1">
            <a:prstTxWarp prst="textNoShape">
              <a:avLst/>
            </a:prstTxWarp>
          </a:bodyPr>
          <a:lstStyle>
            <a:lvl1pPr algn="r"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b" anchorCtr="0" compatLnSpc="1">
            <a:prstTxWarp prst="textNoShape">
              <a:avLst/>
            </a:prstTxWarp>
          </a:bodyPr>
          <a:lstStyle>
            <a:lvl1pPr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61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b" anchorCtr="0" compatLnSpc="1">
            <a:prstTxWarp prst="textNoShape">
              <a:avLst/>
            </a:prstTxWarp>
          </a:bodyPr>
          <a:lstStyle>
            <a:lvl1pPr algn="r"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3436729-222B-4A86-B55F-6DA897591E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39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t" anchorCtr="0" compatLnSpc="1">
            <a:prstTxWarp prst="textNoShape">
              <a:avLst/>
            </a:prstTxWarp>
          </a:bodyPr>
          <a:lstStyle>
            <a:lvl1pPr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t" anchorCtr="0" compatLnSpc="1">
            <a:prstTxWarp prst="textNoShape">
              <a:avLst/>
            </a:prstTxWarp>
          </a:bodyPr>
          <a:lstStyle>
            <a:lvl1pPr algn="r"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3250" y="746125"/>
            <a:ext cx="55880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b" anchorCtr="0" compatLnSpc="1">
            <a:prstTxWarp prst="textNoShape">
              <a:avLst/>
            </a:prstTxWarp>
          </a:bodyPr>
          <a:lstStyle>
            <a:lvl1pPr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61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74" tIns="44737" rIns="89474" bIns="44737" numCol="1" anchor="b" anchorCtr="0" compatLnSpc="1">
            <a:prstTxWarp prst="textNoShape">
              <a:avLst/>
            </a:prstTxWarp>
          </a:bodyPr>
          <a:lstStyle>
            <a:lvl1pPr algn="r" defTabSz="895350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FC485346-FB56-4583-A442-E1C6B6FC49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597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0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7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8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we cannot be absolutely sure that in this case the B parameters encode synaptic plasticity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clinical scores did not differ between treated and non-treated FEPs: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Brief Psychiatric Rating Scale (BPRS)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37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the Scale for the Assessment of Negative Symptoms (SANS)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38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and the Global Assessment of Functioning (GAF)</a:t>
            </a:r>
          </a:p>
          <a:p>
            <a:pPr marL="171450" indent="-171450">
              <a:buFont typeface="Arial" charset="0"/>
              <a:buChar char="•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Overall, Bayesian model selection is a generic and powerful procedure that has found widespread application in machine learning and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neuroimaging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 However, as every method, it has limitations and there are cases when it cannot be used at all.  For these cases, we have been developing a new approach which we colloquially refer to as “model-based decoding”. This approach rests on using a model for theory-guided dimensionality reduction and selecting those data features which are used subsequently for classification.  Here, different models can be compared, by cross-validation, in terms of how well their parameters preserve information about the relevant class labels.</a:t>
            </a:r>
            <a:endParaRPr lang="de-CH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6689-634A-4D92-ABE2-004896F54388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6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6A361-05EB-41D1-8C8C-0CE74B200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4B52C-4CAA-4376-A923-B1D8318E7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AEF98-42E9-4475-99AF-678FE880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98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1EB3-9EB2-46AD-B52A-C26C97F895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70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037A-4867-40C7-9C32-71E6AA56E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56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0BA5C-E3E5-450E-B4BE-2A9DBAEBC1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68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2049-FDAC-4DE6-BB6A-62AC23FB5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11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5AEE6-A456-4459-90D9-A5EB7BF0B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860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FC132-2EAB-4862-B1B2-6E827B1EE28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78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5B679-1469-4EBC-9A97-154467612581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575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863E0-030C-4306-A3F7-F2692FA7667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421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0ECDD-11FE-48CD-828B-3F697F5DD93C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ECB76-6079-460B-A4BB-98EB9153C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7804-708C-468E-9BF5-C9E62BC8C83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32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DA4C0-CA95-42F2-896A-AEB220E94F1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780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674AB-226F-4C9A-83C9-622092277A4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302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EB22C-7764-40BF-AFAF-66573F279EB3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45A74-FB41-4BEF-A8EE-0FC574C6C1C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744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7D85F-4B0A-4CD7-B25C-AC37B6C12C2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43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D86AF-1238-480B-9A9E-898D0CA049F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703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4F286C05-015C-4D29-8E08-D5E8E160A02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25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FC132-2EAB-4862-B1B2-6E827B1EE28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820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5B679-1469-4EBC-9A97-154467612581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8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863E0-030C-4306-A3F7-F2692FA7667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250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0ECDD-11FE-48CD-828B-3F697F5DD93C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068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7804-708C-468E-9BF5-C9E62BC8C83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23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DA4C0-CA95-42F2-896A-AEB220E94F1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46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674AB-226F-4C9A-83C9-622092277A4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03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EB22C-7764-40BF-AFAF-66573F279EB3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574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45A74-FB41-4BEF-A8EE-0FC574C6C1C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836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7D85F-4B0A-4CD7-B25C-AC37B6C12C2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99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D86AF-1238-480B-9A9E-898D0CA049F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351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4F286C05-015C-4D29-8E08-D5E8E160A02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72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39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720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360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860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629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697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269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345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725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7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11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696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598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792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090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276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31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00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586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0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439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118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530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375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1B740-849E-452B-A334-82249B4002C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364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2CCA-4BB1-44B7-A199-C7D9240BD19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420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28848-8E49-4619-8878-BABDCE3D7F6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64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EB66D-E704-4BB8-ACD6-2E7EC05F469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220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15CE7-AC40-4468-AD62-3F52D82E390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117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E7B8-4080-408F-97FD-153432C7C67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25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0E799-4888-4FF6-9757-BA58C237232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86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BCF5C-DDD2-4351-8F14-17F734743131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353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CAC05-AC31-4B33-AE52-B72DAC69219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178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32CE-C09C-487E-BCC4-1CD0D4FE950A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461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A7BD-6E57-4C7F-8778-95FE166EC59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778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45529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5529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" y="3938588"/>
            <a:ext cx="45529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3938588"/>
            <a:ext cx="45529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6FE79DA4-7593-4ADE-A46B-B7A4F0F1527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915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1B740-849E-452B-A334-82249B4002C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28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2CCA-4BB1-44B7-A199-C7D9240BD19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48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28848-8E49-4619-8878-BABDCE3D7F6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21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EB66D-E704-4BB8-ACD6-2E7EC05F469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6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15CE7-AC40-4468-AD62-3F52D82E390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662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E7B8-4080-408F-97FD-153432C7C67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428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0E799-4888-4FF6-9757-BA58C237232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87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BCF5C-DDD2-4351-8F14-17F734743131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253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CAC05-AC31-4B33-AE52-B72DAC692196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604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32CE-C09C-487E-BCC4-1CD0D4FE950A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776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A7BD-6E57-4C7F-8778-95FE166EC59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32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45529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600200"/>
            <a:ext cx="45529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" y="3938588"/>
            <a:ext cx="45529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3938588"/>
            <a:ext cx="45529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6FE79DA4-7593-4ADE-A46B-B7A4F0F1527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4571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905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75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744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725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669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000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81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080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938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741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573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55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62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120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72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352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093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4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6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6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51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2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474D-4185-42D1-9EB8-699917F3C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1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43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6A361-05EB-41D1-8C8C-0CE74B200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027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474D-4185-42D1-9EB8-699917F3CA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460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6AC74-B98A-4683-9BFE-344F28C2D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769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03643-AD34-4C6D-8672-C0C961FE47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851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D1252-6D0B-430C-8B6C-62F551D61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579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2CF7E-33AB-4FA4-9861-CFE2F8AFE3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359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E2F46-3840-4272-A6E3-7DF5D5D253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61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FBAA-7E27-4DAF-A8F8-146B046B2F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90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EE17-429A-42D2-AF02-AD35C763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406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4B52C-4CAA-4376-A923-B1D8318E7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083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ECB76-6079-460B-A4BB-98EB9153C9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159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159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871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275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6577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683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023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63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809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857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596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367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4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778E-5EA3-4BB6-A79B-07B815F6BCBD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5DBD2-6DB4-41DA-866F-8753E86E662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BCD6B-49BB-48EA-9158-83218B3B3A5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61BE7-AD41-481B-96CA-E8CEFDD96E7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096A1-3180-41F1-9906-295B2F6F73F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E33C-F4E6-4BF4-BFA1-40516A2027E5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6AC74-B98A-4683-9BFE-344F28C2D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334C7-6A39-4081-89DC-78387012FEE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8F4E3-7061-4BAE-A78B-2AFE69D392C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963EF-06DA-4B49-8C9E-BB3A903AC047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2562-58C0-4904-A720-4B27A489AFA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5CBD7-9C49-4900-9AAF-A1B6D34646C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DBF8ED80-6494-46ED-B474-F8FC49BE22B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778E-5EA3-4BB6-A79B-07B815F6BCBD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5DBD2-6DB4-41DA-866F-8753E86E662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BCD6B-49BB-48EA-9158-83218B3B3A5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61BE7-AD41-481B-96CA-E8CEFDD96E7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03643-AD34-4C6D-8672-C0C961FE4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096A1-3180-41F1-9906-295B2F6F73F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E33C-F4E6-4BF4-BFA1-40516A2027E5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334C7-6A39-4081-89DC-78387012FEE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8F4E3-7061-4BAE-A78B-2AFE69D392C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963EF-06DA-4B49-8C9E-BB3A903AC047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2562-58C0-4904-A720-4B27A489AFA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5CBD7-9C49-4900-9AAF-A1B6D34646C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DBF8ED80-6494-46ED-B474-F8FC49BE22B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778E-5EA3-4BB6-A79B-07B815F6BCBD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5DBD2-6DB4-41DA-866F-8753E86E6628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D1252-6D0B-430C-8B6C-62F551D61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BCD6B-49BB-48EA-9158-83218B3B3A5F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61BE7-AD41-481B-96CA-E8CEFDD96E7E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096A1-3180-41F1-9906-295B2F6F73F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E33C-F4E6-4BF4-BFA1-40516A2027E5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334C7-6A39-4081-89DC-78387012FEE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8F4E3-7061-4BAE-A78B-2AFE69D392C2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963EF-06DA-4B49-8C9E-BB3A903AC047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2562-58C0-4904-A720-4B27A489AFAB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5CBD7-9C49-4900-9AAF-A1B6D34646C0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DBF8ED80-6494-46ED-B474-F8FC49BE22B9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2CF7E-33AB-4FA4-9861-CFE2F8AFE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909D8-39B7-4732-9055-8FAE13F3FB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36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F18125-05CF-4DBD-8627-747D25E076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52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AAA156-BD21-44AA-8637-D00A8E25F73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10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CBE1D-2276-45F4-8DE9-5866DD6F9F6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58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03F3E-22CB-4DE1-AF40-2FB75D1104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35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9AFD99-27F9-472D-BD50-C581B8634C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42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3CDAC5-1B16-4793-87EE-5F4A9ED9B2B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58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11BD73-BF75-4BE8-8C76-7DE11A623AD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38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2DB27B-3ADC-4084-9555-2DAA1F6061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995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71FF4D-3009-42F8-A09B-C3A253E20AA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E2F46-3840-4272-A6E3-7DF5D5D25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4A4FF-C134-4EE1-A56B-E7E95B336A5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2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6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8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34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78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03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667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3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995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1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BFBAA-7E27-4DAF-A8F8-146B046B2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8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05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08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E537-3C5E-450B-BC89-06B800E8CD7B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130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73EE-1E2A-4FF2-A6CF-AA324D8D25EF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44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9335-21EA-4613-976B-332CC1DD33A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616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DFA88-4D79-4942-B811-A4289879DB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657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70A4-C5C4-4133-BAB2-1351FE75AC05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020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C9F-6685-4830-9517-D8C9F3C38E53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04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AC658-CB3D-460E-ACBC-9336F2AB8E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6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EE17-429A-42D2-AF02-AD35C763F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495E-224D-4908-BE9A-D790D78E2FD6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017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BD3C-BC42-4EAD-B163-244D00BF1EFC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914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8605-CF00-463B-B902-71BDBEE381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532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47DF-8D82-4F3E-ADB2-E114734D2267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86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0"/>
            <a:ext cx="92583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1069-36FE-486C-8180-89D0C8878872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087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F4C58-8064-4ACA-807D-F347076623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8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FA68-EDC1-457D-89C9-C6C481B8D8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46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5298D-0D3D-4DB6-A2A0-9256D5EAC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2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6EBB-5BBB-41EC-A4E6-A33799FCE6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519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E6FBE-6E5B-4610-B07A-4FAF576428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3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31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1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31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fld id="{FA152D36-731C-4485-8F23-76FB82323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 smtClean="0"/>
              <a:t>Click to edit Master text styles</a:t>
            </a:r>
          </a:p>
          <a:p>
            <a:pPr lvl="1"/>
            <a:r>
              <a:rPr lang="pt-PT" dirty="0" smtClean="0"/>
              <a:t>Second level</a:t>
            </a:r>
          </a:p>
          <a:p>
            <a:pPr lvl="2"/>
            <a:r>
              <a:rPr lang="pt-PT" dirty="0" smtClean="0"/>
              <a:t>Third level</a:t>
            </a:r>
          </a:p>
          <a:p>
            <a:pPr lvl="3"/>
            <a:r>
              <a:rPr lang="pt-PT" dirty="0" smtClean="0"/>
              <a:t>Fourth level</a:t>
            </a:r>
          </a:p>
          <a:p>
            <a:pPr lvl="4"/>
            <a:r>
              <a:rPr lang="pt-PT" dirty="0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57FC7DD8-C419-4FA8-AC95-8039371EA07C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2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dirty="0" smtClean="0"/>
              <a:t>Click to edit Master text styles</a:t>
            </a:r>
          </a:p>
          <a:p>
            <a:pPr lvl="1"/>
            <a:r>
              <a:rPr lang="pt-PT" dirty="0" smtClean="0"/>
              <a:t>Second level</a:t>
            </a:r>
          </a:p>
          <a:p>
            <a:pPr lvl="2"/>
            <a:r>
              <a:rPr lang="pt-PT" dirty="0" smtClean="0"/>
              <a:t>Third level</a:t>
            </a:r>
          </a:p>
          <a:p>
            <a:pPr lvl="3"/>
            <a:r>
              <a:rPr lang="pt-PT" dirty="0" smtClean="0"/>
              <a:t>Fourth level</a:t>
            </a:r>
          </a:p>
          <a:p>
            <a:pPr lvl="4"/>
            <a:r>
              <a:rPr lang="pt-PT" dirty="0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57FC7DD8-C419-4FA8-AC95-8039371EA07C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8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F071D2E2-8DA8-4E47-8D07-E8DAC78FDD4A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F071D2E2-8DA8-4E47-8D07-E8DAC78FDD4A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9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0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31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31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31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latin typeface="+mn-lt"/>
              </a:defRPr>
            </a:lvl1pPr>
          </a:lstStyle>
          <a:p>
            <a:pPr>
              <a:defRPr/>
            </a:pPr>
            <a:fld id="{FA152D36-731C-4485-8F23-76FB82323D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5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4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D5D1423D-8A89-4E4A-8714-629DD75AECA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D5D1423D-8A89-4E4A-8714-629DD75AECA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fld id="{D5D1423D-8A89-4E4A-8714-629DD75AECA4}" type="slidenum">
              <a:rPr lang="pt-PT">
                <a:solidFill>
                  <a:srgbClr val="000000"/>
                </a:solidFill>
              </a:rPr>
              <a:pPr/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17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478794-590C-4521-AF5F-7CF92EFC67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0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1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33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33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60DDC57F-42EA-4C52-8E00-C61D787F9374}" type="slidenum">
              <a:rPr lang="pt-P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6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66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66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66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smtClean="0">
                <a:latin typeface="+mn-lt"/>
              </a:defRPr>
            </a:lvl1pPr>
          </a:lstStyle>
          <a:p>
            <a:pPr>
              <a:defRPr/>
            </a:pPr>
            <a:fld id="{EA205257-67C9-441B-A22E-549FDF9A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2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33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slideLayout" Target="../slideLayouts/slideLayout219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3.wmf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2.wmf"/><Relationship Id="rId4" Type="http://schemas.openxmlformats.org/officeDocument/2006/relationships/image" Target="../media/image44.jpeg"/><Relationship Id="rId9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emf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7.emf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55.wmf"/><Relationship Id="rId18" Type="http://schemas.openxmlformats.org/officeDocument/2006/relationships/oleObject" Target="../embeddings/oleObject30.bin"/><Relationship Id="rId3" Type="http://schemas.openxmlformats.org/officeDocument/2006/relationships/oleObject" Target="../embeddings/oleObject22.bin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208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54.wmf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58.wmf"/><Relationship Id="rId4" Type="http://schemas.openxmlformats.org/officeDocument/2006/relationships/image" Target="../media/image51.png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20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2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oleObject" Target="../embeddings/oleObject36.bin"/><Relationship Id="rId7" Type="http://schemas.openxmlformats.org/officeDocument/2006/relationships/image" Target="../media/image1380.png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70.png"/><Relationship Id="rId5" Type="http://schemas.openxmlformats.org/officeDocument/2006/relationships/image" Target="../media/image1360.png"/><Relationship Id="rId4" Type="http://schemas.openxmlformats.org/officeDocument/2006/relationships/image" Target="../media/image75.wmf"/><Relationship Id="rId9" Type="http://schemas.openxmlformats.org/officeDocument/2006/relationships/image" Target="../media/image7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7.bin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86.wmf"/><Relationship Id="rId20" Type="http://schemas.openxmlformats.org/officeDocument/2006/relationships/image" Target="../media/image87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3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81.wmf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83.wmf"/><Relationship Id="rId19" Type="http://schemas.openxmlformats.org/officeDocument/2006/relationships/oleObject" Target="../embeddings/oleObject51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5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92.wmf"/><Relationship Id="rId4" Type="http://schemas.openxmlformats.org/officeDocument/2006/relationships/image" Target="../media/image93.emf"/><Relationship Id="rId9" Type="http://schemas.openxmlformats.org/officeDocument/2006/relationships/oleObject" Target="../embeddings/oleObject5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9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10" Type="http://schemas.openxmlformats.org/officeDocument/2006/relationships/image" Target="../media/image12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9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103.emf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02.wmf"/><Relationship Id="rId4" Type="http://schemas.openxmlformats.org/officeDocument/2006/relationships/image" Target="../media/image104.emf"/><Relationship Id="rId9" Type="http://schemas.openxmlformats.org/officeDocument/2006/relationships/oleObject" Target="../embeddings/oleObject6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0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../media/image16.png"/><Relationship Id="rId7" Type="http://schemas.openxmlformats.org/officeDocument/2006/relationships/image" Target="NULL"/><Relationship Id="rId12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../media/image15.jpg"/><Relationship Id="rId16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10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31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NULL"/><Relationship Id="rId14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9.pn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2.xml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2" Type="http://schemas.openxmlformats.org/officeDocument/2006/relationships/vmlDrawing" Target="../drawings/vmlDrawing2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20.wmf"/><Relationship Id="rId4" Type="http://schemas.openxmlformats.org/officeDocument/2006/relationships/slideLayout" Target="../slideLayouts/slideLayout30.xml"/><Relationship Id="rId9" Type="http://schemas.openxmlformats.org/officeDocument/2006/relationships/oleObject" Target="../embeddings/oleObject6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0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jpeg"/><Relationship Id="rId18" Type="http://schemas.openxmlformats.org/officeDocument/2006/relationships/image" Target="../media/image164.jpeg"/><Relationship Id="rId26" Type="http://schemas.openxmlformats.org/officeDocument/2006/relationships/image" Target="../media/image172.jpeg"/><Relationship Id="rId3" Type="http://schemas.openxmlformats.org/officeDocument/2006/relationships/image" Target="../media/image149.jpeg"/><Relationship Id="rId21" Type="http://schemas.openxmlformats.org/officeDocument/2006/relationships/image" Target="../media/image167.pn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png"/><Relationship Id="rId25" Type="http://schemas.openxmlformats.org/officeDocument/2006/relationships/image" Target="../media/image171.jpeg"/><Relationship Id="rId33" Type="http://schemas.openxmlformats.org/officeDocument/2006/relationships/image" Target="../media/image179.png"/><Relationship Id="rId2" Type="http://schemas.openxmlformats.org/officeDocument/2006/relationships/image" Target="../media/image148.png"/><Relationship Id="rId16" Type="http://schemas.openxmlformats.org/officeDocument/2006/relationships/image" Target="../media/image162.jpeg"/><Relationship Id="rId20" Type="http://schemas.openxmlformats.org/officeDocument/2006/relationships/image" Target="../media/image166.jpeg"/><Relationship Id="rId29" Type="http://schemas.openxmlformats.org/officeDocument/2006/relationships/image" Target="../media/image17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2.png"/><Relationship Id="rId11" Type="http://schemas.openxmlformats.org/officeDocument/2006/relationships/image" Target="../media/image157.jpeg"/><Relationship Id="rId24" Type="http://schemas.openxmlformats.org/officeDocument/2006/relationships/image" Target="../media/image170.jpeg"/><Relationship Id="rId32" Type="http://schemas.openxmlformats.org/officeDocument/2006/relationships/image" Target="../media/image178.jpeg"/><Relationship Id="rId5" Type="http://schemas.openxmlformats.org/officeDocument/2006/relationships/image" Target="../media/image151.jpeg"/><Relationship Id="rId15" Type="http://schemas.openxmlformats.org/officeDocument/2006/relationships/image" Target="../media/image161.jpeg"/><Relationship Id="rId23" Type="http://schemas.openxmlformats.org/officeDocument/2006/relationships/image" Target="../media/image169.jpeg"/><Relationship Id="rId28" Type="http://schemas.openxmlformats.org/officeDocument/2006/relationships/image" Target="../media/image174.jpeg"/><Relationship Id="rId10" Type="http://schemas.openxmlformats.org/officeDocument/2006/relationships/image" Target="../media/image156.jpeg"/><Relationship Id="rId19" Type="http://schemas.openxmlformats.org/officeDocument/2006/relationships/image" Target="../media/image165.jpeg"/><Relationship Id="rId31" Type="http://schemas.openxmlformats.org/officeDocument/2006/relationships/image" Target="../media/image177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Relationship Id="rId22" Type="http://schemas.openxmlformats.org/officeDocument/2006/relationships/image" Target="../media/image168.jpeg"/><Relationship Id="rId27" Type="http://schemas.openxmlformats.org/officeDocument/2006/relationships/image" Target="../media/image173.jpeg"/><Relationship Id="rId30" Type="http://schemas.openxmlformats.org/officeDocument/2006/relationships/image" Target="../media/image176.jpeg"/><Relationship Id="rId8" Type="http://schemas.openxmlformats.org/officeDocument/2006/relationships/image" Target="../media/image1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53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1.jpeg"/><Relationship Id="rId7" Type="http://schemas.openxmlformats.org/officeDocument/2006/relationships/image" Target="../media/image184.gi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75.jpeg"/><Relationship Id="rId9" Type="http://schemas.openxmlformats.org/officeDocument/2006/relationships/image" Target="../media/image1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0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90.png"/><Relationship Id="rId7" Type="http://schemas.openxmlformats.org/officeDocument/2006/relationships/image" Target="../media/image520.png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10" Type="http://schemas.openxmlformats.org/officeDocument/2006/relationships/image" Target="../media/image25.wmf"/><Relationship Id="rId4" Type="http://schemas.openxmlformats.org/officeDocument/2006/relationships/image" Target="../media/image26.jpeg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62" name="Rectangle 2"/>
          <p:cNvSpPr>
            <a:spLocks noChangeArrowheads="1"/>
          </p:cNvSpPr>
          <p:nvPr/>
        </p:nvSpPr>
        <p:spPr bwMode="auto">
          <a:xfrm>
            <a:off x="1184260" y="233363"/>
            <a:ext cx="7868479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65200"/>
            <a:r>
              <a:rPr lang="en-US" sz="3600" dirty="0" smtClean="0">
                <a:solidFill>
                  <a:srgbClr val="000000"/>
                </a:solidFill>
              </a:rPr>
              <a:t>DCM for fMRI – Advanced topics</a:t>
            </a:r>
            <a:endParaRPr lang="en-US" sz="3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37763" name="Rectangle 3"/>
          <p:cNvSpPr>
            <a:spLocks noChangeArrowheads="1"/>
          </p:cNvSpPr>
          <p:nvPr/>
        </p:nvSpPr>
        <p:spPr bwMode="auto">
          <a:xfrm>
            <a:off x="823649" y="1736825"/>
            <a:ext cx="5474126" cy="51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7825">
              <a:lnSpc>
                <a:spcPct val="80000"/>
              </a:lnSpc>
              <a:spcBef>
                <a:spcPct val="400000"/>
              </a:spcBef>
            </a:pPr>
            <a:r>
              <a:rPr lang="en-US" sz="2400" b="0" dirty="0">
                <a:solidFill>
                  <a:srgbClr val="000000"/>
                </a:solidFill>
                <a:latin typeface="Arial"/>
              </a:rPr>
              <a:t>Klaas Enno Stephan </a:t>
            </a:r>
          </a:p>
        </p:txBody>
      </p:sp>
      <p:pic>
        <p:nvPicPr>
          <p:cNvPr id="7" name="Bild 20" descr="uzh_logo_d_pos_grau_1m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7574" y="3371578"/>
            <a:ext cx="216463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34" y="4387790"/>
            <a:ext cx="2559314" cy="648000"/>
          </a:xfrm>
          <a:prstGeom prst="rect">
            <a:avLst/>
          </a:prstGeom>
        </p:spPr>
      </p:pic>
      <p:pic>
        <p:nvPicPr>
          <p:cNvPr id="9" name="Picture 3" descr="C:\klaas\Dropbox\KES\science\TNU\misc\Logo\final\Logo_TNU_PNG\Logo_TNU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60" y="3376483"/>
            <a:ext cx="3189620" cy="103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2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VB in a nutshell (mean-field approximation)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81979"/>
              </p:ext>
            </p:extLst>
          </p:nvPr>
        </p:nvGraphicFramePr>
        <p:xfrm>
          <a:off x="4641850" y="2940050"/>
          <a:ext cx="42735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60" name="Equation" r:id="rId3" imgW="2070100" imgH="254000" progId="Equation.DSMT4">
                  <p:embed/>
                </p:oleObj>
              </mc:Choice>
              <mc:Fallback>
                <p:oleObj name="Equation" r:id="rId3" imgW="2070100" imgH="2540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2940050"/>
                        <a:ext cx="427355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6646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443208"/>
              </p:ext>
            </p:extLst>
          </p:nvPr>
        </p:nvGraphicFramePr>
        <p:xfrm>
          <a:off x="4010025" y="3759200"/>
          <a:ext cx="4810125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61" name="Equation" r:id="rId5" imgW="2603500" imgH="685800" progId="Equation.DSMT4">
                  <p:embed/>
                </p:oleObj>
              </mc:Choice>
              <mc:Fallback>
                <p:oleObj name="Equation" r:id="rId5" imgW="26035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25" y="3759200"/>
                        <a:ext cx="4810125" cy="126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4155" y="5656527"/>
            <a:ext cx="818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de-CH" sz="2000" b="0" dirty="0" smtClean="0">
                <a:solidFill>
                  <a:srgbClr val="000000"/>
                </a:solidFill>
                <a:sym typeface="Wingdings"/>
              </a:rPr>
              <a:t>  </a:t>
            </a:r>
            <a:r>
              <a:rPr lang="de-CH" sz="2000" b="0" dirty="0" smtClean="0">
                <a:solidFill>
                  <a:srgbClr val="000000"/>
                </a:solidFill>
              </a:rPr>
              <a:t>Iterative updating of sufficient statistics of approx. posteriors by gradient ascent.</a:t>
            </a:r>
            <a:endParaRPr lang="en-US" sz="2000" b="0" dirty="0">
              <a:solidFill>
                <a:srgbClr val="000000"/>
              </a:solidFill>
            </a:endParaRPr>
          </a:p>
        </p:txBody>
      </p:sp>
      <p:graphicFrame>
        <p:nvGraphicFramePr>
          <p:cNvPr id="1196647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454304"/>
              </p:ext>
            </p:extLst>
          </p:nvPr>
        </p:nvGraphicFramePr>
        <p:xfrm>
          <a:off x="3616325" y="1492250"/>
          <a:ext cx="64833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62" name="Equation" r:id="rId7" imgW="3467100" imgH="584200" progId="Equation.DSMT4">
                  <p:embed/>
                </p:oleObj>
              </mc:Choice>
              <mc:Fallback>
                <p:oleObj name="Equation" r:id="rId7" imgW="34671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325" y="1492250"/>
                        <a:ext cx="6483350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599" y="2993575"/>
            <a:ext cx="308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0" dirty="0" smtClean="0">
                <a:solidFill>
                  <a:srgbClr val="000000"/>
                </a:solidFill>
                <a:sym typeface="Wingdings"/>
              </a:rPr>
              <a:t>  </a:t>
            </a:r>
            <a:r>
              <a:rPr lang="de-CH" sz="2000" b="0" dirty="0" smtClean="0">
                <a:solidFill>
                  <a:srgbClr val="000000"/>
                </a:solidFill>
              </a:rPr>
              <a:t>Mean field approx.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714" y="1464129"/>
            <a:ext cx="3080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de-CH" sz="2000" b="0" dirty="0" smtClean="0">
                <a:solidFill>
                  <a:srgbClr val="000000"/>
                </a:solidFill>
                <a:sym typeface="Wingdings"/>
              </a:rPr>
              <a:t>  Neg. f</a:t>
            </a:r>
            <a:r>
              <a:rPr lang="de-CH" sz="2000" b="0" dirty="0" smtClean="0">
                <a:solidFill>
                  <a:srgbClr val="000000"/>
                </a:solidFill>
              </a:rPr>
              <a:t>ree-energy approx. to model evidence.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152" y="3755571"/>
            <a:ext cx="3080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de-CH" sz="2000" b="0" dirty="0" smtClean="0">
                <a:solidFill>
                  <a:srgbClr val="000000"/>
                </a:solidFill>
                <a:sym typeface="Wingdings"/>
              </a:rPr>
              <a:t>  Maximise neg. free energy  wrt. q = m</a:t>
            </a:r>
            <a:r>
              <a:rPr lang="de-CH" sz="2000" b="0" dirty="0" smtClean="0">
                <a:solidFill>
                  <a:srgbClr val="000000"/>
                </a:solidFill>
              </a:rPr>
              <a:t>inimise divergence,</a:t>
            </a:r>
          </a:p>
          <a:p>
            <a:pPr marL="358775" indent="-358775"/>
            <a:r>
              <a:rPr lang="en-US" sz="2000" b="0" dirty="0" smtClean="0">
                <a:solidFill>
                  <a:srgbClr val="000000"/>
                </a:solidFill>
              </a:rPr>
              <a:t>	by </a:t>
            </a:r>
            <a:r>
              <a:rPr lang="en-US" sz="2000" b="0" dirty="0" err="1" smtClean="0">
                <a:solidFill>
                  <a:srgbClr val="000000"/>
                </a:solidFill>
              </a:rPr>
              <a:t>maximising</a:t>
            </a:r>
            <a:r>
              <a:rPr lang="en-US" sz="2000" b="0" dirty="0" smtClean="0">
                <a:solidFill>
                  <a:srgbClr val="000000"/>
                </a:solidFill>
              </a:rPr>
              <a:t> </a:t>
            </a:r>
            <a:r>
              <a:rPr lang="en-US" sz="2000" b="0" dirty="0" err="1" smtClean="0">
                <a:solidFill>
                  <a:srgbClr val="000000"/>
                </a:solidFill>
              </a:rPr>
              <a:t>variational</a:t>
            </a:r>
            <a:r>
              <a:rPr lang="en-US" sz="2000" b="0" dirty="0" smtClean="0">
                <a:solidFill>
                  <a:srgbClr val="000000"/>
                </a:solidFill>
              </a:rPr>
              <a:t> energies</a:t>
            </a:r>
            <a:endParaRPr lang="en-US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05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08" y="1975891"/>
            <a:ext cx="4602879" cy="1615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DCM: </a:t>
            </a:r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methodological</a:t>
            </a:r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developments</a:t>
            </a:r>
            <a:endParaRPr lang="de-CH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150350" cy="4525963"/>
          </a:xfrm>
        </p:spPr>
        <p:txBody>
          <a:bodyPr/>
          <a:lstStyle/>
          <a:p>
            <a:r>
              <a:rPr lang="de-CH" sz="2000" b="1" dirty="0" err="1" smtClean="0"/>
              <a:t>Local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extrema</a:t>
            </a:r>
            <a:r>
              <a:rPr lang="de-CH" sz="2000" b="1" dirty="0" smtClean="0"/>
              <a:t> </a:t>
            </a:r>
            <a:r>
              <a:rPr lang="de-CH" sz="2000" b="1" dirty="0" smtClean="0">
                <a:sym typeface="Symbol" panose="05050102010706020507" pitchFamily="18" charset="2"/>
              </a:rPr>
              <a:t> </a:t>
            </a:r>
            <a:r>
              <a:rPr lang="de-CH" sz="2000" b="1" dirty="0">
                <a:sym typeface="Symbol" panose="05050102010706020507" pitchFamily="18" charset="2"/>
              </a:rPr>
              <a:t>g</a:t>
            </a:r>
            <a:r>
              <a:rPr lang="de-CH" sz="2000" b="1" dirty="0" smtClean="0"/>
              <a:t>lobal </a:t>
            </a:r>
            <a:r>
              <a:rPr lang="de-CH" sz="2000" b="1" dirty="0" err="1" smtClean="0"/>
              <a:t>optimisation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 </a:t>
            </a:r>
            <a:r>
              <a:rPr lang="de-CH" sz="2000" b="1" dirty="0" err="1" smtClean="0"/>
              <a:t>schemes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for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model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inversion</a:t>
            </a:r>
            <a:endParaRPr lang="de-CH" sz="2000" b="1" dirty="0" smtClean="0"/>
          </a:p>
          <a:p>
            <a:pPr lvl="1">
              <a:spcBef>
                <a:spcPts val="600"/>
              </a:spcBef>
            </a:pPr>
            <a:r>
              <a:rPr lang="de-CH" sz="1800" b="1" dirty="0" smtClean="0"/>
              <a:t>MCMC</a:t>
            </a:r>
            <a:r>
              <a:rPr lang="de-CH" sz="1800" dirty="0" smtClean="0"/>
              <a:t> </a:t>
            </a:r>
            <a:br>
              <a:rPr lang="de-CH" sz="1800" dirty="0" smtClean="0"/>
            </a:br>
            <a:r>
              <a:rPr lang="de-CH" sz="1800" dirty="0" smtClean="0"/>
              <a:t>(Gupta et al. 2015, </a:t>
            </a:r>
            <a:r>
              <a:rPr lang="de-CH" sz="1800" dirty="0" err="1" smtClean="0"/>
              <a:t>NeuroImage</a:t>
            </a:r>
            <a:r>
              <a:rPr lang="de-CH" sz="18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de-CH" sz="1800" b="1" dirty="0" err="1" smtClean="0"/>
              <a:t>Gaussian</a:t>
            </a:r>
            <a:r>
              <a:rPr lang="de-CH" sz="1800" b="1" dirty="0" smtClean="0"/>
              <a:t> </a:t>
            </a:r>
            <a:r>
              <a:rPr lang="de-CH" sz="1800" b="1" dirty="0" err="1" smtClean="0"/>
              <a:t>processes</a:t>
            </a:r>
            <a:r>
              <a:rPr lang="de-CH" sz="1800" dirty="0" smtClean="0"/>
              <a:t> </a:t>
            </a:r>
            <a:br>
              <a:rPr lang="de-CH" sz="1800" dirty="0" smtClean="0"/>
            </a:br>
            <a:r>
              <a:rPr lang="de-CH" sz="1800" dirty="0" smtClean="0"/>
              <a:t>(</a:t>
            </a:r>
            <a:r>
              <a:rPr lang="de-CH" sz="1800" dirty="0" err="1" smtClean="0"/>
              <a:t>Lomakina</a:t>
            </a:r>
            <a:r>
              <a:rPr lang="de-CH" sz="1800" dirty="0" smtClean="0"/>
              <a:t> et </a:t>
            </a:r>
            <a:r>
              <a:rPr lang="de-CH" sz="1800" dirty="0"/>
              <a:t>al. 2015, </a:t>
            </a:r>
            <a:r>
              <a:rPr lang="de-CH" sz="1800" dirty="0" err="1"/>
              <a:t>NeuroImage</a:t>
            </a:r>
            <a:r>
              <a:rPr lang="de-CH" sz="1800" dirty="0" smtClean="0"/>
              <a:t>)</a:t>
            </a:r>
          </a:p>
          <a:p>
            <a:pPr>
              <a:spcBef>
                <a:spcPts val="2400"/>
              </a:spcBef>
            </a:pPr>
            <a:r>
              <a:rPr lang="de-CH" sz="2000" b="1" dirty="0"/>
              <a:t>Sampling-</a:t>
            </a:r>
            <a:r>
              <a:rPr lang="de-CH" sz="2000" b="1" dirty="0" err="1"/>
              <a:t>based</a:t>
            </a:r>
            <a:r>
              <a:rPr lang="de-CH" sz="2000" b="1" dirty="0"/>
              <a:t> </a:t>
            </a:r>
            <a:r>
              <a:rPr lang="de-CH" sz="2000" b="1" dirty="0" err="1"/>
              <a:t>estimates</a:t>
            </a:r>
            <a:r>
              <a:rPr lang="de-CH" sz="2000" b="1" dirty="0"/>
              <a:t> </a:t>
            </a:r>
            <a:r>
              <a:rPr lang="de-CH" sz="2000" b="1" dirty="0" err="1"/>
              <a:t>of</a:t>
            </a:r>
            <a:r>
              <a:rPr lang="de-CH" sz="2000" b="1" dirty="0"/>
              <a:t> </a:t>
            </a:r>
            <a:r>
              <a:rPr lang="de-CH" sz="2000" b="1" dirty="0" err="1" smtClean="0"/>
              <a:t>model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evidence</a:t>
            </a:r>
            <a:endParaRPr lang="de-CH" sz="2000" b="1" dirty="0"/>
          </a:p>
          <a:p>
            <a:pPr lvl="1">
              <a:spcBef>
                <a:spcPts val="600"/>
              </a:spcBef>
            </a:pPr>
            <a:r>
              <a:rPr lang="de-CH" sz="1800" dirty="0"/>
              <a:t>Aponte et al</a:t>
            </a:r>
            <a:r>
              <a:rPr lang="de-CH" sz="1800" dirty="0" smtClean="0"/>
              <a:t>. 2015, J. </a:t>
            </a:r>
            <a:r>
              <a:rPr lang="de-CH" sz="1800" dirty="0" err="1" smtClean="0"/>
              <a:t>Neurosci</a:t>
            </a:r>
            <a:r>
              <a:rPr lang="de-CH" sz="1800" dirty="0" smtClean="0"/>
              <a:t>. Meth.</a:t>
            </a:r>
            <a:endParaRPr lang="de-CH" sz="1800" dirty="0"/>
          </a:p>
          <a:p>
            <a:pPr lvl="1">
              <a:spcBef>
                <a:spcPts val="600"/>
              </a:spcBef>
            </a:pPr>
            <a:r>
              <a:rPr lang="de-CH" sz="1800" dirty="0"/>
              <a:t>Raman et al., in </a:t>
            </a:r>
            <a:r>
              <a:rPr lang="de-CH" sz="1800" dirty="0" err="1"/>
              <a:t>preparation</a:t>
            </a:r>
            <a:endParaRPr lang="de-CH" sz="1800" dirty="0"/>
          </a:p>
          <a:p>
            <a:pPr>
              <a:spcBef>
                <a:spcPts val="2400"/>
              </a:spcBef>
            </a:pPr>
            <a:r>
              <a:rPr lang="de-CH" sz="2000" b="1" dirty="0" smtClean="0"/>
              <a:t>Choice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priors</a:t>
            </a:r>
            <a:r>
              <a:rPr lang="de-CH" sz="2000" b="1" dirty="0" smtClean="0"/>
              <a:t> </a:t>
            </a:r>
            <a:r>
              <a:rPr lang="de-CH" sz="2000" b="1" dirty="0" smtClean="0">
                <a:sym typeface="Symbol" panose="05050102010706020507" pitchFamily="18" charset="2"/>
              </a:rPr>
              <a:t> </a:t>
            </a:r>
            <a:r>
              <a:rPr lang="de-CH" sz="2000" b="1" dirty="0" err="1">
                <a:sym typeface="Symbol" panose="05050102010706020507" pitchFamily="18" charset="2"/>
              </a:rPr>
              <a:t>e</a:t>
            </a:r>
            <a:r>
              <a:rPr lang="de-CH" sz="2000" b="1" dirty="0" err="1" smtClean="0"/>
              <a:t>mpirical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Bayes</a:t>
            </a:r>
            <a:endParaRPr lang="de-CH" sz="2000" b="1" dirty="0" smtClean="0"/>
          </a:p>
          <a:p>
            <a:pPr lvl="1">
              <a:spcBef>
                <a:spcPts val="600"/>
              </a:spcBef>
            </a:pPr>
            <a:r>
              <a:rPr lang="de-CH" sz="1800" dirty="0" err="1" smtClean="0"/>
              <a:t>Friston</a:t>
            </a:r>
            <a:r>
              <a:rPr lang="de-CH" sz="1800" dirty="0" smtClean="0"/>
              <a:t> et al., </a:t>
            </a:r>
            <a:r>
              <a:rPr lang="de-CH" sz="1800" dirty="0" err="1" smtClean="0"/>
              <a:t>submitted</a:t>
            </a:r>
            <a:endParaRPr lang="de-CH" sz="1800" dirty="0" smtClean="0"/>
          </a:p>
          <a:p>
            <a:pPr lvl="1">
              <a:spcBef>
                <a:spcPts val="600"/>
              </a:spcBef>
            </a:pPr>
            <a:r>
              <a:rPr lang="de-CH" sz="1800" dirty="0" smtClean="0"/>
              <a:t>Raman et al., </a:t>
            </a:r>
            <a:r>
              <a:rPr lang="de-CH" sz="1800" dirty="0" err="1" smtClean="0"/>
              <a:t>submitted</a:t>
            </a:r>
            <a:endParaRPr lang="de-CH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49" y="4497442"/>
            <a:ext cx="3029195" cy="1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mpdcm</a:t>
            </a:r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massively</a:t>
            </a:r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parallel DCM</a:t>
            </a:r>
            <a:endParaRPr lang="de-CH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94" y="2016219"/>
            <a:ext cx="1698692" cy="11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 descr="http://www2.montgomerycollege.edu/departments/planet/planet/HPC/Pics/supercomputer_archite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638590"/>
            <a:ext cx="2514212" cy="188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536318" y="6080530"/>
            <a:ext cx="2914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Aponte et al. 2015., </a:t>
            </a:r>
            <a:r>
              <a:rPr lang="de-CH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de-CH" b="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Neurosci</a:t>
            </a:r>
            <a:r>
              <a:rPr lang="de-CH" b="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Meth.</a:t>
            </a:r>
            <a:endParaRPr lang="en-US" b="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280840" y="2353612"/>
            <a:ext cx="623368" cy="50331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4350" y="4338657"/>
                <a:ext cx="19883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CH" sz="1800" b="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1800" b="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CH" sz="18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4338657"/>
                <a:ext cx="1988342" cy="1200329"/>
              </a:xfrm>
              <a:prstGeom prst="rect">
                <a:avLst/>
              </a:prstGeom>
              <a:blipFill rotWithShape="0">
                <a:blip r:embed="rId4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ight Brace 36"/>
          <p:cNvSpPr/>
          <p:nvPr/>
        </p:nvSpPr>
        <p:spPr>
          <a:xfrm>
            <a:off x="2350292" y="4338657"/>
            <a:ext cx="152400" cy="1385063"/>
          </a:xfrm>
          <a:prstGeom prst="righ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33795" y="4877299"/>
            <a:ext cx="2540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b="0" dirty="0" smtClean="0">
                <a:solidFill>
                  <a:prstClr val="black"/>
                </a:solidFill>
                <a:latin typeface="Calibri"/>
              </a:rPr>
              <a:t>mpdcm_integrate(dcms)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ight Brace 38"/>
          <p:cNvSpPr/>
          <p:nvPr/>
        </p:nvSpPr>
        <p:spPr>
          <a:xfrm flipH="1">
            <a:off x="4640555" y="4394651"/>
            <a:ext cx="152400" cy="1385063"/>
          </a:xfrm>
          <a:prstGeom prst="righ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705350" y="4431023"/>
                <a:ext cx="7738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CH" sz="1800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CH" sz="1800" b="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1800" b="0" dirty="0" smtClean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CH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350" y="4431023"/>
                <a:ext cx="773876" cy="1200329"/>
              </a:xfrm>
              <a:prstGeom prst="rect">
                <a:avLst/>
              </a:prstGeom>
              <a:blipFill rotWithShape="0">
                <a:blip r:embed="rId5"/>
                <a:stretch>
                  <a:fillRect b="-10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9" descr="Performance measurements. Left panel: Single simulation. Right panel: Multipl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695450"/>
            <a:ext cx="3678558" cy="17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Full-size image (78 K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5" t="48524"/>
          <a:stretch/>
        </p:blipFill>
        <p:spPr bwMode="auto">
          <a:xfrm>
            <a:off x="5543550" y="4362450"/>
            <a:ext cx="3746240" cy="13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93725" y="6061040"/>
            <a:ext cx="638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www.translationalneuromodeling.org/tapas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ChangeArrowheads="1"/>
          </p:cNvSpPr>
          <p:nvPr/>
        </p:nvSpPr>
        <p:spPr bwMode="auto">
          <a:xfrm>
            <a:off x="769938" y="446088"/>
            <a:ext cx="87439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de-DE" sz="2800" dirty="0">
                <a:latin typeface="Arial Unicode MS" pitchFamily="34" charset="-128"/>
              </a:rPr>
              <a:t>Overview</a:t>
            </a:r>
          </a:p>
        </p:txBody>
      </p:sp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822325" y="1781175"/>
            <a:ext cx="9136063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DCM: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basic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concepts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Evolution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of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DCM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fMRI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Bayesian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model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selection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(BMS) </a:t>
            </a: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Translational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Neuromodeling</a:t>
            </a:r>
            <a:endParaRPr lang="de-DE" sz="2400" b="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412108" name="Rectangle 12"/>
          <p:cNvSpPr>
            <a:spLocks noChangeArrowheads="1"/>
          </p:cNvSpPr>
          <p:nvPr/>
        </p:nvSpPr>
        <p:spPr bwMode="auto">
          <a:xfrm>
            <a:off x="741363" y="2442074"/>
            <a:ext cx="9001125" cy="565150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evolution of DCM in SPM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286354"/>
            <a:ext cx="9258300" cy="2748617"/>
          </a:xfrm>
        </p:spPr>
        <p:txBody>
          <a:bodyPr/>
          <a:lstStyle/>
          <a:p>
            <a:pPr lvl="0">
              <a:spcBef>
                <a:spcPts val="1800"/>
              </a:spcBef>
            </a:pPr>
            <a:r>
              <a:rPr lang="de-CH" sz="2000" dirty="0" smtClean="0"/>
              <a:t>DCM is not one specific model, but a </a:t>
            </a:r>
            <a:r>
              <a:rPr lang="de-CH" sz="2000" dirty="0" err="1" smtClean="0"/>
              <a:t>framework</a:t>
            </a:r>
            <a:r>
              <a:rPr lang="de-CH" sz="2000" dirty="0" smtClean="0"/>
              <a:t> for Bayesian inversion of dynamic system models</a:t>
            </a:r>
          </a:p>
          <a:p>
            <a:pPr lvl="0">
              <a:spcBef>
                <a:spcPts val="2400"/>
              </a:spcBef>
            </a:pPr>
            <a:r>
              <a:rPr lang="de-CH" sz="2000" dirty="0" smtClean="0"/>
              <a:t>The </a:t>
            </a:r>
            <a:r>
              <a:rPr lang="de-CH" sz="2000" dirty="0" err="1" smtClean="0"/>
              <a:t>implementation</a:t>
            </a:r>
            <a:r>
              <a:rPr lang="de-CH" sz="2000" dirty="0" smtClean="0"/>
              <a:t> in SPM </a:t>
            </a:r>
            <a:r>
              <a:rPr lang="de-CH" sz="2000" dirty="0" err="1" smtClean="0"/>
              <a:t>has</a:t>
            </a:r>
            <a:r>
              <a:rPr lang="de-CH" sz="2000" dirty="0" smtClean="0"/>
              <a:t> </a:t>
            </a:r>
            <a:r>
              <a:rPr lang="de-CH" sz="2000" dirty="0" err="1" smtClean="0"/>
              <a:t>been</a:t>
            </a:r>
            <a:r>
              <a:rPr lang="de-CH" sz="2000" dirty="0" smtClean="0"/>
              <a:t> evolving </a:t>
            </a:r>
            <a:r>
              <a:rPr lang="de-CH" sz="2000" dirty="0" err="1" smtClean="0"/>
              <a:t>over</a:t>
            </a:r>
            <a:r>
              <a:rPr lang="de-CH" sz="2000" dirty="0" smtClean="0"/>
              <a:t> time, e.g.</a:t>
            </a:r>
          </a:p>
          <a:p>
            <a:pPr lvl="1">
              <a:spcBef>
                <a:spcPts val="600"/>
              </a:spcBef>
            </a:pPr>
            <a:r>
              <a:rPr lang="de-CH" sz="2000" dirty="0" err="1" smtClean="0"/>
              <a:t>improvements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numerical</a:t>
            </a:r>
            <a:r>
              <a:rPr lang="de-CH" sz="2000" dirty="0" smtClean="0"/>
              <a:t> </a:t>
            </a:r>
            <a:r>
              <a:rPr lang="de-CH" sz="2000" dirty="0" err="1" smtClean="0"/>
              <a:t>routines</a:t>
            </a:r>
            <a:r>
              <a:rPr lang="de-CH" sz="2000" dirty="0" smtClean="0"/>
              <a:t> (e.g., </a:t>
            </a:r>
            <a:r>
              <a:rPr lang="de-CH" sz="2000" dirty="0" err="1" smtClean="0"/>
              <a:t>optimisation</a:t>
            </a:r>
            <a:r>
              <a:rPr lang="de-CH" sz="2000" dirty="0" smtClean="0"/>
              <a:t> </a:t>
            </a:r>
            <a:r>
              <a:rPr lang="de-CH" sz="2000" dirty="0" err="1" smtClean="0"/>
              <a:t>scheme</a:t>
            </a:r>
            <a:r>
              <a:rPr lang="de-CH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de-CH" sz="2000" dirty="0" smtClean="0"/>
              <a:t>change in priors to cover new variants (e.g., </a:t>
            </a:r>
            <a:r>
              <a:rPr lang="de-CH" sz="2000" dirty="0" err="1" smtClean="0"/>
              <a:t>stochastic</a:t>
            </a:r>
            <a:r>
              <a:rPr lang="de-CH" sz="2000" dirty="0" smtClean="0"/>
              <a:t> DCMs)</a:t>
            </a:r>
          </a:p>
          <a:p>
            <a:pPr lvl="1">
              <a:spcBef>
                <a:spcPts val="600"/>
              </a:spcBef>
            </a:pPr>
            <a:r>
              <a:rPr lang="de-CH" sz="2000" dirty="0" err="1" smtClean="0"/>
              <a:t>changes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hemodynamic</a:t>
            </a:r>
            <a:r>
              <a:rPr lang="de-CH" sz="2000" dirty="0" smtClean="0"/>
              <a:t> </a:t>
            </a:r>
            <a:r>
              <a:rPr lang="de-CH" sz="2000" dirty="0" err="1" smtClean="0"/>
              <a:t>model</a:t>
            </a:r>
            <a:endParaRPr lang="de-CH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59420" y="4463755"/>
            <a:ext cx="7024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0" dirty="0" smtClean="0">
                <a:solidFill>
                  <a:srgbClr val="000000"/>
                </a:solidFill>
              </a:rPr>
              <a:t>To enable replication of your results, you should ideally state which SPM </a:t>
            </a:r>
            <a:r>
              <a:rPr lang="de-CH" sz="2000" b="0" dirty="0" err="1" smtClean="0">
                <a:solidFill>
                  <a:srgbClr val="000000"/>
                </a:solidFill>
              </a:rPr>
              <a:t>version</a:t>
            </a:r>
            <a:r>
              <a:rPr lang="de-CH" sz="2000" b="0" dirty="0" smtClean="0">
                <a:solidFill>
                  <a:srgbClr val="000000"/>
                </a:solidFill>
              </a:rPr>
              <a:t> (</a:t>
            </a:r>
            <a:r>
              <a:rPr lang="de-CH" sz="2000" b="0" dirty="0" err="1" smtClean="0">
                <a:solidFill>
                  <a:srgbClr val="000000"/>
                </a:solidFill>
              </a:rPr>
              <a:t>release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number</a:t>
            </a:r>
            <a:r>
              <a:rPr lang="de-CH" sz="2000" b="0" dirty="0" smtClean="0">
                <a:solidFill>
                  <a:srgbClr val="000000"/>
                </a:solidFill>
              </a:rPr>
              <a:t>) </a:t>
            </a:r>
            <a:r>
              <a:rPr lang="de-CH" sz="2000" b="0" dirty="0" err="1" smtClean="0">
                <a:solidFill>
                  <a:srgbClr val="000000"/>
                </a:solidFill>
              </a:rPr>
              <a:t>you</a:t>
            </a:r>
            <a:r>
              <a:rPr lang="de-CH" sz="2000" b="0" dirty="0" smtClean="0">
                <a:solidFill>
                  <a:srgbClr val="000000"/>
                </a:solidFill>
              </a:rPr>
              <a:t> are using when publishing </a:t>
            </a:r>
            <a:r>
              <a:rPr lang="de-CH" sz="2000" b="0" dirty="0" err="1" smtClean="0">
                <a:solidFill>
                  <a:srgbClr val="000000"/>
                </a:solidFill>
              </a:rPr>
              <a:t>papers</a:t>
            </a:r>
            <a:r>
              <a:rPr lang="de-CH" sz="2000" b="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928914" y="4492483"/>
            <a:ext cx="769257" cy="362857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Factorial structure of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23834"/>
            <a:ext cx="9258300" cy="480233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CH" sz="2400" dirty="0" smtClean="0"/>
              <a:t>Three dimensions of model specification:</a:t>
            </a:r>
          </a:p>
          <a:p>
            <a:pPr lvl="1">
              <a:spcBef>
                <a:spcPts val="1200"/>
              </a:spcBef>
            </a:pPr>
            <a:r>
              <a:rPr lang="de-CH" sz="2000" dirty="0" smtClean="0"/>
              <a:t>bilinear vs. nonlinear</a:t>
            </a:r>
          </a:p>
          <a:p>
            <a:pPr lvl="1">
              <a:spcBef>
                <a:spcPts val="1200"/>
              </a:spcBef>
            </a:pPr>
            <a:r>
              <a:rPr lang="de-CH" sz="2000" dirty="0" smtClean="0"/>
              <a:t>single-state vs. two-state (per region)</a:t>
            </a:r>
          </a:p>
          <a:p>
            <a:pPr lvl="1">
              <a:spcBef>
                <a:spcPts val="1200"/>
              </a:spcBef>
            </a:pPr>
            <a:r>
              <a:rPr lang="de-CH" sz="2000" dirty="0" smtClean="0"/>
              <a:t>deterministic vs. </a:t>
            </a:r>
            <a:r>
              <a:rPr lang="de-CH" sz="2000" dirty="0" err="1" smtClean="0"/>
              <a:t>stochastic</a:t>
            </a:r>
            <a:endParaRPr lang="de-CH" sz="2000" dirty="0" smtClean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6255" y="1697796"/>
            <a:ext cx="2636838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225" y="2439537"/>
            <a:ext cx="264477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5249" y="3349176"/>
            <a:ext cx="2636838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45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2"/>
          <p:cNvSpPr>
            <a:spLocks noChangeArrowheads="1"/>
          </p:cNvSpPr>
          <p:nvPr/>
        </p:nvSpPr>
        <p:spPr bwMode="auto">
          <a:xfrm>
            <a:off x="390525" y="925513"/>
            <a:ext cx="6264275" cy="1676400"/>
          </a:xfrm>
          <a:prstGeom prst="parallelogram">
            <a:avLst>
              <a:gd name="adj" fmla="val 93419"/>
            </a:avLst>
          </a:prstGeom>
          <a:solidFill>
            <a:schemeClr val="folHlink">
              <a:alpha val="50195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b="0">
              <a:solidFill>
                <a:srgbClr val="000000"/>
              </a:solidFill>
            </a:endParaRPr>
          </a:p>
        </p:txBody>
      </p:sp>
      <p:grpSp>
        <p:nvGrpSpPr>
          <p:cNvPr id="7173" name="Group 3"/>
          <p:cNvGrpSpPr>
            <a:grpSpLocks/>
          </p:cNvGrpSpPr>
          <p:nvPr/>
        </p:nvGrpSpPr>
        <p:grpSpPr bwMode="auto">
          <a:xfrm>
            <a:off x="4711700" y="3683000"/>
            <a:ext cx="5184775" cy="2806700"/>
            <a:chOff x="2877" y="482"/>
            <a:chExt cx="3266" cy="1768"/>
          </a:xfrm>
        </p:grpSpPr>
        <p:sp>
          <p:nvSpPr>
            <p:cNvPr id="1479684" name="Rectangle 4"/>
            <p:cNvSpPr>
              <a:spLocks noChangeArrowheads="1"/>
            </p:cNvSpPr>
            <p:nvPr/>
          </p:nvSpPr>
          <p:spPr bwMode="auto">
            <a:xfrm>
              <a:off x="2877" y="482"/>
              <a:ext cx="3266" cy="1768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6" name="Text Box 5"/>
            <p:cNvSpPr txBox="1">
              <a:spLocks noChangeArrowheads="1"/>
            </p:cNvSpPr>
            <p:nvPr/>
          </p:nvSpPr>
          <p:spPr bwMode="auto">
            <a:xfrm>
              <a:off x="3035" y="1021"/>
              <a:ext cx="1439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 dirty="0" smtClean="0">
                  <a:solidFill>
                    <a:srgbClr val="FFFFFF"/>
                  </a:solidFill>
                </a:rPr>
                <a:t>endogenous connectivity</a:t>
              </a:r>
              <a:endParaRPr 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217" name="Text Box 6"/>
            <p:cNvSpPr txBox="1">
              <a:spLocks noChangeArrowheads="1"/>
            </p:cNvSpPr>
            <p:nvPr/>
          </p:nvSpPr>
          <p:spPr bwMode="auto">
            <a:xfrm>
              <a:off x="3035" y="1870"/>
              <a:ext cx="104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>
                  <a:solidFill>
                    <a:srgbClr val="FFFFFF"/>
                  </a:solidFill>
                </a:rPr>
                <a:t>direct inputs</a:t>
              </a:r>
            </a:p>
          </p:txBody>
        </p:sp>
        <p:sp>
          <p:nvSpPr>
            <p:cNvPr id="7218" name="Text Box 7"/>
            <p:cNvSpPr txBox="1">
              <a:spLocks noChangeArrowheads="1"/>
            </p:cNvSpPr>
            <p:nvPr/>
          </p:nvSpPr>
          <p:spPr bwMode="auto">
            <a:xfrm>
              <a:off x="3035" y="1367"/>
              <a:ext cx="963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>
                  <a:solidFill>
                    <a:srgbClr val="FFFFFF"/>
                  </a:solidFill>
                </a:rPr>
                <a:t>modulation of</a:t>
              </a:r>
            </a:p>
            <a:p>
              <a:pPr eaLnBrk="0" hangingPunct="0"/>
              <a:r>
                <a:rPr lang="en-GB" sz="1600">
                  <a:solidFill>
                    <a:srgbClr val="FFFFFF"/>
                  </a:solidFill>
                </a:rPr>
                <a:t>connectivity</a:t>
              </a:r>
            </a:p>
          </p:txBody>
        </p:sp>
        <p:sp>
          <p:nvSpPr>
            <p:cNvPr id="7219" name="Line 8"/>
            <p:cNvSpPr>
              <a:spLocks noChangeShapeType="1"/>
            </p:cNvSpPr>
            <p:nvPr/>
          </p:nvSpPr>
          <p:spPr bwMode="auto">
            <a:xfrm flipH="1">
              <a:off x="3920" y="1978"/>
              <a:ext cx="113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Text Box 9"/>
            <p:cNvSpPr txBox="1">
              <a:spLocks noChangeArrowheads="1"/>
            </p:cNvSpPr>
            <p:nvPr/>
          </p:nvSpPr>
          <p:spPr bwMode="auto">
            <a:xfrm>
              <a:off x="3029" y="579"/>
              <a:ext cx="1418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000000"/>
                  </a:solidFill>
                </a:rPr>
                <a:t>Neural state equation</a:t>
              </a:r>
            </a:p>
          </p:txBody>
        </p:sp>
        <p:graphicFrame>
          <p:nvGraphicFramePr>
            <p:cNvPr id="7170" name="Object 10"/>
            <p:cNvGraphicFramePr>
              <a:graphicFrameLocks noChangeAspect="1"/>
            </p:cNvGraphicFramePr>
            <p:nvPr/>
          </p:nvGraphicFramePr>
          <p:xfrm>
            <a:off x="4487" y="545"/>
            <a:ext cx="1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920" name="Equation" r:id="rId3" imgW="1574800" imgH="254000" progId="Equation.3">
                    <p:embed/>
                  </p:oleObj>
                </mc:Choice>
                <mc:Fallback>
                  <p:oleObj name="Equation" r:id="rId3" imgW="15748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7" y="545"/>
                          <a:ext cx="1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1" name="Object 11"/>
            <p:cNvGraphicFramePr>
              <a:graphicFrameLocks noChangeAspect="1"/>
            </p:cNvGraphicFramePr>
            <p:nvPr/>
          </p:nvGraphicFramePr>
          <p:xfrm>
            <a:off x="5035" y="957"/>
            <a:ext cx="828" cy="1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921" name="Equation" r:id="rId5" imgW="863600" imgH="1282700" progId="Equation.3">
                    <p:embed/>
                  </p:oleObj>
                </mc:Choice>
                <mc:Fallback>
                  <p:oleObj name="Equation" r:id="rId5" imgW="863600" imgH="1282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5" y="957"/>
                          <a:ext cx="828" cy="12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1" name="Line 12"/>
            <p:cNvSpPr>
              <a:spLocks noChangeShapeType="1"/>
            </p:cNvSpPr>
            <p:nvPr/>
          </p:nvSpPr>
          <p:spPr bwMode="auto">
            <a:xfrm flipH="1">
              <a:off x="4057" y="1556"/>
              <a:ext cx="9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Line 13"/>
            <p:cNvSpPr>
              <a:spLocks noChangeShapeType="1"/>
            </p:cNvSpPr>
            <p:nvPr/>
          </p:nvSpPr>
          <p:spPr bwMode="auto">
            <a:xfrm flipH="1">
              <a:off x="4465" y="1132"/>
              <a:ext cx="57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8024813" y="998538"/>
            <a:ext cx="14478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0">
                <a:solidFill>
                  <a:srgbClr val="000000"/>
                </a:solidFill>
              </a:rPr>
              <a:t>hemodynamic</a:t>
            </a:r>
          </a:p>
          <a:p>
            <a:pPr eaLnBrk="0" hangingPunct="0"/>
            <a:r>
              <a:rPr lang="en-GB" sz="1600" b="0">
                <a:solidFill>
                  <a:srgbClr val="000000"/>
                </a:solidFill>
              </a:rPr>
              <a:t>model</a:t>
            </a:r>
            <a:endParaRPr lang="en-US" sz="1600" b="0">
              <a:solidFill>
                <a:srgbClr val="000000"/>
              </a:solidFill>
            </a:endParaRPr>
          </a:p>
        </p:txBody>
      </p:sp>
      <p:sp>
        <p:nvSpPr>
          <p:cNvPr id="7175" name="Line 15"/>
          <p:cNvSpPr>
            <a:spLocks noChangeShapeType="1"/>
          </p:cNvSpPr>
          <p:nvPr/>
        </p:nvSpPr>
        <p:spPr bwMode="auto">
          <a:xfrm flipH="1">
            <a:off x="7377113" y="579438"/>
            <a:ext cx="31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6" name="Rectangle 16"/>
          <p:cNvSpPr>
            <a:spLocks noChangeArrowheads="1"/>
          </p:cNvSpPr>
          <p:nvPr/>
        </p:nvSpPr>
        <p:spPr bwMode="auto">
          <a:xfrm>
            <a:off x="6800850" y="930275"/>
            <a:ext cx="1223963" cy="728663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l-GR" sz="2400" b="0">
                <a:solidFill>
                  <a:srgbClr val="000000"/>
                </a:solidFill>
                <a:cs typeface="Times New Roman" pitchFamily="18" charset="0"/>
              </a:rPr>
              <a:t>λ</a:t>
            </a:r>
          </a:p>
        </p:txBody>
      </p:sp>
      <p:sp>
        <p:nvSpPr>
          <p:cNvPr id="7177" name="Text Box 17"/>
          <p:cNvSpPr txBox="1">
            <a:spLocks noChangeArrowheads="1"/>
          </p:cNvSpPr>
          <p:nvPr/>
        </p:nvSpPr>
        <p:spPr bwMode="auto">
          <a:xfrm>
            <a:off x="7208838" y="20351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2400">
                <a:solidFill>
                  <a:srgbClr val="FF9900"/>
                </a:solidFill>
              </a:rPr>
              <a:t>x</a:t>
            </a:r>
            <a:endParaRPr lang="en-US" sz="2400">
              <a:solidFill>
                <a:srgbClr val="FF9900"/>
              </a:solidFill>
            </a:endParaRPr>
          </a:p>
        </p:txBody>
      </p:sp>
      <p:sp>
        <p:nvSpPr>
          <p:cNvPr id="7178" name="Text Box 18"/>
          <p:cNvSpPr txBox="1">
            <a:spLocks noChangeArrowheads="1"/>
          </p:cNvSpPr>
          <p:nvPr/>
        </p:nvSpPr>
        <p:spPr bwMode="auto">
          <a:xfrm>
            <a:off x="7208838" y="12065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037C03"/>
                </a:solidFill>
              </a:rPr>
              <a:t>y</a:t>
            </a:r>
            <a:endParaRPr lang="en-US" sz="2400">
              <a:solidFill>
                <a:srgbClr val="037C03"/>
              </a:solidFill>
            </a:endParaRPr>
          </a:p>
        </p:txBody>
      </p:sp>
      <p:sp>
        <p:nvSpPr>
          <p:cNvPr id="7179" name="Line 19"/>
          <p:cNvSpPr>
            <a:spLocks noChangeShapeType="1"/>
          </p:cNvSpPr>
          <p:nvPr/>
        </p:nvSpPr>
        <p:spPr bwMode="auto">
          <a:xfrm>
            <a:off x="7375525" y="2492375"/>
            <a:ext cx="1588" cy="1117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0" name="Text Box 20"/>
          <p:cNvSpPr txBox="1">
            <a:spLocks noChangeArrowheads="1"/>
          </p:cNvSpPr>
          <p:nvPr/>
        </p:nvSpPr>
        <p:spPr bwMode="auto">
          <a:xfrm>
            <a:off x="7491413" y="2947988"/>
            <a:ext cx="1131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0">
                <a:solidFill>
                  <a:srgbClr val="000000"/>
                </a:solidFill>
              </a:rPr>
              <a:t>integration</a:t>
            </a:r>
          </a:p>
        </p:txBody>
      </p:sp>
      <p:cxnSp>
        <p:nvCxnSpPr>
          <p:cNvPr id="7181" name="AutoShape 21"/>
          <p:cNvCxnSpPr>
            <a:cxnSpLocks noChangeShapeType="1"/>
            <a:stCxn id="7190" idx="0"/>
            <a:endCxn id="7186" idx="2"/>
          </p:cNvCxnSpPr>
          <p:nvPr/>
        </p:nvCxnSpPr>
        <p:spPr bwMode="auto">
          <a:xfrm flipV="1">
            <a:off x="3475038" y="692150"/>
            <a:ext cx="1587" cy="5222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7182" name="AutoShape 22"/>
          <p:cNvCxnSpPr>
            <a:cxnSpLocks noChangeShapeType="1"/>
            <a:stCxn id="7192" idx="0"/>
            <a:endCxn id="7185" idx="2"/>
          </p:cNvCxnSpPr>
          <p:nvPr/>
        </p:nvCxnSpPr>
        <p:spPr bwMode="auto">
          <a:xfrm flipV="1">
            <a:off x="4618038" y="692150"/>
            <a:ext cx="4762" cy="8270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7183" name="AutoShape 23"/>
          <p:cNvCxnSpPr>
            <a:cxnSpLocks noChangeShapeType="1"/>
            <a:stCxn id="7189" idx="0"/>
            <a:endCxn id="7187" idx="2"/>
          </p:cNvCxnSpPr>
          <p:nvPr/>
        </p:nvCxnSpPr>
        <p:spPr bwMode="auto">
          <a:xfrm flipV="1">
            <a:off x="1646238" y="682625"/>
            <a:ext cx="4762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7184" name="Text Box 24"/>
          <p:cNvSpPr txBox="1">
            <a:spLocks noChangeArrowheads="1"/>
          </p:cNvSpPr>
          <p:nvPr/>
        </p:nvSpPr>
        <p:spPr bwMode="auto">
          <a:xfrm>
            <a:off x="5235575" y="127000"/>
            <a:ext cx="1047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37C03"/>
                </a:solidFill>
              </a:rPr>
              <a:t>BOLD</a:t>
            </a:r>
          </a:p>
        </p:txBody>
      </p:sp>
      <p:sp>
        <p:nvSpPr>
          <p:cNvPr id="7185" name="Text Box 25"/>
          <p:cNvSpPr txBox="1">
            <a:spLocks noChangeArrowheads="1"/>
          </p:cNvSpPr>
          <p:nvPr/>
        </p:nvSpPr>
        <p:spPr bwMode="auto">
          <a:xfrm>
            <a:off x="4398963" y="234950"/>
            <a:ext cx="447675" cy="457200"/>
          </a:xfrm>
          <a:prstGeom prst="rect">
            <a:avLst/>
          </a:prstGeom>
          <a:gradFill rotWithShape="1">
            <a:gsLst>
              <a:gs pos="0">
                <a:srgbClr val="037C03"/>
              </a:gs>
              <a:gs pos="100000">
                <a:srgbClr val="013901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b="0" i="1">
                <a:solidFill>
                  <a:srgbClr val="FFFF66"/>
                </a:solidFill>
              </a:rPr>
              <a:t>y</a:t>
            </a:r>
          </a:p>
        </p:txBody>
      </p:sp>
      <p:sp>
        <p:nvSpPr>
          <p:cNvPr id="7186" name="Text Box 26"/>
          <p:cNvSpPr txBox="1">
            <a:spLocks noChangeArrowheads="1"/>
          </p:cNvSpPr>
          <p:nvPr/>
        </p:nvSpPr>
        <p:spPr bwMode="auto">
          <a:xfrm>
            <a:off x="3252788" y="234950"/>
            <a:ext cx="447675" cy="457200"/>
          </a:xfrm>
          <a:prstGeom prst="rect">
            <a:avLst/>
          </a:prstGeom>
          <a:gradFill rotWithShape="1">
            <a:gsLst>
              <a:gs pos="0">
                <a:srgbClr val="037C03"/>
              </a:gs>
              <a:gs pos="100000">
                <a:srgbClr val="013901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b="0" i="1">
                <a:solidFill>
                  <a:srgbClr val="FFFF66"/>
                </a:solidFill>
              </a:rPr>
              <a:t>y</a:t>
            </a:r>
          </a:p>
        </p:txBody>
      </p:sp>
      <p:sp>
        <p:nvSpPr>
          <p:cNvPr id="7187" name="Text Box 27"/>
          <p:cNvSpPr txBox="1">
            <a:spLocks noChangeArrowheads="1"/>
          </p:cNvSpPr>
          <p:nvPr/>
        </p:nvSpPr>
        <p:spPr bwMode="auto">
          <a:xfrm>
            <a:off x="1427163" y="225425"/>
            <a:ext cx="447675" cy="457200"/>
          </a:xfrm>
          <a:prstGeom prst="rect">
            <a:avLst/>
          </a:prstGeom>
          <a:gradFill rotWithShape="1">
            <a:gsLst>
              <a:gs pos="0">
                <a:srgbClr val="037C03"/>
              </a:gs>
              <a:gs pos="100000">
                <a:srgbClr val="013901"/>
              </a:gs>
            </a:gsLst>
            <a:path path="shape">
              <a:fillToRect l="50000" t="50000" r="50000" b="50000"/>
            </a:path>
          </a:gra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400" b="0" i="1">
                <a:solidFill>
                  <a:srgbClr val="FFFF66"/>
                </a:solidFill>
              </a:rPr>
              <a:t>y</a:t>
            </a:r>
          </a:p>
        </p:txBody>
      </p:sp>
      <p:sp>
        <p:nvSpPr>
          <p:cNvPr id="7188" name="Line 28"/>
          <p:cNvSpPr>
            <a:spLocks noChangeShapeType="1"/>
          </p:cNvSpPr>
          <p:nvPr/>
        </p:nvSpPr>
        <p:spPr bwMode="auto">
          <a:xfrm flipH="1">
            <a:off x="1871663" y="1470025"/>
            <a:ext cx="1295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9" name="Text Box 29"/>
          <p:cNvSpPr txBox="1">
            <a:spLocks noChangeArrowheads="1"/>
          </p:cNvSpPr>
          <p:nvPr/>
        </p:nvSpPr>
        <p:spPr bwMode="auto">
          <a:xfrm>
            <a:off x="1243013" y="1747838"/>
            <a:ext cx="804862" cy="581025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>
            <a:spAutoFit/>
            <a:flatTx/>
          </a:bodyPr>
          <a:lstStyle/>
          <a:p>
            <a:pPr algn="ctr" eaLnBrk="0" hangingPunct="0"/>
            <a:r>
              <a:rPr lang="en-US" sz="1600" b="0">
                <a:solidFill>
                  <a:srgbClr val="000000"/>
                </a:solidFill>
              </a:rPr>
              <a:t>activity</a:t>
            </a:r>
          </a:p>
          <a:p>
            <a:pPr algn="ctr" eaLnBrk="0" hangingPunct="0"/>
            <a:r>
              <a:rPr lang="en-US" sz="1600" b="0" i="1">
                <a:solidFill>
                  <a:srgbClr val="000000"/>
                </a:solidFill>
              </a:rPr>
              <a:t>x</a:t>
            </a:r>
            <a:r>
              <a:rPr lang="en-US" sz="1600" b="0" baseline="-25000">
                <a:solidFill>
                  <a:srgbClr val="000000"/>
                </a:solidFill>
              </a:rPr>
              <a:t>1</a:t>
            </a:r>
            <a:r>
              <a:rPr lang="en-US" sz="1600" b="0">
                <a:solidFill>
                  <a:srgbClr val="000000"/>
                </a:solidFill>
              </a:rPr>
              <a:t>(</a:t>
            </a:r>
            <a:r>
              <a:rPr lang="en-US" sz="1600" b="0" i="1">
                <a:solidFill>
                  <a:srgbClr val="000000"/>
                </a:solidFill>
              </a:rPr>
              <a:t>t</a:t>
            </a:r>
            <a:r>
              <a:rPr lang="en-US" sz="1600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190" name="Text Box 30"/>
          <p:cNvSpPr txBox="1">
            <a:spLocks noChangeArrowheads="1"/>
          </p:cNvSpPr>
          <p:nvPr/>
        </p:nvSpPr>
        <p:spPr bwMode="auto">
          <a:xfrm>
            <a:off x="3071813" y="1214438"/>
            <a:ext cx="804862" cy="581025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>
            <a:spAutoFit/>
            <a:flatTx/>
          </a:bodyPr>
          <a:lstStyle/>
          <a:p>
            <a:pPr algn="ctr" eaLnBrk="0" hangingPunct="0"/>
            <a:r>
              <a:rPr lang="en-US" sz="1600" b="0">
                <a:solidFill>
                  <a:srgbClr val="000000"/>
                </a:solidFill>
              </a:rPr>
              <a:t>activity</a:t>
            </a:r>
          </a:p>
          <a:p>
            <a:pPr algn="ctr" eaLnBrk="0" hangingPunct="0"/>
            <a:r>
              <a:rPr lang="en-US" sz="1600" b="0" i="1">
                <a:solidFill>
                  <a:srgbClr val="000000"/>
                </a:solidFill>
              </a:rPr>
              <a:t>x</a:t>
            </a:r>
            <a:r>
              <a:rPr lang="en-US" sz="1600" b="0" baseline="-25000">
                <a:solidFill>
                  <a:srgbClr val="000000"/>
                </a:solidFill>
              </a:rPr>
              <a:t>2</a:t>
            </a:r>
            <a:r>
              <a:rPr lang="en-US" sz="1600" b="0">
                <a:solidFill>
                  <a:srgbClr val="000000"/>
                </a:solidFill>
              </a:rPr>
              <a:t>(</a:t>
            </a:r>
            <a:r>
              <a:rPr lang="en-US" sz="1600" b="0" i="1">
                <a:solidFill>
                  <a:srgbClr val="000000"/>
                </a:solidFill>
              </a:rPr>
              <a:t>t</a:t>
            </a:r>
            <a:r>
              <a:rPr lang="en-US" sz="1600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191" name="Line 31"/>
          <p:cNvSpPr>
            <a:spLocks noChangeShapeType="1"/>
          </p:cNvSpPr>
          <p:nvPr/>
        </p:nvSpPr>
        <p:spPr bwMode="auto">
          <a:xfrm flipH="1" flipV="1">
            <a:off x="3852863" y="1393825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92" name="Text Box 32"/>
          <p:cNvSpPr txBox="1">
            <a:spLocks noChangeArrowheads="1"/>
          </p:cNvSpPr>
          <p:nvPr/>
        </p:nvSpPr>
        <p:spPr bwMode="auto">
          <a:xfrm>
            <a:off x="4214813" y="1519238"/>
            <a:ext cx="804862" cy="581025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>
            <a:spAutoFit/>
            <a:flatTx/>
          </a:bodyPr>
          <a:lstStyle/>
          <a:p>
            <a:pPr algn="ctr" eaLnBrk="0" hangingPunct="0"/>
            <a:r>
              <a:rPr lang="en-US" sz="1600" b="0">
                <a:solidFill>
                  <a:srgbClr val="000000"/>
                </a:solidFill>
              </a:rPr>
              <a:t>activity</a:t>
            </a:r>
          </a:p>
          <a:p>
            <a:pPr algn="ctr" eaLnBrk="0" hangingPunct="0"/>
            <a:r>
              <a:rPr lang="en-US" sz="1600" b="0" i="1">
                <a:solidFill>
                  <a:srgbClr val="000000"/>
                </a:solidFill>
              </a:rPr>
              <a:t>x</a:t>
            </a:r>
            <a:r>
              <a:rPr lang="en-US" sz="1600" b="0" baseline="-25000">
                <a:solidFill>
                  <a:srgbClr val="000000"/>
                </a:solidFill>
              </a:rPr>
              <a:t>3</a:t>
            </a:r>
            <a:r>
              <a:rPr lang="en-US" sz="1600" b="0">
                <a:solidFill>
                  <a:srgbClr val="000000"/>
                </a:solidFill>
              </a:rPr>
              <a:t>(</a:t>
            </a:r>
            <a:r>
              <a:rPr lang="en-US" sz="1600" b="0" i="1">
                <a:solidFill>
                  <a:srgbClr val="000000"/>
                </a:solidFill>
              </a:rPr>
              <a:t>t</a:t>
            </a:r>
            <a:r>
              <a:rPr lang="en-US" sz="1600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193" name="Text Box 33"/>
          <p:cNvSpPr txBox="1">
            <a:spLocks noChangeArrowheads="1"/>
          </p:cNvSpPr>
          <p:nvPr/>
        </p:nvSpPr>
        <p:spPr bwMode="auto">
          <a:xfrm>
            <a:off x="3919538" y="2098675"/>
            <a:ext cx="14700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solidFill>
                  <a:srgbClr val="FF9900"/>
                </a:solidFill>
              </a:rPr>
              <a:t>neuronal</a:t>
            </a:r>
          </a:p>
          <a:p>
            <a:pPr eaLnBrk="0" hangingPunct="0"/>
            <a:r>
              <a:rPr lang="en-GB" sz="2400">
                <a:solidFill>
                  <a:srgbClr val="FF9900"/>
                </a:solidFill>
              </a:rPr>
              <a:t>states</a:t>
            </a:r>
            <a:endParaRPr lang="en-US" sz="2400">
              <a:solidFill>
                <a:srgbClr val="FF9900"/>
              </a:solidFill>
              <a:cs typeface="Arial" charset="0"/>
            </a:endParaRPr>
          </a:p>
        </p:txBody>
      </p:sp>
      <p:sp>
        <p:nvSpPr>
          <p:cNvPr id="7194" name="Line 34"/>
          <p:cNvSpPr>
            <a:spLocks noChangeShapeType="1"/>
          </p:cNvSpPr>
          <p:nvPr/>
        </p:nvSpPr>
        <p:spPr bwMode="auto">
          <a:xfrm flipV="1">
            <a:off x="2100263" y="1774825"/>
            <a:ext cx="2133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95" name="Line 35"/>
          <p:cNvSpPr>
            <a:spLocks noChangeShapeType="1"/>
          </p:cNvSpPr>
          <p:nvPr/>
        </p:nvSpPr>
        <p:spPr bwMode="auto">
          <a:xfrm flipH="1">
            <a:off x="1793875" y="2284413"/>
            <a:ext cx="0" cy="172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lg" len="lg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96" name="Line 36"/>
          <p:cNvSpPr>
            <a:spLocks noChangeShapeType="1"/>
          </p:cNvSpPr>
          <p:nvPr/>
        </p:nvSpPr>
        <p:spPr bwMode="auto">
          <a:xfrm flipV="1">
            <a:off x="2624138" y="1892300"/>
            <a:ext cx="0" cy="1128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197" name="Group 37"/>
          <p:cNvGrpSpPr>
            <a:grpSpLocks/>
          </p:cNvGrpSpPr>
          <p:nvPr/>
        </p:nvGrpSpPr>
        <p:grpSpPr bwMode="auto">
          <a:xfrm>
            <a:off x="542925" y="3857625"/>
            <a:ext cx="2216150" cy="1568450"/>
            <a:chOff x="475" y="2951"/>
            <a:chExt cx="1396" cy="988"/>
          </a:xfrm>
        </p:grpSpPr>
        <p:sp>
          <p:nvSpPr>
            <p:cNvPr id="7211" name="Text Box 38"/>
            <p:cNvSpPr txBox="1">
              <a:spLocks noChangeArrowheads="1"/>
            </p:cNvSpPr>
            <p:nvPr/>
          </p:nvSpPr>
          <p:spPr bwMode="auto">
            <a:xfrm>
              <a:off x="1728" y="3766"/>
              <a:ext cx="14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</a:rPr>
                <a:t>t</a:t>
              </a:r>
            </a:p>
          </p:txBody>
        </p:sp>
        <p:pic>
          <p:nvPicPr>
            <p:cNvPr id="7212" name="Picture 39" descr="inputs_ER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" y="3317"/>
              <a:ext cx="1315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3" name="Text Box 40"/>
            <p:cNvSpPr txBox="1">
              <a:spLocks noChangeArrowheads="1"/>
            </p:cNvSpPr>
            <p:nvPr/>
          </p:nvSpPr>
          <p:spPr bwMode="auto">
            <a:xfrm>
              <a:off x="655" y="2951"/>
              <a:ext cx="671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0">
                  <a:solidFill>
                    <a:srgbClr val="000000"/>
                  </a:solidFill>
                </a:rPr>
                <a:t>driving</a:t>
              </a:r>
              <a:endParaRPr lang="en-US" sz="1600" b="0">
                <a:solidFill>
                  <a:srgbClr val="000000"/>
                </a:solidFill>
              </a:endParaRPr>
            </a:p>
            <a:p>
              <a:pPr eaLnBrk="0" hangingPunct="0"/>
              <a:r>
                <a:rPr lang="en-US" sz="1600" b="0">
                  <a:solidFill>
                    <a:srgbClr val="000000"/>
                  </a:solidFill>
                </a:rPr>
                <a:t>input </a:t>
              </a:r>
              <a:r>
                <a:rPr lang="en-US" sz="1600" b="0" i="1">
                  <a:solidFill>
                    <a:srgbClr val="000000"/>
                  </a:solidFill>
                </a:rPr>
                <a:t>u</a:t>
              </a:r>
              <a:r>
                <a:rPr lang="en-US" sz="1600" b="0" baseline="-25000">
                  <a:solidFill>
                    <a:srgbClr val="000000"/>
                  </a:solidFill>
                </a:rPr>
                <a:t>1</a:t>
              </a:r>
              <a:r>
                <a:rPr lang="en-US" sz="1600" b="0">
                  <a:solidFill>
                    <a:srgbClr val="000000"/>
                  </a:solidFill>
                </a:rPr>
                <a:t>(</a:t>
              </a:r>
              <a:r>
                <a:rPr lang="en-US" sz="1600" b="0" i="1">
                  <a:solidFill>
                    <a:srgbClr val="000000"/>
                  </a:solidFill>
                </a:rPr>
                <a:t>t</a:t>
              </a:r>
              <a:r>
                <a:rPr lang="en-US" sz="1600" b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7214" name="Line 41"/>
            <p:cNvSpPr>
              <a:spLocks noChangeShapeType="1"/>
            </p:cNvSpPr>
            <p:nvPr/>
          </p:nvSpPr>
          <p:spPr bwMode="auto">
            <a:xfrm>
              <a:off x="643" y="3862"/>
              <a:ext cx="113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198" name="Group 42"/>
          <p:cNvGrpSpPr>
            <a:grpSpLocks/>
          </p:cNvGrpSpPr>
          <p:nvPr/>
        </p:nvGrpSpPr>
        <p:grpSpPr bwMode="auto">
          <a:xfrm>
            <a:off x="1903413" y="2992438"/>
            <a:ext cx="2193925" cy="1212850"/>
            <a:chOff x="1486" y="2455"/>
            <a:chExt cx="1382" cy="764"/>
          </a:xfrm>
        </p:grpSpPr>
        <p:grpSp>
          <p:nvGrpSpPr>
            <p:cNvPr id="7206" name="Group 43"/>
            <p:cNvGrpSpPr>
              <a:grpSpLocks/>
            </p:cNvGrpSpPr>
            <p:nvPr/>
          </p:nvGrpSpPr>
          <p:grpSpPr bwMode="auto">
            <a:xfrm>
              <a:off x="1486" y="2455"/>
              <a:ext cx="1360" cy="703"/>
              <a:chOff x="1486" y="2455"/>
              <a:chExt cx="1360" cy="703"/>
            </a:xfrm>
          </p:grpSpPr>
          <p:pic>
            <p:nvPicPr>
              <p:cNvPr id="7209" name="Picture 44" descr="inputs_blocked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86" y="2591"/>
                <a:ext cx="1360" cy="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10" name="Text Box 45"/>
              <p:cNvSpPr txBox="1">
                <a:spLocks noChangeArrowheads="1"/>
              </p:cNvSpPr>
              <p:nvPr/>
            </p:nvSpPr>
            <p:spPr bwMode="auto">
              <a:xfrm>
                <a:off x="1856" y="2455"/>
                <a:ext cx="749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600" b="0">
                    <a:solidFill>
                      <a:srgbClr val="000000"/>
                    </a:solidFill>
                  </a:rPr>
                  <a:t>modulatory</a:t>
                </a:r>
                <a:endParaRPr lang="en-US" sz="1600" b="0">
                  <a:solidFill>
                    <a:srgbClr val="000000"/>
                  </a:solidFill>
                </a:endParaRPr>
              </a:p>
              <a:p>
                <a:pPr eaLnBrk="0" hangingPunct="0"/>
                <a:r>
                  <a:rPr lang="en-US" sz="1600" b="0">
                    <a:solidFill>
                      <a:srgbClr val="000000"/>
                    </a:solidFill>
                  </a:rPr>
                  <a:t>input </a:t>
                </a:r>
                <a:r>
                  <a:rPr lang="en-US" sz="1600" b="0" i="1">
                    <a:solidFill>
                      <a:srgbClr val="000000"/>
                    </a:solidFill>
                  </a:rPr>
                  <a:t>u</a:t>
                </a:r>
                <a:r>
                  <a:rPr lang="en-US" sz="1600" b="0" baseline="-25000">
                    <a:solidFill>
                      <a:srgbClr val="000000"/>
                    </a:solidFill>
                  </a:rPr>
                  <a:t>2</a:t>
                </a:r>
                <a:r>
                  <a:rPr lang="en-US" sz="1600" b="0">
                    <a:solidFill>
                      <a:srgbClr val="000000"/>
                    </a:solidFill>
                  </a:rPr>
                  <a:t>(</a:t>
                </a:r>
                <a:r>
                  <a:rPr lang="en-US" sz="1600" b="0" i="1">
                    <a:solidFill>
                      <a:srgbClr val="000000"/>
                    </a:solidFill>
                  </a:rPr>
                  <a:t>t</a:t>
                </a:r>
                <a:r>
                  <a:rPr lang="en-US" sz="1600" b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sp>
          <p:nvSpPr>
            <p:cNvPr id="7207" name="Line 46"/>
            <p:cNvSpPr>
              <a:spLocks noChangeShapeType="1"/>
            </p:cNvSpPr>
            <p:nvPr/>
          </p:nvSpPr>
          <p:spPr bwMode="auto">
            <a:xfrm>
              <a:off x="1635" y="3134"/>
              <a:ext cx="113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8" name="Text Box 47"/>
            <p:cNvSpPr txBox="1">
              <a:spLocks noChangeArrowheads="1"/>
            </p:cNvSpPr>
            <p:nvPr/>
          </p:nvSpPr>
          <p:spPr bwMode="auto">
            <a:xfrm>
              <a:off x="2725" y="3046"/>
              <a:ext cx="14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0">
                  <a:solidFill>
                    <a:srgbClr val="000000"/>
                  </a:solidFill>
                </a:rPr>
                <a:t>t</a:t>
              </a:r>
            </a:p>
          </p:txBody>
        </p:sp>
      </p:grpSp>
      <p:cxnSp>
        <p:nvCxnSpPr>
          <p:cNvPr id="7200" name="AutoShape 49"/>
          <p:cNvCxnSpPr>
            <a:cxnSpLocks noChangeShapeType="1"/>
            <a:stCxn id="7189" idx="1"/>
            <a:endCxn id="7189" idx="0"/>
          </p:cNvCxnSpPr>
          <p:nvPr/>
        </p:nvCxnSpPr>
        <p:spPr bwMode="auto">
          <a:xfrm rot="10800000" flipH="1">
            <a:off x="1243013" y="1747838"/>
            <a:ext cx="403225" cy="290512"/>
          </a:xfrm>
          <a:prstGeom prst="curvedConnector4">
            <a:avLst>
              <a:gd name="adj1" fmla="val -56694"/>
              <a:gd name="adj2" fmla="val 178690"/>
            </a:avLst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7201" name="Text Box 50"/>
          <p:cNvSpPr txBox="1">
            <a:spLocks noChangeArrowheads="1"/>
          </p:cNvSpPr>
          <p:nvPr/>
        </p:nvSpPr>
        <p:spPr bwMode="auto">
          <a:xfrm>
            <a:off x="1047750" y="1009650"/>
            <a:ext cx="3794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>
                <a:solidFill>
                  <a:srgbClr val="FF9900"/>
                </a:solidFill>
                <a:sym typeface="Symbol" pitchFamily="18" charset="2"/>
              </a:rPr>
              <a:t></a:t>
            </a:r>
          </a:p>
        </p:txBody>
      </p:sp>
      <p:sp>
        <p:nvSpPr>
          <p:cNvPr id="7202" name="Text Box 51"/>
          <p:cNvSpPr txBox="1">
            <a:spLocks noChangeArrowheads="1"/>
          </p:cNvSpPr>
          <p:nvPr/>
        </p:nvSpPr>
        <p:spPr bwMode="auto">
          <a:xfrm>
            <a:off x="4856163" y="860425"/>
            <a:ext cx="3794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>
                <a:solidFill>
                  <a:srgbClr val="FF9900"/>
                </a:solidFill>
                <a:sym typeface="Symbol" pitchFamily="18" charset="2"/>
              </a:rPr>
              <a:t></a:t>
            </a:r>
          </a:p>
        </p:txBody>
      </p:sp>
      <p:sp>
        <p:nvSpPr>
          <p:cNvPr id="7203" name="Text Box 52"/>
          <p:cNvSpPr txBox="1">
            <a:spLocks noChangeArrowheads="1"/>
          </p:cNvSpPr>
          <p:nvPr/>
        </p:nvSpPr>
        <p:spPr bwMode="auto">
          <a:xfrm>
            <a:off x="2795588" y="573088"/>
            <a:ext cx="37941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>
                <a:solidFill>
                  <a:srgbClr val="FF9900"/>
                </a:solidFill>
                <a:sym typeface="Symbol" pitchFamily="18" charset="2"/>
              </a:rPr>
              <a:t></a:t>
            </a:r>
          </a:p>
        </p:txBody>
      </p:sp>
      <p:cxnSp>
        <p:nvCxnSpPr>
          <p:cNvPr id="7204" name="AutoShape 53"/>
          <p:cNvCxnSpPr>
            <a:cxnSpLocks noChangeShapeType="1"/>
            <a:endCxn id="7192" idx="0"/>
          </p:cNvCxnSpPr>
          <p:nvPr/>
        </p:nvCxnSpPr>
        <p:spPr bwMode="auto">
          <a:xfrm rot="10800000">
            <a:off x="4618038" y="1519238"/>
            <a:ext cx="392112" cy="290512"/>
          </a:xfrm>
          <a:prstGeom prst="curvedConnector4">
            <a:avLst>
              <a:gd name="adj1" fmla="val -57898"/>
              <a:gd name="adj2" fmla="val 178690"/>
            </a:avLst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</p:cxnSp>
      <p:cxnSp>
        <p:nvCxnSpPr>
          <p:cNvPr id="7205" name="AutoShape 54"/>
          <p:cNvCxnSpPr>
            <a:cxnSpLocks noChangeShapeType="1"/>
            <a:stCxn id="7190" idx="1"/>
            <a:endCxn id="7190" idx="0"/>
          </p:cNvCxnSpPr>
          <p:nvPr/>
        </p:nvCxnSpPr>
        <p:spPr bwMode="auto">
          <a:xfrm rot="10800000" flipH="1">
            <a:off x="3071813" y="1214438"/>
            <a:ext cx="403225" cy="290512"/>
          </a:xfrm>
          <a:prstGeom prst="curvedConnector4">
            <a:avLst>
              <a:gd name="adj1" fmla="val -56694"/>
              <a:gd name="adj2" fmla="val 178690"/>
            </a:avLst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704429" y="5572546"/>
            <a:ext cx="38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>
                <a:solidFill>
                  <a:srgbClr val="000000"/>
                </a:solidFill>
              </a:rPr>
              <a:t>The </a:t>
            </a:r>
            <a:r>
              <a:rPr lang="de-CH" sz="2000" dirty="0" err="1" smtClean="0">
                <a:solidFill>
                  <a:srgbClr val="000000"/>
                </a:solidFill>
              </a:rPr>
              <a:t>classical</a:t>
            </a:r>
            <a:r>
              <a:rPr lang="de-CH" sz="2000" dirty="0" smtClean="0">
                <a:solidFill>
                  <a:srgbClr val="000000"/>
                </a:solidFill>
              </a:rPr>
              <a:t> DCM:</a:t>
            </a:r>
          </a:p>
          <a:p>
            <a:r>
              <a:rPr lang="de-CH" sz="2000" b="0" dirty="0" smtClean="0">
                <a:solidFill>
                  <a:srgbClr val="000000"/>
                </a:solidFill>
              </a:rPr>
              <a:t>a </a:t>
            </a:r>
            <a:r>
              <a:rPr lang="de-CH" sz="2000" b="0" dirty="0" err="1" smtClean="0">
                <a:solidFill>
                  <a:srgbClr val="000000"/>
                </a:solidFill>
              </a:rPr>
              <a:t>deterministic</a:t>
            </a:r>
            <a:r>
              <a:rPr lang="de-CH" sz="2000" b="0" dirty="0" smtClean="0">
                <a:solidFill>
                  <a:srgbClr val="000000"/>
                </a:solidFill>
              </a:rPr>
              <a:t>, </a:t>
            </a:r>
            <a:r>
              <a:rPr lang="de-CH" sz="2000" b="0" dirty="0" err="1" smtClean="0">
                <a:solidFill>
                  <a:srgbClr val="000000"/>
                </a:solidFill>
              </a:rPr>
              <a:t>one-state</a:t>
            </a:r>
            <a:r>
              <a:rPr lang="de-CH" sz="2000" b="0" dirty="0" smtClean="0">
                <a:solidFill>
                  <a:srgbClr val="000000"/>
                </a:solidFill>
              </a:rPr>
              <a:t>, bilinear </a:t>
            </a:r>
            <a:r>
              <a:rPr lang="de-CH" sz="2000" b="0" dirty="0" err="1" smtClean="0">
                <a:solidFill>
                  <a:srgbClr val="000000"/>
                </a:solidFill>
              </a:rPr>
              <a:t>model</a:t>
            </a:r>
            <a:endParaRPr lang="de-CH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2" descr="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413" y="717550"/>
            <a:ext cx="25257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Oval 3"/>
          <p:cNvSpPr>
            <a:spLocks noChangeArrowheads="1"/>
          </p:cNvSpPr>
          <p:nvPr/>
        </p:nvSpPr>
        <p:spPr bwMode="auto">
          <a:xfrm>
            <a:off x="2252663" y="1147763"/>
            <a:ext cx="217487" cy="2159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8" name="Oval 4"/>
          <p:cNvSpPr>
            <a:spLocks noChangeArrowheads="1"/>
          </p:cNvSpPr>
          <p:nvPr/>
        </p:nvSpPr>
        <p:spPr bwMode="auto">
          <a:xfrm>
            <a:off x="1785938" y="1801813"/>
            <a:ext cx="217487" cy="2159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9" name="Oval 5"/>
          <p:cNvSpPr>
            <a:spLocks noChangeArrowheads="1"/>
          </p:cNvSpPr>
          <p:nvPr/>
        </p:nvSpPr>
        <p:spPr bwMode="auto">
          <a:xfrm>
            <a:off x="2443163" y="2028825"/>
            <a:ext cx="219075" cy="2159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70" name="Oval 6"/>
          <p:cNvSpPr>
            <a:spLocks noChangeArrowheads="1"/>
          </p:cNvSpPr>
          <p:nvPr/>
        </p:nvSpPr>
        <p:spPr bwMode="auto">
          <a:xfrm>
            <a:off x="3251200" y="1447800"/>
            <a:ext cx="215900" cy="2159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371" name="AutoShape 7"/>
          <p:cNvCxnSpPr>
            <a:cxnSpLocks noChangeShapeType="1"/>
            <a:stCxn id="15368" idx="5"/>
            <a:endCxn id="15369" idx="2"/>
          </p:cNvCxnSpPr>
          <p:nvPr/>
        </p:nvCxnSpPr>
        <p:spPr bwMode="auto">
          <a:xfrm>
            <a:off x="1971675" y="1985963"/>
            <a:ext cx="471488" cy="150812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372" name="AutoShape 8"/>
          <p:cNvCxnSpPr>
            <a:cxnSpLocks noChangeShapeType="1"/>
            <a:stCxn id="15368" idx="0"/>
            <a:endCxn id="15367" idx="3"/>
          </p:cNvCxnSpPr>
          <p:nvPr/>
        </p:nvCxnSpPr>
        <p:spPr bwMode="auto">
          <a:xfrm flipV="1">
            <a:off x="1895475" y="1331913"/>
            <a:ext cx="388938" cy="469900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373" name="AutoShape 9"/>
          <p:cNvCxnSpPr>
            <a:cxnSpLocks noChangeShapeType="1"/>
            <a:stCxn id="15367" idx="5"/>
            <a:endCxn id="15370" idx="2"/>
          </p:cNvCxnSpPr>
          <p:nvPr/>
        </p:nvCxnSpPr>
        <p:spPr bwMode="auto">
          <a:xfrm>
            <a:off x="2438400" y="1331913"/>
            <a:ext cx="812800" cy="223837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374" name="AutoShape 10"/>
          <p:cNvCxnSpPr>
            <a:cxnSpLocks noChangeShapeType="1"/>
            <a:stCxn id="15370" idx="3"/>
            <a:endCxn id="15369" idx="7"/>
          </p:cNvCxnSpPr>
          <p:nvPr/>
        </p:nvCxnSpPr>
        <p:spPr bwMode="auto">
          <a:xfrm flipH="1">
            <a:off x="2630488" y="1631950"/>
            <a:ext cx="652462" cy="428625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</p:spPr>
      </p:cxnSp>
      <p:sp>
        <p:nvSpPr>
          <p:cNvPr id="15375" name="Text Box 11"/>
          <p:cNvSpPr txBox="1">
            <a:spLocks noChangeArrowheads="1"/>
          </p:cNvSpPr>
          <p:nvPr/>
        </p:nvSpPr>
        <p:spPr bwMode="auto">
          <a:xfrm>
            <a:off x="1533525" y="379413"/>
            <a:ext cx="20462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bilinear DCM</a:t>
            </a:r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1781772" name="Object 12"/>
          <p:cNvGraphicFramePr>
            <a:graphicFrameLocks noChangeAspect="1"/>
          </p:cNvGraphicFramePr>
          <p:nvPr/>
        </p:nvGraphicFramePr>
        <p:xfrm>
          <a:off x="5240338" y="5472113"/>
          <a:ext cx="41052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0" name="Equation" r:id="rId5" imgW="2374560" imgH="482400" progId="Equation.3">
                  <p:embed/>
                </p:oleObj>
              </mc:Choice>
              <mc:Fallback>
                <p:oleObj name="Equation" r:id="rId5" imgW="2374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5472113"/>
                        <a:ext cx="4105275" cy="830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73" name="Object 13"/>
          <p:cNvGraphicFramePr>
            <a:graphicFrameLocks noChangeAspect="1"/>
          </p:cNvGraphicFramePr>
          <p:nvPr/>
        </p:nvGraphicFramePr>
        <p:xfrm>
          <a:off x="1014413" y="5534025"/>
          <a:ext cx="28797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1" name="Equation" r:id="rId7" imgW="1663560" imgH="457200" progId="Equation.3">
                  <p:embed/>
                </p:oleObj>
              </mc:Choice>
              <mc:Fallback>
                <p:oleObj name="Equation" r:id="rId7" imgW="1663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5534025"/>
                        <a:ext cx="2879725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774" name="Text Box 14"/>
          <p:cNvSpPr txBox="1">
            <a:spLocks noChangeArrowheads="1"/>
          </p:cNvSpPr>
          <p:nvPr/>
        </p:nvSpPr>
        <p:spPr bwMode="auto">
          <a:xfrm>
            <a:off x="471488" y="5054600"/>
            <a:ext cx="445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0">
                <a:solidFill>
                  <a:srgbClr val="000000"/>
                </a:solidFill>
                <a:latin typeface="Arial Unicode MS" pitchFamily="34" charset="-128"/>
              </a:rPr>
              <a:t>Bilinear state equation:</a:t>
            </a:r>
            <a:endParaRPr lang="en-US" sz="1800" b="0" i="1">
              <a:solidFill>
                <a:srgbClr val="000000"/>
              </a:solidFill>
              <a:latin typeface="Arial Unicode MS" pitchFamily="34" charset="-128"/>
            </a:endParaRPr>
          </a:p>
        </p:txBody>
      </p:sp>
      <p:cxnSp>
        <p:nvCxnSpPr>
          <p:cNvPr id="15377" name="AutoShape 15"/>
          <p:cNvCxnSpPr>
            <a:cxnSpLocks noChangeShapeType="1"/>
            <a:stCxn id="15368" idx="1"/>
            <a:endCxn id="15378" idx="3"/>
          </p:cNvCxnSpPr>
          <p:nvPr/>
        </p:nvCxnSpPr>
        <p:spPr bwMode="auto">
          <a:xfrm flipH="1" flipV="1">
            <a:off x="1343025" y="1597025"/>
            <a:ext cx="474663" cy="236538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</p:cxnSp>
      <p:sp>
        <p:nvSpPr>
          <p:cNvPr id="15378" name="Text Box 16"/>
          <p:cNvSpPr txBox="1">
            <a:spLocks noChangeArrowheads="1"/>
          </p:cNvSpPr>
          <p:nvPr/>
        </p:nvSpPr>
        <p:spPr bwMode="auto">
          <a:xfrm>
            <a:off x="587375" y="1352550"/>
            <a:ext cx="755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000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Arial Unicode MS" pitchFamily="34" charset="-128"/>
              </a:rPr>
              <a:t>driving </a:t>
            </a:r>
          </a:p>
          <a:p>
            <a:r>
              <a:rPr lang="de-DE">
                <a:solidFill>
                  <a:srgbClr val="000000"/>
                </a:solidFill>
                <a:latin typeface="Arial Unicode MS" pitchFamily="34" charset="-128"/>
              </a:rPr>
              <a:t>input</a:t>
            </a:r>
          </a:p>
        </p:txBody>
      </p:sp>
      <p:sp>
        <p:nvSpPr>
          <p:cNvPr id="15379" name="Oval 17"/>
          <p:cNvSpPr>
            <a:spLocks noChangeArrowheads="1"/>
          </p:cNvSpPr>
          <p:nvPr/>
        </p:nvSpPr>
        <p:spPr bwMode="auto">
          <a:xfrm>
            <a:off x="2136775" y="2065338"/>
            <a:ext cx="149225" cy="149225"/>
          </a:xfrm>
          <a:prstGeom prst="ellipse">
            <a:avLst/>
          </a:prstGeom>
          <a:noFill/>
          <a:ln w="317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380" name="AutoShape 18"/>
          <p:cNvCxnSpPr>
            <a:cxnSpLocks noChangeShapeType="1"/>
            <a:stCxn id="15381" idx="0"/>
            <a:endCxn id="15379" idx="0"/>
          </p:cNvCxnSpPr>
          <p:nvPr/>
        </p:nvCxnSpPr>
        <p:spPr bwMode="auto">
          <a:xfrm flipV="1">
            <a:off x="1897063" y="2065338"/>
            <a:ext cx="314325" cy="91440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oval" w="med" len="med"/>
          </a:ln>
        </p:spPr>
      </p:cxnSp>
      <p:sp>
        <p:nvSpPr>
          <p:cNvPr id="15381" name="Text Box 19"/>
          <p:cNvSpPr txBox="1">
            <a:spLocks noChangeArrowheads="1"/>
          </p:cNvSpPr>
          <p:nvPr/>
        </p:nvSpPr>
        <p:spPr bwMode="auto">
          <a:xfrm>
            <a:off x="1370013" y="2979738"/>
            <a:ext cx="1052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000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Arial Unicode MS" pitchFamily="34" charset="-128"/>
              </a:rPr>
              <a:t>modulation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626100" y="379413"/>
            <a:ext cx="3505200" cy="2867025"/>
            <a:chOff x="3544" y="239"/>
            <a:chExt cx="2208" cy="1806"/>
          </a:xfrm>
        </p:grpSpPr>
        <p:pic>
          <p:nvPicPr>
            <p:cNvPr id="15386" name="Picture 22" descr="later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3" y="451"/>
              <a:ext cx="1591" cy="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7" name="Oval 23"/>
            <p:cNvSpPr>
              <a:spLocks noChangeArrowheads="1"/>
            </p:cNvSpPr>
            <p:nvPr/>
          </p:nvSpPr>
          <p:spPr bwMode="auto">
            <a:xfrm>
              <a:off x="4593" y="719"/>
              <a:ext cx="137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88" name="Oval 24"/>
            <p:cNvSpPr>
              <a:spLocks noChangeArrowheads="1"/>
            </p:cNvSpPr>
            <p:nvPr/>
          </p:nvSpPr>
          <p:spPr bwMode="auto">
            <a:xfrm>
              <a:off x="4299" y="1131"/>
              <a:ext cx="137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89" name="Oval 25"/>
            <p:cNvSpPr>
              <a:spLocks noChangeArrowheads="1"/>
            </p:cNvSpPr>
            <p:nvPr/>
          </p:nvSpPr>
          <p:spPr bwMode="auto">
            <a:xfrm>
              <a:off x="4713" y="1274"/>
              <a:ext cx="138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90" name="Oval 26"/>
            <p:cNvSpPr>
              <a:spLocks noChangeArrowheads="1"/>
            </p:cNvSpPr>
            <p:nvPr/>
          </p:nvSpPr>
          <p:spPr bwMode="auto">
            <a:xfrm>
              <a:off x="5221" y="908"/>
              <a:ext cx="137" cy="1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FF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5391" name="AutoShape 27"/>
            <p:cNvCxnSpPr>
              <a:cxnSpLocks noChangeShapeType="1"/>
              <a:stCxn id="15388" idx="5"/>
              <a:endCxn id="15389" idx="2"/>
            </p:cNvCxnSpPr>
            <p:nvPr/>
          </p:nvCxnSpPr>
          <p:spPr bwMode="auto">
            <a:xfrm>
              <a:off x="4416" y="1247"/>
              <a:ext cx="297" cy="95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5392" name="AutoShape 28"/>
            <p:cNvCxnSpPr>
              <a:cxnSpLocks noChangeShapeType="1"/>
              <a:stCxn id="15388" idx="0"/>
              <a:endCxn id="15387" idx="3"/>
            </p:cNvCxnSpPr>
            <p:nvPr/>
          </p:nvCxnSpPr>
          <p:spPr bwMode="auto">
            <a:xfrm flipV="1">
              <a:off x="4368" y="835"/>
              <a:ext cx="245" cy="296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5393" name="AutoShape 29"/>
            <p:cNvCxnSpPr>
              <a:cxnSpLocks noChangeShapeType="1"/>
              <a:stCxn id="15387" idx="5"/>
              <a:endCxn id="15390" idx="2"/>
            </p:cNvCxnSpPr>
            <p:nvPr/>
          </p:nvCxnSpPr>
          <p:spPr bwMode="auto">
            <a:xfrm>
              <a:off x="4710" y="835"/>
              <a:ext cx="511" cy="141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5394" name="AutoShape 30"/>
            <p:cNvCxnSpPr>
              <a:cxnSpLocks noChangeShapeType="1"/>
              <a:stCxn id="15390" idx="3"/>
              <a:endCxn id="15389" idx="7"/>
            </p:cNvCxnSpPr>
            <p:nvPr/>
          </p:nvCxnSpPr>
          <p:spPr bwMode="auto">
            <a:xfrm flipH="1">
              <a:off x="4831" y="1024"/>
              <a:ext cx="410" cy="270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5395" name="AutoShape 31"/>
            <p:cNvCxnSpPr>
              <a:cxnSpLocks noChangeShapeType="1"/>
              <a:stCxn id="15388" idx="1"/>
              <a:endCxn id="15396" idx="3"/>
            </p:cNvCxnSpPr>
            <p:nvPr/>
          </p:nvCxnSpPr>
          <p:spPr bwMode="auto">
            <a:xfrm flipH="1" flipV="1">
              <a:off x="4020" y="1002"/>
              <a:ext cx="299" cy="149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sp>
          <p:nvSpPr>
            <p:cNvPr id="15396" name="Text Box 32"/>
            <p:cNvSpPr txBox="1">
              <a:spLocks noChangeArrowheads="1"/>
            </p:cNvSpPr>
            <p:nvPr/>
          </p:nvSpPr>
          <p:spPr bwMode="auto">
            <a:xfrm>
              <a:off x="3544" y="848"/>
              <a:ext cx="476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18000">
              <a:spAutoFit/>
            </a:bodyPr>
            <a:lstStyle/>
            <a:p>
              <a:r>
                <a:rPr lang="de-DE">
                  <a:solidFill>
                    <a:srgbClr val="000000"/>
                  </a:solidFill>
                  <a:latin typeface="Arial Unicode MS" pitchFamily="34" charset="-128"/>
                </a:rPr>
                <a:t>driving </a:t>
              </a:r>
            </a:p>
            <a:p>
              <a:r>
                <a:rPr lang="de-DE">
                  <a:solidFill>
                    <a:srgbClr val="000000"/>
                  </a:solidFill>
                  <a:latin typeface="Arial Unicode MS" pitchFamily="34" charset="-128"/>
                </a:rPr>
                <a:t>input</a:t>
              </a:r>
            </a:p>
          </p:txBody>
        </p:sp>
        <p:sp>
          <p:nvSpPr>
            <p:cNvPr id="15397" name="Oval 33"/>
            <p:cNvSpPr>
              <a:spLocks noChangeArrowheads="1"/>
            </p:cNvSpPr>
            <p:nvPr/>
          </p:nvSpPr>
          <p:spPr bwMode="auto">
            <a:xfrm>
              <a:off x="4520" y="1297"/>
              <a:ext cx="94" cy="94"/>
            </a:xfrm>
            <a:prstGeom prst="ellipse">
              <a:avLst/>
            </a:prstGeom>
            <a:noFill/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5398" name="AutoShape 34"/>
            <p:cNvCxnSpPr>
              <a:cxnSpLocks noChangeShapeType="1"/>
              <a:stCxn id="15387" idx="4"/>
              <a:endCxn id="15397" idx="0"/>
            </p:cNvCxnSpPr>
            <p:nvPr/>
          </p:nvCxnSpPr>
          <p:spPr bwMode="auto">
            <a:xfrm flipH="1">
              <a:off x="4567" y="855"/>
              <a:ext cx="95" cy="44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oval" w="med" len="med"/>
            </a:ln>
          </p:spPr>
        </p:cxnSp>
        <p:sp>
          <p:nvSpPr>
            <p:cNvPr id="15399" name="Text Box 35"/>
            <p:cNvSpPr txBox="1">
              <a:spLocks noChangeArrowheads="1"/>
            </p:cNvSpPr>
            <p:nvPr/>
          </p:nvSpPr>
          <p:spPr bwMode="auto">
            <a:xfrm>
              <a:off x="3580" y="525"/>
              <a:ext cx="66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18000">
              <a:spAutoFit/>
            </a:bodyPr>
            <a:lstStyle/>
            <a:p>
              <a:r>
                <a:rPr lang="de-DE">
                  <a:solidFill>
                    <a:srgbClr val="000000"/>
                  </a:solidFill>
                  <a:latin typeface="Arial Unicode MS" pitchFamily="34" charset="-128"/>
                </a:rPr>
                <a:t>modulation</a:t>
              </a:r>
            </a:p>
          </p:txBody>
        </p:sp>
        <p:sp>
          <p:nvSpPr>
            <p:cNvPr id="15400" name="Oval 36"/>
            <p:cNvSpPr>
              <a:spLocks noChangeArrowheads="1"/>
            </p:cNvSpPr>
            <p:nvPr/>
          </p:nvSpPr>
          <p:spPr bwMode="auto">
            <a:xfrm>
              <a:off x="4915" y="901"/>
              <a:ext cx="94" cy="94"/>
            </a:xfrm>
            <a:prstGeom prst="ellipse">
              <a:avLst/>
            </a:prstGeom>
            <a:noFill/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5401" name="AutoShape 37"/>
            <p:cNvCxnSpPr>
              <a:cxnSpLocks noChangeShapeType="1"/>
              <a:stCxn id="15387" idx="2"/>
              <a:endCxn id="15399" idx="3"/>
            </p:cNvCxnSpPr>
            <p:nvPr/>
          </p:nvCxnSpPr>
          <p:spPr bwMode="auto">
            <a:xfrm flipH="1" flipV="1">
              <a:off x="4242" y="612"/>
              <a:ext cx="351" cy="175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sp>
          <p:nvSpPr>
            <p:cNvPr id="15385" name="Text Box 21"/>
            <p:cNvSpPr txBox="1">
              <a:spLocks noChangeArrowheads="1"/>
            </p:cNvSpPr>
            <p:nvPr/>
          </p:nvSpPr>
          <p:spPr bwMode="auto">
            <a:xfrm>
              <a:off x="4218" y="239"/>
              <a:ext cx="153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000000"/>
                  </a:solidFill>
                </a:rPr>
                <a:t>non-linear DCM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781798" name="Object 38"/>
          <p:cNvGraphicFramePr>
            <a:graphicFrameLocks noChangeAspect="1"/>
          </p:cNvGraphicFramePr>
          <p:nvPr/>
        </p:nvGraphicFramePr>
        <p:xfrm>
          <a:off x="852488" y="3887788"/>
          <a:ext cx="63500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2" name="Equation" r:id="rId9" imgW="3124080" imgH="419040" progId="Equation.3">
                  <p:embed/>
                </p:oleObj>
              </mc:Choice>
              <mc:Fallback>
                <p:oleObj name="Equation" r:id="rId9" imgW="3124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88" y="3887788"/>
                        <a:ext cx="6350000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799" name="Text Box 39"/>
          <p:cNvSpPr txBox="1">
            <a:spLocks noChangeArrowheads="1"/>
          </p:cNvSpPr>
          <p:nvPr/>
        </p:nvSpPr>
        <p:spPr bwMode="auto">
          <a:xfrm>
            <a:off x="466725" y="3527425"/>
            <a:ext cx="9517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0">
                <a:solidFill>
                  <a:srgbClr val="000000"/>
                </a:solidFill>
                <a:latin typeface="Arial Unicode MS" pitchFamily="34" charset="-128"/>
              </a:rPr>
              <a:t>Two-dimensional Taylor series (around x</a:t>
            </a:r>
            <a:r>
              <a:rPr lang="de-DE" sz="1800" b="0" baseline="-25000">
                <a:solidFill>
                  <a:srgbClr val="000000"/>
                </a:solidFill>
                <a:latin typeface="Arial Unicode MS" pitchFamily="34" charset="-128"/>
              </a:rPr>
              <a:t>0</a:t>
            </a:r>
            <a:r>
              <a:rPr lang="de-DE" sz="1800" b="0">
                <a:solidFill>
                  <a:srgbClr val="000000"/>
                </a:solidFill>
                <a:latin typeface="Arial Unicode MS" pitchFamily="34" charset="-128"/>
              </a:rPr>
              <a:t>=0, u</a:t>
            </a:r>
            <a:r>
              <a:rPr lang="de-DE" sz="1800" b="0" baseline="-25000">
                <a:solidFill>
                  <a:srgbClr val="000000"/>
                </a:solidFill>
                <a:latin typeface="Arial Unicode MS" pitchFamily="34" charset="-128"/>
              </a:rPr>
              <a:t>0</a:t>
            </a:r>
            <a:r>
              <a:rPr lang="de-DE" sz="1800" b="0">
                <a:solidFill>
                  <a:srgbClr val="000000"/>
                </a:solidFill>
                <a:latin typeface="Arial Unicode MS" pitchFamily="34" charset="-128"/>
              </a:rPr>
              <a:t>=0):</a:t>
            </a:r>
            <a:endParaRPr lang="en-US" sz="1800" b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781800" name="Text Box 40"/>
          <p:cNvSpPr txBox="1">
            <a:spLocks noChangeArrowheads="1"/>
          </p:cNvSpPr>
          <p:nvPr/>
        </p:nvSpPr>
        <p:spPr bwMode="auto">
          <a:xfrm>
            <a:off x="5232400" y="5048250"/>
            <a:ext cx="4706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0">
                <a:solidFill>
                  <a:srgbClr val="000000"/>
                </a:solidFill>
                <a:latin typeface="Arial Unicode MS" pitchFamily="34" charset="-128"/>
              </a:rPr>
              <a:t>Nonlinear state equation:</a:t>
            </a:r>
            <a:endParaRPr lang="en-US" sz="1800" b="0">
              <a:solidFill>
                <a:srgbClr val="000000"/>
              </a:solidFill>
              <a:latin typeface="Arial Unicode MS" pitchFamily="34" charset="-128"/>
            </a:endParaRPr>
          </a:p>
        </p:txBody>
      </p:sp>
      <p:graphicFrame>
        <p:nvGraphicFramePr>
          <p:cNvPr id="1781801" name="Object 41"/>
          <p:cNvGraphicFramePr>
            <a:graphicFrameLocks noChangeAspect="1"/>
          </p:cNvGraphicFramePr>
          <p:nvPr/>
        </p:nvGraphicFramePr>
        <p:xfrm>
          <a:off x="850900" y="3881438"/>
          <a:ext cx="756443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73" name="Equation" r:id="rId11" imgW="3720960" imgH="419040" progId="Equation.3">
                  <p:embed/>
                </p:oleObj>
              </mc:Choice>
              <mc:Fallback>
                <p:oleObj name="Equation" r:id="rId11" imgW="3720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3881438"/>
                        <a:ext cx="7564438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5248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74" grpId="0"/>
      <p:bldP spid="1781799" grpId="0"/>
      <p:bldP spid="17818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70538" y="109538"/>
            <a:ext cx="4703762" cy="6743700"/>
            <a:chOff x="3171" y="0"/>
            <a:chExt cx="2963" cy="4248"/>
          </a:xfrm>
        </p:grpSpPr>
        <p:pic>
          <p:nvPicPr>
            <p:cNvPr id="2241539" name="Picture 3" descr="NeuralStates_D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1" y="0"/>
              <a:ext cx="2963" cy="2222"/>
            </a:xfrm>
            <a:prstGeom prst="rect">
              <a:avLst/>
            </a:prstGeom>
            <a:noFill/>
          </p:spPr>
        </p:pic>
        <p:sp>
          <p:nvSpPr>
            <p:cNvPr id="2241540" name="Text Box 4"/>
            <p:cNvSpPr txBox="1">
              <a:spLocks noChangeArrowheads="1"/>
            </p:cNvSpPr>
            <p:nvPr/>
          </p:nvSpPr>
          <p:spPr bwMode="auto">
            <a:xfrm rot="16200000">
              <a:off x="4574" y="-457"/>
              <a:ext cx="250" cy="14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Neural population activity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1541" name="Rectangle 5"/>
            <p:cNvSpPr>
              <a:spLocks noChangeArrowheads="1"/>
            </p:cNvSpPr>
            <p:nvPr/>
          </p:nvSpPr>
          <p:spPr bwMode="auto">
            <a:xfrm>
              <a:off x="3574" y="183"/>
              <a:ext cx="569" cy="1767"/>
            </a:xfrm>
            <a:prstGeom prst="rect">
              <a:avLst/>
            </a:prstGeom>
            <a:solidFill>
              <a:srgbClr val="C0C0C0">
                <a:alpha val="14999"/>
              </a:srgbClr>
            </a:solidFill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1542" name="Rectangle 6"/>
            <p:cNvSpPr>
              <a:spLocks noChangeArrowheads="1"/>
            </p:cNvSpPr>
            <p:nvPr/>
          </p:nvSpPr>
          <p:spPr bwMode="auto">
            <a:xfrm>
              <a:off x="4732" y="179"/>
              <a:ext cx="569" cy="1767"/>
            </a:xfrm>
            <a:prstGeom prst="rect">
              <a:avLst/>
            </a:prstGeom>
            <a:solidFill>
              <a:srgbClr val="C0C0C0">
                <a:alpha val="14999"/>
              </a:srgbClr>
            </a:solidFill>
            <a:ln w="9525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171" y="2026"/>
              <a:ext cx="2963" cy="2222"/>
              <a:chOff x="3171" y="2151"/>
              <a:chExt cx="2963" cy="2222"/>
            </a:xfrm>
          </p:grpSpPr>
          <p:pic>
            <p:nvPicPr>
              <p:cNvPr id="2241544" name="Picture 8" descr="BOLD_D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71" y="2151"/>
                <a:ext cx="2963" cy="2222"/>
              </a:xfrm>
              <a:prstGeom prst="rect">
                <a:avLst/>
              </a:prstGeom>
              <a:noFill/>
            </p:spPr>
          </p:pic>
          <p:sp>
            <p:nvSpPr>
              <p:cNvPr id="2241545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4590" y="1771"/>
                <a:ext cx="250" cy="12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eaVert" wrap="none">
                <a:spAutoFit/>
              </a:bodyPr>
              <a:lstStyle/>
              <a:p>
                <a:r>
                  <a:rPr lang="en-GB">
                    <a:solidFill>
                      <a:srgbClr val="000000"/>
                    </a:solidFill>
                  </a:rPr>
                  <a:t>fMRI signal change (%)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1546" name="Rectangle 10"/>
              <p:cNvSpPr>
                <a:spLocks noChangeArrowheads="1"/>
              </p:cNvSpPr>
              <p:nvPr/>
            </p:nvSpPr>
            <p:spPr bwMode="auto">
              <a:xfrm>
                <a:off x="3578" y="2342"/>
                <a:ext cx="568" cy="1767"/>
              </a:xfrm>
              <a:prstGeom prst="rect">
                <a:avLst/>
              </a:prstGeom>
              <a:solidFill>
                <a:srgbClr val="C0C0C0">
                  <a:alpha val="14999"/>
                </a:srgbClr>
              </a:solidFill>
              <a:ln w="9525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1547" name="Rectangle 11"/>
              <p:cNvSpPr>
                <a:spLocks noChangeArrowheads="1"/>
              </p:cNvSpPr>
              <p:nvPr/>
            </p:nvSpPr>
            <p:spPr bwMode="auto">
              <a:xfrm>
                <a:off x="4735" y="2338"/>
                <a:ext cx="569" cy="1767"/>
              </a:xfrm>
              <a:prstGeom prst="rect">
                <a:avLst/>
              </a:prstGeom>
              <a:solidFill>
                <a:srgbClr val="C0C0C0">
                  <a:alpha val="14999"/>
                </a:srgbClr>
              </a:solidFill>
              <a:ln w="9525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586163" y="1612900"/>
            <a:ext cx="2159000" cy="2160588"/>
            <a:chOff x="2303" y="1016"/>
            <a:chExt cx="1360" cy="1361"/>
          </a:xfrm>
        </p:grpSpPr>
        <p:sp>
          <p:nvSpPr>
            <p:cNvPr id="2241549" name="Oval 13"/>
            <p:cNvSpPr>
              <a:spLocks noChangeAspect="1" noChangeArrowheads="1"/>
            </p:cNvSpPr>
            <p:nvPr/>
          </p:nvSpPr>
          <p:spPr bwMode="auto">
            <a:xfrm>
              <a:off x="2303" y="1923"/>
              <a:ext cx="453" cy="453"/>
            </a:xfrm>
            <a:prstGeom prst="ellipse">
              <a:avLst/>
            </a:prstGeom>
            <a:gradFill rotWithShape="1">
              <a:gsLst>
                <a:gs pos="0">
                  <a:srgbClr val="3366FF">
                    <a:gamma/>
                    <a:tint val="0"/>
                    <a:invGamma/>
                  </a:srgbClr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1550" name="Text Box 14"/>
            <p:cNvSpPr txBox="1">
              <a:spLocks noChangeArrowheads="1"/>
            </p:cNvSpPr>
            <p:nvPr/>
          </p:nvSpPr>
          <p:spPr bwMode="auto">
            <a:xfrm>
              <a:off x="2417" y="2006"/>
              <a:ext cx="2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sz="2000">
                  <a:solidFill>
                    <a:srgbClr val="000000"/>
                  </a:solidFill>
                  <a:latin typeface="Arial Unicode MS" pitchFamily="34" charset="-128"/>
                </a:rPr>
                <a:t>x</a:t>
              </a:r>
              <a:r>
                <a:rPr lang="de-DE" sz="2000" baseline="-25000">
                  <a:solidFill>
                    <a:srgbClr val="000000"/>
                  </a:solidFill>
                  <a:latin typeface="Arial Unicode MS" pitchFamily="34" charset="-128"/>
                </a:rPr>
                <a:t>1</a:t>
              </a:r>
            </a:p>
          </p:txBody>
        </p:sp>
        <p:sp>
          <p:nvSpPr>
            <p:cNvPr id="2241551" name="Oval 15"/>
            <p:cNvSpPr>
              <a:spLocks noChangeAspect="1" noChangeArrowheads="1"/>
            </p:cNvSpPr>
            <p:nvPr/>
          </p:nvSpPr>
          <p:spPr bwMode="auto">
            <a:xfrm>
              <a:off x="3210" y="1924"/>
              <a:ext cx="453" cy="453"/>
            </a:xfrm>
            <a:prstGeom prst="ellipse">
              <a:avLst/>
            </a:prstGeom>
            <a:gradFill rotWithShape="1">
              <a:gsLst>
                <a:gs pos="0">
                  <a:srgbClr val="33CC33">
                    <a:gamma/>
                    <a:tint val="0"/>
                    <a:invGamma/>
                  </a:srgbClr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2241552" name="Text Box 16"/>
            <p:cNvSpPr txBox="1">
              <a:spLocks noChangeArrowheads="1"/>
            </p:cNvSpPr>
            <p:nvPr/>
          </p:nvSpPr>
          <p:spPr bwMode="auto">
            <a:xfrm>
              <a:off x="3320" y="2006"/>
              <a:ext cx="2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sz="2000">
                  <a:solidFill>
                    <a:srgbClr val="000000"/>
                  </a:solidFill>
                  <a:latin typeface="Arial Unicode MS" pitchFamily="34" charset="-128"/>
                </a:rPr>
                <a:t>x</a:t>
              </a:r>
              <a:r>
                <a:rPr lang="de-DE" sz="2000" baseline="-25000">
                  <a:solidFill>
                    <a:srgbClr val="000000"/>
                  </a:solidFill>
                  <a:latin typeface="Arial Unicode MS" pitchFamily="34" charset="-128"/>
                </a:rPr>
                <a:t>2</a:t>
              </a:r>
            </a:p>
          </p:txBody>
        </p:sp>
        <p:cxnSp>
          <p:nvCxnSpPr>
            <p:cNvPr id="2241553" name="AutoShape 17"/>
            <p:cNvCxnSpPr>
              <a:cxnSpLocks noChangeShapeType="1"/>
              <a:stCxn id="2241549" idx="5"/>
              <a:endCxn id="2241551" idx="3"/>
            </p:cNvCxnSpPr>
            <p:nvPr/>
          </p:nvCxnSpPr>
          <p:spPr bwMode="auto">
            <a:xfrm>
              <a:off x="2690" y="2310"/>
              <a:ext cx="586" cy="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241554" name="Oval 18"/>
            <p:cNvSpPr>
              <a:spLocks noChangeAspect="1" noChangeArrowheads="1"/>
            </p:cNvSpPr>
            <p:nvPr/>
          </p:nvSpPr>
          <p:spPr bwMode="auto">
            <a:xfrm>
              <a:off x="2997" y="1016"/>
              <a:ext cx="453" cy="453"/>
            </a:xfrm>
            <a:prstGeom prst="ellipse">
              <a:avLst/>
            </a:prstGeom>
            <a:gradFill rotWithShape="1">
              <a:gsLst>
                <a:gs pos="0">
                  <a:srgbClr val="FF3300">
                    <a:gamma/>
                    <a:tint val="0"/>
                    <a:invGamma/>
                  </a:srgbClr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1555" name="Text Box 19"/>
            <p:cNvSpPr txBox="1">
              <a:spLocks noChangeArrowheads="1"/>
            </p:cNvSpPr>
            <p:nvPr/>
          </p:nvSpPr>
          <p:spPr bwMode="auto">
            <a:xfrm>
              <a:off x="3106" y="1094"/>
              <a:ext cx="2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sz="2000">
                  <a:solidFill>
                    <a:srgbClr val="000000"/>
                  </a:solidFill>
                  <a:latin typeface="Arial Unicode MS" pitchFamily="34" charset="-128"/>
                </a:rPr>
                <a:t>x</a:t>
              </a:r>
              <a:r>
                <a:rPr lang="de-DE" sz="2000" baseline="-25000">
                  <a:solidFill>
                    <a:srgbClr val="000000"/>
                  </a:solidFill>
                  <a:latin typeface="Arial Unicode MS" pitchFamily="34" charset="-128"/>
                </a:rPr>
                <a:t>3</a:t>
              </a:r>
            </a:p>
          </p:txBody>
        </p:sp>
        <p:cxnSp>
          <p:nvCxnSpPr>
            <p:cNvPr id="2241556" name="AutoShape 20"/>
            <p:cNvCxnSpPr>
              <a:cxnSpLocks noChangeShapeType="1"/>
              <a:stCxn id="2241551" idx="1"/>
              <a:endCxn id="2241549" idx="7"/>
            </p:cNvCxnSpPr>
            <p:nvPr/>
          </p:nvCxnSpPr>
          <p:spPr bwMode="auto">
            <a:xfrm flipH="1" flipV="1">
              <a:off x="2690" y="1989"/>
              <a:ext cx="586" cy="1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241557" name="Oval 21"/>
            <p:cNvSpPr>
              <a:spLocks noChangeArrowheads="1"/>
            </p:cNvSpPr>
            <p:nvPr/>
          </p:nvSpPr>
          <p:spPr bwMode="auto">
            <a:xfrm>
              <a:off x="2924" y="1988"/>
              <a:ext cx="94" cy="94"/>
            </a:xfrm>
            <a:prstGeom prst="ellipse">
              <a:avLst/>
            </a:prstGeom>
            <a:noFill/>
            <a:ln w="31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241558" name="AutoShape 22"/>
            <p:cNvCxnSpPr>
              <a:cxnSpLocks noChangeShapeType="1"/>
              <a:stCxn id="2241554" idx="4"/>
              <a:endCxn id="2241557" idx="0"/>
            </p:cNvCxnSpPr>
            <p:nvPr/>
          </p:nvCxnSpPr>
          <p:spPr bwMode="auto">
            <a:xfrm flipH="1">
              <a:off x="2971" y="1469"/>
              <a:ext cx="253" cy="519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oval" w="med" len="med"/>
            </a:ln>
            <a:effectLst/>
          </p:spPr>
        </p:cxnSp>
        <p:cxnSp>
          <p:nvCxnSpPr>
            <p:cNvPr id="2241559" name="AutoShape 23"/>
            <p:cNvCxnSpPr>
              <a:cxnSpLocks noChangeShapeType="1"/>
              <a:stCxn id="2241549" idx="4"/>
              <a:endCxn id="2241549" idx="5"/>
            </p:cNvCxnSpPr>
            <p:nvPr/>
          </p:nvCxnSpPr>
          <p:spPr bwMode="auto">
            <a:xfrm rot="5400000" flipH="1" flipV="1">
              <a:off x="2577" y="2263"/>
              <a:ext cx="66" cy="160"/>
            </a:xfrm>
            <a:prstGeom prst="curvedConnector3">
              <a:avLst>
                <a:gd name="adj1" fmla="val -216667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241560" name="AutoShape 24"/>
            <p:cNvCxnSpPr>
              <a:cxnSpLocks noChangeShapeType="1"/>
              <a:stCxn id="2241551" idx="4"/>
              <a:endCxn id="2241551" idx="5"/>
            </p:cNvCxnSpPr>
            <p:nvPr/>
          </p:nvCxnSpPr>
          <p:spPr bwMode="auto">
            <a:xfrm rot="5400000" flipH="1" flipV="1">
              <a:off x="3484" y="2264"/>
              <a:ext cx="66" cy="160"/>
            </a:xfrm>
            <a:prstGeom prst="curvedConnector3">
              <a:avLst>
                <a:gd name="adj1" fmla="val -216667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241561" name="AutoShape 25"/>
            <p:cNvCxnSpPr>
              <a:cxnSpLocks noChangeShapeType="1"/>
              <a:stCxn id="2241554" idx="3"/>
              <a:endCxn id="2241554" idx="2"/>
            </p:cNvCxnSpPr>
            <p:nvPr/>
          </p:nvCxnSpPr>
          <p:spPr bwMode="auto">
            <a:xfrm rot="16200000" flipV="1">
              <a:off x="2950" y="1290"/>
              <a:ext cx="160" cy="66"/>
            </a:xfrm>
            <a:prstGeom prst="curvedConnector4">
              <a:avLst>
                <a:gd name="adj1" fmla="val -61875"/>
                <a:gd name="adj2" fmla="val 318181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241562" name="AutoShape 26"/>
            <p:cNvCxnSpPr>
              <a:cxnSpLocks noChangeShapeType="1"/>
              <a:stCxn id="2241554" idx="5"/>
              <a:endCxn id="2241551" idx="0"/>
            </p:cNvCxnSpPr>
            <p:nvPr/>
          </p:nvCxnSpPr>
          <p:spPr bwMode="auto">
            <a:xfrm>
              <a:off x="3384" y="1403"/>
              <a:ext cx="53" cy="52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241563" name="AutoShape 27"/>
            <p:cNvCxnSpPr>
              <a:cxnSpLocks noChangeShapeType="1"/>
              <a:stCxn id="2241554" idx="6"/>
              <a:endCxn id="2241551" idx="7"/>
            </p:cNvCxnSpPr>
            <p:nvPr/>
          </p:nvCxnSpPr>
          <p:spPr bwMode="auto">
            <a:xfrm>
              <a:off x="3450" y="1243"/>
              <a:ext cx="147" cy="747"/>
            </a:xfrm>
            <a:prstGeom prst="curvedConnector2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aphicFrame>
        <p:nvGraphicFramePr>
          <p:cNvPr id="2241564" name="Object 28"/>
          <p:cNvGraphicFramePr>
            <a:graphicFrameLocks noChangeAspect="1"/>
          </p:cNvGraphicFramePr>
          <p:nvPr/>
        </p:nvGraphicFramePr>
        <p:xfrm>
          <a:off x="430213" y="4897438"/>
          <a:ext cx="5051425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7" name="Equation" r:id="rId5" imgW="2361960" imgH="482400" progId="Equation.3">
                  <p:embed/>
                </p:oleObj>
              </mc:Choice>
              <mc:Fallback>
                <p:oleObj name="Equation" r:id="rId5" imgW="2361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4897438"/>
                        <a:ext cx="5051425" cy="1027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1565" name="Text Box 29"/>
          <p:cNvSpPr txBox="1">
            <a:spLocks noChangeArrowheads="1"/>
          </p:cNvSpPr>
          <p:nvPr/>
        </p:nvSpPr>
        <p:spPr bwMode="auto">
          <a:xfrm>
            <a:off x="400050" y="4464050"/>
            <a:ext cx="49856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</a:t>
            </a:r>
            <a:r>
              <a:rPr lang="en-GB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Dynamic Causal Model for </a:t>
            </a:r>
            <a:r>
              <a:rPr lang="en-GB" sz="200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fMRI</a:t>
            </a:r>
            <a:endParaRPr lang="en-US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41566" name="Text Box 30"/>
          <p:cNvSpPr txBox="1">
            <a:spLocks noChangeArrowheads="1"/>
          </p:cNvSpPr>
          <p:nvPr/>
        </p:nvSpPr>
        <p:spPr bwMode="auto">
          <a:xfrm>
            <a:off x="374650" y="6299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b="0">
                <a:solidFill>
                  <a:srgbClr val="000000"/>
                </a:solidFill>
                <a:latin typeface="Times New Roman" pitchFamily="18" charset="0"/>
              </a:rPr>
              <a:t>Stephan et al. 2008, </a:t>
            </a:r>
            <a:r>
              <a:rPr lang="de-DE" b="0" i="1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US" b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241567" name="Picture 31" descr="slide1_lar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50" y="571500"/>
            <a:ext cx="2608263" cy="337502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241568" name="Line 32"/>
          <p:cNvSpPr>
            <a:spLocks noChangeShapeType="1"/>
          </p:cNvSpPr>
          <p:nvPr/>
        </p:nvSpPr>
        <p:spPr bwMode="auto">
          <a:xfrm>
            <a:off x="252413" y="2319338"/>
            <a:ext cx="652462" cy="363537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41569" name="Line 33"/>
          <p:cNvSpPr>
            <a:spLocks noChangeShapeType="1"/>
          </p:cNvSpPr>
          <p:nvPr/>
        </p:nvSpPr>
        <p:spPr bwMode="auto">
          <a:xfrm flipH="1">
            <a:off x="1774825" y="2143125"/>
            <a:ext cx="261938" cy="581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41570" name="Line 34"/>
          <p:cNvSpPr>
            <a:spLocks noChangeShapeType="1"/>
          </p:cNvSpPr>
          <p:nvPr/>
        </p:nvSpPr>
        <p:spPr bwMode="auto">
          <a:xfrm flipH="1">
            <a:off x="2832100" y="2141538"/>
            <a:ext cx="44450" cy="5810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241571" name="Picture 35" descr="inputs_blocked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9900" y="146050"/>
            <a:ext cx="1524000" cy="741363"/>
          </a:xfrm>
          <a:prstGeom prst="rect">
            <a:avLst/>
          </a:prstGeom>
          <a:noFill/>
        </p:spPr>
      </p:pic>
      <p:cxnSp>
        <p:nvCxnSpPr>
          <p:cNvPr id="2241572" name="AutoShape 36"/>
          <p:cNvCxnSpPr>
            <a:cxnSpLocks noChangeShapeType="1"/>
            <a:endCxn id="2241573" idx="2"/>
          </p:cNvCxnSpPr>
          <p:nvPr/>
        </p:nvCxnSpPr>
        <p:spPr bwMode="auto">
          <a:xfrm flipV="1">
            <a:off x="3946525" y="2079625"/>
            <a:ext cx="0" cy="973138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/>
          </a:ln>
          <a:effectLst/>
        </p:spPr>
      </p:cxnSp>
      <p:sp>
        <p:nvSpPr>
          <p:cNvPr id="2241573" name="Text Box 37"/>
          <p:cNvSpPr txBox="1">
            <a:spLocks noChangeArrowheads="1"/>
          </p:cNvSpPr>
          <p:nvPr/>
        </p:nvSpPr>
        <p:spPr bwMode="auto">
          <a:xfrm>
            <a:off x="3736975" y="1711325"/>
            <a:ext cx="417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8000">
            <a:spAutoFit/>
          </a:bodyPr>
          <a:lstStyle/>
          <a:p>
            <a:r>
              <a:rPr lang="de-DE" sz="2000" b="0">
                <a:solidFill>
                  <a:srgbClr val="000000"/>
                </a:solidFill>
                <a:latin typeface="Arial Unicode MS" pitchFamily="34" charset="-128"/>
              </a:rPr>
              <a:t>u</a:t>
            </a:r>
            <a:r>
              <a:rPr lang="de-DE" sz="2000" b="0" baseline="-25000">
                <a:solidFill>
                  <a:srgbClr val="000000"/>
                </a:solidFill>
                <a:latin typeface="Arial Unicode MS" pitchFamily="34" charset="-128"/>
              </a:rPr>
              <a:t>1</a:t>
            </a:r>
          </a:p>
        </p:txBody>
      </p:sp>
      <p:pic>
        <p:nvPicPr>
          <p:cNvPr id="2241574" name="Picture 38" descr="inputs_ER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2638" y="1195388"/>
            <a:ext cx="1063625" cy="457200"/>
          </a:xfrm>
          <a:prstGeom prst="rect">
            <a:avLst/>
          </a:prstGeom>
          <a:noFill/>
        </p:spPr>
      </p:pic>
      <p:cxnSp>
        <p:nvCxnSpPr>
          <p:cNvPr id="2241575" name="AutoShape 39"/>
          <p:cNvCxnSpPr>
            <a:cxnSpLocks noChangeShapeType="1"/>
            <a:endCxn id="2241576" idx="2"/>
          </p:cNvCxnSpPr>
          <p:nvPr/>
        </p:nvCxnSpPr>
        <p:spPr bwMode="auto">
          <a:xfrm flipV="1">
            <a:off x="5048250" y="1206500"/>
            <a:ext cx="1588" cy="4064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/>
          </a:ln>
          <a:effectLst/>
        </p:spPr>
      </p:cxnSp>
      <p:sp>
        <p:nvSpPr>
          <p:cNvPr id="2241576" name="Text Box 40"/>
          <p:cNvSpPr txBox="1">
            <a:spLocks noChangeArrowheads="1"/>
          </p:cNvSpPr>
          <p:nvPr/>
        </p:nvSpPr>
        <p:spPr bwMode="auto">
          <a:xfrm>
            <a:off x="4840288" y="838200"/>
            <a:ext cx="417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8000">
            <a:spAutoFit/>
          </a:bodyPr>
          <a:lstStyle/>
          <a:p>
            <a:r>
              <a:rPr lang="de-DE" sz="2000" b="0">
                <a:solidFill>
                  <a:srgbClr val="000000"/>
                </a:solidFill>
                <a:latin typeface="Arial Unicode MS" pitchFamily="34" charset="-128"/>
              </a:rPr>
              <a:t>u</a:t>
            </a:r>
            <a:r>
              <a:rPr lang="de-DE" sz="2000" b="0" baseline="-25000">
                <a:solidFill>
                  <a:srgbClr val="000000"/>
                </a:solidFill>
                <a:latin typeface="Arial Unicode MS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93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8"/>
          <p:cNvGraphicFramePr>
            <a:graphicFrameLocks noChangeAspect="1"/>
          </p:cNvGraphicFramePr>
          <p:nvPr/>
        </p:nvGraphicFramePr>
        <p:xfrm>
          <a:off x="5026025" y="1371578"/>
          <a:ext cx="2016125" cy="183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29" name="Image Photo Editor" r:id="rId3" imgW="5229955" imgH="4933333" progId="">
                  <p:embed/>
                </p:oleObj>
              </mc:Choice>
              <mc:Fallback>
                <p:oleObj name="Image Photo Editor" r:id="rId3" imgW="5229955" imgH="49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1371578"/>
                        <a:ext cx="2016125" cy="1839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6964363" y="1411265"/>
            <a:ext cx="1589087" cy="19431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8" name="Object 10"/>
          <p:cNvGraphicFramePr>
            <a:graphicFrameLocks noChangeAspect="1"/>
          </p:cNvGraphicFramePr>
          <p:nvPr/>
        </p:nvGraphicFramePr>
        <p:xfrm>
          <a:off x="1712913" y="1371578"/>
          <a:ext cx="2016125" cy="183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0" name="Image Photo Editor" r:id="rId5" imgW="5229955" imgH="4933333" progId="">
                  <p:embed/>
                </p:oleObj>
              </mc:Choice>
              <mc:Fallback>
                <p:oleObj name="Image Photo Editor" r:id="rId5" imgW="5229955" imgH="49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1371578"/>
                        <a:ext cx="2016125" cy="1839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CC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11"/>
          <p:cNvSpPr>
            <a:spLocks noChangeAspect="1" noChangeArrowheads="1"/>
          </p:cNvSpPr>
          <p:nvPr/>
        </p:nvSpPr>
        <p:spPr bwMode="auto">
          <a:xfrm>
            <a:off x="3186113" y="2030390"/>
            <a:ext cx="444500" cy="460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0" name="Oval 12"/>
          <p:cNvSpPr>
            <a:spLocks noChangeAspect="1" noChangeArrowheads="1"/>
          </p:cNvSpPr>
          <p:nvPr/>
        </p:nvSpPr>
        <p:spPr bwMode="auto">
          <a:xfrm>
            <a:off x="1849438" y="1951015"/>
            <a:ext cx="227012" cy="228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1" name="Oval 13"/>
          <p:cNvSpPr>
            <a:spLocks noChangeAspect="1" noChangeArrowheads="1"/>
          </p:cNvSpPr>
          <p:nvPr/>
        </p:nvSpPr>
        <p:spPr bwMode="auto">
          <a:xfrm>
            <a:off x="2759075" y="1609703"/>
            <a:ext cx="2286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2" name="Oval 14"/>
          <p:cNvSpPr>
            <a:spLocks noChangeAspect="1" noChangeArrowheads="1"/>
          </p:cNvSpPr>
          <p:nvPr/>
        </p:nvSpPr>
        <p:spPr bwMode="auto">
          <a:xfrm>
            <a:off x="2532063" y="2293915"/>
            <a:ext cx="227012" cy="2270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cxnSp>
        <p:nvCxnSpPr>
          <p:cNvPr id="53" name="AutoShape 15"/>
          <p:cNvCxnSpPr>
            <a:cxnSpLocks noChangeShapeType="1"/>
            <a:stCxn id="50" idx="4"/>
            <a:endCxn id="52" idx="3"/>
          </p:cNvCxnSpPr>
          <p:nvPr/>
        </p:nvCxnSpPr>
        <p:spPr bwMode="auto">
          <a:xfrm rot="16200000" flipH="1">
            <a:off x="2110581" y="2032772"/>
            <a:ext cx="307975" cy="601662"/>
          </a:xfrm>
          <a:prstGeom prst="curvedConnector3">
            <a:avLst>
              <a:gd name="adj1" fmla="val 184537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4" name="AutoShape 16"/>
          <p:cNvCxnSpPr>
            <a:cxnSpLocks noChangeShapeType="1"/>
            <a:stCxn id="50" idx="6"/>
            <a:endCxn id="49" idx="2"/>
          </p:cNvCxnSpPr>
          <p:nvPr/>
        </p:nvCxnSpPr>
        <p:spPr bwMode="auto">
          <a:xfrm>
            <a:off x="2076450" y="2065315"/>
            <a:ext cx="1109663" cy="195263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5" name="AutoShape 17"/>
          <p:cNvCxnSpPr>
            <a:cxnSpLocks noChangeShapeType="1"/>
            <a:stCxn id="52" idx="7"/>
            <a:endCxn id="51" idx="4"/>
          </p:cNvCxnSpPr>
          <p:nvPr/>
        </p:nvCxnSpPr>
        <p:spPr bwMode="auto">
          <a:xfrm rot="16200000">
            <a:off x="2555082" y="2008959"/>
            <a:ext cx="488950" cy="147637"/>
          </a:xfrm>
          <a:prstGeom prst="curvedConnector3">
            <a:avLst>
              <a:gd name="adj1" fmla="val 53245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56" name="Line 18"/>
          <p:cNvSpPr>
            <a:spLocks noChangeShapeType="1"/>
          </p:cNvSpPr>
          <p:nvPr/>
        </p:nvSpPr>
        <p:spPr bwMode="auto">
          <a:xfrm flipV="1">
            <a:off x="1497013" y="2058965"/>
            <a:ext cx="36195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7" name="Object 19"/>
          <p:cNvGraphicFramePr>
            <a:graphicFrameLocks noChangeAspect="1"/>
          </p:cNvGraphicFramePr>
          <p:nvPr/>
        </p:nvGraphicFramePr>
        <p:xfrm>
          <a:off x="1292225" y="1960540"/>
          <a:ext cx="179388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1" name="Equation" r:id="rId6" imgW="126720" imgH="139680" progId="Equation.3">
                  <p:embed/>
                </p:oleObj>
              </mc:Choice>
              <mc:Fallback>
                <p:oleObj name="Equation" r:id="rId6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1960540"/>
                        <a:ext cx="179388" cy="19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1016000" y="1577953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1928813" y="987403"/>
            <a:ext cx="157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Single-state DCM</a:t>
            </a:r>
          </a:p>
        </p:txBody>
      </p:sp>
      <p:graphicFrame>
        <p:nvGraphicFramePr>
          <p:cNvPr id="60" name="Object 22"/>
          <p:cNvGraphicFramePr>
            <a:graphicFrameLocks noChangeAspect="1"/>
          </p:cNvGraphicFramePr>
          <p:nvPr/>
        </p:nvGraphicFramePr>
        <p:xfrm>
          <a:off x="3335338" y="2130403"/>
          <a:ext cx="150812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2" name="Equation" r:id="rId8" imgW="152280" imgH="215640" progId="Equation.3">
                  <p:embed/>
                </p:oleObj>
              </mc:Choice>
              <mc:Fallback>
                <p:oleObj name="Equation" r:id="rId8" imgW="152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2130403"/>
                        <a:ext cx="150812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6103938" y="6001345"/>
            <a:ext cx="135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800000"/>
                </a:solidFill>
              </a:rPr>
              <a:t>Intrinsic (within-region) coupling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4448175" y="6001345"/>
            <a:ext cx="151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800000"/>
                </a:solidFill>
              </a:rPr>
              <a:t>Extrinsic (between-region) coupling</a:t>
            </a:r>
          </a:p>
        </p:txBody>
      </p:sp>
      <p:graphicFrame>
        <p:nvGraphicFramePr>
          <p:cNvPr id="63" name="Object 25"/>
          <p:cNvGraphicFramePr>
            <a:graphicFrameLocks noChangeAspect="1"/>
          </p:cNvGraphicFramePr>
          <p:nvPr/>
        </p:nvGraphicFramePr>
        <p:xfrm>
          <a:off x="1208088" y="3705225"/>
          <a:ext cx="2813050" cy="195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3" name="Equation" r:id="rId10" imgW="2006280" imgH="1396800" progId="Equation.3">
                  <p:embed/>
                </p:oleObj>
              </mc:Choice>
              <mc:Fallback>
                <p:oleObj name="Equation" r:id="rId10" imgW="200628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3705225"/>
                        <a:ext cx="2813050" cy="195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5291138" y="1004865"/>
            <a:ext cx="1416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Two-state DCM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65" name="Oval 27"/>
          <p:cNvSpPr>
            <a:spLocks noChangeAspect="1" noChangeArrowheads="1"/>
          </p:cNvSpPr>
          <p:nvPr/>
        </p:nvSpPr>
        <p:spPr bwMode="auto">
          <a:xfrm>
            <a:off x="6492875" y="2030390"/>
            <a:ext cx="404813" cy="5318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6" name="Oval 28"/>
          <p:cNvSpPr>
            <a:spLocks noChangeAspect="1" noChangeArrowheads="1"/>
          </p:cNvSpPr>
          <p:nvPr/>
        </p:nvSpPr>
        <p:spPr bwMode="auto">
          <a:xfrm>
            <a:off x="5156200" y="1951015"/>
            <a:ext cx="227013" cy="228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7" name="Oval 29"/>
          <p:cNvSpPr>
            <a:spLocks noChangeAspect="1" noChangeArrowheads="1"/>
          </p:cNvSpPr>
          <p:nvPr/>
        </p:nvSpPr>
        <p:spPr bwMode="auto">
          <a:xfrm>
            <a:off x="6065838" y="1609703"/>
            <a:ext cx="228600" cy="2286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8" name="Oval 30"/>
          <p:cNvSpPr>
            <a:spLocks noChangeAspect="1" noChangeArrowheads="1"/>
          </p:cNvSpPr>
          <p:nvPr/>
        </p:nvSpPr>
        <p:spPr bwMode="auto">
          <a:xfrm>
            <a:off x="5838825" y="2293915"/>
            <a:ext cx="227013" cy="2270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cxnSp>
        <p:nvCxnSpPr>
          <p:cNvPr id="69" name="AutoShape 31"/>
          <p:cNvCxnSpPr>
            <a:cxnSpLocks noChangeShapeType="1"/>
            <a:stCxn id="66" idx="4"/>
            <a:endCxn id="68" idx="3"/>
          </p:cNvCxnSpPr>
          <p:nvPr/>
        </p:nvCxnSpPr>
        <p:spPr bwMode="auto">
          <a:xfrm rot="16200000" flipH="1">
            <a:off x="5417344" y="2032771"/>
            <a:ext cx="307975" cy="601663"/>
          </a:xfrm>
          <a:prstGeom prst="curvedConnector3">
            <a:avLst>
              <a:gd name="adj1" fmla="val 184537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70" name="AutoShape 32"/>
          <p:cNvCxnSpPr>
            <a:cxnSpLocks noChangeShapeType="1"/>
            <a:stCxn id="66" idx="6"/>
            <a:endCxn id="65" idx="2"/>
          </p:cNvCxnSpPr>
          <p:nvPr/>
        </p:nvCxnSpPr>
        <p:spPr bwMode="auto">
          <a:xfrm>
            <a:off x="5383213" y="2065315"/>
            <a:ext cx="1109662" cy="231775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71" name="AutoShape 33"/>
          <p:cNvCxnSpPr>
            <a:cxnSpLocks noChangeShapeType="1"/>
            <a:stCxn id="68" idx="7"/>
            <a:endCxn id="67" idx="4"/>
          </p:cNvCxnSpPr>
          <p:nvPr/>
        </p:nvCxnSpPr>
        <p:spPr bwMode="auto">
          <a:xfrm rot="16200000">
            <a:off x="5861844" y="2008959"/>
            <a:ext cx="488950" cy="147638"/>
          </a:xfrm>
          <a:prstGeom prst="curvedConnector3">
            <a:avLst>
              <a:gd name="adj1" fmla="val 53245"/>
            </a:avLst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72" name="Object 34"/>
          <p:cNvGraphicFramePr>
            <a:graphicFrameLocks noChangeAspect="1"/>
          </p:cNvGraphicFramePr>
          <p:nvPr/>
        </p:nvGraphicFramePr>
        <p:xfrm>
          <a:off x="7685088" y="1973240"/>
          <a:ext cx="20161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4" name="Equation" r:id="rId12" imgW="203040" imgH="228600" progId="Equation.3">
                  <p:embed/>
                </p:oleObj>
              </mc:Choice>
              <mc:Fallback>
                <p:oleObj name="Equation" r:id="rId12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1973240"/>
                        <a:ext cx="201612" cy="228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35"/>
          <p:cNvGraphicFramePr>
            <a:graphicFrameLocks noChangeAspect="1"/>
          </p:cNvGraphicFramePr>
          <p:nvPr/>
        </p:nvGraphicFramePr>
        <p:xfrm>
          <a:off x="4408488" y="3354365"/>
          <a:ext cx="3875087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5" name="Equation" r:id="rId14" imgW="2768400" imgH="1904760" progId="Equation.3">
                  <p:embed/>
                </p:oleObj>
              </mc:Choice>
              <mc:Fallback>
                <p:oleObj name="Equation" r:id="rId14" imgW="2768400" imgH="1904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488" y="3354365"/>
                        <a:ext cx="3875087" cy="266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AutoShape 36"/>
          <p:cNvCxnSpPr>
            <a:cxnSpLocks noChangeShapeType="1"/>
            <a:stCxn id="65" idx="0"/>
            <a:endCxn id="47" idx="1"/>
          </p:cNvCxnSpPr>
          <p:nvPr/>
        </p:nvCxnSpPr>
        <p:spPr bwMode="auto">
          <a:xfrm flipV="1">
            <a:off x="6696075" y="1695428"/>
            <a:ext cx="501650" cy="334962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75" name="AutoShape 37"/>
          <p:cNvCxnSpPr>
            <a:cxnSpLocks noChangeShapeType="1"/>
            <a:stCxn id="65" idx="4"/>
            <a:endCxn id="47" idx="3"/>
          </p:cNvCxnSpPr>
          <p:nvPr/>
        </p:nvCxnSpPr>
        <p:spPr bwMode="auto">
          <a:xfrm>
            <a:off x="6696075" y="2562203"/>
            <a:ext cx="501650" cy="508000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76" name="AutoShape 38"/>
          <p:cNvCxnSpPr>
            <a:cxnSpLocks noChangeShapeType="1"/>
          </p:cNvCxnSpPr>
          <p:nvPr/>
        </p:nvCxnSpPr>
        <p:spPr bwMode="auto">
          <a:xfrm rot="10800000" flipH="1" flipV="1">
            <a:off x="7685088" y="2087540"/>
            <a:ext cx="201612" cy="1588"/>
          </a:xfrm>
          <a:prstGeom prst="curvedConnector5">
            <a:avLst>
              <a:gd name="adj1" fmla="val -113384"/>
              <a:gd name="adj2" fmla="val -21600000"/>
              <a:gd name="adj3" fmla="val 212597"/>
            </a:avLst>
          </a:prstGeom>
          <a:noFill/>
          <a:ln w="9525">
            <a:solidFill>
              <a:srgbClr val="000000"/>
            </a:solidFill>
            <a:prstDash val="sysDot"/>
            <a:round/>
            <a:headEnd type="triangle" w="med" len="med"/>
            <a:tailEnd/>
          </a:ln>
          <a:effectLst/>
        </p:spPr>
      </p:cxnSp>
      <p:graphicFrame>
        <p:nvGraphicFramePr>
          <p:cNvPr id="77" name="Object 39"/>
          <p:cNvGraphicFramePr>
            <a:graphicFrameLocks noChangeAspect="1"/>
          </p:cNvGraphicFramePr>
          <p:nvPr/>
        </p:nvGraphicFramePr>
        <p:xfrm>
          <a:off x="7685088" y="2478065"/>
          <a:ext cx="17621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6" name="Equation" r:id="rId16" imgW="177480" imgH="228600" progId="Equation.3">
                  <p:embed/>
                </p:oleObj>
              </mc:Choice>
              <mc:Fallback>
                <p:oleObj name="Equation" r:id="rId1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2478065"/>
                        <a:ext cx="176212" cy="228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AutoShape 40"/>
          <p:cNvCxnSpPr>
            <a:cxnSpLocks noChangeShapeType="1"/>
          </p:cNvCxnSpPr>
          <p:nvPr/>
        </p:nvCxnSpPr>
        <p:spPr bwMode="auto">
          <a:xfrm flipH="1">
            <a:off x="7685088" y="2592365"/>
            <a:ext cx="176212" cy="1588"/>
          </a:xfrm>
          <a:prstGeom prst="curvedConnector5">
            <a:avLst>
              <a:gd name="adj1" fmla="val -128829"/>
              <a:gd name="adj2" fmla="val 23900000"/>
              <a:gd name="adj3" fmla="val 229731"/>
            </a:avLst>
          </a:prstGeom>
          <a:noFill/>
          <a:ln w="9525">
            <a:solidFill>
              <a:srgbClr val="000000"/>
            </a:solidFill>
            <a:prstDash val="sysDot"/>
            <a:round/>
            <a:headEnd type="triangle" w="med" len="med"/>
            <a:tailEnd/>
          </a:ln>
          <a:effectLst/>
        </p:spPr>
      </p:cxnSp>
      <p:cxnSp>
        <p:nvCxnSpPr>
          <p:cNvPr id="79" name="AutoShape 41"/>
          <p:cNvCxnSpPr>
            <a:cxnSpLocks noChangeShapeType="1"/>
          </p:cNvCxnSpPr>
          <p:nvPr/>
        </p:nvCxnSpPr>
        <p:spPr bwMode="auto">
          <a:xfrm rot="10800000" flipH="1">
            <a:off x="7685088" y="2087540"/>
            <a:ext cx="1587" cy="504825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</p:cxnSp>
      <p:cxnSp>
        <p:nvCxnSpPr>
          <p:cNvPr id="80" name="AutoShape 42"/>
          <p:cNvCxnSpPr>
            <a:cxnSpLocks noChangeShapeType="1"/>
          </p:cNvCxnSpPr>
          <p:nvPr/>
        </p:nvCxnSpPr>
        <p:spPr bwMode="auto">
          <a:xfrm flipH="1">
            <a:off x="7861300" y="2087540"/>
            <a:ext cx="25400" cy="504825"/>
          </a:xfrm>
          <a:prstGeom prst="curvedConnector3">
            <a:avLst>
              <a:gd name="adj1" fmla="val -893750"/>
            </a:avLst>
          </a:prstGeom>
          <a:noFill/>
          <a:ln w="9525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</p:cxnSp>
      <p:graphicFrame>
        <p:nvGraphicFramePr>
          <p:cNvPr id="81" name="Object 43"/>
          <p:cNvGraphicFramePr>
            <a:graphicFrameLocks noChangeAspect="1"/>
          </p:cNvGraphicFramePr>
          <p:nvPr/>
        </p:nvGraphicFramePr>
        <p:xfrm>
          <a:off x="6608763" y="2058965"/>
          <a:ext cx="2016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37" name="Equation" r:id="rId18" imgW="203040" imgH="482400" progId="Equation.3">
                  <p:embed/>
                </p:oleObj>
              </mc:Choice>
              <mc:Fallback>
                <p:oleObj name="Equation" r:id="rId18" imgW="203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8763" y="2058965"/>
                        <a:ext cx="201612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44"/>
          <p:cNvSpPr>
            <a:spLocks noChangeArrowheads="1"/>
          </p:cNvSpPr>
          <p:nvPr/>
        </p:nvSpPr>
        <p:spPr bwMode="auto">
          <a:xfrm>
            <a:off x="4592638" y="5280620"/>
            <a:ext cx="1296987" cy="1295400"/>
          </a:xfrm>
          <a:prstGeom prst="ellipse">
            <a:avLst/>
          </a:prstGeom>
          <a:noFill/>
          <a:ln w="9525" cap="rnd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rgbClr val="800000"/>
              </a:solidFill>
            </a:endParaRPr>
          </a:p>
        </p:txBody>
      </p:sp>
      <p:sp>
        <p:nvSpPr>
          <p:cNvPr id="83" name="Oval 45"/>
          <p:cNvSpPr>
            <a:spLocks noChangeArrowheads="1"/>
          </p:cNvSpPr>
          <p:nvPr/>
        </p:nvSpPr>
        <p:spPr bwMode="auto">
          <a:xfrm>
            <a:off x="6103938" y="5280620"/>
            <a:ext cx="1296987" cy="1295400"/>
          </a:xfrm>
          <a:prstGeom prst="ellipse">
            <a:avLst/>
          </a:prstGeom>
          <a:noFill/>
          <a:ln w="9525" cap="rnd">
            <a:solidFill>
              <a:srgbClr val="8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 flipV="1">
            <a:off x="4038600" y="2201840"/>
            <a:ext cx="769938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514350" y="220046"/>
            <a:ext cx="92583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Two-state DCM</a:t>
            </a:r>
            <a:endParaRPr lang="en-US" sz="4000" b="0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274638" y="6343650"/>
            <a:ext cx="370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Marreiros et </a:t>
            </a:r>
            <a:r>
              <a:rPr lang="de-DE" b="0" dirty="0">
                <a:solidFill>
                  <a:srgbClr val="000000"/>
                </a:solidFill>
                <a:latin typeface="Times New Roman" pitchFamily="18" charset="0"/>
              </a:rPr>
              <a:t>al. 2008, </a:t>
            </a:r>
            <a:r>
              <a:rPr lang="de-DE" b="0" i="1" dirty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ChangeArrowheads="1"/>
          </p:cNvSpPr>
          <p:nvPr/>
        </p:nvSpPr>
        <p:spPr bwMode="auto">
          <a:xfrm>
            <a:off x="769938" y="446088"/>
            <a:ext cx="87439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de-DE" sz="2800" dirty="0">
                <a:latin typeface="Arial Unicode MS" pitchFamily="34" charset="-128"/>
              </a:rPr>
              <a:t>Overview</a:t>
            </a:r>
          </a:p>
        </p:txBody>
      </p:sp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822325" y="1781175"/>
            <a:ext cx="9136063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DCM: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basic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concepts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Evolution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of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DCM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fMRI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Bayesian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model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selection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(BMS) </a:t>
            </a: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Translational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Neuromodeling</a:t>
            </a:r>
            <a:endParaRPr lang="de-DE" sz="2400" b="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412108" name="Rectangle 12"/>
          <p:cNvSpPr>
            <a:spLocks noChangeArrowheads="1"/>
          </p:cNvSpPr>
          <p:nvPr/>
        </p:nvSpPr>
        <p:spPr bwMode="auto">
          <a:xfrm>
            <a:off x="741363" y="1720850"/>
            <a:ext cx="9001125" cy="565150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1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8920" y="91647"/>
            <a:ext cx="367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Arial Narrow" pitchFamily="34" charset="0"/>
              </a:rPr>
              <a:t>Estimates of hidden causes and states</a:t>
            </a:r>
          </a:p>
          <a:p>
            <a:pPr algn="ctr"/>
            <a:r>
              <a:rPr lang="en-GB" sz="1800" dirty="0">
                <a:solidFill>
                  <a:srgbClr val="000000"/>
                </a:solidFill>
                <a:latin typeface="Arial Narrow" pitchFamily="34" charset="0"/>
              </a:rPr>
              <a:t>(Generalised filtering)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048" y="438782"/>
            <a:ext cx="4705064" cy="677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4350" y="411118"/>
            <a:ext cx="92583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Stochastic DCM</a:t>
            </a:r>
            <a:endParaRPr lang="en-US" sz="4000" b="0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08897" name="Object 1"/>
          <p:cNvGraphicFramePr>
            <a:graphicFrameLocks noChangeAspect="1"/>
          </p:cNvGraphicFramePr>
          <p:nvPr/>
        </p:nvGraphicFramePr>
        <p:xfrm>
          <a:off x="692150" y="1154113"/>
          <a:ext cx="4652963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13" name="Equation" r:id="rId4" imgW="2070000" imgH="609480" progId="Equation.DSMT4">
                  <p:embed/>
                </p:oleObj>
              </mc:Choice>
              <mc:Fallback>
                <p:oleObj name="Equation" r:id="rId4" imgW="20700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154113"/>
                        <a:ext cx="4652963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274638" y="6343650"/>
            <a:ext cx="370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Li et </a:t>
            </a:r>
            <a:r>
              <a:rPr lang="de-DE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. 2011, </a:t>
            </a:r>
            <a:r>
              <a:rPr lang="de-DE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149" y="2920620"/>
            <a:ext cx="46402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all states are represented in generalised coordinates of motion</a:t>
            </a: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random state fluctuations </a:t>
            </a:r>
            <a:r>
              <a:rPr lang="en-GB" sz="1800" b="0" i="1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w</a:t>
            </a:r>
            <a:r>
              <a:rPr lang="en-GB" sz="1800" b="0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(</a:t>
            </a:r>
            <a:r>
              <a:rPr lang="en-GB" sz="1800" b="0" i="1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x</a:t>
            </a:r>
            <a:r>
              <a:rPr lang="en-GB" sz="1800" b="0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)</a:t>
            </a:r>
            <a:r>
              <a:rPr lang="en-GB" sz="1800" b="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 </a:t>
            </a: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account </a:t>
            </a:r>
            <a:r>
              <a:rPr lang="en-GB" sz="1800" b="0" dirty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for endogenous </a:t>
            </a: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fluctuations,</a:t>
            </a:r>
            <a:b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</a:b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have unknown precision and smoothness </a:t>
            </a:r>
            <a:b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</a:b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  <a:sym typeface="Symbol"/>
              </a:rPr>
              <a:t> two </a:t>
            </a:r>
            <a:r>
              <a:rPr lang="en-GB" sz="1800" b="0" dirty="0" err="1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hyperparameters</a:t>
            </a:r>
            <a:endParaRPr lang="en-GB" sz="1800" b="0" dirty="0" smtClean="0">
              <a:solidFill>
                <a:srgbClr val="000000"/>
              </a:solidFill>
              <a:latin typeface="Arial" pitchFamily="34" charset="0"/>
              <a:ea typeface="SimSun"/>
              <a:cs typeface="Arial" pitchFamily="34" charset="0"/>
            </a:endParaRP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fluctuations </a:t>
            </a:r>
            <a:r>
              <a:rPr lang="en-GB" sz="1800" b="0" i="1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w</a:t>
            </a:r>
            <a:r>
              <a:rPr lang="en-GB" sz="1800" b="0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(</a:t>
            </a:r>
            <a:r>
              <a:rPr lang="en-GB" sz="1800" b="0" i="1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v</a:t>
            </a:r>
            <a:r>
              <a:rPr lang="en-GB" sz="1800" b="0" baseline="30000" dirty="0" smtClean="0">
                <a:solidFill>
                  <a:srgbClr val="000000"/>
                </a:solidFill>
                <a:latin typeface="Times New Roman"/>
                <a:ea typeface="SimSun"/>
                <a:cs typeface="Arial" pitchFamily="34" charset="0"/>
              </a:rPr>
              <a:t>)</a:t>
            </a: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 induce uncertainty about how inputs influence neuronal activity</a:t>
            </a:r>
          </a:p>
          <a:p>
            <a:pPr marL="177800" indent="-177800">
              <a:spcBef>
                <a:spcPts val="1200"/>
              </a:spcBef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0000"/>
                </a:solidFill>
                <a:latin typeface="Arial" pitchFamily="34" charset="0"/>
                <a:ea typeface="SimSun"/>
                <a:cs typeface="Arial" pitchFamily="34" charset="0"/>
              </a:rPr>
              <a:t>can be fitted to resting state data</a:t>
            </a:r>
          </a:p>
        </p:txBody>
      </p:sp>
    </p:spTree>
    <p:extLst>
      <p:ext uri="{BB962C8B-B14F-4D97-AF65-F5344CB8AC3E}">
        <p14:creationId xmlns:p14="http://schemas.microsoft.com/office/powerpoint/2010/main" val="18846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180834"/>
            <a:ext cx="8743950" cy="1143000"/>
          </a:xfrm>
        </p:spPr>
        <p:txBody>
          <a:bodyPr/>
          <a:lstStyle/>
          <a:p>
            <a:pPr algn="l"/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Spectral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DCM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23834"/>
            <a:ext cx="9258300" cy="4802330"/>
          </a:xfrm>
          <a:noFill/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deterministic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model that generates predicted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cross-spectra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distributed neuronal network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graph</a:t>
            </a:r>
          </a:p>
          <a:p>
            <a:pPr>
              <a:spcBef>
                <a:spcPts val="2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finds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connectivity among hidden neuronal states that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best explains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observed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functional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hemodynamic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endParaRPr lang="de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replaces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differential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deterministic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linear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computationally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endParaRPr lang="de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assumes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stationarity</a:t>
            </a:r>
            <a:endParaRPr lang="de-CH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6098663" y="6261590"/>
            <a:ext cx="370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Friston et </a:t>
            </a:r>
            <a:r>
              <a:rPr lang="de-DE" b="0" dirty="0">
                <a:solidFill>
                  <a:srgbClr val="000000"/>
                </a:solidFill>
                <a:latin typeface="Times New Roman" pitchFamily="18" charset="0"/>
              </a:rPr>
              <a:t>al. </a:t>
            </a:r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2014, </a:t>
            </a:r>
            <a:r>
              <a:rPr lang="de-DE" b="0" i="1" dirty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Cross-</a:t>
            </a:r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correlation</a:t>
            </a:r>
            <a:r>
              <a:rPr lang="de-CH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&amp; </a:t>
            </a:r>
            <a:r>
              <a:rPr lang="de-CH" sz="2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convolution</a:t>
            </a:r>
            <a:endParaRPr lang="de-CH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9" y="1445452"/>
            <a:ext cx="3663951" cy="4525963"/>
          </a:xfrm>
        </p:spPr>
        <p:txBody>
          <a:bodyPr/>
          <a:lstStyle/>
          <a:p>
            <a:r>
              <a:rPr lang="de-CH" sz="2000" dirty="0" err="1" smtClean="0"/>
              <a:t>cross-correlation</a:t>
            </a:r>
            <a:r>
              <a:rPr lang="de-CH" sz="2000" dirty="0" smtClean="0"/>
              <a:t> = </a:t>
            </a:r>
            <a:r>
              <a:rPr lang="en-US" sz="2000" dirty="0"/>
              <a:t>measure of similarity of two waveforms as a function of </a:t>
            </a:r>
            <a:r>
              <a:rPr lang="en-US" sz="2000" dirty="0" smtClean="0"/>
              <a:t>the </a:t>
            </a:r>
            <a:r>
              <a:rPr lang="en-US" sz="2000" dirty="0"/>
              <a:t>time-lag </a:t>
            </a:r>
            <a:r>
              <a:rPr lang="en-US" sz="2000" dirty="0" smtClean="0"/>
              <a:t>of one </a:t>
            </a:r>
            <a:r>
              <a:rPr lang="en-US" sz="2000" dirty="0" smtClean="0"/>
              <a:t>relative to </a:t>
            </a:r>
            <a:r>
              <a:rPr lang="en-US" sz="2000" dirty="0" smtClean="0"/>
              <a:t>the other</a:t>
            </a:r>
          </a:p>
          <a:p>
            <a:pPr lvl="1"/>
            <a:r>
              <a:rPr lang="de-CH" sz="1800" dirty="0" err="1" smtClean="0"/>
              <a:t>slide</a:t>
            </a:r>
            <a:r>
              <a:rPr lang="de-CH" sz="1800" dirty="0" smtClean="0"/>
              <a:t> </a:t>
            </a:r>
            <a:r>
              <a:rPr lang="de-CH" sz="1800" dirty="0" err="1"/>
              <a:t>two</a:t>
            </a:r>
            <a:r>
              <a:rPr lang="de-CH" sz="1800" dirty="0"/>
              <a:t> </a:t>
            </a:r>
            <a:r>
              <a:rPr lang="de-CH" sz="1800" dirty="0" err="1"/>
              <a:t>functions</a:t>
            </a:r>
            <a:r>
              <a:rPr lang="de-CH" sz="1800" dirty="0"/>
              <a:t> </a:t>
            </a:r>
            <a:r>
              <a:rPr lang="de-CH" sz="1800" dirty="0" err="1"/>
              <a:t>over</a:t>
            </a:r>
            <a:r>
              <a:rPr lang="de-CH" sz="1800" dirty="0"/>
              <a:t> </a:t>
            </a:r>
            <a:r>
              <a:rPr lang="de-CH" sz="1800" dirty="0" err="1"/>
              <a:t>each</a:t>
            </a:r>
            <a:r>
              <a:rPr lang="de-CH" sz="1800" dirty="0"/>
              <a:t> </a:t>
            </a:r>
            <a:r>
              <a:rPr lang="de-CH" sz="1800" dirty="0" err="1"/>
              <a:t>other</a:t>
            </a:r>
            <a:r>
              <a:rPr lang="de-CH" sz="1800" dirty="0"/>
              <a:t> and </a:t>
            </a:r>
            <a:r>
              <a:rPr lang="de-CH" sz="1800" dirty="0" err="1"/>
              <a:t>measure</a:t>
            </a:r>
            <a:r>
              <a:rPr lang="de-CH" sz="1800" dirty="0"/>
              <a:t> </a:t>
            </a:r>
            <a:r>
              <a:rPr lang="de-CH" sz="1800" dirty="0" err="1"/>
              <a:t>overlaps</a:t>
            </a:r>
            <a:r>
              <a:rPr lang="de-CH" sz="1800" dirty="0"/>
              <a:t> at all </a:t>
            </a:r>
            <a:r>
              <a:rPr lang="de-CH" sz="1800" dirty="0" err="1" smtClean="0"/>
              <a:t>lags</a:t>
            </a: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de-CH" sz="2000" dirty="0" err="1" smtClean="0">
                <a:latin typeface="Arial"/>
                <a:cs typeface="Arial"/>
              </a:rPr>
              <a:t>related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to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the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pdf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of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the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difference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beteween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two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err="1" smtClean="0">
                <a:latin typeface="Arial"/>
                <a:cs typeface="Arial"/>
              </a:rPr>
              <a:t>random</a:t>
            </a:r>
            <a:r>
              <a:rPr lang="de-CH" sz="2000" dirty="0" smtClean="0">
                <a:latin typeface="Arial"/>
                <a:cs typeface="Arial"/>
              </a:rPr>
              <a:t> </a:t>
            </a:r>
            <a:r>
              <a:rPr lang="de-CH" sz="2000" dirty="0" smtClean="0">
                <a:latin typeface="Arial"/>
                <a:cs typeface="Arial"/>
              </a:rPr>
              <a:t>variables</a:t>
            </a:r>
            <a:br>
              <a:rPr lang="de-CH" sz="2000" dirty="0" smtClean="0">
                <a:latin typeface="Arial"/>
                <a:cs typeface="Arial"/>
              </a:rPr>
            </a:br>
            <a:r>
              <a:rPr lang="de-CH" sz="2000" dirty="0" smtClean="0">
                <a:latin typeface="Arial"/>
                <a:cs typeface="Arial"/>
              </a:rPr>
              <a:t>→ </a:t>
            </a:r>
            <a:r>
              <a:rPr lang="de-CH" sz="2000" dirty="0" smtClean="0"/>
              <a:t>a </a:t>
            </a:r>
            <a:r>
              <a:rPr lang="de-CH" sz="2000" dirty="0" err="1" smtClean="0"/>
              <a:t>general</a:t>
            </a:r>
            <a:r>
              <a:rPr lang="de-CH" sz="2000" dirty="0" smtClean="0"/>
              <a:t> </a:t>
            </a:r>
            <a:r>
              <a:rPr lang="de-CH" sz="2000" dirty="0" err="1" smtClean="0"/>
              <a:t>measure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similarity</a:t>
            </a:r>
            <a:r>
              <a:rPr lang="de-CH" sz="2000" dirty="0" smtClean="0"/>
              <a:t> </a:t>
            </a:r>
            <a:r>
              <a:rPr lang="de-CH" sz="2000" dirty="0" err="1" smtClean="0"/>
              <a:t>between</a:t>
            </a:r>
            <a:r>
              <a:rPr lang="de-CH" sz="2000" dirty="0" smtClean="0"/>
              <a:t> </a:t>
            </a:r>
            <a:r>
              <a:rPr lang="de-CH" sz="2000" dirty="0" err="1" smtClean="0"/>
              <a:t>two</a:t>
            </a:r>
            <a:r>
              <a:rPr lang="de-CH" sz="2000" dirty="0" smtClean="0"/>
              <a:t> time </a:t>
            </a:r>
            <a:r>
              <a:rPr lang="de-CH" sz="2000" dirty="0" err="1" smtClean="0"/>
              <a:t>series</a:t>
            </a:r>
            <a:endParaRPr lang="de-CH" sz="2000" dirty="0" smtClean="0"/>
          </a:p>
          <a:p>
            <a:endParaRPr lang="de-CH" sz="2000" dirty="0"/>
          </a:p>
        </p:txBody>
      </p:sp>
      <p:pic>
        <p:nvPicPr>
          <p:cNvPr id="262146" name="Picture 2" descr="https://upload.wikimedia.org/wikipedia/commons/thumb/2/21/Comparison_convolution_correlation.svg/512px-Comparison_convolution_correl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64" y="3055083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13" y="1308297"/>
            <a:ext cx="4413453" cy="9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7824789" y="5607050"/>
            <a:ext cx="1770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Source: </a:t>
            </a:r>
            <a:r>
              <a:rPr lang="de-DE" b="0" i="1" dirty="0" smtClean="0">
                <a:solidFill>
                  <a:srgbClr val="000000"/>
                </a:solidFill>
                <a:latin typeface="Times New Roman" pitchFamily="18" charset="0"/>
              </a:rPr>
              <a:t>Wikipedia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4" y="617509"/>
            <a:ext cx="75438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74638" y="6413990"/>
            <a:ext cx="370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Friston et </a:t>
            </a:r>
            <a:r>
              <a:rPr lang="de-DE" b="0" dirty="0">
                <a:solidFill>
                  <a:srgbClr val="000000"/>
                </a:solidFill>
                <a:latin typeface="Times New Roman" pitchFamily="18" charset="0"/>
              </a:rPr>
              <a:t>al. </a:t>
            </a:r>
            <a:r>
              <a:rPr lang="de-DE" b="0" dirty="0" smtClean="0">
                <a:solidFill>
                  <a:srgbClr val="000000"/>
                </a:solidFill>
                <a:latin typeface="Times New Roman" pitchFamily="18" charset="0"/>
              </a:rPr>
              <a:t>2014, </a:t>
            </a:r>
            <a:r>
              <a:rPr lang="de-DE" b="0" i="1" dirty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039" y="1198304"/>
            <a:ext cx="24293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cross-spectra</a:t>
            </a:r>
            <a:r>
              <a:rPr lang="en-US" sz="1800" b="0" dirty="0"/>
              <a:t> </a:t>
            </a:r>
            <a:endParaRPr lang="en-US" sz="1800" b="0" dirty="0" smtClean="0"/>
          </a:p>
          <a:p>
            <a:r>
              <a:rPr lang="en-US" sz="1800" b="0" dirty="0" smtClean="0"/>
              <a:t>= </a:t>
            </a:r>
            <a:r>
              <a:rPr lang="en-US" sz="1800" b="0" dirty="0" smtClean="0"/>
              <a:t>Fourier </a:t>
            </a:r>
            <a:r>
              <a:rPr lang="en-US" sz="1800" b="0" dirty="0"/>
              <a:t>transform of </a:t>
            </a:r>
            <a:r>
              <a:rPr lang="en-US" sz="1800" b="0" dirty="0" smtClean="0"/>
              <a:t>cross-correlation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cross-correlation </a:t>
            </a:r>
            <a:endParaRPr lang="en-US" sz="1800" dirty="0" smtClean="0"/>
          </a:p>
          <a:p>
            <a:r>
              <a:rPr lang="en-US" sz="1800" b="0" dirty="0" smtClean="0"/>
              <a:t>= </a:t>
            </a:r>
            <a:r>
              <a:rPr lang="en-US" sz="1800" b="0" dirty="0"/>
              <a:t>generalized form of correlation (at zero lag, this is the conventional measure of functional connectivity)</a:t>
            </a:r>
          </a:p>
        </p:txBody>
      </p:sp>
    </p:spTree>
    <p:extLst>
      <p:ext uri="{BB962C8B-B14F-4D97-AF65-F5344CB8AC3E}">
        <p14:creationId xmlns:p14="http://schemas.microsoft.com/office/powerpoint/2010/main" val="8312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106" y="2382738"/>
            <a:ext cx="6708869" cy="2046714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87313" indent="-87313">
              <a:spcBef>
                <a:spcPts val="1200"/>
              </a:spcBef>
            </a:pPr>
            <a:r>
              <a:rPr lang="en-GB" sz="2800" dirty="0" smtClean="0">
                <a:solidFill>
                  <a:srgbClr val="000000"/>
                </a:solidFill>
              </a:rPr>
              <a:t>“All models are wrong,</a:t>
            </a:r>
            <a:br>
              <a:rPr lang="en-GB" sz="2800" dirty="0" smtClean="0">
                <a:solidFill>
                  <a:srgbClr val="000000"/>
                </a:solidFill>
              </a:rPr>
            </a:br>
            <a:r>
              <a:rPr lang="en-GB" sz="2800" dirty="0" smtClean="0">
                <a:solidFill>
                  <a:srgbClr val="000000"/>
                </a:solidFill>
              </a:rPr>
              <a:t>but some are useful.”</a:t>
            </a:r>
          </a:p>
          <a:p>
            <a:pPr marL="87313" indent="-87313">
              <a:spcBef>
                <a:spcPts val="1200"/>
              </a:spcBef>
            </a:pPr>
            <a:endParaRPr lang="en-GB" sz="28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28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George E.P. Box  (1919-2013)</a:t>
            </a:r>
            <a:endParaRPr lang="en-US" sz="2800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017668" name="Picture 4" descr="GeorgeEP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29" y="2482689"/>
            <a:ext cx="1347067" cy="18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871" name="Rectangle 47"/>
          <p:cNvSpPr>
            <a:spLocks noChangeArrowheads="1"/>
          </p:cNvSpPr>
          <p:nvPr/>
        </p:nvSpPr>
        <p:spPr bwMode="auto">
          <a:xfrm>
            <a:off x="854681" y="405104"/>
            <a:ext cx="85000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Hierarchical strategy for model validation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917204" y="1316856"/>
            <a:ext cx="3657600" cy="733926"/>
          </a:xfrm>
          <a:prstGeom prst="roundRect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de-CH" sz="1800" dirty="0" smtClean="0">
                <a:solidFill>
                  <a:srgbClr val="FFFFFF"/>
                </a:solidFill>
              </a:rPr>
              <a:t>numerical analysis &amp; simulation studies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2913190" y="5185885"/>
            <a:ext cx="3657600" cy="733926"/>
          </a:xfrm>
          <a:prstGeom prst="roundRect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de-CH" sz="1800" dirty="0" err="1" smtClean="0">
                <a:solidFill>
                  <a:srgbClr val="FFFFFF"/>
                </a:solidFill>
              </a:rPr>
              <a:t>clinical</a:t>
            </a:r>
            <a:r>
              <a:rPr lang="de-CH" sz="1800" dirty="0" smtClean="0">
                <a:solidFill>
                  <a:srgbClr val="FFFFFF"/>
                </a:solidFill>
              </a:rPr>
              <a:t> </a:t>
            </a:r>
            <a:r>
              <a:rPr lang="de-CH" sz="1800" dirty="0" err="1" smtClean="0">
                <a:solidFill>
                  <a:srgbClr val="FFFFFF"/>
                </a:solidFill>
              </a:rPr>
              <a:t>utility</a:t>
            </a:r>
            <a:endParaRPr lang="de-CH" sz="1800" dirty="0" smtClean="0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913191" y="3884633"/>
            <a:ext cx="3657600" cy="733926"/>
          </a:xfrm>
          <a:prstGeom prst="roundRect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de-CH" sz="1800" dirty="0" smtClean="0">
                <a:solidFill>
                  <a:srgbClr val="FFFFFF"/>
                </a:solidFill>
              </a:rPr>
              <a:t>experimentally controlled system perturbations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3066" y="1473885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smtClean="0">
                <a:solidFill>
                  <a:srgbClr val="000000"/>
                </a:solidFill>
              </a:rPr>
              <a:t>in silico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81990" y="3897566"/>
            <a:ext cx="1311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smtClean="0">
                <a:solidFill>
                  <a:srgbClr val="000000"/>
                </a:solidFill>
              </a:rPr>
              <a:t>animals &amp;</a:t>
            </a:r>
          </a:p>
          <a:p>
            <a:r>
              <a:rPr lang="de-CH" sz="2000" b="0" dirty="0" smtClean="0">
                <a:solidFill>
                  <a:srgbClr val="000000"/>
                </a:solidFill>
              </a:rPr>
              <a:t>humans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1991" y="5369746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err="1" smtClean="0">
                <a:solidFill>
                  <a:srgbClr val="000000"/>
                </a:solidFill>
              </a:rPr>
              <a:t>patients</a:t>
            </a:r>
            <a:endParaRPr lang="de-CH" sz="2000" b="0" dirty="0" smtClean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921014" y="2612256"/>
            <a:ext cx="3657600" cy="733926"/>
          </a:xfrm>
          <a:prstGeom prst="roundRect">
            <a:avLst/>
          </a:prstGeom>
          <a:solidFill>
            <a:srgbClr val="33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de-CH" sz="1800" dirty="0" smtClean="0">
                <a:solidFill>
                  <a:srgbClr val="FFFFFF"/>
                </a:solidFill>
              </a:rPr>
              <a:t>cognitive experiments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6876" y="2769285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smtClean="0">
                <a:solidFill>
                  <a:srgbClr val="000000"/>
                </a:solidFill>
              </a:rPr>
              <a:t>humans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01675" y="1325561"/>
            <a:ext cx="64152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 dirty="0">
                <a:solidFill>
                  <a:srgbClr val="336699"/>
                </a:solidFill>
                <a:latin typeface="Arial Unicode MS" pitchFamily="34" charset="-128"/>
                <a:sym typeface="Wingdings" pitchFamily="2" charset="2"/>
              </a:rPr>
              <a:t>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608022" y="2619372"/>
            <a:ext cx="64152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 dirty="0">
                <a:solidFill>
                  <a:srgbClr val="336699"/>
                </a:solidFill>
                <a:latin typeface="Arial Unicode MS" pitchFamily="34" charset="-128"/>
                <a:sym typeface="Wingdings" pitchFamily="2" charset="2"/>
              </a:rPr>
              <a:t></a:t>
            </a: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601670" y="3751261"/>
            <a:ext cx="3762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 dirty="0">
                <a:solidFill>
                  <a:srgbClr val="336699"/>
                </a:solidFill>
                <a:latin typeface="Arial Unicode MS" pitchFamily="34" charset="-128"/>
                <a:sym typeface="Wingdings" pitchFamily="2" charset="2"/>
              </a:rPr>
              <a:t></a:t>
            </a: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611190" y="5218115"/>
            <a:ext cx="3762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 dirty="0" smtClean="0">
                <a:solidFill>
                  <a:srgbClr val="336699"/>
                </a:solidFill>
                <a:latin typeface="Arial Unicode MS" pitchFamily="34" charset="-128"/>
                <a:sym typeface="Wingdings"/>
              </a:rPr>
              <a:t></a:t>
            </a:r>
            <a:endParaRPr lang="en-US" sz="4000" b="0" dirty="0">
              <a:solidFill>
                <a:srgbClr val="336699"/>
              </a:solidFill>
              <a:latin typeface="Arial Unicode MS" pitchFamily="34" charset="-128"/>
              <a:sym typeface="Wingdings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6105" y="1287877"/>
            <a:ext cx="276895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solidFill>
                  <a:srgbClr val="000000"/>
                </a:solidFill>
              </a:rPr>
              <a:t>For</a:t>
            </a:r>
            <a:r>
              <a:rPr lang="de-CH" sz="1600" dirty="0" smtClean="0">
                <a:solidFill>
                  <a:srgbClr val="000000"/>
                </a:solidFill>
              </a:rPr>
              <a:t> DCM:  &gt;15 </a:t>
            </a:r>
            <a:r>
              <a:rPr lang="de-CH" sz="1600" dirty="0" err="1" smtClean="0">
                <a:solidFill>
                  <a:srgbClr val="000000"/>
                </a:solidFill>
              </a:rPr>
              <a:t>published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validation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studies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br>
              <a:rPr lang="de-CH" sz="1600" dirty="0" smtClean="0">
                <a:solidFill>
                  <a:srgbClr val="000000"/>
                </a:solidFill>
              </a:rPr>
            </a:br>
            <a:r>
              <a:rPr lang="de-CH" sz="1600" dirty="0" smtClean="0">
                <a:solidFill>
                  <a:srgbClr val="000000"/>
                </a:solidFill>
              </a:rPr>
              <a:t>(incl. 6 </a:t>
            </a:r>
            <a:r>
              <a:rPr lang="de-CH" sz="1600" dirty="0" err="1" smtClean="0">
                <a:solidFill>
                  <a:srgbClr val="000000"/>
                </a:solidFill>
              </a:rPr>
              <a:t>animal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studies</a:t>
            </a:r>
            <a:r>
              <a:rPr lang="de-CH" sz="1600" dirty="0" smtClean="0">
                <a:solidFill>
                  <a:srgbClr val="000000"/>
                </a:solidFill>
              </a:rPr>
              <a:t>):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infers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site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of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seizure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origin</a:t>
            </a:r>
            <a:r>
              <a:rPr lang="de-CH" b="0" dirty="0">
                <a:solidFill>
                  <a:srgbClr val="000000"/>
                </a:solidFill>
              </a:rPr>
              <a:t> (David et al. 2008)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infers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primary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recipient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of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vagal</a:t>
            </a:r>
            <a:r>
              <a:rPr lang="de-CH" b="0" dirty="0">
                <a:solidFill>
                  <a:srgbClr val="000000"/>
                </a:solidFill>
              </a:rPr>
              <a:t> nerve </a:t>
            </a:r>
            <a:r>
              <a:rPr lang="de-CH" b="0" dirty="0" err="1">
                <a:solidFill>
                  <a:srgbClr val="000000"/>
                </a:solidFill>
              </a:rPr>
              <a:t>stimulation</a:t>
            </a:r>
            <a:r>
              <a:rPr lang="de-CH" b="0" dirty="0">
                <a:solidFill>
                  <a:srgbClr val="000000"/>
                </a:solidFill>
              </a:rPr>
              <a:t> (</a:t>
            </a:r>
            <a:r>
              <a:rPr lang="de-CH" b="0" dirty="0" err="1">
                <a:solidFill>
                  <a:srgbClr val="000000"/>
                </a:solidFill>
              </a:rPr>
              <a:t>Reyt</a:t>
            </a:r>
            <a:r>
              <a:rPr lang="de-CH" b="0" dirty="0">
                <a:solidFill>
                  <a:srgbClr val="000000"/>
                </a:solidFill>
              </a:rPr>
              <a:t> et al. 2010)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infers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synaptic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changes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as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predicted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by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microdialysis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>
                <a:solidFill>
                  <a:srgbClr val="000000"/>
                </a:solidFill>
              </a:rPr>
              <a:t>(Moran et al. 2008)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infers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fear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conditioning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induced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plasticity</a:t>
            </a:r>
            <a:r>
              <a:rPr lang="de-CH" b="0" dirty="0">
                <a:solidFill>
                  <a:srgbClr val="000000"/>
                </a:solidFill>
              </a:rPr>
              <a:t> in </a:t>
            </a:r>
            <a:r>
              <a:rPr lang="de-CH" b="0" dirty="0" err="1">
                <a:solidFill>
                  <a:srgbClr val="000000"/>
                </a:solidFill>
              </a:rPr>
              <a:t>amygdala</a:t>
            </a:r>
            <a:r>
              <a:rPr lang="de-CH" b="0" dirty="0">
                <a:solidFill>
                  <a:srgbClr val="000000"/>
                </a:solidFill>
              </a:rPr>
              <a:t> (Moran et al. 2009)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tracks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anaesthesia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levels</a:t>
            </a:r>
            <a:r>
              <a:rPr lang="de-CH" b="0" dirty="0">
                <a:solidFill>
                  <a:srgbClr val="000000"/>
                </a:solidFill>
              </a:rPr>
              <a:t> (Moran et al. 2011)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de-CH" b="0" dirty="0" err="1">
                <a:solidFill>
                  <a:srgbClr val="000000"/>
                </a:solidFill>
              </a:rPr>
              <a:t>predicts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sensory</a:t>
            </a:r>
            <a:r>
              <a:rPr lang="de-CH" b="0" dirty="0">
                <a:solidFill>
                  <a:srgbClr val="000000"/>
                </a:solidFill>
              </a:rPr>
              <a:t> </a:t>
            </a:r>
            <a:r>
              <a:rPr lang="de-CH" b="0" dirty="0" err="1">
                <a:solidFill>
                  <a:srgbClr val="000000"/>
                </a:solidFill>
              </a:rPr>
              <a:t>stimulation</a:t>
            </a:r>
            <a:r>
              <a:rPr lang="de-CH" b="0" dirty="0">
                <a:solidFill>
                  <a:srgbClr val="000000"/>
                </a:solidFill>
              </a:rPr>
              <a:t> (Brodersen et al. 2010</a:t>
            </a:r>
            <a:r>
              <a:rPr lang="de-CH" b="0" dirty="0" smtClean="0">
                <a:solidFill>
                  <a:srgbClr val="000000"/>
                </a:solidFill>
              </a:rPr>
              <a:t>)</a:t>
            </a:r>
            <a:endParaRPr lang="de-CH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5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ChangeArrowheads="1"/>
          </p:cNvSpPr>
          <p:nvPr/>
        </p:nvSpPr>
        <p:spPr bwMode="auto">
          <a:xfrm>
            <a:off x="769938" y="446088"/>
            <a:ext cx="87439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de-DE" sz="2800" dirty="0">
                <a:solidFill>
                  <a:srgbClr val="000000"/>
                </a:solidFill>
                <a:latin typeface="Arial Unicode MS" pitchFamily="34" charset="-128"/>
              </a:rPr>
              <a:t>Overview</a:t>
            </a:r>
          </a:p>
        </p:txBody>
      </p:sp>
      <p:sp>
        <p:nvSpPr>
          <p:cNvPr id="31747" name="Rectangle 11"/>
          <p:cNvSpPr>
            <a:spLocks noChangeArrowheads="1"/>
          </p:cNvSpPr>
          <p:nvPr/>
        </p:nvSpPr>
        <p:spPr bwMode="auto">
          <a:xfrm>
            <a:off x="822325" y="1781175"/>
            <a:ext cx="9136063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DCM: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basic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concepts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Evolution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of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DCM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fMRI</a:t>
            </a:r>
            <a:endParaRPr lang="de-DE" sz="2400" b="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Bayesian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model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selection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(BMS) </a:t>
            </a: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Translational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Neuromodeling</a:t>
            </a:r>
            <a:endParaRPr lang="de-DE" sz="2400" b="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412108" name="Rectangle 12"/>
          <p:cNvSpPr>
            <a:spLocks noChangeArrowheads="1"/>
          </p:cNvSpPr>
          <p:nvPr/>
        </p:nvSpPr>
        <p:spPr bwMode="auto">
          <a:xfrm>
            <a:off x="741363" y="3176177"/>
            <a:ext cx="9001125" cy="565150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Generative models &amp; model selection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defRPr/>
            </a:pPr>
            <a:r>
              <a:rPr lang="de-CH" sz="2400" dirty="0" smtClean="0"/>
              <a:t>any DCM = a particular generative model of how the data (may) have been caused</a:t>
            </a:r>
          </a:p>
          <a:p>
            <a:pPr lvl="0">
              <a:spcBef>
                <a:spcPts val="2400"/>
              </a:spcBef>
              <a:defRPr/>
            </a:pPr>
            <a:r>
              <a:rPr lang="de-CH" sz="2400" dirty="0" smtClean="0"/>
              <a:t>generative </a:t>
            </a:r>
            <a:r>
              <a:rPr lang="de-CH" sz="2400" dirty="0" err="1" smtClean="0"/>
              <a:t>modelling</a:t>
            </a:r>
            <a:r>
              <a:rPr lang="de-CH" sz="2400" dirty="0" smtClean="0"/>
              <a:t>:  </a:t>
            </a:r>
            <a:r>
              <a:rPr lang="de-CH" sz="2400" dirty="0" err="1" smtClean="0"/>
              <a:t>comparing</a:t>
            </a:r>
            <a:r>
              <a:rPr lang="de-CH" sz="2400" dirty="0" smtClean="0"/>
              <a:t> competing hypotheses about the mechanisms </a:t>
            </a:r>
            <a:r>
              <a:rPr lang="de-CH" sz="2400" dirty="0" err="1" smtClean="0"/>
              <a:t>underlying</a:t>
            </a:r>
            <a:r>
              <a:rPr lang="de-CH" sz="2400" dirty="0" smtClean="0"/>
              <a:t> </a:t>
            </a:r>
            <a:r>
              <a:rPr lang="de-CH" sz="2400" dirty="0" err="1" smtClean="0"/>
              <a:t>observed</a:t>
            </a:r>
            <a:r>
              <a:rPr lang="de-CH" sz="2400" dirty="0" smtClean="0"/>
              <a:t> </a:t>
            </a:r>
            <a:r>
              <a:rPr lang="de-CH" sz="2400" dirty="0" err="1" smtClean="0"/>
              <a:t>data</a:t>
            </a:r>
            <a:endParaRPr lang="de-CH" sz="2400" dirty="0" smtClean="0"/>
          </a:p>
          <a:p>
            <a:pPr marL="800100" lvl="1" indent="-342900">
              <a:spcBef>
                <a:spcPts val="1200"/>
              </a:spcBef>
              <a:buFont typeface="Symbol" pitchFamily="18" charset="2"/>
              <a:buChar char=""/>
              <a:defRPr/>
            </a:pPr>
            <a:r>
              <a:rPr lang="de-CH" sz="2400" dirty="0" smtClean="0"/>
              <a:t>a priori </a:t>
            </a:r>
            <a:r>
              <a:rPr lang="de-CH" sz="2400" dirty="0" err="1" smtClean="0"/>
              <a:t>definition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dirty="0" err="1" smtClean="0"/>
              <a:t>hypothesis</a:t>
            </a:r>
            <a:r>
              <a:rPr lang="de-CH" sz="2400" dirty="0" smtClean="0"/>
              <a:t> </a:t>
            </a:r>
            <a:r>
              <a:rPr lang="de-CH" sz="2400" dirty="0" err="1" smtClean="0"/>
              <a:t>set</a:t>
            </a:r>
            <a:r>
              <a:rPr lang="de-CH" sz="2400" dirty="0" smtClean="0"/>
              <a:t> (</a:t>
            </a:r>
            <a:r>
              <a:rPr lang="de-CH" sz="2400" dirty="0" err="1" smtClean="0"/>
              <a:t>model</a:t>
            </a:r>
            <a:r>
              <a:rPr lang="de-CH" sz="2400" dirty="0" smtClean="0"/>
              <a:t> </a:t>
            </a:r>
            <a:r>
              <a:rPr lang="de-CH" sz="2400" dirty="0" err="1" smtClean="0"/>
              <a:t>space</a:t>
            </a:r>
            <a:r>
              <a:rPr lang="de-CH" sz="2400" dirty="0" smtClean="0"/>
              <a:t>)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crucial</a:t>
            </a:r>
            <a:endParaRPr lang="de-CH" sz="2400" dirty="0" smtClean="0"/>
          </a:p>
          <a:p>
            <a:pPr marL="800100" lvl="1" indent="-342900">
              <a:spcBef>
                <a:spcPts val="1200"/>
              </a:spcBef>
              <a:buFont typeface="Symbol" pitchFamily="18" charset="2"/>
              <a:buChar char=""/>
              <a:defRPr/>
            </a:pPr>
            <a:r>
              <a:rPr lang="de-CH" sz="2400" dirty="0" err="1" smtClean="0"/>
              <a:t>determine</a:t>
            </a:r>
            <a:r>
              <a:rPr lang="de-CH" sz="2400" dirty="0" smtClean="0"/>
              <a:t> </a:t>
            </a:r>
            <a:r>
              <a:rPr lang="de-CH" sz="2400" dirty="0" err="1" smtClean="0"/>
              <a:t>the</a:t>
            </a:r>
            <a:r>
              <a:rPr lang="de-CH" sz="2400" dirty="0" smtClean="0"/>
              <a:t> </a:t>
            </a:r>
            <a:r>
              <a:rPr lang="de-CH" sz="2400" dirty="0" err="1" smtClean="0"/>
              <a:t>most</a:t>
            </a:r>
            <a:r>
              <a:rPr lang="de-CH" sz="2400" dirty="0" smtClean="0"/>
              <a:t> plausible </a:t>
            </a:r>
            <a:r>
              <a:rPr lang="de-CH" sz="2400" dirty="0" err="1" smtClean="0"/>
              <a:t>hypothesis</a:t>
            </a:r>
            <a:r>
              <a:rPr lang="de-CH" sz="2400" dirty="0" smtClean="0"/>
              <a:t> (</a:t>
            </a:r>
            <a:r>
              <a:rPr lang="de-CH" sz="2400" dirty="0" err="1" smtClean="0"/>
              <a:t>model</a:t>
            </a:r>
            <a:r>
              <a:rPr lang="de-CH" sz="2400" dirty="0" smtClean="0"/>
              <a:t>), </a:t>
            </a:r>
            <a:r>
              <a:rPr lang="de-CH" sz="2400" dirty="0" err="1" smtClean="0"/>
              <a:t>given</a:t>
            </a:r>
            <a:r>
              <a:rPr lang="de-CH" sz="2400" dirty="0" smtClean="0"/>
              <a:t> </a:t>
            </a:r>
            <a:r>
              <a:rPr lang="de-CH" sz="2400" dirty="0" err="1" smtClean="0"/>
              <a:t>the</a:t>
            </a:r>
            <a:r>
              <a:rPr lang="de-CH" sz="2400" dirty="0" smtClean="0"/>
              <a:t> </a:t>
            </a:r>
            <a:r>
              <a:rPr lang="de-CH" sz="2400" dirty="0" err="1" smtClean="0"/>
              <a:t>data</a:t>
            </a:r>
            <a:endParaRPr lang="de-CH" sz="2400" dirty="0" smtClean="0"/>
          </a:p>
          <a:p>
            <a:pPr lvl="0">
              <a:spcBef>
                <a:spcPts val="2400"/>
              </a:spcBef>
              <a:defRPr/>
            </a:pPr>
            <a:r>
              <a:rPr lang="de-CH" sz="2400" dirty="0" smtClean="0"/>
              <a:t>model selection </a:t>
            </a:r>
            <a:r>
              <a:rPr lang="de-CH" sz="2400" dirty="0" smtClean="0">
                <a:sym typeface="Symbol"/>
              </a:rPr>
              <a:t> model validation!</a:t>
            </a:r>
          </a:p>
          <a:p>
            <a:pPr marL="800100" lvl="1" indent="-342900">
              <a:spcBef>
                <a:spcPts val="1200"/>
              </a:spcBef>
              <a:buFont typeface="Symbol" pitchFamily="18" charset="2"/>
              <a:buChar char=""/>
              <a:defRPr/>
            </a:pPr>
            <a:r>
              <a:rPr lang="de-CH" sz="2400" dirty="0" smtClean="0">
                <a:sym typeface="Symbol"/>
              </a:rPr>
              <a:t>model validation requires external criteria (external to the measured data)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7758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46850" y="301625"/>
            <a:ext cx="87439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800" dirty="0">
                <a:solidFill>
                  <a:srgbClr val="000000"/>
                </a:solidFill>
                <a:latin typeface="Arial Unicode MS" pitchFamily="34" charset="-128"/>
              </a:rPr>
              <a:t>Model comparison and selection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842179" name="Rectangle 3"/>
          <p:cNvSpPr>
            <a:spLocks noChangeArrowheads="1"/>
          </p:cNvSpPr>
          <p:nvPr/>
        </p:nvSpPr>
        <p:spPr bwMode="auto">
          <a:xfrm>
            <a:off x="319088" y="1150938"/>
            <a:ext cx="37988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Given competing hypotheses </a:t>
            </a:r>
            <a:r>
              <a:rPr lang="en-US" sz="2000" b="0">
                <a:solidFill>
                  <a:srgbClr val="000000"/>
                </a:solidFill>
                <a:latin typeface="Arial Unicode MS" pitchFamily="34" charset="-128"/>
              </a:rPr>
              <a:t>on structure &amp; functional mechanisms of a system, which model is the best?</a:t>
            </a:r>
          </a:p>
        </p:txBody>
      </p:sp>
      <p:sp>
        <p:nvSpPr>
          <p:cNvPr id="1842180" name="Rectangle 4"/>
          <p:cNvSpPr>
            <a:spLocks noChangeArrowheads="1"/>
          </p:cNvSpPr>
          <p:nvPr/>
        </p:nvSpPr>
        <p:spPr bwMode="auto">
          <a:xfrm>
            <a:off x="319088" y="5503863"/>
            <a:ext cx="36496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F</a:t>
            </a:r>
            <a:r>
              <a:rPr lang="en-US" sz="2000" b="0">
                <a:solidFill>
                  <a:srgbClr val="000000"/>
                </a:solidFill>
                <a:latin typeface="Arial Unicode MS" pitchFamily="34" charset="-128"/>
              </a:rPr>
              <a:t>or which </a:t>
            </a: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model </a:t>
            </a:r>
            <a:r>
              <a:rPr lang="en-GB" sz="2000" b="0" i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 does </a:t>
            </a:r>
            <a:r>
              <a:rPr lang="en-GB" sz="2000" b="0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GB" sz="2000" b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b="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000" b="0">
                <a:solidFill>
                  <a:srgbClr val="000000"/>
                </a:solidFill>
                <a:latin typeface="Times New Roman" pitchFamily="18" charset="0"/>
              </a:rPr>
              <a:t>|</a:t>
            </a:r>
            <a:r>
              <a:rPr lang="en-GB" sz="2000" b="0" i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GB" sz="2000" b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 become maximal</a:t>
            </a:r>
            <a:r>
              <a:rPr lang="en-US" sz="2000" b="0">
                <a:solidFill>
                  <a:srgbClr val="000000"/>
                </a:solidFill>
                <a:latin typeface="Arial Unicode MS" pitchFamily="34" charset="-128"/>
              </a:rPr>
              <a:t>?</a:t>
            </a:r>
          </a:p>
        </p:txBody>
      </p:sp>
      <p:sp>
        <p:nvSpPr>
          <p:cNvPr id="1842181" name="AutoShape 5"/>
          <p:cNvSpPr>
            <a:spLocks noChangeArrowheads="1"/>
          </p:cNvSpPr>
          <p:nvPr/>
        </p:nvSpPr>
        <p:spPr bwMode="auto">
          <a:xfrm>
            <a:off x="1803400" y="2557463"/>
            <a:ext cx="361950" cy="865187"/>
          </a:xfrm>
          <a:prstGeom prst="downArrow">
            <a:avLst>
              <a:gd name="adj1" fmla="val 50000"/>
              <a:gd name="adj2" fmla="val 59759"/>
            </a:avLst>
          </a:prstGeom>
          <a:solidFill>
            <a:srgbClr val="33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2182" name="Rectangle 6"/>
          <p:cNvSpPr>
            <a:spLocks noChangeArrowheads="1"/>
          </p:cNvSpPr>
          <p:nvPr/>
        </p:nvSpPr>
        <p:spPr bwMode="auto">
          <a:xfrm>
            <a:off x="319088" y="3494088"/>
            <a:ext cx="372586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Which model represents the</a:t>
            </a:r>
            <a:b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</a:b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best balance between model </a:t>
            </a:r>
            <a:b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</a:br>
            <a:r>
              <a:rPr lang="en-GB" sz="2000" b="0">
                <a:solidFill>
                  <a:srgbClr val="000000"/>
                </a:solidFill>
                <a:latin typeface="Arial Unicode MS" pitchFamily="34" charset="-128"/>
              </a:rPr>
              <a:t>fit and model complexity</a:t>
            </a:r>
            <a:r>
              <a:rPr lang="en-US" sz="2000" b="0">
                <a:solidFill>
                  <a:srgbClr val="000000"/>
                </a:solidFill>
                <a:latin typeface="Arial Unicode MS" pitchFamily="34" charset="-128"/>
              </a:rPr>
              <a:t>?</a:t>
            </a:r>
          </a:p>
        </p:txBody>
      </p:sp>
      <p:sp>
        <p:nvSpPr>
          <p:cNvPr id="1842183" name="AutoShape 7"/>
          <p:cNvSpPr>
            <a:spLocks noChangeArrowheads="1"/>
          </p:cNvSpPr>
          <p:nvPr/>
        </p:nvSpPr>
        <p:spPr bwMode="auto">
          <a:xfrm>
            <a:off x="1793875" y="4586288"/>
            <a:ext cx="360363" cy="865187"/>
          </a:xfrm>
          <a:prstGeom prst="downArrow">
            <a:avLst>
              <a:gd name="adj1" fmla="val 50000"/>
              <a:gd name="adj2" fmla="val 60022"/>
            </a:avLst>
          </a:prstGeom>
          <a:solidFill>
            <a:srgbClr val="33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27500" y="1196975"/>
            <a:ext cx="6015038" cy="5300663"/>
            <a:chOff x="2600" y="754"/>
            <a:chExt cx="3789" cy="3339"/>
          </a:xfrm>
        </p:grpSpPr>
        <p:sp>
          <p:nvSpPr>
            <p:cNvPr id="1842185" name="Rectangle 9"/>
            <p:cNvSpPr>
              <a:spLocks noChangeArrowheads="1"/>
            </p:cNvSpPr>
            <p:nvPr/>
          </p:nvSpPr>
          <p:spPr bwMode="auto">
            <a:xfrm>
              <a:off x="2600" y="754"/>
              <a:ext cx="3789" cy="3119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277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0" y="806"/>
              <a:ext cx="3700" cy="30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2779" name="Rectangle 11"/>
            <p:cNvSpPr>
              <a:spLocks noChangeArrowheads="1"/>
            </p:cNvSpPr>
            <p:nvPr/>
          </p:nvSpPr>
          <p:spPr bwMode="auto">
            <a:xfrm>
              <a:off x="4924" y="3901"/>
              <a:ext cx="13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80000"/>
                </a:spcBef>
              </a:pPr>
              <a:r>
                <a:rPr lang="en-GB" b="0">
                  <a:solidFill>
                    <a:srgbClr val="000000"/>
                  </a:solidFill>
                  <a:latin typeface="Times New Roman" pitchFamily="18" charset="0"/>
                </a:rPr>
                <a:t>Pitt &amp; Miyung (2002) </a:t>
              </a:r>
              <a:r>
                <a:rPr lang="en-GB" b="0" i="1">
                  <a:solidFill>
                    <a:srgbClr val="000000"/>
                  </a:solidFill>
                  <a:latin typeface="Times New Roman" pitchFamily="18" charset="0"/>
                </a:rPr>
                <a:t>TICS</a:t>
              </a:r>
              <a:endParaRPr lang="de-DE" b="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6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630643"/>
              </p:ext>
            </p:extLst>
          </p:nvPr>
        </p:nvGraphicFramePr>
        <p:xfrm>
          <a:off x="449263" y="1959486"/>
          <a:ext cx="4398617" cy="65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Equation" r:id="rId3" imgW="2108160" imgH="279360" progId="Equation.DSMT4">
                  <p:embed/>
                </p:oleObj>
              </mc:Choice>
              <mc:Fallback>
                <p:oleObj name="Equation" r:id="rId3" imgW="2108160" imgH="2793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3" y="1959486"/>
                        <a:ext cx="4398617" cy="654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69888" y="1360089"/>
            <a:ext cx="38385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 Unicode MS" pitchFamily="34" charset="-128"/>
              </a:rPr>
              <a:t>Model evidence:</a:t>
            </a:r>
            <a:endParaRPr lang="en-US" sz="200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703958" y="4896826"/>
            <a:ext cx="4148138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176213" indent="-176213" eaLnBrk="0" hangingPunct="0"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Arial Unicode MS" pitchFamily="34" charset="-128"/>
              </a:rPr>
              <a:t>Various approximations, e.g.:</a:t>
            </a:r>
          </a:p>
          <a:p>
            <a:pPr marL="176213" indent="-176213" eaLnBrk="0" hangingPunct="0">
              <a:spcBef>
                <a:spcPct val="20000"/>
              </a:spcBef>
              <a:buFontTx/>
              <a:buChar char="-"/>
            </a:pPr>
            <a:r>
              <a:rPr lang="en-GB" sz="2000" b="0" dirty="0">
                <a:solidFill>
                  <a:srgbClr val="000000"/>
                </a:solidFill>
                <a:latin typeface="Arial Unicode MS" pitchFamily="34" charset="-128"/>
              </a:rPr>
              <a:t>negative free energy, AIC, BIC</a:t>
            </a:r>
            <a:endParaRPr lang="en-US" sz="2000" b="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01442" y="301625"/>
            <a:ext cx="87439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800">
                <a:latin typeface="Arial Unicode MS" pitchFamily="34" charset="-128"/>
              </a:rPr>
              <a:t>Bayesian model selection (BMS)</a:t>
            </a:r>
            <a:endParaRPr lang="en-US" sz="2800">
              <a:latin typeface="Arial Unicode MS" pitchFamily="34" charset="-128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500063" y="3336595"/>
            <a:ext cx="784225" cy="271462"/>
          </a:xfrm>
          <a:prstGeom prst="rightArrow">
            <a:avLst>
              <a:gd name="adj1" fmla="val 50000"/>
              <a:gd name="adj2" fmla="val 72222"/>
            </a:avLst>
          </a:prstGeom>
          <a:solidFill>
            <a:srgbClr val="33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319213" y="3187370"/>
            <a:ext cx="3252787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 dirty="0"/>
              <a:t>accounts for </a:t>
            </a:r>
            <a:r>
              <a:rPr lang="en-GB" sz="2000" b="0" u="sng" dirty="0"/>
              <a:t>both</a:t>
            </a:r>
            <a:r>
              <a:rPr lang="en-GB" sz="2000" b="0" dirty="0"/>
              <a:t> accuracy and complexity of the model</a:t>
            </a:r>
            <a:endParaRPr lang="en-US" sz="2000" b="0" dirty="0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493713" y="4600765"/>
            <a:ext cx="785812" cy="271462"/>
          </a:xfrm>
          <a:prstGeom prst="rightArrow">
            <a:avLst>
              <a:gd name="adj1" fmla="val 50000"/>
              <a:gd name="adj2" fmla="val 72369"/>
            </a:avLst>
          </a:prstGeom>
          <a:solidFill>
            <a:srgbClr val="33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312863" y="4499165"/>
            <a:ext cx="3122659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 dirty="0"/>
              <a:t>allows for inference about </a:t>
            </a:r>
            <a:r>
              <a:rPr lang="en-GB" sz="2000" b="0" dirty="0" smtClean="0"/>
              <a:t>model structure</a:t>
            </a:r>
            <a:endParaRPr lang="en-US" sz="2000" b="0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113" y="1509314"/>
            <a:ext cx="3925887" cy="2532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6515100" y="3882627"/>
            <a:ext cx="2011363" cy="3365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possible datasets</a:t>
            </a:r>
            <a:endParaRPr lang="en-US" sz="1600" b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732713" y="2955527"/>
            <a:ext cx="285750" cy="3365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endParaRPr lang="en-US" sz="1600" b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 rot="10800000">
            <a:off x="5351463" y="2347514"/>
            <a:ext cx="428625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b="0">
                <a:latin typeface="Trebuchet MS" pitchFamily="34" charset="0"/>
              </a:rPr>
              <a:t>p(y|m)</a:t>
            </a:r>
            <a:endParaRPr lang="en-US" sz="1600" b="0">
              <a:latin typeface="Trebuchet MS" pitchFamily="34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7896225" y="1437877"/>
            <a:ext cx="155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>
                <a:latin typeface="Arial Unicode MS" pitchFamily="34" charset="-128"/>
              </a:rPr>
              <a:t>Gharamani, 2004</a:t>
            </a:r>
            <a:endParaRPr lang="de-DE">
              <a:latin typeface="Arial Unicode MS" pitchFamily="34" charset="-128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971456" y="6039249"/>
            <a:ext cx="50101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McKay 1992,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Neural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Comput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r" eaLnBrk="0" hangingPunct="0"/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Penny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et al. 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2004a, </a:t>
            </a:r>
            <a:r>
              <a:rPr lang="en-GB" b="0" i="1" dirty="0" err="1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r>
              <a:rPr lang="en-GB" b="0" i="1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endParaRPr lang="en-GB" b="0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771930" y="349461"/>
            <a:ext cx="92583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Dynamic causal </a:t>
            </a:r>
            <a:r>
              <a:rPr lang="en-GB" sz="280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modeling</a:t>
            </a:r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(DCM)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6720" r="28446" b="16099"/>
          <a:stretch/>
        </p:blipFill>
        <p:spPr bwMode="auto">
          <a:xfrm>
            <a:off x="1005109" y="2067233"/>
            <a:ext cx="1545993" cy="126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132550"/>
              </p:ext>
            </p:extLst>
          </p:nvPr>
        </p:nvGraphicFramePr>
        <p:xfrm>
          <a:off x="3690560" y="3324498"/>
          <a:ext cx="2824573" cy="278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37" name="Image Photo Editor" r:id="rId4" imgW="5485714" imgH="5952381" progId="MSPhotoEd.3">
                  <p:embed/>
                </p:oleObj>
              </mc:Choice>
              <mc:Fallback>
                <p:oleObj name="Image Photo Editor" r:id="rId4" imgW="5485714" imgH="59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560" y="3324498"/>
                        <a:ext cx="2824573" cy="2783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4369824" y="3940448"/>
            <a:ext cx="1473200" cy="734121"/>
            <a:chOff x="3673209" y="3999031"/>
            <a:chExt cx="1789307" cy="894038"/>
          </a:xfrm>
        </p:grpSpPr>
        <p:sp>
          <p:nvSpPr>
            <p:cNvPr id="74" name="Oval 23"/>
            <p:cNvSpPr>
              <a:spLocks noChangeArrowheads="1"/>
            </p:cNvSpPr>
            <p:nvPr/>
          </p:nvSpPr>
          <p:spPr bwMode="auto">
            <a:xfrm>
              <a:off x="5146409" y="4419719"/>
              <a:ext cx="316107" cy="31343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1800" b="0" kern="0" smtClean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5" name="Oval 24"/>
            <p:cNvSpPr>
              <a:spLocks noChangeAspect="1" noChangeArrowheads="1"/>
            </p:cNvSpPr>
            <p:nvPr/>
          </p:nvSpPr>
          <p:spPr bwMode="auto">
            <a:xfrm>
              <a:off x="3673209" y="4340344"/>
              <a:ext cx="233303" cy="21129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smtClean="0">
                <a:solidFill>
                  <a:srgbClr val="8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6" name="Oval 25"/>
            <p:cNvSpPr>
              <a:spLocks noChangeAspect="1" noChangeArrowheads="1"/>
            </p:cNvSpPr>
            <p:nvPr/>
          </p:nvSpPr>
          <p:spPr bwMode="auto">
            <a:xfrm>
              <a:off x="4676509" y="3999031"/>
              <a:ext cx="230368" cy="21129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1800" b="0" kern="0" smtClean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7" name="Oval 26"/>
            <p:cNvSpPr>
              <a:spLocks noChangeAspect="1" noChangeArrowheads="1"/>
            </p:cNvSpPr>
            <p:nvPr/>
          </p:nvSpPr>
          <p:spPr bwMode="auto">
            <a:xfrm>
              <a:off x="4425684" y="4683244"/>
              <a:ext cx="231835" cy="2098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1800" b="0" kern="0" smtClean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  <p:cxnSp>
          <p:nvCxnSpPr>
            <p:cNvPr id="78" name="AutoShape 27"/>
            <p:cNvCxnSpPr>
              <a:cxnSpLocks noChangeShapeType="1"/>
              <a:stCxn id="75" idx="6"/>
              <a:endCxn id="77" idx="0"/>
            </p:cNvCxnSpPr>
            <p:nvPr/>
          </p:nvCxnSpPr>
          <p:spPr bwMode="auto">
            <a:xfrm>
              <a:off x="3906512" y="4445991"/>
              <a:ext cx="635090" cy="237253"/>
            </a:xfrm>
            <a:prstGeom prst="curvedConnector2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AutoShape 28"/>
            <p:cNvCxnSpPr>
              <a:cxnSpLocks noChangeShapeType="1"/>
              <a:stCxn id="75" idx="7"/>
              <a:endCxn id="74" idx="2"/>
            </p:cNvCxnSpPr>
            <p:nvPr/>
          </p:nvCxnSpPr>
          <p:spPr bwMode="auto">
            <a:xfrm rot="16200000" flipH="1">
              <a:off x="4406802" y="3836830"/>
              <a:ext cx="205149" cy="1274063"/>
            </a:xfrm>
            <a:prstGeom prst="curvedConnector4">
              <a:avLst>
                <a:gd name="adj1" fmla="val -111431"/>
                <a:gd name="adj2" fmla="val 51341"/>
              </a:avLst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AutoShape 29"/>
            <p:cNvCxnSpPr>
              <a:cxnSpLocks noChangeShapeType="1"/>
              <a:stCxn id="77" idx="7"/>
              <a:endCxn id="76" idx="4"/>
            </p:cNvCxnSpPr>
            <p:nvPr/>
          </p:nvCxnSpPr>
          <p:spPr bwMode="auto">
            <a:xfrm rot="5400000" flipH="1" flipV="1">
              <a:off x="4455806" y="4378086"/>
              <a:ext cx="503648" cy="168125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81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639008"/>
              </p:ext>
            </p:extLst>
          </p:nvPr>
        </p:nvGraphicFramePr>
        <p:xfrm>
          <a:off x="7475388" y="5321753"/>
          <a:ext cx="21336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38" name="Equation" r:id="rId6" imgW="1180800" imgH="393480" progId="Equation.DSMT4">
                  <p:embed/>
                </p:oleObj>
              </mc:Choice>
              <mc:Fallback>
                <p:oleObj name="Equation" r:id="rId6" imgW="1180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5388" y="5321753"/>
                        <a:ext cx="213360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651220"/>
              </p:ext>
            </p:extLst>
          </p:nvPr>
        </p:nvGraphicFramePr>
        <p:xfrm>
          <a:off x="928793" y="5508140"/>
          <a:ext cx="169862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39" name="Equation" r:id="rId8" imgW="939600" imgH="203040" progId="Equation.3">
                  <p:embed/>
                </p:oleObj>
              </mc:Choice>
              <mc:Fallback>
                <p:oleObj name="Equation" r:id="rId8" imgW="939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793" y="5508140"/>
                        <a:ext cx="169862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Line 41"/>
          <p:cNvSpPr>
            <a:spLocks noChangeShapeType="1"/>
          </p:cNvSpPr>
          <p:nvPr/>
        </p:nvSpPr>
        <p:spPr bwMode="auto">
          <a:xfrm>
            <a:off x="2825185" y="3037161"/>
            <a:ext cx="1079500" cy="7921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4" name="Line 42"/>
          <p:cNvSpPr>
            <a:spLocks noChangeShapeType="1"/>
          </p:cNvSpPr>
          <p:nvPr/>
        </p:nvSpPr>
        <p:spPr bwMode="auto">
          <a:xfrm>
            <a:off x="2680722" y="3253061"/>
            <a:ext cx="1079500" cy="7921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5" name="Text Box 44"/>
          <p:cNvSpPr txBox="1">
            <a:spLocks noChangeArrowheads="1"/>
          </p:cNvSpPr>
          <p:nvPr/>
        </p:nvSpPr>
        <p:spPr bwMode="auto">
          <a:xfrm>
            <a:off x="7352388" y="3941277"/>
            <a:ext cx="2379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7921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GB" sz="1800" dirty="0" smtClean="0">
                <a:solidFill>
                  <a:srgbClr val="FF3300"/>
                </a:solidFill>
                <a:latin typeface="Arial"/>
                <a:cs typeface="Arial" pitchFamily="34" charset="0"/>
              </a:rPr>
              <a:t>Model inversion:</a:t>
            </a:r>
          </a:p>
          <a:p>
            <a:pPr algn="ctr" defTabSz="457200"/>
            <a:r>
              <a:rPr lang="en-GB" sz="1800" b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Estimating neuronal mechanisms</a:t>
            </a:r>
            <a:endParaRPr lang="en-US" sz="1800" b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75" y="2009285"/>
            <a:ext cx="1760426" cy="1260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" name="Line 41"/>
          <p:cNvSpPr>
            <a:spLocks noChangeShapeType="1"/>
          </p:cNvSpPr>
          <p:nvPr/>
        </p:nvSpPr>
        <p:spPr bwMode="auto">
          <a:xfrm flipH="1">
            <a:off x="6351846" y="3040904"/>
            <a:ext cx="1079500" cy="7921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8" name="Line 42"/>
          <p:cNvSpPr>
            <a:spLocks noChangeShapeType="1"/>
          </p:cNvSpPr>
          <p:nvPr/>
        </p:nvSpPr>
        <p:spPr bwMode="auto">
          <a:xfrm flipH="1">
            <a:off x="6503600" y="3243925"/>
            <a:ext cx="1079500" cy="7921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89" name="Text Box 43"/>
          <p:cNvSpPr txBox="1">
            <a:spLocks noChangeArrowheads="1"/>
          </p:cNvSpPr>
          <p:nvPr/>
        </p:nvSpPr>
        <p:spPr bwMode="auto">
          <a:xfrm>
            <a:off x="997244" y="1501072"/>
            <a:ext cx="1561722" cy="39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7921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EEG, MEG</a:t>
            </a:r>
            <a:endParaRPr lang="en-US" sz="20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0" name="Text Box 43"/>
          <p:cNvSpPr txBox="1">
            <a:spLocks noChangeArrowheads="1"/>
          </p:cNvSpPr>
          <p:nvPr/>
        </p:nvSpPr>
        <p:spPr bwMode="auto">
          <a:xfrm>
            <a:off x="8025117" y="1498924"/>
            <a:ext cx="10341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7921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fMRI</a:t>
            </a:r>
            <a:endParaRPr lang="en-US" sz="20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1" name="Text Box 44"/>
          <p:cNvSpPr txBox="1">
            <a:spLocks noChangeArrowheads="1"/>
          </p:cNvSpPr>
          <p:nvPr/>
        </p:nvSpPr>
        <p:spPr bwMode="auto">
          <a:xfrm>
            <a:off x="585199" y="3966206"/>
            <a:ext cx="23792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7921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GB" sz="1800" dirty="0" smtClean="0">
                <a:solidFill>
                  <a:srgbClr val="800000"/>
                </a:solidFill>
                <a:latin typeface="Arial"/>
                <a:cs typeface="Arial" pitchFamily="34" charset="0"/>
              </a:rPr>
              <a:t>Forward model:</a:t>
            </a:r>
          </a:p>
          <a:p>
            <a:pPr algn="ctr" defTabSz="457200"/>
            <a:r>
              <a:rPr lang="en-GB" sz="1800" b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Predicting measured activity</a:t>
            </a:r>
            <a:endParaRPr lang="en-US" sz="1800" b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92" name="Picture 91" descr="Brain_with_LineA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16" y="1657637"/>
            <a:ext cx="1575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3" name="Text Box 43"/>
          <p:cNvSpPr txBox="1">
            <a:spLocks noChangeArrowheads="1"/>
          </p:cNvSpPr>
          <p:nvPr/>
        </p:nvSpPr>
        <p:spPr bwMode="auto">
          <a:xfrm>
            <a:off x="4378516" y="1138685"/>
            <a:ext cx="157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7921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GB" sz="20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dwMRI</a:t>
            </a:r>
            <a:endParaRPr lang="en-US" sz="20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4" name="Line 42" title="jjjffff"/>
          <p:cNvSpPr>
            <a:spLocks noChangeShapeType="1"/>
          </p:cNvSpPr>
          <p:nvPr/>
        </p:nvSpPr>
        <p:spPr bwMode="auto">
          <a:xfrm flipH="1" flipV="1">
            <a:off x="6178280" y="2324346"/>
            <a:ext cx="1247370" cy="37752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ArchUp">
              <a:avLst>
                <a:gd name="adj" fmla="val 11114234"/>
              </a:avLst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5" name="Line 42"/>
          <p:cNvSpPr>
            <a:spLocks noChangeShapeType="1"/>
          </p:cNvSpPr>
          <p:nvPr/>
        </p:nvSpPr>
        <p:spPr bwMode="auto">
          <a:xfrm flipV="1">
            <a:off x="2823226" y="2325284"/>
            <a:ext cx="1291450" cy="376582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800" b="0" kern="0" smtClean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 rot="1020000">
            <a:off x="6040939" y="2183074"/>
            <a:ext cx="1600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600" b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structural priors</a:t>
            </a:r>
            <a:endParaRPr lang="en-US" sz="1600" b="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 rot="20607764">
            <a:off x="2636907" y="2172362"/>
            <a:ext cx="1600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600" b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structural priors</a:t>
            </a:r>
            <a:endParaRPr lang="en-US" sz="1600" b="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2914650"/>
            <a:ext cx="10287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8452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927931"/>
              </p:ext>
            </p:extLst>
          </p:nvPr>
        </p:nvGraphicFramePr>
        <p:xfrm>
          <a:off x="4279900" y="4761318"/>
          <a:ext cx="3643313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17" name="Equation" r:id="rId3" imgW="1562040" imgH="203040" progId="Equation.3">
                  <p:embed/>
                </p:oleObj>
              </mc:Choice>
              <mc:Fallback>
                <p:oleObj name="Equation" r:id="rId3" imgW="1562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61318"/>
                        <a:ext cx="3643313" cy="471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252" name="Text Box 4"/>
          <p:cNvSpPr txBox="1">
            <a:spLocks noChangeArrowheads="1"/>
          </p:cNvSpPr>
          <p:nvPr/>
        </p:nvSpPr>
        <p:spPr bwMode="auto">
          <a:xfrm>
            <a:off x="463550" y="1350986"/>
            <a:ext cx="25923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Logarithm is a monotonic function</a:t>
            </a:r>
            <a:endParaRPr lang="en-US" sz="2000" b="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53" name="Text Box 5"/>
          <p:cNvSpPr txBox="1">
            <a:spLocks noChangeArrowheads="1"/>
          </p:cNvSpPr>
          <p:nvPr/>
        </p:nvSpPr>
        <p:spPr bwMode="auto">
          <a:xfrm>
            <a:off x="4927600" y="1343049"/>
            <a:ext cx="49688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0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Maximizing log model evidence</a:t>
            </a:r>
          </a:p>
          <a:p>
            <a:pPr eaLnBrk="0" hangingPunct="0">
              <a:spcBef>
                <a:spcPct val="20000"/>
              </a:spcBef>
            </a:pPr>
            <a:r>
              <a:rPr lang="en-GB" sz="20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Maximizing model evidence</a:t>
            </a:r>
            <a:endParaRPr lang="en-US" sz="2000" b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54" name="AutoShape 6"/>
          <p:cNvSpPr>
            <a:spLocks noChangeArrowheads="1"/>
          </p:cNvSpPr>
          <p:nvPr/>
        </p:nvSpPr>
        <p:spPr bwMode="auto">
          <a:xfrm rot="16200000">
            <a:off x="3848100" y="1206524"/>
            <a:ext cx="287338" cy="1008062"/>
          </a:xfrm>
          <a:prstGeom prst="downArrow">
            <a:avLst>
              <a:gd name="adj1" fmla="val 50000"/>
              <a:gd name="adj2" fmla="val 87707"/>
            </a:avLst>
          </a:prstGeom>
          <a:solidFill>
            <a:srgbClr val="3366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8452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663879"/>
              </p:ext>
            </p:extLst>
          </p:nvPr>
        </p:nvGraphicFramePr>
        <p:xfrm>
          <a:off x="1358900" y="2960579"/>
          <a:ext cx="6931025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18" name="Equation" r:id="rId5" imgW="2806560" imgH="431640" progId="Equation.3">
                  <p:embed/>
                </p:oleObj>
              </mc:Choice>
              <mc:Fallback>
                <p:oleObj name="Equation" r:id="rId5" imgW="2806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2960579"/>
                        <a:ext cx="6931025" cy="100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2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350307"/>
              </p:ext>
            </p:extLst>
          </p:nvPr>
        </p:nvGraphicFramePr>
        <p:xfrm>
          <a:off x="4279900" y="5255030"/>
          <a:ext cx="44973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19" name="Equation" r:id="rId7" imgW="1930320" imgH="393480" progId="Equation.3">
                  <p:embed/>
                </p:oleObj>
              </mc:Choice>
              <mc:Fallback>
                <p:oleObj name="Equation" r:id="rId7" imgW="1930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5255030"/>
                        <a:ext cx="4497388" cy="91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258" name="Text Box 10"/>
          <p:cNvSpPr txBox="1">
            <a:spLocks noChangeArrowheads="1"/>
          </p:cNvSpPr>
          <p:nvPr/>
        </p:nvSpPr>
        <p:spPr bwMode="auto">
          <a:xfrm>
            <a:off x="463550" y="4786718"/>
            <a:ext cx="77041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Akaike Information Criterion:</a:t>
            </a:r>
            <a:endParaRPr lang="en-US" sz="2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59" name="Text Box 11"/>
          <p:cNvSpPr txBox="1">
            <a:spLocks noChangeArrowheads="1"/>
          </p:cNvSpPr>
          <p:nvPr/>
        </p:nvSpPr>
        <p:spPr bwMode="auto">
          <a:xfrm>
            <a:off x="463550" y="5507443"/>
            <a:ext cx="77041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Bayesian Information Criterion:</a:t>
            </a:r>
            <a:endParaRPr lang="en-US" sz="2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60" name="Text Box 12"/>
          <p:cNvSpPr txBox="1">
            <a:spLocks noChangeArrowheads="1"/>
          </p:cNvSpPr>
          <p:nvPr/>
        </p:nvSpPr>
        <p:spPr bwMode="auto">
          <a:xfrm>
            <a:off x="469900" y="2539892"/>
            <a:ext cx="6716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Log model evidence = </a:t>
            </a:r>
            <a:r>
              <a:rPr lang="de-DE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balance between fit and complexity</a:t>
            </a:r>
            <a:endParaRPr lang="en-US" sz="2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61" name="Rectangle 13"/>
          <p:cNvSpPr>
            <a:spLocks noChangeArrowheads="1"/>
          </p:cNvSpPr>
          <p:nvPr/>
        </p:nvSpPr>
        <p:spPr bwMode="auto">
          <a:xfrm>
            <a:off x="7546975" y="6380163"/>
            <a:ext cx="2494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Penny et al. 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2004a, </a:t>
            </a:r>
            <a:r>
              <a:rPr lang="en-GB" b="0" i="1" dirty="0" err="1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de-DE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79869" y="365125"/>
            <a:ext cx="758412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Approximations to the model evidence in DCM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63" name="Oval 15"/>
          <p:cNvSpPr>
            <a:spLocks noChangeArrowheads="1"/>
          </p:cNvSpPr>
          <p:nvPr/>
        </p:nvSpPr>
        <p:spPr bwMode="auto">
          <a:xfrm>
            <a:off x="7566025" y="4753380"/>
            <a:ext cx="360363" cy="504825"/>
          </a:xfrm>
          <a:prstGeom prst="ellips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5264" name="Text Box 16"/>
          <p:cNvSpPr txBox="1">
            <a:spLocks noChangeArrowheads="1"/>
          </p:cNvSpPr>
          <p:nvPr/>
        </p:nvSpPr>
        <p:spPr bwMode="auto">
          <a:xfrm>
            <a:off x="8699500" y="3831043"/>
            <a:ext cx="13398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No. of </a:t>
            </a:r>
          </a:p>
          <a:p>
            <a:pPr eaLnBrk="0" hangingPunct="0"/>
            <a:r>
              <a:rPr lang="en-GB" sz="18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parameters</a:t>
            </a:r>
            <a:endParaRPr lang="en-US" sz="1800" b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45265" name="AutoShape 17"/>
          <p:cNvCxnSpPr>
            <a:cxnSpLocks noChangeShapeType="1"/>
            <a:stCxn id="1845264" idx="1"/>
            <a:endCxn id="1845263" idx="0"/>
          </p:cNvCxnSpPr>
          <p:nvPr/>
        </p:nvCxnSpPr>
        <p:spPr bwMode="auto">
          <a:xfrm rot="10800000" flipV="1">
            <a:off x="7747000" y="4151718"/>
            <a:ext cx="952500" cy="587375"/>
          </a:xfrm>
          <a:prstGeom prst="curvedConnector2">
            <a:avLst/>
          </a:prstGeom>
          <a:noFill/>
          <a:ln w="28575">
            <a:solidFill>
              <a:srgbClr val="336699"/>
            </a:solidFill>
            <a:round/>
            <a:headEnd/>
            <a:tailEnd type="triangle" w="med" len="med"/>
          </a:ln>
        </p:spPr>
      </p:cxnSp>
      <p:sp>
        <p:nvSpPr>
          <p:cNvPr id="1845266" name="Text Box 18"/>
          <p:cNvSpPr txBox="1">
            <a:spLocks noChangeArrowheads="1"/>
          </p:cNvSpPr>
          <p:nvPr/>
        </p:nvSpPr>
        <p:spPr bwMode="auto">
          <a:xfrm>
            <a:off x="8718550" y="4700993"/>
            <a:ext cx="1301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No. of</a:t>
            </a:r>
          </a:p>
          <a:p>
            <a:pPr eaLnBrk="0" hangingPunct="0"/>
            <a:r>
              <a:rPr lang="en-GB" sz="18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</a:t>
            </a:r>
            <a:endParaRPr lang="en-US" sz="1800" b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5267" name="Oval 19"/>
          <p:cNvSpPr>
            <a:spLocks noChangeArrowheads="1"/>
          </p:cNvSpPr>
          <p:nvPr/>
        </p:nvSpPr>
        <p:spPr bwMode="auto">
          <a:xfrm>
            <a:off x="8383588" y="5439180"/>
            <a:ext cx="360362" cy="504825"/>
          </a:xfrm>
          <a:prstGeom prst="ellipse">
            <a:avLst/>
          </a:prstGeom>
          <a:noFill/>
          <a:ln w="28575" algn="ctr">
            <a:solidFill>
              <a:srgbClr val="336699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45268" name="AutoShape 20"/>
          <p:cNvCxnSpPr>
            <a:cxnSpLocks noChangeShapeType="1"/>
            <a:stCxn id="1845266" idx="1"/>
            <a:endCxn id="1845267" idx="0"/>
          </p:cNvCxnSpPr>
          <p:nvPr/>
        </p:nvCxnSpPr>
        <p:spPr bwMode="auto">
          <a:xfrm rot="10800000" flipV="1">
            <a:off x="8564563" y="5021668"/>
            <a:ext cx="153987" cy="403225"/>
          </a:xfrm>
          <a:prstGeom prst="curvedConnector2">
            <a:avLst/>
          </a:prstGeom>
          <a:noFill/>
          <a:ln w="28575">
            <a:solidFill>
              <a:srgbClr val="336699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093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252" grpId="0"/>
      <p:bldP spid="1845253" grpId="0"/>
      <p:bldP spid="1845254" grpId="0" animBg="1"/>
      <p:bldP spid="1845258" grpId="0"/>
      <p:bldP spid="1845259" grpId="0"/>
      <p:bldP spid="1845260" grpId="0"/>
      <p:bldP spid="1845261" grpId="0"/>
      <p:bldP spid="1845263" grpId="0" animBg="1"/>
      <p:bldP spid="1845264" grpId="0"/>
      <p:bldP spid="1845266" grpId="0"/>
      <p:bldP spid="184526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03188"/>
            <a:ext cx="9258300" cy="1143000"/>
          </a:xfrm>
        </p:spPr>
        <p:txBody>
          <a:bodyPr/>
          <a:lstStyle/>
          <a:p>
            <a:pPr algn="l" eaLnBrk="1" hangingPunct="1"/>
            <a:r>
              <a:rPr lang="de-CH" sz="2800" b="1" dirty="0" smtClean="0">
                <a:latin typeface="Arial Unicode MS" pitchFamily="34" charset="-128"/>
              </a:rPr>
              <a:t>The (negative) free </a:t>
            </a:r>
            <a:r>
              <a:rPr lang="de-CH" sz="2800" b="1" dirty="0" err="1" smtClean="0">
                <a:latin typeface="Arial Unicode MS" pitchFamily="34" charset="-128"/>
              </a:rPr>
              <a:t>energy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approximation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26749"/>
              </p:ext>
            </p:extLst>
          </p:nvPr>
        </p:nvGraphicFramePr>
        <p:xfrm>
          <a:off x="747389" y="4298918"/>
          <a:ext cx="6545262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04" name="Equation" r:id="rId3" imgW="2641320" imgH="444240" progId="Equation.DSMT4">
                  <p:embed/>
                </p:oleObj>
              </mc:Choice>
              <mc:Fallback>
                <p:oleObj name="Equation" r:id="rId3" imgW="26413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89" y="4298918"/>
                        <a:ext cx="6545262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Connector 33"/>
          <p:cNvCxnSpPr/>
          <p:nvPr/>
        </p:nvCxnSpPr>
        <p:spPr>
          <a:xfrm flipV="1">
            <a:off x="9266587" y="1555638"/>
            <a:ext cx="0" cy="79766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headEnd type="none" w="lg" len="lg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277433" y="1842123"/>
                <a:ext cx="798628" cy="320768"/>
              </a:xfrm>
              <a:prstGeom prst="rect">
                <a:avLst/>
              </a:prstGeom>
              <a:noFill/>
            </p:spPr>
            <p:txBody>
              <a:bodyPr wrap="square" tIns="0" rIns="0" bIns="36000" rtlCol="0" anchor="ctr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KL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[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|"/>
                          <m:endChr m:val="]"/>
                          <m:ctrlP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GB" sz="1800" b="0" kern="0" dirty="0" smtClean="0">
                  <a:solidFill>
                    <a:srgbClr val="C0000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433" y="1842123"/>
                <a:ext cx="798628" cy="320768"/>
              </a:xfrm>
              <a:prstGeom prst="rect">
                <a:avLst/>
              </a:prstGeom>
              <a:blipFill rotWithShape="1">
                <a:blip r:embed="rId5"/>
                <a:stretch>
                  <a:fillRect r="-16031" b="-2264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675179" y="1355211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|</m:t>
                              </m:r>
                              <m:r>
                                <a:rPr lang="de-CH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800" b="0" dirty="0">
                  <a:solidFill>
                    <a:prstClr val="black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179" y="1355211"/>
                <a:ext cx="950612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8333" b="-131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 flipV="1">
            <a:off x="8756040" y="2336423"/>
            <a:ext cx="630624" cy="0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V="1">
            <a:off x="8740103" y="3668752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8756040" y="1553109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>
            <a:off x="8860962" y="2353298"/>
            <a:ext cx="0" cy="1325004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  <a:headEnd type="triangle" w="lg" len="lg"/>
            <a:tailEnd type="non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819160" y="2118719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𝑞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GB" sz="1800" b="0" dirty="0">
                  <a:solidFill>
                    <a:srgbClr val="0070C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160" y="2118719"/>
                <a:ext cx="95061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46594"/>
              </p:ext>
            </p:extLst>
          </p:nvPr>
        </p:nvGraphicFramePr>
        <p:xfrm>
          <a:off x="736301" y="2344692"/>
          <a:ext cx="6382372" cy="78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05" name="Equation" r:id="rId8" imgW="2539800" imgH="279360" progId="Equation.DSMT4">
                  <p:embed/>
                </p:oleObj>
              </mc:Choice>
              <mc:Fallback>
                <p:oleObj name="Equation" r:id="rId8" imgW="2539800" imgH="2793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301" y="2344692"/>
                        <a:ext cx="6382372" cy="78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72442" y="3678302"/>
            <a:ext cx="59318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CH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Like AIC/BIC, F </a:t>
            </a:r>
            <a:r>
              <a:rPr lang="de-CH" sz="2000" b="0" dirty="0" err="1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de-CH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an </a:t>
            </a:r>
            <a:r>
              <a:rPr lang="de-CH" sz="2000" b="0" dirty="0" err="1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accuracy</a:t>
            </a:r>
            <a:r>
              <a:rPr lang="de-CH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2000" b="0" dirty="0" err="1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complexity</a:t>
            </a:r>
            <a:r>
              <a:rPr lang="de-DE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000" b="0" dirty="0" err="1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tradeoff</a:t>
            </a:r>
            <a:r>
              <a:rPr lang="de-DE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sz="2000" b="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92322" y="1452597"/>
            <a:ext cx="629157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Neg. free energy is a lower bound on </a:t>
            </a:r>
            <a:r>
              <a:rPr lang="en-GB" sz="2000" b="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en-GB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og </a:t>
            </a:r>
            <a:r>
              <a:rPr lang="en-GB" sz="2000" b="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model </a:t>
            </a:r>
            <a:r>
              <a:rPr lang="en-GB" sz="2000" b="0" dirty="0" smtClean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evidence:</a:t>
            </a:r>
            <a:endParaRPr lang="en-US" sz="2000" b="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2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46038"/>
            <a:ext cx="9258300" cy="1143000"/>
          </a:xfrm>
        </p:spPr>
        <p:txBody>
          <a:bodyPr/>
          <a:lstStyle/>
          <a:p>
            <a:pPr algn="l" eaLnBrk="1" hangingPunct="1"/>
            <a:r>
              <a:rPr lang="de-CH" sz="2800" b="1" dirty="0" smtClean="0">
                <a:latin typeface="Arial Unicode MS" pitchFamily="34" charset="-128"/>
              </a:rPr>
              <a:t>The complexity term in </a:t>
            </a:r>
            <a:r>
              <a:rPr lang="de-CH" sz="2800" i="1" dirty="0" smtClean="0"/>
              <a:t>F</a:t>
            </a:r>
            <a:endParaRPr lang="en-US" sz="2800" i="1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38238"/>
            <a:ext cx="9258300" cy="5514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sz="2400" dirty="0" smtClean="0"/>
              <a:t>In </a:t>
            </a:r>
            <a:r>
              <a:rPr lang="de-CH" sz="2400" dirty="0" err="1" smtClean="0"/>
              <a:t>contrast</a:t>
            </a:r>
            <a:r>
              <a:rPr lang="de-CH" sz="2400" dirty="0" smtClean="0"/>
              <a:t> </a:t>
            </a:r>
            <a:r>
              <a:rPr lang="de-CH" sz="2400" dirty="0" err="1" smtClean="0"/>
              <a:t>to</a:t>
            </a:r>
            <a:r>
              <a:rPr lang="de-CH" sz="2400" dirty="0" smtClean="0"/>
              <a:t> AIC &amp; BIC, </a:t>
            </a:r>
            <a:r>
              <a:rPr lang="de-CH" sz="2400" dirty="0" err="1" smtClean="0"/>
              <a:t>the</a:t>
            </a:r>
            <a:r>
              <a:rPr lang="de-CH" sz="2400" dirty="0" smtClean="0"/>
              <a:t> </a:t>
            </a:r>
            <a:r>
              <a:rPr lang="de-CH" sz="2400" dirty="0" err="1" smtClean="0"/>
              <a:t>complexity</a:t>
            </a:r>
            <a:r>
              <a:rPr lang="de-CH" sz="2400" dirty="0" smtClean="0"/>
              <a:t> </a:t>
            </a:r>
            <a:r>
              <a:rPr lang="de-CH" sz="2400" dirty="0" err="1" smtClean="0"/>
              <a:t>term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dirty="0" err="1" smtClean="0"/>
              <a:t>the</a:t>
            </a:r>
            <a:r>
              <a:rPr lang="de-CH" sz="2400" dirty="0" smtClean="0"/>
              <a:t> negative </a:t>
            </a:r>
            <a:r>
              <a:rPr lang="de-CH" sz="2400" dirty="0" err="1" smtClean="0"/>
              <a:t>free</a:t>
            </a:r>
            <a:r>
              <a:rPr lang="de-CH" sz="2400" dirty="0" smtClean="0"/>
              <a:t> </a:t>
            </a:r>
            <a:r>
              <a:rPr lang="de-CH" sz="2400" dirty="0" err="1" smtClean="0"/>
              <a:t>energy</a:t>
            </a:r>
            <a:r>
              <a:rPr lang="de-CH" sz="2400" dirty="0" smtClean="0"/>
              <a:t> </a:t>
            </a:r>
            <a:r>
              <a:rPr lang="de-CH" sz="2400" i="1" dirty="0" smtClean="0"/>
              <a:t>F</a:t>
            </a:r>
            <a:r>
              <a:rPr lang="de-CH" sz="2400" dirty="0" smtClean="0"/>
              <a:t> </a:t>
            </a:r>
            <a:r>
              <a:rPr lang="de-CH" sz="2400" dirty="0" err="1" smtClean="0"/>
              <a:t>accounts</a:t>
            </a:r>
            <a:r>
              <a:rPr lang="de-CH" sz="2400" dirty="0" smtClean="0"/>
              <a:t> </a:t>
            </a:r>
            <a:r>
              <a:rPr lang="de-CH" sz="2400" dirty="0" err="1" smtClean="0"/>
              <a:t>for</a:t>
            </a:r>
            <a:r>
              <a:rPr lang="de-CH" sz="2400" dirty="0" smtClean="0"/>
              <a:t> </a:t>
            </a:r>
            <a:r>
              <a:rPr lang="de-CH" sz="2400" dirty="0" err="1" smtClean="0"/>
              <a:t>parameter</a:t>
            </a:r>
            <a:r>
              <a:rPr lang="de-CH" sz="2400" dirty="0" smtClean="0"/>
              <a:t> </a:t>
            </a:r>
            <a:r>
              <a:rPr lang="de-CH" sz="2400" dirty="0" err="1" smtClean="0"/>
              <a:t>interdependencies</a:t>
            </a:r>
            <a:r>
              <a:rPr lang="de-CH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</a:pPr>
            <a:endParaRPr lang="de-CH" sz="2400" dirty="0" smtClean="0"/>
          </a:p>
          <a:p>
            <a:pPr eaLnBrk="1" hangingPunct="1">
              <a:lnSpc>
                <a:spcPct val="90000"/>
              </a:lnSpc>
            </a:pPr>
            <a:r>
              <a:rPr lang="de-CH" sz="2400" dirty="0" smtClean="0"/>
              <a:t>The </a:t>
            </a:r>
            <a:r>
              <a:rPr lang="de-CH" sz="2400" dirty="0" err="1" smtClean="0"/>
              <a:t>complexity</a:t>
            </a:r>
            <a:r>
              <a:rPr lang="de-CH" sz="2400" dirty="0" smtClean="0"/>
              <a:t> </a:t>
            </a:r>
            <a:r>
              <a:rPr lang="de-CH" sz="2400" dirty="0" err="1" smtClean="0"/>
              <a:t>term</a:t>
            </a:r>
            <a:r>
              <a:rPr lang="de-CH" sz="2400" dirty="0" smtClean="0"/>
              <a:t> </a:t>
            </a:r>
            <a:r>
              <a:rPr lang="de-CH" sz="2400" dirty="0" err="1" smtClean="0"/>
              <a:t>of</a:t>
            </a:r>
            <a:r>
              <a:rPr lang="de-CH" sz="2400" dirty="0" smtClean="0"/>
              <a:t> </a:t>
            </a:r>
            <a:r>
              <a:rPr lang="de-CH" sz="2400" i="1" dirty="0" smtClean="0"/>
              <a:t>F</a:t>
            </a:r>
            <a:r>
              <a:rPr lang="de-CH" sz="2400" dirty="0" smtClean="0"/>
              <a:t>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higher</a:t>
            </a:r>
            <a:endParaRPr lang="de-CH" sz="2400" dirty="0" smtClean="0"/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more</a:t>
            </a:r>
            <a:r>
              <a:rPr lang="de-CH" sz="2000" dirty="0" smtClean="0"/>
              <a:t> </a:t>
            </a:r>
            <a:r>
              <a:rPr lang="de-CH" sz="2000" dirty="0" err="1" smtClean="0"/>
              <a:t>independent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prior</a:t>
            </a:r>
            <a:r>
              <a:rPr lang="de-CH" sz="2000" dirty="0" smtClean="0"/>
              <a:t> </a:t>
            </a:r>
            <a:r>
              <a:rPr lang="de-CH" sz="2000" dirty="0" err="1" smtClean="0"/>
              <a:t>parameters</a:t>
            </a:r>
            <a:r>
              <a:rPr lang="de-CH" sz="2000" dirty="0" smtClean="0"/>
              <a:t> (</a:t>
            </a:r>
            <a:r>
              <a:rPr lang="de-CH" sz="2000" dirty="0" smtClean="0">
                <a:sym typeface="Symbol" pitchFamily="18" charset="2"/>
              </a:rPr>
              <a:t> </a:t>
            </a:r>
            <a:r>
              <a:rPr lang="de-CH" sz="2000" dirty="0" err="1" smtClean="0">
                <a:sym typeface="Symbol" pitchFamily="18" charset="2"/>
              </a:rPr>
              <a:t>effective</a:t>
            </a:r>
            <a:r>
              <a:rPr lang="de-CH" sz="2000" dirty="0" smtClean="0">
                <a:sym typeface="Symbol" pitchFamily="18" charset="2"/>
              </a:rPr>
              <a:t> DFs)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more</a:t>
            </a:r>
            <a:r>
              <a:rPr lang="de-CH" sz="2000" dirty="0" smtClean="0"/>
              <a:t> </a:t>
            </a:r>
            <a:r>
              <a:rPr lang="de-CH" sz="2000" dirty="0" err="1" smtClean="0"/>
              <a:t>dependent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posterior</a:t>
            </a:r>
            <a:r>
              <a:rPr lang="de-CH" sz="2000" dirty="0" smtClean="0"/>
              <a:t> </a:t>
            </a:r>
            <a:r>
              <a:rPr lang="de-CH" sz="2000" dirty="0" err="1" smtClean="0"/>
              <a:t>parameters</a:t>
            </a:r>
            <a:endParaRPr lang="de-CH" sz="2000" dirty="0" smtClean="0"/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</a:pP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more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posterior</a:t>
            </a:r>
            <a:r>
              <a:rPr lang="de-CH" sz="2000" dirty="0" smtClean="0"/>
              <a:t> </a:t>
            </a:r>
            <a:r>
              <a:rPr lang="de-CH" sz="2000" dirty="0" err="1" smtClean="0"/>
              <a:t>mean</a:t>
            </a:r>
            <a:r>
              <a:rPr lang="de-CH" sz="2000" dirty="0" smtClean="0"/>
              <a:t> </a:t>
            </a:r>
            <a:r>
              <a:rPr lang="de-CH" sz="2000" dirty="0" err="1" smtClean="0"/>
              <a:t>deviates</a:t>
            </a:r>
            <a:r>
              <a:rPr lang="de-CH" sz="2000" dirty="0" smtClean="0"/>
              <a:t> </a:t>
            </a:r>
            <a:r>
              <a:rPr lang="de-CH" sz="2000" dirty="0" err="1" smtClean="0"/>
              <a:t>from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prior</a:t>
            </a:r>
            <a:r>
              <a:rPr lang="de-CH" sz="2000" dirty="0" smtClean="0"/>
              <a:t> </a:t>
            </a:r>
            <a:r>
              <a:rPr lang="de-CH" sz="2000" dirty="0" err="1" smtClean="0"/>
              <a:t>mean</a:t>
            </a:r>
            <a:endParaRPr lang="de-CH" sz="2000" dirty="0" smtClean="0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201738" y="2265363"/>
          <a:ext cx="7815262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48" name="Equation" r:id="rId3" imgW="3047760" imgH="634680" progId="Equation.3">
                  <p:embed/>
                </p:oleObj>
              </mc:Choice>
              <mc:Fallback>
                <p:oleObj name="Equation" r:id="rId3" imgW="30477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2265363"/>
                        <a:ext cx="7815262" cy="161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1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3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04363" y="405098"/>
            <a:ext cx="236314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Bayes</a:t>
            </a:r>
            <a:r>
              <a:rPr lang="en-GB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factors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6275" name="Object 3"/>
          <p:cNvGraphicFramePr>
            <a:graphicFrameLocks noChangeAspect="1"/>
          </p:cNvGraphicFramePr>
          <p:nvPr/>
        </p:nvGraphicFramePr>
        <p:xfrm>
          <a:off x="2401888" y="3776663"/>
          <a:ext cx="28924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71" name="Equation" r:id="rId3" imgW="965160" imgH="431640" progId="Equation.3">
                  <p:embed/>
                </p:oleObj>
              </mc:Choice>
              <mc:Fallback>
                <p:oleObj name="Equation" r:id="rId3" imgW="965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8" y="3776663"/>
                        <a:ext cx="289242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276" name="Text Box 4"/>
          <p:cNvSpPr txBox="1">
            <a:spLocks noChangeArrowheads="1"/>
          </p:cNvSpPr>
          <p:nvPr/>
        </p:nvSpPr>
        <p:spPr bwMode="auto">
          <a:xfrm>
            <a:off x="6296025" y="3500438"/>
            <a:ext cx="24590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positive value, [0;</a:t>
            </a:r>
            <a:r>
              <a:rPr lang="en-GB" sz="2000" b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[</a:t>
            </a:r>
          </a:p>
        </p:txBody>
      </p:sp>
      <p:sp>
        <p:nvSpPr>
          <p:cNvPr id="1846277" name="Text Box 5"/>
          <p:cNvSpPr txBox="1">
            <a:spLocks noChangeArrowheads="1"/>
          </p:cNvSpPr>
          <p:nvPr/>
        </p:nvSpPr>
        <p:spPr bwMode="auto">
          <a:xfrm>
            <a:off x="593725" y="2163763"/>
            <a:ext cx="9086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0">
                <a:solidFill>
                  <a:srgbClr val="000000"/>
                </a:solidFill>
              </a:rPr>
              <a:t>But: the log evidence is just some number – not very intuitive!</a:t>
            </a:r>
          </a:p>
        </p:txBody>
      </p:sp>
      <p:sp>
        <p:nvSpPr>
          <p:cNvPr id="1846278" name="Rectangle 6"/>
          <p:cNvSpPr>
            <a:spLocks noChangeArrowheads="1"/>
          </p:cNvSpPr>
          <p:nvPr/>
        </p:nvSpPr>
        <p:spPr bwMode="auto">
          <a:xfrm>
            <a:off x="593725" y="2822575"/>
            <a:ext cx="930275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0">
                <a:solidFill>
                  <a:srgbClr val="000000"/>
                </a:solidFill>
              </a:rPr>
              <a:t>A more intuitive interpretation of model comparisons is made possible by </a:t>
            </a:r>
            <a:r>
              <a:rPr lang="en-US" sz="2400" b="0">
                <a:solidFill>
                  <a:srgbClr val="000000"/>
                </a:solidFill>
                <a:cs typeface="Arial" charset="0"/>
              </a:rPr>
              <a:t>Bayes factors:</a:t>
            </a:r>
          </a:p>
        </p:txBody>
      </p:sp>
      <p:sp>
        <p:nvSpPr>
          <p:cNvPr id="1846279" name="Text Box 7"/>
          <p:cNvSpPr txBox="1">
            <a:spLocks noChangeArrowheads="1"/>
          </p:cNvSpPr>
          <p:nvPr/>
        </p:nvSpPr>
        <p:spPr bwMode="auto">
          <a:xfrm>
            <a:off x="593725" y="1147763"/>
            <a:ext cx="90868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0" dirty="0">
                <a:solidFill>
                  <a:srgbClr val="000000"/>
                </a:solidFill>
              </a:rPr>
              <a:t>To compare two models, we </a:t>
            </a:r>
            <a:r>
              <a:rPr lang="en-GB" sz="2400" b="0" dirty="0" smtClean="0">
                <a:solidFill>
                  <a:srgbClr val="000000"/>
                </a:solidFill>
              </a:rPr>
              <a:t>could just </a:t>
            </a:r>
            <a:r>
              <a:rPr lang="en-GB" sz="2400" b="0" dirty="0">
                <a:solidFill>
                  <a:srgbClr val="000000"/>
                </a:solidFill>
              </a:rPr>
              <a:t>compare their log evidences.</a:t>
            </a:r>
            <a:endParaRPr lang="en-US" sz="2400" b="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46280" name="Group 8"/>
          <p:cNvGraphicFramePr>
            <a:graphicFrameLocks noGrp="1"/>
          </p:cNvGraphicFramePr>
          <p:nvPr/>
        </p:nvGraphicFramePr>
        <p:xfrm>
          <a:off x="5886450" y="4867275"/>
          <a:ext cx="3663950" cy="1609972"/>
        </p:xfrm>
        <a:graphic>
          <a:graphicData uri="http://schemas.openxmlformats.org/drawingml/2006/table">
            <a:tbl>
              <a:tblPr/>
              <a:tblGrid>
                <a:gridCol w="1220788"/>
                <a:gridCol w="1222375"/>
                <a:gridCol w="1220787"/>
              </a:tblGrid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GB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90000" marR="90000" marT="36000" marB="360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p(m</a:t>
                      </a:r>
                      <a:r>
                        <a:rPr kumimoji="0" lang="en-GB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|y)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Evidence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to 3</a:t>
                      </a:r>
                    </a:p>
                  </a:txBody>
                  <a:tcPr marL="90000" marR="90000" marT="36000" marB="360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50-75%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weak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to 20</a:t>
                      </a:r>
                    </a:p>
                  </a:txBody>
                  <a:tcPr marL="90000" marR="90000" marT="36000" marB="360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75-95%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positive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 to 150</a:t>
                      </a:r>
                    </a:p>
                  </a:txBody>
                  <a:tcPr marL="90000" marR="90000" marT="36000" marB="360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95-99%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strong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 150</a:t>
                      </a:r>
                    </a:p>
                  </a:txBody>
                  <a:tcPr marL="90000" marR="90000" marT="36000" marB="360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 99%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Very strong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1846306" name="Rectangle 34"/>
          <p:cNvSpPr>
            <a:spLocks noChangeArrowheads="1"/>
          </p:cNvSpPr>
          <p:nvPr/>
        </p:nvSpPr>
        <p:spPr bwMode="auto">
          <a:xfrm>
            <a:off x="593725" y="5765800"/>
            <a:ext cx="93027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0">
                <a:solidFill>
                  <a:srgbClr val="000000"/>
                </a:solidFill>
              </a:rPr>
              <a:t>Kass &amp; Raftery classification:</a:t>
            </a:r>
            <a:endParaRPr lang="en-US" sz="24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619125" y="6415088"/>
            <a:ext cx="31003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Times New Roman" pitchFamily="18" charset="0"/>
              </a:rPr>
              <a:t>Kass &amp; Raftery 1995, </a:t>
            </a:r>
            <a:r>
              <a:rPr lang="en-GB" b="0" i="1">
                <a:solidFill>
                  <a:srgbClr val="000000"/>
                </a:solidFill>
                <a:latin typeface="Times New Roman" pitchFamily="18" charset="0"/>
              </a:rPr>
              <a:t>J. Am. Stat. Assoc.</a:t>
            </a:r>
            <a:endParaRPr lang="en-US" b="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sz="2800" b="1" dirty="0" smtClean="0">
                <a:latin typeface="Arial Unicode MS" pitchFamily="34" charset="-128"/>
              </a:rPr>
              <a:t>Fixed effects BMS at group level</a:t>
            </a:r>
            <a:endParaRPr lang="en-US" sz="2800" b="1" dirty="0" smtClean="0">
              <a:latin typeface="Arial Unicode MS" pitchFamily="34" charset="-128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600200"/>
            <a:ext cx="9258300" cy="4924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CH" sz="2400" b="1" smtClean="0"/>
              <a:t>Group Bayes factor (GBF)</a:t>
            </a:r>
            <a:r>
              <a:rPr lang="de-CH" sz="2400" smtClean="0"/>
              <a:t> for 1...</a:t>
            </a:r>
            <a:r>
              <a:rPr lang="de-CH" sz="2400" i="1" smtClean="0"/>
              <a:t>K</a:t>
            </a:r>
            <a:r>
              <a:rPr lang="de-CH" sz="2400" smtClean="0"/>
              <a:t> subjects:</a:t>
            </a:r>
          </a:p>
          <a:p>
            <a:pPr eaLnBrk="1" hangingPunct="1">
              <a:spcBef>
                <a:spcPct val="400000"/>
              </a:spcBef>
              <a:buFontTx/>
              <a:buNone/>
            </a:pPr>
            <a:r>
              <a:rPr lang="de-CH" sz="2400" b="1" smtClean="0"/>
              <a:t>Average Bayes factor (ABF):</a:t>
            </a:r>
          </a:p>
          <a:p>
            <a:pPr eaLnBrk="1" hangingPunct="1">
              <a:spcBef>
                <a:spcPct val="350000"/>
              </a:spcBef>
              <a:buFontTx/>
              <a:buNone/>
            </a:pPr>
            <a:r>
              <a:rPr lang="de-CH" sz="2400" b="1" smtClean="0"/>
              <a:t>Problems:</a:t>
            </a:r>
          </a:p>
          <a:p>
            <a:pPr eaLnBrk="1" hangingPunct="1">
              <a:buFontTx/>
              <a:buChar char="-"/>
            </a:pPr>
            <a:r>
              <a:rPr lang="de-CH" sz="2400" smtClean="0"/>
              <a:t>blind with regard to group heterogeneity</a:t>
            </a:r>
          </a:p>
          <a:p>
            <a:pPr eaLnBrk="1" hangingPunct="1">
              <a:buFontTx/>
              <a:buChar char="-"/>
            </a:pPr>
            <a:r>
              <a:rPr lang="de-CH" sz="2400" smtClean="0"/>
              <a:t>sensitive to outliers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614488" y="2276475"/>
          <a:ext cx="2789237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64" name="Equation" r:id="rId3" imgW="1104840" imgH="342720" progId="Equation.3">
                  <p:embed/>
                </p:oleObj>
              </mc:Choice>
              <mc:Fallback>
                <p:oleObj name="Equation" r:id="rId3" imgW="11048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488" y="2276475"/>
                        <a:ext cx="2789237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1417638" y="3970338"/>
          <a:ext cx="30781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65" name="Equation" r:id="rId5" imgW="1218960" imgH="393480" progId="Equation.DSMT4">
                  <p:embed/>
                </p:oleObj>
              </mc:Choice>
              <mc:Fallback>
                <p:oleObj name="Equation" r:id="rId5" imgW="1218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3970338"/>
                        <a:ext cx="3078162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89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4850" y="4938713"/>
            <a:ext cx="2149475" cy="935037"/>
            <a:chOff x="431" y="2750"/>
            <a:chExt cx="1406" cy="589"/>
          </a:xfrm>
        </p:grpSpPr>
        <p:sp>
          <p:nvSpPr>
            <p:cNvPr id="2386947" name="Oval 3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48" name="Object 4"/>
            <p:cNvGraphicFramePr>
              <a:graphicFrameLocks noChangeAspect="1"/>
            </p:cNvGraphicFramePr>
            <p:nvPr/>
          </p:nvGraphicFramePr>
          <p:xfrm>
            <a:off x="565" y="2886"/>
            <a:ext cx="113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2" name="Equation" r:id="rId4" imgW="901309" imgH="215806" progId="Equation.3">
                    <p:embed/>
                  </p:oleObj>
                </mc:Choice>
                <mc:Fallback>
                  <p:oleObj name="Equation" r:id="rId4" imgW="901309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" y="2886"/>
                          <a:ext cx="1136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052513" y="5154613"/>
            <a:ext cx="2149475" cy="935037"/>
            <a:chOff x="431" y="2750"/>
            <a:chExt cx="1406" cy="589"/>
          </a:xfrm>
        </p:grpSpPr>
        <p:sp>
          <p:nvSpPr>
            <p:cNvPr id="2386950" name="Oval 6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51" name="Object 7"/>
            <p:cNvGraphicFramePr>
              <a:graphicFrameLocks noChangeAspect="1"/>
            </p:cNvGraphicFramePr>
            <p:nvPr/>
          </p:nvGraphicFramePr>
          <p:xfrm>
            <a:off x="565" y="2886"/>
            <a:ext cx="113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3" name="Equation" r:id="rId6" imgW="901309" imgH="215806" progId="Equation.3">
                    <p:embed/>
                  </p:oleObj>
                </mc:Choice>
                <mc:Fallback>
                  <p:oleObj name="Equation" r:id="rId6" imgW="901309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" y="2886"/>
                          <a:ext cx="1136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398588" y="5372100"/>
            <a:ext cx="2147887" cy="935038"/>
            <a:chOff x="431" y="2750"/>
            <a:chExt cx="1406" cy="589"/>
          </a:xfrm>
        </p:grpSpPr>
        <p:sp>
          <p:nvSpPr>
            <p:cNvPr id="2386953" name="Oval 9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54" name="Object 10"/>
            <p:cNvGraphicFramePr>
              <a:graphicFrameLocks noChangeAspect="1"/>
            </p:cNvGraphicFramePr>
            <p:nvPr/>
          </p:nvGraphicFramePr>
          <p:xfrm>
            <a:off x="533" y="2886"/>
            <a:ext cx="120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4" name="Equation" r:id="rId7" imgW="952087" imgH="215806" progId="Equation.3">
                    <p:embed/>
                  </p:oleObj>
                </mc:Choice>
                <mc:Fallback>
                  <p:oleObj name="Equation" r:id="rId7" imgW="952087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" y="2886"/>
                          <a:ext cx="1200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812925" y="5586413"/>
            <a:ext cx="2149475" cy="935037"/>
            <a:chOff x="431" y="2750"/>
            <a:chExt cx="1406" cy="589"/>
          </a:xfrm>
        </p:grpSpPr>
        <p:sp>
          <p:nvSpPr>
            <p:cNvPr id="2386956" name="Oval 12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57" name="Object 13"/>
            <p:cNvGraphicFramePr>
              <a:graphicFrameLocks noChangeAspect="1"/>
            </p:cNvGraphicFramePr>
            <p:nvPr/>
          </p:nvGraphicFramePr>
          <p:xfrm>
            <a:off x="565" y="2886"/>
            <a:ext cx="113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5" name="Equation" r:id="rId9" imgW="901309" imgH="215806" progId="Equation.3">
                    <p:embed/>
                  </p:oleObj>
                </mc:Choice>
                <mc:Fallback>
                  <p:oleObj name="Equation" r:id="rId9" imgW="901309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" y="2886"/>
                          <a:ext cx="1136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73113" y="3643313"/>
            <a:ext cx="2149475" cy="935037"/>
            <a:chOff x="431" y="2750"/>
            <a:chExt cx="1406" cy="589"/>
          </a:xfrm>
        </p:grpSpPr>
        <p:sp>
          <p:nvSpPr>
            <p:cNvPr id="2386959" name="Oval 15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60" name="Object 16"/>
            <p:cNvGraphicFramePr>
              <a:graphicFrameLocks noChangeAspect="1"/>
            </p:cNvGraphicFramePr>
            <p:nvPr/>
          </p:nvGraphicFramePr>
          <p:xfrm>
            <a:off x="541" y="2878"/>
            <a:ext cx="11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6" name="Equation" r:id="rId11" imgW="939800" imgH="228600" progId="Equation.3">
                    <p:embed/>
                  </p:oleObj>
                </mc:Choice>
                <mc:Fallback>
                  <p:oleObj name="Equation" r:id="rId11" imgW="939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" y="2878"/>
                          <a:ext cx="11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258888" y="2346325"/>
            <a:ext cx="2149475" cy="935038"/>
            <a:chOff x="3379" y="1117"/>
            <a:chExt cx="1406" cy="589"/>
          </a:xfrm>
        </p:grpSpPr>
        <p:sp>
          <p:nvSpPr>
            <p:cNvPr id="2386962" name="Oval 18"/>
            <p:cNvSpPr>
              <a:spLocks noChangeArrowheads="1"/>
            </p:cNvSpPr>
            <p:nvPr/>
          </p:nvSpPr>
          <p:spPr bwMode="auto">
            <a:xfrm>
              <a:off x="3379" y="1117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63" name="Object 19"/>
            <p:cNvGraphicFramePr>
              <a:graphicFrameLocks noChangeAspect="1"/>
            </p:cNvGraphicFramePr>
            <p:nvPr/>
          </p:nvGraphicFramePr>
          <p:xfrm>
            <a:off x="3588" y="1279"/>
            <a:ext cx="104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7" name="Equation" r:id="rId13" imgW="825500" imgH="203200" progId="Equation.3">
                    <p:embed/>
                  </p:oleObj>
                </mc:Choice>
                <mc:Fallback>
                  <p:oleObj name="Equation" r:id="rId13" imgW="8255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8" y="1279"/>
                          <a:ext cx="1040" cy="2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952625" y="1135063"/>
            <a:ext cx="831850" cy="720725"/>
            <a:chOff x="839" y="300"/>
            <a:chExt cx="544" cy="454"/>
          </a:xfrm>
        </p:grpSpPr>
        <p:sp>
          <p:nvSpPr>
            <p:cNvPr id="2386965" name="Oval 21"/>
            <p:cNvSpPr>
              <a:spLocks noChangeArrowheads="1"/>
            </p:cNvSpPr>
            <p:nvPr/>
          </p:nvSpPr>
          <p:spPr bwMode="auto">
            <a:xfrm>
              <a:off x="839" y="300"/>
              <a:ext cx="544" cy="4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66" name="Object 22"/>
            <p:cNvGraphicFramePr>
              <a:graphicFrameLocks noChangeAspect="1"/>
            </p:cNvGraphicFramePr>
            <p:nvPr/>
          </p:nvGraphicFramePr>
          <p:xfrm>
            <a:off x="1020" y="436"/>
            <a:ext cx="19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8" name="Equation" r:id="rId15" imgW="152334" imgH="139639" progId="Equation.3">
                    <p:embed/>
                  </p:oleObj>
                </mc:Choice>
                <mc:Fallback>
                  <p:oleObj name="Equation" r:id="rId15" imgW="152334" imgH="13963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0" y="436"/>
                          <a:ext cx="192" cy="1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6967" name="Line 23"/>
          <p:cNvSpPr>
            <a:spLocks noChangeShapeType="1"/>
          </p:cNvSpPr>
          <p:nvPr/>
        </p:nvSpPr>
        <p:spPr bwMode="auto">
          <a:xfrm>
            <a:off x="2368550" y="1855788"/>
            <a:ext cx="0" cy="5032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1119188" y="3859213"/>
            <a:ext cx="2151062" cy="935037"/>
            <a:chOff x="431" y="2750"/>
            <a:chExt cx="1406" cy="589"/>
          </a:xfrm>
        </p:grpSpPr>
        <p:sp>
          <p:nvSpPr>
            <p:cNvPr id="2386969" name="Oval 25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70" name="Object 26"/>
            <p:cNvGraphicFramePr>
              <a:graphicFrameLocks noChangeAspect="1"/>
            </p:cNvGraphicFramePr>
            <p:nvPr/>
          </p:nvGraphicFramePr>
          <p:xfrm>
            <a:off x="541" y="2878"/>
            <a:ext cx="11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89" name="Equation" r:id="rId17" imgW="939800" imgH="228600" progId="Equation.3">
                    <p:embed/>
                  </p:oleObj>
                </mc:Choice>
                <mc:Fallback>
                  <p:oleObj name="Equation" r:id="rId17" imgW="939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" y="2878"/>
                          <a:ext cx="11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1468438" y="4075113"/>
            <a:ext cx="2147887" cy="935037"/>
            <a:chOff x="431" y="2750"/>
            <a:chExt cx="1406" cy="589"/>
          </a:xfrm>
        </p:grpSpPr>
        <p:sp>
          <p:nvSpPr>
            <p:cNvPr id="2386972" name="Oval 28"/>
            <p:cNvSpPr>
              <a:spLocks noChangeArrowheads="1"/>
            </p:cNvSpPr>
            <p:nvPr/>
          </p:nvSpPr>
          <p:spPr bwMode="auto">
            <a:xfrm>
              <a:off x="431" y="2750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73" name="Object 29"/>
            <p:cNvGraphicFramePr>
              <a:graphicFrameLocks noChangeAspect="1"/>
            </p:cNvGraphicFramePr>
            <p:nvPr/>
          </p:nvGraphicFramePr>
          <p:xfrm>
            <a:off x="541" y="2878"/>
            <a:ext cx="11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90" name="Equation" r:id="rId18" imgW="939800" imgH="228600" progId="Equation.3">
                    <p:embed/>
                  </p:oleObj>
                </mc:Choice>
                <mc:Fallback>
                  <p:oleObj name="Equation" r:id="rId18" imgW="939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" y="2878"/>
                          <a:ext cx="11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6974" name="Line 30"/>
          <p:cNvSpPr>
            <a:spLocks noChangeShapeType="1"/>
          </p:cNvSpPr>
          <p:nvPr/>
        </p:nvSpPr>
        <p:spPr bwMode="auto">
          <a:xfrm>
            <a:off x="2368550" y="3209925"/>
            <a:ext cx="485775" cy="10795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75" name="Line 31"/>
          <p:cNvSpPr>
            <a:spLocks noChangeShapeType="1"/>
          </p:cNvSpPr>
          <p:nvPr/>
        </p:nvSpPr>
        <p:spPr bwMode="auto">
          <a:xfrm flipH="1">
            <a:off x="1884363" y="3209925"/>
            <a:ext cx="484187" cy="431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76" name="Line 32"/>
          <p:cNvSpPr>
            <a:spLocks noChangeShapeType="1"/>
          </p:cNvSpPr>
          <p:nvPr/>
        </p:nvSpPr>
        <p:spPr bwMode="auto">
          <a:xfrm>
            <a:off x="2368550" y="3209925"/>
            <a:ext cx="139700" cy="863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77" name="Line 33"/>
          <p:cNvSpPr>
            <a:spLocks noChangeShapeType="1"/>
          </p:cNvSpPr>
          <p:nvPr/>
        </p:nvSpPr>
        <p:spPr bwMode="auto">
          <a:xfrm flipH="1">
            <a:off x="2160588" y="3209925"/>
            <a:ext cx="207962" cy="6477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78" name="Line 34"/>
          <p:cNvSpPr>
            <a:spLocks noChangeShapeType="1"/>
          </p:cNvSpPr>
          <p:nvPr/>
        </p:nvSpPr>
        <p:spPr bwMode="auto">
          <a:xfrm>
            <a:off x="2852738" y="5081588"/>
            <a:ext cx="0" cy="5032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79" name="Line 35"/>
          <p:cNvSpPr>
            <a:spLocks noChangeShapeType="1"/>
          </p:cNvSpPr>
          <p:nvPr/>
        </p:nvSpPr>
        <p:spPr bwMode="auto">
          <a:xfrm>
            <a:off x="2508250" y="4867275"/>
            <a:ext cx="0" cy="5032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86980" name="Line 36"/>
          <p:cNvSpPr>
            <a:spLocks noChangeShapeType="1"/>
          </p:cNvSpPr>
          <p:nvPr/>
        </p:nvSpPr>
        <p:spPr bwMode="auto">
          <a:xfrm>
            <a:off x="2160588" y="4649788"/>
            <a:ext cx="0" cy="5032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811338" y="4291013"/>
            <a:ext cx="2154237" cy="935037"/>
            <a:chOff x="3741" y="2342"/>
            <a:chExt cx="1409" cy="589"/>
          </a:xfrm>
        </p:grpSpPr>
        <p:sp>
          <p:nvSpPr>
            <p:cNvPr id="2386982" name="Oval 38"/>
            <p:cNvSpPr>
              <a:spLocks noChangeArrowheads="1"/>
            </p:cNvSpPr>
            <p:nvPr/>
          </p:nvSpPr>
          <p:spPr bwMode="auto">
            <a:xfrm>
              <a:off x="3741" y="2342"/>
              <a:ext cx="140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2386983" name="Object 39"/>
            <p:cNvGraphicFramePr>
              <a:graphicFrameLocks noChangeAspect="1"/>
            </p:cNvGraphicFramePr>
            <p:nvPr/>
          </p:nvGraphicFramePr>
          <p:xfrm>
            <a:off x="3790" y="2496"/>
            <a:ext cx="136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91" name="Equation" r:id="rId19" imgW="1079032" imgH="215806" progId="Equation.3">
                    <p:embed/>
                  </p:oleObj>
                </mc:Choice>
                <mc:Fallback>
                  <p:oleObj name="Equation" r:id="rId19" imgW="1079032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0" y="2496"/>
                          <a:ext cx="1360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6984" name="Rectangle 40"/>
          <p:cNvSpPr>
            <a:spLocks noChangeArrowheads="1"/>
          </p:cNvSpPr>
          <p:nvPr/>
        </p:nvSpPr>
        <p:spPr bwMode="auto">
          <a:xfrm>
            <a:off x="711200" y="698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Random </a:t>
            </a:r>
            <a:r>
              <a:rPr lang="de-CH" sz="2800" dirty="0" err="1">
                <a:solidFill>
                  <a:srgbClr val="000000"/>
                </a:solidFill>
                <a:latin typeface="Arial Unicode MS" pitchFamily="34" charset="-128"/>
              </a:rPr>
              <a:t>effects</a:t>
            </a:r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 BMS </a:t>
            </a:r>
            <a:r>
              <a:rPr lang="de-CH" sz="2800" dirty="0" err="1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CH" sz="2800" dirty="0" err="1" smtClean="0">
                <a:solidFill>
                  <a:srgbClr val="000000"/>
                </a:solidFill>
                <a:latin typeface="Arial Unicode MS" pitchFamily="34" charset="-128"/>
              </a:rPr>
              <a:t>heterogeneous</a:t>
            </a:r>
            <a:r>
              <a:rPr lang="de-CH" sz="280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CH" sz="2800" dirty="0" err="1" smtClean="0">
                <a:solidFill>
                  <a:srgbClr val="000000"/>
                </a:solidFill>
                <a:latin typeface="Arial Unicode MS" pitchFamily="34" charset="-128"/>
              </a:rPr>
              <a:t>groups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2386994" name="Rectangle 50"/>
          <p:cNvSpPr>
            <a:spLocks noChangeArrowheads="1"/>
          </p:cNvSpPr>
          <p:nvPr/>
        </p:nvSpPr>
        <p:spPr bwMode="auto">
          <a:xfrm>
            <a:off x="6505580" y="6235700"/>
            <a:ext cx="28500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Stephan et al. 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2009a, 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GB" b="0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Penny et al. 2010, 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PLoS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 Comp. Biol.</a:t>
            </a:r>
            <a:endParaRPr lang="de-DE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273550" y="1289050"/>
            <a:ext cx="4613275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 err="1">
                <a:solidFill>
                  <a:srgbClr val="000000"/>
                </a:solidFill>
              </a:rPr>
              <a:t>Dirichlet</a:t>
            </a:r>
            <a:r>
              <a:rPr lang="en-GB" sz="1800" b="0" dirty="0">
                <a:solidFill>
                  <a:srgbClr val="000000"/>
                </a:solidFill>
              </a:rPr>
              <a:t> parameters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endParaRPr lang="en-GB" sz="1800" b="0" i="1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  <a:p>
            <a:r>
              <a:rPr lang="en-GB" sz="1800" b="0" dirty="0">
                <a:solidFill>
                  <a:srgbClr val="000000"/>
                </a:solidFill>
              </a:rPr>
              <a:t>= “occurrences” of models in the population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4270375" y="2609850"/>
            <a:ext cx="4572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 err="1">
                <a:solidFill>
                  <a:srgbClr val="000000"/>
                </a:solidFill>
              </a:rPr>
              <a:t>Dirichlet</a:t>
            </a:r>
            <a:r>
              <a:rPr lang="en-GB" sz="1800" b="0" dirty="0">
                <a:solidFill>
                  <a:srgbClr val="000000"/>
                </a:solidFill>
              </a:rPr>
              <a:t> distribution of model probabilities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276725" y="3924300"/>
            <a:ext cx="45783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Multinomial distribution of model labels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284663" y="5392738"/>
            <a:ext cx="2082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Measured data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7329488" y="4606925"/>
            <a:ext cx="2016125" cy="1200329"/>
          </a:xfrm>
          <a:prstGeom prst="rect">
            <a:avLst/>
          </a:prstGeom>
          <a:solidFill>
            <a:srgbClr val="3366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GB" sz="1800" dirty="0" smtClean="0">
                <a:solidFill>
                  <a:srgbClr val="FFFFFF"/>
                </a:solidFill>
              </a:rPr>
              <a:t>Model inversion </a:t>
            </a:r>
            <a:r>
              <a:rPr lang="en-GB" sz="1800" dirty="0">
                <a:solidFill>
                  <a:srgbClr val="FFFFFF"/>
                </a:solidFill>
              </a:rPr>
              <a:t>by </a:t>
            </a:r>
            <a:r>
              <a:rPr lang="en-GB" sz="1800" dirty="0" err="1">
                <a:solidFill>
                  <a:srgbClr val="FFFFFF"/>
                </a:solidFill>
              </a:rPr>
              <a:t>Variational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Bayes</a:t>
            </a:r>
            <a:r>
              <a:rPr lang="en-GB" sz="1800" dirty="0">
                <a:solidFill>
                  <a:srgbClr val="FFFFFF"/>
                </a:solidFill>
              </a:rPr>
              <a:t> (VB</a:t>
            </a:r>
            <a:r>
              <a:rPr lang="en-GB" sz="1800" dirty="0" smtClean="0">
                <a:solidFill>
                  <a:srgbClr val="FFFFFF"/>
                </a:solidFill>
              </a:rPr>
              <a:t>) or MCMC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56" name="AutoShape 46"/>
          <p:cNvCxnSpPr>
            <a:cxnSpLocks noChangeShapeType="1"/>
            <a:stCxn id="54" idx="0"/>
            <a:endCxn id="55" idx="1"/>
          </p:cNvCxnSpPr>
          <p:nvPr/>
        </p:nvCxnSpPr>
        <p:spPr bwMode="auto">
          <a:xfrm rot="5400000" flipH="1" flipV="1">
            <a:off x="6234951" y="4298202"/>
            <a:ext cx="185648" cy="200342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7" name="AutoShape 47"/>
          <p:cNvCxnSpPr>
            <a:cxnSpLocks noChangeShapeType="1"/>
            <a:stCxn id="55" idx="3"/>
            <a:endCxn id="51" idx="3"/>
          </p:cNvCxnSpPr>
          <p:nvPr/>
        </p:nvCxnSpPr>
        <p:spPr bwMode="auto">
          <a:xfrm flipH="1" flipV="1">
            <a:off x="8886825" y="1627604"/>
            <a:ext cx="458788" cy="3579486"/>
          </a:xfrm>
          <a:prstGeom prst="curvedConnector3">
            <a:avLst>
              <a:gd name="adj1" fmla="val -49827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8" name="AutoShape 48"/>
          <p:cNvCxnSpPr>
            <a:cxnSpLocks noChangeShapeType="1"/>
            <a:stCxn id="55" idx="3"/>
            <a:endCxn id="52" idx="3"/>
          </p:cNvCxnSpPr>
          <p:nvPr/>
        </p:nvCxnSpPr>
        <p:spPr bwMode="auto">
          <a:xfrm flipH="1" flipV="1">
            <a:off x="8842375" y="2809905"/>
            <a:ext cx="503238" cy="2397185"/>
          </a:xfrm>
          <a:prstGeom prst="curvedConnector3">
            <a:avLst>
              <a:gd name="adj1" fmla="val -3519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9" name="AutoShape 49"/>
          <p:cNvCxnSpPr>
            <a:cxnSpLocks noChangeShapeType="1"/>
            <a:stCxn id="55" idx="3"/>
            <a:endCxn id="53" idx="3"/>
          </p:cNvCxnSpPr>
          <p:nvPr/>
        </p:nvCxnSpPr>
        <p:spPr bwMode="auto">
          <a:xfrm flipH="1" flipV="1">
            <a:off x="8855075" y="4124355"/>
            <a:ext cx="490538" cy="1082735"/>
          </a:xfrm>
          <a:prstGeom prst="curvedConnector3">
            <a:avLst>
              <a:gd name="adj1" fmla="val -3084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921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984" name="Rectangle 40"/>
          <p:cNvSpPr>
            <a:spLocks noChangeArrowheads="1"/>
          </p:cNvSpPr>
          <p:nvPr/>
        </p:nvSpPr>
        <p:spPr bwMode="auto">
          <a:xfrm>
            <a:off x="711200" y="698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Random </a:t>
            </a:r>
            <a:r>
              <a:rPr lang="de-CH" sz="2800" dirty="0" err="1">
                <a:solidFill>
                  <a:srgbClr val="000000"/>
                </a:solidFill>
                <a:latin typeface="Arial Unicode MS" pitchFamily="34" charset="-128"/>
              </a:rPr>
              <a:t>effects</a:t>
            </a:r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 BMS </a:t>
            </a:r>
            <a:r>
              <a:rPr lang="de-CH" sz="2800" dirty="0" err="1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CH" sz="280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CH" sz="2800" dirty="0" err="1" smtClean="0">
                <a:solidFill>
                  <a:srgbClr val="000000"/>
                </a:solidFill>
                <a:latin typeface="Arial Unicode MS" pitchFamily="34" charset="-128"/>
              </a:rPr>
              <a:t>heterogeneous</a:t>
            </a:r>
            <a:r>
              <a:rPr lang="de-CH" sz="280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CH" sz="2800" dirty="0" err="1" smtClean="0">
                <a:solidFill>
                  <a:srgbClr val="000000"/>
                </a:solidFill>
                <a:latin typeface="Arial Unicode MS" pitchFamily="34" charset="-128"/>
              </a:rPr>
              <a:t>groups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2386985" name="Text Box 41"/>
          <p:cNvSpPr txBox="1">
            <a:spLocks noChangeArrowheads="1"/>
          </p:cNvSpPr>
          <p:nvPr/>
        </p:nvSpPr>
        <p:spPr bwMode="auto">
          <a:xfrm>
            <a:off x="4273550" y="1289050"/>
            <a:ext cx="4613275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 err="1">
                <a:solidFill>
                  <a:srgbClr val="000000"/>
                </a:solidFill>
              </a:rPr>
              <a:t>Dirichlet</a:t>
            </a:r>
            <a:r>
              <a:rPr lang="en-GB" sz="1800" b="0" dirty="0">
                <a:solidFill>
                  <a:srgbClr val="000000"/>
                </a:solidFill>
              </a:rPr>
              <a:t> parameters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endParaRPr lang="en-GB" sz="1800" b="0" i="1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  <a:p>
            <a:r>
              <a:rPr lang="en-GB" sz="1800" b="0" dirty="0">
                <a:solidFill>
                  <a:srgbClr val="000000"/>
                </a:solidFill>
              </a:rPr>
              <a:t>= “occurrences” of models in the population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2386986" name="Text Box 42"/>
          <p:cNvSpPr txBox="1">
            <a:spLocks noChangeArrowheads="1"/>
          </p:cNvSpPr>
          <p:nvPr/>
        </p:nvSpPr>
        <p:spPr bwMode="auto">
          <a:xfrm>
            <a:off x="4270375" y="2609850"/>
            <a:ext cx="4572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 err="1">
                <a:solidFill>
                  <a:srgbClr val="000000"/>
                </a:solidFill>
              </a:rPr>
              <a:t>Dirichlet</a:t>
            </a:r>
            <a:r>
              <a:rPr lang="en-GB" sz="1800" b="0" dirty="0">
                <a:solidFill>
                  <a:srgbClr val="000000"/>
                </a:solidFill>
              </a:rPr>
              <a:t> distribution of model probabilities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86987" name="Text Box 43"/>
          <p:cNvSpPr txBox="1">
            <a:spLocks noChangeArrowheads="1"/>
          </p:cNvSpPr>
          <p:nvPr/>
        </p:nvSpPr>
        <p:spPr bwMode="auto">
          <a:xfrm>
            <a:off x="4276725" y="3924300"/>
            <a:ext cx="45783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Multinomial distribution of model labels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86988" name="Text Box 44"/>
          <p:cNvSpPr txBox="1">
            <a:spLocks noChangeArrowheads="1"/>
          </p:cNvSpPr>
          <p:nvPr/>
        </p:nvSpPr>
        <p:spPr bwMode="auto">
          <a:xfrm>
            <a:off x="4284663" y="5392738"/>
            <a:ext cx="2082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Measured data </a:t>
            </a:r>
            <a:r>
              <a:rPr lang="en-GB" sz="2000" b="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1800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86989" name="Text Box 45"/>
          <p:cNvSpPr txBox="1">
            <a:spLocks noChangeArrowheads="1"/>
          </p:cNvSpPr>
          <p:nvPr/>
        </p:nvSpPr>
        <p:spPr bwMode="auto">
          <a:xfrm>
            <a:off x="7329488" y="4606925"/>
            <a:ext cx="2016125" cy="1200329"/>
          </a:xfrm>
          <a:prstGeom prst="rect">
            <a:avLst/>
          </a:prstGeom>
          <a:solidFill>
            <a:srgbClr val="3366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GB" sz="1800" dirty="0" smtClean="0">
                <a:solidFill>
                  <a:srgbClr val="FFFFFF"/>
                </a:solidFill>
              </a:rPr>
              <a:t>Model inversion </a:t>
            </a:r>
            <a:r>
              <a:rPr lang="en-GB" sz="1800" dirty="0">
                <a:solidFill>
                  <a:srgbClr val="FFFFFF"/>
                </a:solidFill>
              </a:rPr>
              <a:t>by </a:t>
            </a:r>
            <a:r>
              <a:rPr lang="en-GB" sz="1800" dirty="0" err="1">
                <a:solidFill>
                  <a:srgbClr val="FFFFFF"/>
                </a:solidFill>
              </a:rPr>
              <a:t>Variational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Bayes</a:t>
            </a:r>
            <a:r>
              <a:rPr lang="en-GB" sz="1800" dirty="0">
                <a:solidFill>
                  <a:srgbClr val="FFFFFF"/>
                </a:solidFill>
              </a:rPr>
              <a:t> (VB</a:t>
            </a:r>
            <a:r>
              <a:rPr lang="en-GB" sz="1800" dirty="0" smtClean="0">
                <a:solidFill>
                  <a:srgbClr val="FFFFFF"/>
                </a:solidFill>
              </a:rPr>
              <a:t>) or MCMC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2386990" name="AutoShape 46"/>
          <p:cNvCxnSpPr>
            <a:cxnSpLocks noChangeShapeType="1"/>
            <a:stCxn id="2386988" idx="0"/>
            <a:endCxn id="2386989" idx="1"/>
          </p:cNvCxnSpPr>
          <p:nvPr/>
        </p:nvCxnSpPr>
        <p:spPr bwMode="auto">
          <a:xfrm rot="5400000" flipH="1" flipV="1">
            <a:off x="6234951" y="4298202"/>
            <a:ext cx="185648" cy="2003425"/>
          </a:xfrm>
          <a:prstGeom prst="curvedConnector2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386991" name="AutoShape 47"/>
          <p:cNvCxnSpPr>
            <a:cxnSpLocks noChangeShapeType="1"/>
            <a:stCxn id="2386989" idx="3"/>
            <a:endCxn id="2386985" idx="3"/>
          </p:cNvCxnSpPr>
          <p:nvPr/>
        </p:nvCxnSpPr>
        <p:spPr bwMode="auto">
          <a:xfrm flipH="1" flipV="1">
            <a:off x="8886825" y="1627604"/>
            <a:ext cx="458788" cy="3579486"/>
          </a:xfrm>
          <a:prstGeom prst="curvedConnector3">
            <a:avLst>
              <a:gd name="adj1" fmla="val -49827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386992" name="AutoShape 48"/>
          <p:cNvCxnSpPr>
            <a:cxnSpLocks noChangeShapeType="1"/>
            <a:stCxn id="2386989" idx="3"/>
            <a:endCxn id="2386986" idx="3"/>
          </p:cNvCxnSpPr>
          <p:nvPr/>
        </p:nvCxnSpPr>
        <p:spPr bwMode="auto">
          <a:xfrm flipH="1" flipV="1">
            <a:off x="8842375" y="2809905"/>
            <a:ext cx="503238" cy="2397185"/>
          </a:xfrm>
          <a:prstGeom prst="curvedConnector3">
            <a:avLst>
              <a:gd name="adj1" fmla="val -35190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386993" name="AutoShape 49"/>
          <p:cNvCxnSpPr>
            <a:cxnSpLocks noChangeShapeType="1"/>
            <a:stCxn id="2386989" idx="3"/>
            <a:endCxn id="2386987" idx="3"/>
          </p:cNvCxnSpPr>
          <p:nvPr/>
        </p:nvCxnSpPr>
        <p:spPr bwMode="auto">
          <a:xfrm flipH="1" flipV="1">
            <a:off x="8855075" y="4124355"/>
            <a:ext cx="490538" cy="1082735"/>
          </a:xfrm>
          <a:prstGeom prst="curvedConnector3">
            <a:avLst>
              <a:gd name="adj1" fmla="val -3084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386994" name="Rectangle 50"/>
          <p:cNvSpPr>
            <a:spLocks noChangeArrowheads="1"/>
          </p:cNvSpPr>
          <p:nvPr/>
        </p:nvSpPr>
        <p:spPr bwMode="auto">
          <a:xfrm>
            <a:off x="6505580" y="6235700"/>
            <a:ext cx="28500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Stephan et al. 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2009a, 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GB" b="0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Penny et al. 2010, 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PLoS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 Comp. Biol.</a:t>
            </a:r>
            <a:endParaRPr lang="de-DE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52" name="Object 3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727672"/>
              </p:ext>
            </p:extLst>
          </p:nvPr>
        </p:nvGraphicFramePr>
        <p:xfrm>
          <a:off x="1918885" y="1755776"/>
          <a:ext cx="43021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50" name="Equation" r:id="rId4" imgW="152280" imgH="139680" progId="Equation.3">
                  <p:embed/>
                </p:oleObj>
              </mc:Choice>
              <mc:Fallback>
                <p:oleObj name="Equation" r:id="rId4" imgW="1522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885" y="1755776"/>
                        <a:ext cx="430212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Oval 377"/>
          <p:cNvSpPr>
            <a:spLocks noChangeArrowheads="1"/>
          </p:cNvSpPr>
          <p:nvPr/>
        </p:nvSpPr>
        <p:spPr bwMode="auto">
          <a:xfrm>
            <a:off x="1826810" y="2603501"/>
            <a:ext cx="539750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4" name="Oval 378"/>
          <p:cNvSpPr>
            <a:spLocks noChangeAspect="1" noChangeArrowheads="1"/>
          </p:cNvSpPr>
          <p:nvPr/>
        </p:nvSpPr>
        <p:spPr bwMode="auto">
          <a:xfrm>
            <a:off x="1826810" y="3757614"/>
            <a:ext cx="539750" cy="538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5" name="Oval 379"/>
          <p:cNvSpPr>
            <a:spLocks noChangeAspect="1" noChangeArrowheads="1"/>
          </p:cNvSpPr>
          <p:nvPr/>
        </p:nvSpPr>
        <p:spPr bwMode="auto">
          <a:xfrm>
            <a:off x="1828397" y="4837114"/>
            <a:ext cx="539750" cy="5381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cxnSp>
        <p:nvCxnSpPr>
          <p:cNvPr id="56" name="AutoShape 380"/>
          <p:cNvCxnSpPr>
            <a:cxnSpLocks noChangeShapeType="1"/>
            <a:stCxn id="59" idx="2"/>
            <a:endCxn id="53" idx="0"/>
          </p:cNvCxnSpPr>
          <p:nvPr/>
        </p:nvCxnSpPr>
        <p:spPr bwMode="auto">
          <a:xfrm>
            <a:off x="2095097" y="2133601"/>
            <a:ext cx="1588" cy="4699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381"/>
          <p:cNvCxnSpPr>
            <a:cxnSpLocks noChangeShapeType="1"/>
            <a:stCxn id="53" idx="4"/>
            <a:endCxn id="54" idx="0"/>
          </p:cNvCxnSpPr>
          <p:nvPr/>
        </p:nvCxnSpPr>
        <p:spPr bwMode="auto">
          <a:xfrm>
            <a:off x="2096685" y="3143251"/>
            <a:ext cx="0" cy="6143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382"/>
          <p:cNvCxnSpPr>
            <a:cxnSpLocks noChangeShapeType="1"/>
            <a:stCxn id="54" idx="4"/>
            <a:endCxn id="55" idx="0"/>
          </p:cNvCxnSpPr>
          <p:nvPr/>
        </p:nvCxnSpPr>
        <p:spPr bwMode="auto">
          <a:xfrm>
            <a:off x="2096685" y="4295776"/>
            <a:ext cx="1587" cy="5413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Rectangle 383"/>
          <p:cNvSpPr>
            <a:spLocks noChangeAspect="1" noChangeArrowheads="1"/>
          </p:cNvSpPr>
          <p:nvPr/>
        </p:nvSpPr>
        <p:spPr bwMode="auto">
          <a:xfrm>
            <a:off x="1688697" y="1703389"/>
            <a:ext cx="812800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0" name="Rectangle 384"/>
          <p:cNvSpPr>
            <a:spLocks noChangeArrowheads="1"/>
          </p:cNvSpPr>
          <p:nvPr/>
        </p:nvSpPr>
        <p:spPr bwMode="auto">
          <a:xfrm>
            <a:off x="1293410" y="3432176"/>
            <a:ext cx="1614487" cy="196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" name="Rectangle 385"/>
          <p:cNvSpPr>
            <a:spLocks noChangeArrowheads="1"/>
          </p:cNvSpPr>
          <p:nvPr/>
        </p:nvSpPr>
        <p:spPr bwMode="auto">
          <a:xfrm>
            <a:off x="1477560" y="2351089"/>
            <a:ext cx="1249362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2" name="Text Box 386"/>
          <p:cNvSpPr txBox="1">
            <a:spLocks noChangeArrowheads="1"/>
          </p:cNvSpPr>
          <p:nvPr/>
        </p:nvSpPr>
        <p:spPr bwMode="auto">
          <a:xfrm>
            <a:off x="2061760" y="2322514"/>
            <a:ext cx="7064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i="1">
                <a:latin typeface="Times New Roman" pitchFamily="18" charset="0"/>
              </a:rPr>
              <a:t>k</a:t>
            </a:r>
            <a:r>
              <a:rPr lang="de-CH" altLang="de-DE" sz="1200">
                <a:latin typeface="Times New Roman" pitchFamily="18" charset="0"/>
              </a:rPr>
              <a:t> = 1...</a:t>
            </a:r>
            <a:r>
              <a:rPr lang="de-CH" altLang="de-DE" sz="1200" i="1">
                <a:latin typeface="Times New Roman" pitchFamily="18" charset="0"/>
              </a:rPr>
              <a:t>K</a:t>
            </a:r>
            <a:endParaRPr lang="en-US" altLang="de-DE" sz="1200" i="1" baseline="-25000">
              <a:latin typeface="Times New Roman" pitchFamily="18" charset="0"/>
            </a:endParaRPr>
          </a:p>
        </p:txBody>
      </p:sp>
      <p:sp>
        <p:nvSpPr>
          <p:cNvPr id="63" name="Text Box 387"/>
          <p:cNvSpPr txBox="1">
            <a:spLocks noChangeArrowheads="1"/>
          </p:cNvSpPr>
          <p:nvPr/>
        </p:nvSpPr>
        <p:spPr bwMode="auto">
          <a:xfrm>
            <a:off x="2277660" y="5124451"/>
            <a:ext cx="714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i="1">
                <a:latin typeface="Times New Roman" pitchFamily="18" charset="0"/>
              </a:rPr>
              <a:t>n</a:t>
            </a:r>
            <a:r>
              <a:rPr lang="de-CH" altLang="de-DE" sz="1200">
                <a:latin typeface="Times New Roman" pitchFamily="18" charset="0"/>
              </a:rPr>
              <a:t> = 1...</a:t>
            </a:r>
            <a:r>
              <a:rPr lang="de-CH" altLang="de-DE" sz="1200" i="1">
                <a:latin typeface="Times New Roman" pitchFamily="18" charset="0"/>
              </a:rPr>
              <a:t>N</a:t>
            </a:r>
            <a:endParaRPr lang="en-US" altLang="de-DE" sz="1200" i="1" baseline="-25000">
              <a:latin typeface="Times New Roman" pitchFamily="18" charset="0"/>
            </a:endParaRPr>
          </a:p>
        </p:txBody>
      </p:sp>
      <p:sp>
        <p:nvSpPr>
          <p:cNvPr id="64" name="Text Box 389"/>
          <p:cNvSpPr txBox="1">
            <a:spLocks noChangeArrowheads="1"/>
          </p:cNvSpPr>
          <p:nvPr/>
        </p:nvSpPr>
        <p:spPr bwMode="auto">
          <a:xfrm>
            <a:off x="1826810" y="3746501"/>
            <a:ext cx="59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2400" i="1">
                <a:latin typeface="Times New Roman" pitchFamily="18" charset="0"/>
              </a:rPr>
              <a:t>m</a:t>
            </a:r>
            <a:r>
              <a:rPr lang="en-GB" altLang="de-DE" sz="2400" i="1" baseline="-25000">
                <a:latin typeface="Times New Roman" pitchFamily="18" charset="0"/>
              </a:rPr>
              <a:t>nk</a:t>
            </a:r>
            <a:endParaRPr lang="en-US" altLang="de-DE" sz="2400" i="1" baseline="-25000">
              <a:latin typeface="Times New Roman" pitchFamily="18" charset="0"/>
            </a:endParaRPr>
          </a:p>
        </p:txBody>
      </p:sp>
      <p:sp>
        <p:nvSpPr>
          <p:cNvPr id="65" name="Text Box 390"/>
          <p:cNvSpPr txBox="1">
            <a:spLocks noChangeArrowheads="1"/>
          </p:cNvSpPr>
          <p:nvPr/>
        </p:nvSpPr>
        <p:spPr bwMode="auto">
          <a:xfrm>
            <a:off x="1926822" y="4827589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2400" i="1">
                <a:latin typeface="Times New Roman" pitchFamily="18" charset="0"/>
              </a:rPr>
              <a:t>y</a:t>
            </a:r>
            <a:r>
              <a:rPr lang="en-GB" altLang="de-DE" sz="2400" i="1" baseline="-25000">
                <a:latin typeface="Times New Roman" pitchFamily="18" charset="0"/>
              </a:rPr>
              <a:t>n</a:t>
            </a:r>
            <a:endParaRPr lang="en-US" altLang="de-DE" sz="2400" i="1" baseline="-25000">
              <a:latin typeface="Times New Roman" pitchFamily="18" charset="0"/>
            </a:endParaRPr>
          </a:p>
        </p:txBody>
      </p:sp>
      <p:sp>
        <p:nvSpPr>
          <p:cNvPr id="66" name="Text Box 391"/>
          <p:cNvSpPr txBox="1">
            <a:spLocks noChangeArrowheads="1"/>
          </p:cNvSpPr>
          <p:nvPr/>
        </p:nvSpPr>
        <p:spPr bwMode="auto">
          <a:xfrm>
            <a:off x="1912535" y="2600326"/>
            <a:ext cx="39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2400" i="1">
                <a:latin typeface="Times New Roman" pitchFamily="18" charset="0"/>
              </a:rPr>
              <a:t>r</a:t>
            </a:r>
            <a:r>
              <a:rPr lang="en-GB" altLang="de-DE" sz="2400" i="1" baseline="-25000">
                <a:latin typeface="Times New Roman" pitchFamily="18" charset="0"/>
              </a:rPr>
              <a:t>k</a:t>
            </a:r>
            <a:endParaRPr lang="en-US" altLang="de-DE" sz="2400" i="1" baseline="-25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475" y="1018443"/>
            <a:ext cx="5867400" cy="5697538"/>
            <a:chOff x="1380" y="409"/>
            <a:chExt cx="3838" cy="3589"/>
          </a:xfrm>
        </p:grpSpPr>
        <p:pic>
          <p:nvPicPr>
            <p:cNvPr id="24985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0" y="1752"/>
              <a:ext cx="3838" cy="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98564" name="Line 4"/>
            <p:cNvSpPr>
              <a:spLocks noChangeShapeType="1"/>
            </p:cNvSpPr>
            <p:nvPr/>
          </p:nvSpPr>
          <p:spPr bwMode="auto">
            <a:xfrm>
              <a:off x="4602" y="409"/>
              <a:ext cx="0" cy="30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64225" y="659668"/>
            <a:ext cx="3508375" cy="2957513"/>
            <a:chOff x="2095" y="740"/>
            <a:chExt cx="2295" cy="1863"/>
          </a:xfrm>
        </p:grpSpPr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2232" y="1303"/>
              <a:ext cx="359" cy="272"/>
              <a:chOff x="768" y="3119"/>
              <a:chExt cx="598" cy="453"/>
            </a:xfrm>
          </p:grpSpPr>
          <p:sp>
            <p:nvSpPr>
              <p:cNvPr id="2498567" name="Oval 7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568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768" y="3217"/>
                <a:ext cx="5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MOG</a:t>
                </a:r>
              </a:p>
            </p:txBody>
          </p:sp>
        </p:grpSp>
        <p:cxnSp>
          <p:nvCxnSpPr>
            <p:cNvPr id="2498569" name="AutoShape 9"/>
            <p:cNvCxnSpPr>
              <a:cxnSpLocks noChangeAspect="1" noChangeShapeType="1"/>
              <a:stCxn id="2498567" idx="3"/>
              <a:endCxn id="2498577" idx="3"/>
            </p:cNvCxnSpPr>
            <p:nvPr/>
          </p:nvCxnSpPr>
          <p:spPr bwMode="auto">
            <a:xfrm>
              <a:off x="2316" y="1535"/>
              <a:ext cx="533" cy="54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570" name="AutoShape 10"/>
            <p:cNvCxnSpPr>
              <a:cxnSpLocks noChangeAspect="1" noChangeShapeType="1"/>
              <a:stCxn id="2498577" idx="1"/>
              <a:endCxn id="2498567" idx="5"/>
            </p:cNvCxnSpPr>
            <p:nvPr/>
          </p:nvCxnSpPr>
          <p:spPr bwMode="auto">
            <a:xfrm flipH="1" flipV="1">
              <a:off x="2508" y="1535"/>
              <a:ext cx="341" cy="3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498571" name="Oval 11"/>
            <p:cNvSpPr>
              <a:spLocks noChangeAspect="1" noChangeArrowheads="1"/>
            </p:cNvSpPr>
            <p:nvPr/>
          </p:nvSpPr>
          <p:spPr bwMode="auto">
            <a:xfrm>
              <a:off x="3222" y="1483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8572" name="Oval 12"/>
            <p:cNvSpPr>
              <a:spLocks noChangeAspect="1" noChangeArrowheads="1"/>
            </p:cNvSpPr>
            <p:nvPr/>
          </p:nvSpPr>
          <p:spPr bwMode="auto">
            <a:xfrm>
              <a:off x="3271" y="2025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573" name="AutoShape 13"/>
            <p:cNvCxnSpPr>
              <a:cxnSpLocks noChangeAspect="1" noChangeShapeType="1"/>
              <a:stCxn id="2498577" idx="4"/>
              <a:endCxn id="2498583" idx="0"/>
            </p:cNvCxnSpPr>
            <p:nvPr/>
          </p:nvCxnSpPr>
          <p:spPr bwMode="auto">
            <a:xfrm flipH="1">
              <a:off x="2813" y="2118"/>
              <a:ext cx="132" cy="2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574" name="AutoShape 14"/>
            <p:cNvCxnSpPr>
              <a:cxnSpLocks noChangeAspect="1" noChangeShapeType="1"/>
              <a:stCxn id="2498590" idx="3"/>
              <a:endCxn id="2498577" idx="1"/>
            </p:cNvCxnSpPr>
            <p:nvPr/>
          </p:nvCxnSpPr>
          <p:spPr bwMode="auto">
            <a:xfrm>
              <a:off x="2848" y="1534"/>
              <a:ext cx="1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575" name="AutoShape 15"/>
            <p:cNvCxnSpPr>
              <a:cxnSpLocks noChangeAspect="1" noChangeShapeType="1"/>
              <a:stCxn id="2498580" idx="4"/>
              <a:endCxn id="2498584" idx="0"/>
            </p:cNvCxnSpPr>
            <p:nvPr/>
          </p:nvCxnSpPr>
          <p:spPr bwMode="auto">
            <a:xfrm>
              <a:off x="3489" y="2119"/>
              <a:ext cx="225" cy="2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grpSp>
          <p:nvGrpSpPr>
            <p:cNvPr id="5" name="Group 16"/>
            <p:cNvGrpSpPr>
              <a:grpSpLocks noChangeAspect="1"/>
            </p:cNvGrpSpPr>
            <p:nvPr/>
          </p:nvGrpSpPr>
          <p:grpSpPr bwMode="auto">
            <a:xfrm>
              <a:off x="2809" y="1847"/>
              <a:ext cx="271" cy="271"/>
              <a:chOff x="409" y="3119"/>
              <a:chExt cx="453" cy="453"/>
            </a:xfrm>
          </p:grpSpPr>
          <p:sp>
            <p:nvSpPr>
              <p:cNvPr id="2498577" name="Oval 17"/>
              <p:cNvSpPr>
                <a:spLocks noChangeAspect="1" noChangeArrowheads="1"/>
              </p:cNvSpPr>
              <p:nvPr/>
            </p:nvSpPr>
            <p:spPr bwMode="auto">
              <a:xfrm>
                <a:off x="409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578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21" y="3218"/>
                <a:ext cx="434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LG</a:t>
                </a:r>
              </a:p>
            </p:txBody>
          </p:sp>
        </p:grpSp>
        <p:grpSp>
          <p:nvGrpSpPr>
            <p:cNvPr id="6" name="Group 19"/>
            <p:cNvGrpSpPr>
              <a:grpSpLocks noChangeAspect="1"/>
            </p:cNvGrpSpPr>
            <p:nvPr/>
          </p:nvGrpSpPr>
          <p:grpSpPr bwMode="auto">
            <a:xfrm>
              <a:off x="3353" y="1847"/>
              <a:ext cx="272" cy="272"/>
              <a:chOff x="841" y="3119"/>
              <a:chExt cx="453" cy="453"/>
            </a:xfrm>
          </p:grpSpPr>
          <p:sp>
            <p:nvSpPr>
              <p:cNvPr id="2498580" name="Oval 20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581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7"/>
                <a:ext cx="432" cy="28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LG</a:t>
                </a:r>
              </a:p>
            </p:txBody>
          </p:sp>
        </p:grpSp>
        <p:cxnSp>
          <p:nvCxnSpPr>
            <p:cNvPr id="2498582" name="AutoShape 22"/>
            <p:cNvCxnSpPr>
              <a:cxnSpLocks noChangeAspect="1" noChangeShapeType="1"/>
              <a:stCxn id="2498577" idx="5"/>
              <a:endCxn id="2498580" idx="3"/>
            </p:cNvCxnSpPr>
            <p:nvPr/>
          </p:nvCxnSpPr>
          <p:spPr bwMode="auto">
            <a:xfrm>
              <a:off x="3040" y="2078"/>
              <a:ext cx="353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583" name="Text Box 23"/>
            <p:cNvSpPr txBox="1">
              <a:spLocks noChangeAspect="1" noChangeArrowheads="1"/>
            </p:cNvSpPr>
            <p:nvPr/>
          </p:nvSpPr>
          <p:spPr bwMode="auto">
            <a:xfrm>
              <a:off x="2643" y="2333"/>
              <a:ext cx="35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RVF</a:t>
              </a:r>
            </a:p>
            <a:p>
              <a:r>
                <a:rPr lang="de-DE" sz="1200">
                  <a:solidFill>
                    <a:srgbClr val="000000"/>
                  </a:solidFill>
                </a:rPr>
                <a:t>stim.</a:t>
              </a:r>
            </a:p>
          </p:txBody>
        </p:sp>
        <p:sp>
          <p:nvSpPr>
            <p:cNvPr id="2498584" name="Text Box 24"/>
            <p:cNvSpPr txBox="1">
              <a:spLocks noChangeAspect="1" noChangeArrowheads="1"/>
            </p:cNvSpPr>
            <p:nvPr/>
          </p:nvSpPr>
          <p:spPr bwMode="auto">
            <a:xfrm>
              <a:off x="3544" y="2333"/>
              <a:ext cx="35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LVF</a:t>
              </a:r>
            </a:p>
            <a:p>
              <a:r>
                <a:rPr lang="de-DE" sz="1200">
                  <a:solidFill>
                    <a:srgbClr val="000000"/>
                  </a:solidFill>
                </a:rPr>
                <a:t>stim.</a:t>
              </a:r>
            </a:p>
          </p:txBody>
        </p:sp>
        <p:grpSp>
          <p:nvGrpSpPr>
            <p:cNvPr id="7" name="Group 25"/>
            <p:cNvGrpSpPr>
              <a:grpSpLocks noChangeAspect="1"/>
            </p:cNvGrpSpPr>
            <p:nvPr/>
          </p:nvGrpSpPr>
          <p:grpSpPr bwMode="auto">
            <a:xfrm>
              <a:off x="3353" y="1303"/>
              <a:ext cx="272" cy="271"/>
              <a:chOff x="841" y="3119"/>
              <a:chExt cx="453" cy="453"/>
            </a:xfrm>
          </p:grpSpPr>
          <p:sp>
            <p:nvSpPr>
              <p:cNvPr id="2498586" name="Oval 26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587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8"/>
                <a:ext cx="43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FG</a:t>
                </a:r>
              </a:p>
            </p:txBody>
          </p:sp>
        </p:grpSp>
        <p:cxnSp>
          <p:nvCxnSpPr>
            <p:cNvPr id="2498588" name="AutoShape 28"/>
            <p:cNvCxnSpPr>
              <a:cxnSpLocks noChangeAspect="1" noChangeShapeType="1"/>
              <a:stCxn id="2498586" idx="3"/>
              <a:endCxn id="2498580" idx="1"/>
            </p:cNvCxnSpPr>
            <p:nvPr/>
          </p:nvCxnSpPr>
          <p:spPr bwMode="auto">
            <a:xfrm>
              <a:off x="3393" y="1534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8" name="Group 29"/>
            <p:cNvGrpSpPr>
              <a:grpSpLocks noChangeAspect="1"/>
            </p:cNvGrpSpPr>
            <p:nvPr/>
          </p:nvGrpSpPr>
          <p:grpSpPr bwMode="auto">
            <a:xfrm>
              <a:off x="2808" y="1303"/>
              <a:ext cx="272" cy="271"/>
              <a:chOff x="841" y="3119"/>
              <a:chExt cx="453" cy="453"/>
            </a:xfrm>
          </p:grpSpPr>
          <p:sp>
            <p:nvSpPr>
              <p:cNvPr id="2498590" name="Oval 30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591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8"/>
                <a:ext cx="43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FG</a:t>
                </a:r>
              </a:p>
            </p:txBody>
          </p:sp>
        </p:grpSp>
        <p:cxnSp>
          <p:nvCxnSpPr>
            <p:cNvPr id="2498592" name="AutoShape 32"/>
            <p:cNvCxnSpPr>
              <a:cxnSpLocks noChangeAspect="1" noChangeShapeType="1"/>
              <a:stCxn id="2498580" idx="1"/>
              <a:endCxn id="2498577" idx="7"/>
            </p:cNvCxnSpPr>
            <p:nvPr/>
          </p:nvCxnSpPr>
          <p:spPr bwMode="auto">
            <a:xfrm flipH="1">
              <a:off x="3040" y="1887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593" name="AutoShape 33"/>
            <p:cNvCxnSpPr>
              <a:cxnSpLocks noChangeAspect="1" noChangeShapeType="1"/>
              <a:stCxn id="2498580" idx="7"/>
              <a:endCxn id="2498586" idx="5"/>
            </p:cNvCxnSpPr>
            <p:nvPr/>
          </p:nvCxnSpPr>
          <p:spPr bwMode="auto">
            <a:xfrm flipV="1">
              <a:off x="3585" y="1534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594" name="AutoShape 34"/>
            <p:cNvCxnSpPr>
              <a:cxnSpLocks noChangeAspect="1" noChangeShapeType="1"/>
              <a:stCxn id="2498577" idx="7"/>
              <a:endCxn id="2498590" idx="5"/>
            </p:cNvCxnSpPr>
            <p:nvPr/>
          </p:nvCxnSpPr>
          <p:spPr bwMode="auto">
            <a:xfrm flipV="1">
              <a:off x="3040" y="1534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595" name="AutoShape 35"/>
            <p:cNvCxnSpPr>
              <a:cxnSpLocks noChangeAspect="1" noChangeShapeType="1"/>
              <a:stCxn id="2498586" idx="1"/>
              <a:endCxn id="2498590" idx="7"/>
            </p:cNvCxnSpPr>
            <p:nvPr/>
          </p:nvCxnSpPr>
          <p:spPr bwMode="auto">
            <a:xfrm flipH="1">
              <a:off x="3040" y="1343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596" name="AutoShape 36"/>
            <p:cNvCxnSpPr>
              <a:cxnSpLocks noChangeAspect="1" noChangeShapeType="1"/>
              <a:stCxn id="2498590" idx="5"/>
              <a:endCxn id="2498586" idx="3"/>
            </p:cNvCxnSpPr>
            <p:nvPr/>
          </p:nvCxnSpPr>
          <p:spPr bwMode="auto">
            <a:xfrm>
              <a:off x="3040" y="1534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597" name="Text Box 37"/>
            <p:cNvSpPr txBox="1">
              <a:spLocks noChangeAspect="1" noChangeArrowheads="1"/>
            </p:cNvSpPr>
            <p:nvPr/>
          </p:nvSpPr>
          <p:spPr bwMode="auto">
            <a:xfrm>
              <a:off x="2962" y="2333"/>
              <a:ext cx="48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LD|RVF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2498598" name="AutoShape 38"/>
            <p:cNvCxnSpPr>
              <a:cxnSpLocks noChangeAspect="1" noChangeShapeType="1"/>
              <a:stCxn id="2498597" idx="0"/>
              <a:endCxn id="2498571" idx="4"/>
            </p:cNvCxnSpPr>
            <p:nvPr/>
          </p:nvCxnSpPr>
          <p:spPr bwMode="auto">
            <a:xfrm flipV="1">
              <a:off x="3194" y="1540"/>
              <a:ext cx="57" cy="79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cxnSp>
          <p:nvCxnSpPr>
            <p:cNvPr id="2498599" name="AutoShape 39"/>
            <p:cNvCxnSpPr>
              <a:cxnSpLocks noChangeAspect="1" noChangeShapeType="1"/>
              <a:stCxn id="2498597" idx="0"/>
              <a:endCxn id="2498572" idx="4"/>
            </p:cNvCxnSpPr>
            <p:nvPr/>
          </p:nvCxnSpPr>
          <p:spPr bwMode="auto">
            <a:xfrm flipV="1">
              <a:off x="3194" y="2081"/>
              <a:ext cx="106" cy="2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00" name="Text Box 40"/>
            <p:cNvSpPr txBox="1">
              <a:spLocks noChangeAspect="1" noChangeArrowheads="1"/>
            </p:cNvSpPr>
            <p:nvPr/>
          </p:nvSpPr>
          <p:spPr bwMode="auto">
            <a:xfrm>
              <a:off x="3141" y="740"/>
              <a:ext cx="47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LD|LVF</a:t>
              </a:r>
            </a:p>
          </p:txBody>
        </p:sp>
        <p:cxnSp>
          <p:nvCxnSpPr>
            <p:cNvPr id="2498601" name="AutoShape 41"/>
            <p:cNvCxnSpPr>
              <a:cxnSpLocks noChangeAspect="1" noChangeShapeType="1"/>
              <a:stCxn id="2498600" idx="2"/>
              <a:endCxn id="2498602" idx="0"/>
            </p:cNvCxnSpPr>
            <p:nvPr/>
          </p:nvCxnSpPr>
          <p:spPr bwMode="auto">
            <a:xfrm flipH="1">
              <a:off x="3252" y="895"/>
              <a:ext cx="116" cy="4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02" name="Oval 42"/>
            <p:cNvSpPr>
              <a:spLocks noChangeAspect="1" noChangeArrowheads="1"/>
            </p:cNvSpPr>
            <p:nvPr/>
          </p:nvSpPr>
          <p:spPr bwMode="auto">
            <a:xfrm>
              <a:off x="3223" y="1345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8603" name="Oval 43"/>
            <p:cNvSpPr>
              <a:spLocks noChangeAspect="1" noChangeArrowheads="1"/>
            </p:cNvSpPr>
            <p:nvPr/>
          </p:nvSpPr>
          <p:spPr bwMode="auto">
            <a:xfrm>
              <a:off x="3270" y="1886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04" name="AutoShape 44"/>
            <p:cNvCxnSpPr>
              <a:cxnSpLocks noChangeAspect="1" noChangeShapeType="1"/>
              <a:stCxn id="2498600" idx="2"/>
              <a:endCxn id="2498603" idx="0"/>
            </p:cNvCxnSpPr>
            <p:nvPr/>
          </p:nvCxnSpPr>
          <p:spPr bwMode="auto">
            <a:xfrm flipH="1">
              <a:off x="3299" y="895"/>
              <a:ext cx="69" cy="9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sp>
          <p:nvSpPr>
            <p:cNvPr id="2498605" name="Text Box 45"/>
            <p:cNvSpPr txBox="1">
              <a:spLocks noChangeAspect="1" noChangeArrowheads="1"/>
            </p:cNvSpPr>
            <p:nvPr/>
          </p:nvSpPr>
          <p:spPr bwMode="auto">
            <a:xfrm>
              <a:off x="2095" y="1631"/>
              <a:ext cx="2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sp>
          <p:nvSpPr>
            <p:cNvPr id="2498606" name="Oval 46"/>
            <p:cNvSpPr>
              <a:spLocks noChangeAspect="1" noChangeArrowheads="1"/>
            </p:cNvSpPr>
            <p:nvPr/>
          </p:nvSpPr>
          <p:spPr bwMode="auto">
            <a:xfrm>
              <a:off x="2845" y="1690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07" name="AutoShape 47"/>
            <p:cNvCxnSpPr>
              <a:cxnSpLocks noChangeAspect="1" noChangeShapeType="1"/>
              <a:stCxn id="2498605" idx="3"/>
              <a:endCxn id="2498606" idx="2"/>
            </p:cNvCxnSpPr>
            <p:nvPr/>
          </p:nvCxnSpPr>
          <p:spPr bwMode="auto">
            <a:xfrm>
              <a:off x="2339" y="1709"/>
              <a:ext cx="506" cy="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sp>
          <p:nvSpPr>
            <p:cNvPr id="2498608" name="Text Box 48"/>
            <p:cNvSpPr txBox="1">
              <a:spLocks noChangeAspect="1" noChangeArrowheads="1"/>
            </p:cNvSpPr>
            <p:nvPr/>
          </p:nvSpPr>
          <p:spPr bwMode="auto">
            <a:xfrm>
              <a:off x="4137" y="1631"/>
              <a:ext cx="2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sp>
          <p:nvSpPr>
            <p:cNvPr id="2498609" name="Oval 49"/>
            <p:cNvSpPr>
              <a:spLocks noChangeAspect="1" noChangeArrowheads="1"/>
            </p:cNvSpPr>
            <p:nvPr/>
          </p:nvSpPr>
          <p:spPr bwMode="auto">
            <a:xfrm>
              <a:off x="3529" y="1691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10" name="AutoShape 50"/>
            <p:cNvCxnSpPr>
              <a:cxnSpLocks noChangeAspect="1" noChangeShapeType="1"/>
              <a:stCxn id="2498608" idx="1"/>
              <a:endCxn id="2498609" idx="6"/>
            </p:cNvCxnSpPr>
            <p:nvPr/>
          </p:nvCxnSpPr>
          <p:spPr bwMode="auto">
            <a:xfrm flipH="1">
              <a:off x="3586" y="1709"/>
              <a:ext cx="551" cy="1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grpSp>
          <p:nvGrpSpPr>
            <p:cNvPr id="9" name="Group 51"/>
            <p:cNvGrpSpPr>
              <a:grpSpLocks noChangeAspect="1"/>
            </p:cNvGrpSpPr>
            <p:nvPr/>
          </p:nvGrpSpPr>
          <p:grpSpPr bwMode="auto">
            <a:xfrm>
              <a:off x="3837" y="1303"/>
              <a:ext cx="359" cy="272"/>
              <a:chOff x="767" y="3119"/>
              <a:chExt cx="598" cy="453"/>
            </a:xfrm>
          </p:grpSpPr>
          <p:sp>
            <p:nvSpPr>
              <p:cNvPr id="2498612" name="Oval 52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13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767" y="3217"/>
                <a:ext cx="5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MOG</a:t>
                </a:r>
              </a:p>
            </p:txBody>
          </p:sp>
        </p:grpSp>
        <p:cxnSp>
          <p:nvCxnSpPr>
            <p:cNvPr id="2498614" name="AutoShape 54"/>
            <p:cNvCxnSpPr>
              <a:cxnSpLocks noChangeAspect="1" noChangeShapeType="1"/>
              <a:stCxn id="2498567" idx="7"/>
              <a:endCxn id="2498612" idx="1"/>
            </p:cNvCxnSpPr>
            <p:nvPr/>
          </p:nvCxnSpPr>
          <p:spPr bwMode="auto">
            <a:xfrm rot="5400000" flipV="1">
              <a:off x="3214" y="637"/>
              <a:ext cx="1" cy="1413"/>
            </a:xfrm>
            <a:prstGeom prst="curvedConnector3">
              <a:avLst>
                <a:gd name="adj1" fmla="val -1240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15" name="AutoShape 55"/>
            <p:cNvCxnSpPr>
              <a:cxnSpLocks noChangeAspect="1" noChangeShapeType="1"/>
              <a:stCxn id="2498612" idx="0"/>
              <a:endCxn id="2498567" idx="0"/>
            </p:cNvCxnSpPr>
            <p:nvPr/>
          </p:nvCxnSpPr>
          <p:spPr bwMode="auto">
            <a:xfrm rot="16200000" flipH="1" flipV="1">
              <a:off x="3214" y="501"/>
              <a:ext cx="1" cy="1606"/>
            </a:xfrm>
            <a:prstGeom prst="curvedConnector3">
              <a:avLst>
                <a:gd name="adj1" fmla="val -1930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16" name="AutoShape 56"/>
            <p:cNvCxnSpPr>
              <a:cxnSpLocks noChangeAspect="1" noChangeShapeType="1"/>
              <a:stCxn id="2498612" idx="5"/>
              <a:endCxn id="2498580" idx="5"/>
            </p:cNvCxnSpPr>
            <p:nvPr/>
          </p:nvCxnSpPr>
          <p:spPr bwMode="auto">
            <a:xfrm flipH="1">
              <a:off x="3585" y="1535"/>
              <a:ext cx="529" cy="5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17" name="AutoShape 57"/>
            <p:cNvCxnSpPr>
              <a:cxnSpLocks noChangeAspect="1" noChangeShapeType="1"/>
              <a:stCxn id="2498612" idx="3"/>
              <a:endCxn id="2498580" idx="7"/>
            </p:cNvCxnSpPr>
            <p:nvPr/>
          </p:nvCxnSpPr>
          <p:spPr bwMode="auto">
            <a:xfrm flipH="1">
              <a:off x="3585" y="1535"/>
              <a:ext cx="336" cy="3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618" name="Oval 58"/>
            <p:cNvSpPr>
              <a:spLocks noChangeAspect="1" noChangeArrowheads="1"/>
            </p:cNvSpPr>
            <p:nvPr/>
          </p:nvSpPr>
          <p:spPr bwMode="auto">
            <a:xfrm>
              <a:off x="2627" y="1857"/>
              <a:ext cx="56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19" name="AutoShape 59"/>
            <p:cNvCxnSpPr>
              <a:cxnSpLocks noChangeAspect="1" noChangeShapeType="1"/>
              <a:stCxn id="2498605" idx="3"/>
              <a:endCxn id="2498618" idx="1"/>
            </p:cNvCxnSpPr>
            <p:nvPr/>
          </p:nvCxnSpPr>
          <p:spPr bwMode="auto">
            <a:xfrm>
              <a:off x="2339" y="1709"/>
              <a:ext cx="296" cy="156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20" name="Oval 60"/>
            <p:cNvSpPr>
              <a:spLocks noChangeAspect="1" noChangeArrowheads="1"/>
            </p:cNvSpPr>
            <p:nvPr/>
          </p:nvSpPr>
          <p:spPr bwMode="auto">
            <a:xfrm>
              <a:off x="3743" y="1856"/>
              <a:ext cx="56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21" name="AutoShape 61"/>
            <p:cNvCxnSpPr>
              <a:cxnSpLocks noChangeAspect="1" noChangeShapeType="1"/>
              <a:stCxn id="2498608" idx="1"/>
              <a:endCxn id="2498620" idx="7"/>
            </p:cNvCxnSpPr>
            <p:nvPr/>
          </p:nvCxnSpPr>
          <p:spPr bwMode="auto">
            <a:xfrm flipH="1">
              <a:off x="3791" y="1709"/>
              <a:ext cx="346" cy="155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cxnSp>
          <p:nvCxnSpPr>
            <p:cNvPr id="2498622" name="AutoShape 62"/>
            <p:cNvCxnSpPr>
              <a:cxnSpLocks noChangeAspect="1" noChangeShapeType="1"/>
              <a:stCxn id="2498590" idx="3"/>
              <a:endCxn id="2498567" idx="5"/>
            </p:cNvCxnSpPr>
            <p:nvPr/>
          </p:nvCxnSpPr>
          <p:spPr bwMode="auto">
            <a:xfrm flipH="1">
              <a:off x="2508" y="1534"/>
              <a:ext cx="340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23" name="AutoShape 63"/>
            <p:cNvCxnSpPr>
              <a:cxnSpLocks noChangeAspect="1" noChangeShapeType="1"/>
              <a:stCxn id="2498567" idx="7"/>
              <a:endCxn id="2498590" idx="1"/>
            </p:cNvCxnSpPr>
            <p:nvPr/>
          </p:nvCxnSpPr>
          <p:spPr bwMode="auto">
            <a:xfrm>
              <a:off x="2508" y="1343"/>
              <a:ext cx="34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24" name="AutoShape 64"/>
            <p:cNvCxnSpPr>
              <a:cxnSpLocks noChangeAspect="1" noChangeShapeType="1"/>
              <a:stCxn id="2498612" idx="3"/>
              <a:endCxn id="2498586" idx="5"/>
            </p:cNvCxnSpPr>
            <p:nvPr/>
          </p:nvCxnSpPr>
          <p:spPr bwMode="auto">
            <a:xfrm flipH="1" flipV="1">
              <a:off x="3585" y="1534"/>
              <a:ext cx="336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25" name="AutoShape 65"/>
            <p:cNvCxnSpPr>
              <a:cxnSpLocks noChangeAspect="1" noChangeShapeType="1"/>
              <a:stCxn id="2498586" idx="7"/>
              <a:endCxn id="2498612" idx="1"/>
            </p:cNvCxnSpPr>
            <p:nvPr/>
          </p:nvCxnSpPr>
          <p:spPr bwMode="auto">
            <a:xfrm>
              <a:off x="3585" y="1343"/>
              <a:ext cx="336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498626" name="Oval 66"/>
            <p:cNvSpPr>
              <a:spLocks noChangeAspect="1" noChangeArrowheads="1"/>
            </p:cNvSpPr>
            <p:nvPr/>
          </p:nvSpPr>
          <p:spPr bwMode="auto">
            <a:xfrm>
              <a:off x="3147" y="1194"/>
              <a:ext cx="56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27" name="AutoShape 67"/>
            <p:cNvCxnSpPr>
              <a:cxnSpLocks noChangeAspect="1" noChangeShapeType="1"/>
              <a:stCxn id="2498597" idx="0"/>
              <a:endCxn id="2498626" idx="2"/>
            </p:cNvCxnSpPr>
            <p:nvPr/>
          </p:nvCxnSpPr>
          <p:spPr bwMode="auto">
            <a:xfrm flipH="1" flipV="1">
              <a:off x="3147" y="1222"/>
              <a:ext cx="47" cy="1111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28" name="Oval 68"/>
            <p:cNvSpPr>
              <a:spLocks noChangeAspect="1" noChangeArrowheads="1"/>
            </p:cNvSpPr>
            <p:nvPr/>
          </p:nvSpPr>
          <p:spPr bwMode="auto">
            <a:xfrm>
              <a:off x="3092" y="1084"/>
              <a:ext cx="56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29" name="AutoShape 69"/>
            <p:cNvCxnSpPr>
              <a:cxnSpLocks noChangeAspect="1" noChangeShapeType="1"/>
              <a:stCxn id="2498600" idx="2"/>
              <a:endCxn id="2498628" idx="6"/>
            </p:cNvCxnSpPr>
            <p:nvPr/>
          </p:nvCxnSpPr>
          <p:spPr bwMode="auto">
            <a:xfrm flipH="1">
              <a:off x="3148" y="895"/>
              <a:ext cx="220" cy="218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</p:grpSp>
      <p:grpSp>
        <p:nvGrpSpPr>
          <p:cNvPr id="10" name="Group 70"/>
          <p:cNvGrpSpPr>
            <a:grpSpLocks/>
          </p:cNvGrpSpPr>
          <p:nvPr/>
        </p:nvGrpSpPr>
        <p:grpSpPr bwMode="auto">
          <a:xfrm>
            <a:off x="647700" y="659668"/>
            <a:ext cx="4294188" cy="2957513"/>
            <a:chOff x="282" y="346"/>
            <a:chExt cx="2810" cy="1863"/>
          </a:xfrm>
        </p:grpSpPr>
        <p:grpSp>
          <p:nvGrpSpPr>
            <p:cNvPr id="11" name="Group 71"/>
            <p:cNvGrpSpPr>
              <a:grpSpLocks noChangeAspect="1"/>
            </p:cNvGrpSpPr>
            <p:nvPr/>
          </p:nvGrpSpPr>
          <p:grpSpPr bwMode="auto">
            <a:xfrm>
              <a:off x="716" y="909"/>
              <a:ext cx="359" cy="272"/>
              <a:chOff x="768" y="3119"/>
              <a:chExt cx="598" cy="453"/>
            </a:xfrm>
          </p:grpSpPr>
          <p:sp>
            <p:nvSpPr>
              <p:cNvPr id="2498632" name="Oval 72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33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768" y="3217"/>
                <a:ext cx="5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MOG</a:t>
                </a:r>
              </a:p>
            </p:txBody>
          </p:sp>
        </p:grpSp>
        <p:cxnSp>
          <p:nvCxnSpPr>
            <p:cNvPr id="2498634" name="AutoShape 74"/>
            <p:cNvCxnSpPr>
              <a:cxnSpLocks noChangeAspect="1" noChangeShapeType="1"/>
              <a:stCxn id="2498632" idx="3"/>
              <a:endCxn id="2498642" idx="3"/>
            </p:cNvCxnSpPr>
            <p:nvPr/>
          </p:nvCxnSpPr>
          <p:spPr bwMode="auto">
            <a:xfrm>
              <a:off x="800" y="1141"/>
              <a:ext cx="533" cy="54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35" name="AutoShape 75"/>
            <p:cNvCxnSpPr>
              <a:cxnSpLocks noChangeAspect="1" noChangeShapeType="1"/>
              <a:stCxn id="2498642" idx="1"/>
              <a:endCxn id="2498632" idx="5"/>
            </p:cNvCxnSpPr>
            <p:nvPr/>
          </p:nvCxnSpPr>
          <p:spPr bwMode="auto">
            <a:xfrm flipH="1" flipV="1">
              <a:off x="992" y="1141"/>
              <a:ext cx="341" cy="3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498636" name="Oval 76"/>
            <p:cNvSpPr>
              <a:spLocks noChangeAspect="1" noChangeArrowheads="1"/>
            </p:cNvSpPr>
            <p:nvPr/>
          </p:nvSpPr>
          <p:spPr bwMode="auto">
            <a:xfrm>
              <a:off x="1706" y="1089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8637" name="Oval 77"/>
            <p:cNvSpPr>
              <a:spLocks noChangeAspect="1" noChangeArrowheads="1"/>
            </p:cNvSpPr>
            <p:nvPr/>
          </p:nvSpPr>
          <p:spPr bwMode="auto">
            <a:xfrm>
              <a:off x="1755" y="1631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38" name="AutoShape 78"/>
            <p:cNvCxnSpPr>
              <a:cxnSpLocks noChangeAspect="1" noChangeShapeType="1"/>
              <a:stCxn id="2498642" idx="4"/>
              <a:endCxn id="2498648" idx="0"/>
            </p:cNvCxnSpPr>
            <p:nvPr/>
          </p:nvCxnSpPr>
          <p:spPr bwMode="auto">
            <a:xfrm flipH="1">
              <a:off x="1297" y="1724"/>
              <a:ext cx="132" cy="2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39" name="AutoShape 79"/>
            <p:cNvCxnSpPr>
              <a:cxnSpLocks noChangeAspect="1" noChangeShapeType="1"/>
              <a:stCxn id="2498655" idx="3"/>
              <a:endCxn id="2498642" idx="1"/>
            </p:cNvCxnSpPr>
            <p:nvPr/>
          </p:nvCxnSpPr>
          <p:spPr bwMode="auto">
            <a:xfrm>
              <a:off x="1332" y="1140"/>
              <a:ext cx="1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40" name="AutoShape 80"/>
            <p:cNvCxnSpPr>
              <a:cxnSpLocks noChangeAspect="1" noChangeShapeType="1"/>
              <a:stCxn id="2498645" idx="4"/>
              <a:endCxn id="2498649" idx="0"/>
            </p:cNvCxnSpPr>
            <p:nvPr/>
          </p:nvCxnSpPr>
          <p:spPr bwMode="auto">
            <a:xfrm>
              <a:off x="1973" y="1725"/>
              <a:ext cx="225" cy="2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grpSp>
          <p:nvGrpSpPr>
            <p:cNvPr id="12" name="Group 81"/>
            <p:cNvGrpSpPr>
              <a:grpSpLocks noChangeAspect="1"/>
            </p:cNvGrpSpPr>
            <p:nvPr/>
          </p:nvGrpSpPr>
          <p:grpSpPr bwMode="auto">
            <a:xfrm>
              <a:off x="1293" y="1453"/>
              <a:ext cx="271" cy="271"/>
              <a:chOff x="409" y="3119"/>
              <a:chExt cx="453" cy="453"/>
            </a:xfrm>
          </p:grpSpPr>
          <p:sp>
            <p:nvSpPr>
              <p:cNvPr id="2498642" name="Oval 82"/>
              <p:cNvSpPr>
                <a:spLocks noChangeAspect="1" noChangeArrowheads="1"/>
              </p:cNvSpPr>
              <p:nvPr/>
            </p:nvSpPr>
            <p:spPr bwMode="auto">
              <a:xfrm>
                <a:off x="409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43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421" y="3218"/>
                <a:ext cx="434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LG</a:t>
                </a:r>
              </a:p>
            </p:txBody>
          </p:sp>
        </p:grpSp>
        <p:grpSp>
          <p:nvGrpSpPr>
            <p:cNvPr id="13" name="Group 84"/>
            <p:cNvGrpSpPr>
              <a:grpSpLocks noChangeAspect="1"/>
            </p:cNvGrpSpPr>
            <p:nvPr/>
          </p:nvGrpSpPr>
          <p:grpSpPr bwMode="auto">
            <a:xfrm>
              <a:off x="1837" y="1453"/>
              <a:ext cx="272" cy="272"/>
              <a:chOff x="841" y="3119"/>
              <a:chExt cx="453" cy="453"/>
            </a:xfrm>
          </p:grpSpPr>
          <p:sp>
            <p:nvSpPr>
              <p:cNvPr id="2498645" name="Oval 85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46" name="Text Box 86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7"/>
                <a:ext cx="432" cy="28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 dirty="0">
                    <a:solidFill>
                      <a:srgbClr val="000000"/>
                    </a:solidFill>
                  </a:rPr>
                  <a:t>LG</a:t>
                </a:r>
              </a:p>
            </p:txBody>
          </p:sp>
        </p:grpSp>
        <p:cxnSp>
          <p:nvCxnSpPr>
            <p:cNvPr id="2498647" name="AutoShape 87"/>
            <p:cNvCxnSpPr>
              <a:cxnSpLocks noChangeAspect="1" noChangeShapeType="1"/>
              <a:stCxn id="2498642" idx="5"/>
              <a:endCxn id="2498645" idx="3"/>
            </p:cNvCxnSpPr>
            <p:nvPr/>
          </p:nvCxnSpPr>
          <p:spPr bwMode="auto">
            <a:xfrm>
              <a:off x="1524" y="1684"/>
              <a:ext cx="353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648" name="Text Box 88"/>
            <p:cNvSpPr txBox="1">
              <a:spLocks noChangeAspect="1" noChangeArrowheads="1"/>
            </p:cNvSpPr>
            <p:nvPr/>
          </p:nvSpPr>
          <p:spPr bwMode="auto">
            <a:xfrm>
              <a:off x="1127" y="1939"/>
              <a:ext cx="35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RVF</a:t>
              </a:r>
            </a:p>
            <a:p>
              <a:r>
                <a:rPr lang="de-DE" sz="1200">
                  <a:solidFill>
                    <a:srgbClr val="000000"/>
                  </a:solidFill>
                </a:rPr>
                <a:t>stim.</a:t>
              </a:r>
            </a:p>
          </p:txBody>
        </p:sp>
        <p:sp>
          <p:nvSpPr>
            <p:cNvPr id="2498649" name="Text Box 89"/>
            <p:cNvSpPr txBox="1">
              <a:spLocks noChangeAspect="1" noChangeArrowheads="1"/>
            </p:cNvSpPr>
            <p:nvPr/>
          </p:nvSpPr>
          <p:spPr bwMode="auto">
            <a:xfrm>
              <a:off x="2028" y="1939"/>
              <a:ext cx="35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LVF</a:t>
              </a:r>
            </a:p>
            <a:p>
              <a:r>
                <a:rPr lang="de-DE" sz="1200">
                  <a:solidFill>
                    <a:srgbClr val="000000"/>
                  </a:solidFill>
                </a:rPr>
                <a:t>stim.</a:t>
              </a:r>
            </a:p>
          </p:txBody>
        </p:sp>
        <p:grpSp>
          <p:nvGrpSpPr>
            <p:cNvPr id="14" name="Group 90"/>
            <p:cNvGrpSpPr>
              <a:grpSpLocks noChangeAspect="1"/>
            </p:cNvGrpSpPr>
            <p:nvPr/>
          </p:nvGrpSpPr>
          <p:grpSpPr bwMode="auto">
            <a:xfrm>
              <a:off x="1837" y="909"/>
              <a:ext cx="272" cy="271"/>
              <a:chOff x="841" y="3119"/>
              <a:chExt cx="453" cy="453"/>
            </a:xfrm>
          </p:grpSpPr>
          <p:sp>
            <p:nvSpPr>
              <p:cNvPr id="2498651" name="Oval 91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52" name="Text Box 92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8"/>
                <a:ext cx="43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FG</a:t>
                </a:r>
              </a:p>
            </p:txBody>
          </p:sp>
        </p:grpSp>
        <p:cxnSp>
          <p:nvCxnSpPr>
            <p:cNvPr id="2498653" name="AutoShape 93"/>
            <p:cNvCxnSpPr>
              <a:cxnSpLocks noChangeAspect="1" noChangeShapeType="1"/>
              <a:stCxn id="2498651" idx="3"/>
              <a:endCxn id="2498645" idx="1"/>
            </p:cNvCxnSpPr>
            <p:nvPr/>
          </p:nvCxnSpPr>
          <p:spPr bwMode="auto">
            <a:xfrm>
              <a:off x="1877" y="1140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15" name="Group 94"/>
            <p:cNvGrpSpPr>
              <a:grpSpLocks noChangeAspect="1"/>
            </p:cNvGrpSpPr>
            <p:nvPr/>
          </p:nvGrpSpPr>
          <p:grpSpPr bwMode="auto">
            <a:xfrm>
              <a:off x="1292" y="909"/>
              <a:ext cx="272" cy="271"/>
              <a:chOff x="841" y="3119"/>
              <a:chExt cx="453" cy="453"/>
            </a:xfrm>
          </p:grpSpPr>
          <p:sp>
            <p:nvSpPr>
              <p:cNvPr id="2498655" name="Oval 95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56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850" y="3218"/>
                <a:ext cx="432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FG</a:t>
                </a:r>
              </a:p>
            </p:txBody>
          </p:sp>
        </p:grpSp>
        <p:cxnSp>
          <p:nvCxnSpPr>
            <p:cNvPr id="2498657" name="AutoShape 97"/>
            <p:cNvCxnSpPr>
              <a:cxnSpLocks noChangeAspect="1" noChangeShapeType="1"/>
              <a:stCxn id="2498645" idx="1"/>
              <a:endCxn id="2498642" idx="7"/>
            </p:cNvCxnSpPr>
            <p:nvPr/>
          </p:nvCxnSpPr>
          <p:spPr bwMode="auto">
            <a:xfrm flipH="1">
              <a:off x="1524" y="1493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58" name="AutoShape 98"/>
            <p:cNvCxnSpPr>
              <a:cxnSpLocks noChangeAspect="1" noChangeShapeType="1"/>
              <a:stCxn id="2498645" idx="7"/>
              <a:endCxn id="2498651" idx="5"/>
            </p:cNvCxnSpPr>
            <p:nvPr/>
          </p:nvCxnSpPr>
          <p:spPr bwMode="auto">
            <a:xfrm flipV="1">
              <a:off x="2069" y="1140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59" name="AutoShape 99"/>
            <p:cNvCxnSpPr>
              <a:cxnSpLocks noChangeAspect="1" noChangeShapeType="1"/>
              <a:stCxn id="2498642" idx="7"/>
              <a:endCxn id="2498655" idx="5"/>
            </p:cNvCxnSpPr>
            <p:nvPr/>
          </p:nvCxnSpPr>
          <p:spPr bwMode="auto">
            <a:xfrm flipV="1">
              <a:off x="1524" y="1140"/>
              <a:ext cx="0" cy="3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60" name="AutoShape 100"/>
            <p:cNvCxnSpPr>
              <a:cxnSpLocks noChangeAspect="1" noChangeShapeType="1"/>
              <a:stCxn id="2498651" idx="1"/>
              <a:endCxn id="2498655" idx="7"/>
            </p:cNvCxnSpPr>
            <p:nvPr/>
          </p:nvCxnSpPr>
          <p:spPr bwMode="auto">
            <a:xfrm flipH="1">
              <a:off x="1524" y="949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61" name="AutoShape 101"/>
            <p:cNvCxnSpPr>
              <a:cxnSpLocks noChangeAspect="1" noChangeShapeType="1"/>
              <a:stCxn id="2498655" idx="5"/>
              <a:endCxn id="2498651" idx="3"/>
            </p:cNvCxnSpPr>
            <p:nvPr/>
          </p:nvCxnSpPr>
          <p:spPr bwMode="auto">
            <a:xfrm>
              <a:off x="1524" y="1140"/>
              <a:ext cx="353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662" name="Text Box 102"/>
            <p:cNvSpPr txBox="1">
              <a:spLocks noChangeAspect="1" noChangeArrowheads="1"/>
            </p:cNvSpPr>
            <p:nvPr/>
          </p:nvSpPr>
          <p:spPr bwMode="auto">
            <a:xfrm>
              <a:off x="1506" y="1939"/>
              <a:ext cx="2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cxnSp>
          <p:nvCxnSpPr>
            <p:cNvPr id="2498663" name="AutoShape 103"/>
            <p:cNvCxnSpPr>
              <a:cxnSpLocks noChangeAspect="1" noChangeShapeType="1"/>
              <a:stCxn id="2498662" idx="0"/>
              <a:endCxn id="2498636" idx="4"/>
            </p:cNvCxnSpPr>
            <p:nvPr/>
          </p:nvCxnSpPr>
          <p:spPr bwMode="auto">
            <a:xfrm flipV="1">
              <a:off x="1628" y="1146"/>
              <a:ext cx="107" cy="79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cxnSp>
          <p:nvCxnSpPr>
            <p:cNvPr id="2498664" name="AutoShape 104"/>
            <p:cNvCxnSpPr>
              <a:cxnSpLocks noChangeAspect="1" noChangeShapeType="1"/>
              <a:stCxn id="2498662" idx="0"/>
              <a:endCxn id="2498637" idx="4"/>
            </p:cNvCxnSpPr>
            <p:nvPr/>
          </p:nvCxnSpPr>
          <p:spPr bwMode="auto">
            <a:xfrm flipV="1">
              <a:off x="1628" y="1687"/>
              <a:ext cx="156" cy="2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65" name="Text Box 105"/>
            <p:cNvSpPr txBox="1">
              <a:spLocks noChangeAspect="1" noChangeArrowheads="1"/>
            </p:cNvSpPr>
            <p:nvPr/>
          </p:nvSpPr>
          <p:spPr bwMode="auto">
            <a:xfrm>
              <a:off x="1661" y="346"/>
              <a:ext cx="25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</a:t>
              </a:r>
            </a:p>
          </p:txBody>
        </p:sp>
        <p:cxnSp>
          <p:nvCxnSpPr>
            <p:cNvPr id="2498666" name="AutoShape 106"/>
            <p:cNvCxnSpPr>
              <a:cxnSpLocks noChangeAspect="1" noChangeShapeType="1"/>
              <a:stCxn id="2498665" idx="2"/>
              <a:endCxn id="2498667" idx="0"/>
            </p:cNvCxnSpPr>
            <p:nvPr/>
          </p:nvCxnSpPr>
          <p:spPr bwMode="auto">
            <a:xfrm flipH="1">
              <a:off x="1736" y="501"/>
              <a:ext cx="47" cy="4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67" name="Oval 107"/>
            <p:cNvSpPr>
              <a:spLocks noChangeAspect="1" noChangeArrowheads="1"/>
            </p:cNvSpPr>
            <p:nvPr/>
          </p:nvSpPr>
          <p:spPr bwMode="auto">
            <a:xfrm>
              <a:off x="1707" y="951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8668" name="Oval 108"/>
            <p:cNvSpPr>
              <a:spLocks noChangeAspect="1" noChangeArrowheads="1"/>
            </p:cNvSpPr>
            <p:nvPr/>
          </p:nvSpPr>
          <p:spPr bwMode="auto">
            <a:xfrm>
              <a:off x="1754" y="1492"/>
              <a:ext cx="57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69" name="AutoShape 109"/>
            <p:cNvCxnSpPr>
              <a:cxnSpLocks noChangeAspect="1" noChangeShapeType="1"/>
              <a:stCxn id="2498665" idx="2"/>
              <a:endCxn id="2498668" idx="0"/>
            </p:cNvCxnSpPr>
            <p:nvPr/>
          </p:nvCxnSpPr>
          <p:spPr bwMode="auto">
            <a:xfrm>
              <a:off x="1783" y="501"/>
              <a:ext cx="0" cy="9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sp>
          <p:nvSpPr>
            <p:cNvPr id="2498670" name="Text Box 110"/>
            <p:cNvSpPr txBox="1">
              <a:spLocks noChangeAspect="1" noChangeArrowheads="1"/>
            </p:cNvSpPr>
            <p:nvPr/>
          </p:nvSpPr>
          <p:spPr bwMode="auto">
            <a:xfrm>
              <a:off x="282" y="1237"/>
              <a:ext cx="48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LD|RVF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sp>
          <p:nvSpPr>
            <p:cNvPr id="2498671" name="Oval 111"/>
            <p:cNvSpPr>
              <a:spLocks noChangeAspect="1" noChangeArrowheads="1"/>
            </p:cNvSpPr>
            <p:nvPr/>
          </p:nvSpPr>
          <p:spPr bwMode="auto">
            <a:xfrm>
              <a:off x="1329" y="1296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72" name="AutoShape 112"/>
            <p:cNvCxnSpPr>
              <a:cxnSpLocks noChangeAspect="1" noChangeShapeType="1"/>
              <a:stCxn id="2498670" idx="3"/>
              <a:endCxn id="2498671" idx="2"/>
            </p:cNvCxnSpPr>
            <p:nvPr/>
          </p:nvCxnSpPr>
          <p:spPr bwMode="auto">
            <a:xfrm>
              <a:off x="745" y="1315"/>
              <a:ext cx="584" cy="1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sp>
          <p:nvSpPr>
            <p:cNvPr id="2498673" name="Text Box 113"/>
            <p:cNvSpPr txBox="1">
              <a:spLocks noChangeAspect="1" noChangeArrowheads="1"/>
            </p:cNvSpPr>
            <p:nvPr/>
          </p:nvSpPr>
          <p:spPr bwMode="auto">
            <a:xfrm>
              <a:off x="2621" y="1237"/>
              <a:ext cx="47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18000"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LD|LVF</a:t>
              </a:r>
              <a:endParaRPr lang="de-DE" sz="1200" baseline="-25000">
                <a:solidFill>
                  <a:srgbClr val="000000"/>
                </a:solidFill>
              </a:endParaRPr>
            </a:p>
          </p:txBody>
        </p:sp>
        <p:sp>
          <p:nvSpPr>
            <p:cNvPr id="2498674" name="Oval 114"/>
            <p:cNvSpPr>
              <a:spLocks noChangeAspect="1" noChangeArrowheads="1"/>
            </p:cNvSpPr>
            <p:nvPr/>
          </p:nvSpPr>
          <p:spPr bwMode="auto">
            <a:xfrm>
              <a:off x="2013" y="1297"/>
              <a:ext cx="57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75" name="AutoShape 115"/>
            <p:cNvCxnSpPr>
              <a:cxnSpLocks noChangeAspect="1" noChangeShapeType="1"/>
              <a:stCxn id="2498673" idx="1"/>
              <a:endCxn id="2498674" idx="6"/>
            </p:cNvCxnSpPr>
            <p:nvPr/>
          </p:nvCxnSpPr>
          <p:spPr bwMode="auto">
            <a:xfrm flipH="1">
              <a:off x="2070" y="1315"/>
              <a:ext cx="551" cy="1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oval" w="sm" len="sm"/>
            </a:ln>
            <a:effectLst/>
          </p:spPr>
        </p:cxnSp>
        <p:grpSp>
          <p:nvGrpSpPr>
            <p:cNvPr id="16" name="Group 116"/>
            <p:cNvGrpSpPr>
              <a:grpSpLocks noChangeAspect="1"/>
            </p:cNvGrpSpPr>
            <p:nvPr/>
          </p:nvGrpSpPr>
          <p:grpSpPr bwMode="auto">
            <a:xfrm>
              <a:off x="2321" y="909"/>
              <a:ext cx="359" cy="272"/>
              <a:chOff x="767" y="3119"/>
              <a:chExt cx="598" cy="453"/>
            </a:xfrm>
          </p:grpSpPr>
          <p:sp>
            <p:nvSpPr>
              <p:cNvPr id="2498677" name="Oval 117"/>
              <p:cNvSpPr>
                <a:spLocks noChangeAspect="1" noChangeArrowheads="1"/>
              </p:cNvSpPr>
              <p:nvPr/>
            </p:nvSpPr>
            <p:spPr bwMode="auto">
              <a:xfrm>
                <a:off x="841" y="3119"/>
                <a:ext cx="453" cy="453"/>
              </a:xfrm>
              <a:prstGeom prst="ellipse">
                <a:avLst/>
              </a:prstGeom>
              <a:gradFill rotWithShape="1">
                <a:gsLst>
                  <a:gs pos="0">
                    <a:srgbClr val="B2B2B2">
                      <a:gamma/>
                      <a:tint val="0"/>
                      <a:invGamma/>
                    </a:srgbClr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8678" name="Text Box 118"/>
              <p:cNvSpPr txBox="1">
                <a:spLocks noChangeAspect="1" noChangeArrowheads="1"/>
              </p:cNvSpPr>
              <p:nvPr/>
            </p:nvSpPr>
            <p:spPr bwMode="auto">
              <a:xfrm>
                <a:off x="767" y="3217"/>
                <a:ext cx="59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200">
                    <a:solidFill>
                      <a:srgbClr val="000000"/>
                    </a:solidFill>
                  </a:rPr>
                  <a:t>MOG</a:t>
                </a:r>
              </a:p>
            </p:txBody>
          </p:sp>
        </p:grpSp>
        <p:cxnSp>
          <p:nvCxnSpPr>
            <p:cNvPr id="2498679" name="AutoShape 119"/>
            <p:cNvCxnSpPr>
              <a:cxnSpLocks noChangeAspect="1" noChangeShapeType="1"/>
              <a:stCxn id="2498632" idx="7"/>
              <a:endCxn id="2498677" idx="1"/>
            </p:cNvCxnSpPr>
            <p:nvPr/>
          </p:nvCxnSpPr>
          <p:spPr bwMode="auto">
            <a:xfrm rot="5400000" flipV="1">
              <a:off x="1698" y="243"/>
              <a:ext cx="1" cy="1413"/>
            </a:xfrm>
            <a:prstGeom prst="curvedConnector3">
              <a:avLst>
                <a:gd name="adj1" fmla="val -1240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80" name="AutoShape 120"/>
            <p:cNvCxnSpPr>
              <a:cxnSpLocks noChangeAspect="1" noChangeShapeType="1"/>
              <a:stCxn id="2498677" idx="0"/>
              <a:endCxn id="2498632" idx="0"/>
            </p:cNvCxnSpPr>
            <p:nvPr/>
          </p:nvCxnSpPr>
          <p:spPr bwMode="auto">
            <a:xfrm rot="16200000" flipH="1" flipV="1">
              <a:off x="1698" y="107"/>
              <a:ext cx="1" cy="1606"/>
            </a:xfrm>
            <a:prstGeom prst="curvedConnector3">
              <a:avLst>
                <a:gd name="adj1" fmla="val -1930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498681" name="AutoShape 121"/>
            <p:cNvCxnSpPr>
              <a:cxnSpLocks noChangeAspect="1" noChangeShapeType="1"/>
              <a:stCxn id="2498677" idx="5"/>
              <a:endCxn id="2498645" idx="5"/>
            </p:cNvCxnSpPr>
            <p:nvPr/>
          </p:nvCxnSpPr>
          <p:spPr bwMode="auto">
            <a:xfrm flipH="1">
              <a:off x="2069" y="1141"/>
              <a:ext cx="529" cy="5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82" name="AutoShape 122"/>
            <p:cNvCxnSpPr>
              <a:cxnSpLocks noChangeAspect="1" noChangeShapeType="1"/>
              <a:stCxn id="2498677" idx="3"/>
              <a:endCxn id="2498645" idx="7"/>
            </p:cNvCxnSpPr>
            <p:nvPr/>
          </p:nvCxnSpPr>
          <p:spPr bwMode="auto">
            <a:xfrm flipH="1">
              <a:off x="2069" y="1141"/>
              <a:ext cx="336" cy="35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498683" name="Oval 123"/>
            <p:cNvSpPr>
              <a:spLocks noChangeAspect="1" noChangeArrowheads="1"/>
            </p:cNvSpPr>
            <p:nvPr/>
          </p:nvSpPr>
          <p:spPr bwMode="auto">
            <a:xfrm>
              <a:off x="1111" y="1463"/>
              <a:ext cx="56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84" name="AutoShape 124"/>
            <p:cNvCxnSpPr>
              <a:cxnSpLocks noChangeAspect="1" noChangeShapeType="1"/>
              <a:stCxn id="2498670" idx="3"/>
              <a:endCxn id="2498683" idx="1"/>
            </p:cNvCxnSpPr>
            <p:nvPr/>
          </p:nvCxnSpPr>
          <p:spPr bwMode="auto">
            <a:xfrm>
              <a:off x="745" y="1315"/>
              <a:ext cx="374" cy="156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85" name="Oval 125"/>
            <p:cNvSpPr>
              <a:spLocks noChangeAspect="1" noChangeArrowheads="1"/>
            </p:cNvSpPr>
            <p:nvPr/>
          </p:nvSpPr>
          <p:spPr bwMode="auto">
            <a:xfrm>
              <a:off x="2227" y="1462"/>
              <a:ext cx="56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86" name="AutoShape 126"/>
            <p:cNvCxnSpPr>
              <a:cxnSpLocks noChangeAspect="1" noChangeShapeType="1"/>
              <a:stCxn id="2498673" idx="1"/>
              <a:endCxn id="2498685" idx="7"/>
            </p:cNvCxnSpPr>
            <p:nvPr/>
          </p:nvCxnSpPr>
          <p:spPr bwMode="auto">
            <a:xfrm flipH="1">
              <a:off x="2275" y="1315"/>
              <a:ext cx="346" cy="155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cxnSp>
          <p:nvCxnSpPr>
            <p:cNvPr id="2498687" name="AutoShape 127"/>
            <p:cNvCxnSpPr>
              <a:cxnSpLocks noChangeAspect="1" noChangeShapeType="1"/>
              <a:stCxn id="2498655" idx="3"/>
              <a:endCxn id="2498632" idx="5"/>
            </p:cNvCxnSpPr>
            <p:nvPr/>
          </p:nvCxnSpPr>
          <p:spPr bwMode="auto">
            <a:xfrm flipH="1">
              <a:off x="992" y="1140"/>
              <a:ext cx="340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88" name="AutoShape 128"/>
            <p:cNvCxnSpPr>
              <a:cxnSpLocks noChangeAspect="1" noChangeShapeType="1"/>
              <a:stCxn id="2498632" idx="7"/>
              <a:endCxn id="2498655" idx="1"/>
            </p:cNvCxnSpPr>
            <p:nvPr/>
          </p:nvCxnSpPr>
          <p:spPr bwMode="auto">
            <a:xfrm>
              <a:off x="992" y="949"/>
              <a:ext cx="34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89" name="AutoShape 129"/>
            <p:cNvCxnSpPr>
              <a:cxnSpLocks noChangeAspect="1" noChangeShapeType="1"/>
              <a:stCxn id="2498677" idx="3"/>
              <a:endCxn id="2498651" idx="5"/>
            </p:cNvCxnSpPr>
            <p:nvPr/>
          </p:nvCxnSpPr>
          <p:spPr bwMode="auto">
            <a:xfrm flipH="1" flipV="1">
              <a:off x="2069" y="1140"/>
              <a:ext cx="336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cxnSp>
          <p:nvCxnSpPr>
            <p:cNvPr id="2498690" name="AutoShape 130"/>
            <p:cNvCxnSpPr>
              <a:cxnSpLocks noChangeAspect="1" noChangeShapeType="1"/>
              <a:stCxn id="2498651" idx="7"/>
              <a:endCxn id="2498677" idx="1"/>
            </p:cNvCxnSpPr>
            <p:nvPr/>
          </p:nvCxnSpPr>
          <p:spPr bwMode="auto">
            <a:xfrm>
              <a:off x="2069" y="949"/>
              <a:ext cx="336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</p:cxnSp>
        <p:sp>
          <p:nvSpPr>
            <p:cNvPr id="2498691" name="Oval 131"/>
            <p:cNvSpPr>
              <a:spLocks noChangeAspect="1" noChangeArrowheads="1"/>
            </p:cNvSpPr>
            <p:nvPr/>
          </p:nvSpPr>
          <p:spPr bwMode="auto">
            <a:xfrm>
              <a:off x="1631" y="800"/>
              <a:ext cx="56" cy="56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92" name="AutoShape 132"/>
            <p:cNvCxnSpPr>
              <a:cxnSpLocks noChangeAspect="1" noChangeShapeType="1"/>
              <a:stCxn id="2498662" idx="0"/>
              <a:endCxn id="2498691" idx="2"/>
            </p:cNvCxnSpPr>
            <p:nvPr/>
          </p:nvCxnSpPr>
          <p:spPr bwMode="auto">
            <a:xfrm flipV="1">
              <a:off x="1628" y="828"/>
              <a:ext cx="3" cy="1111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  <p:sp>
          <p:nvSpPr>
            <p:cNvPr id="2498693" name="Oval 133"/>
            <p:cNvSpPr>
              <a:spLocks noChangeAspect="1" noChangeArrowheads="1"/>
            </p:cNvSpPr>
            <p:nvPr/>
          </p:nvSpPr>
          <p:spPr bwMode="auto">
            <a:xfrm>
              <a:off x="1576" y="690"/>
              <a:ext cx="56" cy="57"/>
            </a:xfrm>
            <a:prstGeom prst="ellipse">
              <a:avLst/>
            </a:prstGeom>
            <a:noFill/>
            <a:ln w="28575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498694" name="AutoShape 134"/>
            <p:cNvCxnSpPr>
              <a:cxnSpLocks noChangeAspect="1" noChangeShapeType="1"/>
              <a:stCxn id="2498665" idx="2"/>
              <a:endCxn id="2498693" idx="6"/>
            </p:cNvCxnSpPr>
            <p:nvPr/>
          </p:nvCxnSpPr>
          <p:spPr bwMode="auto">
            <a:xfrm flipH="1">
              <a:off x="1632" y="501"/>
              <a:ext cx="151" cy="218"/>
            </a:xfrm>
            <a:prstGeom prst="straightConnector1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</p:spPr>
        </p:cxnSp>
      </p:grpSp>
      <p:sp>
        <p:nvSpPr>
          <p:cNvPr id="2498695" name="Text Box 135"/>
          <p:cNvSpPr txBox="1">
            <a:spLocks noChangeArrowheads="1"/>
          </p:cNvSpPr>
          <p:nvPr/>
        </p:nvSpPr>
        <p:spPr bwMode="auto">
          <a:xfrm>
            <a:off x="3087688" y="4018818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0" i="1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GB" sz="2400" b="0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400" b="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696" name="Text Box 136"/>
          <p:cNvSpPr txBox="1">
            <a:spLocks noChangeArrowheads="1"/>
          </p:cNvSpPr>
          <p:nvPr/>
        </p:nvSpPr>
        <p:spPr bwMode="auto">
          <a:xfrm>
            <a:off x="7042150" y="4018818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0" i="1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GB" sz="2400" b="0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400" b="0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697" name="Oval 137"/>
          <p:cNvSpPr>
            <a:spLocks noChangeArrowheads="1"/>
          </p:cNvSpPr>
          <p:nvPr/>
        </p:nvSpPr>
        <p:spPr bwMode="auto">
          <a:xfrm>
            <a:off x="9336088" y="656493"/>
            <a:ext cx="522287" cy="52546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2400" i="1" dirty="0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 dirty="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2400" baseline="-25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98698" name="Oval 138"/>
          <p:cNvSpPr>
            <a:spLocks noChangeArrowheads="1"/>
          </p:cNvSpPr>
          <p:nvPr/>
        </p:nvSpPr>
        <p:spPr bwMode="auto">
          <a:xfrm>
            <a:off x="498475" y="635856"/>
            <a:ext cx="522288" cy="525462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98699" name="Rectangle 139"/>
          <p:cNvSpPr>
            <a:spLocks noChangeArrowheads="1"/>
          </p:cNvSpPr>
          <p:nvPr/>
        </p:nvSpPr>
        <p:spPr bwMode="auto">
          <a:xfrm>
            <a:off x="6023991" y="5215793"/>
            <a:ext cx="4093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sz="1800" dirty="0" smtClean="0">
                <a:solidFill>
                  <a:srgbClr val="000000"/>
                </a:solidFill>
                <a:latin typeface="Times New Roman" pitchFamily="18" charset="0"/>
              </a:rPr>
              <a:t>Data:</a:t>
            </a:r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	Stephan et al. 2003, </a:t>
            </a:r>
            <a:r>
              <a:rPr lang="en-GB" sz="1800" b="0" i="1" dirty="0" smtClean="0">
                <a:solidFill>
                  <a:srgbClr val="000000"/>
                </a:solidFill>
                <a:latin typeface="Times New Roman" pitchFamily="18" charset="0"/>
              </a:rPr>
              <a:t>Science</a:t>
            </a:r>
          </a:p>
          <a:p>
            <a:pPr eaLnBrk="0" hangingPunct="0">
              <a:spcBef>
                <a:spcPts val="0"/>
              </a:spcBef>
            </a:pPr>
            <a:r>
              <a:rPr lang="en-GB" sz="1800" dirty="0" smtClean="0">
                <a:solidFill>
                  <a:srgbClr val="000000"/>
                </a:solidFill>
                <a:latin typeface="Times New Roman" pitchFamily="18" charset="0"/>
              </a:rPr>
              <a:t>Models:</a:t>
            </a:r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	Stephan et al. 2007, </a:t>
            </a:r>
            <a:r>
              <a:rPr lang="en-GB" sz="1800" b="0" i="1" dirty="0" smtClean="0">
                <a:solidFill>
                  <a:srgbClr val="000000"/>
                </a:solidFill>
                <a:latin typeface="Times New Roman" pitchFamily="18" charset="0"/>
              </a:rPr>
              <a:t>J. </a:t>
            </a:r>
            <a:r>
              <a:rPr lang="en-GB" sz="1800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Neurosci</a:t>
            </a:r>
            <a:r>
              <a:rPr lang="en-GB" sz="1800" b="0" i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9586" name="Picture 2" descr="dirichlet_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775" y="542925"/>
            <a:ext cx="8451850" cy="5751513"/>
          </a:xfrm>
          <a:prstGeom prst="rect">
            <a:avLst/>
          </a:prstGeom>
          <a:noFill/>
        </p:spPr>
      </p:pic>
      <p:sp>
        <p:nvSpPr>
          <p:cNvPr id="2499587" name="Oval 3"/>
          <p:cNvSpPr>
            <a:spLocks noChangeArrowheads="1"/>
          </p:cNvSpPr>
          <p:nvPr/>
        </p:nvSpPr>
        <p:spPr bwMode="auto">
          <a:xfrm>
            <a:off x="7102475" y="2092325"/>
            <a:ext cx="522288" cy="52546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99588" name="Oval 4"/>
          <p:cNvSpPr>
            <a:spLocks noChangeArrowheads="1"/>
          </p:cNvSpPr>
          <p:nvPr/>
        </p:nvSpPr>
        <p:spPr bwMode="auto">
          <a:xfrm>
            <a:off x="2498725" y="2071688"/>
            <a:ext cx="523875" cy="525462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2499589" name="Object 5"/>
          <p:cNvGraphicFramePr>
            <a:graphicFrameLocks noChangeAspect="1"/>
          </p:cNvGraphicFramePr>
          <p:nvPr/>
        </p:nvGraphicFramePr>
        <p:xfrm>
          <a:off x="5813425" y="4535488"/>
          <a:ext cx="1690688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43" name="Equation" r:id="rId5" imgW="787058" imgH="482391" progId="Equation.DSMT4">
                  <p:embed/>
                </p:oleObj>
              </mc:Choice>
              <mc:Fallback>
                <p:oleObj name="Equation" r:id="rId5" imgW="787058" imgH="482391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3425" y="4535488"/>
                        <a:ext cx="1690688" cy="1036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9590" name="Object 6"/>
          <p:cNvGraphicFramePr>
            <a:graphicFrameLocks noChangeAspect="1"/>
          </p:cNvGraphicFramePr>
          <p:nvPr/>
        </p:nvGraphicFramePr>
        <p:xfrm>
          <a:off x="2547938" y="4546600"/>
          <a:ext cx="172085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44" name="Equation" r:id="rId7" imgW="799753" imgH="482391" progId="Equation.DSMT4">
                  <p:embed/>
                </p:oleObj>
              </mc:Choice>
              <mc:Fallback>
                <p:oleObj name="Equation" r:id="rId7" imgW="799753" imgH="482391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938" y="4546600"/>
                        <a:ext cx="1720850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9591" name="Object 7"/>
          <p:cNvGraphicFramePr>
            <a:graphicFrameLocks noChangeAspect="1"/>
          </p:cNvGraphicFramePr>
          <p:nvPr/>
        </p:nvGraphicFramePr>
        <p:xfrm>
          <a:off x="3328988" y="2030413"/>
          <a:ext cx="316706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45" name="Equation" r:id="rId9" imgW="1129810" imgH="215806" progId="Equation.3">
                  <p:embed/>
                </p:oleObj>
              </mc:Choice>
              <mc:Fallback>
                <p:oleObj name="Equation" r:id="rId9" imgW="1129810" imgH="215806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2030413"/>
                        <a:ext cx="3167062" cy="60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9592" name="Rectangle 8"/>
          <p:cNvSpPr>
            <a:spLocks noChangeArrowheads="1"/>
          </p:cNvSpPr>
          <p:nvPr/>
        </p:nvSpPr>
        <p:spPr bwMode="auto">
          <a:xfrm>
            <a:off x="4016375" y="260350"/>
            <a:ext cx="20891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781" y="6363085"/>
            <a:ext cx="2624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Stephan et al. 2009a, </a:t>
            </a:r>
            <a:r>
              <a:rPr lang="en-GB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en-GB" b="0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sz="2800" b="1" dirty="0" err="1" smtClean="0">
                <a:latin typeface="Arial Unicode MS" pitchFamily="34" charset="-128"/>
              </a:rPr>
              <a:t>How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can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we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report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the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results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of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random</a:t>
            </a:r>
            <a:r>
              <a:rPr lang="de-CH" sz="2800" b="1" dirty="0" smtClean="0">
                <a:latin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</a:rPr>
              <a:t>effects</a:t>
            </a:r>
            <a:r>
              <a:rPr lang="de-CH" sz="2800" b="1" dirty="0" smtClean="0">
                <a:latin typeface="Arial Unicode MS" pitchFamily="34" charset="-128"/>
              </a:rPr>
              <a:t> BMS?</a:t>
            </a:r>
            <a:endParaRPr lang="en-US" sz="2800" b="1" dirty="0" smtClean="0">
              <a:latin typeface="Arial Unicode MS" pitchFamily="34" charset="-128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600200"/>
            <a:ext cx="4755074" cy="4924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CH" sz="2000" dirty="0" smtClean="0"/>
              <a:t>1. </a:t>
            </a:r>
            <a:r>
              <a:rPr lang="de-CH" sz="2000" b="1" dirty="0" err="1" smtClean="0"/>
              <a:t>Dirichlet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parameter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estimates</a:t>
            </a:r>
            <a:endParaRPr lang="de-CH" sz="2000" b="1" dirty="0" smtClean="0"/>
          </a:p>
          <a:p>
            <a:pPr eaLnBrk="1" hangingPunct="1">
              <a:buFontTx/>
              <a:buNone/>
            </a:pPr>
            <a:endParaRPr lang="de-CH" sz="2000" dirty="0" smtClean="0"/>
          </a:p>
          <a:p>
            <a:pPr eaLnBrk="1" hangingPunct="1">
              <a:buFontTx/>
              <a:buNone/>
            </a:pPr>
            <a:endParaRPr lang="de-CH" sz="2000" dirty="0"/>
          </a:p>
          <a:p>
            <a:pPr eaLnBrk="1" hangingPunct="1">
              <a:buFontTx/>
              <a:buNone/>
            </a:pPr>
            <a:r>
              <a:rPr lang="de-CH" sz="2000" dirty="0" smtClean="0"/>
              <a:t>2. </a:t>
            </a:r>
            <a:r>
              <a:rPr lang="en-US" sz="2000" b="1" dirty="0"/>
              <a:t>expected </a:t>
            </a:r>
            <a:r>
              <a:rPr lang="en-US" sz="2000" b="1" dirty="0" smtClean="0"/>
              <a:t>posterior probability </a:t>
            </a:r>
            <a:r>
              <a:rPr lang="en-US" sz="2000" dirty="0" smtClean="0"/>
              <a:t>of </a:t>
            </a:r>
            <a:r>
              <a:rPr lang="en-US" sz="2000" dirty="0"/>
              <a:t>obtaining the k-</a:t>
            </a:r>
            <a:r>
              <a:rPr lang="en-US" sz="2000" dirty="0" err="1"/>
              <a:t>th</a:t>
            </a:r>
            <a:r>
              <a:rPr lang="en-US" sz="2000" dirty="0"/>
              <a:t> </a:t>
            </a:r>
            <a:r>
              <a:rPr lang="en-US" sz="2000" dirty="0" smtClean="0"/>
              <a:t>model </a:t>
            </a:r>
            <a:r>
              <a:rPr lang="en-GB" sz="2000" dirty="0"/>
              <a:t>for any randomly selected </a:t>
            </a:r>
            <a:r>
              <a:rPr lang="en-GB" sz="2000" dirty="0" smtClean="0"/>
              <a:t>subject</a:t>
            </a:r>
          </a:p>
          <a:p>
            <a:pPr eaLnBrk="1" hangingPunct="1">
              <a:buFontTx/>
              <a:buNone/>
            </a:pPr>
            <a:endParaRPr lang="en-GB" sz="2000" dirty="0"/>
          </a:p>
          <a:p>
            <a:pPr eaLnBrk="1" hangingPunct="1">
              <a:buFontTx/>
              <a:buNone/>
            </a:pPr>
            <a:r>
              <a:rPr lang="en-GB" sz="2000" dirty="0" smtClean="0"/>
              <a:t>3. </a:t>
            </a:r>
            <a:r>
              <a:rPr lang="en-GB" sz="2000" b="1" dirty="0"/>
              <a:t>exceedance </a:t>
            </a:r>
            <a:r>
              <a:rPr lang="en-GB" sz="2000" b="1" dirty="0" smtClean="0"/>
              <a:t>probability </a:t>
            </a:r>
            <a:r>
              <a:rPr lang="en-GB" sz="2000" dirty="0"/>
              <a:t>that a particular model </a:t>
            </a:r>
            <a:r>
              <a:rPr lang="en-GB" sz="2000" i="1" dirty="0"/>
              <a:t>k</a:t>
            </a:r>
            <a:r>
              <a:rPr lang="en-GB" sz="2000" dirty="0"/>
              <a:t> is more likely than any other model (of the </a:t>
            </a:r>
            <a:r>
              <a:rPr lang="en-GB" sz="2000" i="1" dirty="0"/>
              <a:t>K</a:t>
            </a:r>
            <a:r>
              <a:rPr lang="en-GB" sz="2000" dirty="0"/>
              <a:t> models tested), given the group </a:t>
            </a:r>
            <a:r>
              <a:rPr lang="en-GB" sz="2000" dirty="0" smtClean="0"/>
              <a:t>data</a:t>
            </a:r>
          </a:p>
          <a:p>
            <a:pPr eaLnBrk="1" hangingPunct="1">
              <a:buFontTx/>
              <a:buNone/>
            </a:pPr>
            <a:endParaRPr lang="en-GB" sz="2000" i="1" dirty="0" smtClean="0"/>
          </a:p>
          <a:p>
            <a:pPr eaLnBrk="1" hangingPunct="1">
              <a:buFontTx/>
              <a:buNone/>
            </a:pPr>
            <a:r>
              <a:rPr lang="en-GB" sz="2000" dirty="0" smtClean="0"/>
              <a:t>4. </a:t>
            </a:r>
            <a:r>
              <a:rPr lang="en-GB" sz="2000" b="1" dirty="0" smtClean="0"/>
              <a:t>protected exceedance probability</a:t>
            </a:r>
            <a:r>
              <a:rPr lang="en-GB" sz="2000" dirty="0" smtClean="0"/>
              <a:t>: </a:t>
            </a:r>
            <a:br>
              <a:rPr lang="en-GB" sz="2000" dirty="0" smtClean="0"/>
            </a:br>
            <a:r>
              <a:rPr lang="en-GB" sz="2000" dirty="0" smtClean="0"/>
              <a:t>see below</a:t>
            </a:r>
            <a:endParaRPr lang="de-CH" sz="2000" dirty="0" smtClean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327387"/>
              </p:ext>
            </p:extLst>
          </p:nvPr>
        </p:nvGraphicFramePr>
        <p:xfrm>
          <a:off x="5482192" y="2658413"/>
          <a:ext cx="4219813" cy="72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43" name="Equation" r:id="rId3" imgW="1600200" imgH="279400" progId="Equation.DSMT4">
                  <p:embed/>
                </p:oleObj>
              </mc:Choice>
              <mc:Fallback>
                <p:oleObj name="Equation" r:id="rId3" imgW="16002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192" y="2658413"/>
                        <a:ext cx="4219813" cy="7284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7189" y="1658318"/>
          <a:ext cx="429821" cy="40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44" name="Equation" r:id="rId5" imgW="152334" imgH="139639" progId="Equation.DSMT4">
                  <p:embed/>
                </p:oleObj>
              </mc:Choice>
              <mc:Fallback>
                <p:oleObj name="Equation" r:id="rId5" imgW="152334" imgH="13963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89" y="1658318"/>
                        <a:ext cx="429821" cy="402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744157"/>
              </p:ext>
            </p:extLst>
          </p:nvPr>
        </p:nvGraphicFramePr>
        <p:xfrm>
          <a:off x="5588749" y="4147160"/>
          <a:ext cx="4183901" cy="96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45" name="Equation" r:id="rId7" imgW="1993900" imgH="457200" progId="Equation.DSMT4">
                  <p:embed/>
                </p:oleObj>
              </mc:Choice>
              <mc:Fallback>
                <p:oleObj name="Equation" r:id="rId7" imgW="1993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749" y="4147160"/>
                        <a:ext cx="4183901" cy="9608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8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Generative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</a:t>
            </a:r>
            <a:endParaRPr lang="de-C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r="22843"/>
          <a:stretch/>
        </p:blipFill>
        <p:spPr bwMode="auto">
          <a:xfrm>
            <a:off x="982490" y="1587053"/>
            <a:ext cx="2034863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149786"/>
              </p:ext>
            </p:extLst>
          </p:nvPr>
        </p:nvGraphicFramePr>
        <p:xfrm>
          <a:off x="4073232" y="2809309"/>
          <a:ext cx="1700212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05" name="Equation" r:id="rId4" imgW="672840" imgH="203040" progId="Equation.DSMT4">
                  <p:embed/>
                </p:oleObj>
              </mc:Choice>
              <mc:Fallback>
                <p:oleObj name="Equation" r:id="rId4" imgW="672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232" y="2809309"/>
                        <a:ext cx="1700212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07761"/>
              </p:ext>
            </p:extLst>
          </p:nvPr>
        </p:nvGraphicFramePr>
        <p:xfrm>
          <a:off x="3422687" y="1844436"/>
          <a:ext cx="16986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06" name="Equation" r:id="rId6" imgW="672840" imgH="203040" progId="Equation.DSMT4">
                  <p:embed/>
                </p:oleObj>
              </mc:Choice>
              <mc:Fallback>
                <p:oleObj name="Equation" r:id="rId6" imgW="672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87" y="1844436"/>
                        <a:ext cx="16986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 bwMode="auto">
          <a:xfrm flipH="1" flipV="1">
            <a:off x="3195923" y="2491467"/>
            <a:ext cx="342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271049" y="2721141"/>
            <a:ext cx="342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528" y="2019770"/>
            <a:ext cx="2406259" cy="1198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756736"/>
              </p:ext>
            </p:extLst>
          </p:nvPr>
        </p:nvGraphicFramePr>
        <p:xfrm>
          <a:off x="5071502" y="1842849"/>
          <a:ext cx="14097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07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502" y="1842849"/>
                        <a:ext cx="14097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2490" y="4018208"/>
            <a:ext cx="86052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de-CH" sz="2000" b="0" dirty="0" err="1" smtClean="0">
                <a:latin typeface="+mn-lt"/>
              </a:rPr>
              <a:t>enforces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mechanistic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thinking</a:t>
            </a:r>
            <a:r>
              <a:rPr lang="de-CH" sz="2000" b="0" dirty="0" smtClean="0">
                <a:latin typeface="+mn-lt"/>
              </a:rPr>
              <a:t>: </a:t>
            </a:r>
            <a:r>
              <a:rPr lang="de-CH" sz="2000" b="0" dirty="0" err="1" smtClean="0">
                <a:latin typeface="+mn-lt"/>
              </a:rPr>
              <a:t>how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could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the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data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have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been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caused</a:t>
            </a:r>
            <a:r>
              <a:rPr lang="de-CH" sz="2000" b="0" dirty="0" smtClean="0">
                <a:latin typeface="+mn-lt"/>
              </a:rPr>
              <a:t>?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n-US" sz="2000" b="0" dirty="0"/>
              <a:t>generate synthetic data (observations) by sampling from the prior – can model explain certain phenomena at all? </a:t>
            </a:r>
            <a:endParaRPr lang="en-US" sz="2000" b="0" dirty="0" smtClean="0"/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de-CH" sz="2000" b="0" dirty="0" err="1" smtClean="0">
                <a:solidFill>
                  <a:srgbClr val="000000"/>
                </a:solidFill>
              </a:rPr>
              <a:t>inference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>
                <a:solidFill>
                  <a:srgbClr val="000000"/>
                </a:solidFill>
              </a:rPr>
              <a:t>about</a:t>
            </a:r>
            <a:r>
              <a:rPr lang="de-CH" sz="2000" b="0" dirty="0">
                <a:solidFill>
                  <a:srgbClr val="000000"/>
                </a:solidFill>
              </a:rPr>
              <a:t> </a:t>
            </a:r>
            <a:r>
              <a:rPr lang="de-CH" sz="2000" b="0" dirty="0" err="1"/>
              <a:t>model</a:t>
            </a:r>
            <a:r>
              <a:rPr lang="de-CH" sz="2000" b="0" dirty="0"/>
              <a:t> </a:t>
            </a:r>
            <a:r>
              <a:rPr lang="de-CH" sz="2000" b="0" dirty="0" err="1" smtClean="0"/>
              <a:t>structure</a:t>
            </a:r>
            <a:r>
              <a:rPr lang="de-CH" sz="2000" b="0" dirty="0" smtClean="0">
                <a:latin typeface="+mn-lt"/>
              </a:rPr>
              <a:t>: formal </a:t>
            </a:r>
            <a:r>
              <a:rPr lang="de-CH" sz="2000" b="0" dirty="0" err="1" smtClean="0">
                <a:latin typeface="+mn-lt"/>
              </a:rPr>
              <a:t>approach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to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disambiguating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err="1" smtClean="0">
                <a:latin typeface="+mn-lt"/>
              </a:rPr>
              <a:t>mechanisms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 smtClean="0">
                <a:latin typeface="Arial"/>
                <a:cs typeface="Arial"/>
              </a:rPr>
              <a:t>→</a:t>
            </a:r>
            <a:r>
              <a:rPr lang="de-CH" sz="2000" b="0" dirty="0" smtClean="0">
                <a:latin typeface="+mn-lt"/>
              </a:rPr>
              <a:t> </a:t>
            </a:r>
            <a:r>
              <a:rPr lang="de-CH" sz="2000" b="0" dirty="0">
                <a:solidFill>
                  <a:srgbClr val="000000"/>
                </a:solidFill>
                <a:cs typeface="Times New Roman" panose="02020603050405020304" pitchFamily="18" charset="0"/>
              </a:rPr>
              <a:t>p(</a:t>
            </a:r>
            <a:r>
              <a:rPr lang="de-CH" sz="2000" b="0" dirty="0" err="1">
                <a:solidFill>
                  <a:srgbClr val="000000"/>
                </a:solidFill>
                <a:cs typeface="Times New Roman" panose="02020603050405020304" pitchFamily="18" charset="0"/>
                <a:sym typeface="Symbol"/>
              </a:rPr>
              <a:t>m|y</a:t>
            </a:r>
            <a:r>
              <a:rPr lang="de-CH" sz="2000" b="0" dirty="0" smtClean="0">
                <a:solidFill>
                  <a:srgbClr val="000000"/>
                </a:solidFill>
                <a:cs typeface="Times New Roman" panose="02020603050405020304" pitchFamily="18" charset="0"/>
                <a:sym typeface="Symbol"/>
              </a:rPr>
              <a:t>) </a:t>
            </a:r>
            <a:endParaRPr lang="de-CH" sz="2000" b="0" dirty="0">
              <a:latin typeface="+mn-lt"/>
            </a:endParaRP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de-CH" sz="2000" b="0" dirty="0" err="1" smtClean="0"/>
              <a:t>inference</a:t>
            </a:r>
            <a:r>
              <a:rPr lang="de-CH" sz="2000" b="0" dirty="0" smtClean="0"/>
              <a:t> </a:t>
            </a:r>
            <a:r>
              <a:rPr lang="de-CH" sz="2000" b="0" dirty="0" err="1"/>
              <a:t>about</a:t>
            </a:r>
            <a:r>
              <a:rPr lang="de-CH" sz="2000" b="0" dirty="0"/>
              <a:t> </a:t>
            </a:r>
            <a:r>
              <a:rPr lang="de-CH" sz="2000" b="0" dirty="0" err="1" smtClean="0"/>
              <a:t>parameters</a:t>
            </a:r>
            <a:r>
              <a:rPr lang="de-CH" sz="2000" b="0" dirty="0" smtClean="0"/>
              <a:t> </a:t>
            </a:r>
            <a:r>
              <a:rPr lang="de-CH" sz="2000" b="0" dirty="0" smtClean="0">
                <a:latin typeface="Arial"/>
                <a:cs typeface="Arial"/>
              </a:rPr>
              <a:t>→ </a:t>
            </a:r>
            <a:r>
              <a:rPr lang="de-CH" sz="2000" b="0" dirty="0">
                <a:cs typeface="Times New Roman" panose="02020603050405020304" pitchFamily="18" charset="0"/>
              </a:rPr>
              <a:t>p(</a:t>
            </a:r>
            <a:r>
              <a:rPr lang="de-CH" sz="2000" b="0" dirty="0">
                <a:cs typeface="Times New Roman" panose="02020603050405020304" pitchFamily="18" charset="0"/>
                <a:sym typeface="Symbol"/>
              </a:rPr>
              <a:t>|y</a:t>
            </a:r>
            <a:r>
              <a:rPr lang="de-CH" sz="2000" b="0" dirty="0" smtClean="0">
                <a:cs typeface="Times New Roman" panose="02020603050405020304" pitchFamily="18" charset="0"/>
                <a:sym typeface="Symbol"/>
              </a:rPr>
              <a:t>)</a:t>
            </a:r>
            <a:endParaRPr lang="en-US" sz="20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75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/>
              <a:t>Overfitting</a:t>
            </a:r>
            <a:r>
              <a:rPr lang="de-CH" sz="2800" b="1" dirty="0" smtClean="0"/>
              <a:t> at </a:t>
            </a:r>
            <a:r>
              <a:rPr lang="de-CH" sz="2800" b="1" dirty="0" err="1" smtClean="0"/>
              <a:t>the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level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of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models</a:t>
            </a:r>
            <a:endParaRPr lang="de-CH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4972050" cy="4525963"/>
          </a:xfrm>
        </p:spPr>
        <p:txBody>
          <a:bodyPr/>
          <a:lstStyle/>
          <a:p>
            <a:r>
              <a:rPr lang="de-CH" sz="2000" dirty="0" smtClean="0">
                <a:sym typeface="Symbol"/>
              </a:rPr>
              <a:t> #</a:t>
            </a:r>
            <a:r>
              <a:rPr lang="de-CH" sz="2000" dirty="0" err="1" smtClean="0">
                <a:sym typeface="Symbol"/>
              </a:rPr>
              <a:t>models</a:t>
            </a:r>
            <a:r>
              <a:rPr lang="de-CH" sz="2000" dirty="0" smtClean="0">
                <a:sym typeface="Symbol"/>
              </a:rPr>
              <a:t>   </a:t>
            </a:r>
            <a:r>
              <a:rPr lang="de-CH" sz="2000" dirty="0" err="1" smtClean="0">
                <a:sym typeface="Symbol"/>
              </a:rPr>
              <a:t>risk</a:t>
            </a:r>
            <a:r>
              <a:rPr lang="de-CH" sz="2000" dirty="0" smtClean="0">
                <a:sym typeface="Symbol"/>
              </a:rPr>
              <a:t> </a:t>
            </a:r>
            <a:r>
              <a:rPr lang="de-CH" sz="2000" dirty="0" err="1" smtClean="0">
                <a:sym typeface="Symbol"/>
              </a:rPr>
              <a:t>of</a:t>
            </a:r>
            <a:r>
              <a:rPr lang="de-CH" sz="2000" dirty="0" smtClean="0">
                <a:sym typeface="Symbol"/>
              </a:rPr>
              <a:t> </a:t>
            </a:r>
            <a:r>
              <a:rPr lang="de-CH" sz="2000" dirty="0" err="1" smtClean="0">
                <a:sym typeface="Symbol"/>
              </a:rPr>
              <a:t>overfitting</a:t>
            </a:r>
            <a:endParaRPr lang="de-CH" sz="2000" dirty="0" smtClean="0">
              <a:sym typeface="Symbol"/>
            </a:endParaRPr>
          </a:p>
          <a:p>
            <a:pPr>
              <a:spcBef>
                <a:spcPts val="1800"/>
              </a:spcBef>
            </a:pPr>
            <a:r>
              <a:rPr lang="de-CH" sz="2000" dirty="0" err="1" smtClean="0">
                <a:sym typeface="Symbol"/>
              </a:rPr>
              <a:t>solutions</a:t>
            </a:r>
            <a:r>
              <a:rPr lang="de-CH" sz="2000" dirty="0" smtClean="0">
                <a:sym typeface="Symbol"/>
              </a:rPr>
              <a:t>: </a:t>
            </a:r>
          </a:p>
          <a:p>
            <a:pPr lvl="1"/>
            <a:r>
              <a:rPr lang="de-CH" sz="2000" dirty="0" err="1" smtClean="0">
                <a:sym typeface="Symbol"/>
              </a:rPr>
              <a:t>regularisation</a:t>
            </a:r>
            <a:r>
              <a:rPr lang="de-CH" sz="2000" dirty="0" smtClean="0">
                <a:sym typeface="Symbol"/>
              </a:rPr>
              <a:t>: </a:t>
            </a:r>
            <a:r>
              <a:rPr lang="de-CH" sz="2000" dirty="0" err="1">
                <a:sym typeface="Symbol"/>
              </a:rPr>
              <a:t>definition</a:t>
            </a:r>
            <a:r>
              <a:rPr lang="de-CH" sz="2000" dirty="0">
                <a:sym typeface="Symbol"/>
              </a:rPr>
              <a:t> </a:t>
            </a:r>
            <a:r>
              <a:rPr lang="de-CH" sz="2000" dirty="0" err="1">
                <a:sym typeface="Symbol"/>
              </a:rPr>
              <a:t>of</a:t>
            </a:r>
            <a:r>
              <a:rPr lang="de-CH" sz="2000" dirty="0">
                <a:sym typeface="Symbol"/>
              </a:rPr>
              <a:t> </a:t>
            </a:r>
            <a:r>
              <a:rPr lang="de-CH" sz="2000" dirty="0" err="1">
                <a:sym typeface="Symbol"/>
              </a:rPr>
              <a:t>model</a:t>
            </a:r>
            <a:r>
              <a:rPr lang="de-CH" sz="2000" dirty="0">
                <a:sym typeface="Symbol"/>
              </a:rPr>
              <a:t> </a:t>
            </a:r>
            <a:r>
              <a:rPr lang="de-CH" sz="2000" dirty="0" err="1" smtClean="0">
                <a:sym typeface="Symbol"/>
              </a:rPr>
              <a:t>space</a:t>
            </a:r>
            <a:r>
              <a:rPr lang="de-CH" sz="2000" dirty="0" smtClean="0">
                <a:sym typeface="Symbol"/>
              </a:rPr>
              <a:t> = </a:t>
            </a:r>
            <a:r>
              <a:rPr lang="de-CH" sz="2000" dirty="0" err="1" smtClean="0">
                <a:sym typeface="Symbol"/>
              </a:rPr>
              <a:t>choosing</a:t>
            </a:r>
            <a:r>
              <a:rPr lang="de-CH" sz="2000" dirty="0" smtClean="0">
                <a:sym typeface="Symbol"/>
              </a:rPr>
              <a:t> </a:t>
            </a:r>
            <a:r>
              <a:rPr lang="de-CH" sz="2000" dirty="0" err="1" smtClean="0">
                <a:sym typeface="Symbol"/>
              </a:rPr>
              <a:t>priors</a:t>
            </a:r>
            <a:r>
              <a:rPr lang="de-CH" sz="2000" dirty="0" smtClean="0">
                <a:sym typeface="Symbol"/>
              </a:rPr>
              <a:t> p(m)</a:t>
            </a:r>
            <a:endParaRPr lang="de-CH" sz="2000" dirty="0">
              <a:sym typeface="Symbol"/>
            </a:endParaRPr>
          </a:p>
          <a:p>
            <a:pPr lvl="1"/>
            <a:r>
              <a:rPr lang="de-CH" sz="2000" dirty="0" err="1" smtClean="0"/>
              <a:t>family</a:t>
            </a:r>
            <a:r>
              <a:rPr lang="de-CH" sz="2000" dirty="0" smtClean="0"/>
              <a:t>-level BMS</a:t>
            </a:r>
          </a:p>
          <a:p>
            <a:pPr lvl="1"/>
            <a:r>
              <a:rPr lang="de-CH" sz="2000" dirty="0" err="1" smtClean="0"/>
              <a:t>Bayesian</a:t>
            </a:r>
            <a:r>
              <a:rPr lang="de-CH" sz="2000" dirty="0" smtClean="0"/>
              <a:t> </a:t>
            </a:r>
            <a:r>
              <a:rPr lang="de-CH" sz="2000" dirty="0" err="1" smtClean="0"/>
              <a:t>model</a:t>
            </a:r>
            <a:r>
              <a:rPr lang="de-CH" sz="2000" dirty="0" smtClean="0"/>
              <a:t> </a:t>
            </a:r>
            <a:r>
              <a:rPr lang="de-CH" sz="2000" dirty="0" err="1" smtClean="0"/>
              <a:t>averaging</a:t>
            </a:r>
            <a:r>
              <a:rPr lang="de-CH" sz="2000" dirty="0" smtClean="0"/>
              <a:t> (BMA)</a:t>
            </a:r>
            <a:endParaRPr lang="de-CH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669130"/>
              </p:ext>
            </p:extLst>
          </p:nvPr>
        </p:nvGraphicFramePr>
        <p:xfrm>
          <a:off x="6083030" y="4944204"/>
          <a:ext cx="36893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36" name="Equation" r:id="rId3" imgW="1524000" imgH="609600" progId="Equation.DSMT4">
                  <p:embed/>
                </p:oleObj>
              </mc:Choice>
              <mc:Fallback>
                <p:oleObj name="Equation" r:id="rId3" imgW="1524000" imgH="609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030" y="4944204"/>
                        <a:ext cx="3689350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683390"/>
              </p:ext>
            </p:extLst>
          </p:nvPr>
        </p:nvGraphicFramePr>
        <p:xfrm>
          <a:off x="6091706" y="2073499"/>
          <a:ext cx="2982913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37" name="Equation" r:id="rId5" imgW="1231560" imgH="812520" progId="Equation.DSMT4">
                  <p:embed/>
                </p:oleObj>
              </mc:Choice>
              <mc:Fallback>
                <p:oleObj name="Equation" r:id="rId5" imgW="1231560" imgH="8125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1706" y="2073499"/>
                        <a:ext cx="2982913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451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24" y="4459379"/>
            <a:ext cx="3219450" cy="207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4393" y="1647977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err="1" smtClean="0"/>
              <a:t>posterior</a:t>
            </a:r>
            <a:r>
              <a:rPr lang="de-CH" sz="2000" b="0" dirty="0" smtClean="0"/>
              <a:t> </a:t>
            </a:r>
            <a:r>
              <a:rPr lang="de-CH" sz="2000" b="0" dirty="0" err="1" smtClean="0"/>
              <a:t>model</a:t>
            </a:r>
            <a:r>
              <a:rPr lang="de-CH" sz="2000" b="0" dirty="0" smtClean="0"/>
              <a:t> </a:t>
            </a:r>
            <a:r>
              <a:rPr lang="de-CH" sz="2000" b="0" dirty="0" err="1" smtClean="0"/>
              <a:t>probability</a:t>
            </a:r>
            <a:r>
              <a:rPr lang="de-CH" sz="2000" b="0" dirty="0" smtClean="0"/>
              <a:t>:</a:t>
            </a:r>
            <a:endParaRPr lang="de-CH" sz="20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40190" y="4544094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0" dirty="0" smtClean="0"/>
              <a:t>BMA:</a:t>
            </a:r>
            <a:endParaRPr lang="de-CH" sz="2000" b="0" dirty="0"/>
          </a:p>
        </p:txBody>
      </p:sp>
    </p:spTree>
    <p:extLst>
      <p:ext uri="{BB962C8B-B14F-4D97-AF65-F5344CB8AC3E}">
        <p14:creationId xmlns:p14="http://schemas.microsoft.com/office/powerpoint/2010/main" val="17495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2044700"/>
            <a:ext cx="57435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5202238" y="361950"/>
            <a:ext cx="4640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de-CH" sz="2800" dirty="0" smtClean="0">
                <a:solidFill>
                  <a:srgbClr val="000000"/>
                </a:solidFill>
                <a:latin typeface="Arial Unicode MS" pitchFamily="34" charset="-128"/>
              </a:rPr>
              <a:t>Model space partitioning:</a:t>
            </a:r>
            <a:endParaRPr lang="en-US" sz="2800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algn="r"/>
            <a:r>
              <a:rPr lang="de-CH" sz="2800" dirty="0" smtClean="0">
                <a:solidFill>
                  <a:srgbClr val="000000"/>
                </a:solidFill>
                <a:latin typeface="Arial Unicode MS" pitchFamily="34" charset="-128"/>
              </a:rPr>
              <a:t>comparing model families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90500"/>
            <a:ext cx="4214813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59941" name="Object 5"/>
          <p:cNvGraphicFramePr>
            <a:graphicFrameLocks noChangeAspect="1"/>
          </p:cNvGraphicFramePr>
          <p:nvPr/>
        </p:nvGraphicFramePr>
        <p:xfrm>
          <a:off x="7720013" y="4589463"/>
          <a:ext cx="15271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49" name="Equation" r:id="rId5" imgW="799920" imgH="253800" progId="Equation.DSMT4">
                  <p:embed/>
                </p:oleObj>
              </mc:Choice>
              <mc:Fallback>
                <p:oleObj name="Equation" r:id="rId5" imgW="799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0013" y="4589463"/>
                        <a:ext cx="15271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9942" name="Object 6"/>
          <p:cNvGraphicFramePr>
            <a:graphicFrameLocks noChangeAspect="1"/>
          </p:cNvGraphicFramePr>
          <p:nvPr/>
        </p:nvGraphicFramePr>
        <p:xfrm>
          <a:off x="5565775" y="4589463"/>
          <a:ext cx="15509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50" name="Equation" r:id="rId7" imgW="812520" imgH="253800" progId="Equation.DSMT4">
                  <p:embed/>
                </p:oleObj>
              </mc:Choice>
              <mc:Fallback>
                <p:oleObj name="Equation" r:id="rId7" imgW="8125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4589463"/>
                        <a:ext cx="1550988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9943" name="Object 7"/>
          <p:cNvGraphicFramePr>
            <a:graphicFrameLocks noChangeAspect="1"/>
          </p:cNvGraphicFramePr>
          <p:nvPr/>
        </p:nvGraphicFramePr>
        <p:xfrm>
          <a:off x="6042025" y="3302000"/>
          <a:ext cx="26924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51" name="Equation" r:id="rId9" imgW="1168200" imgH="253800" progId="Equation.DSMT4">
                  <p:embed/>
                </p:oleObj>
              </mc:Choice>
              <mc:Fallback>
                <p:oleObj name="Equation" r:id="rId9" imgW="1168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025" y="3302000"/>
                        <a:ext cx="269240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2351088" y="4851400"/>
            <a:ext cx="449262" cy="44926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3582988" y="4835525"/>
            <a:ext cx="449262" cy="44926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9946" name="Oval 10"/>
          <p:cNvSpPr>
            <a:spLocks noChangeAspect="1" noChangeArrowheads="1"/>
          </p:cNvSpPr>
          <p:nvPr/>
        </p:nvSpPr>
        <p:spPr bwMode="auto">
          <a:xfrm>
            <a:off x="9105900" y="2532063"/>
            <a:ext cx="449263" cy="449262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59947" name="Oval 11"/>
          <p:cNvSpPr>
            <a:spLocks noChangeAspect="1" noChangeArrowheads="1"/>
          </p:cNvSpPr>
          <p:nvPr/>
        </p:nvSpPr>
        <p:spPr bwMode="auto">
          <a:xfrm>
            <a:off x="5449888" y="2530475"/>
            <a:ext cx="449262" cy="449263"/>
          </a:xfrm>
          <a:prstGeom prst="ellipse">
            <a:avLst/>
          </a:prstGeom>
          <a:solidFill>
            <a:srgbClr val="00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400" i="1">
                <a:solidFill>
                  <a:srgbClr val="FFFFFF"/>
                </a:solidFill>
                <a:latin typeface="Times New Roman" pitchFamily="18" charset="0"/>
              </a:rPr>
              <a:t>m</a:t>
            </a:r>
            <a:r>
              <a:rPr lang="de-CH" sz="240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endParaRPr lang="en-US" sz="2400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7310438" y="6235700"/>
            <a:ext cx="2527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80000"/>
              </a:spcBef>
            </a:pPr>
            <a:r>
              <a:rPr lang="en-GB" b="0">
                <a:solidFill>
                  <a:srgbClr val="000000"/>
                </a:solidFill>
                <a:latin typeface="Times New Roman" pitchFamily="18" charset="0"/>
              </a:rPr>
              <a:t>Stephan et al. 2009, </a:t>
            </a:r>
            <a:r>
              <a:rPr lang="en-GB" b="0" i="1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endParaRPr lang="de-DE" b="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68400"/>
            <a:ext cx="8743950" cy="1143000"/>
          </a:xfrm>
        </p:spPr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Bayesian Model Averaging (BMA)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29" y="1446660"/>
            <a:ext cx="4919598" cy="487225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abandons dependence of parameter inference on a single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model and takes into account model uncertainty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represents a particularly useful alternative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when none of the models (or model subspaces) considered clearly outperforms all others</a:t>
            </a:r>
          </a:p>
          <a:p>
            <a:pPr lvl="1">
              <a:spcBef>
                <a:spcPts val="600"/>
              </a:spcBef>
            </a:pPr>
            <a:r>
              <a:rPr lang="de-CH" sz="2000" dirty="0" smtClean="0">
                <a:latin typeface="Arial" pitchFamily="34" charset="0"/>
                <a:cs typeface="Arial" pitchFamily="34" charset="0"/>
              </a:rPr>
              <a:t>when comparing groups for which the optimal model differs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14164"/>
              </p:ext>
            </p:extLst>
          </p:nvPr>
        </p:nvGraphicFramePr>
        <p:xfrm>
          <a:off x="5672336" y="1950727"/>
          <a:ext cx="368935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23" name="Equation" r:id="rId3" imgW="1523880" imgH="609480" progId="Equation.DSMT4">
                  <p:embed/>
                </p:oleObj>
              </mc:Choice>
              <mc:Fallback>
                <p:oleObj name="Equation" r:id="rId3" imgW="1523880" imgH="609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2336" y="1950727"/>
                        <a:ext cx="3689350" cy="1476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7042947" y="6285819"/>
            <a:ext cx="29562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0" dirty="0" smtClean="0">
                <a:latin typeface="Times New Roman" pitchFamily="18" charset="0"/>
              </a:rPr>
              <a:t>Penny et al. 2010, </a:t>
            </a:r>
            <a:r>
              <a:rPr lang="de-DE" b="0" i="1" dirty="0" smtClean="0">
                <a:latin typeface="Times New Roman" pitchFamily="18" charset="0"/>
              </a:rPr>
              <a:t>PLoS Comput. Biol.</a:t>
            </a:r>
            <a:endParaRPr lang="en-US" b="0" i="1" dirty="0">
              <a:latin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343130"/>
              </p:ext>
            </p:extLst>
          </p:nvPr>
        </p:nvGraphicFramePr>
        <p:xfrm>
          <a:off x="5670794" y="3973038"/>
          <a:ext cx="4335078" cy="147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24" name="Equation" r:id="rId5" imgW="1790640" imgH="609480" progId="Equation.DSMT4">
                  <p:embed/>
                </p:oleObj>
              </mc:Choice>
              <mc:Fallback>
                <p:oleObj name="Equation" r:id="rId5" imgW="17906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794" y="3973038"/>
                        <a:ext cx="4335078" cy="14758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13544" y="5414879"/>
            <a:ext cx="320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dirty="0" smtClean="0"/>
              <a:t>NB: </a:t>
            </a:r>
            <a:r>
              <a:rPr lang="de-CH" sz="1800" b="0" i="1" dirty="0" smtClean="0">
                <a:latin typeface="Times New Roman" pitchFamily="18" charset="0"/>
              </a:rPr>
              <a:t>p</a:t>
            </a:r>
            <a:r>
              <a:rPr lang="de-CH" sz="1800" b="0" dirty="0" smtClean="0">
                <a:latin typeface="Times New Roman" pitchFamily="18" charset="0"/>
              </a:rPr>
              <a:t>(</a:t>
            </a:r>
            <a:r>
              <a:rPr lang="de-CH" sz="1800" b="0" i="1" dirty="0" smtClean="0">
                <a:latin typeface="Times New Roman" pitchFamily="18" charset="0"/>
              </a:rPr>
              <a:t>m</a:t>
            </a:r>
            <a:r>
              <a:rPr lang="de-CH" sz="1800" b="0" dirty="0" smtClean="0">
                <a:latin typeface="Times New Roman" pitchFamily="18" charset="0"/>
              </a:rPr>
              <a:t>|</a:t>
            </a:r>
            <a:r>
              <a:rPr lang="de-CH" sz="1800" b="0" i="1" dirty="0" smtClean="0">
                <a:latin typeface="Times New Roman" pitchFamily="18" charset="0"/>
              </a:rPr>
              <a:t>y</a:t>
            </a:r>
            <a:r>
              <a:rPr lang="de-CH" sz="1800" b="0" baseline="-25000" dirty="0" smtClean="0">
                <a:latin typeface="Times New Roman" pitchFamily="18" charset="0"/>
              </a:rPr>
              <a:t>1..</a:t>
            </a:r>
            <a:r>
              <a:rPr lang="de-CH" sz="1800" b="0" i="1" baseline="-25000" dirty="0" smtClean="0">
                <a:latin typeface="Times New Roman" pitchFamily="18" charset="0"/>
              </a:rPr>
              <a:t>N</a:t>
            </a:r>
            <a:r>
              <a:rPr lang="de-CH" sz="1800" b="0" dirty="0" smtClean="0">
                <a:latin typeface="Times New Roman" pitchFamily="18" charset="0"/>
              </a:rPr>
              <a:t>)</a:t>
            </a:r>
            <a:r>
              <a:rPr lang="de-CH" sz="1800" b="0" dirty="0" smtClean="0"/>
              <a:t> can be obtained by either FFX or RFX BMS</a:t>
            </a:r>
            <a:endParaRPr lang="en-US" sz="1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688464" y="1478926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single-</a:t>
            </a:r>
            <a:r>
              <a:rPr lang="de-CH" sz="2000" dirty="0" err="1" smtClean="0"/>
              <a:t>subject</a:t>
            </a:r>
            <a:r>
              <a:rPr lang="de-CH" sz="2000" dirty="0" smtClean="0"/>
              <a:t> BMA:</a:t>
            </a:r>
            <a:endParaRPr lang="de-CH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6316" y="3576055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 smtClean="0"/>
              <a:t>group</a:t>
            </a:r>
            <a:r>
              <a:rPr lang="de-CH" sz="2000" dirty="0" smtClean="0"/>
              <a:t>-level BMA:</a:t>
            </a:r>
            <a:endParaRPr lang="de-CH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Protected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exceedance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b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CH" sz="28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BMA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protect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chance</a:t>
            </a:r>
            <a:r>
              <a:rPr lang="de-CH" sz="28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findings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23834"/>
            <a:ext cx="9258300" cy="4802330"/>
          </a:xfrm>
          <a:noFill/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CH" sz="2000" dirty="0" smtClean="0"/>
              <a:t>EPs express </a:t>
            </a:r>
            <a:r>
              <a:rPr lang="de-CH" sz="2000" dirty="0" err="1" smtClean="0"/>
              <a:t>our</a:t>
            </a:r>
            <a:r>
              <a:rPr lang="de-CH" sz="2000" dirty="0" smtClean="0"/>
              <a:t> </a:t>
            </a:r>
            <a:r>
              <a:rPr lang="de-CH" sz="2000" dirty="0" err="1" smtClean="0"/>
              <a:t>confidence</a:t>
            </a:r>
            <a:r>
              <a:rPr lang="de-CH" sz="2000" dirty="0" smtClean="0"/>
              <a:t> </a:t>
            </a:r>
            <a:r>
              <a:rPr lang="de-CH" sz="2000" dirty="0" err="1" smtClean="0"/>
              <a:t>that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posterior</a:t>
            </a:r>
            <a:r>
              <a:rPr lang="de-CH" sz="2000" dirty="0" smtClean="0"/>
              <a:t> </a:t>
            </a:r>
            <a:r>
              <a:rPr lang="de-CH" sz="2000" dirty="0" err="1" smtClean="0"/>
              <a:t>probabilities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models</a:t>
            </a:r>
            <a:r>
              <a:rPr lang="de-CH" sz="2000" dirty="0" smtClean="0"/>
              <a:t> </a:t>
            </a:r>
            <a:r>
              <a:rPr lang="de-CH" sz="2000" dirty="0" err="1" smtClean="0"/>
              <a:t>are</a:t>
            </a:r>
            <a:r>
              <a:rPr lang="de-CH" sz="2000" dirty="0" smtClean="0"/>
              <a:t> different – </a:t>
            </a:r>
            <a:r>
              <a:rPr lang="de-CH" sz="2000" dirty="0" err="1" smtClean="0"/>
              <a:t>under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hypothesis</a:t>
            </a:r>
            <a:r>
              <a:rPr lang="de-CH" sz="2000" dirty="0" smtClean="0"/>
              <a:t> H</a:t>
            </a:r>
            <a:r>
              <a:rPr lang="de-CH" sz="2000" baseline="-25000" dirty="0" smtClean="0"/>
              <a:t>1</a:t>
            </a:r>
            <a:r>
              <a:rPr lang="de-CH" sz="2000" dirty="0" smtClean="0"/>
              <a:t> </a:t>
            </a:r>
            <a:r>
              <a:rPr lang="de-CH" sz="2000" dirty="0" err="1" smtClean="0"/>
              <a:t>that</a:t>
            </a:r>
            <a:r>
              <a:rPr lang="de-CH" sz="2000" dirty="0" smtClean="0"/>
              <a:t> </a:t>
            </a:r>
            <a:r>
              <a:rPr lang="de-CH" sz="2000" dirty="0" err="1" smtClean="0"/>
              <a:t>models</a:t>
            </a:r>
            <a:r>
              <a:rPr lang="de-CH" sz="2000" dirty="0" smtClean="0"/>
              <a:t> </a:t>
            </a:r>
            <a:r>
              <a:rPr lang="de-CH" sz="2000" dirty="0" err="1" smtClean="0"/>
              <a:t>differ</a:t>
            </a:r>
            <a:r>
              <a:rPr lang="de-CH" sz="2000" dirty="0" smtClean="0"/>
              <a:t> in </a:t>
            </a:r>
            <a:r>
              <a:rPr lang="de-CH" sz="2000" dirty="0" err="1" smtClean="0"/>
              <a:t>probability</a:t>
            </a:r>
            <a:r>
              <a:rPr lang="de-CH" sz="2000" dirty="0" smtClean="0"/>
              <a:t>: r</a:t>
            </a:r>
            <a:r>
              <a:rPr lang="de-CH" sz="2000" baseline="-25000" dirty="0" smtClean="0"/>
              <a:t>k</a:t>
            </a:r>
            <a:r>
              <a:rPr lang="de-CH" sz="2000" dirty="0" smtClean="0">
                <a:sym typeface="Symbol"/>
              </a:rPr>
              <a:t></a:t>
            </a:r>
            <a:r>
              <a:rPr lang="de-CH" sz="2000" dirty="0" smtClean="0"/>
              <a:t>1/K</a:t>
            </a:r>
            <a:endParaRPr lang="de-CH" sz="2000" dirty="0"/>
          </a:p>
          <a:p>
            <a:pPr>
              <a:spcBef>
                <a:spcPts val="1200"/>
              </a:spcBef>
            </a:pPr>
            <a:r>
              <a:rPr lang="de-CH" sz="2000" dirty="0" err="1" smtClean="0"/>
              <a:t>does</a:t>
            </a:r>
            <a:r>
              <a:rPr lang="de-CH" sz="2000" dirty="0" smtClean="0"/>
              <a:t> not </a:t>
            </a:r>
            <a:r>
              <a:rPr lang="de-CH" sz="2000" dirty="0" err="1" smtClean="0"/>
              <a:t>account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</a:t>
            </a:r>
            <a:r>
              <a:rPr lang="de-CH" sz="2000" dirty="0" err="1" smtClean="0"/>
              <a:t>possibility</a:t>
            </a:r>
            <a:r>
              <a:rPr lang="de-CH" sz="2000" dirty="0" smtClean="0"/>
              <a:t> "null </a:t>
            </a:r>
            <a:r>
              <a:rPr lang="de-CH" sz="2000" dirty="0" err="1" smtClean="0"/>
              <a:t>hypothesis</a:t>
            </a:r>
            <a:r>
              <a:rPr lang="de-CH" sz="2000" dirty="0" smtClean="0"/>
              <a:t>" H</a:t>
            </a:r>
            <a:r>
              <a:rPr lang="de-CH" sz="2000" baseline="-25000" dirty="0" smtClean="0"/>
              <a:t>0</a:t>
            </a:r>
            <a:r>
              <a:rPr lang="de-CH" sz="2000" dirty="0" smtClean="0"/>
              <a:t>: </a:t>
            </a:r>
            <a:r>
              <a:rPr lang="de-CH" sz="2000" dirty="0" err="1" smtClean="0"/>
              <a:t>r</a:t>
            </a:r>
            <a:r>
              <a:rPr lang="de-CH" sz="2000" baseline="-25000" dirty="0" err="1" smtClean="0"/>
              <a:t>k</a:t>
            </a:r>
            <a:r>
              <a:rPr lang="de-CH" sz="2000" dirty="0" smtClean="0"/>
              <a:t>=1/K</a:t>
            </a:r>
          </a:p>
          <a:p>
            <a:pPr>
              <a:spcBef>
                <a:spcPts val="1200"/>
              </a:spcBef>
            </a:pPr>
            <a:r>
              <a:rPr lang="de-CH" sz="2000" b="1" dirty="0" err="1" smtClean="0"/>
              <a:t>Bayesian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omnibus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risk</a:t>
            </a:r>
            <a:r>
              <a:rPr lang="de-CH" sz="2000" b="1" dirty="0" smtClean="0"/>
              <a:t> (BOR)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wrongly</a:t>
            </a:r>
            <a:r>
              <a:rPr lang="de-CH" sz="2000" dirty="0" smtClean="0"/>
              <a:t> </a:t>
            </a:r>
            <a:r>
              <a:rPr lang="de-CH" sz="2000" dirty="0" err="1" smtClean="0"/>
              <a:t>accepting</a:t>
            </a:r>
            <a:r>
              <a:rPr lang="de-CH" sz="2000" dirty="0" smtClean="0"/>
              <a:t> H</a:t>
            </a:r>
            <a:r>
              <a:rPr lang="de-CH" sz="2000" baseline="-25000" dirty="0" smtClean="0"/>
              <a:t>1</a:t>
            </a:r>
            <a:r>
              <a:rPr lang="de-CH" sz="2000" dirty="0" smtClean="0"/>
              <a:t> </a:t>
            </a:r>
            <a:r>
              <a:rPr lang="de-CH" sz="2000" dirty="0" err="1" smtClean="0"/>
              <a:t>over</a:t>
            </a:r>
            <a:r>
              <a:rPr lang="de-CH" sz="2000" dirty="0" smtClean="0"/>
              <a:t> H</a:t>
            </a:r>
            <a:r>
              <a:rPr lang="de-CH" sz="2000" baseline="-25000" dirty="0"/>
              <a:t>0</a:t>
            </a:r>
            <a:r>
              <a:rPr lang="de-CH" sz="2000" dirty="0" smtClean="0"/>
              <a:t>:</a:t>
            </a:r>
          </a:p>
          <a:p>
            <a:pPr>
              <a:spcBef>
                <a:spcPts val="1200"/>
              </a:spcBef>
            </a:pPr>
            <a:endParaRPr lang="de-CH" sz="2000" dirty="0"/>
          </a:p>
          <a:p>
            <a:pPr>
              <a:spcBef>
                <a:spcPts val="1200"/>
              </a:spcBef>
            </a:pPr>
            <a:endParaRPr lang="de-CH" sz="2000" dirty="0" smtClean="0"/>
          </a:p>
          <a:p>
            <a:pPr>
              <a:spcBef>
                <a:spcPts val="1200"/>
              </a:spcBef>
            </a:pPr>
            <a:endParaRPr lang="de-CH" sz="2000" dirty="0"/>
          </a:p>
          <a:p>
            <a:pPr>
              <a:spcBef>
                <a:spcPts val="1200"/>
              </a:spcBef>
            </a:pPr>
            <a:r>
              <a:rPr lang="de-CH" sz="2000" b="1" dirty="0" err="1" smtClean="0"/>
              <a:t>protected</a:t>
            </a:r>
            <a:r>
              <a:rPr lang="de-CH" sz="2000" b="1" dirty="0" smtClean="0"/>
              <a:t> EP</a:t>
            </a:r>
            <a:r>
              <a:rPr lang="de-CH" sz="2000" dirty="0" smtClean="0"/>
              <a:t>: </a:t>
            </a:r>
            <a:r>
              <a:rPr lang="de-CH" sz="2000" dirty="0" err="1" smtClean="0"/>
              <a:t>Bayesian</a:t>
            </a:r>
            <a:r>
              <a:rPr lang="de-CH" sz="2000" dirty="0" smtClean="0"/>
              <a:t> </a:t>
            </a:r>
            <a:r>
              <a:rPr lang="de-CH" sz="2000" dirty="0" err="1" smtClean="0"/>
              <a:t>model</a:t>
            </a:r>
            <a:r>
              <a:rPr lang="de-CH" sz="2000" dirty="0" smtClean="0"/>
              <a:t> </a:t>
            </a:r>
            <a:r>
              <a:rPr lang="de-CH" sz="2000" dirty="0" err="1" smtClean="0"/>
              <a:t>averaging</a:t>
            </a:r>
            <a:r>
              <a:rPr lang="de-CH" sz="2000" dirty="0" smtClean="0"/>
              <a:t> </a:t>
            </a:r>
            <a:r>
              <a:rPr lang="de-CH" sz="2000" dirty="0" err="1" smtClean="0"/>
              <a:t>over</a:t>
            </a:r>
            <a:r>
              <a:rPr lang="de-CH" sz="2000" dirty="0" smtClean="0"/>
              <a:t> H</a:t>
            </a:r>
            <a:r>
              <a:rPr lang="de-CH" sz="2000" baseline="-25000" dirty="0"/>
              <a:t>0</a:t>
            </a:r>
            <a:r>
              <a:rPr lang="de-CH" sz="2000" dirty="0" smtClean="0"/>
              <a:t> and H</a:t>
            </a:r>
            <a:r>
              <a:rPr lang="de-CH" sz="2000" baseline="-25000" dirty="0" smtClean="0"/>
              <a:t>1</a:t>
            </a:r>
            <a:r>
              <a:rPr lang="de-CH" sz="2000" dirty="0" smtClean="0"/>
              <a:t>:</a:t>
            </a:r>
          </a:p>
          <a:p>
            <a:pPr>
              <a:spcBef>
                <a:spcPts val="1200"/>
              </a:spcBef>
            </a:pPr>
            <a:endParaRPr lang="de-CH" sz="2000" dirty="0" smtClean="0"/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2" y="3073718"/>
            <a:ext cx="2057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2" y="4879072"/>
            <a:ext cx="61245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93769" y="6469983"/>
            <a:ext cx="249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Rigoux et al. 2014,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12"/>
          <p:cNvSpPr>
            <a:spLocks noChangeShapeType="1"/>
          </p:cNvSpPr>
          <p:nvPr/>
        </p:nvSpPr>
        <p:spPr bwMode="auto">
          <a:xfrm flipH="1">
            <a:off x="757238" y="3581400"/>
            <a:ext cx="857250" cy="1979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2" name="Line 57"/>
          <p:cNvSpPr>
            <a:spLocks noChangeShapeType="1"/>
          </p:cNvSpPr>
          <p:nvPr/>
        </p:nvSpPr>
        <p:spPr bwMode="auto">
          <a:xfrm>
            <a:off x="1547813" y="3581400"/>
            <a:ext cx="857250" cy="1979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3" name="Line 66"/>
          <p:cNvSpPr>
            <a:spLocks noChangeAspect="1" noChangeShapeType="1"/>
          </p:cNvSpPr>
          <p:nvPr/>
        </p:nvSpPr>
        <p:spPr bwMode="auto">
          <a:xfrm>
            <a:off x="6200775" y="3571875"/>
            <a:ext cx="1320800" cy="1982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4" name="Line 61"/>
          <p:cNvSpPr>
            <a:spLocks noChangeAspect="1" noChangeShapeType="1"/>
          </p:cNvSpPr>
          <p:nvPr/>
        </p:nvSpPr>
        <p:spPr bwMode="auto">
          <a:xfrm flipH="1">
            <a:off x="4986338" y="3586163"/>
            <a:ext cx="1320800" cy="1982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 flipH="1">
            <a:off x="6286500" y="2405063"/>
            <a:ext cx="0" cy="792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 flipH="1">
            <a:off x="8724900" y="2528888"/>
            <a:ext cx="0" cy="595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>
            <a:off x="3543300" y="2476500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8" name="Line 52"/>
          <p:cNvSpPr>
            <a:spLocks noChangeShapeType="1"/>
          </p:cNvSpPr>
          <p:nvPr/>
        </p:nvSpPr>
        <p:spPr bwMode="auto">
          <a:xfrm flipH="1">
            <a:off x="1562100" y="253841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695575" y="1087438"/>
            <a:ext cx="4886325" cy="284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inference on </a:t>
            </a:r>
            <a:r>
              <a:rPr lang="de-CH" sz="1200" kern="0" smtClean="0">
                <a:solidFill>
                  <a:sysClr val="windowText" lastClr="000000"/>
                </a:solidFill>
              </a:rPr>
              <a:t>model structure   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or   inference on </a:t>
            </a:r>
            <a:r>
              <a:rPr lang="de-CH" sz="1200" kern="0" smtClean="0">
                <a:solidFill>
                  <a:sysClr val="windowText" lastClr="000000"/>
                </a:solidFill>
              </a:rPr>
              <a:t>model parameters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?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25525" y="2133600"/>
            <a:ext cx="3536950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inference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kern="0" smtClean="0">
                <a:solidFill>
                  <a:sysClr val="windowText" lastClr="000000"/>
                </a:solidFill>
              </a:rPr>
              <a:t>individual models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   or   </a:t>
            </a:r>
            <a:r>
              <a:rPr lang="de-CH" sz="1200" kern="0" smtClean="0">
                <a:solidFill>
                  <a:sysClr val="windowText" lastClr="000000"/>
                </a:solidFill>
              </a:rPr>
              <a:t>model space partition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?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819400" y="3200400"/>
            <a:ext cx="1981200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comparison of model families using </a:t>
            </a:r>
            <a:br>
              <a:rPr lang="de-CH" b="0" kern="0" smtClean="0">
                <a:solidFill>
                  <a:sysClr val="windowText" lastClr="000000"/>
                </a:solidFill>
              </a:rPr>
            </a:br>
            <a:r>
              <a:rPr lang="de-CH" b="0" kern="0" smtClean="0">
                <a:solidFill>
                  <a:sysClr val="windowText" lastClr="000000"/>
                </a:solidFill>
              </a:rPr>
              <a:t>FFX or RFX BMS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266700" y="3190875"/>
            <a:ext cx="2438400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optimal model structure assumed to be identical across subjects?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6225" y="5640388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FFX BMS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914525" y="5640388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RFX BMS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38100" y="43434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yes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2095500" y="43434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no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4838700" y="2133600"/>
            <a:ext cx="4953000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inference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kern="0" smtClean="0">
                <a:solidFill>
                  <a:sysClr val="windowText" lastClr="000000"/>
                </a:solidFill>
              </a:rPr>
              <a:t>parameters of an optimal model   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or   </a:t>
            </a:r>
            <a:r>
              <a:rPr lang="de-CH" sz="1200" kern="0" smtClean="0">
                <a:solidFill>
                  <a:sysClr val="windowText" lastClr="000000"/>
                </a:solidFill>
              </a:rPr>
              <a:t>parameters of all models</a:t>
            </a:r>
            <a:r>
              <a:rPr lang="de-CH" sz="1200" b="0" kern="0" smtClean="0">
                <a:solidFill>
                  <a:sysClr val="windowText" lastClr="000000"/>
                </a:solidFill>
              </a:rPr>
              <a:t>?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8110538" y="3200400"/>
            <a:ext cx="12192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BMA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056063" y="295275"/>
            <a:ext cx="2154237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definition of model space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4081463" y="5645150"/>
            <a:ext cx="1828800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FFX analysis of parameter estimates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(e.g. BPA)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6600825" y="5645150"/>
            <a:ext cx="1828800" cy="739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RFX analysis of parameter estimates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(e.g. t-test, ANOVA)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cxnSp>
        <p:nvCxnSpPr>
          <p:cNvPr id="52" name="AutoShape 47"/>
          <p:cNvCxnSpPr>
            <a:cxnSpLocks noChangeShapeType="1"/>
            <a:stCxn id="49" idx="2"/>
            <a:endCxn id="39" idx="0"/>
          </p:cNvCxnSpPr>
          <p:nvPr/>
        </p:nvCxnSpPr>
        <p:spPr bwMode="auto">
          <a:xfrm>
            <a:off x="5133975" y="609600"/>
            <a:ext cx="4763" cy="4778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sp>
        <p:nvSpPr>
          <p:cNvPr id="53" name="Line 50"/>
          <p:cNvSpPr>
            <a:spLocks noChangeShapeType="1"/>
          </p:cNvSpPr>
          <p:nvPr/>
        </p:nvSpPr>
        <p:spPr bwMode="auto">
          <a:xfrm flipH="1">
            <a:off x="3543300" y="1371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>
            <a:off x="6286500" y="1371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5" name="Text Box 60"/>
          <p:cNvSpPr txBox="1">
            <a:spLocks noChangeArrowheads="1"/>
          </p:cNvSpPr>
          <p:nvPr/>
        </p:nvSpPr>
        <p:spPr bwMode="auto">
          <a:xfrm>
            <a:off x="5143500" y="3200400"/>
            <a:ext cx="2438400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optimal model structure assumed to be identical across subjects?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6" name="Text Box 62"/>
          <p:cNvSpPr txBox="1">
            <a:spLocks noChangeArrowheads="1"/>
          </p:cNvSpPr>
          <p:nvPr/>
        </p:nvSpPr>
        <p:spPr bwMode="auto">
          <a:xfrm>
            <a:off x="5010150" y="4635500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FFX BMS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7" name="Text Box 64"/>
          <p:cNvSpPr txBox="1">
            <a:spLocks noChangeArrowheads="1"/>
          </p:cNvSpPr>
          <p:nvPr/>
        </p:nvSpPr>
        <p:spPr bwMode="auto">
          <a:xfrm>
            <a:off x="4667250" y="40640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yes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6972300" y="4064000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200" b="0" kern="0" smtClean="0">
                <a:solidFill>
                  <a:sysClr val="windowText" lastClr="000000"/>
                </a:solidFill>
              </a:rPr>
              <a:t>no</a:t>
            </a:r>
            <a:endParaRPr lang="en-US" sz="12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9" name="Text Box 73"/>
          <p:cNvSpPr txBox="1">
            <a:spLocks noChangeArrowheads="1"/>
          </p:cNvSpPr>
          <p:nvPr/>
        </p:nvSpPr>
        <p:spPr bwMode="auto">
          <a:xfrm>
            <a:off x="6638925" y="4635500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b="0" kern="0" smtClean="0">
                <a:solidFill>
                  <a:sysClr val="windowText" lastClr="000000"/>
                </a:solidFill>
              </a:rPr>
              <a:t>RFX BMS</a:t>
            </a:r>
            <a:endParaRPr lang="en-US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9180" y="6482683"/>
            <a:ext cx="258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Stephan et al. 2010,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NeuroImage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68400"/>
            <a:ext cx="8743950" cy="1143000"/>
          </a:xfrm>
        </p:spPr>
        <p:txBody>
          <a:bodyPr/>
          <a:lstStyle/>
          <a:p>
            <a:pPr algn="l"/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empirical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example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applications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820"/>
          <a:stretch/>
        </p:blipFill>
        <p:spPr>
          <a:xfrm>
            <a:off x="771525" y="1435100"/>
            <a:ext cx="5720112" cy="23759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62" y="4270725"/>
            <a:ext cx="5614875" cy="21358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65"/>
          <p:cNvSpPr txBox="1">
            <a:spLocks noChangeArrowheads="1"/>
          </p:cNvSpPr>
          <p:nvPr/>
        </p:nvSpPr>
        <p:spPr bwMode="auto">
          <a:xfrm>
            <a:off x="6725412" y="4255200"/>
            <a:ext cx="32404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Schmidt et </a:t>
            </a:r>
            <a:r>
              <a:rPr lang="en-GB" sz="1800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. 2013, </a:t>
            </a:r>
          </a:p>
          <a:p>
            <a:r>
              <a:rPr lang="en-GB" sz="1800" b="0" i="1" dirty="0" smtClean="0">
                <a:solidFill>
                  <a:srgbClr val="000000"/>
                </a:solidFill>
                <a:latin typeface="Times New Roman" pitchFamily="18" charset="0"/>
              </a:rPr>
              <a:t>JAMA Psychiatry</a:t>
            </a:r>
            <a:endParaRPr lang="en-US" sz="18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6725412" y="1411400"/>
            <a:ext cx="324041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800" b="0" dirty="0" err="1" smtClean="0">
                <a:solidFill>
                  <a:srgbClr val="000000"/>
                </a:solidFill>
                <a:latin typeface="Times New Roman" pitchFamily="18" charset="0"/>
              </a:rPr>
              <a:t>Breakspear</a:t>
            </a:r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 et </a:t>
            </a:r>
            <a:r>
              <a:rPr lang="en-GB" sz="1800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sz="1800" b="0" dirty="0" smtClean="0">
                <a:solidFill>
                  <a:srgbClr val="000000"/>
                </a:solidFill>
                <a:latin typeface="Times New Roman" pitchFamily="18" charset="0"/>
              </a:rPr>
              <a:t>. 2015, </a:t>
            </a:r>
          </a:p>
          <a:p>
            <a:r>
              <a:rPr lang="en-GB" sz="1800" b="0" i="1" dirty="0" smtClean="0">
                <a:solidFill>
                  <a:srgbClr val="000000"/>
                </a:solidFill>
                <a:latin typeface="Times New Roman" pitchFamily="18" charset="0"/>
              </a:rPr>
              <a:t>Brain</a:t>
            </a:r>
            <a:endParaRPr lang="en-US" sz="18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68400"/>
            <a:ext cx="8743950" cy="1143000"/>
          </a:xfrm>
        </p:spPr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Go/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-Go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task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emotional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faces</a:t>
            </a:r>
            <a:r>
              <a:rPr lang="de-C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(bipolar </a:t>
            </a:r>
            <a:r>
              <a:rPr lang="de-CH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patients</a:t>
            </a:r>
            <a:r>
              <a:rPr lang="de-C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at-</a:t>
            </a:r>
            <a:r>
              <a:rPr lang="de-CH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risk</a:t>
            </a:r>
            <a:r>
              <a:rPr lang="de-C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individuals</a:t>
            </a:r>
            <a:r>
              <a:rPr lang="de-C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controls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248412" y="6396150"/>
            <a:ext cx="24122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err="1" smtClean="0">
                <a:solidFill>
                  <a:srgbClr val="000000"/>
                </a:solidFill>
                <a:latin typeface="Times New Roman" pitchFamily="18" charset="0"/>
              </a:rPr>
              <a:t>Breakspear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2015,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Brain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1" y="1549400"/>
            <a:ext cx="26333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0" dirty="0" err="1" smtClean="0"/>
              <a:t>Hypoactivation</a:t>
            </a:r>
            <a:r>
              <a:rPr lang="en-US" sz="1800" b="0" dirty="0" smtClean="0"/>
              <a:t> </a:t>
            </a:r>
            <a:r>
              <a:rPr lang="en-US" sz="1800" b="0" dirty="0"/>
              <a:t>of </a:t>
            </a:r>
            <a:r>
              <a:rPr lang="en-US" sz="1800" b="0" dirty="0" smtClean="0"/>
              <a:t>left IFG in </a:t>
            </a:r>
            <a:r>
              <a:rPr lang="en-US" sz="1800" b="0" dirty="0"/>
              <a:t>the at-risk group during fearful </a:t>
            </a:r>
            <a:r>
              <a:rPr lang="en-US" sz="1800" b="0" dirty="0" smtClean="0"/>
              <a:t>distractor trials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DCM used to explain interaction </a:t>
            </a:r>
            <a:r>
              <a:rPr lang="en-US" sz="1800" b="0" dirty="0"/>
              <a:t>of motor inhibition and fear </a:t>
            </a:r>
            <a:r>
              <a:rPr lang="en-US" sz="1800" b="0" dirty="0" smtClean="0"/>
              <a:t>perception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That is: what is the most likely circuit mechanism explaining </a:t>
            </a:r>
            <a:r>
              <a:rPr lang="en-US" sz="1800" b="0" dirty="0"/>
              <a:t>the fear x inhibition </a:t>
            </a:r>
            <a:r>
              <a:rPr lang="en-US" sz="1800" b="0" dirty="0" smtClean="0"/>
              <a:t>interaction </a:t>
            </a:r>
            <a:r>
              <a:rPr lang="de-CH" sz="1800" b="0" dirty="0" smtClean="0"/>
              <a:t>in IFG?</a:t>
            </a:r>
            <a:endParaRPr lang="en-US" sz="1800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37" y="1411400"/>
            <a:ext cx="6417001" cy="46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68400"/>
            <a:ext cx="8743950" cy="1143000"/>
          </a:xfrm>
        </p:spPr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space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87" y="1328850"/>
            <a:ext cx="6521626" cy="4293450"/>
          </a:xfrm>
          <a:prstGeom prst="rect">
            <a:avLst/>
          </a:prstGeom>
        </p:spPr>
      </p:pic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248412" y="6396150"/>
            <a:ext cx="24122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err="1" smtClean="0">
                <a:solidFill>
                  <a:srgbClr val="000000"/>
                </a:solidFill>
                <a:latin typeface="Times New Roman" pitchFamily="18" charset="0"/>
              </a:rPr>
              <a:t>Breakspear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2015,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Brain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525" y="1587500"/>
            <a:ext cx="2305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models of </a:t>
            </a:r>
            <a:br>
              <a:rPr lang="en-US" sz="1800" b="0" dirty="0" smtClean="0"/>
            </a:br>
            <a:r>
              <a:rPr lang="en-US" sz="1800" b="0" dirty="0" smtClean="0"/>
              <a:t>serial (1-3), </a:t>
            </a:r>
            <a:r>
              <a:rPr lang="en-US" sz="1800" b="0" dirty="0"/>
              <a:t>parallel </a:t>
            </a:r>
            <a:r>
              <a:rPr lang="en-US" sz="1800" b="0" dirty="0" smtClean="0"/>
              <a:t>(4) and hierarchical (5-8) </a:t>
            </a:r>
            <a:r>
              <a:rPr lang="en-US" sz="1800" b="0" dirty="0"/>
              <a:t>processes</a:t>
            </a:r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7909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68400"/>
            <a:ext cx="8743950" cy="1143000"/>
          </a:xfrm>
        </p:spPr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Family-level BMS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806" y="1688000"/>
            <a:ext cx="6364688" cy="4028100"/>
          </a:xfrm>
          <a:prstGeom prst="rect">
            <a:avLst/>
          </a:prstGeom>
        </p:spPr>
      </p:pic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248412" y="6396150"/>
            <a:ext cx="24122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err="1" smtClean="0">
                <a:solidFill>
                  <a:srgbClr val="000000"/>
                </a:solidFill>
                <a:latin typeface="Times New Roman" pitchFamily="18" charset="0"/>
              </a:rPr>
              <a:t>Breakspear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2015,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Brain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01" y="1549400"/>
            <a:ext cx="26333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CH" sz="1800" b="0" dirty="0" err="1" smtClean="0"/>
              <a:t>family</a:t>
            </a:r>
            <a:r>
              <a:rPr lang="de-CH" sz="1800" b="0" dirty="0" smtClean="0"/>
              <a:t>-level </a:t>
            </a:r>
            <a:r>
              <a:rPr lang="de-CH" sz="1800" b="0" dirty="0" err="1" smtClean="0"/>
              <a:t>comparison</a:t>
            </a:r>
            <a:r>
              <a:rPr lang="de-CH" sz="1800" b="0" dirty="0" smtClean="0"/>
              <a:t>:</a:t>
            </a:r>
            <a:br>
              <a:rPr lang="de-CH" sz="1800" b="0" dirty="0" smtClean="0"/>
            </a:br>
            <a:r>
              <a:rPr lang="de-CH" sz="1800" b="0" dirty="0" err="1" smtClean="0"/>
              <a:t>nonlinear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models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more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likely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than</a:t>
            </a:r>
            <a:r>
              <a:rPr lang="de-CH" sz="1800" b="0" dirty="0" smtClean="0"/>
              <a:t> bilinear </a:t>
            </a:r>
            <a:r>
              <a:rPr lang="de-CH" sz="1800" b="0" dirty="0" err="1" smtClean="0"/>
              <a:t>ones</a:t>
            </a:r>
            <a:r>
              <a:rPr lang="de-CH" sz="1800" b="0" dirty="0" smtClean="0"/>
              <a:t> in </a:t>
            </a:r>
            <a:r>
              <a:rPr lang="de-CH" sz="1800" b="0" dirty="0" err="1" smtClean="0"/>
              <a:t>both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healthy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controls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and</a:t>
            </a:r>
            <a:r>
              <a:rPr lang="de-CH" sz="1800" b="0" dirty="0" smtClean="0"/>
              <a:t> bipolar </a:t>
            </a:r>
            <a:r>
              <a:rPr lang="de-CH" sz="1800" b="0" dirty="0" err="1" smtClean="0"/>
              <a:t>patients</a:t>
            </a:r>
            <a:endParaRPr lang="de-CH" sz="1800" b="0" dirty="0" smtClean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CH" sz="1800" b="0" dirty="0" smtClean="0"/>
              <a:t>at-</a:t>
            </a:r>
            <a:r>
              <a:rPr lang="de-CH" sz="1800" b="0" dirty="0" err="1" smtClean="0"/>
              <a:t>risk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group</a:t>
            </a:r>
            <a:r>
              <a:rPr lang="de-CH" sz="1800" b="0" dirty="0" smtClean="0"/>
              <a:t>: bilinear </a:t>
            </a:r>
            <a:r>
              <a:rPr lang="de-CH" sz="1800" b="0" dirty="0" err="1" smtClean="0"/>
              <a:t>models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more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likely</a:t>
            </a:r>
            <a:endParaRPr lang="de-CH" sz="1800" b="0" dirty="0" smtClean="0"/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CH" sz="1800" b="0" dirty="0" err="1" smtClean="0"/>
              <a:t>significant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group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difference</a:t>
            </a:r>
            <a:r>
              <a:rPr lang="de-CH" sz="1800" b="0" dirty="0" smtClean="0"/>
              <a:t> in ACC </a:t>
            </a:r>
            <a:r>
              <a:rPr lang="de-CH" sz="1800" b="0" dirty="0" err="1" smtClean="0"/>
              <a:t>modulation</a:t>
            </a:r>
            <a:r>
              <a:rPr lang="de-CH" sz="1800" b="0" dirty="0" smtClean="0"/>
              <a:t> </a:t>
            </a:r>
            <a:r>
              <a:rPr lang="de-CH" sz="1800" b="0" dirty="0" err="1" smtClean="0"/>
              <a:t>of</a:t>
            </a:r>
            <a:r>
              <a:rPr lang="de-CH" sz="1800" b="0" dirty="0" smtClean="0"/>
              <a:t> DLPFC→IFG </a:t>
            </a:r>
            <a:r>
              <a:rPr lang="de-CH" sz="1800" b="0" dirty="0" err="1" smtClean="0"/>
              <a:t>interaction</a:t>
            </a:r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1083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463" y="142353"/>
            <a:ext cx="2540000" cy="2540000"/>
            <a:chOff x="103463" y="142353"/>
            <a:chExt cx="2540000" cy="2540000"/>
          </a:xfrm>
        </p:grpSpPr>
        <p:pic>
          <p:nvPicPr>
            <p:cNvPr id="4" name="Picture 3" descr="lateral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463" y="142353"/>
              <a:ext cx="2540000" cy="2540000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651174" y="605540"/>
              <a:ext cx="324000" cy="32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861647" y="756714"/>
              <a:ext cx="324000" cy="32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66430" y="1013708"/>
              <a:ext cx="217488" cy="2159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36" y="1380934"/>
            <a:ext cx="68675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610362" y="6302118"/>
            <a:ext cx="324041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Schmidt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2013,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JAMA Psychiatry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33358" y="216056"/>
            <a:ext cx="703929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800" b="1" kern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Prefrontal-parietal connectivity during </a:t>
            </a:r>
            <a:r>
              <a:rPr lang="de-CH" sz="2800" b="1" kern="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working</a:t>
            </a:r>
            <a:r>
              <a:rPr lang="de-CH" sz="2800" b="1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CH" sz="2800" b="1" kern="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memory</a:t>
            </a:r>
            <a:r>
              <a:rPr lang="de-CH" sz="2800" b="1" kern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 </a:t>
            </a:r>
            <a:r>
              <a:rPr lang="de-CH" sz="2800" b="1" kern="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schizophrenia</a:t>
            </a:r>
            <a:endParaRPr lang="en-US" sz="2800" b="1" kern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453" y="2890998"/>
            <a:ext cx="2682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CH" sz="2000" b="0" dirty="0" smtClean="0">
                <a:solidFill>
                  <a:srgbClr val="000000"/>
                </a:solidFill>
              </a:rPr>
              <a:t>17 </a:t>
            </a:r>
            <a:r>
              <a:rPr lang="de-CH" sz="2000" b="0" dirty="0" smtClean="0">
                <a:solidFill>
                  <a:srgbClr val="000000"/>
                </a:solidFill>
              </a:rPr>
              <a:t>at-</a:t>
            </a:r>
            <a:r>
              <a:rPr lang="de-CH" sz="2000" b="0" dirty="0" err="1" smtClean="0">
                <a:solidFill>
                  <a:srgbClr val="000000"/>
                </a:solidFill>
              </a:rPr>
              <a:t>risk</a:t>
            </a:r>
            <a:r>
              <a:rPr lang="de-CH" sz="2000" b="0" dirty="0" smtClean="0">
                <a:solidFill>
                  <a:srgbClr val="000000"/>
                </a:solidFill>
              </a:rPr>
              <a:t> mental </a:t>
            </a:r>
            <a:r>
              <a:rPr lang="de-CH" sz="2000" b="0" dirty="0" err="1" smtClean="0">
                <a:solidFill>
                  <a:srgbClr val="000000"/>
                </a:solidFill>
              </a:rPr>
              <a:t>state</a:t>
            </a:r>
            <a:r>
              <a:rPr lang="de-CH" sz="2000" b="0" dirty="0" smtClean="0">
                <a:solidFill>
                  <a:srgbClr val="000000"/>
                </a:solidFill>
              </a:rPr>
              <a:t> (ARMS) </a:t>
            </a:r>
            <a:r>
              <a:rPr lang="de-CH" sz="2000" b="0" dirty="0" err="1" smtClean="0">
                <a:solidFill>
                  <a:srgbClr val="000000"/>
                </a:solidFill>
              </a:rPr>
              <a:t>individuals</a:t>
            </a:r>
            <a:endParaRPr lang="de-CH" sz="2000" b="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CH" sz="2000" b="0" dirty="0" smtClean="0">
                <a:solidFill>
                  <a:srgbClr val="000000"/>
                </a:solidFill>
              </a:rPr>
              <a:t>21 </a:t>
            </a:r>
            <a:r>
              <a:rPr lang="de-CH" sz="2000" b="0" dirty="0" smtClean="0">
                <a:solidFill>
                  <a:srgbClr val="000000"/>
                </a:solidFill>
              </a:rPr>
              <a:t>first-episode </a:t>
            </a:r>
            <a:r>
              <a:rPr lang="de-CH" sz="2000" b="0" dirty="0" err="1" smtClean="0">
                <a:solidFill>
                  <a:srgbClr val="000000"/>
                </a:solidFill>
              </a:rPr>
              <a:t>patients</a:t>
            </a:r>
            <a:r>
              <a:rPr lang="de-CH" sz="2000" b="0" dirty="0" smtClean="0">
                <a:solidFill>
                  <a:srgbClr val="000000"/>
                </a:solidFill>
              </a:rPr>
              <a:t/>
            </a:r>
            <a:br>
              <a:rPr lang="de-CH" sz="2000" b="0" dirty="0" smtClean="0">
                <a:solidFill>
                  <a:srgbClr val="000000"/>
                </a:solidFill>
              </a:rPr>
            </a:br>
            <a:r>
              <a:rPr lang="de-CH" sz="2000" b="0" dirty="0" smtClean="0">
                <a:solidFill>
                  <a:srgbClr val="000000"/>
                </a:solidFill>
              </a:rPr>
              <a:t>(13 non-</a:t>
            </a:r>
            <a:r>
              <a:rPr lang="de-CH" sz="2000" b="0" dirty="0" err="1" smtClean="0">
                <a:solidFill>
                  <a:srgbClr val="000000"/>
                </a:solidFill>
              </a:rPr>
              <a:t>treated</a:t>
            </a:r>
            <a:r>
              <a:rPr lang="de-CH" sz="2000" b="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CH" sz="2000" b="0" dirty="0" smtClean="0">
                <a:solidFill>
                  <a:srgbClr val="000000"/>
                </a:solidFill>
              </a:rPr>
              <a:t>20 </a:t>
            </a:r>
            <a:r>
              <a:rPr lang="de-CH" sz="2000" b="0" dirty="0" err="1" smtClean="0">
                <a:solidFill>
                  <a:srgbClr val="000000"/>
                </a:solidFill>
              </a:rPr>
              <a:t>controls</a:t>
            </a:r>
            <a:endParaRPr lang="de-CH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752694" y="5644004"/>
            <a:ext cx="3527423" cy="101649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41981" y="182878"/>
            <a:ext cx="2888361" cy="2569968"/>
          </a:xfrm>
          <a:prstGeom prst="rect">
            <a:avLst/>
          </a:prstGeom>
          <a:solidFill>
            <a:srgbClr val="CEEAB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93" y="866694"/>
            <a:ext cx="2800317" cy="23326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5121148">
            <a:off x="2269181" y="2227674"/>
            <a:ext cx="309438" cy="309438"/>
            <a:chOff x="1822456" y="1107285"/>
            <a:chExt cx="309438" cy="309438"/>
          </a:xfrm>
        </p:grpSpPr>
        <p:grpSp>
          <p:nvGrpSpPr>
            <p:cNvPr id="6" name="Group 5"/>
            <p:cNvGrpSpPr/>
            <p:nvPr/>
          </p:nvGrpSpPr>
          <p:grpSpPr>
            <a:xfrm rot="11477134">
              <a:off x="1822456" y="1107285"/>
              <a:ext cx="309438" cy="309438"/>
              <a:chOff x="2240981" y="1236963"/>
              <a:chExt cx="309438" cy="309438"/>
            </a:xfrm>
            <a:noFill/>
          </p:grpSpPr>
          <p:sp>
            <p:nvSpPr>
              <p:cNvPr id="8" name="Arc 7"/>
              <p:cNvSpPr/>
              <p:nvPr/>
            </p:nvSpPr>
            <p:spPr bwMode="auto">
              <a:xfrm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Arc 8"/>
              <p:cNvSpPr/>
              <p:nvPr/>
            </p:nvSpPr>
            <p:spPr bwMode="auto">
              <a:xfrm rot="54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Arc 9"/>
              <p:cNvSpPr/>
              <p:nvPr/>
            </p:nvSpPr>
            <p:spPr bwMode="auto">
              <a:xfrm rot="108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" name="AutoShape 8"/>
            <p:cNvCxnSpPr>
              <a:cxnSpLocks noChangeShapeType="1"/>
            </p:cNvCxnSpPr>
            <p:nvPr/>
          </p:nvCxnSpPr>
          <p:spPr bwMode="auto">
            <a:xfrm flipV="1">
              <a:off x="2112926" y="1272900"/>
              <a:ext cx="13617" cy="108138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arrow" w="med" len="med"/>
              <a:tailEnd type="none" w="med" len="med"/>
            </a:ln>
          </p:spPr>
        </p:cxnSp>
      </p:grpSp>
      <p:grpSp>
        <p:nvGrpSpPr>
          <p:cNvPr id="11" name="Group 10"/>
          <p:cNvGrpSpPr/>
          <p:nvPr/>
        </p:nvGrpSpPr>
        <p:grpSpPr>
          <a:xfrm rot="20885038">
            <a:off x="1976207" y="994765"/>
            <a:ext cx="309438" cy="309438"/>
            <a:chOff x="1822456" y="1107285"/>
            <a:chExt cx="309438" cy="309438"/>
          </a:xfrm>
        </p:grpSpPr>
        <p:grpSp>
          <p:nvGrpSpPr>
            <p:cNvPr id="12" name="Group 11"/>
            <p:cNvGrpSpPr/>
            <p:nvPr/>
          </p:nvGrpSpPr>
          <p:grpSpPr>
            <a:xfrm rot="11477134">
              <a:off x="1822456" y="1107285"/>
              <a:ext cx="309438" cy="309438"/>
              <a:chOff x="2240981" y="1236963"/>
              <a:chExt cx="309438" cy="309438"/>
            </a:xfrm>
            <a:noFill/>
          </p:grpSpPr>
          <p:sp>
            <p:nvSpPr>
              <p:cNvPr id="14" name="Arc 13"/>
              <p:cNvSpPr/>
              <p:nvPr/>
            </p:nvSpPr>
            <p:spPr bwMode="auto">
              <a:xfrm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Arc 14"/>
              <p:cNvSpPr/>
              <p:nvPr/>
            </p:nvSpPr>
            <p:spPr bwMode="auto">
              <a:xfrm rot="54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 rot="108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3" name="AutoShape 8"/>
            <p:cNvCxnSpPr>
              <a:cxnSpLocks noChangeShapeType="1"/>
            </p:cNvCxnSpPr>
            <p:nvPr/>
          </p:nvCxnSpPr>
          <p:spPr bwMode="auto">
            <a:xfrm flipV="1">
              <a:off x="2112926" y="1272900"/>
              <a:ext cx="13617" cy="108138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arrow" w="med" len="med"/>
              <a:tailEnd type="none" w="med" len="med"/>
            </a:ln>
          </p:spPr>
        </p:cxn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569245" y="1325003"/>
            <a:ext cx="19966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200" b="0" dirty="0" smtClean="0">
                <a:solidFill>
                  <a:srgbClr val="000099"/>
                </a:solidFill>
              </a:rPr>
              <a:t>endogenous </a:t>
            </a:r>
          </a:p>
          <a:p>
            <a:pPr eaLnBrk="0" hangingPunct="0"/>
            <a:r>
              <a:rPr lang="en-GB" sz="1200" b="0" dirty="0" smtClean="0">
                <a:solidFill>
                  <a:srgbClr val="000099"/>
                </a:solidFill>
              </a:rPr>
              <a:t>connectivity</a:t>
            </a:r>
            <a:endParaRPr lang="en-US" sz="1200" b="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69245" y="2345113"/>
            <a:ext cx="144858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200" b="0" dirty="0">
                <a:solidFill>
                  <a:srgbClr val="FF0000"/>
                </a:solidFill>
              </a:rPr>
              <a:t>direct inputs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569245" y="1789940"/>
            <a:ext cx="11047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0" dirty="0">
                <a:solidFill>
                  <a:srgbClr val="A42C79"/>
                </a:solidFill>
              </a:rPr>
              <a:t>modulation of</a:t>
            </a:r>
          </a:p>
          <a:p>
            <a:pPr eaLnBrk="0" hangingPunct="0"/>
            <a:r>
              <a:rPr lang="en-GB" sz="1200" b="0" dirty="0">
                <a:solidFill>
                  <a:srgbClr val="A42C79"/>
                </a:solidFill>
              </a:rPr>
              <a:t>connectivity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241197" y="197658"/>
            <a:ext cx="222048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Neuronal </a:t>
            </a:r>
            <a:r>
              <a:rPr lang="en-US" dirty="0">
                <a:solidFill>
                  <a:srgbClr val="000000"/>
                </a:solidFill>
              </a:rPr>
              <a:t>state equation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08231" y="32362"/>
            <a:ext cx="1959695" cy="811280"/>
            <a:chOff x="3525447" y="4219152"/>
            <a:chExt cx="1959695" cy="811280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3785695" y="4219152"/>
              <a:ext cx="1699447" cy="811280"/>
              <a:chOff x="1586" y="2607"/>
              <a:chExt cx="1282" cy="612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 bwMode="auto">
              <a:xfrm>
                <a:off x="1586" y="2607"/>
                <a:ext cx="1156" cy="551"/>
                <a:chOff x="1586" y="2607"/>
                <a:chExt cx="1156" cy="551"/>
              </a:xfrm>
            </p:grpSpPr>
            <p:pic>
              <p:nvPicPr>
                <p:cNvPr id="27" name="Picture 44" descr="inputs_blocked"/>
                <p:cNvPicPr>
                  <a:picLocks noChangeArrowheads="1"/>
                </p:cNvPicPr>
                <p:nvPr/>
              </p:nvPicPr>
              <p:blipFill rotWithShape="1">
                <a:blip r:embed="rId3" cstate="print"/>
                <a:srcRect l="9930" t="38524" r="7674"/>
                <a:stretch/>
              </p:blipFill>
              <p:spPr bwMode="auto">
                <a:xfrm>
                  <a:off x="1621" y="2809"/>
                  <a:ext cx="1121" cy="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586" y="2607"/>
                  <a:ext cx="1148" cy="2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GB" b="0" dirty="0" smtClean="0">
                      <a:solidFill>
                        <a:srgbClr val="000000"/>
                      </a:solidFill>
                    </a:rPr>
                    <a:t>Modulatory</a:t>
                  </a:r>
                  <a:r>
                    <a:rPr lang="en-US" b="0" dirty="0" smtClean="0">
                      <a:solidFill>
                        <a:srgbClr val="000000"/>
                      </a:solidFill>
                    </a:rPr>
                    <a:t> input</a:t>
                  </a:r>
                  <a:endParaRPr lang="en-US" sz="1600" b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5" name="Line 46"/>
              <p:cNvSpPr>
                <a:spLocks noChangeShapeType="1"/>
              </p:cNvSpPr>
              <p:nvPr/>
            </p:nvSpPr>
            <p:spPr bwMode="auto">
              <a:xfrm>
                <a:off x="1635" y="3134"/>
                <a:ext cx="11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 Box 47"/>
              <p:cNvSpPr txBox="1">
                <a:spLocks noChangeArrowheads="1"/>
              </p:cNvSpPr>
              <p:nvPr/>
            </p:nvSpPr>
            <p:spPr bwMode="auto">
              <a:xfrm>
                <a:off x="2725" y="3046"/>
                <a:ext cx="14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0">
                    <a:solidFill>
                      <a:srgbClr val="000000"/>
                    </a:solidFill>
                  </a:rPr>
                  <a:t>t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3525447" y="4512431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0" i="1" dirty="0">
                  <a:solidFill>
                    <a:srgbClr val="000000"/>
                  </a:solidFill>
                </a:rPr>
                <a:t>u</a:t>
              </a:r>
              <a:r>
                <a:rPr lang="en-US" b="0" baseline="-25000" dirty="0">
                  <a:solidFill>
                    <a:srgbClr val="000000"/>
                  </a:solidFill>
                </a:rPr>
                <a:t>2</a:t>
              </a:r>
              <a:r>
                <a:rPr lang="en-US" b="0" dirty="0">
                  <a:solidFill>
                    <a:srgbClr val="000000"/>
                  </a:solidFill>
                </a:rPr>
                <a:t>(</a:t>
              </a:r>
              <a:r>
                <a:rPr lang="en-US" b="0" i="1" dirty="0">
                  <a:solidFill>
                    <a:srgbClr val="000000"/>
                  </a:solidFill>
                </a:rPr>
                <a:t>t</a:t>
              </a:r>
              <a:r>
                <a:rPr lang="en-US" b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17159" y="145729"/>
            <a:ext cx="1891031" cy="775379"/>
            <a:chOff x="1199532" y="5642043"/>
            <a:chExt cx="1891031" cy="775379"/>
          </a:xfrm>
        </p:grpSpPr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1629647" y="5642043"/>
              <a:ext cx="1460916" cy="775379"/>
              <a:chOff x="616" y="3328"/>
              <a:chExt cx="1255" cy="611"/>
            </a:xfrm>
          </p:grpSpPr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1728" y="3766"/>
                <a:ext cx="14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0" dirty="0">
                    <a:solidFill>
                      <a:srgbClr val="000000"/>
                    </a:solidFill>
                  </a:rPr>
                  <a:t>t</a:t>
                </a:r>
              </a:p>
            </p:txBody>
          </p:sp>
          <p:pic>
            <p:nvPicPr>
              <p:cNvPr id="33" name="Picture 32" descr="inputs_ER"/>
              <p:cNvPicPr>
                <a:picLocks noChangeArrowheads="1"/>
              </p:cNvPicPr>
              <p:nvPr/>
            </p:nvPicPr>
            <p:blipFill rotWithShape="1">
              <a:blip r:embed="rId4" cstate="print"/>
              <a:srcRect l="10707" r="6469" b="6786"/>
              <a:stretch/>
            </p:blipFill>
            <p:spPr bwMode="auto">
              <a:xfrm>
                <a:off x="616" y="3547"/>
                <a:ext cx="1089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691" y="3328"/>
                <a:ext cx="1180" cy="2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GB" b="0" dirty="0" smtClean="0">
                    <a:solidFill>
                      <a:srgbClr val="000000"/>
                    </a:solidFill>
                  </a:rPr>
                  <a:t>Driving</a:t>
                </a:r>
                <a:r>
                  <a:rPr lang="en-US" b="0" dirty="0" smtClean="0">
                    <a:solidFill>
                      <a:srgbClr val="000000"/>
                    </a:solidFill>
                  </a:rPr>
                  <a:t> input</a:t>
                </a:r>
                <a:endParaRPr lang="en-US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643" y="3862"/>
                <a:ext cx="11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199532" y="5951018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0" i="1" dirty="0">
                  <a:solidFill>
                    <a:srgbClr val="000000"/>
                  </a:solidFill>
                </a:rPr>
                <a:t>u</a:t>
              </a:r>
              <a:r>
                <a:rPr lang="en-US" b="0" baseline="-25000" dirty="0">
                  <a:solidFill>
                    <a:srgbClr val="000000"/>
                  </a:solidFill>
                </a:rPr>
                <a:t>1</a:t>
              </a:r>
              <a:r>
                <a:rPr lang="en-US" b="0" dirty="0">
                  <a:solidFill>
                    <a:srgbClr val="000000"/>
                  </a:solidFill>
                </a:rPr>
                <a:t>(</a:t>
              </a:r>
              <a:r>
                <a:rPr lang="en-US" b="0" i="1" dirty="0">
                  <a:solidFill>
                    <a:srgbClr val="000000"/>
                  </a:solidFill>
                </a:rPr>
                <a:t>t</a:t>
              </a:r>
              <a:r>
                <a:rPr lang="en-US" b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cxnSp>
        <p:nvCxnSpPr>
          <p:cNvPr id="36" name="AutoShape 8"/>
          <p:cNvCxnSpPr>
            <a:cxnSpLocks noChangeShapeType="1"/>
          </p:cNvCxnSpPr>
          <p:nvPr/>
        </p:nvCxnSpPr>
        <p:spPr bwMode="auto">
          <a:xfrm flipH="1" flipV="1">
            <a:off x="5177011" y="1412953"/>
            <a:ext cx="400648" cy="266956"/>
          </a:xfrm>
          <a:prstGeom prst="straightConnector1">
            <a:avLst/>
          </a:prstGeom>
          <a:noFill/>
          <a:ln w="28575">
            <a:solidFill>
              <a:srgbClr val="000099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" name="AutoShape 18"/>
          <p:cNvCxnSpPr>
            <a:cxnSpLocks noChangeShapeType="1"/>
          </p:cNvCxnSpPr>
          <p:nvPr/>
        </p:nvCxnSpPr>
        <p:spPr bwMode="auto">
          <a:xfrm flipH="1" flipV="1">
            <a:off x="5218346" y="1851139"/>
            <a:ext cx="359224" cy="230667"/>
          </a:xfrm>
          <a:prstGeom prst="straightConnector1">
            <a:avLst/>
          </a:prstGeom>
          <a:noFill/>
          <a:ln w="38100">
            <a:solidFill>
              <a:srgbClr val="A42C79"/>
            </a:solidFill>
            <a:round/>
            <a:headEnd/>
            <a:tailEnd type="oval" w="med" len="med"/>
          </a:ln>
        </p:spPr>
      </p:cxnSp>
      <p:cxnSp>
        <p:nvCxnSpPr>
          <p:cNvPr id="38" name="AutoShape 15"/>
          <p:cNvCxnSpPr>
            <a:cxnSpLocks noChangeShapeType="1"/>
          </p:cNvCxnSpPr>
          <p:nvPr/>
        </p:nvCxnSpPr>
        <p:spPr bwMode="auto">
          <a:xfrm>
            <a:off x="5175171" y="2267564"/>
            <a:ext cx="402399" cy="256762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017834" y="1363022"/>
                <a:ext cx="527965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acc>
                            <m:accPr>
                              <m:chr m:val="̇"/>
                              <m:ctrlP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num>
                        <m:den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834" y="1363022"/>
                <a:ext cx="527965" cy="351122"/>
              </a:xfrm>
              <a:prstGeom prst="rect">
                <a:avLst/>
              </a:prstGeom>
              <a:blipFill rotWithShape="0">
                <a:blip r:embed="rId5"/>
                <a:stretch>
                  <a:fillRect l="-5747" t="-7018" r="-12644" b="-1578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20448" y="1779093"/>
                <a:ext cx="946349" cy="4058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</m:num>
                        <m:den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acc>
                            <m:accPr>
                              <m:chr m:val="̇"/>
                              <m:ctrlP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num>
                        <m:den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448" y="1779093"/>
                <a:ext cx="946349" cy="405817"/>
              </a:xfrm>
              <a:prstGeom prst="rect">
                <a:avLst/>
              </a:prstGeom>
              <a:blipFill rotWithShape="0">
                <a:blip r:embed="rId6"/>
                <a:stretch>
                  <a:fillRect l="-3226" t="-6061" r="-7097" b="-1212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955463" y="2249860"/>
                <a:ext cx="532775" cy="3511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acc>
                            <m:accPr>
                              <m:chr m:val="̇"/>
                              <m:ctrlP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num>
                        <m:den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de-CH" sz="12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63" y="2249860"/>
                <a:ext cx="532775" cy="351122"/>
              </a:xfrm>
              <a:prstGeom prst="rect">
                <a:avLst/>
              </a:prstGeom>
              <a:blipFill rotWithShape="0">
                <a:blip r:embed="rId7"/>
                <a:stretch>
                  <a:fillRect l="-5747" t="-5172" r="-11494" b="-1551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5332974" y="538030"/>
            <a:ext cx="2389545" cy="716520"/>
            <a:chOff x="5499233" y="604534"/>
            <a:chExt cx="2389545" cy="71652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5499233" y="604534"/>
              <a:ext cx="2389545" cy="716520"/>
            </a:xfrm>
            <a:prstGeom prst="roundRect">
              <a:avLst>
                <a:gd name="adj" fmla="val 495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569943" y="665627"/>
                  <a:ext cx="2255746" cy="5716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de-CH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de-CH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de-CH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de-CH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de-CH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de-CH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de-CH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CH" b="1" i="1" smtClean="0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CH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CH" b="1" i="1" smtClean="0">
                                            <a:latin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nary>
                          </m:e>
                        </m:d>
                        <m:r>
                          <a:rPr lang="de-CH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CH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CH" b="1" i="1" smtClean="0">
                            <a:latin typeface="Cambria Math" panose="02040503050406030204" pitchFamily="18" charset="0"/>
                          </a:rPr>
                          <m:t>𝑪𝒖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1" name="TextBox 2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9943" y="665627"/>
                  <a:ext cx="2255746" cy="5716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Line 19"/>
          <p:cNvSpPr>
            <a:spLocks noChangeShapeType="1"/>
          </p:cNvSpPr>
          <p:nvPr/>
        </p:nvSpPr>
        <p:spPr bwMode="auto">
          <a:xfrm flipV="1">
            <a:off x="6517677" y="2764991"/>
            <a:ext cx="0" cy="605599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6" name="Straight Connector 45"/>
          <p:cNvCxnSpPr>
            <a:stCxn id="56" idx="6"/>
          </p:cNvCxnSpPr>
          <p:nvPr/>
        </p:nvCxnSpPr>
        <p:spPr bwMode="auto">
          <a:xfrm flipH="1">
            <a:off x="1747963" y="1959935"/>
            <a:ext cx="1785115" cy="15646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Line 19"/>
          <p:cNvSpPr>
            <a:spLocks noChangeShapeType="1"/>
          </p:cNvSpPr>
          <p:nvPr/>
        </p:nvSpPr>
        <p:spPr bwMode="auto">
          <a:xfrm flipH="1" flipV="1">
            <a:off x="6509915" y="3746061"/>
            <a:ext cx="7762" cy="40697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9"/>
          <p:cNvSpPr>
            <a:spLocks noChangeShapeType="1"/>
          </p:cNvSpPr>
          <p:nvPr/>
        </p:nvSpPr>
        <p:spPr bwMode="auto">
          <a:xfrm flipV="1">
            <a:off x="6517677" y="4631300"/>
            <a:ext cx="0" cy="35633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9" name="Straight Connector 48"/>
          <p:cNvCxnSpPr>
            <a:stCxn id="79" idx="6"/>
            <a:endCxn id="51" idx="1"/>
          </p:cNvCxnSpPr>
          <p:nvPr/>
        </p:nvCxnSpPr>
        <p:spPr bwMode="auto">
          <a:xfrm>
            <a:off x="4405188" y="4404815"/>
            <a:ext cx="1085830" cy="7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Line 19"/>
          <p:cNvSpPr>
            <a:spLocks noChangeShapeType="1"/>
          </p:cNvSpPr>
          <p:nvPr/>
        </p:nvSpPr>
        <p:spPr bwMode="auto">
          <a:xfrm flipV="1">
            <a:off x="6517677" y="5287475"/>
            <a:ext cx="0" cy="35336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5491018" y="4194439"/>
            <a:ext cx="2068656" cy="422322"/>
          </a:xfrm>
          <a:prstGeom prst="rect">
            <a:avLst/>
          </a:prstGeom>
          <a:solidFill>
            <a:srgbClr val="FFB9B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algn="ctr"/>
            <a:r>
              <a:rPr lang="en-US" dirty="0" smtClean="0"/>
              <a:t>Hemodynamic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 Box 20"/>
              <p:cNvSpPr txBox="1">
                <a:spLocks noChangeArrowheads="1"/>
              </p:cNvSpPr>
              <p:nvPr/>
            </p:nvSpPr>
            <p:spPr bwMode="auto">
              <a:xfrm>
                <a:off x="5922686" y="5010476"/>
                <a:ext cx="1223413" cy="2769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14:m>
                  <m:oMath xmlns:m="http://schemas.openxmlformats.org/officeDocument/2006/math">
                    <m:sSub>
                      <m:sSubPr>
                        <m:ctrlPr>
                          <a:rPr lang="de-CH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CH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de-CH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CH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CH" sz="12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200" b="0" dirty="0" smtClean="0">
                    <a:solidFill>
                      <a:srgbClr val="000000"/>
                    </a:solidFill>
                  </a:rPr>
                  <a:t>and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de-CH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de-CH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CH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CH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2686" y="5010476"/>
                <a:ext cx="1223413" cy="276999"/>
              </a:xfrm>
              <a:prstGeom prst="rect">
                <a:avLst/>
              </a:prstGeom>
              <a:blipFill rotWithShape="0">
                <a:blip r:embed="rId10"/>
                <a:stretch>
                  <a:fillRect t="-2128" b="-1276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20"/>
              <p:cNvSpPr txBox="1">
                <a:spLocks noChangeArrowheads="1"/>
              </p:cNvSpPr>
              <p:nvPr/>
            </p:nvSpPr>
            <p:spPr bwMode="auto">
              <a:xfrm>
                <a:off x="5685905" y="3360995"/>
                <a:ext cx="1796251" cy="4616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de-CH" sz="1200" b="1" dirty="0" smtClean="0">
                    <a:solidFill>
                      <a:srgbClr val="000000"/>
                    </a:solidFill>
                  </a:rPr>
                  <a:t>Neuronal </a:t>
                </a:r>
                <a:r>
                  <a:rPr lang="de-CH" sz="1200" b="1" dirty="0" err="1" smtClean="0">
                    <a:solidFill>
                      <a:srgbClr val="000000"/>
                    </a:solidFill>
                  </a:rPr>
                  <a:t>states</a:t>
                </a:r>
                <a:r>
                  <a:rPr lang="de-CH" sz="1200" b="1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CH" sz="1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de-CH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de-CH" sz="1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3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5905" y="3360995"/>
                <a:ext cx="1796251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384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/>
          <p:cNvCxnSpPr>
            <a:stCxn id="56" idx="2"/>
            <a:endCxn id="79" idx="6"/>
          </p:cNvCxnSpPr>
          <p:nvPr/>
        </p:nvCxnSpPr>
        <p:spPr bwMode="auto">
          <a:xfrm>
            <a:off x="3962658" y="2075128"/>
            <a:ext cx="442530" cy="23296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5" name="Group 54"/>
          <p:cNvGrpSpPr/>
          <p:nvPr/>
        </p:nvGrpSpPr>
        <p:grpSpPr>
          <a:xfrm flipH="1">
            <a:off x="2062038" y="850759"/>
            <a:ext cx="1936908" cy="1641252"/>
            <a:chOff x="1849613" y="2791310"/>
            <a:chExt cx="1536732" cy="1287691"/>
          </a:xfrm>
        </p:grpSpPr>
        <p:sp>
          <p:nvSpPr>
            <p:cNvPr id="56" name="Oval 4"/>
            <p:cNvSpPr>
              <a:spLocks noChangeArrowheads="1"/>
            </p:cNvSpPr>
            <p:nvPr/>
          </p:nvSpPr>
          <p:spPr bwMode="auto">
            <a:xfrm rot="20699336">
              <a:off x="1872383" y="3531588"/>
              <a:ext cx="352867" cy="350292"/>
            </a:xfrm>
            <a:prstGeom prst="ellipse">
              <a:avLst/>
            </a:prstGeom>
            <a:solidFill>
              <a:srgbClr val="CEEAB0"/>
            </a:solidFill>
            <a:ln w="28575">
              <a:solidFill>
                <a:srgbClr val="92D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 rot="854030">
              <a:off x="2685646" y="3685517"/>
              <a:ext cx="360349" cy="355127"/>
            </a:xfrm>
            <a:prstGeom prst="ellipse">
              <a:avLst/>
            </a:prstGeom>
            <a:solidFill>
              <a:srgbClr val="CEEAB0"/>
            </a:solidFill>
            <a:ln w="28575">
              <a:solidFill>
                <a:srgbClr val="92D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6"/>
            <p:cNvSpPr>
              <a:spLocks noChangeArrowheads="1"/>
            </p:cNvSpPr>
            <p:nvPr/>
          </p:nvSpPr>
          <p:spPr bwMode="auto">
            <a:xfrm rot="211923">
              <a:off x="3039507" y="3086555"/>
              <a:ext cx="346838" cy="346839"/>
            </a:xfrm>
            <a:prstGeom prst="ellipse">
              <a:avLst/>
            </a:prstGeom>
            <a:solidFill>
              <a:srgbClr val="CEEAB0"/>
            </a:solidFill>
            <a:ln w="28575">
              <a:solidFill>
                <a:srgbClr val="92D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9" name="AutoShape 8"/>
            <p:cNvCxnSpPr>
              <a:cxnSpLocks noChangeShapeType="1"/>
              <a:stCxn id="56" idx="7"/>
              <a:endCxn id="58" idx="2"/>
            </p:cNvCxnSpPr>
            <p:nvPr/>
          </p:nvCxnSpPr>
          <p:spPr bwMode="auto">
            <a:xfrm flipV="1">
              <a:off x="2136879" y="3249410"/>
              <a:ext cx="902957" cy="305749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none" w="med" len="med"/>
              <a:tailEnd type="arrow" w="med" len="med"/>
            </a:ln>
          </p:spPr>
        </p:cxnSp>
        <p:cxnSp>
          <p:nvCxnSpPr>
            <p:cNvPr id="60" name="AutoShape 10"/>
            <p:cNvCxnSpPr>
              <a:cxnSpLocks noChangeShapeType="1"/>
              <a:stCxn id="58" idx="4"/>
              <a:endCxn id="57" idx="7"/>
            </p:cNvCxnSpPr>
            <p:nvPr/>
          </p:nvCxnSpPr>
          <p:spPr bwMode="auto">
            <a:xfrm flipH="1">
              <a:off x="3020530" y="3433065"/>
              <a:ext cx="181593" cy="339292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none" w="med" len="med"/>
              <a:tailEnd type="arrow" w="med" len="med"/>
            </a:ln>
          </p:spPr>
        </p:cxnSp>
        <p:cxnSp>
          <p:nvCxnSpPr>
            <p:cNvPr id="61" name="AutoShape 15"/>
            <p:cNvCxnSpPr>
              <a:cxnSpLocks noChangeShapeType="1"/>
              <a:stCxn id="56" idx="0"/>
            </p:cNvCxnSpPr>
            <p:nvPr/>
          </p:nvCxnSpPr>
          <p:spPr bwMode="auto">
            <a:xfrm flipH="1" flipV="1">
              <a:off x="1849613" y="2827815"/>
              <a:ext cx="153331" cy="709750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2326640" y="3929776"/>
              <a:ext cx="149225" cy="149225"/>
            </a:xfrm>
            <a:prstGeom prst="ellipse">
              <a:avLst/>
            </a:prstGeom>
            <a:noFill/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3" name="AutoShape 18"/>
            <p:cNvCxnSpPr>
              <a:cxnSpLocks noChangeShapeType="1"/>
            </p:cNvCxnSpPr>
            <p:nvPr/>
          </p:nvCxnSpPr>
          <p:spPr bwMode="auto">
            <a:xfrm flipH="1">
              <a:off x="2618592" y="2791310"/>
              <a:ext cx="659937" cy="596764"/>
            </a:xfrm>
            <a:prstGeom prst="straightConnector1">
              <a:avLst/>
            </a:prstGeom>
            <a:noFill/>
            <a:ln w="38100">
              <a:solidFill>
                <a:srgbClr val="A42C79"/>
              </a:solidFill>
              <a:round/>
              <a:headEnd/>
              <a:tailEnd type="oval" w="med" len="med"/>
            </a:ln>
          </p:spPr>
        </p:cxnSp>
        <p:cxnSp>
          <p:nvCxnSpPr>
            <p:cNvPr id="64" name="AutoShape 7"/>
            <p:cNvCxnSpPr>
              <a:cxnSpLocks noChangeShapeType="1"/>
              <a:stCxn id="56" idx="5"/>
              <a:endCxn id="66" idx="3"/>
            </p:cNvCxnSpPr>
            <p:nvPr/>
          </p:nvCxnSpPr>
          <p:spPr bwMode="auto">
            <a:xfrm>
              <a:off x="2201755" y="3794401"/>
              <a:ext cx="467890" cy="42967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arrow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522659" y="1885091"/>
                <a:ext cx="4626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659" y="1885091"/>
                <a:ext cx="462691" cy="215444"/>
              </a:xfrm>
              <a:prstGeom prst="rect">
                <a:avLst/>
              </a:prstGeom>
              <a:blipFill rotWithShape="0">
                <a:blip r:embed="rId12"/>
                <a:stretch>
                  <a:fillRect l="-5263" r="-10526" b="-33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502681" y="2076312"/>
                <a:ext cx="4626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681" y="2076312"/>
                <a:ext cx="462691" cy="215444"/>
              </a:xfrm>
              <a:prstGeom prst="rect">
                <a:avLst/>
              </a:prstGeom>
              <a:blipFill rotWithShape="0">
                <a:blip r:embed="rId13"/>
                <a:stretch>
                  <a:fillRect l="-5333" r="-12000" b="-3428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058051" y="1315712"/>
                <a:ext cx="4626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051" y="1315712"/>
                <a:ext cx="462691" cy="215444"/>
              </a:xfrm>
              <a:prstGeom prst="rect">
                <a:avLst/>
              </a:prstGeom>
              <a:blipFill rotWithShape="0">
                <a:blip r:embed="rId14"/>
                <a:stretch>
                  <a:fillRect l="-5263" r="-10526" b="-3428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 rot="6544506">
            <a:off x="3938097" y="1901343"/>
            <a:ext cx="309438" cy="309438"/>
            <a:chOff x="1822456" y="1107285"/>
            <a:chExt cx="309438" cy="309438"/>
          </a:xfrm>
        </p:grpSpPr>
        <p:grpSp>
          <p:nvGrpSpPr>
            <p:cNvPr id="69" name="Group 68"/>
            <p:cNvGrpSpPr/>
            <p:nvPr/>
          </p:nvGrpSpPr>
          <p:grpSpPr>
            <a:xfrm rot="11477134">
              <a:off x="1822456" y="1107285"/>
              <a:ext cx="309438" cy="309438"/>
              <a:chOff x="2240981" y="1236963"/>
              <a:chExt cx="309438" cy="309438"/>
            </a:xfrm>
            <a:noFill/>
          </p:grpSpPr>
          <p:sp>
            <p:nvSpPr>
              <p:cNvPr id="71" name="Arc 70"/>
              <p:cNvSpPr/>
              <p:nvPr/>
            </p:nvSpPr>
            <p:spPr bwMode="auto">
              <a:xfrm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Arc 71"/>
              <p:cNvSpPr/>
              <p:nvPr/>
            </p:nvSpPr>
            <p:spPr bwMode="auto">
              <a:xfrm rot="54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Arc 72"/>
              <p:cNvSpPr/>
              <p:nvPr/>
            </p:nvSpPr>
            <p:spPr bwMode="auto">
              <a:xfrm rot="10800000">
                <a:off x="2240981" y="1236963"/>
                <a:ext cx="309438" cy="309438"/>
              </a:xfrm>
              <a:prstGeom prst="arc">
                <a:avLst/>
              </a:prstGeom>
              <a:grpFill/>
              <a:ln w="2857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0" name="AutoShape 8"/>
            <p:cNvCxnSpPr>
              <a:cxnSpLocks noChangeShapeType="1"/>
            </p:cNvCxnSpPr>
            <p:nvPr/>
          </p:nvCxnSpPr>
          <p:spPr bwMode="auto">
            <a:xfrm flipV="1">
              <a:off x="2112926" y="1272900"/>
              <a:ext cx="13617" cy="108138"/>
            </a:xfrm>
            <a:prstGeom prst="straightConnector1">
              <a:avLst/>
            </a:prstGeom>
            <a:noFill/>
            <a:ln w="28575">
              <a:solidFill>
                <a:srgbClr val="000099"/>
              </a:solidFill>
              <a:round/>
              <a:headEnd type="arrow" w="med" len="med"/>
              <a:tailEnd type="none" w="med" len="med"/>
            </a:ln>
          </p:spPr>
        </p:cxnSp>
      </p:grpSp>
      <p:sp>
        <p:nvSpPr>
          <p:cNvPr id="74" name="Text Box 9"/>
          <p:cNvSpPr txBox="1">
            <a:spLocks noChangeArrowheads="1"/>
          </p:cNvSpPr>
          <p:nvPr/>
        </p:nvSpPr>
        <p:spPr bwMode="auto">
          <a:xfrm>
            <a:off x="4779334" y="5653376"/>
            <a:ext cx="272702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BOLD signal change equation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4717" y="5936663"/>
            <a:ext cx="3426971" cy="480750"/>
            <a:chOff x="4824717" y="5936663"/>
            <a:chExt cx="3426971" cy="480750"/>
          </a:xfrm>
        </p:grpSpPr>
        <p:sp>
          <p:nvSpPr>
            <p:cNvPr id="76" name="Rounded Rectangle 75"/>
            <p:cNvSpPr/>
            <p:nvPr/>
          </p:nvSpPr>
          <p:spPr bwMode="auto">
            <a:xfrm>
              <a:off x="4824717" y="5936663"/>
              <a:ext cx="3426971" cy="480750"/>
            </a:xfrm>
            <a:prstGeom prst="roundRect">
              <a:avLst>
                <a:gd name="adj" fmla="val 495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895924" y="6019575"/>
                  <a:ext cx="3318024" cy="318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d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de-CH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CH" sz="1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𝒒</m:t>
                                    </m:r>
                                  </m:num>
                                  <m:den>
                                    <m:r>
                                      <a:rPr lang="de-CH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de-CH" sz="1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CH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CH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d>
                          </m:e>
                        </m:d>
                        <m:r>
                          <a:rPr lang="de-CH" sz="1200" b="1" i="1" smtClean="0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CH" sz="1200" b="1" i="1" smtClean="0">
                            <a:latin typeface="Cambria Math"/>
                            <a:ea typeface="Cambria Math" panose="02040503050406030204" pitchFamily="18" charset="0"/>
                          </a:rPr>
                          <m:t>𝒆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7" name="TextBox 3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5924" y="6019575"/>
                  <a:ext cx="3318024" cy="31816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368" r="-184" b="-11321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816739" y="6447451"/>
                <a:ext cx="3060005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100" b="0" dirty="0"/>
                  <a:t>w</a:t>
                </a:r>
                <a:r>
                  <a:rPr lang="en-US" sz="1100" b="0" dirty="0" smtClean="0"/>
                  <a:t>ith</a:t>
                </a:r>
                <a:r>
                  <a:rPr lang="en-US" sz="11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de-CH" sz="11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de-CH" sz="11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1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CH" sz="11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CH" sz="1100" b="1" i="1" smtClean="0">
                        <a:latin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de-CH" sz="11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</m:e>
                      <m:sub>
                        <m:r>
                          <a:rPr lang="de-CH" sz="11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de-CH" sz="11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CH" sz="11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CH" sz="1100" b="1" i="1" smtClean="0">
                        <a:latin typeface="Cambria Math" panose="02040503050406030204" pitchFamily="18" charset="0"/>
                      </a:rPr>
                      <m:t>𝑻𝑬</m:t>
                    </m:r>
                  </m:oMath>
                </a14:m>
                <a:r>
                  <a:rPr lang="en-US" sz="11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de-CH" sz="1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sSub>
                      <m:sSubPr>
                        <m:ctrlPr>
                          <a:rPr lang="de-CH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de-CH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de-CH" sz="1100" i="1">
                        <a:latin typeface="Cambria Math" panose="02040503050406030204" pitchFamily="18" charset="0"/>
                      </a:rPr>
                      <m:t>𝑻𝑬</m:t>
                    </m:r>
                  </m:oMath>
                </a14:m>
                <a:r>
                  <a:rPr lang="en-US" sz="11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de-CH" sz="1100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de-CH" sz="1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100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CH" sz="1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CH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739" y="6447451"/>
                <a:ext cx="3060005" cy="169277"/>
              </a:xfrm>
              <a:prstGeom prst="rect">
                <a:avLst/>
              </a:prstGeom>
              <a:blipFill rotWithShape="0">
                <a:blip r:embed="rId16"/>
                <a:stretch>
                  <a:fillRect l="-2789" t="-33333" r="-199" b="-5185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 rot="21278426">
            <a:off x="1349684" y="3016729"/>
            <a:ext cx="3062198" cy="3062198"/>
          </a:xfrm>
          <a:prstGeom prst="ellipse">
            <a:avLst/>
          </a:prstGeom>
          <a:solidFill>
            <a:srgbClr val="FFB9B9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820493" y="4842534"/>
            <a:ext cx="2210450" cy="600482"/>
            <a:chOff x="1576050" y="5027485"/>
            <a:chExt cx="2210450" cy="600482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1576050" y="5027485"/>
              <a:ext cx="2210450" cy="600482"/>
            </a:xfrm>
            <a:prstGeom prst="roundRect">
              <a:avLst>
                <a:gd name="adj" fmla="val 495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2127892" y="5065894"/>
                  <a:ext cx="960199" cy="1958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  <m:acc>
                          <m:accPr>
                            <m:chr m:val="̇"/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p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sup>
                        </m:sSup>
                      </m:oMath>
                    </m:oMathPara>
                  </a14:m>
                  <a:endParaRPr lang="de-CH" sz="1200" b="1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7" name="TextBox 2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7892" y="5065894"/>
                  <a:ext cx="960199" cy="195823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l="-4459" t="-625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1598099" y="5344779"/>
                  <a:ext cx="2019784" cy="1915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  <m:acc>
                          <m:accPr>
                            <m:chr m:val="̇"/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𝒇𝑬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p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sup>
                        </m:sSup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CH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de-CH" sz="1200" b="1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8" name="TextBox 2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8099" y="5344779"/>
                  <a:ext cx="2019784" cy="191591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1813" t="-6452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1969456" y="3224789"/>
            <a:ext cx="195438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Local hemodynamic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state </a:t>
            </a:r>
            <a:r>
              <a:rPr lang="en-US" dirty="0" smtClean="0">
                <a:solidFill>
                  <a:srgbClr val="000000"/>
                </a:solidFill>
              </a:rPr>
              <a:t>equations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 Box 5"/>
              <p:cNvSpPr txBox="1">
                <a:spLocks noChangeArrowheads="1"/>
              </p:cNvSpPr>
              <p:nvPr/>
            </p:nvSpPr>
            <p:spPr bwMode="auto">
              <a:xfrm>
                <a:off x="2203480" y="5461160"/>
                <a:ext cx="1847512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GB" sz="1200" b="0" dirty="0" smtClean="0"/>
                  <a:t>Changes in volume (</a:t>
                </a:r>
                <a14:m>
                  <m:oMath xmlns:m="http://schemas.openxmlformats.org/officeDocument/2006/math">
                    <m:r>
                      <a:rPr lang="de-CH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GB" sz="1200" b="0" dirty="0" smtClean="0"/>
                  <a:t>) </a:t>
                </a:r>
              </a:p>
              <a:p>
                <a:pPr eaLnBrk="0" hangingPunct="0"/>
                <a:r>
                  <a:rPr lang="en-GB" sz="1200" b="0" dirty="0" smtClean="0"/>
                  <a:t>and </a:t>
                </a:r>
                <a:r>
                  <a:rPr lang="en-GB" sz="1200" b="0" dirty="0" err="1" smtClean="0"/>
                  <a:t>dHb</a:t>
                </a:r>
                <a:r>
                  <a:rPr lang="en-GB" sz="1200" b="0" dirty="0" smtClean="0"/>
                  <a:t> (</a:t>
                </a:r>
                <a14:m>
                  <m:oMath xmlns:m="http://schemas.openxmlformats.org/officeDocument/2006/math">
                    <m:r>
                      <a:rPr lang="de-CH" sz="1200" i="1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GB" sz="1200" b="0" dirty="0" smtClean="0"/>
                  <a:t>) </a:t>
                </a:r>
                <a:endParaRPr lang="en-US" sz="1200" b="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8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3480" y="5461160"/>
                <a:ext cx="1847512" cy="461665"/>
              </a:xfrm>
              <a:prstGeom prst="rect">
                <a:avLst/>
              </a:prstGeom>
              <a:blipFill rotWithShape="0">
                <a:blip r:embed="rId27"/>
                <a:stretch>
                  <a:fillRect t="-2632" b="-789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Line 19"/>
          <p:cNvSpPr>
            <a:spLocks noChangeShapeType="1"/>
          </p:cNvSpPr>
          <p:nvPr/>
        </p:nvSpPr>
        <p:spPr bwMode="auto">
          <a:xfrm flipV="1">
            <a:off x="2405405" y="4314941"/>
            <a:ext cx="0" cy="498001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237628" y="4492098"/>
                <a:ext cx="12022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200" b="1" i="1" smtClean="0">
                          <a:latin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de-CH" sz="1200" b="1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628" y="4492098"/>
                <a:ext cx="120226" cy="184666"/>
              </a:xfrm>
              <a:prstGeom prst="rect">
                <a:avLst/>
              </a:prstGeom>
              <a:blipFill rotWithShape="0">
                <a:blip r:embed="rId28"/>
                <a:stretch>
                  <a:fillRect l="-45000" r="-45000" b="-36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 Box 9"/>
          <p:cNvSpPr txBox="1">
            <a:spLocks noChangeArrowheads="1"/>
          </p:cNvSpPr>
          <p:nvPr/>
        </p:nvSpPr>
        <p:spPr bwMode="auto">
          <a:xfrm>
            <a:off x="2662077" y="4560294"/>
            <a:ext cx="14173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Balloon model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605747" y="3764811"/>
            <a:ext cx="1571242" cy="608322"/>
            <a:chOff x="1618790" y="4245760"/>
            <a:chExt cx="1571242" cy="608322"/>
          </a:xfrm>
        </p:grpSpPr>
        <p:sp>
          <p:nvSpPr>
            <p:cNvPr id="90" name="Rounded Rectangle 89"/>
            <p:cNvSpPr/>
            <p:nvPr/>
          </p:nvSpPr>
          <p:spPr bwMode="auto">
            <a:xfrm>
              <a:off x="1618790" y="4245760"/>
              <a:ext cx="1563089" cy="608322"/>
            </a:xfrm>
            <a:prstGeom prst="roundRect">
              <a:avLst>
                <a:gd name="adj" fmla="val 495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1670450" y="4350418"/>
                  <a:ext cx="151958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d>
                          <m:dPr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CH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oMath>
                    </m:oMathPara>
                  </a14:m>
                  <a:endParaRPr lang="de-CH" sz="1200" b="1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5" name="TextBox 2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0450" y="4350418"/>
                  <a:ext cx="1519582" cy="184666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80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2231181" y="4589114"/>
                  <a:ext cx="398121" cy="1958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2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CH" sz="1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oMath>
                    </m:oMathPara>
                  </a14:m>
                  <a:endParaRPr lang="de-CH" sz="1200" b="1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6" name="TextBox 2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1181" y="4589114"/>
                  <a:ext cx="398121" cy="195823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l="-13846" t="-12500" r="-7692" b="-34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3133430" y="3753407"/>
            <a:ext cx="13357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200" b="0" dirty="0"/>
              <a:t>v</a:t>
            </a:r>
            <a:r>
              <a:rPr lang="en-GB" sz="1200" b="0" dirty="0" smtClean="0"/>
              <a:t>asodilatory </a:t>
            </a:r>
          </a:p>
          <a:p>
            <a:pPr eaLnBrk="0" hangingPunct="0"/>
            <a:r>
              <a:rPr lang="en-GB" sz="1200" b="0" dirty="0" smtClean="0"/>
              <a:t>signal and flow </a:t>
            </a:r>
          </a:p>
          <a:p>
            <a:pPr eaLnBrk="0" hangingPunct="0"/>
            <a:r>
              <a:rPr lang="en-GB" sz="1200" b="0" dirty="0" smtClean="0"/>
              <a:t>induction (</a:t>
            </a:r>
            <a:r>
              <a:rPr lang="en-GB" sz="1200" b="0" dirty="0" err="1" smtClean="0"/>
              <a:t>rCBF</a:t>
            </a:r>
            <a:r>
              <a:rPr lang="en-GB" sz="1200" b="0" dirty="0" smtClean="0"/>
              <a:t>)</a:t>
            </a:r>
            <a:endParaRPr lang="en-US" sz="1200" b="0" dirty="0">
              <a:cs typeface="Arial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734638" y="6083109"/>
            <a:ext cx="2151052" cy="738383"/>
            <a:chOff x="1642361" y="6281690"/>
            <a:chExt cx="2151052" cy="73838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5" t="5303" b="62300"/>
            <a:stretch/>
          </p:blipFill>
          <p:spPr>
            <a:xfrm>
              <a:off x="2059462" y="6562873"/>
              <a:ext cx="1733951" cy="457200"/>
            </a:xfrm>
            <a:prstGeom prst="rect">
              <a:avLst/>
            </a:prstGeom>
          </p:spPr>
        </p:pic>
        <p:sp>
          <p:nvSpPr>
            <p:cNvPr id="96" name="Text Box 40"/>
            <p:cNvSpPr txBox="1">
              <a:spLocks noChangeArrowheads="1"/>
            </p:cNvSpPr>
            <p:nvPr/>
          </p:nvSpPr>
          <p:spPr bwMode="auto">
            <a:xfrm>
              <a:off x="2042766" y="6281690"/>
              <a:ext cx="1373610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de-CH" b="0" dirty="0" smtClean="0">
                  <a:solidFill>
                    <a:srgbClr val="000000"/>
                  </a:solidFill>
                </a:rPr>
                <a:t>BOLD </a:t>
              </a:r>
              <a:r>
                <a:rPr lang="de-CH" b="0" dirty="0" err="1" smtClean="0">
                  <a:solidFill>
                    <a:srgbClr val="000000"/>
                  </a:solidFill>
                </a:rPr>
                <a:t>signal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642361" y="6612581"/>
              <a:ext cx="4427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0" i="1" dirty="0" smtClean="0">
                  <a:solidFill>
                    <a:srgbClr val="000000"/>
                  </a:solidFill>
                </a:rPr>
                <a:t>y</a:t>
              </a:r>
              <a:r>
                <a:rPr lang="en-US" b="0" dirty="0" smtClean="0">
                  <a:solidFill>
                    <a:srgbClr val="000000"/>
                  </a:solidFill>
                </a:rPr>
                <a:t>(</a:t>
              </a:r>
              <a:r>
                <a:rPr lang="en-US" b="0" i="1" dirty="0" smtClean="0">
                  <a:solidFill>
                    <a:srgbClr val="000000"/>
                  </a:solidFill>
                </a:rPr>
                <a:t>t</a:t>
              </a:r>
              <a:r>
                <a:rPr lang="en-US" b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98" name="Line 19"/>
          <p:cNvSpPr>
            <a:spLocks noChangeShapeType="1"/>
          </p:cNvSpPr>
          <p:nvPr/>
        </p:nvSpPr>
        <p:spPr bwMode="auto">
          <a:xfrm flipV="1">
            <a:off x="3998945" y="6171389"/>
            <a:ext cx="751391" cy="27606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00482" y="6196994"/>
            <a:ext cx="2093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Stephan et al. 2015, </a:t>
            </a:r>
            <a:r>
              <a:rPr lang="en-US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endParaRPr lang="de-CH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255713"/>
            <a:ext cx="77057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610362" y="6302118"/>
            <a:ext cx="324041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Schmidt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2013,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JAMA Psychiatry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14350" y="171606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CH" sz="2800" b="1" kern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BMS </a:t>
            </a:r>
            <a:r>
              <a:rPr lang="de-CH" sz="2800" b="1" kern="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</a:t>
            </a:r>
            <a:r>
              <a:rPr lang="de-CH" sz="2800" b="1" kern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kern="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</a:t>
            </a:r>
            <a:r>
              <a:rPr lang="de-CH" sz="2800" b="1" kern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all </a:t>
            </a:r>
            <a:r>
              <a:rPr lang="de-CH" sz="2800" b="1" kern="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groups</a:t>
            </a:r>
            <a:endParaRPr lang="en-US" sz="2800" b="1" kern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9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71606"/>
            <a:ext cx="9258300" cy="1143000"/>
          </a:xfrm>
        </p:spPr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BMA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PFC 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anose="05050102010706020507" pitchFamily="18" charset="2"/>
              </a:rPr>
              <a:t> 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PPC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connectivity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" name="Text Box 65"/>
          <p:cNvSpPr txBox="1">
            <a:spLocks noChangeArrowheads="1"/>
          </p:cNvSpPr>
          <p:nvPr/>
        </p:nvSpPr>
        <p:spPr bwMode="auto">
          <a:xfrm>
            <a:off x="610362" y="6302118"/>
            <a:ext cx="324041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Schmidt et </a:t>
            </a:r>
            <a:r>
              <a:rPr lang="en-GB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GB" b="0" dirty="0" smtClean="0">
                <a:solidFill>
                  <a:srgbClr val="000000"/>
                </a:solidFill>
                <a:latin typeface="Times New Roman" pitchFamily="18" charset="0"/>
              </a:rPr>
              <a:t>. 2013, </a:t>
            </a:r>
            <a:r>
              <a:rPr lang="en-GB" b="0" i="1" dirty="0" smtClean="0">
                <a:solidFill>
                  <a:srgbClr val="000000"/>
                </a:solidFill>
                <a:latin typeface="Times New Roman" pitchFamily="18" charset="0"/>
              </a:rPr>
              <a:t>JAMA Psychiatry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005379" name="Picture 3" descr="C:\klaas\Dropbox\SHARED\papers\submitted\Schmidt_DCM_ARMS\ArchGenPsychiatry\revision\Figure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8" y="3534770"/>
            <a:ext cx="3184477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lateral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96" y="1134027"/>
            <a:ext cx="2540000" cy="2540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1158207" y="1597214"/>
            <a:ext cx="324000" cy="3240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2368680" y="1748388"/>
            <a:ext cx="324000" cy="3240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9" name="AutoShape 8"/>
          <p:cNvCxnSpPr>
            <a:cxnSpLocks noChangeShapeType="1"/>
            <a:stCxn id="15" idx="6"/>
            <a:endCxn id="16" idx="2"/>
          </p:cNvCxnSpPr>
          <p:nvPr/>
        </p:nvCxnSpPr>
        <p:spPr bwMode="auto">
          <a:xfrm>
            <a:off x="1482207" y="1759214"/>
            <a:ext cx="886473" cy="151174"/>
          </a:xfrm>
          <a:prstGeom prst="straightConnector1">
            <a:avLst/>
          </a:prstGeom>
          <a:noFill/>
          <a:ln w="38100">
            <a:solidFill>
              <a:srgbClr val="FFFF66"/>
            </a:solidFill>
            <a:round/>
            <a:headEnd type="triangle" w="med" len="med"/>
            <a:tailEnd type="none" w="med" len="med"/>
          </a:ln>
          <a:effectLst/>
        </p:spPr>
      </p:cxn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1373463" y="2005382"/>
            <a:ext cx="217488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2863" y="5338198"/>
            <a:ext cx="477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dirty="0" smtClean="0">
                <a:solidFill>
                  <a:srgbClr val="000000"/>
                </a:solidFill>
              </a:rPr>
              <a:t>17 ARMS, 21 first-episode (13 non-</a:t>
            </a:r>
            <a:r>
              <a:rPr lang="de-CH" sz="1800" b="0" dirty="0" err="1" smtClean="0">
                <a:solidFill>
                  <a:srgbClr val="000000"/>
                </a:solidFill>
              </a:rPr>
              <a:t>treated</a:t>
            </a:r>
            <a:r>
              <a:rPr lang="de-CH" sz="1800" b="0" dirty="0" smtClean="0">
                <a:solidFill>
                  <a:srgbClr val="000000"/>
                </a:solidFill>
              </a:rPr>
              <a:t>), 20 </a:t>
            </a:r>
            <a:r>
              <a:rPr lang="de-CH" sz="1800" b="0" dirty="0" err="1" smtClean="0">
                <a:solidFill>
                  <a:srgbClr val="000000"/>
                </a:solidFill>
              </a:rPr>
              <a:t>controls</a:t>
            </a:r>
            <a:endParaRPr lang="de-CH" sz="1800" b="0" dirty="0">
              <a:solidFill>
                <a:srgbClr val="000000"/>
              </a:solidFill>
            </a:endParaRPr>
          </a:p>
        </p:txBody>
      </p:sp>
      <p:pic>
        <p:nvPicPr>
          <p:cNvPr id="121303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55" y="1858370"/>
            <a:ext cx="4457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03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69938" y="446088"/>
            <a:ext cx="87439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de-DE" sz="3200">
                <a:solidFill>
                  <a:srgbClr val="000000"/>
                </a:solidFill>
                <a:latin typeface="Arial Unicode MS" pitchFamily="34" charset="-128"/>
              </a:rPr>
              <a:t>Overview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822325" y="1781175"/>
            <a:ext cx="9136063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DCM: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basic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concepts</a:t>
            </a:r>
            <a:endParaRPr lang="de-DE" sz="2400" b="0" dirty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Evolution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of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DCM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for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fMRI</a:t>
            </a:r>
            <a:endParaRPr lang="de-DE" sz="2400" b="0" dirty="0">
              <a:solidFill>
                <a:srgbClr val="000000"/>
              </a:solidFill>
              <a:latin typeface="Arial Unicode MS" pitchFamily="34" charset="-128"/>
            </a:endParaRP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Bayesian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model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 err="1">
                <a:solidFill>
                  <a:srgbClr val="000000"/>
                </a:solidFill>
                <a:latin typeface="Arial Unicode MS" pitchFamily="34" charset="-128"/>
              </a:rPr>
              <a:t>selection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 (BMS) </a:t>
            </a:r>
          </a:p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de-DE" sz="2400" b="0" dirty="0" err="1" smtClean="0">
                <a:solidFill>
                  <a:srgbClr val="000000"/>
                </a:solidFill>
                <a:latin typeface="Arial Unicode MS" pitchFamily="34" charset="-128"/>
              </a:rPr>
              <a:t>Translational</a:t>
            </a:r>
            <a:r>
              <a:rPr lang="de-DE" sz="2400" b="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de-DE" sz="2400" b="0" dirty="0">
                <a:solidFill>
                  <a:srgbClr val="000000"/>
                </a:solidFill>
                <a:latin typeface="Arial Unicode MS" pitchFamily="34" charset="-128"/>
              </a:rPr>
              <a:t>Neuromodeling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738188" y="3940621"/>
            <a:ext cx="9001125" cy="557212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64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0"/>
          <a:stretch/>
        </p:blipFill>
        <p:spPr bwMode="auto">
          <a:xfrm>
            <a:off x="8856000" y="2645522"/>
            <a:ext cx="722819" cy="5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03" y="4385877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6" y="3285550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0616" name="Text Box 8"/>
          <p:cNvSpPr txBox="1">
            <a:spLocks noChangeArrowheads="1"/>
          </p:cNvSpPr>
          <p:nvPr/>
        </p:nvSpPr>
        <p:spPr bwMode="auto">
          <a:xfrm>
            <a:off x="592137" y="5830888"/>
            <a:ext cx="34083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Application to brain activity and behaviour of individual patients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500626" name="Rectangle 18"/>
          <p:cNvSpPr>
            <a:spLocks noChangeArrowheads="1"/>
          </p:cNvSpPr>
          <p:nvPr/>
        </p:nvSpPr>
        <p:spPr bwMode="auto">
          <a:xfrm>
            <a:off x="498474" y="384176"/>
            <a:ext cx="359774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Computational assays: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Models of disease mechanisms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00627" name="Text Box 19"/>
          <p:cNvSpPr txBox="1">
            <a:spLocks noChangeArrowheads="1"/>
          </p:cNvSpPr>
          <p:nvPr/>
        </p:nvSpPr>
        <p:spPr bwMode="auto">
          <a:xfrm>
            <a:off x="158750" y="325438"/>
            <a:ext cx="455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  <a:latin typeface="Arial Unicode MS" pitchFamily="34" charset="-128"/>
                <a:sym typeface="Wingdings" pitchFamily="2" charset="2"/>
              </a:rPr>
              <a:t></a:t>
            </a:r>
          </a:p>
        </p:txBody>
      </p:sp>
      <p:cxnSp>
        <p:nvCxnSpPr>
          <p:cNvPr id="2500639" name="AutoShape 31"/>
          <p:cNvCxnSpPr>
            <a:cxnSpLocks noChangeShapeType="1"/>
            <a:stCxn id="11973634" idx="2"/>
          </p:cNvCxnSpPr>
          <p:nvPr/>
        </p:nvCxnSpPr>
        <p:spPr bwMode="auto">
          <a:xfrm rot="16200000" flipH="1">
            <a:off x="789591" y="3742906"/>
            <a:ext cx="1225191" cy="115926"/>
          </a:xfrm>
          <a:prstGeom prst="bentConnector2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</p:spPr>
      </p:cxnSp>
      <p:sp>
        <p:nvSpPr>
          <p:cNvPr id="2500640" name="Text Box 32"/>
          <p:cNvSpPr txBox="1">
            <a:spLocks noChangeArrowheads="1"/>
          </p:cNvSpPr>
          <p:nvPr/>
        </p:nvSpPr>
        <p:spPr bwMode="auto">
          <a:xfrm>
            <a:off x="222250" y="5776913"/>
            <a:ext cx="455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  <a:latin typeface="Arial Unicode MS" pitchFamily="34" charset="-128"/>
                <a:sym typeface="Wingdings" pitchFamily="2" charset="2"/>
              </a:rPr>
              <a:t></a:t>
            </a:r>
          </a:p>
        </p:txBody>
      </p:sp>
      <p:sp>
        <p:nvSpPr>
          <p:cNvPr id="2500653" name="Text Box 45"/>
          <p:cNvSpPr txBox="1">
            <a:spLocks noChangeArrowheads="1"/>
          </p:cNvSpPr>
          <p:nvPr/>
        </p:nvSpPr>
        <p:spPr bwMode="auto">
          <a:xfrm>
            <a:off x="4062912" y="2882225"/>
            <a:ext cx="364175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Detecting physiological subgroups 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(based on inferred mechanisms)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500654" name="Text Box 46"/>
          <p:cNvSpPr txBox="1">
            <a:spLocks noChangeArrowheads="1"/>
          </p:cNvSpPr>
          <p:nvPr/>
        </p:nvSpPr>
        <p:spPr bwMode="auto">
          <a:xfrm>
            <a:off x="3686676" y="2825075"/>
            <a:ext cx="3762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rgbClr val="000000"/>
                </a:solidFill>
                <a:latin typeface="Arial Unicode MS" pitchFamily="34" charset="-128"/>
                <a:sym typeface="Wingdings" pitchFamily="2" charset="2"/>
              </a:rPr>
              <a:t></a:t>
            </a:r>
          </a:p>
        </p:txBody>
      </p:sp>
      <p:sp>
        <p:nvSpPr>
          <p:cNvPr id="2500655" name="Rectangle 47"/>
          <p:cNvSpPr>
            <a:spLocks noChangeArrowheads="1"/>
          </p:cNvSpPr>
          <p:nvPr/>
        </p:nvSpPr>
        <p:spPr bwMode="auto">
          <a:xfrm>
            <a:off x="2700828" y="385763"/>
            <a:ext cx="72628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Translational </a:t>
            </a:r>
            <a:r>
              <a:rPr lang="en-GB" sz="2800" dirty="0" err="1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Neuromodeling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cs typeface="Arial" charset="0"/>
            </a:endParaRPr>
          </a:p>
        </p:txBody>
      </p:sp>
      <p:cxnSp>
        <p:nvCxnSpPr>
          <p:cNvPr id="8" name="Curved Connector 7"/>
          <p:cNvCxnSpPr>
            <a:stCxn id="64" idx="3"/>
          </p:cNvCxnSpPr>
          <p:nvPr/>
        </p:nvCxnSpPr>
        <p:spPr bwMode="auto">
          <a:xfrm flipV="1">
            <a:off x="8255286" y="3246913"/>
            <a:ext cx="955711" cy="398637"/>
          </a:xfrm>
          <a:prstGeom prst="curvedConnector2">
            <a:avLst/>
          </a:prstGeom>
          <a:solidFill>
            <a:srgbClr val="C0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Curved Connector 53"/>
          <p:cNvCxnSpPr>
            <a:stCxn id="66" idx="3"/>
          </p:cNvCxnSpPr>
          <p:nvPr/>
        </p:nvCxnSpPr>
        <p:spPr bwMode="auto">
          <a:xfrm flipV="1">
            <a:off x="8262103" y="4248421"/>
            <a:ext cx="947255" cy="497456"/>
          </a:xfrm>
          <a:prstGeom prst="curvedConnector2">
            <a:avLst/>
          </a:prstGeom>
          <a:solidFill>
            <a:srgbClr val="C0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Curved Connector 57"/>
          <p:cNvCxnSpPr>
            <a:stCxn id="65" idx="3"/>
          </p:cNvCxnSpPr>
          <p:nvPr/>
        </p:nvCxnSpPr>
        <p:spPr bwMode="auto">
          <a:xfrm flipV="1">
            <a:off x="8255286" y="5326131"/>
            <a:ext cx="955337" cy="504757"/>
          </a:xfrm>
          <a:prstGeom prst="curvedConnector2">
            <a:avLst/>
          </a:prstGeom>
          <a:solidFill>
            <a:srgbClr val="C0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Text Box 45"/>
          <p:cNvSpPr txBox="1">
            <a:spLocks noChangeArrowheads="1"/>
          </p:cNvSpPr>
          <p:nvPr/>
        </p:nvSpPr>
        <p:spPr bwMode="auto">
          <a:xfrm>
            <a:off x="6998241" y="2119959"/>
            <a:ext cx="33670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Individual treatment prediction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62" name="Text Box 46"/>
          <p:cNvSpPr txBox="1">
            <a:spLocks noChangeArrowheads="1"/>
          </p:cNvSpPr>
          <p:nvPr/>
        </p:nvSpPr>
        <p:spPr bwMode="auto">
          <a:xfrm>
            <a:off x="6622004" y="2062809"/>
            <a:ext cx="3762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solidFill>
                  <a:srgbClr val="000000"/>
                </a:solidFill>
                <a:latin typeface="Arial Unicode MS" pitchFamily="34" charset="-128"/>
                <a:sym typeface="Wingdings"/>
              </a:rPr>
              <a:t></a:t>
            </a:r>
            <a:endParaRPr lang="en-US" sz="2400" b="0" dirty="0">
              <a:solidFill>
                <a:srgbClr val="000000"/>
              </a:solidFill>
              <a:latin typeface="Arial Unicode MS" pitchFamily="34" charset="-128"/>
              <a:sym typeface="Wingdings" pitchFamily="2" charset="2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6" y="5470888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190725" y="5724280"/>
            <a:ext cx="19030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40808"/>
                </a:solidFill>
                <a:sym typeface="Symbol"/>
              </a:rPr>
              <a:t> disease mechanism A</a:t>
            </a:r>
          </a:p>
          <a:p>
            <a:r>
              <a:rPr lang="en-US" sz="1200" dirty="0" smtClean="0">
                <a:solidFill>
                  <a:srgbClr val="02B017"/>
                </a:solidFill>
                <a:sym typeface="Symbol"/>
              </a:rPr>
              <a:t> disease </a:t>
            </a:r>
            <a:r>
              <a:rPr lang="en-US" sz="1200" dirty="0">
                <a:solidFill>
                  <a:srgbClr val="02B017"/>
                </a:solidFill>
                <a:sym typeface="Symbol"/>
              </a:rPr>
              <a:t>mechanism </a:t>
            </a:r>
            <a:r>
              <a:rPr lang="en-US" sz="1200" dirty="0" smtClean="0">
                <a:solidFill>
                  <a:srgbClr val="02B017"/>
                </a:solidFill>
                <a:sym typeface="Symbol"/>
              </a:rPr>
              <a:t>B</a:t>
            </a:r>
          </a:p>
          <a:p>
            <a:r>
              <a:rPr lang="en-US" sz="1200" dirty="0" smtClean="0">
                <a:solidFill>
                  <a:srgbClr val="0099CC"/>
                </a:solidFill>
                <a:sym typeface="Symbol"/>
              </a:rPr>
              <a:t> </a:t>
            </a:r>
            <a:r>
              <a:rPr lang="en-US" sz="1200" dirty="0">
                <a:solidFill>
                  <a:srgbClr val="0099CC"/>
                </a:solidFill>
                <a:sym typeface="Symbol"/>
              </a:rPr>
              <a:t>disease mechanism C</a:t>
            </a:r>
          </a:p>
        </p:txBody>
      </p:sp>
      <p:pic>
        <p:nvPicPr>
          <p:cNvPr id="119736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8" y="1298428"/>
            <a:ext cx="1920730" cy="188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37810" y="1302999"/>
          <a:ext cx="1193655" cy="396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3" name="Equation" r:id="rId9" imgW="1180800" imgH="393480" progId="Equation.DSMT4">
                  <p:embed/>
                </p:oleObj>
              </mc:Choice>
              <mc:Fallback>
                <p:oleObj name="Equation" r:id="rId9" imgW="1180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7810" y="1302999"/>
                        <a:ext cx="1193655" cy="396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75" y="5017353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78" y="4990652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109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05" y="5255131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33" y="4718930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21" y="5040652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78" y="4779332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37" y="4878251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38" y="4501072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37" y="5356377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31" y="4542857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93" y="4616690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74" y="4928649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37" y="4802190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55" y="5083230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12" y="4903330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40" y="4178907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36" y="4773315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45" y="4225107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00" y="3934096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86" y="4154581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27" y="4887905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12" y="4208185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47" y="5109328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40" y="3903996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65" y="4502265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03" y="5105105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3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46" y="5210382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42" y="5332020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71" y="4457711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13" y="5337327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46" y="4921352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49" y="4894651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159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76" y="5159130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04" y="4622929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92" y="4944651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349" y="4683331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08" y="4782250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09" y="4405071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08" y="5260376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02" y="4446856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64" y="4520689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45" y="4832648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08" y="4706189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26" y="4987229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83" y="4807329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11" y="4082906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07" y="4677314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016" y="4129106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71" y="3838095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57" y="4058580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98" y="4791904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83" y="4112184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18" y="5013327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11" y="3807995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36" y="4406264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74" y="5009104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17" y="5114381"/>
            <a:ext cx="244038" cy="24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13" y="5236019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42" y="4361710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84" y="5241326"/>
            <a:ext cx="244800" cy="2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" name="Oval 189"/>
          <p:cNvSpPr/>
          <p:nvPr/>
        </p:nvSpPr>
        <p:spPr bwMode="auto">
          <a:xfrm rot="1756902">
            <a:off x="5362212" y="4608170"/>
            <a:ext cx="1200879" cy="913665"/>
          </a:xfrm>
          <a:prstGeom prst="ellipse">
            <a:avLst/>
          </a:prstGeom>
          <a:noFill/>
          <a:ln w="9525" cap="flat" cmpd="sng" algn="ctr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191" name="Oval 190"/>
          <p:cNvSpPr/>
          <p:nvPr/>
        </p:nvSpPr>
        <p:spPr bwMode="auto">
          <a:xfrm rot="3370662">
            <a:off x="4890430" y="3812158"/>
            <a:ext cx="1236040" cy="91366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pic>
        <p:nvPicPr>
          <p:cNvPr id="19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0"/>
          <a:stretch/>
        </p:blipFill>
        <p:spPr bwMode="auto">
          <a:xfrm>
            <a:off x="8854981" y="3636749"/>
            <a:ext cx="722819" cy="5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" name="Oval 192"/>
          <p:cNvSpPr/>
          <p:nvPr/>
        </p:nvSpPr>
        <p:spPr bwMode="auto">
          <a:xfrm rot="3370662">
            <a:off x="4299032" y="4505692"/>
            <a:ext cx="1376551" cy="913665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pic>
        <p:nvPicPr>
          <p:cNvPr id="19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0"/>
          <a:stretch/>
        </p:blipFill>
        <p:spPr bwMode="auto">
          <a:xfrm>
            <a:off x="8856000" y="4711555"/>
            <a:ext cx="722819" cy="5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5001578" y="6461759"/>
            <a:ext cx="51435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Stephan et al. 2015, </a:t>
            </a:r>
            <a:r>
              <a:rPr lang="en-US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  <a:endParaRPr lang="de-CH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8238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3" descr="lateral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031" y="1934485"/>
            <a:ext cx="2540000" cy="2540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637869" name="Text Box 45"/>
          <p:cNvSpPr txBox="1">
            <a:spLocks noChangeArrowheads="1"/>
          </p:cNvSpPr>
          <p:nvPr/>
        </p:nvSpPr>
        <p:spPr bwMode="auto">
          <a:xfrm>
            <a:off x="1835598" y="1909547"/>
            <a:ext cx="159018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model structure </a:t>
            </a:r>
            <a:endParaRPr lang="en-GB" sz="2400" b="0" dirty="0" smtClean="0">
              <a:solidFill>
                <a:srgbClr val="000000"/>
              </a:solidFill>
            </a:endParaRPr>
          </a:p>
        </p:txBody>
      </p:sp>
      <p:sp>
        <p:nvSpPr>
          <p:cNvPr id="2637871" name="Rectangle 47"/>
          <p:cNvSpPr>
            <a:spLocks noChangeArrowheads="1"/>
          </p:cNvSpPr>
          <p:nvPr/>
        </p:nvSpPr>
        <p:spPr bwMode="auto">
          <a:xfrm>
            <a:off x="707201" y="533243"/>
            <a:ext cx="850009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Model-based </a:t>
            </a:r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predictions for single patients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Text Box 45"/>
          <p:cNvSpPr txBox="1">
            <a:spLocks noChangeArrowheads="1"/>
          </p:cNvSpPr>
          <p:nvPr/>
        </p:nvSpPr>
        <p:spPr bwMode="auto">
          <a:xfrm>
            <a:off x="1871885" y="5085902"/>
            <a:ext cx="33670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parameter </a:t>
            </a:r>
            <a:r>
              <a:rPr lang="en-GB" sz="2400" b="0" dirty="0">
                <a:solidFill>
                  <a:srgbClr val="000000"/>
                </a:solidFill>
              </a:rPr>
              <a:t>estimates</a:t>
            </a:r>
          </a:p>
        </p:txBody>
      </p:sp>
      <p:pic>
        <p:nvPicPr>
          <p:cNvPr id="41" name="Picture 3" descr="D:\Documents\Studies\Mbfc\Figures\figSeparability.tif"/>
          <p:cNvPicPr>
            <a:picLocks noChangeAspect="1" noChangeArrowheads="1"/>
          </p:cNvPicPr>
          <p:nvPr/>
        </p:nvPicPr>
        <p:blipFill>
          <a:blip r:embed="rId4" cstate="print"/>
          <a:srcRect l="16074" t="14456" r="56509" b="18813"/>
          <a:stretch>
            <a:fillRect/>
          </a:stretch>
        </p:blipFill>
        <p:spPr bwMode="auto">
          <a:xfrm>
            <a:off x="6270170" y="4603077"/>
            <a:ext cx="2380329" cy="1930910"/>
          </a:xfrm>
          <a:prstGeom prst="rect">
            <a:avLst/>
          </a:prstGeom>
          <a:noFill/>
        </p:spPr>
      </p:pic>
      <p:sp>
        <p:nvSpPr>
          <p:cNvPr id="43" name="Right Arrow 42"/>
          <p:cNvSpPr/>
          <p:nvPr/>
        </p:nvSpPr>
        <p:spPr bwMode="auto">
          <a:xfrm>
            <a:off x="791033" y="5643941"/>
            <a:ext cx="899886" cy="272381"/>
          </a:xfrm>
          <a:prstGeom prst="rightArrow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90" name="Oval 4"/>
          <p:cNvSpPr>
            <a:spLocks noChangeArrowheads="1"/>
          </p:cNvSpPr>
          <p:nvPr/>
        </p:nvSpPr>
        <p:spPr bwMode="auto">
          <a:xfrm>
            <a:off x="3869069" y="2613909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" name="Oval 5"/>
          <p:cNvSpPr>
            <a:spLocks noChangeArrowheads="1"/>
          </p:cNvSpPr>
          <p:nvPr/>
        </p:nvSpPr>
        <p:spPr bwMode="auto">
          <a:xfrm>
            <a:off x="5455565" y="2546219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" name="Oval 6"/>
          <p:cNvSpPr>
            <a:spLocks noChangeArrowheads="1"/>
          </p:cNvSpPr>
          <p:nvPr/>
        </p:nvSpPr>
        <p:spPr bwMode="auto">
          <a:xfrm>
            <a:off x="4817025" y="3101505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3" name="AutoShape 7"/>
          <p:cNvCxnSpPr>
            <a:cxnSpLocks noChangeShapeType="1"/>
            <a:stCxn id="90" idx="4"/>
            <a:endCxn id="92" idx="1"/>
          </p:cNvCxnSpPr>
          <p:nvPr/>
        </p:nvCxnSpPr>
        <p:spPr bwMode="auto">
          <a:xfrm rot="16200000" flipH="1">
            <a:off x="4261687" y="2545935"/>
            <a:ext cx="303314" cy="871062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  <a:effectLst/>
        </p:spPr>
      </p:cxnSp>
      <p:cxnSp>
        <p:nvCxnSpPr>
          <p:cNvPr id="94" name="AutoShape 8"/>
          <p:cNvCxnSpPr>
            <a:cxnSpLocks noChangeShapeType="1"/>
            <a:stCxn id="90" idx="6"/>
            <a:endCxn id="91" idx="1"/>
          </p:cNvCxnSpPr>
          <p:nvPr/>
        </p:nvCxnSpPr>
        <p:spPr bwMode="auto">
          <a:xfrm flipV="1">
            <a:off x="4086557" y="2577837"/>
            <a:ext cx="1400858" cy="144022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/>
          </a:ln>
          <a:effectLst/>
        </p:spPr>
      </p:cxnSp>
      <p:cxnSp>
        <p:nvCxnSpPr>
          <p:cNvPr id="95" name="AutoShape 9"/>
          <p:cNvCxnSpPr>
            <a:cxnSpLocks noChangeShapeType="1"/>
            <a:stCxn id="92" idx="6"/>
            <a:endCxn id="91" idx="3"/>
          </p:cNvCxnSpPr>
          <p:nvPr/>
        </p:nvCxnSpPr>
        <p:spPr bwMode="auto">
          <a:xfrm flipV="1">
            <a:off x="5034513" y="2730501"/>
            <a:ext cx="452902" cy="478954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97" name="Oval 11"/>
          <p:cNvSpPr>
            <a:spLocks noChangeArrowheads="1"/>
          </p:cNvSpPr>
          <p:nvPr/>
        </p:nvSpPr>
        <p:spPr bwMode="auto">
          <a:xfrm>
            <a:off x="4702023" y="3566128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8" name="Oval 12"/>
          <p:cNvSpPr>
            <a:spLocks noChangeArrowheads="1"/>
          </p:cNvSpPr>
          <p:nvPr/>
        </p:nvSpPr>
        <p:spPr bwMode="auto">
          <a:xfrm>
            <a:off x="4325998" y="2805840"/>
            <a:ext cx="217488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9" name="Oval 13"/>
          <p:cNvSpPr>
            <a:spLocks noChangeArrowheads="1"/>
          </p:cNvSpPr>
          <p:nvPr/>
        </p:nvSpPr>
        <p:spPr bwMode="auto">
          <a:xfrm>
            <a:off x="5051276" y="2853675"/>
            <a:ext cx="217487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0" name="AutoShape 14"/>
          <p:cNvCxnSpPr>
            <a:cxnSpLocks noChangeShapeType="1"/>
            <a:stCxn id="97" idx="0"/>
            <a:endCxn id="98" idx="3"/>
          </p:cNvCxnSpPr>
          <p:nvPr/>
        </p:nvCxnSpPr>
        <p:spPr bwMode="auto">
          <a:xfrm rot="16200000" flipV="1">
            <a:off x="4296305" y="3051665"/>
            <a:ext cx="576006" cy="452919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oval" w="med" len="med"/>
          </a:ln>
          <a:effectLst/>
        </p:spPr>
      </p:cxnSp>
      <p:sp>
        <p:nvSpPr>
          <p:cNvPr id="114" name="Text Box 31"/>
          <p:cNvSpPr txBox="1">
            <a:spLocks noChangeArrowheads="1"/>
          </p:cNvSpPr>
          <p:nvPr/>
        </p:nvSpPr>
        <p:spPr bwMode="auto">
          <a:xfrm>
            <a:off x="9062681" y="2288576"/>
            <a:ext cx="650875" cy="376237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CH" sz="1800" dirty="0">
                <a:solidFill>
                  <a:srgbClr val="FFFFFF"/>
                </a:solidFill>
              </a:rPr>
              <a:t>DA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46" name="Picture 3" descr="lateral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3771" y="1951975"/>
            <a:ext cx="2540000" cy="2540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7" name="Oval 4"/>
          <p:cNvSpPr>
            <a:spLocks noChangeArrowheads="1"/>
          </p:cNvSpPr>
          <p:nvPr/>
        </p:nvSpPr>
        <p:spPr bwMode="auto">
          <a:xfrm>
            <a:off x="6538837" y="2631399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8" name="Oval 5"/>
          <p:cNvSpPr>
            <a:spLocks noChangeArrowheads="1"/>
          </p:cNvSpPr>
          <p:nvPr/>
        </p:nvSpPr>
        <p:spPr bwMode="auto">
          <a:xfrm>
            <a:off x="8096305" y="2563709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9" name="Oval 6"/>
          <p:cNvSpPr>
            <a:spLocks noChangeArrowheads="1"/>
          </p:cNvSpPr>
          <p:nvPr/>
        </p:nvSpPr>
        <p:spPr bwMode="auto">
          <a:xfrm>
            <a:off x="7457765" y="3118995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0" name="AutoShape 7"/>
          <p:cNvCxnSpPr>
            <a:cxnSpLocks noChangeShapeType="1"/>
            <a:stCxn id="147" idx="4"/>
            <a:endCxn id="149" idx="1"/>
          </p:cNvCxnSpPr>
          <p:nvPr/>
        </p:nvCxnSpPr>
        <p:spPr bwMode="auto">
          <a:xfrm rot="16200000" flipH="1">
            <a:off x="6916941" y="2577939"/>
            <a:ext cx="303314" cy="842034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  <a:effectLst/>
        </p:spPr>
      </p:cxnSp>
      <p:cxnSp>
        <p:nvCxnSpPr>
          <p:cNvPr id="151" name="AutoShape 8"/>
          <p:cNvCxnSpPr>
            <a:cxnSpLocks noChangeShapeType="1"/>
            <a:stCxn id="147" idx="6"/>
            <a:endCxn id="148" idx="1"/>
          </p:cNvCxnSpPr>
          <p:nvPr/>
        </p:nvCxnSpPr>
        <p:spPr bwMode="auto">
          <a:xfrm flipV="1">
            <a:off x="6756325" y="2595327"/>
            <a:ext cx="1371830" cy="144022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/>
          </a:ln>
          <a:effectLst/>
        </p:spPr>
      </p:cxnSp>
      <p:cxnSp>
        <p:nvCxnSpPr>
          <p:cNvPr id="152" name="AutoShape 9"/>
          <p:cNvCxnSpPr>
            <a:cxnSpLocks noChangeShapeType="1"/>
            <a:stCxn id="149" idx="6"/>
            <a:endCxn id="148" idx="3"/>
          </p:cNvCxnSpPr>
          <p:nvPr/>
        </p:nvCxnSpPr>
        <p:spPr bwMode="auto">
          <a:xfrm flipV="1">
            <a:off x="7675253" y="2747991"/>
            <a:ext cx="452902" cy="478954"/>
          </a:xfrm>
          <a:prstGeom prst="straightConnector1">
            <a:avLst/>
          </a:prstGeom>
          <a:noFill/>
          <a:ln w="28575">
            <a:solidFill>
              <a:srgbClr val="FFFF66"/>
            </a:solidFill>
            <a:round/>
            <a:headEnd type="arrow" w="med" len="med"/>
            <a:tailEnd type="arrow" w="med" len="med"/>
          </a:ln>
          <a:effectLst/>
        </p:spPr>
      </p:cxnSp>
      <p:sp>
        <p:nvSpPr>
          <p:cNvPr id="154" name="Oval 11"/>
          <p:cNvSpPr>
            <a:spLocks noChangeArrowheads="1"/>
          </p:cNvSpPr>
          <p:nvPr/>
        </p:nvSpPr>
        <p:spPr bwMode="auto">
          <a:xfrm>
            <a:off x="7342763" y="3598132"/>
            <a:ext cx="217487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5" name="Oval 12"/>
          <p:cNvSpPr>
            <a:spLocks noChangeArrowheads="1"/>
          </p:cNvSpPr>
          <p:nvPr/>
        </p:nvSpPr>
        <p:spPr bwMode="auto">
          <a:xfrm>
            <a:off x="6966738" y="2784693"/>
            <a:ext cx="217488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6" name="Oval 13"/>
          <p:cNvSpPr>
            <a:spLocks noChangeArrowheads="1"/>
          </p:cNvSpPr>
          <p:nvPr/>
        </p:nvSpPr>
        <p:spPr bwMode="auto">
          <a:xfrm>
            <a:off x="7692016" y="2871165"/>
            <a:ext cx="217487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61" name="AutoShape 14"/>
          <p:cNvCxnSpPr>
            <a:cxnSpLocks noChangeShapeType="1"/>
            <a:stCxn id="154" idx="6"/>
            <a:endCxn id="156" idx="6"/>
          </p:cNvCxnSpPr>
          <p:nvPr/>
        </p:nvCxnSpPr>
        <p:spPr bwMode="auto">
          <a:xfrm flipV="1">
            <a:off x="7560250" y="2979115"/>
            <a:ext cx="349253" cy="726967"/>
          </a:xfrm>
          <a:prstGeom prst="curvedConnector3">
            <a:avLst>
              <a:gd name="adj1" fmla="val 90650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oval" w="med" len="med"/>
          </a:ln>
          <a:effectLst/>
        </p:spPr>
      </p:cxnSp>
      <p:sp>
        <p:nvSpPr>
          <p:cNvPr id="40" name="Right Arrow 39"/>
          <p:cNvSpPr/>
          <p:nvPr/>
        </p:nvSpPr>
        <p:spPr bwMode="auto">
          <a:xfrm>
            <a:off x="808963" y="2945947"/>
            <a:ext cx="899886" cy="272381"/>
          </a:xfrm>
          <a:prstGeom prst="rightArrow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1826634" y="2855319"/>
            <a:ext cx="16964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i="1" dirty="0" smtClean="0">
                <a:solidFill>
                  <a:srgbClr val="000000"/>
                </a:solidFill>
                <a:latin typeface="Calibri" pitchFamily="34" charset="0"/>
              </a:rPr>
              <a:t>BMS</a:t>
            </a:r>
            <a:endParaRPr lang="en-GB" sz="20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1844563" y="5555910"/>
            <a:ext cx="341640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i="1" dirty="0" smtClean="0">
                <a:solidFill>
                  <a:srgbClr val="000000"/>
                </a:solidFill>
                <a:latin typeface="Calibri" pitchFamily="34" charset="0"/>
              </a:rPr>
              <a:t>model-based decoding</a:t>
            </a:r>
          </a:p>
          <a:p>
            <a:r>
              <a:rPr lang="en-GB" sz="2400" i="1" dirty="0" smtClean="0">
                <a:solidFill>
                  <a:srgbClr val="000000"/>
                </a:solidFill>
                <a:latin typeface="Calibri" pitchFamily="34" charset="0"/>
              </a:rPr>
              <a:t>(generative embedding)</a:t>
            </a:r>
          </a:p>
        </p:txBody>
      </p:sp>
    </p:spTree>
    <p:extLst>
      <p:ext uri="{BB962C8B-B14F-4D97-AF65-F5344CB8AC3E}">
        <p14:creationId xmlns:p14="http://schemas.microsoft.com/office/powerpoint/2010/main" val="25659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32" y="154980"/>
            <a:ext cx="5083946" cy="65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6895" y="445157"/>
            <a:ext cx="4157613" cy="153862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</a:rPr>
              <a:t>Synaesthesia</a:t>
            </a:r>
            <a:endParaRPr lang="en-US" sz="2800" kern="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461" y="1286368"/>
            <a:ext cx="354911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</a:rPr>
              <a:t>“projectors” experience </a:t>
            </a:r>
            <a:r>
              <a:rPr lang="en-US" sz="2000" b="0" dirty="0">
                <a:solidFill>
                  <a:srgbClr val="000000"/>
                </a:solidFill>
              </a:rPr>
              <a:t>color externally </a:t>
            </a:r>
            <a:r>
              <a:rPr lang="en-US" sz="2000" b="0" dirty="0" err="1">
                <a:solidFill>
                  <a:srgbClr val="000000"/>
                </a:solidFill>
              </a:rPr>
              <a:t>colocalized</a:t>
            </a:r>
            <a:r>
              <a:rPr lang="en-US" sz="2000" b="0" dirty="0">
                <a:solidFill>
                  <a:srgbClr val="000000"/>
                </a:solidFill>
              </a:rPr>
              <a:t> with a presented </a:t>
            </a:r>
            <a:r>
              <a:rPr lang="en-US" sz="2000" b="0" dirty="0" smtClean="0">
                <a:solidFill>
                  <a:srgbClr val="000000"/>
                </a:solidFill>
              </a:rPr>
              <a:t>grapheme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</a:rPr>
              <a:t>“</a:t>
            </a:r>
            <a:r>
              <a:rPr lang="en-US" sz="2000" b="0" dirty="0" err="1">
                <a:solidFill>
                  <a:srgbClr val="000000"/>
                </a:solidFill>
              </a:rPr>
              <a:t>associators</a:t>
            </a:r>
            <a:r>
              <a:rPr lang="en-US" sz="2000" b="0" dirty="0">
                <a:solidFill>
                  <a:srgbClr val="000000"/>
                </a:solidFill>
              </a:rPr>
              <a:t>” report </a:t>
            </a:r>
            <a:r>
              <a:rPr lang="en-US" sz="2000" b="0" dirty="0" smtClean="0">
                <a:solidFill>
                  <a:srgbClr val="000000"/>
                </a:solidFill>
              </a:rPr>
              <a:t>an internally </a:t>
            </a:r>
            <a:r>
              <a:rPr lang="en-US" sz="2000" b="0" dirty="0">
                <a:solidFill>
                  <a:srgbClr val="000000"/>
                </a:solidFill>
              </a:rPr>
              <a:t>evoked </a:t>
            </a:r>
            <a:r>
              <a:rPr lang="en-US" sz="2000" b="0" dirty="0" smtClean="0">
                <a:solidFill>
                  <a:srgbClr val="000000"/>
                </a:solidFill>
              </a:rPr>
              <a:t>association</a:t>
            </a:r>
            <a:endParaRPr lang="de-CH" sz="2000" b="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CH" sz="2000" b="0" dirty="0" err="1" smtClean="0">
                <a:solidFill>
                  <a:srgbClr val="000000"/>
                </a:solidFill>
              </a:rPr>
              <a:t>across</a:t>
            </a:r>
            <a:r>
              <a:rPr lang="de-CH" sz="2000" b="0" dirty="0" smtClean="0">
                <a:solidFill>
                  <a:srgbClr val="000000"/>
                </a:solidFill>
              </a:rPr>
              <a:t> all </a:t>
            </a:r>
            <a:r>
              <a:rPr lang="de-CH" sz="2000" b="0" dirty="0" err="1" smtClean="0">
                <a:solidFill>
                  <a:srgbClr val="000000"/>
                </a:solidFill>
              </a:rPr>
              <a:t>subjects</a:t>
            </a:r>
            <a:r>
              <a:rPr lang="de-CH" sz="2000" b="0" dirty="0" smtClean="0">
                <a:solidFill>
                  <a:srgbClr val="000000"/>
                </a:solidFill>
              </a:rPr>
              <a:t>: </a:t>
            </a:r>
            <a:r>
              <a:rPr lang="de-CH" sz="2000" b="0" dirty="0" err="1" smtClean="0">
                <a:solidFill>
                  <a:srgbClr val="000000"/>
                </a:solidFill>
              </a:rPr>
              <a:t>no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evidence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for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either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model</a:t>
            </a:r>
            <a:endParaRPr lang="de-CH" sz="2000" b="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CH" sz="2000" b="0" dirty="0" smtClean="0">
                <a:solidFill>
                  <a:srgbClr val="000000"/>
                </a:solidFill>
              </a:rPr>
              <a:t>but BMS </a:t>
            </a:r>
            <a:r>
              <a:rPr lang="de-CH" sz="2000" b="0" dirty="0" err="1" smtClean="0">
                <a:solidFill>
                  <a:srgbClr val="000000"/>
                </a:solidFill>
              </a:rPr>
              <a:t>results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map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precisely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onto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 smtClean="0">
                <a:solidFill>
                  <a:srgbClr val="000000"/>
                </a:solidFill>
              </a:rPr>
              <a:t>projectors</a:t>
            </a:r>
            <a:r>
              <a:rPr lang="de-CH" sz="2000" b="0" dirty="0" smtClean="0">
                <a:solidFill>
                  <a:srgbClr val="000000"/>
                </a:solidFill>
              </a:rPr>
              <a:t> (</a:t>
            </a:r>
            <a:r>
              <a:rPr lang="de-CH" sz="2000" b="0" dirty="0" err="1" smtClean="0">
                <a:solidFill>
                  <a:srgbClr val="000000"/>
                </a:solidFill>
              </a:rPr>
              <a:t>bottom-up</a:t>
            </a:r>
            <a:r>
              <a:rPr lang="de-CH" sz="2000" b="0" dirty="0" smtClean="0">
                <a:solidFill>
                  <a:srgbClr val="000000"/>
                </a:solidFill>
              </a:rPr>
              <a:t> </a:t>
            </a:r>
            <a:r>
              <a:rPr lang="de-CH" sz="2000" b="0" dirty="0" err="1">
                <a:solidFill>
                  <a:srgbClr val="000000"/>
                </a:solidFill>
              </a:rPr>
              <a:t>mechanisms</a:t>
            </a:r>
            <a:r>
              <a:rPr lang="de-CH" sz="2000" b="0" dirty="0" smtClean="0">
                <a:solidFill>
                  <a:srgbClr val="000000"/>
                </a:solidFill>
              </a:rPr>
              <a:t>) and </a:t>
            </a:r>
            <a:r>
              <a:rPr lang="de-CH" sz="2000" b="0" dirty="0" err="1" smtClean="0">
                <a:solidFill>
                  <a:srgbClr val="000000"/>
                </a:solidFill>
              </a:rPr>
              <a:t>associators</a:t>
            </a:r>
            <a:r>
              <a:rPr lang="de-CH" sz="2000" b="0" dirty="0" smtClean="0">
                <a:solidFill>
                  <a:srgbClr val="000000"/>
                </a:solidFill>
              </a:rPr>
              <a:t> (top-down)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39895" y="6298864"/>
            <a:ext cx="3927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</a:rPr>
              <a:t>van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</a:rPr>
              <a:t>Leeuwen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</a:rPr>
              <a:t> et </a:t>
            </a:r>
            <a:r>
              <a:rPr lang="en-US" b="0" dirty="0">
                <a:solidFill>
                  <a:srgbClr val="000000"/>
                </a:solidFill>
                <a:latin typeface="Times New Roman" pitchFamily="18" charset="0"/>
              </a:rPr>
              <a:t>al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</a:rPr>
              <a:t>. 2011, </a:t>
            </a:r>
            <a:r>
              <a:rPr lang="en-US" b="0" i="1" dirty="0" smtClean="0">
                <a:solidFill>
                  <a:srgbClr val="000000"/>
                </a:solidFill>
                <a:latin typeface="Times New Roman" pitchFamily="18" charset="0"/>
              </a:rPr>
              <a:t>J. </a:t>
            </a:r>
            <a:r>
              <a:rPr lang="en-US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Neurosci</a:t>
            </a:r>
            <a:r>
              <a:rPr lang="en-US" b="0" i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de-DE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Generative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  <a:r>
              <a:rPr lang="de-CH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supervised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385016" y="6378185"/>
            <a:ext cx="323973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2011,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PLoS Comput. Biol.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00" y="5256067"/>
            <a:ext cx="2326325" cy="58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6099792" y="1836553"/>
            <a:ext cx="1854570" cy="44719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117509" y="1836553"/>
            <a:ext cx="1854570" cy="44719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498" y="1480756"/>
            <a:ext cx="157286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step 2 —</a:t>
            </a:r>
          </a:p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kernel construction</a:t>
            </a:r>
            <a:endParaRPr lang="en-GB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510" y="1480756"/>
            <a:ext cx="157286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step 1 —</a:t>
            </a:r>
          </a:p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 inversion</a:t>
            </a:r>
            <a:endParaRPr lang="en-GB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426" y="3198658"/>
            <a:ext cx="155447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measurements from an individual subject</a:t>
            </a:r>
            <a:endParaRPr lang="en-GB" sz="13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8874" y="3198658"/>
            <a:ext cx="222884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subject-specific</a:t>
            </a:r>
            <a:b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inverted generative model</a:t>
            </a:r>
            <a:endParaRPr lang="en-GB" sz="13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9749" y="3198658"/>
            <a:ext cx="234481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subject representation in the generative score space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8918963" y="1554262"/>
            <a:ext cx="751994" cy="1003219"/>
            <a:chOff x="5256633" y="1656531"/>
            <a:chExt cx="366927" cy="319966"/>
          </a:xfrm>
        </p:grpSpPr>
        <p:sp>
          <p:nvSpPr>
            <p:cNvPr id="16" name="Rectangle 15"/>
            <p:cNvSpPr/>
            <p:nvPr/>
          </p:nvSpPr>
          <p:spPr>
            <a:xfrm>
              <a:off x="5256633" y="1656531"/>
              <a:ext cx="308642" cy="6393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56634" y="1741874"/>
              <a:ext cx="52601" cy="639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56634" y="1827217"/>
              <a:ext cx="366926" cy="6393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56638" y="1912560"/>
              <a:ext cx="78987" cy="639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b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224155" y="1539940"/>
            <a:ext cx="635266" cy="1015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→</a:t>
            </a: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 B</a:t>
            </a:r>
          </a:p>
          <a:p>
            <a:pPr>
              <a:spcAft>
                <a:spcPts val="400"/>
              </a:spcAft>
            </a:pP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→ </a:t>
            </a: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C</a:t>
            </a:r>
          </a:p>
          <a:p>
            <a:pPr>
              <a:spcAft>
                <a:spcPts val="400"/>
              </a:spcAft>
            </a:pP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→ </a:t>
            </a: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B</a:t>
            </a:r>
          </a:p>
          <a:p>
            <a:pPr>
              <a:spcAft>
                <a:spcPts val="400"/>
              </a:spcAft>
            </a:pP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→ </a:t>
            </a:r>
            <a:r>
              <a:rPr lang="en-GB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P IconicSymbolsA"/>
              </a:rPr>
              <a:t>C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8331796" y="2055899"/>
            <a:ext cx="11743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16200000">
            <a:off x="6720693" y="2156242"/>
            <a:ext cx="112218" cy="1357120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000000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258400" y="1425821"/>
            <a:ext cx="1357363" cy="1299004"/>
            <a:chOff x="2930543" y="1288597"/>
            <a:chExt cx="959526" cy="918272"/>
          </a:xfrm>
        </p:grpSpPr>
        <p:sp>
          <p:nvSpPr>
            <p:cNvPr id="24" name="Oval 23"/>
            <p:cNvSpPr/>
            <p:nvPr/>
          </p:nvSpPr>
          <p:spPr>
            <a:xfrm>
              <a:off x="3089068" y="1288597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30543" y="1922769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523430" y="1799859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8399264" flipV="1">
              <a:off x="3015628" y="1701527"/>
              <a:ext cx="236220" cy="86361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7599264" flipH="1" flipV="1">
              <a:off x="3298622" y="1959732"/>
              <a:ext cx="137158" cy="1295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2563608" flipH="1">
              <a:off x="3679729" y="1569503"/>
              <a:ext cx="210340" cy="221051"/>
            </a:xfrm>
            <a:prstGeom prst="arc">
              <a:avLst>
                <a:gd name="adj1" fmla="val 19390645"/>
                <a:gd name="adj2" fmla="val 13759568"/>
              </a:avLst>
            </a:prstGeom>
            <a:ln w="28575">
              <a:solidFill>
                <a:srgbClr val="0070C0"/>
              </a:solidFill>
              <a:headEnd type="triangle" w="med" len="med"/>
              <a:tailEnd type="none" w="med" len="med"/>
            </a:ln>
            <a:effectLst>
              <a:glow rad="63500">
                <a:schemeClr val="tx2">
                  <a:lumMod val="60000"/>
                  <a:lumOff val="4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2999264">
              <a:off x="3323759" y="1656647"/>
              <a:ext cx="254000" cy="5588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triangle" w="med" len="sm"/>
              <a:tailEnd type="none" w="med" len="sm"/>
            </a:ln>
            <a:effectLst>
              <a:glow rad="63500">
                <a:schemeClr val="tx2">
                  <a:lumMod val="60000"/>
                  <a:lumOff val="4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6998" y="2266281"/>
            <a:ext cx="780192" cy="18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35" y="2249064"/>
            <a:ext cx="828286" cy="19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1901" y="2507145"/>
            <a:ext cx="1309226" cy="20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1797" y="2949880"/>
            <a:ext cx="1717134" cy="19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5297" y="2758021"/>
            <a:ext cx="714285" cy="21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4" cstate="print"/>
          <a:srcRect l="71475"/>
          <a:stretch>
            <a:fillRect/>
          </a:stretch>
        </p:blipFill>
        <p:spPr bwMode="auto">
          <a:xfrm>
            <a:off x="8807186" y="2763243"/>
            <a:ext cx="236272" cy="19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Bent-Up Arrow 36"/>
          <p:cNvSpPr/>
          <p:nvPr/>
        </p:nvSpPr>
        <p:spPr>
          <a:xfrm rot="5400000" flipV="1">
            <a:off x="6965727" y="3040482"/>
            <a:ext cx="1411116" cy="3009141"/>
          </a:xfrm>
          <a:prstGeom prst="bentUpArrow">
            <a:avLst>
              <a:gd name="adj1" fmla="val 15946"/>
              <a:gd name="adj2" fmla="val 14884"/>
              <a:gd name="adj3" fmla="val 15999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15034" y="4443262"/>
            <a:ext cx="248342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step 3 —</a:t>
            </a:r>
          </a:p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support vector classification</a:t>
            </a:r>
            <a:endParaRPr lang="en-GB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321095" y="5521166"/>
            <a:ext cx="155957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1095" y="4171600"/>
            <a:ext cx="0" cy="13495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03164" y="4290351"/>
            <a:ext cx="1219173" cy="101052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767546" y="5063937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741386" y="4836454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32218" y="4872080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042221" y="5054164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931264" y="5311459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567844" y="5240208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261533" y="4240223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360127" y="4398988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186442" y="4496514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566488" y="4393599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299597" y="4722644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582320" y="4666724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07639" y="4212273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977250" y="4413386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932012" y="4881664"/>
            <a:ext cx="71249" cy="7124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 flipV="1">
            <a:off x="5188680" y="5121458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flipV="1">
            <a:off x="4627482" y="4678352"/>
            <a:ext cx="71249" cy="7124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04141" y="5732101"/>
            <a:ext cx="222884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3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separating hyperplane fitted to discriminate between groups</a:t>
            </a:r>
            <a:endParaRPr lang="en-GB" sz="13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9"/>
          <p:cNvGrpSpPr/>
          <p:nvPr/>
        </p:nvGrpSpPr>
        <p:grpSpPr>
          <a:xfrm>
            <a:off x="535093" y="4172001"/>
            <a:ext cx="1357363" cy="1299004"/>
            <a:chOff x="2930543" y="1288597"/>
            <a:chExt cx="959526" cy="918272"/>
          </a:xfrm>
        </p:grpSpPr>
        <p:sp>
          <p:nvSpPr>
            <p:cNvPr id="61" name="Oval 60"/>
            <p:cNvSpPr/>
            <p:nvPr/>
          </p:nvSpPr>
          <p:spPr>
            <a:xfrm>
              <a:off x="3089068" y="1288597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930543" y="1922769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523430" y="1799859"/>
              <a:ext cx="284100" cy="284100"/>
            </a:xfrm>
            <a:prstGeom prst="ellipse">
              <a:avLst/>
            </a:prstGeom>
            <a:solidFill>
              <a:schemeClr val="bg1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en-GB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8399264" flipV="1">
              <a:off x="3015628" y="1701527"/>
              <a:ext cx="236220" cy="8636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sm"/>
              <a:tailEnd type="none" w="med" len="sm"/>
            </a:ln>
            <a:effectLst>
              <a:glow rad="63500">
                <a:srgbClr val="C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7599264" flipH="1" flipV="1">
              <a:off x="3298622" y="1959732"/>
              <a:ext cx="137158" cy="12954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 67"/>
            <p:cNvSpPr/>
            <p:nvPr/>
          </p:nvSpPr>
          <p:spPr>
            <a:xfrm rot="12563608" flipH="1">
              <a:off x="3679729" y="1569503"/>
              <a:ext cx="210340" cy="221051"/>
            </a:xfrm>
            <a:prstGeom prst="arc">
              <a:avLst>
                <a:gd name="adj1" fmla="val 19390645"/>
                <a:gd name="adj2" fmla="val 13759568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12999264">
              <a:off x="3323759" y="1656647"/>
              <a:ext cx="254000" cy="5588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sm"/>
              <a:tailEnd type="none" w="med" len="sm"/>
            </a:ln>
            <a:effectLst>
              <a:glow rad="63500">
                <a:srgbClr val="C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334674" y="5732099"/>
            <a:ext cx="1779975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3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jointly discriminative</a:t>
            </a:r>
          </a:p>
          <a:p>
            <a:pPr algn="ctr"/>
            <a:r>
              <a:rPr lang="en-GB" sz="13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 parameters</a:t>
            </a:r>
            <a:endParaRPr lang="en-GB" sz="13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ight Arrow 70"/>
          <p:cNvSpPr/>
          <p:nvPr/>
        </p:nvSpPr>
        <p:spPr>
          <a:xfrm rot="10800000">
            <a:off x="2127112" y="4788516"/>
            <a:ext cx="1854570" cy="44719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0">
              <a:solidFill>
                <a:srgbClr val="FFFF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74995" y="4445187"/>
            <a:ext cx="149085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step 4 —</a:t>
            </a:r>
          </a:p>
          <a:p>
            <a:r>
              <a:rPr lang="en-GB" sz="13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interpretation</a:t>
            </a:r>
            <a:endParaRPr lang="en-GB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72"/>
          <p:cNvGrpSpPr/>
          <p:nvPr/>
        </p:nvGrpSpPr>
        <p:grpSpPr>
          <a:xfrm>
            <a:off x="592972" y="1452517"/>
            <a:ext cx="1225746" cy="1447570"/>
            <a:chOff x="514134" y="2735754"/>
            <a:chExt cx="1303507" cy="1539402"/>
          </a:xfrm>
        </p:grpSpPr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90" y="2735754"/>
              <a:ext cx="1185351" cy="139825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12" y="2806328"/>
              <a:ext cx="1185351" cy="139825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34" y="2876902"/>
              <a:ext cx="1185351" cy="139825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30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Discovering remote or “hidden” brain lesions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107" descr="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5396" y="1714008"/>
            <a:ext cx="3886200" cy="374332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109"/>
          <p:cNvSpPr>
            <a:spLocks noChangeArrowheads="1"/>
          </p:cNvSpPr>
          <p:nvPr/>
        </p:nvSpPr>
        <p:spPr bwMode="auto">
          <a:xfrm>
            <a:off x="5044457" y="3499088"/>
            <a:ext cx="217487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1" name="Oval 110"/>
          <p:cNvSpPr>
            <a:spLocks noChangeArrowheads="1"/>
          </p:cNvSpPr>
          <p:nvPr/>
        </p:nvSpPr>
        <p:spPr bwMode="auto">
          <a:xfrm>
            <a:off x="5722997" y="3894824"/>
            <a:ext cx="219075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2" name="Oval 111"/>
          <p:cNvSpPr>
            <a:spLocks noChangeArrowheads="1"/>
          </p:cNvSpPr>
          <p:nvPr/>
        </p:nvSpPr>
        <p:spPr bwMode="auto">
          <a:xfrm>
            <a:off x="5651823" y="3217132"/>
            <a:ext cx="217487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3024901" name="Oval 3024900"/>
          <p:cNvSpPr/>
          <p:nvPr/>
        </p:nvSpPr>
        <p:spPr bwMode="auto">
          <a:xfrm rot="1133525">
            <a:off x="3693968" y="3040156"/>
            <a:ext cx="708338" cy="36060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cxnSp>
        <p:nvCxnSpPr>
          <p:cNvPr id="6" name="Curved Connector 5"/>
          <p:cNvCxnSpPr>
            <a:endCxn id="10" idx="4"/>
          </p:cNvCxnSpPr>
          <p:nvPr/>
        </p:nvCxnSpPr>
        <p:spPr bwMode="auto">
          <a:xfrm rot="10800000">
            <a:off x="5153202" y="3714988"/>
            <a:ext cx="549523" cy="287786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Curved Connector 24"/>
          <p:cNvCxnSpPr>
            <a:stCxn id="10" idx="6"/>
            <a:endCxn id="11" idx="1"/>
          </p:cNvCxnSpPr>
          <p:nvPr/>
        </p:nvCxnSpPr>
        <p:spPr bwMode="auto">
          <a:xfrm>
            <a:off x="5261944" y="3607038"/>
            <a:ext cx="493136" cy="319404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Curved Connector 25"/>
          <p:cNvCxnSpPr>
            <a:stCxn id="10" idx="0"/>
            <a:endCxn id="12" idx="2"/>
          </p:cNvCxnSpPr>
          <p:nvPr/>
        </p:nvCxnSpPr>
        <p:spPr bwMode="auto">
          <a:xfrm rot="5400000" flipH="1" flipV="1">
            <a:off x="5315509" y="3162774"/>
            <a:ext cx="174006" cy="498622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Curved Connector 30"/>
          <p:cNvCxnSpPr>
            <a:stCxn id="12" idx="3"/>
            <a:endCxn id="10" idx="6"/>
          </p:cNvCxnSpPr>
          <p:nvPr/>
        </p:nvCxnSpPr>
        <p:spPr bwMode="auto">
          <a:xfrm rot="5400000">
            <a:off x="5369997" y="3293362"/>
            <a:ext cx="205624" cy="421729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Curved Connector 32"/>
          <p:cNvCxnSpPr>
            <a:stCxn id="12" idx="5"/>
            <a:endCxn id="11" idx="0"/>
          </p:cNvCxnSpPr>
          <p:nvPr/>
        </p:nvCxnSpPr>
        <p:spPr bwMode="auto">
          <a:xfrm rot="5400000">
            <a:off x="5588293" y="3645657"/>
            <a:ext cx="493410" cy="492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Curved Connector 39"/>
          <p:cNvCxnSpPr>
            <a:stCxn id="11" idx="6"/>
            <a:endCxn id="12" idx="6"/>
          </p:cNvCxnSpPr>
          <p:nvPr/>
        </p:nvCxnSpPr>
        <p:spPr bwMode="auto">
          <a:xfrm flipH="1" flipV="1">
            <a:off x="5869310" y="3325082"/>
            <a:ext cx="72762" cy="677692"/>
          </a:xfrm>
          <a:prstGeom prst="curvedConnector3">
            <a:avLst>
              <a:gd name="adj1" fmla="val -314175"/>
            </a:avLst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71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Discovering remote or “hidden” brain lesions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107" descr="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5396" y="1714008"/>
            <a:ext cx="3886200" cy="374332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109"/>
          <p:cNvSpPr>
            <a:spLocks noChangeArrowheads="1"/>
          </p:cNvSpPr>
          <p:nvPr/>
        </p:nvSpPr>
        <p:spPr bwMode="auto">
          <a:xfrm>
            <a:off x="5044457" y="3499088"/>
            <a:ext cx="217487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1" name="Oval 110"/>
          <p:cNvSpPr>
            <a:spLocks noChangeArrowheads="1"/>
          </p:cNvSpPr>
          <p:nvPr/>
        </p:nvSpPr>
        <p:spPr bwMode="auto">
          <a:xfrm>
            <a:off x="5722997" y="3894824"/>
            <a:ext cx="219075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2" name="Oval 111"/>
          <p:cNvSpPr>
            <a:spLocks noChangeArrowheads="1"/>
          </p:cNvSpPr>
          <p:nvPr/>
        </p:nvSpPr>
        <p:spPr bwMode="auto">
          <a:xfrm>
            <a:off x="5651823" y="3217132"/>
            <a:ext cx="217487" cy="21590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3024901" name="Oval 3024900"/>
          <p:cNvSpPr/>
          <p:nvPr/>
        </p:nvSpPr>
        <p:spPr bwMode="auto">
          <a:xfrm rot="1133525">
            <a:off x="3693968" y="3040156"/>
            <a:ext cx="708338" cy="36060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cxnSp>
        <p:nvCxnSpPr>
          <p:cNvPr id="6" name="Curved Connector 5"/>
          <p:cNvCxnSpPr>
            <a:endCxn id="10" idx="4"/>
          </p:cNvCxnSpPr>
          <p:nvPr/>
        </p:nvCxnSpPr>
        <p:spPr bwMode="auto">
          <a:xfrm rot="10800000">
            <a:off x="5153202" y="3714988"/>
            <a:ext cx="549523" cy="287786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Curved Connector 24"/>
          <p:cNvCxnSpPr>
            <a:stCxn id="10" idx="6"/>
            <a:endCxn id="11" idx="1"/>
          </p:cNvCxnSpPr>
          <p:nvPr/>
        </p:nvCxnSpPr>
        <p:spPr bwMode="auto">
          <a:xfrm>
            <a:off x="5261944" y="3607038"/>
            <a:ext cx="493136" cy="319404"/>
          </a:xfrm>
          <a:prstGeom prst="curvedConnector2">
            <a:avLst/>
          </a:prstGeom>
          <a:solidFill>
            <a:schemeClr val="accent1"/>
          </a:solidFill>
          <a:ln w="635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Curved Connector 25"/>
          <p:cNvCxnSpPr>
            <a:stCxn id="10" idx="0"/>
            <a:endCxn id="12" idx="2"/>
          </p:cNvCxnSpPr>
          <p:nvPr/>
        </p:nvCxnSpPr>
        <p:spPr bwMode="auto">
          <a:xfrm rot="5400000" flipH="1" flipV="1">
            <a:off x="5315509" y="3162774"/>
            <a:ext cx="174006" cy="498622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Curved Connector 30"/>
          <p:cNvCxnSpPr>
            <a:stCxn id="12" idx="3"/>
            <a:endCxn id="10" idx="6"/>
          </p:cNvCxnSpPr>
          <p:nvPr/>
        </p:nvCxnSpPr>
        <p:spPr bwMode="auto">
          <a:xfrm rot="5400000">
            <a:off x="5369997" y="3293362"/>
            <a:ext cx="205624" cy="421729"/>
          </a:xfrm>
          <a:prstGeom prst="curved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Curved Connector 32"/>
          <p:cNvCxnSpPr>
            <a:stCxn id="12" idx="5"/>
            <a:endCxn id="11" idx="0"/>
          </p:cNvCxnSpPr>
          <p:nvPr/>
        </p:nvCxnSpPr>
        <p:spPr bwMode="auto">
          <a:xfrm rot="5400000">
            <a:off x="5588293" y="3645657"/>
            <a:ext cx="493410" cy="492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Curved Connector 39"/>
          <p:cNvCxnSpPr>
            <a:stCxn id="11" idx="6"/>
            <a:endCxn id="12" idx="6"/>
          </p:cNvCxnSpPr>
          <p:nvPr/>
        </p:nvCxnSpPr>
        <p:spPr bwMode="auto">
          <a:xfrm flipH="1" flipV="1">
            <a:off x="5869310" y="3325082"/>
            <a:ext cx="72762" cy="677692"/>
          </a:xfrm>
          <a:prstGeom prst="curvedConnector3">
            <a:avLst>
              <a:gd name="adj1" fmla="val -314175"/>
            </a:avLst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4" name="Circular Arrow 13"/>
          <p:cNvSpPr/>
          <p:nvPr/>
        </p:nvSpPr>
        <p:spPr bwMode="auto">
          <a:xfrm rot="18751883">
            <a:off x="4205585" y="2783326"/>
            <a:ext cx="1291048" cy="158499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901401"/>
              <a:gd name="adj5" fmla="val 12500"/>
            </a:avLst>
          </a:prstGeom>
          <a:solidFill>
            <a:schemeClr val="accent3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Connectional fingerprints : </a:t>
            </a:r>
            <a:b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aphasic patients (N=11) vs. controls (N=26)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596729"/>
            <a:ext cx="419273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6-region DCM of auditory areas during passive speech listening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8211" y="1163779"/>
            <a:ext cx="8863437" cy="528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627063" y="6291881"/>
            <a:ext cx="323973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2011,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PLoS Comput. Biol.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24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2" y="2975020"/>
            <a:ext cx="3966030" cy="258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10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754" name="Line 2"/>
          <p:cNvSpPr>
            <a:spLocks noChangeShapeType="1"/>
          </p:cNvSpPr>
          <p:nvPr/>
        </p:nvSpPr>
        <p:spPr bwMode="auto">
          <a:xfrm>
            <a:off x="8275638" y="1201884"/>
            <a:ext cx="0" cy="4751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06755" name="Rectangle 3"/>
          <p:cNvSpPr>
            <a:spLocks noChangeArrowheads="1"/>
          </p:cNvSpPr>
          <p:nvPr/>
        </p:nvSpPr>
        <p:spPr bwMode="auto">
          <a:xfrm>
            <a:off x="3522663" y="1489221"/>
            <a:ext cx="2951162" cy="719138"/>
          </a:xfrm>
          <a:prstGeom prst="rect">
            <a:avLst/>
          </a:prstGeom>
          <a:solidFill>
            <a:srgbClr val="EAEAEA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06756" name="Rectangle 4"/>
          <p:cNvSpPr>
            <a:spLocks noChangeArrowheads="1"/>
          </p:cNvSpPr>
          <p:nvPr/>
        </p:nvSpPr>
        <p:spPr bwMode="auto">
          <a:xfrm>
            <a:off x="3522663" y="2281384"/>
            <a:ext cx="2952750" cy="8636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5067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35814"/>
              </p:ext>
            </p:extLst>
          </p:nvPr>
        </p:nvGraphicFramePr>
        <p:xfrm>
          <a:off x="3940175" y="1694009"/>
          <a:ext cx="19939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26" name="Equation" r:id="rId3" imgW="1104900" imgH="673100" progId="Equation.DSMT4">
                  <p:embed/>
                </p:oleObj>
              </mc:Choice>
              <mc:Fallback>
                <p:oleObj name="Equation" r:id="rId3" imgW="11049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175" y="1694009"/>
                        <a:ext cx="1993900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67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45501"/>
              </p:ext>
            </p:extLst>
          </p:nvPr>
        </p:nvGraphicFramePr>
        <p:xfrm>
          <a:off x="3311525" y="4840434"/>
          <a:ext cx="3505200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27" name="Equation" r:id="rId5" imgW="1943100" imgH="736600" progId="Equation.3">
                  <p:embed/>
                </p:oleObj>
              </mc:Choice>
              <mc:Fallback>
                <p:oleObj name="Equation" r:id="rId5" imgW="19431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4840434"/>
                        <a:ext cx="3505200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67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399969"/>
              </p:ext>
            </p:extLst>
          </p:nvPr>
        </p:nvGraphicFramePr>
        <p:xfrm>
          <a:off x="3497263" y="3433909"/>
          <a:ext cx="3049587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28" name="Equation" r:id="rId7" imgW="1688367" imgH="431613" progId="Equation.3">
                  <p:embed/>
                </p:oleObj>
              </mc:Choice>
              <mc:Fallback>
                <p:oleObj name="Equation" r:id="rId7" imgW="168836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263" y="3433909"/>
                        <a:ext cx="3049587" cy="77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6760" name="Text Box 8"/>
          <p:cNvSpPr txBox="1">
            <a:spLocks noChangeArrowheads="1"/>
          </p:cNvSpPr>
          <p:nvPr/>
        </p:nvSpPr>
        <p:spPr bwMode="auto">
          <a:xfrm>
            <a:off x="7627938" y="4945209"/>
            <a:ext cx="1316037" cy="3492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0" dirty="0">
                <a:solidFill>
                  <a:srgbClr val="FFFFFF"/>
                </a:solidFill>
              </a:rPr>
              <a:t>Invert model</a:t>
            </a:r>
          </a:p>
        </p:txBody>
      </p:sp>
      <p:sp>
        <p:nvSpPr>
          <p:cNvPr id="2506761" name="Text Box 9"/>
          <p:cNvSpPr txBox="1">
            <a:spLocks noChangeArrowheads="1"/>
          </p:cNvSpPr>
          <p:nvPr/>
        </p:nvSpPr>
        <p:spPr bwMode="auto">
          <a:xfrm>
            <a:off x="7339013" y="5953271"/>
            <a:ext cx="1944687" cy="3492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GB" sz="1600" b="0" dirty="0">
                <a:solidFill>
                  <a:srgbClr val="FFFFFF"/>
                </a:solidFill>
              </a:rPr>
              <a:t>Make inferences</a:t>
            </a:r>
          </a:p>
        </p:txBody>
      </p:sp>
      <p:sp>
        <p:nvSpPr>
          <p:cNvPr id="2506762" name="Text Box 10"/>
          <p:cNvSpPr txBox="1">
            <a:spLocks noChangeArrowheads="1"/>
          </p:cNvSpPr>
          <p:nvPr/>
        </p:nvSpPr>
        <p:spPr bwMode="auto">
          <a:xfrm>
            <a:off x="7137400" y="2065484"/>
            <a:ext cx="2290763" cy="3492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0" dirty="0">
                <a:solidFill>
                  <a:srgbClr val="FFFFFF"/>
                </a:solidFill>
              </a:rPr>
              <a:t>Define likelihood model</a:t>
            </a:r>
          </a:p>
        </p:txBody>
      </p:sp>
      <p:sp>
        <p:nvSpPr>
          <p:cNvPr id="2506763" name="Text Box 11"/>
          <p:cNvSpPr txBox="1">
            <a:spLocks noChangeArrowheads="1"/>
          </p:cNvSpPr>
          <p:nvPr/>
        </p:nvSpPr>
        <p:spPr bwMode="auto">
          <a:xfrm>
            <a:off x="7567613" y="3649809"/>
            <a:ext cx="1427162" cy="3492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600" b="0" dirty="0">
                <a:solidFill>
                  <a:srgbClr val="FFFFFF"/>
                </a:solidFill>
              </a:rPr>
              <a:t>Specify priors</a:t>
            </a:r>
          </a:p>
        </p:txBody>
      </p:sp>
      <p:cxnSp>
        <p:nvCxnSpPr>
          <p:cNvPr id="2506764" name="AutoShape 12"/>
          <p:cNvCxnSpPr>
            <a:cxnSpLocks noChangeShapeType="1"/>
            <a:endCxn id="2506755" idx="0"/>
          </p:cNvCxnSpPr>
          <p:nvPr/>
        </p:nvCxnSpPr>
        <p:spPr bwMode="auto">
          <a:xfrm rot="5400000">
            <a:off x="4819650" y="1309834"/>
            <a:ext cx="358775" cy="0"/>
          </a:xfrm>
          <a:prstGeom prst="straightConnector1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ffectLst/>
        </p:spPr>
      </p:cxnSp>
      <p:sp>
        <p:nvSpPr>
          <p:cNvPr id="2506765" name="Text Box 13"/>
          <p:cNvSpPr txBox="1">
            <a:spLocks noChangeArrowheads="1"/>
          </p:cNvSpPr>
          <p:nvPr/>
        </p:nvSpPr>
        <p:spPr bwMode="auto">
          <a:xfrm>
            <a:off x="544513" y="1633684"/>
            <a:ext cx="25923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800" b="0">
                <a:solidFill>
                  <a:srgbClr val="000000"/>
                </a:solidFill>
              </a:rPr>
              <a:t>Neural dynamics</a:t>
            </a:r>
          </a:p>
        </p:txBody>
      </p:sp>
      <p:sp>
        <p:nvSpPr>
          <p:cNvPr id="2506766" name="Text Box 14"/>
          <p:cNvSpPr txBox="1">
            <a:spLocks noChangeArrowheads="1"/>
          </p:cNvSpPr>
          <p:nvPr/>
        </p:nvSpPr>
        <p:spPr bwMode="auto">
          <a:xfrm>
            <a:off x="544513" y="2471884"/>
            <a:ext cx="25923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800" b="0">
                <a:solidFill>
                  <a:srgbClr val="000000"/>
                </a:solidFill>
              </a:rPr>
              <a:t>Observer function</a:t>
            </a:r>
          </a:p>
        </p:txBody>
      </p:sp>
      <p:sp>
        <p:nvSpPr>
          <p:cNvPr id="2506767" name="Text Box 15"/>
          <p:cNvSpPr txBox="1">
            <a:spLocks noChangeArrowheads="1"/>
          </p:cNvSpPr>
          <p:nvPr/>
        </p:nvSpPr>
        <p:spPr bwMode="auto">
          <a:xfrm>
            <a:off x="6980238" y="841521"/>
            <a:ext cx="2663825" cy="34925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GB" sz="1600" b="0" dirty="0">
                <a:solidFill>
                  <a:srgbClr val="FFFFFF"/>
                </a:solidFill>
              </a:rPr>
              <a:t>Design experimental inputs</a:t>
            </a:r>
          </a:p>
        </p:txBody>
      </p:sp>
      <p:graphicFrame>
        <p:nvGraphicFramePr>
          <p:cNvPr id="250676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615646"/>
              </p:ext>
            </p:extLst>
          </p:nvPr>
        </p:nvGraphicFramePr>
        <p:xfrm>
          <a:off x="4746625" y="768496"/>
          <a:ext cx="50482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29" name="Equation" r:id="rId9" imgW="279279" imgH="203112" progId="Equation.3">
                  <p:embed/>
                </p:oleObj>
              </mc:Choice>
              <mc:Fallback>
                <p:oleObj name="Equation" r:id="rId9" imgW="27927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5" y="768496"/>
                        <a:ext cx="50482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6769" name="Text Box 17"/>
          <p:cNvSpPr txBox="1">
            <a:spLocks noChangeArrowheads="1"/>
          </p:cNvSpPr>
          <p:nvPr/>
        </p:nvSpPr>
        <p:spPr bwMode="auto">
          <a:xfrm>
            <a:off x="400050" y="4805509"/>
            <a:ext cx="25923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800" b="0">
                <a:solidFill>
                  <a:srgbClr val="000000"/>
                </a:solidFill>
              </a:rPr>
              <a:t>Inference on model structure</a:t>
            </a:r>
          </a:p>
        </p:txBody>
      </p:sp>
      <p:sp>
        <p:nvSpPr>
          <p:cNvPr id="2506770" name="Text Box 18"/>
          <p:cNvSpPr txBox="1">
            <a:spLocks noChangeArrowheads="1"/>
          </p:cNvSpPr>
          <p:nvPr/>
        </p:nvSpPr>
        <p:spPr bwMode="auto">
          <a:xfrm>
            <a:off x="288925" y="5572271"/>
            <a:ext cx="28876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800" b="0">
                <a:solidFill>
                  <a:srgbClr val="000000"/>
                </a:solidFill>
              </a:rPr>
              <a:t>Inference on parameters</a:t>
            </a:r>
          </a:p>
        </p:txBody>
      </p:sp>
      <p:sp>
        <p:nvSpPr>
          <p:cNvPr id="2506771" name="Rectangle 19"/>
          <p:cNvSpPr>
            <a:spLocks noChangeArrowheads="1"/>
          </p:cNvSpPr>
          <p:nvPr/>
        </p:nvSpPr>
        <p:spPr bwMode="auto">
          <a:xfrm>
            <a:off x="258202" y="251996"/>
            <a:ext cx="569884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2800" dirty="0">
                <a:solidFill>
                  <a:srgbClr val="000000"/>
                </a:solidFill>
                <a:latin typeface="Arial Unicode MS" pitchFamily="34" charset="-128"/>
              </a:rPr>
              <a:t>Bayesian </a:t>
            </a:r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</a:rPr>
              <a:t>system </a:t>
            </a:r>
            <a:br>
              <a:rPr lang="en-GB" sz="2800" dirty="0" smtClean="0">
                <a:solidFill>
                  <a:srgbClr val="000000"/>
                </a:solidFill>
                <a:latin typeface="Arial Unicode MS" pitchFamily="34" charset="-128"/>
              </a:rPr>
            </a:br>
            <a:r>
              <a:rPr lang="en-GB" sz="2800" dirty="0" smtClean="0">
                <a:solidFill>
                  <a:srgbClr val="000000"/>
                </a:solidFill>
                <a:latin typeface="Arial Unicode MS" pitchFamily="34" charset="-128"/>
              </a:rPr>
              <a:t>identification 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86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predict presence/absence of the "hidden" lesion?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28927" y="1716769"/>
            <a:ext cx="315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</a:rPr>
              <a:t>Classification accuracy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42" name="Text Box 56"/>
          <p:cNvSpPr txBox="1">
            <a:spLocks noChangeArrowheads="1"/>
          </p:cNvSpPr>
          <p:nvPr/>
        </p:nvSpPr>
        <p:spPr bwMode="auto">
          <a:xfrm>
            <a:off x="410938" y="6308506"/>
            <a:ext cx="323973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2011,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PLoS Comput. Biol.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259360" y="1573095"/>
            <a:ext cx="5465980" cy="4234203"/>
            <a:chOff x="245913" y="1640330"/>
            <a:chExt cx="5465980" cy="4234203"/>
          </a:xfrm>
        </p:grpSpPr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1863617" y="4411363"/>
              <a:ext cx="648033" cy="656104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MGB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6"/>
            <p:cNvSpPr>
              <a:spLocks noChangeArrowheads="1"/>
            </p:cNvSpPr>
            <p:nvPr/>
          </p:nvSpPr>
          <p:spPr bwMode="auto">
            <a:xfrm>
              <a:off x="245913" y="2250557"/>
              <a:ext cx="650744" cy="658815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PT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9"/>
            <p:cNvSpPr>
              <a:spLocks noChangeArrowheads="1"/>
            </p:cNvSpPr>
            <p:nvPr/>
          </p:nvSpPr>
          <p:spPr bwMode="auto">
            <a:xfrm>
              <a:off x="1562921" y="3153378"/>
              <a:ext cx="650744" cy="656104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HG</a:t>
              </a:r>
              <a:b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(A1)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1084029" y="2429179"/>
              <a:ext cx="3789745" cy="1607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917092" y="2917877"/>
              <a:ext cx="507724" cy="395251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none" w="med" len="med"/>
            </a:ln>
            <a:effectLst>
              <a:glow rad="88900">
                <a:srgbClr val="C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1026602" y="2792298"/>
              <a:ext cx="507724" cy="393646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/>
            <p:cNvSpPr/>
            <p:nvPr/>
          </p:nvSpPr>
          <p:spPr>
            <a:xfrm rot="21402222" flipH="1" flipV="1">
              <a:off x="672218" y="1642146"/>
              <a:ext cx="2234368" cy="2894461"/>
            </a:xfrm>
            <a:prstGeom prst="arc">
              <a:avLst>
                <a:gd name="adj1" fmla="val 16604210"/>
                <a:gd name="adj2" fmla="val 201567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1" name="Arc 80"/>
            <p:cNvSpPr/>
            <p:nvPr/>
          </p:nvSpPr>
          <p:spPr>
            <a:xfrm rot="21402222" flipH="1" flipV="1">
              <a:off x="511048" y="1746744"/>
              <a:ext cx="2234368" cy="2930223"/>
            </a:xfrm>
            <a:prstGeom prst="arc">
              <a:avLst>
                <a:gd name="adj1" fmla="val 16200000"/>
                <a:gd name="adj2" fmla="val 55683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2" name="Oval 5"/>
            <p:cNvSpPr>
              <a:spLocks noChangeArrowheads="1"/>
            </p:cNvSpPr>
            <p:nvPr/>
          </p:nvSpPr>
          <p:spPr bwMode="auto">
            <a:xfrm flipH="1">
              <a:off x="3446154" y="4409547"/>
              <a:ext cx="648033" cy="656104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>
                <a:defRPr/>
              </a:pP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MGB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Oval 6"/>
            <p:cNvSpPr>
              <a:spLocks noChangeArrowheads="1"/>
            </p:cNvSpPr>
            <p:nvPr/>
          </p:nvSpPr>
          <p:spPr bwMode="auto">
            <a:xfrm flipH="1">
              <a:off x="5061149" y="2248739"/>
              <a:ext cx="650744" cy="658815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PT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Oval 9"/>
            <p:cNvSpPr>
              <a:spLocks noChangeArrowheads="1"/>
            </p:cNvSpPr>
            <p:nvPr/>
          </p:nvSpPr>
          <p:spPr bwMode="auto">
            <a:xfrm flipH="1">
              <a:off x="3744141" y="3151562"/>
              <a:ext cx="650744" cy="656104"/>
            </a:xfrm>
            <a:prstGeom prst="ellipse">
              <a:avLst/>
            </a:prstGeom>
            <a:solidFill>
              <a:schemeClr val="bg1"/>
            </a:solidFill>
            <a:ln w="57150" cap="rnd">
              <a:solidFill>
                <a:schemeClr val="bg1"/>
              </a:solidFill>
              <a:round/>
              <a:headEnd/>
              <a:tailEnd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txBody>
            <a:bodyPr wrap="none" lIns="0" tIns="0" rIns="0" bIns="0" anchor="ctr" anchorCtr="0"/>
            <a:lstStyle/>
            <a:p>
              <a:pPr algn="ctr"/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HG</a:t>
              </a:r>
              <a:b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GB" b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(A1)</a:t>
              </a:r>
              <a:endParaRPr lang="en-GB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H="1">
              <a:off x="4532993" y="2916061"/>
              <a:ext cx="507724" cy="395251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4444622" y="2811623"/>
              <a:ext cx="507724" cy="393646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16440000" flipH="1">
              <a:off x="1831336" y="4046377"/>
              <a:ext cx="365967" cy="126871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5160000">
              <a:off x="3760503" y="4044960"/>
              <a:ext cx="365967" cy="12687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/>
            <p:cNvSpPr/>
            <p:nvPr/>
          </p:nvSpPr>
          <p:spPr>
            <a:xfrm rot="197778" flipV="1">
              <a:off x="3051220" y="1640330"/>
              <a:ext cx="2234368" cy="2894461"/>
            </a:xfrm>
            <a:prstGeom prst="arc">
              <a:avLst>
                <a:gd name="adj1" fmla="val 16604210"/>
                <a:gd name="adj2" fmla="val 201567"/>
              </a:avLst>
            </a:prstGeom>
            <a:ln w="28575">
              <a:solidFill>
                <a:srgbClr val="C00000"/>
              </a:solidFill>
              <a:headEnd type="none"/>
              <a:tailEnd type="triangle" w="med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0" name="Arc 89"/>
            <p:cNvSpPr/>
            <p:nvPr/>
          </p:nvSpPr>
          <p:spPr>
            <a:xfrm rot="197778" flipV="1">
              <a:off x="3212390" y="1744928"/>
              <a:ext cx="2234368" cy="2930223"/>
            </a:xfrm>
            <a:prstGeom prst="arc">
              <a:avLst>
                <a:gd name="adj1" fmla="val 16200000"/>
                <a:gd name="adj2" fmla="val 556838"/>
              </a:avLst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1" name="Arc 90"/>
            <p:cNvSpPr/>
            <p:nvPr/>
          </p:nvSpPr>
          <p:spPr>
            <a:xfrm rot="1775742" flipH="1" flipV="1">
              <a:off x="2360864" y="4070914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rot="10800000">
              <a:off x="1085415" y="2595977"/>
              <a:ext cx="3765040" cy="2858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  <a:effectLst>
              <a:glow rad="88900">
                <a:srgbClr val="C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>
              <a:off x="2354598" y="3389443"/>
              <a:ext cx="1254561" cy="1607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354598" y="3535202"/>
              <a:ext cx="1254561" cy="1607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 w="med" len="med"/>
              <a:tailEnd type="none" w="med" len="med"/>
            </a:ln>
            <a:effectLst>
              <a:glow rad="88900">
                <a:srgbClr val="C0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/>
            <p:cNvSpPr/>
            <p:nvPr/>
          </p:nvSpPr>
          <p:spPr>
            <a:xfrm rot="19118850" flipH="1" flipV="1">
              <a:off x="4867945" y="1924734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6" name="Arc 95"/>
            <p:cNvSpPr/>
            <p:nvPr/>
          </p:nvSpPr>
          <p:spPr>
            <a:xfrm rot="1816281" flipH="1" flipV="1">
              <a:off x="748570" y="1929308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7" name="Arc 96"/>
            <p:cNvSpPr/>
            <p:nvPr/>
          </p:nvSpPr>
          <p:spPr>
            <a:xfrm rot="1816281" flipH="1" flipV="1">
              <a:off x="2054770" y="2844941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8" name="Arc 97"/>
            <p:cNvSpPr/>
            <p:nvPr/>
          </p:nvSpPr>
          <p:spPr>
            <a:xfrm rot="18976586" flipH="1" flipV="1">
              <a:off x="3530893" y="2840367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9" name="Arc 98"/>
            <p:cNvSpPr/>
            <p:nvPr/>
          </p:nvSpPr>
          <p:spPr>
            <a:xfrm rot="18976586" flipH="1" flipV="1">
              <a:off x="3227096" y="4089998"/>
              <a:ext cx="378612" cy="397892"/>
            </a:xfrm>
            <a:prstGeom prst="arc">
              <a:avLst>
                <a:gd name="adj1" fmla="val 19390645"/>
                <a:gd name="adj2" fmla="val 13759568"/>
              </a:avLst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4" name="Group 99"/>
            <p:cNvGrpSpPr/>
            <p:nvPr/>
          </p:nvGrpSpPr>
          <p:grpSpPr>
            <a:xfrm>
              <a:off x="2296537" y="5212891"/>
              <a:ext cx="1367490" cy="336179"/>
              <a:chOff x="3155509" y="2934387"/>
              <a:chExt cx="759716" cy="186766"/>
            </a:xfrm>
          </p:grpSpPr>
          <p:cxnSp>
            <p:nvCxnSpPr>
              <p:cNvPr id="101" name="Straight Arrow Connector 100"/>
              <p:cNvCxnSpPr/>
              <p:nvPr/>
            </p:nvCxnSpPr>
            <p:spPr>
              <a:xfrm>
                <a:off x="3155509" y="2934387"/>
                <a:ext cx="354588" cy="186766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H="1">
                <a:off x="3560637" y="2934387"/>
                <a:ext cx="354588" cy="186766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1972049" y="5566756"/>
              <a:ext cx="2004078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auditory stimuli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31706" y="2237053"/>
            <a:ext cx="3602190" cy="3919049"/>
            <a:chOff x="6231706" y="2237053"/>
            <a:chExt cx="3602190" cy="3919049"/>
          </a:xfrm>
        </p:grpSpPr>
        <p:pic>
          <p:nvPicPr>
            <p:cNvPr id="120064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706" y="2237053"/>
              <a:ext cx="3602190" cy="3919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6231706" y="2237053"/>
              <a:ext cx="426671" cy="2945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CH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1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/>
          <a:srcRect r="51010"/>
          <a:stretch>
            <a:fillRect/>
          </a:stretch>
        </p:blipFill>
        <p:spPr bwMode="auto">
          <a:xfrm>
            <a:off x="2942" y="1308674"/>
            <a:ext cx="4471660" cy="388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2"/>
          <a:srcRect l="51168" r="7481"/>
          <a:stretch>
            <a:fillRect/>
          </a:stretch>
        </p:blipFill>
        <p:spPr bwMode="auto">
          <a:xfrm>
            <a:off x="5671180" y="1308674"/>
            <a:ext cx="3774366" cy="388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 rot="16200000">
            <a:off x="4031053" y="3134693"/>
            <a:ext cx="3082102" cy="26524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bIns="0" rtlCol="0">
            <a:noAutofit/>
          </a:bodyPr>
          <a:lstStyle/>
          <a:p>
            <a:pPr algn="ctr" defTabSz="93032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kern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Parameter 3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828513" y="3098038"/>
            <a:ext cx="298107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kern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Voxel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7659" y="4858152"/>
            <a:ext cx="2981074" cy="35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b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Parameter 1</a:t>
            </a:r>
            <a:endParaRPr lang="en-GB" sz="1600" smtClean="0">
              <a:solidFill>
                <a:prstClr val="white">
                  <a:lumMod val="6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894" y="4797794"/>
            <a:ext cx="2229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Voxel 1</a:t>
            </a:r>
            <a:endParaRPr lang="en-GB" sz="1600" b="0">
              <a:solidFill>
                <a:prstClr val="white">
                  <a:lumMod val="6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2097" y="4600327"/>
            <a:ext cx="215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Voxel 2</a:t>
            </a:r>
            <a:endParaRPr lang="en-GB" sz="1600" b="0">
              <a:solidFill>
                <a:prstClr val="white">
                  <a:lumMod val="6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4737" y="4601891"/>
            <a:ext cx="1324074" cy="341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3032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b="0" smtClean="0">
                <a:solidFill>
                  <a:prstClr val="white">
                    <a:lumMod val="65000"/>
                  </a:prstClr>
                </a:solidFill>
                <a:latin typeface="Arial"/>
                <a:cs typeface="Arial" pitchFamily="34" charset="0"/>
              </a:rPr>
              <a:t>Parameter 2</a:t>
            </a:r>
            <a:endParaRPr lang="en-GB" sz="1600" smtClean="0">
              <a:solidFill>
                <a:prstClr val="white">
                  <a:lumMod val="65000"/>
                </a:prstClr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389696" y="3694310"/>
            <a:ext cx="1157814" cy="513058"/>
            <a:chOff x="3065944" y="2470405"/>
            <a:chExt cx="528791" cy="234321"/>
          </a:xfrm>
        </p:grpSpPr>
        <p:grpSp>
          <p:nvGrpSpPr>
            <p:cNvPr id="34" name="Group 33"/>
            <p:cNvGrpSpPr/>
            <p:nvPr/>
          </p:nvGrpSpPr>
          <p:grpSpPr>
            <a:xfrm>
              <a:off x="3065944" y="2592273"/>
              <a:ext cx="528791" cy="112453"/>
              <a:chOff x="3032006" y="885348"/>
              <a:chExt cx="528791" cy="112453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139813" y="885348"/>
                <a:ext cx="420984" cy="11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3032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b="0" kern="0" smtClean="0">
                    <a:solidFill>
                      <a:prstClr val="black"/>
                    </a:solidFill>
                    <a:latin typeface="Arial"/>
                    <a:cs typeface="Arial" pitchFamily="34" charset="0"/>
                  </a:rPr>
                  <a:t>controls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32006" y="906510"/>
                <a:ext cx="75566" cy="755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3032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b="0" kern="0" smtClean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065944" y="2470405"/>
              <a:ext cx="504055" cy="112453"/>
              <a:chOff x="3024386" y="769195"/>
              <a:chExt cx="504055" cy="112453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133684" y="769195"/>
                <a:ext cx="394757" cy="11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3032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b="0" kern="0" smtClean="0">
                    <a:solidFill>
                      <a:prstClr val="black"/>
                    </a:solidFill>
                    <a:latin typeface="Arial"/>
                    <a:cs typeface="Arial" pitchFamily="34" charset="0"/>
                  </a:rPr>
                  <a:t>patients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024386" y="790357"/>
                <a:ext cx="75566" cy="75566"/>
              </a:xfrm>
              <a:prstGeom prst="rect">
                <a:avLst/>
              </a:prstGeom>
              <a:solidFill>
                <a:srgbClr val="C00000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3032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b="0" kern="0" smtClean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036739" y="1188474"/>
            <a:ext cx="318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Voxel-based activity space</a:t>
            </a:r>
            <a:endParaRPr lang="en-GB" sz="2000" b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67970" y="1188474"/>
            <a:ext cx="367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Model-based parameter space</a:t>
            </a:r>
            <a:endParaRPr lang="en-GB" sz="2000" b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86450" y="5471552"/>
            <a:ext cx="35242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002060"/>
                </a:solidFill>
                <a:latin typeface="Arial"/>
              </a:rPr>
              <a:t>classification accuracy</a:t>
            </a:r>
            <a:br>
              <a:rPr lang="en-GB" smtClean="0">
                <a:solidFill>
                  <a:srgbClr val="002060"/>
                </a:solidFill>
                <a:latin typeface="Arial"/>
              </a:rPr>
            </a:br>
            <a:r>
              <a:rPr lang="en-GB" sz="2000" smtClean="0">
                <a:solidFill>
                  <a:srgbClr val="002060"/>
                </a:solidFill>
                <a:latin typeface="Arial"/>
              </a:rPr>
              <a:t>98</a:t>
            </a:r>
            <a:r>
              <a:rPr lang="en-GB" sz="1800" smtClean="0">
                <a:solidFill>
                  <a:srgbClr val="002060"/>
                </a:solidFill>
                <a:latin typeface="Arial"/>
              </a:rPr>
              <a:t>%</a:t>
            </a:r>
            <a:endParaRPr lang="en-GB" sz="18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3" name="Right Brace 42"/>
          <p:cNvSpPr/>
          <p:nvPr/>
        </p:nvSpPr>
        <p:spPr>
          <a:xfrm rot="5400000">
            <a:off x="7610475" y="3890402"/>
            <a:ext cx="85725" cy="2981325"/>
          </a:xfrm>
          <a:prstGeom prst="rightBrace">
            <a:avLst/>
          </a:prstGeom>
          <a:noFill/>
          <a:ln w="100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1050" y="5471552"/>
            <a:ext cx="35242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002060"/>
                </a:solidFill>
                <a:latin typeface="Arial"/>
              </a:rPr>
              <a:t>classification accuracy</a:t>
            </a:r>
            <a:br>
              <a:rPr lang="en-GB" smtClean="0">
                <a:solidFill>
                  <a:srgbClr val="002060"/>
                </a:solidFill>
                <a:latin typeface="Arial"/>
              </a:rPr>
            </a:br>
            <a:r>
              <a:rPr lang="en-GB" sz="2000" smtClean="0">
                <a:solidFill>
                  <a:srgbClr val="002060"/>
                </a:solidFill>
                <a:latin typeface="Arial"/>
              </a:rPr>
              <a:t>75</a:t>
            </a:r>
            <a:r>
              <a:rPr lang="en-GB" sz="1800" smtClean="0">
                <a:solidFill>
                  <a:srgbClr val="002060"/>
                </a:solidFill>
                <a:latin typeface="Arial"/>
              </a:rPr>
              <a:t>%</a:t>
            </a:r>
            <a:endParaRPr lang="en-GB" sz="160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5" name="Right Brace 44"/>
          <p:cNvSpPr/>
          <p:nvPr/>
        </p:nvSpPr>
        <p:spPr>
          <a:xfrm rot="5400000">
            <a:off x="2505075" y="3890402"/>
            <a:ext cx="85725" cy="2981325"/>
          </a:xfrm>
          <a:prstGeom prst="rightBrace">
            <a:avLst/>
          </a:prstGeom>
          <a:noFill/>
          <a:ln w="100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93032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Text Box 56"/>
          <p:cNvSpPr txBox="1">
            <a:spLocks noChangeArrowheads="1"/>
          </p:cNvSpPr>
          <p:nvPr/>
        </p:nvSpPr>
        <p:spPr bwMode="auto">
          <a:xfrm>
            <a:off x="627063" y="6291881"/>
            <a:ext cx="323973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2011,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PLoS Comput. Biol.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2" grpId="0"/>
      <p:bldP spid="41" grpId="0"/>
      <p:bldP spid="42" grpId="0"/>
      <p:bldP spid="43" grpId="0" animBg="1"/>
      <p:bldP spid="44" grpId="0"/>
      <p:bldP spid="4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004" y="445841"/>
            <a:ext cx="8640959" cy="576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6"/>
          <p:cNvSpPr txBox="1">
            <a:spLocks noChangeArrowheads="1"/>
          </p:cNvSpPr>
          <p:nvPr/>
        </p:nvSpPr>
        <p:spPr bwMode="auto">
          <a:xfrm>
            <a:off x="627063" y="6291881"/>
            <a:ext cx="323973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2011, 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PLoS Comput. Biol.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4307" y="3296989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 smtClean="0">
                <a:solidFill>
                  <a:srgbClr val="FF0000"/>
                </a:solidFill>
                <a:sym typeface="Symbol"/>
              </a:rPr>
              <a:t></a:t>
            </a:r>
            <a:endParaRPr lang="de-CH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4153" y="3304960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 smtClean="0">
                <a:solidFill>
                  <a:srgbClr val="FF0000"/>
                </a:solidFill>
                <a:sym typeface="Symbol"/>
              </a:rPr>
              <a:t></a:t>
            </a:r>
            <a:endParaRPr lang="de-CH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9126" y="4333132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 smtClean="0">
                <a:solidFill>
                  <a:srgbClr val="FF0000"/>
                </a:solidFill>
                <a:sym typeface="Symbol"/>
              </a:rPr>
              <a:t></a:t>
            </a:r>
            <a:endParaRPr lang="de-CH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43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2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9" y="1525428"/>
            <a:ext cx="9575592" cy="416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itle 63"/>
          <p:cNvSpPr txBox="1">
            <a:spLocks/>
          </p:cNvSpPr>
          <p:nvPr/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Generative </a:t>
            </a: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  <a:r>
              <a:rPr lang="de-CH" sz="2800" kern="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unsupervised</a:t>
            </a: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 </a:t>
            </a: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detecting</a:t>
            </a: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patient</a:t>
            </a:r>
            <a:r>
              <a:rPr lang="de-CH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kern="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subgroups</a:t>
            </a:r>
            <a:endParaRPr lang="en-US" sz="2800" kern="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91183" y="6277191"/>
            <a:ext cx="3387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0" dirty="0">
                <a:solidFill>
                  <a:srgbClr val="000000"/>
                </a:solidFill>
                <a:latin typeface="Times New Roman" pitchFamily="18" charset="0"/>
              </a:rPr>
              <a:t>Brodersen et al</a:t>
            </a:r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. 2014,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: Clinical</a:t>
            </a:r>
            <a:endParaRPr lang="en-US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6428483" cy="1143000"/>
          </a:xfrm>
        </p:spPr>
        <p:txBody>
          <a:bodyPr/>
          <a:lstStyle/>
          <a:p>
            <a:pPr algn="l"/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Generative embedding of </a:t>
            </a:r>
            <a:r>
              <a:rPr lang="en-US" sz="28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ariational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Mixture 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756495" y="6394311"/>
            <a:ext cx="344677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(2014)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: Clinical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864" y="5486388"/>
            <a:ext cx="84838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42 controls vs. </a:t>
            </a:r>
            <a:r>
              <a:rPr lang="en-US" sz="1800" b="0" dirty="0" smtClean="0">
                <a:solidFill>
                  <a:srgbClr val="000000"/>
                </a:solidFill>
              </a:rPr>
              <a:t>41 </a:t>
            </a:r>
            <a:r>
              <a:rPr lang="en-US" sz="1800" b="0" dirty="0">
                <a:solidFill>
                  <a:srgbClr val="000000"/>
                </a:solidFill>
              </a:rPr>
              <a:t>schizophrenic </a:t>
            </a:r>
            <a:r>
              <a:rPr lang="en-US" sz="1800" b="0" dirty="0" smtClean="0">
                <a:solidFill>
                  <a:srgbClr val="000000"/>
                </a:solidFill>
              </a:rPr>
              <a:t>patients</a:t>
            </a: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fMRI </a:t>
            </a:r>
            <a:r>
              <a:rPr lang="en-US" sz="1800" b="0" dirty="0">
                <a:solidFill>
                  <a:srgbClr val="000000"/>
                </a:solidFill>
              </a:rPr>
              <a:t>data </a:t>
            </a:r>
            <a:r>
              <a:rPr lang="en-US" sz="1800" b="0" dirty="0" smtClean="0">
                <a:solidFill>
                  <a:srgbClr val="000000"/>
                </a:solidFill>
              </a:rPr>
              <a:t>from working memory task (</a:t>
            </a:r>
            <a:r>
              <a:rPr lang="it-IT" sz="1800" b="0" dirty="0" smtClean="0">
                <a:solidFill>
                  <a:srgbClr val="000000"/>
                </a:solidFill>
              </a:rPr>
              <a:t>Deserno </a:t>
            </a:r>
            <a:r>
              <a:rPr lang="it-IT" sz="1800" b="0" dirty="0">
                <a:solidFill>
                  <a:srgbClr val="000000"/>
                </a:solidFill>
              </a:rPr>
              <a:t>et al. 2012, J. </a:t>
            </a:r>
            <a:r>
              <a:rPr lang="it-IT" sz="1800" b="0" dirty="0" err="1" smtClean="0">
                <a:solidFill>
                  <a:srgbClr val="000000"/>
                </a:solidFill>
              </a:rPr>
              <a:t>Neurosci</a:t>
            </a:r>
            <a:r>
              <a:rPr lang="it-IT" sz="1800" b="0" dirty="0" smtClean="0">
                <a:solidFill>
                  <a:srgbClr val="000000"/>
                </a:solidFill>
              </a:rPr>
              <a:t>)</a:t>
            </a:r>
            <a:endParaRPr lang="de-CH" sz="1800" b="0" dirty="0">
              <a:solidFill>
                <a:srgbClr val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788840" y="1643664"/>
            <a:ext cx="5588428" cy="3616952"/>
          </a:xfrm>
          <a:prstGeom prst="roundRect">
            <a:avLst>
              <a:gd name="adj" fmla="val 2913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14300" dist="25400" dir="2700000" algn="tl" rotWithShape="0">
              <a:prstClr val="black">
                <a:alpha val="64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600" b="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05865" y="1643664"/>
            <a:ext cx="2750852" cy="3616952"/>
          </a:xfrm>
          <a:prstGeom prst="roundRect">
            <a:avLst>
              <a:gd name="adj" fmla="val 2913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14300" dist="25400" dir="2700000" algn="tl" rotWithShape="0">
              <a:prstClr val="black">
                <a:alpha val="64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1600" b="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7531" y="1662228"/>
            <a:ext cx="305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/>
              </a:rPr>
              <a:t>Supervised:</a:t>
            </a:r>
            <a:br>
              <a:rPr lang="en-GB" sz="1600" dirty="0" smtClean="0">
                <a:solidFill>
                  <a:srgbClr val="000000"/>
                </a:solidFill>
                <a:latin typeface="Arial"/>
              </a:rPr>
            </a:br>
            <a:r>
              <a:rPr lang="en-GB" sz="1600" dirty="0" smtClean="0">
                <a:solidFill>
                  <a:srgbClr val="000000"/>
                </a:solidFill>
                <a:latin typeface="Arial"/>
              </a:rPr>
              <a:t>SVM classification</a:t>
            </a:r>
            <a:endParaRPr lang="en-GB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96238" y="1662228"/>
            <a:ext cx="5485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/>
              </a:rPr>
              <a:t>Unsupervised:</a:t>
            </a:r>
            <a:br>
              <a:rPr lang="en-GB" sz="1600" dirty="0" smtClean="0">
                <a:solidFill>
                  <a:srgbClr val="000000"/>
                </a:solidFill>
                <a:latin typeface="Arial"/>
              </a:rPr>
            </a:br>
            <a:r>
              <a:rPr lang="en-GB" sz="1600" dirty="0" smtClean="0">
                <a:solidFill>
                  <a:srgbClr val="000000"/>
                </a:solidFill>
                <a:latin typeface="Arial"/>
              </a:rPr>
              <a:t>GMM clustering</a:t>
            </a:r>
            <a:endParaRPr lang="en-GB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44365" y="4795319"/>
            <a:ext cx="2378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number of clusters</a:t>
            </a:r>
            <a:endParaRPr lang="en-GB" sz="16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13304" y="4795319"/>
            <a:ext cx="2378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number of clusters</a:t>
            </a:r>
            <a:endParaRPr lang="en-GB" sz="16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02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33" y="521496"/>
            <a:ext cx="1947061" cy="15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77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38" y="2152734"/>
            <a:ext cx="5642782" cy="298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4852087" y="2606181"/>
            <a:ext cx="218021" cy="218021"/>
          </a:xfrm>
          <a:prstGeom prst="ellipse">
            <a:avLst/>
          </a:prstGeom>
          <a:solidFill>
            <a:srgbClr val="00B050">
              <a:alpha val="30196"/>
            </a:srgbClr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800" b="0" kern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81843" y="2944304"/>
            <a:ext cx="218021" cy="218021"/>
          </a:xfrm>
          <a:prstGeom prst="ellipse">
            <a:avLst/>
          </a:prstGeom>
          <a:solidFill>
            <a:srgbClr val="00B050">
              <a:alpha val="30196"/>
            </a:srgbClr>
          </a:solidFill>
          <a:ln w="190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800" b="0" kern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9864" y="2815542"/>
            <a:ext cx="63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71</a:t>
            </a:r>
            <a:r>
              <a:rPr lang="en-GB" sz="11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GB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Elbow Connector 5"/>
          <p:cNvCxnSpPr>
            <a:stCxn id="18" idx="6"/>
            <a:endCxn id="19" idx="0"/>
          </p:cNvCxnSpPr>
          <p:nvPr/>
        </p:nvCxnSpPr>
        <p:spPr bwMode="auto">
          <a:xfrm>
            <a:off x="5070108" y="2715192"/>
            <a:ext cx="2520746" cy="22911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11988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5" y="2194919"/>
            <a:ext cx="2867280" cy="32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6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06997"/>
            <a:ext cx="7132310" cy="1683165"/>
          </a:xfrm>
        </p:spPr>
        <p:txBody>
          <a:bodyPr/>
          <a:lstStyle/>
          <a:p>
            <a:pPr algn="l"/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Detecting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subgroups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patients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schizophrenia</a:t>
            </a:r>
            <a:endParaRPr lang="de-C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Content Placeholder 1"/>
          <p:cNvSpPr>
            <a:spLocks noGrp="1"/>
          </p:cNvSpPr>
          <p:nvPr>
            <p:ph sz="quarter" idx="1"/>
          </p:nvPr>
        </p:nvSpPr>
        <p:spPr bwMode="auto">
          <a:xfrm>
            <a:off x="598713" y="1980925"/>
            <a:ext cx="5988292" cy="123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three distinct subgroups (total N=41)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subgroups differ (p &lt; 0.05)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wrt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negative symptoms on the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positive and negative symptom scale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(PANSS)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87005" y="450459"/>
            <a:ext cx="14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Optimal cluster solution</a:t>
            </a:r>
            <a:endParaRPr lang="en-GB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09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628" y="3115002"/>
            <a:ext cx="1564716" cy="26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09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60" y="450460"/>
            <a:ext cx="1538958" cy="243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09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0" y="3662185"/>
            <a:ext cx="6422409" cy="203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6"/>
          <p:cNvSpPr txBox="1">
            <a:spLocks noChangeArrowheads="1"/>
          </p:cNvSpPr>
          <p:nvPr/>
        </p:nvSpPr>
        <p:spPr bwMode="auto">
          <a:xfrm>
            <a:off x="756495" y="6394311"/>
            <a:ext cx="344677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itchFamily="18" charset="0"/>
              </a:rPr>
              <a:t>Brodersen et al. (2014)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itchFamily="18" charset="0"/>
              </a:rPr>
              <a:t>NeuroImage</a:t>
            </a:r>
            <a:r>
              <a:rPr lang="de-CH" b="0" i="1" dirty="0" smtClean="0">
                <a:solidFill>
                  <a:srgbClr val="000000"/>
                </a:solidFill>
                <a:latin typeface="Times New Roman" pitchFamily="18" charset="0"/>
              </a:rPr>
              <a:t>: Clinical</a:t>
            </a:r>
            <a:endParaRPr lang="en-US" b="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301239" y="2683520"/>
            <a:ext cx="360000" cy="360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1600" smtClean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717200" y="2628320"/>
            <a:ext cx="360000" cy="3600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1600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535680" y="2682240"/>
            <a:ext cx="3215640" cy="14782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1800" dirty="0" err="1" smtClean="0">
                <a:solidFill>
                  <a:srgbClr val="000000"/>
                </a:solidFill>
              </a:rPr>
              <a:t>Computational</a:t>
            </a:r>
            <a:r>
              <a:rPr lang="de-CH" sz="1800" dirty="0" smtClean="0">
                <a:solidFill>
                  <a:srgbClr val="000000"/>
                </a:solidFill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</a:rPr>
              <a:t>assays</a:t>
            </a:r>
            <a:endParaRPr lang="de-CH" sz="1800" dirty="0">
              <a:solidFill>
                <a:srgbClr val="0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de-CH" b="0" dirty="0" smtClean="0">
                <a:solidFill>
                  <a:srgbClr val="000000"/>
                </a:solidFill>
              </a:rPr>
              <a:t>Generative  </a:t>
            </a:r>
            <a:r>
              <a:rPr lang="de-CH" b="0" dirty="0" err="1" smtClean="0">
                <a:solidFill>
                  <a:srgbClr val="000000"/>
                </a:solidFill>
              </a:rPr>
              <a:t>models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of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behaviour</a:t>
            </a:r>
            <a:r>
              <a:rPr lang="de-CH" b="0" dirty="0" smtClean="0">
                <a:solidFill>
                  <a:srgbClr val="000000"/>
                </a:solidFill>
              </a:rPr>
              <a:t> &amp; </a:t>
            </a:r>
            <a:r>
              <a:rPr lang="de-CH" b="0" dirty="0" err="1" smtClean="0">
                <a:solidFill>
                  <a:srgbClr val="000000"/>
                </a:solidFill>
              </a:rPr>
              <a:t>brain</a:t>
            </a:r>
            <a:r>
              <a:rPr lang="de-CH" b="0" dirty="0" smtClean="0">
                <a:solidFill>
                  <a:srgbClr val="000000"/>
                </a:solidFill>
              </a:rPr>
              <a:t> </a:t>
            </a:r>
            <a:r>
              <a:rPr lang="de-CH" b="0" dirty="0" err="1" smtClean="0">
                <a:solidFill>
                  <a:srgbClr val="000000"/>
                </a:solidFill>
              </a:rPr>
              <a:t>activity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22960" y="807720"/>
            <a:ext cx="2682240" cy="838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1800" dirty="0" err="1">
                <a:solidFill>
                  <a:srgbClr val="000000"/>
                </a:solidFill>
              </a:rPr>
              <a:t>Dissecting</a:t>
            </a:r>
            <a:r>
              <a:rPr lang="de-CH" sz="1800" dirty="0">
                <a:solidFill>
                  <a:srgbClr val="000000"/>
                </a:solidFill>
              </a:rPr>
              <a:t> </a:t>
            </a:r>
            <a:r>
              <a:rPr lang="de-CH" sz="1800" dirty="0" err="1">
                <a:solidFill>
                  <a:srgbClr val="000000"/>
                </a:solidFill>
              </a:rPr>
              <a:t>spectrum</a:t>
            </a:r>
            <a:r>
              <a:rPr lang="de-CH" sz="1800" dirty="0">
                <a:solidFill>
                  <a:srgbClr val="000000"/>
                </a:solidFill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</a:rPr>
              <a:t>disorders</a:t>
            </a:r>
            <a:endParaRPr lang="de-CH" sz="1800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751320" y="807720"/>
            <a:ext cx="2682240" cy="838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1800" dirty="0">
                <a:solidFill>
                  <a:srgbClr val="000000"/>
                </a:solidFill>
              </a:rPr>
              <a:t>Differential </a:t>
            </a:r>
            <a:r>
              <a:rPr lang="de-CH" sz="1800" dirty="0" err="1">
                <a:solidFill>
                  <a:srgbClr val="000000"/>
                </a:solidFill>
              </a:rPr>
              <a:t>diagnosis</a:t>
            </a:r>
            <a:endParaRPr lang="de-CH" sz="1800" dirty="0">
              <a:solidFill>
                <a:srgbClr val="000000"/>
              </a:solidFill>
            </a:endParaRPr>
          </a:p>
        </p:txBody>
      </p:sp>
      <p:cxnSp>
        <p:nvCxnSpPr>
          <p:cNvPr id="9" name="Curved Connector 8"/>
          <p:cNvCxnSpPr>
            <a:stCxn id="6" idx="6"/>
            <a:endCxn id="8" idx="2"/>
          </p:cNvCxnSpPr>
          <p:nvPr/>
        </p:nvCxnSpPr>
        <p:spPr bwMode="auto">
          <a:xfrm flipV="1">
            <a:off x="6751320" y="1645920"/>
            <a:ext cx="1341120" cy="177546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0" name="Curved Connector 9"/>
          <p:cNvCxnSpPr>
            <a:stCxn id="6" idx="2"/>
            <a:endCxn id="7" idx="2"/>
          </p:cNvCxnSpPr>
          <p:nvPr/>
        </p:nvCxnSpPr>
        <p:spPr bwMode="auto">
          <a:xfrm rot="10800000">
            <a:off x="2164080" y="1645920"/>
            <a:ext cx="1371600" cy="177546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04675" y="5289732"/>
            <a:ext cx="3562194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de-CH" sz="1600" dirty="0" err="1" smtClean="0">
                <a:solidFill>
                  <a:srgbClr val="000000"/>
                </a:solidFill>
              </a:rPr>
              <a:t>optimized</a:t>
            </a:r>
            <a:r>
              <a:rPr lang="de-CH" sz="1600" dirty="0" smtClean="0">
                <a:solidFill>
                  <a:srgbClr val="000000"/>
                </a:solidFill>
              </a:rPr>
              <a:t> experimental </a:t>
            </a:r>
            <a:r>
              <a:rPr lang="de-CH" sz="1600" dirty="0" err="1" smtClean="0">
                <a:solidFill>
                  <a:srgbClr val="000000"/>
                </a:solidFill>
              </a:rPr>
              <a:t>paradigms</a:t>
            </a:r>
            <a:endParaRPr lang="de-CH" sz="1600" dirty="0" smtClean="0">
              <a:solidFill>
                <a:srgbClr val="000000"/>
              </a:solidFill>
            </a:endParaRPr>
          </a:p>
          <a:p>
            <a:pPr algn="ctr"/>
            <a:r>
              <a:rPr lang="de-CH" sz="1600" b="0" dirty="0" smtClean="0">
                <a:solidFill>
                  <a:srgbClr val="000000"/>
                </a:solidFill>
              </a:rPr>
              <a:t>(simple, robust, </a:t>
            </a:r>
            <a:r>
              <a:rPr lang="de-CH" sz="1600" b="0" dirty="0" err="1" smtClean="0">
                <a:solidFill>
                  <a:srgbClr val="000000"/>
                </a:solidFill>
              </a:rPr>
              <a:t>patient-friendly</a:t>
            </a:r>
            <a:r>
              <a:rPr lang="de-CH" sz="1600" b="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30922" y="5290458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err="1" smtClean="0">
                <a:solidFill>
                  <a:srgbClr val="000000"/>
                </a:solidFill>
              </a:rPr>
              <a:t>initial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model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validation</a:t>
            </a:r>
            <a:endParaRPr lang="de-CH" sz="1600" dirty="0" smtClean="0">
              <a:solidFill>
                <a:srgbClr val="000000"/>
              </a:solidFill>
            </a:endParaRPr>
          </a:p>
          <a:p>
            <a:r>
              <a:rPr lang="de-CH" sz="1600" b="0" dirty="0" smtClean="0">
                <a:solidFill>
                  <a:srgbClr val="000000"/>
                </a:solidFill>
              </a:rPr>
              <a:t>(</a:t>
            </a:r>
            <a:r>
              <a:rPr lang="de-CH" sz="1600" b="0" dirty="0" err="1" smtClean="0">
                <a:solidFill>
                  <a:srgbClr val="000000"/>
                </a:solidFill>
              </a:rPr>
              <a:t>basic</a:t>
            </a:r>
            <a:r>
              <a:rPr lang="de-CH" sz="1600" b="0" dirty="0" smtClean="0">
                <a:solidFill>
                  <a:srgbClr val="000000"/>
                </a:solidFill>
              </a:rPr>
              <a:t> </a:t>
            </a:r>
            <a:r>
              <a:rPr lang="de-CH" sz="1600" b="0" dirty="0" err="1" smtClean="0">
                <a:solidFill>
                  <a:srgbClr val="000000"/>
                </a:solidFill>
              </a:rPr>
              <a:t>science</a:t>
            </a:r>
            <a:r>
              <a:rPr lang="de-CH" sz="1600" b="0" dirty="0" smtClean="0">
                <a:solidFill>
                  <a:srgbClr val="000000"/>
                </a:solidFill>
              </a:rPr>
              <a:t> </a:t>
            </a:r>
            <a:r>
              <a:rPr lang="de-CH" sz="1600" b="0" dirty="0" err="1" smtClean="0">
                <a:solidFill>
                  <a:srgbClr val="000000"/>
                </a:solidFill>
              </a:rPr>
              <a:t>studies</a:t>
            </a:r>
            <a:r>
              <a:rPr lang="de-CH" sz="1600" b="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5106" y="2561600"/>
            <a:ext cx="154080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solidFill>
                  <a:srgbClr val="000000"/>
                </a:solidFill>
              </a:rPr>
              <a:t>BMS</a:t>
            </a:r>
          </a:p>
          <a:p>
            <a:pPr>
              <a:spcBef>
                <a:spcPts val="600"/>
              </a:spcBef>
            </a:pPr>
            <a:r>
              <a:rPr lang="de-CH" sz="1600" dirty="0" smtClean="0">
                <a:solidFill>
                  <a:srgbClr val="000000"/>
                </a:solidFill>
              </a:rPr>
              <a:t>Generative </a:t>
            </a:r>
          </a:p>
          <a:p>
            <a:pPr>
              <a:spcBef>
                <a:spcPts val="0"/>
              </a:spcBef>
            </a:pPr>
            <a:r>
              <a:rPr lang="de-CH" sz="1600" dirty="0" err="1" smtClean="0">
                <a:solidFill>
                  <a:srgbClr val="000000"/>
                </a:solidFill>
              </a:rPr>
              <a:t>embedding</a:t>
            </a:r>
            <a:endParaRPr lang="de-CH" sz="1600" dirty="0" smtClean="0">
              <a:solidFill>
                <a:srgbClr val="000000"/>
              </a:solidFill>
            </a:endParaRPr>
          </a:p>
          <a:p>
            <a:r>
              <a:rPr lang="de-CH" sz="1600" b="0" dirty="0" smtClean="0">
                <a:solidFill>
                  <a:srgbClr val="000000"/>
                </a:solidFill>
              </a:rPr>
              <a:t>(</a:t>
            </a:r>
            <a:r>
              <a:rPr lang="de-CH" sz="1600" b="0" dirty="0" err="1" smtClean="0">
                <a:solidFill>
                  <a:srgbClr val="000000"/>
                </a:solidFill>
              </a:rPr>
              <a:t>unsupervised</a:t>
            </a:r>
            <a:r>
              <a:rPr lang="de-CH" sz="1600" b="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1870" y="2560320"/>
            <a:ext cx="131318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600" dirty="0">
                <a:solidFill>
                  <a:srgbClr val="000000"/>
                </a:solidFill>
              </a:rPr>
              <a:t>BMS</a:t>
            </a:r>
          </a:p>
          <a:p>
            <a:pPr algn="r">
              <a:spcBef>
                <a:spcPts val="600"/>
              </a:spcBef>
            </a:pPr>
            <a:r>
              <a:rPr lang="de-CH" sz="1600" dirty="0" smtClean="0">
                <a:solidFill>
                  <a:srgbClr val="000000"/>
                </a:solidFill>
              </a:rPr>
              <a:t>Generative </a:t>
            </a:r>
          </a:p>
          <a:p>
            <a:pPr algn="r">
              <a:spcBef>
                <a:spcPts val="0"/>
              </a:spcBef>
            </a:pPr>
            <a:r>
              <a:rPr lang="de-CH" sz="1600" dirty="0" err="1" smtClean="0">
                <a:solidFill>
                  <a:srgbClr val="000000"/>
                </a:solidFill>
              </a:rPr>
              <a:t>embedding</a:t>
            </a:r>
            <a:endParaRPr lang="de-CH" sz="1600" dirty="0" smtClean="0">
              <a:solidFill>
                <a:srgbClr val="000000"/>
              </a:solidFill>
            </a:endParaRPr>
          </a:p>
          <a:p>
            <a:pPr algn="r"/>
            <a:r>
              <a:rPr lang="de-CH" sz="1600" b="0" dirty="0" smtClean="0">
                <a:solidFill>
                  <a:srgbClr val="000000"/>
                </a:solidFill>
              </a:rPr>
              <a:t>(</a:t>
            </a:r>
            <a:r>
              <a:rPr lang="de-CH" sz="1600" b="0" dirty="0" err="1" smtClean="0">
                <a:solidFill>
                  <a:srgbClr val="000000"/>
                </a:solidFill>
              </a:rPr>
              <a:t>supervised</a:t>
            </a:r>
            <a:r>
              <a:rPr lang="de-CH" sz="1600" b="0" dirty="0" smtClean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5" name="Curved Connector 14"/>
          <p:cNvCxnSpPr>
            <a:stCxn id="11" idx="3"/>
            <a:endCxn id="6" idx="4"/>
          </p:cNvCxnSpPr>
          <p:nvPr/>
        </p:nvCxnSpPr>
        <p:spPr bwMode="auto">
          <a:xfrm flipV="1">
            <a:off x="4366869" y="4160520"/>
            <a:ext cx="776631" cy="14216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766292" y="1645920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600" dirty="0" err="1" smtClean="0">
                <a:solidFill>
                  <a:srgbClr val="000000"/>
                </a:solidFill>
              </a:rPr>
              <a:t>model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validation</a:t>
            </a:r>
            <a:endParaRPr lang="de-CH" sz="1600" dirty="0" smtClean="0">
              <a:solidFill>
                <a:srgbClr val="000000"/>
              </a:solidFill>
            </a:endParaRPr>
          </a:p>
          <a:p>
            <a:pPr algn="ctr"/>
            <a:r>
              <a:rPr lang="de-CH" sz="1600" b="0" dirty="0" smtClean="0">
                <a:solidFill>
                  <a:srgbClr val="000000"/>
                </a:solidFill>
              </a:rPr>
              <a:t>(longitudinal </a:t>
            </a:r>
            <a:r>
              <a:rPr lang="de-CH" sz="1600" b="0" dirty="0" err="1" smtClean="0">
                <a:solidFill>
                  <a:srgbClr val="000000"/>
                </a:solidFill>
              </a:rPr>
              <a:t>patient</a:t>
            </a:r>
            <a:r>
              <a:rPr lang="de-CH" sz="1600" b="0" dirty="0" smtClean="0">
                <a:solidFill>
                  <a:srgbClr val="000000"/>
                </a:solidFill>
              </a:rPr>
              <a:t> </a:t>
            </a:r>
            <a:r>
              <a:rPr lang="de-CH" sz="1600" b="0" dirty="0" err="1" smtClean="0">
                <a:solidFill>
                  <a:srgbClr val="000000"/>
                </a:solidFill>
              </a:rPr>
              <a:t>studies</a:t>
            </a:r>
            <a:r>
              <a:rPr lang="de-CH" sz="1600" b="0" dirty="0" smtClean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7" name="Curved Connector 16"/>
          <p:cNvCxnSpPr>
            <a:stCxn id="16" idx="3"/>
            <a:endCxn id="5" idx="1"/>
          </p:cNvCxnSpPr>
          <p:nvPr/>
        </p:nvCxnSpPr>
        <p:spPr bwMode="auto">
          <a:xfrm>
            <a:off x="6502939" y="1938308"/>
            <a:ext cx="1266982" cy="74273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8" name="Curved Connector 17"/>
          <p:cNvCxnSpPr>
            <a:stCxn id="16" idx="1"/>
            <a:endCxn id="4" idx="0"/>
          </p:cNvCxnSpPr>
          <p:nvPr/>
        </p:nvCxnSpPr>
        <p:spPr bwMode="auto">
          <a:xfrm rot="10800000" flipV="1">
            <a:off x="2481240" y="1938308"/>
            <a:ext cx="1285053" cy="745212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9" name="Curved Connector 18"/>
          <p:cNvCxnSpPr>
            <a:stCxn id="12" idx="1"/>
            <a:endCxn id="6" idx="4"/>
          </p:cNvCxnSpPr>
          <p:nvPr/>
        </p:nvCxnSpPr>
        <p:spPr bwMode="auto">
          <a:xfrm rot="10800000">
            <a:off x="5143500" y="4160520"/>
            <a:ext cx="687422" cy="1422326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34852" y="6336403"/>
            <a:ext cx="3663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Stephan &amp; Mathys 2014,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de-CH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</a:t>
            </a:r>
            <a:r>
              <a:rPr lang="de-CH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b="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Neurobiol</a:t>
            </a:r>
            <a:r>
              <a:rPr lang="de-CH" b="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CH" b="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00013"/>
            <a:ext cx="9258300" cy="1143000"/>
          </a:xfrm>
        </p:spPr>
        <p:txBody>
          <a:bodyPr/>
          <a:lstStyle/>
          <a:p>
            <a:pPr algn="l" eaLnBrk="1" hangingPunct="1"/>
            <a:r>
              <a:rPr lang="de-CH" sz="2400" b="1" dirty="0" smtClean="0">
                <a:latin typeface="Arial Unicode MS" pitchFamily="34" charset="-128"/>
              </a:rPr>
              <a:t>Further </a:t>
            </a:r>
            <a:r>
              <a:rPr lang="de-CH" sz="2400" b="1" dirty="0" err="1" smtClean="0">
                <a:latin typeface="Arial Unicode MS" pitchFamily="34" charset="-128"/>
              </a:rPr>
              <a:t>reading</a:t>
            </a:r>
            <a:r>
              <a:rPr lang="de-CH" sz="2400" b="1" dirty="0" smtClean="0">
                <a:latin typeface="Arial Unicode MS" pitchFamily="34" charset="-128"/>
              </a:rPr>
              <a:t>:  DCM for fMRI and BMS – part 1</a:t>
            </a:r>
            <a:endParaRPr lang="en-US" sz="2400" b="1" dirty="0" smtClean="0">
              <a:latin typeface="Arial Unicode MS" pitchFamily="34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962025"/>
            <a:ext cx="9258300" cy="55467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Aponte </a:t>
            </a:r>
            <a:r>
              <a:rPr lang="da-DK" sz="1200" dirty="0"/>
              <a:t>EA, Raman S, Sengupta B, Penny WD, Stephan KE, Heinzle J (2015) mpdcm: A Toolbox for Massively Parallel Dynamic Causal Modeling. Journal of Neuroscience Methods, in </a:t>
            </a:r>
            <a:r>
              <a:rPr lang="da-DK" sz="1200" dirty="0" smtClean="0"/>
              <a:t>press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Breakspear M, Roberts G, Green MJ, Nguyen VT, Frankland A, Levy F, Lenroot R, Mitchell </a:t>
            </a:r>
            <a:r>
              <a:rPr lang="da-DK" sz="1200" dirty="0" smtClean="0"/>
              <a:t>PB (2015) Network </a:t>
            </a:r>
            <a:r>
              <a:rPr lang="da-DK" sz="1200" dirty="0"/>
              <a:t>dysfunction of emotional and cognitive processes in those at genetic risk of bipolar disorder</a:t>
            </a:r>
            <a:r>
              <a:rPr lang="da-DK" sz="1200" dirty="0" smtClean="0"/>
              <a:t>. Brain, in press. </a:t>
            </a:r>
            <a:endParaRPr lang="da-DK" sz="1200" dirty="0"/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Brodersen </a:t>
            </a:r>
            <a:r>
              <a:rPr lang="da-DK" sz="1200" dirty="0"/>
              <a:t>KH, Schofield TM, Leff AP, Ong CS, Lomakina EI, Buhmann JM, Stephan KE (2011) Generative embedding for model-based classification of fMRI data. PLoS Computational Biology 7: e1002079</a:t>
            </a:r>
            <a:r>
              <a:rPr lang="da-DK" sz="1200" dirty="0" smtClean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Brodersen  </a:t>
            </a:r>
            <a:r>
              <a:rPr lang="da-DK" sz="1200" dirty="0"/>
              <a:t>KH, Deserno L, Schlagenhauf F, Lin Z, Penny WD, Buhmann JM, Stephan KE (2014) Dissecting psychiatric spectrum disorders by generative embedding.  NeuroImage: Clinical 4: 98-111</a:t>
            </a:r>
            <a:endParaRPr lang="da-DK" sz="1200" dirty="0" smtClean="0"/>
          </a:p>
          <a:p>
            <a:pPr eaLnBrk="1" hangingPunct="1">
              <a:spcBef>
                <a:spcPts val="600"/>
              </a:spcBef>
            </a:pPr>
            <a:r>
              <a:rPr lang="en-US" sz="1200" dirty="0" smtClean="0"/>
              <a:t>Daunizeau </a:t>
            </a:r>
            <a:r>
              <a:rPr lang="en-US" sz="1200" dirty="0"/>
              <a:t>J, David, O, Stephan KE (2011) Dynamic Causal </a:t>
            </a:r>
            <a:r>
              <a:rPr lang="en-US" sz="1200" dirty="0" err="1"/>
              <a:t>Modelling</a:t>
            </a:r>
            <a:r>
              <a:rPr lang="en-US" sz="1200" dirty="0"/>
              <a:t>: A critical review of the biophysical and statistical foundations. </a:t>
            </a:r>
            <a:r>
              <a:rPr lang="en-US" sz="1200" dirty="0" err="1"/>
              <a:t>NeuroImage</a:t>
            </a:r>
            <a:r>
              <a:rPr lang="en-US" sz="1200" dirty="0"/>
              <a:t> 58: 312-322.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Daunizeau J, Stephan KE, Friston KJ (2012) Stochastic Dynamic Causal Modelling of fMRI data: Should we care about neural noise? NeuroImage 62: 464-481</a:t>
            </a:r>
            <a:r>
              <a:rPr lang="da-DK" sz="1200" dirty="0" smtClean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Friston </a:t>
            </a:r>
            <a:r>
              <a:rPr lang="da-DK" sz="1200" dirty="0"/>
              <a:t>KJ, Harrison L, Penny W (2003) Dynamic causal modelling. NeuroImage 19:1273-1302.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Friston K, Stephan KE, Li B, Daunizeau J (2010) Generalised filtering. Mathematical Problems in Engineering 2010: 621670</a:t>
            </a:r>
            <a:r>
              <a:rPr lang="da-DK" sz="1200" dirty="0" smtClean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Friston KJ, Li B, Daunizeau J, Stephan KE (2011) Network discovery with DCM. NeuroImage 56: 1202–1221</a:t>
            </a:r>
            <a:r>
              <a:rPr lang="da-DK" sz="1200" dirty="0" smtClean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Friston </a:t>
            </a:r>
            <a:r>
              <a:rPr lang="da-DK" sz="1200" dirty="0"/>
              <a:t>K, Penny </a:t>
            </a:r>
            <a:r>
              <a:rPr lang="da-DK" sz="1200" dirty="0" smtClean="0"/>
              <a:t>W (2011) </a:t>
            </a:r>
            <a:r>
              <a:rPr lang="da-DK" sz="1200" dirty="0"/>
              <a:t>Post hoc Bayesian model </a:t>
            </a:r>
            <a:r>
              <a:rPr lang="da-DK" sz="1200" dirty="0" smtClean="0"/>
              <a:t>selection. Neuroimage 56: 2089-2099</a:t>
            </a:r>
            <a:r>
              <a:rPr lang="da-DK" sz="1200" dirty="0"/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Kiebel </a:t>
            </a:r>
            <a:r>
              <a:rPr lang="da-DK" sz="1200" dirty="0"/>
              <a:t>SJ, Kloppel S, Weiskopf N, Friston KJ (2007) Dynamic causal modeling: a generative model of slice timing in fMRI. NeuroImage 34:1487-1496.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Li B, Daunizeau J, Stephan KE, Penny WD, Friston KJ (2011</a:t>
            </a:r>
            <a:r>
              <a:rPr lang="da-DK" sz="1200" dirty="0" smtClean="0"/>
              <a:t>) </a:t>
            </a:r>
            <a:r>
              <a:rPr lang="en-US" sz="1200" dirty="0"/>
              <a:t>Stochastic DCM and </a:t>
            </a:r>
            <a:r>
              <a:rPr lang="en-US" sz="1200" dirty="0" err="1"/>
              <a:t>generalised</a:t>
            </a:r>
            <a:r>
              <a:rPr lang="en-US" sz="1200" dirty="0"/>
              <a:t> filtering. </a:t>
            </a:r>
            <a:r>
              <a:rPr lang="en-US" sz="1200" dirty="0" err="1"/>
              <a:t>NeuroImage</a:t>
            </a:r>
            <a:r>
              <a:rPr lang="en-US" sz="1200" dirty="0"/>
              <a:t> 58: </a:t>
            </a:r>
            <a:r>
              <a:rPr lang="en-US" sz="1200" dirty="0" smtClean="0"/>
              <a:t>442-457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Lomakina </a:t>
            </a:r>
            <a:r>
              <a:rPr lang="da-DK" sz="1200" dirty="0"/>
              <a:t>EI, Paliwal S, Diaconescu AO, Brodersen KH, Aponte EA, Buhmann JM, Stephan KE (2015) Inversion of Hierarchical Bayesian models using Gaussian processes.  NeuroImage 118: 133-145.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Marreiros AC, Kiebel SJ, Friston KJ (2008) Dynamic causal modelling for fMRI: a two-state model. NeuroImage 39:269-278.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Penny WD, Stephan KE, Mechelli A, Friston KJ (2004a) Comparing dynamic causal models. NeuroImage 22:1157-1172.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/>
              <a:t>Penny WD, Stephan KE, Mechelli A, Friston KJ (2004b) Modelling functional integration: a comparison of structural equation and dynamic causal models. NeuroImage 23 Suppl 1:S264-274</a:t>
            </a:r>
            <a:r>
              <a:rPr lang="da-DK" sz="1200" dirty="0" smtClean="0"/>
              <a:t>.</a:t>
            </a:r>
            <a:endParaRPr lang="da-DK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00013"/>
            <a:ext cx="9258300" cy="1143000"/>
          </a:xfrm>
        </p:spPr>
        <p:txBody>
          <a:bodyPr/>
          <a:lstStyle/>
          <a:p>
            <a:pPr algn="l" eaLnBrk="1" hangingPunct="1"/>
            <a:r>
              <a:rPr lang="de-CH" sz="2400" b="1" dirty="0">
                <a:latin typeface="Arial Unicode MS" pitchFamily="34" charset="-128"/>
              </a:rPr>
              <a:t>Further </a:t>
            </a:r>
            <a:r>
              <a:rPr lang="de-CH" sz="2400" b="1" dirty="0" err="1">
                <a:latin typeface="Arial Unicode MS" pitchFamily="34" charset="-128"/>
              </a:rPr>
              <a:t>reading</a:t>
            </a:r>
            <a:r>
              <a:rPr lang="de-CH" sz="2400" b="1" dirty="0">
                <a:latin typeface="Arial Unicode MS" pitchFamily="34" charset="-128"/>
              </a:rPr>
              <a:t>:</a:t>
            </a:r>
            <a:r>
              <a:rPr lang="de-CH" sz="2400" b="1" dirty="0" smtClean="0">
                <a:latin typeface="Arial Unicode MS" pitchFamily="34" charset="-128"/>
              </a:rPr>
              <a:t>  </a:t>
            </a:r>
            <a:r>
              <a:rPr lang="de-CH" sz="2400" b="1" dirty="0">
                <a:latin typeface="Arial Unicode MS" pitchFamily="34" charset="-128"/>
              </a:rPr>
              <a:t>DCM </a:t>
            </a:r>
            <a:r>
              <a:rPr lang="de-CH" sz="2400" b="1" dirty="0" err="1">
                <a:latin typeface="Arial Unicode MS" pitchFamily="34" charset="-128"/>
              </a:rPr>
              <a:t>for</a:t>
            </a:r>
            <a:r>
              <a:rPr lang="de-CH" sz="2400" b="1" dirty="0">
                <a:latin typeface="Arial Unicode MS" pitchFamily="34" charset="-128"/>
              </a:rPr>
              <a:t> </a:t>
            </a:r>
            <a:r>
              <a:rPr lang="de-CH" sz="2400" b="1" dirty="0" err="1">
                <a:latin typeface="Arial Unicode MS" pitchFamily="34" charset="-128"/>
              </a:rPr>
              <a:t>fMRI</a:t>
            </a:r>
            <a:r>
              <a:rPr lang="de-CH" sz="2400" b="1" dirty="0">
                <a:latin typeface="Arial Unicode MS" pitchFamily="34" charset="-128"/>
              </a:rPr>
              <a:t> </a:t>
            </a:r>
            <a:r>
              <a:rPr lang="de-CH" sz="2400" b="1" dirty="0" err="1">
                <a:latin typeface="Arial Unicode MS" pitchFamily="34" charset="-128"/>
              </a:rPr>
              <a:t>and</a:t>
            </a:r>
            <a:r>
              <a:rPr lang="de-CH" sz="2400" b="1" dirty="0">
                <a:latin typeface="Arial Unicode MS" pitchFamily="34" charset="-128"/>
              </a:rPr>
              <a:t> BMS – </a:t>
            </a:r>
            <a:r>
              <a:rPr lang="de-CH" sz="2400" b="1" dirty="0" err="1">
                <a:latin typeface="Arial Unicode MS" pitchFamily="34" charset="-128"/>
              </a:rPr>
              <a:t>part</a:t>
            </a:r>
            <a:r>
              <a:rPr lang="de-CH" sz="2400" b="1" dirty="0">
                <a:latin typeface="Arial Unicode MS" pitchFamily="34" charset="-128"/>
              </a:rPr>
              <a:t> </a:t>
            </a:r>
            <a:r>
              <a:rPr lang="de-CH" sz="2400" b="1" dirty="0" smtClean="0">
                <a:latin typeface="Arial Unicode MS" pitchFamily="34" charset="-128"/>
              </a:rPr>
              <a:t>2</a:t>
            </a:r>
            <a:endParaRPr lang="en-US" sz="2400" b="1" dirty="0" smtClean="0">
              <a:latin typeface="Arial Unicode MS" pitchFamily="34" charset="-128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39825"/>
            <a:ext cx="9258300" cy="55467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Penny WD, Stephan KE, Daunizeau J, Joao M, Friston K, Schofield T, Leff AP (2010) Comparing Families of Dynamic Causal Models. PLoS Computational Biology </a:t>
            </a:r>
            <a:r>
              <a:rPr lang="en-US" sz="1200" dirty="0" smtClean="0"/>
              <a:t>6: e1000709. </a:t>
            </a:r>
          </a:p>
          <a:p>
            <a:pPr eaLnBrk="1" hangingPunct="1">
              <a:spcBef>
                <a:spcPts val="600"/>
              </a:spcBef>
            </a:pPr>
            <a:r>
              <a:rPr lang="en-US" sz="1200" dirty="0" smtClean="0"/>
              <a:t>Penny WD (2012) </a:t>
            </a:r>
            <a:r>
              <a:rPr lang="en-US" sz="1200" dirty="0"/>
              <a:t>Comparing dynamic causal models using AIC, BIC and free </a:t>
            </a:r>
            <a:r>
              <a:rPr lang="en-US" sz="1200" dirty="0" smtClean="0"/>
              <a:t>energy. </a:t>
            </a:r>
            <a:r>
              <a:rPr lang="en-US" sz="1200" dirty="0" err="1" smtClean="0"/>
              <a:t>Neuroimage</a:t>
            </a:r>
            <a:r>
              <a:rPr lang="en-US" sz="1200" dirty="0" smtClean="0"/>
              <a:t> 59: 319-330.</a:t>
            </a:r>
          </a:p>
          <a:p>
            <a:pPr eaLnBrk="1" hangingPunct="1">
              <a:spcBef>
                <a:spcPts val="600"/>
              </a:spcBef>
            </a:pPr>
            <a:r>
              <a:rPr lang="en-US" sz="1200" dirty="0" smtClean="0"/>
              <a:t>Rigoux </a:t>
            </a:r>
            <a:r>
              <a:rPr lang="en-US" sz="1200" dirty="0"/>
              <a:t>L, Stephan KE, Friston KJ, </a:t>
            </a:r>
            <a:r>
              <a:rPr lang="en-US" sz="1200" dirty="0" err="1"/>
              <a:t>Daunizeau</a:t>
            </a:r>
            <a:r>
              <a:rPr lang="en-US" sz="1200" dirty="0"/>
              <a:t> J (2014) Bayesian model selection for group studies – revisited.  </a:t>
            </a:r>
            <a:r>
              <a:rPr lang="en-US" sz="1200" dirty="0" err="1"/>
              <a:t>NeuroImage</a:t>
            </a:r>
            <a:r>
              <a:rPr lang="en-US" sz="1200" dirty="0"/>
              <a:t> 84: 971-985.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Harrison LM, Penny WD, Friston KJ (2004) Biophysical models of fMRI responses. Curr Opin Neurobiol 14:629-635.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Weiskopf N, Drysdale PM, Robinson PA, Friston KJ (2007) Comparing hemodynamic models with DCM. NeuroImage 38:387-401.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Harrison LM, Kiebel SJ, David O, Penny WD, Friston KJ (2007) Dynamic causal models of neural system dynamics: current state and future extensions. J Biosci 32:129-144.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Weiskopf N, Drysdale PM, Robinson PA, Friston KJ (2007) Comparing hemodynamic models with DCM. NeuroImage 38:387-401.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Kasper L, Harrison LM, Daunizeau J, den Ouden HE, Breakspear M, Friston KJ (2008) Nonlinear dynamic causal models for fMRI. NeuroImage 42:649-662.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Penny WD, Daunizeau J, Moran RJ, Friston KJ (2009a) Bayesian model selection for group studies. NeuroImage 46:1004-1017.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Tittgemeyer M, Knösche TR, Moran RJ, Friston KJ (2009b) Tractography-based priors for dynamic causal models. NeuroImage 47: 1628-1638.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KE, Penny WD, Moran RJ, den Ouden HEM, Daunizeau J, Friston KJ (2010) Ten simple rules for Dynamic Causal Modelling. NeuroImage 49: 3099-3109. </a:t>
            </a:r>
          </a:p>
          <a:p>
            <a:pPr eaLnBrk="1" hangingPunct="1">
              <a:spcBef>
                <a:spcPts val="600"/>
              </a:spcBef>
            </a:pPr>
            <a:r>
              <a:rPr lang="da-DK" sz="1200" dirty="0" smtClean="0"/>
              <a:t>Stephan </a:t>
            </a:r>
            <a:r>
              <a:rPr lang="da-DK" sz="1200" dirty="0"/>
              <a:t>KE, Iglesias S, Heinzle J, Diaconescu AO (2015) Translational Perspectives for Computational Neuroimaging.  Neuron 87: 716-732.</a:t>
            </a:r>
            <a:endParaRPr lang="da-DK" sz="1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-192204" y="257049"/>
            <a:ext cx="5474126" cy="225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E. Aponte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T. Baumgartner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I. Berwian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D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Cole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A. Diaconescu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Grässli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H. Haker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J. Heinzle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Q. Huys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S. Iglesias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L.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Kasper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N.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Knezevic</a:t>
            </a: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E.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Lomakina</a:t>
            </a:r>
            <a:endParaRPr lang="en-US" sz="1500" dirty="0" smtClean="0">
              <a:solidFill>
                <a:srgbClr val="000000"/>
              </a:solidFill>
              <a:latin typeface="Arial"/>
            </a:endParaRP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Marquardt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S. Paliwal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F. Petzschner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S. Princz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S. Raman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D. Renz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M.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Schnebeli</a:t>
            </a:r>
            <a:endParaRPr lang="en-US" sz="1500" dirty="0" smtClean="0">
              <a:solidFill>
                <a:srgbClr val="000000"/>
              </a:solidFill>
              <a:latin typeface="Arial"/>
            </a:endParaRP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I.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Schnürer</a:t>
            </a:r>
            <a:endParaRPr lang="en-US" sz="1500" dirty="0" smtClean="0">
              <a:solidFill>
                <a:srgbClr val="000000"/>
              </a:solidFill>
              <a:latin typeface="Arial"/>
            </a:endParaRP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D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Schöbi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G. </a:t>
            </a: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Stefanics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M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Stecy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K.E. Stephan</a:t>
            </a:r>
          </a:p>
          <a:p>
            <a:pPr marL="377825">
              <a:spcBef>
                <a:spcPts val="0"/>
              </a:spcBef>
            </a:pPr>
            <a:r>
              <a:rPr lang="en-US" sz="1500" dirty="0">
                <a:solidFill>
                  <a:srgbClr val="000000"/>
                </a:solidFill>
                <a:latin typeface="Arial"/>
              </a:rPr>
              <a:t>S. Tomiello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L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Weber</a:t>
            </a:r>
          </a:p>
          <a:p>
            <a:pPr marL="377825">
              <a:spcBef>
                <a:spcPts val="0"/>
              </a:spcBef>
            </a:pPr>
            <a:r>
              <a:rPr lang="en-US" sz="1500" dirty="0" smtClean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1500" dirty="0" err="1" smtClean="0">
                <a:solidFill>
                  <a:srgbClr val="000000"/>
                </a:solidFill>
                <a:latin typeface="Arial"/>
              </a:rPr>
              <a:t>Ziogas</a:t>
            </a:r>
            <a:endParaRPr lang="en-US" sz="15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" name="Picture 3" descr="C:\klaas\Dropbox\KES\science\TNU\misc\Logo\final\Logo_TNU_PNG\Logo_TNU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36" y="257049"/>
            <a:ext cx="2179753" cy="71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693028" y="237907"/>
            <a:ext cx="4600127" cy="108736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kern="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 you – TNU</a:t>
            </a:r>
            <a:endParaRPr lang="en-US" sz="2800" kern="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" name="Picture 2" descr="C:\klaas\Dropbox\KES\science\TNU\misc\Pics_TNU_Members\DarioSchöb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7" t="9562"/>
          <a:stretch/>
        </p:blipFill>
        <p:spPr bwMode="auto">
          <a:xfrm>
            <a:off x="3220205" y="5251508"/>
            <a:ext cx="827428" cy="109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:\klaas\Dropbox\X201\pics\_DSC04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9" t="25876" r="18323"/>
          <a:stretch/>
        </p:blipFill>
        <p:spPr bwMode="auto">
          <a:xfrm>
            <a:off x="5320759" y="1191354"/>
            <a:ext cx="1057928" cy="131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kstephan\Pictures\Kat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1" y="2639815"/>
            <a:ext cx="1099368" cy="12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klaas\Dropbox\X201\pics\eduardo_apo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06" y="4046912"/>
            <a:ext cx="862079" cy="11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klaas\Dropbox\X201\pics\Helene_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66" y="4036215"/>
            <a:ext cx="973179" cy="11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klaas\Dropbox\X201\pics\SandraIglesias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26" y="3920992"/>
            <a:ext cx="935338" cy="122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9" descr="C:\klaas\Dropbox\X201\pics\Jakob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10" y="3930813"/>
            <a:ext cx="947027" cy="12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klaas\Dropbox\X201\pics\lar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88" y="3990093"/>
            <a:ext cx="855704" cy="11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C:\klaas\Dropbox\X201\pics\Frederik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66" y="2681781"/>
            <a:ext cx="1094071" cy="10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5" descr="C:\klaas\Dropbox\X201\pics\Lilia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28" y="1236273"/>
            <a:ext cx="924823" cy="123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C:\klaas\Dropbox\X201\pics\Sudhirphot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21" y="2608476"/>
            <a:ext cx="863501" cy="11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7" descr="C:\klaas\pics\pics_science\ETH_June2012\FinalPicture\KES_col6cm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190" y="5317198"/>
            <a:ext cx="814032" cy="10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Portrait of Gábor Stefanics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r="18563"/>
          <a:stretch/>
        </p:blipFill>
        <p:spPr bwMode="auto">
          <a:xfrm>
            <a:off x="7713898" y="2639815"/>
            <a:ext cx="996574" cy="11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4" descr="http://photos3.meetupstatic.com/photos/member/a/3/5/3/member_19241811.jpe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r="20197"/>
          <a:stretch/>
        </p:blipFill>
        <p:spPr bwMode="auto">
          <a:xfrm>
            <a:off x="4259128" y="5304466"/>
            <a:ext cx="866492" cy="10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klaas\Dropbox\KES\science\TNU\misc\Pics_TNU_Members\DavidCol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66" y="1165956"/>
            <a:ext cx="973917" cy="13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picture of m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22" y="2706028"/>
            <a:ext cx="89916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klaas\Dropbox\KES\science\TNU\misc\Pics_TNU_Members\DanielRenz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68" y="1176813"/>
            <a:ext cx="878854" cy="129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klaas\Dropbox\KES\science\TNU\misc\Pics_TNU_Members\ThomasBaumgartner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7" y="1180690"/>
            <a:ext cx="996574" cy="13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968" y="5304466"/>
            <a:ext cx="859115" cy="108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5" descr="C:\klaas\Dropbox\KES\science\TNU\misc\Pics_TNU_Members\Tina2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31763" r="51678" b="42958"/>
          <a:stretch/>
        </p:blipFill>
        <p:spPr bwMode="auto">
          <a:xfrm rot="5400000">
            <a:off x="5335492" y="5458626"/>
            <a:ext cx="1028462" cy="7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www.translationalneuromodeling.org/uploads/andreea1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r="18936" b="21142"/>
          <a:stretch/>
        </p:blipFill>
        <p:spPr bwMode="auto">
          <a:xfrm>
            <a:off x="4255669" y="1173517"/>
            <a:ext cx="946633" cy="135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klaas\Dropbox\KES\science\TNU\misc\Pics_TNU_Members\SaraTomiello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32" y="2778544"/>
            <a:ext cx="1051434" cy="10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 descr="C:\klaas\Dropbox\X201\pics\Kay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/>
        </p:blipFill>
        <p:spPr bwMode="auto">
          <a:xfrm>
            <a:off x="1690888" y="3191161"/>
            <a:ext cx="623015" cy="8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" descr="C:\klaas\Dropbox\X201\pics\Falkj2012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95" y="4417642"/>
            <a:ext cx="625726" cy="62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C:\klaas\Dropbox\KES\science\TNU\misc\Pics_TNU_Members\ChristophMathys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27" y="2707103"/>
            <a:ext cx="682160" cy="8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ttp://linem.imed.jussieu.fr/photos_by_id/7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37" y="4088510"/>
            <a:ext cx="625726" cy="6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http://static.vtc.vt.edu/media/images/photos/Rosalyn_Moran_Slider_crop_630x306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7" r="11986" b="40580"/>
          <a:stretch/>
        </p:blipFill>
        <p:spPr bwMode="auto">
          <a:xfrm>
            <a:off x="2482153" y="3607841"/>
            <a:ext cx="574240" cy="72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:\klaas\polybox\science\TNU\misc\Pics_TNU_Members\Isabel Berwian_Photo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b="50000"/>
          <a:stretch/>
        </p:blipFill>
        <p:spPr bwMode="auto">
          <a:xfrm>
            <a:off x="2040773" y="1258615"/>
            <a:ext cx="1031248" cy="12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www.econ.uzh.ch/static/portraits/78602.jp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4400"/>
          <a:stretch/>
        </p:blipFill>
        <p:spPr bwMode="auto">
          <a:xfrm>
            <a:off x="6610406" y="5317198"/>
            <a:ext cx="865153" cy="10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:\klaas\polybox\science\TNU\misc\Pics_TNU_Members\MayaSchnebeli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9431" r="7606" b="18216"/>
          <a:stretch/>
        </p:blipFill>
        <p:spPr bwMode="auto">
          <a:xfrm>
            <a:off x="2226604" y="5260797"/>
            <a:ext cx="839883" cy="10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3"/>
          <a:srcRect r="22630"/>
          <a:stretch/>
        </p:blipFill>
        <p:spPr>
          <a:xfrm>
            <a:off x="9051361" y="4012658"/>
            <a:ext cx="823689" cy="11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Variational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Bayes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(VB)</a:t>
            </a:r>
            <a:endParaRPr lang="de-C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Oval 5"/>
          <p:cNvSpPr/>
          <p:nvPr/>
        </p:nvSpPr>
        <p:spPr>
          <a:xfrm rot="21435562">
            <a:off x="4745741" y="3098089"/>
            <a:ext cx="3946879" cy="3472184"/>
          </a:xfrm>
          <a:custGeom>
            <a:avLst/>
            <a:gdLst>
              <a:gd name="connsiteX0" fmla="*/ 0 w 4100273"/>
              <a:gd name="connsiteY0" fmla="*/ 1657420 h 3314839"/>
              <a:gd name="connsiteX1" fmla="*/ 2050137 w 4100273"/>
              <a:gd name="connsiteY1" fmla="*/ 0 h 3314839"/>
              <a:gd name="connsiteX2" fmla="*/ 4100274 w 4100273"/>
              <a:gd name="connsiteY2" fmla="*/ 1657420 h 3314839"/>
              <a:gd name="connsiteX3" fmla="*/ 2050137 w 4100273"/>
              <a:gd name="connsiteY3" fmla="*/ 3314840 h 3314839"/>
              <a:gd name="connsiteX4" fmla="*/ 0 w 4100273"/>
              <a:gd name="connsiteY4" fmla="*/ 1657420 h 3314839"/>
              <a:gd name="connsiteX0" fmla="*/ 97533 w 4197807"/>
              <a:gd name="connsiteY0" fmla="*/ 1607316 h 3264736"/>
              <a:gd name="connsiteX1" fmla="*/ 1020328 w 4197807"/>
              <a:gd name="connsiteY1" fmla="*/ 0 h 3264736"/>
              <a:gd name="connsiteX2" fmla="*/ 4197807 w 4197807"/>
              <a:gd name="connsiteY2" fmla="*/ 1607316 h 3264736"/>
              <a:gd name="connsiteX3" fmla="*/ 2147670 w 4197807"/>
              <a:gd name="connsiteY3" fmla="*/ 3264736 h 3264736"/>
              <a:gd name="connsiteX4" fmla="*/ 97533 w 4197807"/>
              <a:gd name="connsiteY4" fmla="*/ 1607316 h 3264736"/>
              <a:gd name="connsiteX0" fmla="*/ 204747 w 4305021"/>
              <a:gd name="connsiteY0" fmla="*/ 1921971 h 3579391"/>
              <a:gd name="connsiteX1" fmla="*/ 841635 w 4305021"/>
              <a:gd name="connsiteY1" fmla="*/ 0 h 3579391"/>
              <a:gd name="connsiteX2" fmla="*/ 4305021 w 4305021"/>
              <a:gd name="connsiteY2" fmla="*/ 1921971 h 3579391"/>
              <a:gd name="connsiteX3" fmla="*/ 2254884 w 4305021"/>
              <a:gd name="connsiteY3" fmla="*/ 3579391 h 3579391"/>
              <a:gd name="connsiteX4" fmla="*/ 204747 w 4305021"/>
              <a:gd name="connsiteY4" fmla="*/ 1921971 h 3579391"/>
              <a:gd name="connsiteX0" fmla="*/ 90535 w 4190809"/>
              <a:gd name="connsiteY0" fmla="*/ 1922361 h 3579781"/>
              <a:gd name="connsiteX1" fmla="*/ 727423 w 4190809"/>
              <a:gd name="connsiteY1" fmla="*/ 390 h 3579781"/>
              <a:gd name="connsiteX2" fmla="*/ 4190809 w 4190809"/>
              <a:gd name="connsiteY2" fmla="*/ 1922361 h 3579781"/>
              <a:gd name="connsiteX3" fmla="*/ 2140672 w 4190809"/>
              <a:gd name="connsiteY3" fmla="*/ 3579781 h 3579781"/>
              <a:gd name="connsiteX4" fmla="*/ 90535 w 4190809"/>
              <a:gd name="connsiteY4" fmla="*/ 1922361 h 3579781"/>
              <a:gd name="connsiteX0" fmla="*/ 182241 w 4282515"/>
              <a:gd name="connsiteY0" fmla="*/ 1922159 h 3579579"/>
              <a:gd name="connsiteX1" fmla="*/ 819129 w 4282515"/>
              <a:gd name="connsiteY1" fmla="*/ 188 h 3579579"/>
              <a:gd name="connsiteX2" fmla="*/ 4282515 w 4282515"/>
              <a:gd name="connsiteY2" fmla="*/ 1922159 h 3579579"/>
              <a:gd name="connsiteX3" fmla="*/ 2232378 w 4282515"/>
              <a:gd name="connsiteY3" fmla="*/ 3579579 h 3579579"/>
              <a:gd name="connsiteX4" fmla="*/ 182241 w 4282515"/>
              <a:gd name="connsiteY4" fmla="*/ 1922159 h 3579579"/>
              <a:gd name="connsiteX0" fmla="*/ 98292 w 4198566"/>
              <a:gd name="connsiteY0" fmla="*/ 1848236 h 3505656"/>
              <a:gd name="connsiteX1" fmla="*/ 969908 w 4198566"/>
              <a:gd name="connsiteY1" fmla="*/ 203 h 3505656"/>
              <a:gd name="connsiteX2" fmla="*/ 4198566 w 4198566"/>
              <a:gd name="connsiteY2" fmla="*/ 1848236 h 3505656"/>
              <a:gd name="connsiteX3" fmla="*/ 2148429 w 4198566"/>
              <a:gd name="connsiteY3" fmla="*/ 3505656 h 3505656"/>
              <a:gd name="connsiteX4" fmla="*/ 98292 w 4198566"/>
              <a:gd name="connsiteY4" fmla="*/ 1848236 h 3505656"/>
              <a:gd name="connsiteX0" fmla="*/ 64636 w 4164910"/>
              <a:gd name="connsiteY0" fmla="*/ 1841649 h 3499069"/>
              <a:gd name="connsiteX1" fmla="*/ 1073880 w 4164910"/>
              <a:gd name="connsiteY1" fmla="*/ 204 h 3499069"/>
              <a:gd name="connsiteX2" fmla="*/ 4164910 w 4164910"/>
              <a:gd name="connsiteY2" fmla="*/ 1841649 h 3499069"/>
              <a:gd name="connsiteX3" fmla="*/ 2114773 w 4164910"/>
              <a:gd name="connsiteY3" fmla="*/ 3499069 h 3499069"/>
              <a:gd name="connsiteX4" fmla="*/ 64636 w 4164910"/>
              <a:gd name="connsiteY4" fmla="*/ 1841649 h 349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4910" h="3499069">
                <a:moveTo>
                  <a:pt x="64636" y="1841649"/>
                </a:moveTo>
                <a:cubicBezTo>
                  <a:pt x="-108846" y="1258505"/>
                  <a:pt x="16093" y="16310"/>
                  <a:pt x="1073880" y="204"/>
                </a:cubicBezTo>
                <a:cubicBezTo>
                  <a:pt x="2131667" y="-15902"/>
                  <a:pt x="4164910" y="926281"/>
                  <a:pt x="4164910" y="1841649"/>
                </a:cubicBezTo>
                <a:cubicBezTo>
                  <a:pt x="4164910" y="2757017"/>
                  <a:pt x="3247032" y="3499069"/>
                  <a:pt x="2114773" y="3499069"/>
                </a:cubicBezTo>
                <a:cubicBezTo>
                  <a:pt x="982514" y="3499069"/>
                  <a:pt x="238118" y="2424793"/>
                  <a:pt x="64636" y="1841649"/>
                </a:cubicBezTo>
                <a:close/>
              </a:path>
            </a:pathLst>
          </a:custGeom>
          <a:gradFill flip="none" rotWithShape="1">
            <a:gsLst>
              <a:gs pos="0">
                <a:srgbClr val="DEE9F6"/>
              </a:gs>
              <a:gs pos="100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rgbClr val="42445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70456" y="3150397"/>
            <a:ext cx="1232055" cy="1068031"/>
            <a:chOff x="6290739" y="2733326"/>
            <a:chExt cx="948261" cy="758786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5" t="14958" r="25246" b="25702"/>
            <a:stretch/>
          </p:blipFill>
          <p:spPr bwMode="auto">
            <a:xfrm>
              <a:off x="6308724" y="2796629"/>
              <a:ext cx="914401" cy="695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6543152" y="2733326"/>
              <a:ext cx="0" cy="66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6290739" y="3400038"/>
              <a:ext cx="94826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761006" y="3839120"/>
            <a:ext cx="1070235" cy="936586"/>
            <a:chOff x="4071937" y="3813214"/>
            <a:chExt cx="948261" cy="766010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8B5D3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3" t="17754" r="26254" b="18363"/>
            <a:stretch/>
          </p:blipFill>
          <p:spPr bwMode="auto">
            <a:xfrm>
              <a:off x="4097337" y="3813214"/>
              <a:ext cx="899385" cy="766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Straight Connector 39"/>
            <p:cNvCxnSpPr/>
            <p:nvPr/>
          </p:nvCxnSpPr>
          <p:spPr>
            <a:xfrm flipV="1">
              <a:off x="4324350" y="3854488"/>
              <a:ext cx="0" cy="66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4071937" y="4521200"/>
              <a:ext cx="94826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619947" y="4717462"/>
                <a:ext cx="1667125" cy="70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0" dirty="0" smtClean="0">
                    <a:solidFill>
                      <a:schemeClr val="tx1"/>
                    </a:solidFill>
                    <a:latin typeface="Arial"/>
                  </a:rPr>
                  <a:t>best proxy</a:t>
                </a:r>
                <a:endParaRPr lang="en-GB" sz="2000" b="0" i="1" dirty="0" smtClean="0">
                  <a:solidFill>
                    <a:schemeClr val="tx1"/>
                  </a:solidFill>
                  <a:latin typeface="Arial"/>
                </a:endParaRPr>
              </a:p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 sz="2400" b="0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947" y="4717462"/>
                <a:ext cx="1667125" cy="701731"/>
              </a:xfrm>
              <a:prstGeom prst="rect">
                <a:avLst/>
              </a:prstGeom>
              <a:blipFill rotWithShape="1">
                <a:blip r:embed="rId4"/>
                <a:stretch>
                  <a:fillRect t="-7826" b="-782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2932754" y="3864288"/>
            <a:ext cx="105508" cy="114300"/>
          </a:xfrm>
          <a:prstGeom prst="ellipse">
            <a:avLst/>
          </a:prstGeom>
          <a:solidFill>
            <a:srgbClr val="00B05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72142" y="3202298"/>
                <a:ext cx="1358018" cy="978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0" dirty="0" smtClean="0">
                    <a:solidFill>
                      <a:schemeClr val="tx1"/>
                    </a:solidFill>
                    <a:latin typeface="Arial"/>
                  </a:rPr>
                  <a:t>true</a:t>
                </a:r>
              </a:p>
              <a:p>
                <a:pPr algn="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0" dirty="0" smtClean="0">
                    <a:solidFill>
                      <a:schemeClr val="tx1"/>
                    </a:solidFill>
                    <a:latin typeface="Arial"/>
                  </a:rPr>
                  <a:t>posterior</a:t>
                </a:r>
                <a:endParaRPr lang="en-GB" sz="2000" b="0" i="1" dirty="0" smtClean="0">
                  <a:solidFill>
                    <a:schemeClr val="tx1"/>
                  </a:solidFill>
                  <a:latin typeface="Arial"/>
                </a:endParaRPr>
              </a:p>
              <a:p>
                <a:pPr algn="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𝜃</m:t>
                        </m:r>
                      </m:e>
                      <m:e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400" b="0" dirty="0" smtClean="0">
                    <a:solidFill>
                      <a:schemeClr val="tx1"/>
                    </a:solidFill>
                    <a:latin typeface="Arial"/>
                  </a:rPr>
                  <a:t> </a:t>
                </a:r>
                <a:endParaRPr lang="en-GB" sz="2400" b="0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42" y="3202298"/>
                <a:ext cx="1358018" cy="978729"/>
              </a:xfrm>
              <a:prstGeom prst="rect">
                <a:avLst/>
              </a:prstGeom>
              <a:blipFill rotWithShape="1">
                <a:blip r:embed="rId5"/>
                <a:stretch>
                  <a:fillRect t="-5590" r="-4955" b="-496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>
            <a:stCxn id="43" idx="6"/>
            <a:endCxn id="46" idx="2"/>
          </p:cNvCxnSpPr>
          <p:nvPr/>
        </p:nvCxnSpPr>
        <p:spPr>
          <a:xfrm>
            <a:off x="3038263" y="3921438"/>
            <a:ext cx="1670310" cy="300960"/>
          </a:xfrm>
          <a:prstGeom prst="line">
            <a:avLst/>
          </a:prstGeom>
          <a:noFill/>
          <a:ln w="28575" cap="flat" cmpd="sng" algn="ctr">
            <a:solidFill>
              <a:srgbClr val="438086"/>
            </a:solidFill>
            <a:prstDash val="sysDash"/>
            <a:headEnd type="triangle" w="lg" len="lg"/>
            <a:tailEnd type="none" w="lg" len="lg"/>
          </a:ln>
          <a:effectLst/>
        </p:spPr>
      </p:cxnSp>
      <p:sp>
        <p:nvSpPr>
          <p:cNvPr id="46" name="Oval 45"/>
          <p:cNvSpPr/>
          <p:nvPr/>
        </p:nvSpPr>
        <p:spPr>
          <a:xfrm>
            <a:off x="4708572" y="4165248"/>
            <a:ext cx="105508" cy="114300"/>
          </a:xfrm>
          <a:prstGeom prst="ellipse">
            <a:avLst/>
          </a:prstGeom>
          <a:solidFill>
            <a:srgbClr val="0070C0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latin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73793" y="3235132"/>
            <a:ext cx="246453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200" b="0" smtClean="0">
                <a:latin typeface="Arial"/>
              </a:rPr>
              <a:t>hypothesis</a:t>
            </a:r>
            <a:br>
              <a:rPr lang="en-GB" sz="2200" b="0" smtClean="0">
                <a:latin typeface="Arial"/>
              </a:rPr>
            </a:br>
            <a:r>
              <a:rPr lang="en-GB" sz="2200" b="0" smtClean="0">
                <a:latin typeface="Arial"/>
              </a:rPr>
              <a:t>        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028216" y="4139675"/>
                <a:ext cx="1445310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0" smtClean="0">
                    <a:solidFill>
                      <a:schemeClr val="tx1"/>
                    </a:solidFill>
                    <a:latin typeface="Arial"/>
                  </a:rPr>
                  <a:t>divergence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300" b="0" smtClean="0">
                        <a:solidFill>
                          <a:schemeClr val="tx1"/>
                        </a:solidFill>
                        <a:latin typeface="Arial"/>
                      </a:rPr>
                      <m:t>KL</m:t>
                    </m:r>
                    <m:d>
                      <m:dPr>
                        <m:begChr m:val="["/>
                        <m:endChr m:val="]"/>
                        <m:ctrlPr>
                          <a:rPr lang="en-GB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GB" sz="23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||</m:t>
                        </m:r>
                        <m:r>
                          <a:rPr lang="en-GB" sz="23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sz="2300" b="0" smtClean="0">
                    <a:solidFill>
                      <a:schemeClr val="tx1"/>
                    </a:solidFill>
                    <a:latin typeface="Arial"/>
                  </a:rPr>
                  <a:t> </a:t>
                </a:r>
                <a:endParaRPr lang="en-GB" sz="2300" b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216" y="4139675"/>
                <a:ext cx="1445310" cy="754053"/>
              </a:xfrm>
              <a:prstGeom prst="rect">
                <a:avLst/>
              </a:prstGeom>
              <a:blipFill rotWithShape="1">
                <a:blip r:embed="rId6"/>
                <a:stretch>
                  <a:fillRect l="-4641" t="-3226" r="-3797" b="-1048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1"/>
              <p:cNvSpPr txBox="1">
                <a:spLocks/>
              </p:cNvSpPr>
              <p:nvPr/>
            </p:nvSpPr>
            <p:spPr>
              <a:xfrm>
                <a:off x="679972" y="1434837"/>
                <a:ext cx="8502700" cy="1188733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Clr>
                    <a:srgbClr val="FFFFFF"/>
                  </a:buClr>
                  <a:buFont typeface="Georgia"/>
                  <a:buNone/>
                </a:pPr>
                <a:r>
                  <a:rPr lang="en-GB" sz="2000" b="0" dirty="0" smtClean="0">
                    <a:solidFill>
                      <a:srgbClr val="000000"/>
                    </a:solidFill>
                  </a:rPr>
                  <a:t>Idea: find an approximate density </a:t>
                </a:r>
                <a14:m>
                  <m:oMath xmlns:m="http://schemas.openxmlformats.org/officeDocument/2006/math">
                    <m:r>
                      <a:rPr lang="de-CH" sz="2000" b="0" i="1" kern="0" smtClean="0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  <m:r>
                      <a:rPr lang="de-CH" sz="2000" b="0" i="1" kern="0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GB" sz="2000" b="0" i="1" kern="0">
                        <a:solidFill>
                          <a:prstClr val="black"/>
                        </a:solidFill>
                        <a:latin typeface="Cambria Math"/>
                      </a:rPr>
                      <m:t>𝜃</m:t>
                    </m:r>
                    <m:r>
                      <a:rPr lang="de-CH" sz="2000" b="0" i="1" kern="0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000" b="0" dirty="0" smtClean="0">
                    <a:solidFill>
                      <a:srgbClr val="000000"/>
                    </a:solidFill>
                  </a:rPr>
                  <a:t> that is maximally similar to the true posterior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GB" sz="20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𝜃</m:t>
                        </m:r>
                      </m:e>
                      <m:e>
                        <m:r>
                          <a:rPr lang="en-GB" sz="2000" b="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b="0" dirty="0">
                    <a:solidFill>
                      <a:srgbClr val="000000"/>
                    </a:solidFill>
                  </a:rPr>
                  <a:t>.</a:t>
                </a:r>
                <a:endParaRPr lang="en-GB" sz="2000" b="0" dirty="0" smtClean="0">
                  <a:solidFill>
                    <a:srgbClr val="000000"/>
                  </a:solidFill>
                </a:endParaRPr>
              </a:p>
              <a:p>
                <a:pPr marL="0" indent="0" fontAlgn="auto"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Font typeface="Georgia"/>
                  <a:buNone/>
                </a:pPr>
                <a:r>
                  <a:rPr lang="en-GB" sz="2000" b="0" dirty="0" smtClean="0">
                    <a:solidFill>
                      <a:srgbClr val="000000"/>
                    </a:solidFill>
                  </a:rPr>
                  <a:t>This is often done by assuming a particular form for </a:t>
                </a:r>
                <a14:m>
                  <m:oMath xmlns:m="http://schemas.openxmlformats.org/officeDocument/2006/math">
                    <m:r>
                      <a:rPr lang="de-CH" sz="2000" b="0" i="1" kern="0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GB" sz="2000" b="0" dirty="0" smtClean="0">
                    <a:solidFill>
                      <a:srgbClr val="000000"/>
                    </a:solidFill>
                  </a:rPr>
                  <a:t> (fixed form VB) and then optimizing its sufficient statistics.</a:t>
                </a:r>
                <a:endParaRPr lang="en-GB" sz="2000" b="0" dirty="0">
                  <a:solidFill>
                    <a:srgbClr val="000000"/>
                  </a:solidFill>
                </a:endParaRPr>
              </a:p>
              <a:p>
                <a:pPr marL="0" indent="0" fontAlgn="auto">
                  <a:spcAft>
                    <a:spcPts val="0"/>
                  </a:spcAft>
                  <a:buClr>
                    <a:srgbClr val="FFFFFF"/>
                  </a:buClr>
                  <a:buFont typeface="Georgia"/>
                  <a:buNone/>
                </a:pP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72" y="1434837"/>
                <a:ext cx="8502700" cy="1188733"/>
              </a:xfrm>
              <a:prstGeom prst="rect">
                <a:avLst/>
              </a:prstGeom>
              <a:blipFill rotWithShape="1">
                <a:blip r:embed="rId7"/>
                <a:stretch>
                  <a:fillRect l="-789" t="-2051" r="-1076" b="-3282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5929297" y="5089633"/>
            <a:ext cx="736626" cy="1207827"/>
            <a:chOff x="4071937" y="3813214"/>
            <a:chExt cx="948261" cy="766010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3" t="17754" r="26254" b="18363"/>
            <a:stretch/>
          </p:blipFill>
          <p:spPr bwMode="auto">
            <a:xfrm>
              <a:off x="4097337" y="3813214"/>
              <a:ext cx="899385" cy="766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 flipV="1">
              <a:off x="4818599" y="3854488"/>
              <a:ext cx="0" cy="66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4071937" y="4521200"/>
              <a:ext cx="94826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6902758" y="4826492"/>
            <a:ext cx="1549376" cy="674425"/>
            <a:chOff x="4071937" y="3813214"/>
            <a:chExt cx="948261" cy="766010"/>
          </a:xfrm>
        </p:grpSpPr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3" t="17754" r="26254" b="18363"/>
            <a:stretch/>
          </p:blipFill>
          <p:spPr bwMode="auto">
            <a:xfrm>
              <a:off x="4097337" y="3813214"/>
              <a:ext cx="899385" cy="766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6" name="Straight Connector 55"/>
            <p:cNvCxnSpPr/>
            <p:nvPr/>
          </p:nvCxnSpPr>
          <p:spPr>
            <a:xfrm flipV="1">
              <a:off x="4492168" y="3854489"/>
              <a:ext cx="0" cy="66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4071937" y="4521200"/>
              <a:ext cx="94826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6235047" y="3546393"/>
            <a:ext cx="1020510" cy="893071"/>
            <a:chOff x="4071937" y="3813214"/>
            <a:chExt cx="948261" cy="766010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3" t="17754" r="26254" b="18363"/>
            <a:stretch/>
          </p:blipFill>
          <p:spPr bwMode="auto">
            <a:xfrm>
              <a:off x="4097337" y="3813214"/>
              <a:ext cx="899385" cy="766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92375" y="3854488"/>
              <a:ext cx="0" cy="66353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>
              <a:off x="4071937" y="4521200"/>
              <a:ext cx="948261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362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4740" y="161856"/>
            <a:ext cx="9258300" cy="1143000"/>
          </a:xfrm>
        </p:spPr>
        <p:txBody>
          <a:bodyPr/>
          <a:lstStyle/>
          <a:p>
            <a:pPr algn="l"/>
            <a:r>
              <a:rPr lang="de-DE" sz="2800" b="1" dirty="0" err="1" smtClean="0">
                <a:solidFill>
                  <a:schemeClr val="tx1"/>
                </a:solidFill>
                <a:latin typeface="Arial Unicode MS" pitchFamily="34" charset="-128"/>
              </a:rPr>
              <a:t>Thank</a:t>
            </a:r>
            <a:r>
              <a:rPr lang="de-DE" sz="2800" b="1" dirty="0" smtClean="0">
                <a:solidFill>
                  <a:schemeClr val="tx1"/>
                </a:solidFill>
                <a:latin typeface="Arial Unicode MS" pitchFamily="34" charset="-128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Arial Unicode MS" pitchFamily="34" charset="-128"/>
              </a:rPr>
              <a:t>you</a:t>
            </a:r>
            <a:r>
              <a:rPr lang="de-DE" sz="2800" b="1" dirty="0" smtClean="0">
                <a:solidFill>
                  <a:schemeClr val="tx1"/>
                </a:solidFill>
                <a:latin typeface="Arial Unicode MS" pitchFamily="34" charset="-128"/>
              </a:rPr>
              <a:t> – </a:t>
            </a:r>
            <a:r>
              <a:rPr lang="de-DE" sz="2800" b="1" dirty="0" err="1" smtClean="0">
                <a:solidFill>
                  <a:schemeClr val="tx1"/>
                </a:solidFill>
                <a:latin typeface="Arial Unicode MS" pitchFamily="34" charset="-128"/>
              </a:rPr>
              <a:t>friends</a:t>
            </a:r>
            <a:r>
              <a:rPr lang="de-DE" sz="2800" b="1" dirty="0" smtClean="0">
                <a:solidFill>
                  <a:schemeClr val="tx1"/>
                </a:solidFill>
                <a:latin typeface="Arial Unicode MS" pitchFamily="34" charset="-128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Arial Unicode MS" pitchFamily="34" charset="-128"/>
              </a:rPr>
              <a:t>and</a:t>
            </a:r>
            <a:r>
              <a:rPr lang="de-DE" sz="2800" b="1" dirty="0" smtClean="0">
                <a:solidFill>
                  <a:schemeClr val="tx1"/>
                </a:solidFill>
                <a:latin typeface="Arial Unicode MS" pitchFamily="34" charset="-128"/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  <a:latin typeface="Arial Unicode MS" pitchFamily="34" charset="-128"/>
              </a:rPr>
              <a:t>colleagues</a:t>
            </a:r>
            <a:endParaRPr lang="en-US" sz="2800" b="1" dirty="0">
              <a:solidFill>
                <a:schemeClr val="tx1"/>
              </a:solidFill>
              <a:latin typeface="Arial Unicode MS" pitchFamily="34" charset="-128"/>
            </a:endParaRPr>
          </a:p>
        </p:txBody>
      </p:sp>
      <p:sp>
        <p:nvSpPr>
          <p:cNvPr id="2462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800260" y="1412984"/>
            <a:ext cx="8824187" cy="2763838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sv-SE" sz="1800" b="1" dirty="0" smtClean="0"/>
              <a:t>Wellcome Trust Centre for Neuroimaging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Karl </a:t>
            </a:r>
            <a:r>
              <a:rPr lang="sv-SE" sz="1800" dirty="0"/>
              <a:t>Friston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/>
              <a:t>Ray Dolan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/>
              <a:t>Will Penny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Rosalyn </a:t>
            </a:r>
            <a:r>
              <a:rPr lang="sv-SE" sz="1800" dirty="0"/>
              <a:t>Moran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Jean Daunizeau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Marta Garrido</a:t>
            </a:r>
            <a:endParaRPr lang="sv-SE" sz="1800" dirty="0"/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Lee Harrison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Alex Leff</a:t>
            </a:r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sv-SE" sz="1800" b="1" dirty="0" smtClean="0"/>
              <a:t>MPI Cologne, Brisbane, Berlin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Michael Breakspear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Marc Tittgemeyer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Florian Schlagenhauf</a:t>
            </a:r>
          </a:p>
          <a:p>
            <a:pPr lvl="1">
              <a:lnSpc>
                <a:spcPct val="90000"/>
              </a:lnSpc>
              <a:spcBef>
                <a:spcPct val="30000"/>
              </a:spcBef>
            </a:pPr>
            <a:r>
              <a:rPr lang="sv-SE" sz="1800" dirty="0" smtClean="0"/>
              <a:t>Lorenz Deserno</a:t>
            </a:r>
          </a:p>
        </p:txBody>
      </p:sp>
      <p:pic>
        <p:nvPicPr>
          <p:cNvPr id="12030978" name="Picture 2" descr="http://www.esforum.de/photos/esf05/p7lsm_img_1/fullsize/Karl_Friston_f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/>
          <a:stretch/>
        </p:blipFill>
        <p:spPr bwMode="auto">
          <a:xfrm>
            <a:off x="4133998" y="1852550"/>
            <a:ext cx="1032109" cy="9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30982" name="Picture 6" descr="http://www.nf.mpg.de/mitarbeiter/images/marc-tittgemey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98" y="4661094"/>
            <a:ext cx="928868" cy="123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.vtc.vt.edu/media/images/photos/Rosalyn_Moran_Slider_crop_630x3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7" r="11986" b="40580"/>
          <a:stretch/>
        </p:blipFill>
        <p:spPr bwMode="auto">
          <a:xfrm>
            <a:off x="5398532" y="2928224"/>
            <a:ext cx="930556" cy="11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fil.ion.ucl.ac.uk/%7Ewpenny/will_research_gr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06" y="2928224"/>
            <a:ext cx="1172920" cy="11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assport 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31" y="4655994"/>
            <a:ext cx="923688" cy="1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imprs.evolbio.mpg.de/images/Logo_s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53" y="3860799"/>
            <a:ext cx="1996035" cy="159038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330" y="1814120"/>
            <a:ext cx="2805883" cy="1870589"/>
          </a:xfrm>
          <a:prstGeom prst="rect">
            <a:avLst/>
          </a:prstGeom>
        </p:spPr>
      </p:pic>
      <p:pic>
        <p:nvPicPr>
          <p:cNvPr id="260100" name="Picture 4" descr="https://sites.google.com/site/motivationbrainbehavior/_/rsrc/1333889025705/the-team/daunizeau/image00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21338"/>
          <a:stretch/>
        </p:blipFill>
        <p:spPr bwMode="auto">
          <a:xfrm>
            <a:off x="5398532" y="1864493"/>
            <a:ext cx="926068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b="1" dirty="0" err="1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Thank</a:t>
            </a:r>
            <a:r>
              <a:rPr lang="de-CH" sz="2800" b="1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</a:t>
            </a:r>
            <a:r>
              <a:rPr lang="de-CH" sz="2800" b="1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UZH &amp; ETH </a:t>
            </a:r>
            <a:r>
              <a:rPr lang="de-CH" sz="2800" b="1" dirty="0" err="1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</a:t>
            </a:r>
            <a:endParaRPr lang="de-CH" sz="2800" b="1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Bild 20" descr="uzh_logo_d_pos_grau_1m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5176" y="5145723"/>
            <a:ext cx="216463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0" y="5217723"/>
            <a:ext cx="2559314" cy="648000"/>
          </a:xfrm>
          <a:prstGeom prst="rect">
            <a:avLst/>
          </a:prstGeom>
        </p:spPr>
      </p:pic>
      <p:pic>
        <p:nvPicPr>
          <p:cNvPr id="7" name="Picture 8" descr="http://www.lebensmittelzeitung.ch/portals/0/Bilder%20Artikel/eth_susi_lind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/>
          <a:stretch/>
        </p:blipFill>
        <p:spPr bwMode="auto">
          <a:xfrm>
            <a:off x="5865960" y="2629609"/>
            <a:ext cx="3011593" cy="21924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phonogrammarchiv.uzh.ch/projekte/ausstellung/oeffnungszeiten/Lichthof_Uni_Zen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76" y="2629609"/>
            <a:ext cx="2986954" cy="219043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5176" y="1791393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>
                <a:solidFill>
                  <a:srgbClr val="000000"/>
                </a:solidFill>
              </a:rPr>
              <a:t>Medical </a:t>
            </a:r>
            <a:r>
              <a:rPr lang="de-CH" sz="1800" dirty="0" err="1" smtClean="0">
                <a:solidFill>
                  <a:srgbClr val="000000"/>
                </a:solidFill>
              </a:rPr>
              <a:t>Faculty</a:t>
            </a:r>
            <a:endParaRPr lang="de-CH" sz="1800" dirty="0" smtClean="0">
              <a:solidFill>
                <a:srgbClr val="000000"/>
              </a:solidFill>
            </a:endParaRPr>
          </a:p>
          <a:p>
            <a:r>
              <a:rPr lang="de-CH" sz="1800" dirty="0" err="1" smtClean="0">
                <a:solidFill>
                  <a:srgbClr val="000000"/>
                </a:solidFill>
              </a:rPr>
              <a:t>Faculty</a:t>
            </a:r>
            <a:r>
              <a:rPr lang="de-CH" sz="1800" dirty="0" smtClean="0">
                <a:solidFill>
                  <a:srgbClr val="000000"/>
                </a:solidFill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</a:rPr>
              <a:t>of</a:t>
            </a:r>
            <a:r>
              <a:rPr lang="de-CH" sz="1800" dirty="0" smtClean="0">
                <a:solidFill>
                  <a:srgbClr val="000000"/>
                </a:solidFill>
              </a:rPr>
              <a:t> Science</a:t>
            </a:r>
            <a:endParaRPr lang="de-CH" sz="1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5959" y="1790053"/>
            <a:ext cx="378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 smtClean="0">
                <a:solidFill>
                  <a:srgbClr val="000000"/>
                </a:solidFill>
              </a:rPr>
              <a:t>Dept</a:t>
            </a:r>
            <a:r>
              <a:rPr lang="de-CH" sz="1800" dirty="0" smtClean="0">
                <a:solidFill>
                  <a:srgbClr val="000000"/>
                </a:solidFill>
              </a:rPr>
              <a:t>. </a:t>
            </a:r>
            <a:r>
              <a:rPr lang="de-CH" sz="1800" dirty="0" err="1">
                <a:solidFill>
                  <a:srgbClr val="000000"/>
                </a:solidFill>
              </a:rPr>
              <a:t>of</a:t>
            </a:r>
            <a:r>
              <a:rPr lang="de-CH" sz="1800" dirty="0">
                <a:solidFill>
                  <a:srgbClr val="000000"/>
                </a:solidFill>
              </a:rPr>
              <a:t> Information Technology </a:t>
            </a:r>
            <a:endParaRPr lang="de-CH" sz="1800" dirty="0" smtClean="0">
              <a:solidFill>
                <a:srgbClr val="000000"/>
              </a:solidFill>
            </a:endParaRPr>
          </a:p>
          <a:p>
            <a:r>
              <a:rPr lang="de-CH" sz="1800" dirty="0" smtClean="0">
                <a:solidFill>
                  <a:srgbClr val="000000"/>
                </a:solidFill>
              </a:rPr>
              <a:t>&amp; </a:t>
            </a:r>
            <a:r>
              <a:rPr lang="de-CH" sz="1800" dirty="0" err="1" smtClean="0">
                <a:solidFill>
                  <a:srgbClr val="000000"/>
                </a:solidFill>
              </a:rPr>
              <a:t>Electrical</a:t>
            </a:r>
            <a:r>
              <a:rPr lang="de-CH" sz="1800" dirty="0" smtClean="0">
                <a:solidFill>
                  <a:srgbClr val="000000"/>
                </a:solidFill>
              </a:rPr>
              <a:t> Engineering</a:t>
            </a:r>
            <a:endParaRPr lang="de-CH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658813"/>
            <a:ext cx="9258300" cy="1143000"/>
          </a:xfrm>
        </p:spPr>
        <p:txBody>
          <a:bodyPr/>
          <a:lstStyle/>
          <a:p>
            <a:r>
              <a:rPr lang="en-GB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 you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3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Variational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Bayes</a:t>
            </a:r>
            <a:endParaRPr lang="de-C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1"/>
              <p:cNvSpPr txBox="1">
                <a:spLocks/>
              </p:cNvSpPr>
              <p:nvPr/>
            </p:nvSpPr>
            <p:spPr>
              <a:xfrm>
                <a:off x="488900" y="3352494"/>
                <a:ext cx="4451589" cy="2617258"/>
              </a:xfrm>
              <a:prstGeom prst="rect">
                <a:avLst/>
              </a:prstGeom>
            </p:spPr>
            <p:txBody>
              <a:bodyPr vert="horz" lIns="93033" tIns="46516" rIns="93033" bIns="46516">
                <a:noAutofit/>
              </a:bodyPr>
              <a:lstStyle>
                <a:lvl1pPr marL="325612" indent="-325612" algn="l" rtl="0" eaLnBrk="1" latinLnBrk="0" hangingPunct="1">
                  <a:spcBef>
                    <a:spcPts val="712"/>
                  </a:spcBef>
                  <a:buClr>
                    <a:srgbClr val="455781"/>
                  </a:buClr>
                  <a:buSzPct val="60000"/>
                  <a:buFont typeface="Wingdings 2" pitchFamily="18" charset="2"/>
                  <a:buChar char="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651224" indent="-279096" algn="l" rtl="0" eaLnBrk="1" latinLnBrk="0" hangingPunct="1">
                  <a:spcBef>
                    <a:spcPts val="56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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30320" indent="-232580" algn="l" rtl="0" eaLnBrk="1" latinLnBrk="0" hangingPunct="1">
                  <a:spcBef>
                    <a:spcPts val="509"/>
                  </a:spcBef>
                  <a:buClr>
                    <a:schemeClr val="accent2"/>
                  </a:buClr>
                  <a:buSzPct val="7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95481" indent="-232580" algn="l" rtl="0" eaLnBrk="1" latinLnBrk="0" hangingPunct="1">
                  <a:spcBef>
                    <a:spcPts val="407"/>
                  </a:spcBef>
                  <a:buClr>
                    <a:schemeClr val="accent3"/>
                  </a:buClr>
                  <a:buSzPct val="75000"/>
                  <a:buFont typeface="Wingdings"/>
                  <a:buChar char=""/>
                  <a:defRPr kumimoji="0" sz="18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60641" indent="-232580" algn="l" rtl="0" eaLnBrk="1" latinLnBrk="0" hangingPunct="1">
                  <a:spcBef>
                    <a:spcPts val="407"/>
                  </a:spcBef>
                  <a:buClr>
                    <a:schemeClr val="accent4"/>
                  </a:buClr>
                  <a:buSzPct val="65000"/>
                  <a:buFont typeface="Wingdings"/>
                  <a:buChar char=""/>
                  <a:defRPr kumimoji="0" sz="18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139737" indent="-2325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18833" indent="-2325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97929" indent="-2325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77025" indent="-2325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400"/>
                  </a:spcAft>
                  <a:buFont typeface="Wingdings 2" pitchFamily="18" charset="2"/>
                  <a:buNone/>
                  <a:tabLst>
                    <a:tab pos="1435100" algn="l"/>
                  </a:tabLst>
                  <a:defRPr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de-CH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de-CH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 is a functional </a:t>
                </a:r>
                <a:r>
                  <a:rPr lang="en-GB" b="0" dirty="0" err="1" smtClean="0">
                    <a:solidFill>
                      <a:prstClr val="black"/>
                    </a:solidFill>
                    <a:latin typeface="Arial"/>
                  </a:rPr>
                  <a:t>wrt</a:t>
                </a: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. the approximate posterior </a:t>
                </a:r>
                <a14:m>
                  <m:oMath xmlns:m="http://schemas.openxmlformats.org/officeDocument/2006/math">
                    <m:r>
                      <a:rPr lang="de-CH" b="0" i="1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GB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.</a:t>
                </a:r>
              </a:p>
              <a:p>
                <a:pPr marL="0" indent="0" fontAlgn="auto">
                  <a:spcAft>
                    <a:spcPts val="400"/>
                  </a:spcAft>
                  <a:buFont typeface="Wingdings 2" pitchFamily="18" charset="2"/>
                  <a:buNone/>
                  <a:tabLst>
                    <a:tab pos="1435100" algn="l"/>
                  </a:tabLst>
                  <a:defRPr/>
                </a:pP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Maximizing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 is equivalent to:</a:t>
                </a:r>
              </a:p>
              <a:p>
                <a:pPr marL="182563" indent="-182563" fontAlgn="auto">
                  <a:spcAft>
                    <a:spcPts val="400"/>
                  </a:spcAft>
                  <a:buSzPct val="100000"/>
                  <a:buFont typeface="Arial" pitchFamily="34" charset="0"/>
                  <a:buChar char="•"/>
                  <a:tabLst>
                    <a:tab pos="1435100" algn="l"/>
                  </a:tabLst>
                  <a:defRPr/>
                </a:pP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minimizing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0" smtClean="0">
                        <a:solidFill>
                          <a:prstClr val="black"/>
                        </a:solidFill>
                        <a:latin typeface="Arial"/>
                      </a:rPr>
                      <m:t>KL</m:t>
                    </m:r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[</m:t>
                    </m:r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|</m:t>
                    </m:r>
                    <m:d>
                      <m:dPr>
                        <m:begChr m:val="|"/>
                        <m:endChr m:val="]"/>
                        <m:ctrlPr>
                          <a:rPr lang="en-GB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en-GB" b="0" dirty="0" smtClean="0">
                  <a:solidFill>
                    <a:prstClr val="black"/>
                  </a:solidFill>
                  <a:latin typeface="Arial"/>
                </a:endParaRPr>
              </a:p>
              <a:p>
                <a:pPr marL="182563" indent="-182563" fontAlgn="auto">
                  <a:spcAft>
                    <a:spcPts val="400"/>
                  </a:spcAft>
                  <a:buSzPct val="100000"/>
                  <a:buFont typeface="Arial" pitchFamily="34" charset="0"/>
                  <a:buChar char="•"/>
                  <a:tabLst>
                    <a:tab pos="1435100" algn="l"/>
                  </a:tabLst>
                  <a:defRPr/>
                </a:pP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tightening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 as a lower</a:t>
                </a:r>
                <a:br>
                  <a:rPr lang="en-GB" b="0" dirty="0" smtClean="0">
                    <a:solidFill>
                      <a:prstClr val="black"/>
                    </a:solidFill>
                    <a:latin typeface="Arial"/>
                  </a:rPr>
                </a:b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bound to the log model evidence</a:t>
                </a:r>
              </a:p>
              <a:p>
                <a:pPr marL="0" indent="0" fontAlgn="auto">
                  <a:spcAft>
                    <a:spcPts val="400"/>
                  </a:spcAft>
                  <a:buFont typeface="Wingdings 2" pitchFamily="18" charset="2"/>
                  <a:buNone/>
                  <a:tabLst>
                    <a:tab pos="1435100" algn="l"/>
                  </a:tabLst>
                  <a:defRPr/>
                </a:pP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W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CH" b="0" smtClean="0">
                        <a:solidFill>
                          <a:prstClr val="black"/>
                        </a:solidFill>
                        <a:latin typeface="Cambria Math"/>
                      </a:rPr>
                      <m:t>hen</m:t>
                    </m:r>
                    <m:r>
                      <a:rPr lang="de-CH" b="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GB" b="0" i="1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b="0" dirty="0">
                    <a:solidFill>
                      <a:prstClr val="black"/>
                    </a:solidFill>
                    <a:latin typeface="Arial"/>
                  </a:rPr>
                  <a:t> is </a:t>
                </a: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maximized, </a:t>
                </a:r>
                <a14:m>
                  <m:oMath xmlns:m="http://schemas.openxmlformats.org/officeDocument/2006/math">
                    <m:r>
                      <a:rPr lang="de-CH" b="0" i="1" smtClean="0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GB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b="0" dirty="0">
                    <a:solidFill>
                      <a:prstClr val="black"/>
                    </a:solidFill>
                    <a:latin typeface="Arial"/>
                  </a:rPr>
                  <a:t> </a:t>
                </a:r>
                <a:r>
                  <a:rPr lang="en-GB" b="0" dirty="0" smtClean="0">
                    <a:solidFill>
                      <a:prstClr val="black"/>
                    </a:solidFill>
                    <a:latin typeface="Arial"/>
                  </a:rPr>
                  <a:t>is our best estimate of the posterior.</a:t>
                </a:r>
                <a:endParaRPr lang="en-GB" sz="1100" b="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3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00" y="3352494"/>
                <a:ext cx="4451589" cy="2617258"/>
              </a:xfrm>
              <a:prstGeom prst="rect">
                <a:avLst/>
              </a:prstGeom>
              <a:blipFill rotWithShape="1">
                <a:blip r:embed="rId2"/>
                <a:stretch>
                  <a:fillRect l="-1370" t="-932" b="-2237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1"/>
              <p:cNvSpPr txBox="1">
                <a:spLocks/>
              </p:cNvSpPr>
              <p:nvPr/>
            </p:nvSpPr>
            <p:spPr>
              <a:xfrm>
                <a:off x="488902" y="1452831"/>
                <a:ext cx="3800781" cy="1522385"/>
              </a:xfrm>
              <a:prstGeom prst="rect">
                <a:avLst/>
              </a:prstGeom>
            </p:spPr>
            <p:txBody>
              <a:bodyPr vert="horz" lIns="93033" tIns="46516" rIns="93033" bIns="46516">
                <a:noAutofit/>
              </a:bodyPr>
              <a:lstStyle>
                <a:lvl1pPr marL="325612" indent="-325612" algn="l" rtl="0" eaLnBrk="1" latinLnBrk="0" hangingPunct="1">
                  <a:spcBef>
                    <a:spcPts val="712"/>
                  </a:spcBef>
                  <a:buClr>
                    <a:srgbClr val="455781"/>
                  </a:buClr>
                  <a:buSzPct val="60000"/>
                  <a:buFont typeface="Wingdings 2" pitchFamily="18" charset="2"/>
                  <a:buChar char="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651224" indent="-279096" algn="l" rtl="0" eaLnBrk="1" latinLnBrk="0" hangingPunct="1">
                  <a:spcBef>
                    <a:spcPts val="56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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30320" indent="-232580" algn="l" rtl="0" eaLnBrk="1" latinLnBrk="0" hangingPunct="1">
                  <a:spcBef>
                    <a:spcPts val="509"/>
                  </a:spcBef>
                  <a:buClr>
                    <a:schemeClr val="accent2"/>
                  </a:buClr>
                  <a:buSzPct val="75000"/>
                  <a:buFont typeface="Wingdings"/>
                  <a:buChar char=""/>
                  <a:defRPr kumimoji="0"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95481" indent="-232580" algn="l" rtl="0" eaLnBrk="1" latinLnBrk="0" hangingPunct="1">
                  <a:spcBef>
                    <a:spcPts val="407"/>
                  </a:spcBef>
                  <a:buClr>
                    <a:schemeClr val="accent3"/>
                  </a:buClr>
                  <a:buSzPct val="75000"/>
                  <a:buFont typeface="Wingdings"/>
                  <a:buChar char=""/>
                  <a:defRPr kumimoji="0" sz="18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60641" indent="-232580" algn="l" rtl="0" eaLnBrk="1" latinLnBrk="0" hangingPunct="1">
                  <a:spcBef>
                    <a:spcPts val="407"/>
                  </a:spcBef>
                  <a:buClr>
                    <a:schemeClr val="accent4"/>
                  </a:buClr>
                  <a:buSzPct val="65000"/>
                  <a:buFont typeface="Wingdings"/>
                  <a:buChar char=""/>
                  <a:defRPr kumimoji="0" sz="18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139737" indent="-2325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418833" indent="-2325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97929" indent="-2325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77025" indent="-2325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900"/>
                  </a:spcAft>
                  <a:buFont typeface="Wingdings 2" pitchFamily="18" charset="2"/>
                  <a:buNone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GB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GB" b="0">
                            <a:solidFill>
                              <a:prstClr val="black"/>
                            </a:solidFill>
                            <a:latin typeface="Cambria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GB" b="0" smtClean="0">
                            <a:solidFill>
                              <a:prstClr val="black"/>
                            </a:solidFill>
                            <a:latin typeface="Cambria" pitchFamily="18" charset="0"/>
                          </a:rPr>
                          <m:t>n</m:t>
                        </m:r>
                      </m:fName>
                      <m:e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GB" b="0" i="1">
                            <a:solidFill>
                              <a:prstClr val="black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GB" b="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GB" b="0" smtClean="0">
                        <a:solidFill>
                          <a:srgbClr val="C00000"/>
                        </a:solidFill>
                        <a:latin typeface="Cambria Math"/>
                      </a:rPr>
                      <m:t>KL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/>
                      </a:rPr>
                      <m:t>[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/>
                      </a:rPr>
                      <m:t>𝑞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/>
                      </a:rPr>
                      <m:t>|</m:t>
                    </m:r>
                    <m:d>
                      <m:dPr>
                        <m:begChr m:val="|"/>
                        <m:endChr m:val="]"/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𝑝</m:t>
                        </m:r>
                      </m:e>
                    </m:d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en-GB" b="0" i="1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r>
                      <a:rPr lang="en-GB" b="0" i="1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b="0" dirty="0" smtClean="0">
                    <a:solidFill>
                      <a:prstClr val="black"/>
                    </a:solidFill>
                  </a:rPr>
                  <a:t> </a:t>
                </a:r>
                <a:endParaRPr lang="en-GB" b="0" dirty="0">
                  <a:solidFill>
                    <a:prstClr val="black"/>
                  </a:solidFill>
                </a:endParaRPr>
              </a:p>
              <a:p>
                <a:pPr marL="0" indent="0" fontAlgn="auto">
                  <a:spcAft>
                    <a:spcPts val="900"/>
                  </a:spcAft>
                  <a:buFont typeface="Wingdings 2" pitchFamily="18" charset="2"/>
                  <a:buNone/>
                  <a:defRPr/>
                </a:pPr>
                <a:endParaRPr lang="en-GB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02" y="1452831"/>
                <a:ext cx="3800781" cy="1522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Brace 34"/>
          <p:cNvSpPr/>
          <p:nvPr/>
        </p:nvSpPr>
        <p:spPr>
          <a:xfrm rot="5400000">
            <a:off x="2083342" y="1436635"/>
            <a:ext cx="142443" cy="956327"/>
          </a:xfrm>
          <a:prstGeom prst="rightBrac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6" name="Right Brace 35"/>
          <p:cNvSpPr/>
          <p:nvPr/>
        </p:nvSpPr>
        <p:spPr>
          <a:xfrm rot="5400000">
            <a:off x="3264425" y="1466454"/>
            <a:ext cx="142443" cy="896688"/>
          </a:xfrm>
          <a:prstGeom prst="rightBrac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black"/>
              </a:solidFill>
              <a:latin typeface="Georg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332194" y="1987193"/>
                <a:ext cx="1334806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1600" dirty="0" smtClean="0">
                    <a:solidFill>
                      <a:srgbClr val="C00000"/>
                    </a:solidFill>
                    <a:latin typeface="Georgia"/>
                  </a:rPr>
                  <a:t>divergence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≥ 0</m:t>
                    </m:r>
                  </m:oMath>
                </a14:m>
                <a:r>
                  <a:rPr lang="en-GB" sz="1600" dirty="0" smtClean="0">
                    <a:solidFill>
                      <a:srgbClr val="C00000"/>
                    </a:solidFill>
                    <a:latin typeface="Georgia"/>
                  </a:rPr>
                  <a:t/>
                </a:r>
                <a:br>
                  <a:rPr lang="en-GB" sz="1600" dirty="0" smtClean="0">
                    <a:solidFill>
                      <a:srgbClr val="C00000"/>
                    </a:solidFill>
                    <a:latin typeface="Georgia"/>
                  </a:rPr>
                </a:br>
                <a:r>
                  <a:rPr lang="en-GB" sz="1500" b="0" dirty="0" smtClean="0">
                    <a:solidFill>
                      <a:srgbClr val="C00000"/>
                    </a:solidFill>
                    <a:latin typeface="Georgia"/>
                  </a:rPr>
                  <a:t>(unknown)</a:t>
                </a:r>
                <a:endParaRPr lang="en-GB" sz="1500" b="0" dirty="0">
                  <a:solidFill>
                    <a:srgbClr val="C0000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94" y="1987193"/>
                <a:ext cx="1334806" cy="815608"/>
              </a:xfrm>
              <a:prstGeom prst="rect">
                <a:avLst/>
              </a:prstGeom>
              <a:blipFill rotWithShape="1">
                <a:blip r:embed="rId4"/>
                <a:stretch>
                  <a:fillRect l="-2283" t="-2239" r="-5936" b="-671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33140" y="1987194"/>
                <a:ext cx="1757859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1600" dirty="0" smtClean="0">
                    <a:solidFill>
                      <a:srgbClr val="0070C0"/>
                    </a:solidFill>
                    <a:latin typeface="Georgia"/>
                  </a:rPr>
                  <a:t>neg. free energy</a:t>
                </a:r>
                <a:br>
                  <a:rPr lang="en-GB" sz="1600" dirty="0" smtClean="0">
                    <a:solidFill>
                      <a:srgbClr val="0070C0"/>
                    </a:solidFill>
                    <a:latin typeface="Georgia"/>
                  </a:rPr>
                </a:br>
                <a:r>
                  <a:rPr lang="en-GB" sz="1500" b="0" dirty="0" smtClean="0">
                    <a:solidFill>
                      <a:srgbClr val="0070C0"/>
                    </a:solidFill>
                    <a:latin typeface="Georgia"/>
                  </a:rPr>
                  <a:t>(easy to evaluate for a given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solidFill>
                          <a:srgbClr val="0070C0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GB" sz="1500" b="0" dirty="0" smtClean="0">
                    <a:solidFill>
                      <a:srgbClr val="0070C0"/>
                    </a:solidFill>
                    <a:latin typeface="Georgia"/>
                  </a:rPr>
                  <a:t>)</a:t>
                </a:r>
                <a:endParaRPr lang="en-GB" sz="1500" b="0" dirty="0">
                  <a:solidFill>
                    <a:srgbClr val="0070C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140" y="1987194"/>
                <a:ext cx="1757859" cy="1046440"/>
              </a:xfrm>
              <a:prstGeom prst="rect">
                <a:avLst/>
              </a:prstGeom>
              <a:blipFill rotWithShape="1">
                <a:blip r:embed="rId5"/>
                <a:stretch>
                  <a:fillRect t="-1744" b="-52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/>
          <p:cNvSpPr/>
          <p:nvPr/>
        </p:nvSpPr>
        <p:spPr>
          <a:xfrm>
            <a:off x="8095972" y="1177444"/>
            <a:ext cx="1762106" cy="4947783"/>
          </a:xfrm>
          <a:prstGeom prst="roundRect">
            <a:avLst>
              <a:gd name="adj" fmla="val 3425"/>
            </a:avLst>
          </a:prstGeom>
          <a:solidFill>
            <a:sysClr val="window" lastClr="FFFFFF">
              <a:lumMod val="95000"/>
            </a:sysClr>
          </a:solidFill>
          <a:ln w="19050" cap="flat" cmpd="sng" algn="ctr">
            <a:noFill/>
            <a:prstDash val="solid"/>
          </a:ln>
          <a:effectLst>
            <a:outerShdw blurRad="38100" dist="12700" dir="2700000" algn="tl" rotWithShape="0">
              <a:prstClr val="black">
                <a:alpha val="74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593615" y="1177444"/>
            <a:ext cx="1762106" cy="4947783"/>
          </a:xfrm>
          <a:prstGeom prst="roundRect">
            <a:avLst>
              <a:gd name="adj" fmla="val 4000"/>
            </a:avLst>
          </a:prstGeom>
          <a:solidFill>
            <a:sysClr val="window" lastClr="FFFFFF">
              <a:lumMod val="95000"/>
            </a:sysClr>
          </a:solidFill>
          <a:ln w="19050" cap="flat" cmpd="sng" algn="ctr">
            <a:noFill/>
            <a:prstDash val="solid"/>
          </a:ln>
          <a:effectLst>
            <a:outerShdw blurRad="38100" dist="12700" dir="2700000" algn="tl" rotWithShape="0">
              <a:prstClr val="black">
                <a:alpha val="74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white"/>
              </a:solidFill>
              <a:latin typeface="Georgia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6904678" y="1380390"/>
            <a:ext cx="0" cy="222858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headEnd type="none" w="lg" len="lg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469320" y="2349501"/>
                <a:ext cx="798628" cy="32076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tIns="0" rIns="0" bIns="36000" rtlCol="0" anchor="ctr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KL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[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|"/>
                          <m:endChr m:val="]"/>
                          <m:ctrlP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GB" sz="1800" b="0" kern="0" smtClean="0">
                  <a:solidFill>
                    <a:srgbClr val="C0000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320" y="2349501"/>
                <a:ext cx="798628" cy="320768"/>
              </a:xfrm>
              <a:prstGeom prst="rect">
                <a:avLst/>
              </a:prstGeom>
              <a:blipFill rotWithShape="1">
                <a:blip r:embed="rId6"/>
                <a:stretch>
                  <a:fillRect r="-16794" b="-2264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480698" y="1205721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800" b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sz="1800" b="0">
                  <a:solidFill>
                    <a:prstClr val="black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698" y="1205721"/>
                <a:ext cx="95061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V="1">
            <a:off x="6394132" y="3632125"/>
            <a:ext cx="630624" cy="0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 flipV="1">
            <a:off x="6394132" y="5257909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flipV="1">
            <a:off x="6394132" y="1377861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>
            <a:off x="6499052" y="3644900"/>
            <a:ext cx="0" cy="1610006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  <a:headEnd type="triangle" w="lg" len="lg"/>
            <a:tailEnd type="non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457251" y="3429615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𝑞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GB" sz="1800" b="0">
                  <a:solidFill>
                    <a:srgbClr val="0070C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251" y="3429615"/>
                <a:ext cx="95061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48"/>
          <p:cNvCxnSpPr/>
          <p:nvPr/>
        </p:nvCxnSpPr>
        <p:spPr>
          <a:xfrm flipV="1">
            <a:off x="9400571" y="1380390"/>
            <a:ext cx="0" cy="79766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headEnd type="none" w="lg" len="lg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965214" y="1666875"/>
                <a:ext cx="798628" cy="32076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tIns="0" rIns="0" bIns="36000" rtlCol="0" anchor="ctr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KL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[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1800" b="0" i="1" kern="0" smtClean="0">
                          <a:solidFill>
                            <a:srgbClr val="C00000"/>
                          </a:solidFill>
                          <a:latin typeface="Cambria Math"/>
                        </a:rPr>
                        <m:t>|</m:t>
                      </m:r>
                      <m:d>
                        <m:dPr>
                          <m:begChr m:val="|"/>
                          <m:endChr m:val="]"/>
                          <m:ctrlP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kern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GB" sz="1800" b="0" kern="0" dirty="0" smtClean="0">
                  <a:solidFill>
                    <a:srgbClr val="C0000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214" y="1666875"/>
                <a:ext cx="798628" cy="320768"/>
              </a:xfrm>
              <a:prstGeom prst="rect">
                <a:avLst/>
              </a:prstGeom>
              <a:blipFill rotWithShape="1">
                <a:blip r:embed="rId9"/>
                <a:stretch>
                  <a:fillRect r="-16031" b="-2264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976590" y="1205721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GB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800" b="0">
                  <a:solidFill>
                    <a:prstClr val="black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590" y="1205721"/>
                <a:ext cx="950612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/>
          <p:cNvCxnSpPr/>
          <p:nvPr/>
        </p:nvCxnSpPr>
        <p:spPr>
          <a:xfrm flipV="1">
            <a:off x="8890024" y="2161175"/>
            <a:ext cx="630624" cy="0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 flipV="1">
            <a:off x="8890024" y="5257909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4" name="Straight Connector 53"/>
          <p:cNvCxnSpPr/>
          <p:nvPr/>
        </p:nvCxnSpPr>
        <p:spPr>
          <a:xfrm flipV="1">
            <a:off x="8890024" y="1377861"/>
            <a:ext cx="63062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5" name="Straight Connector 54"/>
          <p:cNvCxnSpPr/>
          <p:nvPr/>
        </p:nvCxnSpPr>
        <p:spPr>
          <a:xfrm>
            <a:off x="8994946" y="2178050"/>
            <a:ext cx="0" cy="3065282"/>
          </a:xfrm>
          <a:prstGeom prst="line">
            <a:avLst/>
          </a:prstGeom>
          <a:noFill/>
          <a:ln w="38100" cap="flat" cmpd="sng" algn="ctr">
            <a:solidFill>
              <a:srgbClr val="53548A">
                <a:lumMod val="60000"/>
                <a:lumOff val="40000"/>
              </a:srgbClr>
            </a:solidFill>
            <a:prstDash val="sysDot"/>
            <a:headEnd type="triangle" w="lg" len="lg"/>
            <a:tailEnd type="non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953144" y="1943471"/>
                <a:ext cx="950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𝑞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sz="1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GB" sz="1800" b="0" dirty="0">
                  <a:solidFill>
                    <a:srgbClr val="0070C0"/>
                  </a:solidFill>
                  <a:latin typeface="Georgia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144" y="1943471"/>
                <a:ext cx="950612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5593616" y="5562600"/>
            <a:ext cx="1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initialization …</a:t>
            </a:r>
            <a:endParaRPr lang="en-GB" sz="1800" dirty="0">
              <a:solidFill>
                <a:prstClr val="black">
                  <a:lumMod val="75000"/>
                  <a:lumOff val="25000"/>
                </a:prstClr>
              </a:solidFill>
              <a:latin typeface="Georgi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95972" y="5486400"/>
            <a:ext cx="1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… convergence</a:t>
            </a:r>
            <a:endParaRPr lang="en-GB" sz="1800" dirty="0">
              <a:solidFill>
                <a:prstClr val="black">
                  <a:lumMod val="75000"/>
                  <a:lumOff val="25000"/>
                </a:prstClr>
              </a:solidFill>
              <a:latin typeface="Georgia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5593615" y="5562600"/>
            <a:ext cx="1762106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>
            <a:off x="8095972" y="5562600"/>
            <a:ext cx="1762106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61" name="Striped Right Arrow 60"/>
          <p:cNvSpPr/>
          <p:nvPr/>
        </p:nvSpPr>
        <p:spPr>
          <a:xfrm>
            <a:off x="7498534" y="2875974"/>
            <a:ext cx="454611" cy="1712686"/>
          </a:xfrm>
          <a:prstGeom prst="stripedRightArrow">
            <a:avLst/>
          </a:prstGeom>
          <a:solidFill>
            <a:sysClr val="window" lastClr="FFFFFF">
              <a:lumMod val="95000"/>
            </a:sysClr>
          </a:solidFill>
          <a:ln w="19050" cap="flat" cmpd="sng" algn="ctr">
            <a:noFill/>
            <a:prstDash val="solid"/>
          </a:ln>
          <a:effectLst>
            <a:outerShdw blurRad="38100" dist="12700" dir="2700000" algn="tl" rotWithShape="0">
              <a:prstClr val="black">
                <a:alpha val="74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kern="0" smtClean="0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642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field</a:t>
            </a:r>
            <a:r>
              <a:rPr lang="de-CH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assumption</a:t>
            </a:r>
            <a:endParaRPr lang="de-CH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"/>
              <p:cNvSpPr txBox="1">
                <a:spLocks/>
              </p:cNvSpPr>
              <p:nvPr/>
            </p:nvSpPr>
            <p:spPr>
              <a:xfrm>
                <a:off x="559548" y="1428487"/>
                <a:ext cx="3631452" cy="5124713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1200"/>
                  </a:spcAft>
                  <a:buClr>
                    <a:srgbClr val="FFFFFF"/>
                  </a:buClr>
                  <a:buFont typeface="Georgia"/>
                  <a:buNone/>
                </a:pPr>
                <a:r>
                  <a:rPr lang="en-GB" sz="1900" b="0" dirty="0">
                    <a:solidFill>
                      <a:srgbClr val="000000"/>
                    </a:solidFill>
                  </a:rPr>
                  <a:t>F</a:t>
                </a:r>
                <a:r>
                  <a:rPr lang="en-GB" sz="1900" b="0" dirty="0" smtClean="0">
                    <a:solidFill>
                      <a:srgbClr val="000000"/>
                    </a:solidFill>
                  </a:rPr>
                  <a:t>actorize the approximate posterior </a:t>
                </a:r>
                <a14:m>
                  <m:oMath xmlns:m="http://schemas.openxmlformats.org/officeDocument/2006/math">
                    <m:r>
                      <a:rPr lang="en-GB" sz="1900" b="0" i="1" smtClean="0">
                        <a:solidFill>
                          <a:srgbClr val="000000"/>
                        </a:solidFill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sz="1900" b="0" dirty="0" smtClean="0">
                    <a:solidFill>
                      <a:srgbClr val="000000"/>
                    </a:solidFill>
                  </a:rPr>
                  <a:t> into independent partitions:</a:t>
                </a:r>
              </a:p>
              <a:p>
                <a:pPr marL="0" indent="0" fontAlgn="auto">
                  <a:spcAft>
                    <a:spcPts val="1200"/>
                  </a:spcAft>
                  <a:buClr>
                    <a:srgbClr val="FFFFFF"/>
                  </a:buClr>
                  <a:buFont typeface="Georgia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9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en-GB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9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</m:d>
                      <m:r>
                        <a:rPr lang="en-GB" sz="19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sz="1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9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9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9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19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9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9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9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sz="19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1900" b="0" dirty="0" smtClean="0">
                  <a:solidFill>
                    <a:srgbClr val="000000"/>
                  </a:solidFill>
                </a:endParaRPr>
              </a:p>
              <a:p>
                <a:pPr marL="0" indent="0" fontAlgn="auto">
                  <a:spcAft>
                    <a:spcPts val="1200"/>
                  </a:spcAft>
                  <a:buClr>
                    <a:srgbClr val="FFFFFF"/>
                  </a:buClr>
                  <a:buFont typeface="Georgia"/>
                  <a:buNone/>
                </a:pPr>
                <a:r>
                  <a:rPr lang="en-GB" sz="1900" b="0" dirty="0" smtClean="0">
                    <a:solidFill>
                      <a:srgbClr val="000000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9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9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900" b="0" dirty="0" smtClean="0">
                    <a:solidFill>
                      <a:srgbClr val="000000"/>
                    </a:solidFill>
                  </a:rPr>
                  <a:t> is the approximate posterior for the </a:t>
                </a:r>
                <a14:m>
                  <m:oMath xmlns:m="http://schemas.openxmlformats.org/officeDocument/2006/math">
                    <m:r>
                      <a:rPr lang="en-GB" sz="1900" b="0" i="1" smtClean="0">
                        <a:solidFill>
                          <a:srgbClr val="000000"/>
                        </a:solidFill>
                        <a:latin typeface="Cambria Math"/>
                      </a:rPr>
                      <m:t>𝑖</m:t>
                    </m:r>
                  </m:oMath>
                </a14:m>
                <a:r>
                  <a:rPr lang="en-GB" sz="1900" b="0" baseline="30000" dirty="0" err="1" smtClean="0">
                    <a:solidFill>
                      <a:srgbClr val="000000"/>
                    </a:solidFill>
                  </a:rPr>
                  <a:t>th</a:t>
                </a:r>
                <a:r>
                  <a:rPr lang="en-GB" sz="1900" b="0" dirty="0" smtClean="0">
                    <a:solidFill>
                      <a:srgbClr val="000000"/>
                    </a:solidFill>
                  </a:rPr>
                  <a:t> subset of parameters.</a:t>
                </a:r>
              </a:p>
              <a:p>
                <a:pPr marL="0" indent="0" fontAlgn="auto">
                  <a:spcBef>
                    <a:spcPts val="1200"/>
                  </a:spcBef>
                  <a:spcAft>
                    <a:spcPts val="1200"/>
                  </a:spcAft>
                  <a:buClr>
                    <a:srgbClr val="FFFFFF"/>
                  </a:buClr>
                  <a:buFont typeface="Georgia"/>
                  <a:buNone/>
                </a:pPr>
                <a:r>
                  <a:rPr lang="en-GB" sz="1900" b="0" dirty="0" smtClean="0">
                    <a:solidFill>
                      <a:srgbClr val="000000"/>
                    </a:solidFill>
                  </a:rPr>
                  <a:t>For example, split parameters and </a:t>
                </a:r>
                <a:r>
                  <a:rPr lang="en-GB" sz="1900" b="0" dirty="0" err="1" smtClean="0">
                    <a:solidFill>
                      <a:srgbClr val="000000"/>
                    </a:solidFill>
                  </a:rPr>
                  <a:t>hyperparameters</a:t>
                </a:r>
                <a:r>
                  <a:rPr lang="en-GB" sz="1900" b="0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pPr marL="0" indent="0" fontAlgn="auto">
                  <a:spcAft>
                    <a:spcPts val="1200"/>
                  </a:spcAft>
                  <a:buClr>
                    <a:srgbClr val="FFFFFF"/>
                  </a:buClr>
                  <a:buFont typeface="Georgia"/>
                  <a:buNone/>
                </a:pPr>
                <a:endParaRPr lang="en-GB" sz="19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48" y="1428487"/>
                <a:ext cx="3631452" cy="5124713"/>
              </a:xfrm>
              <a:prstGeom prst="rect">
                <a:avLst/>
              </a:prstGeom>
              <a:blipFill rotWithShape="1">
                <a:blip r:embed="rId3"/>
                <a:stretch>
                  <a:fillRect l="-1678" t="-713" r="-117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816593" y="1753098"/>
            <a:ext cx="4389437" cy="3739742"/>
            <a:chOff x="4983747" y="1074096"/>
            <a:chExt cx="4553953" cy="3581453"/>
          </a:xfrm>
        </p:grpSpPr>
        <p:pic>
          <p:nvPicPr>
            <p:cNvPr id="15" name="Picture 3" descr="Untitle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" t="5773" r="5115"/>
            <a:stretch/>
          </p:blipFill>
          <p:spPr bwMode="auto">
            <a:xfrm>
              <a:off x="4983747" y="1147098"/>
              <a:ext cx="4553953" cy="3508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201421" y="4197915"/>
                  <a:ext cx="627716" cy="38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000" b="0">
                    <a:solidFill>
                      <a:prstClr val="black"/>
                    </a:solidFill>
                    <a:latin typeface="Georgia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1421" y="4197915"/>
                  <a:ext cx="627716" cy="3831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570327" y="3957713"/>
                  <a:ext cx="627716" cy="38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000" b="0">
                    <a:solidFill>
                      <a:prstClr val="black"/>
                    </a:solidFill>
                    <a:latin typeface="Georgia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327" y="3957713"/>
                  <a:ext cx="627716" cy="3831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031668" y="1074096"/>
                  <a:ext cx="627716" cy="38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2000" b="0">
                    <a:solidFill>
                      <a:prstClr val="black"/>
                    </a:solidFill>
                    <a:latin typeface="Georgia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1668" y="1074096"/>
                  <a:ext cx="627716" cy="3831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3738" b="-60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8245207" y="1134937"/>
                  <a:ext cx="627716" cy="38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𝑞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2000" b="0">
                    <a:solidFill>
                      <a:prstClr val="black"/>
                    </a:solidFill>
                    <a:latin typeface="Georgia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5207" y="1134937"/>
                  <a:ext cx="627716" cy="3831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3704"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5976322" y="5416640"/>
            <a:ext cx="2897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GB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</a:rPr>
              <a:t>Jean </a:t>
            </a:r>
            <a:r>
              <a:rPr lang="en-GB" sz="1100" b="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</a:rPr>
              <a:t>Daunizeau</a:t>
            </a:r>
            <a:r>
              <a:rPr lang="en-GB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</a:rPr>
              <a:t>, www.fil.ion.ucl.ac.uk/ ~</a:t>
            </a:r>
            <a:r>
              <a:rPr lang="en-GB" sz="1100" b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</a:rPr>
              <a:t>jdaunize</a:t>
            </a:r>
            <a:r>
              <a:rPr lang="en-GB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Georgia"/>
              </a:rPr>
              <a:t>/presentations/Bayes2.pdf</a:t>
            </a:r>
          </a:p>
        </p:txBody>
      </p:sp>
      <p:graphicFrame>
        <p:nvGraphicFramePr>
          <p:cNvPr id="21" name="Object 2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0084761"/>
              </p:ext>
            </p:extLst>
          </p:nvPr>
        </p:nvGraphicFramePr>
        <p:xfrm>
          <a:off x="559548" y="5492840"/>
          <a:ext cx="42735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0" name="Equation" r:id="rId9" imgW="2070100" imgH="254000" progId="Equation.DSMT4">
                  <p:embed/>
                </p:oleObj>
              </mc:Choice>
              <mc:Fallback>
                <p:oleObj name="Equation" r:id="rId9" imgW="2070100" imgH="2540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48" y="5492840"/>
                        <a:ext cx="42735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0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26.5|11.5|38.5|48.7|16.4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4|9|12.3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I_I">
    <a:dk1>
      <a:srgbClr val="000000"/>
    </a:dk1>
    <a:lt1>
      <a:srgbClr val="FFFFFF"/>
    </a:lt1>
    <a:dk2>
      <a:srgbClr val="434342"/>
    </a:dk2>
    <a:lt2>
      <a:srgbClr val="CDD7D9"/>
    </a:lt2>
    <a:accent1>
      <a:srgbClr val="7030A0"/>
    </a:accent1>
    <a:accent2>
      <a:srgbClr val="FF3398"/>
    </a:accent2>
    <a:accent3>
      <a:srgbClr val="08A1D9"/>
    </a:accent3>
    <a:accent4>
      <a:srgbClr val="00B050"/>
    </a:accent4>
    <a:accent5>
      <a:srgbClr val="C00000"/>
    </a:accent5>
    <a:accent6>
      <a:srgbClr val="27374A"/>
    </a:accent6>
    <a:hlink>
      <a:srgbClr val="5F5F5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S:\vortrag_000523\Ahmet\Power_Point_Vorlagen\csn.pot</Template>
  <TotalTime>0</TotalTime>
  <Words>3755</Words>
  <Application>Microsoft Office PowerPoint</Application>
  <PresentationFormat>35mm Slides</PresentationFormat>
  <Paragraphs>726</Paragraphs>
  <Slides>72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107" baseType="lpstr">
      <vt:lpstr>Arial Unicode MS</vt:lpstr>
      <vt:lpstr>SimSun</vt:lpstr>
      <vt:lpstr>Arial</vt:lpstr>
      <vt:lpstr>Arial Narrow</vt:lpstr>
      <vt:lpstr>Calibri</vt:lpstr>
      <vt:lpstr>Cambria</vt:lpstr>
      <vt:lpstr>Cambria Math</vt:lpstr>
      <vt:lpstr>Georgia</vt:lpstr>
      <vt:lpstr>Symbol</vt:lpstr>
      <vt:lpstr>Times New Roman</vt:lpstr>
      <vt:lpstr>Trebuchet MS</vt:lpstr>
      <vt:lpstr>Wingdings</vt:lpstr>
      <vt:lpstr>Wingdings 2</vt:lpstr>
      <vt:lpstr>WP IconicSymbolsA</vt:lpstr>
      <vt:lpstr>Blank Presentation</vt:lpstr>
      <vt:lpstr>1_Default Design</vt:lpstr>
      <vt:lpstr>6_Default Design</vt:lpstr>
      <vt:lpstr>8_Default Design</vt:lpstr>
      <vt:lpstr>9_Default Design</vt:lpstr>
      <vt:lpstr>7_Default Design</vt:lpstr>
      <vt:lpstr>4_Default Design</vt:lpstr>
      <vt:lpstr>11_Default Design</vt:lpstr>
      <vt:lpstr>Default Design</vt:lpstr>
      <vt:lpstr>13_Default Design</vt:lpstr>
      <vt:lpstr>14_Default Design</vt:lpstr>
      <vt:lpstr>19_Default Design</vt:lpstr>
      <vt:lpstr>20_Default Design</vt:lpstr>
      <vt:lpstr>21_Default Design</vt:lpstr>
      <vt:lpstr>23_Default Design</vt:lpstr>
      <vt:lpstr>24_Default Design</vt:lpstr>
      <vt:lpstr>25_Default Design</vt:lpstr>
      <vt:lpstr>1_Blank Presentation</vt:lpstr>
      <vt:lpstr>26_Default Design</vt:lpstr>
      <vt:lpstr>Equation</vt:lpstr>
      <vt:lpstr>Image Photo Editor</vt:lpstr>
      <vt:lpstr>PowerPoint Presentation</vt:lpstr>
      <vt:lpstr>PowerPoint Presentation</vt:lpstr>
      <vt:lpstr>PowerPoint Presentation</vt:lpstr>
      <vt:lpstr>Generative model</vt:lpstr>
      <vt:lpstr>PowerPoint Presentation</vt:lpstr>
      <vt:lpstr>PowerPoint Presentation</vt:lpstr>
      <vt:lpstr>Variational Bayes (VB)</vt:lpstr>
      <vt:lpstr>Variational Bayes</vt:lpstr>
      <vt:lpstr>Mean field assumption</vt:lpstr>
      <vt:lpstr>VB in a nutshell (mean-field approximation)</vt:lpstr>
      <vt:lpstr>DCM: methodological developments</vt:lpstr>
      <vt:lpstr>mpdcm: massively parallel DCM</vt:lpstr>
      <vt:lpstr>PowerPoint Presentation</vt:lpstr>
      <vt:lpstr>The evolution of DCM in SPM</vt:lpstr>
      <vt:lpstr>Factorial structure of model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DCM</vt:lpstr>
      <vt:lpstr>Cross-correlation &amp; convolution</vt:lpstr>
      <vt:lpstr>PowerPoint Presentation</vt:lpstr>
      <vt:lpstr>PowerPoint Presentation</vt:lpstr>
      <vt:lpstr>PowerPoint Presentation</vt:lpstr>
      <vt:lpstr>PowerPoint Presentation</vt:lpstr>
      <vt:lpstr>Generative models &amp; model selection</vt:lpstr>
      <vt:lpstr>PowerPoint Presentation</vt:lpstr>
      <vt:lpstr>PowerPoint Presentation</vt:lpstr>
      <vt:lpstr>PowerPoint Presentation</vt:lpstr>
      <vt:lpstr>The (negative) free energy approximation F</vt:lpstr>
      <vt:lpstr>The complexity term in F</vt:lpstr>
      <vt:lpstr>PowerPoint Presentation</vt:lpstr>
      <vt:lpstr>Fixed effects BMS at group level</vt:lpstr>
      <vt:lpstr>PowerPoint Presentation</vt:lpstr>
      <vt:lpstr>PowerPoint Presentation</vt:lpstr>
      <vt:lpstr>PowerPoint Presentation</vt:lpstr>
      <vt:lpstr>PowerPoint Presentation</vt:lpstr>
      <vt:lpstr>How can we report the results of random effects BMS?</vt:lpstr>
      <vt:lpstr>Overfitting at the level of models</vt:lpstr>
      <vt:lpstr>PowerPoint Presentation</vt:lpstr>
      <vt:lpstr>Bayesian Model Averaging (BMA)</vt:lpstr>
      <vt:lpstr>Protected exceedance probability: Using BMA to protect against chance findings</vt:lpstr>
      <vt:lpstr>PowerPoint Presentation</vt:lpstr>
      <vt:lpstr>Two empirical example applications</vt:lpstr>
      <vt:lpstr>Go/No-Go task to emotional faces  (bipolar patients, at-risk individuals, controls)</vt:lpstr>
      <vt:lpstr>Model space</vt:lpstr>
      <vt:lpstr>Family-level BMS</vt:lpstr>
      <vt:lpstr>PowerPoint Presentation</vt:lpstr>
      <vt:lpstr>PowerPoint Presentation</vt:lpstr>
      <vt:lpstr>BMA results:  PFC  PPC connectivity</vt:lpstr>
      <vt:lpstr>PowerPoint Presentation</vt:lpstr>
      <vt:lpstr>PowerPoint Presentation</vt:lpstr>
      <vt:lpstr>PowerPoint Presentation</vt:lpstr>
      <vt:lpstr>PowerPoint Presentation</vt:lpstr>
      <vt:lpstr>Generative embedding (supervised): classification</vt:lpstr>
      <vt:lpstr>Discovering remote or “hidden” brain lesions</vt:lpstr>
      <vt:lpstr>Discovering remote or “hidden” brain lesions</vt:lpstr>
      <vt:lpstr>Connectional fingerprints :  aphasic patients (N=11) vs. controls (N=26)</vt:lpstr>
      <vt:lpstr>Can we predict presence/absence of the "hidden" lesion?</vt:lpstr>
      <vt:lpstr>PowerPoint Presentation</vt:lpstr>
      <vt:lpstr>PowerPoint Presentation</vt:lpstr>
      <vt:lpstr>PowerPoint Presentation</vt:lpstr>
      <vt:lpstr>Generative embedding of variational Gaussian Mixture Models</vt:lpstr>
      <vt:lpstr>Detecting subgroups of patients in schizophrenia</vt:lpstr>
      <vt:lpstr>PowerPoint Presentation</vt:lpstr>
      <vt:lpstr>Further reading:  DCM for fMRI and BMS – part 1</vt:lpstr>
      <vt:lpstr>Further reading:  DCM for fMRI and BMS – part 2</vt:lpstr>
      <vt:lpstr>PowerPoint Presentation</vt:lpstr>
      <vt:lpstr>Thank you – friends and colleagues</vt:lpstr>
      <vt:lpstr>Thank you – UZH &amp; ETH partnership</vt:lpstr>
      <vt:lpstr>Thank you</vt:lpstr>
    </vt:vector>
  </TitlesOfParts>
  <Company>FIL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DCM</dc:title>
  <dc:creator>Klaas Enno Stephan</dc:creator>
  <cp:lastModifiedBy>Klaas Enno Stephan</cp:lastModifiedBy>
  <cp:revision>1827</cp:revision>
  <cp:lastPrinted>2000-08-31T18:39:38Z</cp:lastPrinted>
  <dcterms:created xsi:type="dcterms:W3CDTF">2000-05-18T20:05:13Z</dcterms:created>
  <dcterms:modified xsi:type="dcterms:W3CDTF">2015-10-09T11:15:55Z</dcterms:modified>
</cp:coreProperties>
</file>