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379" r:id="rId3"/>
    <p:sldId id="342" r:id="rId4"/>
    <p:sldId id="375" r:id="rId5"/>
    <p:sldId id="359" r:id="rId6"/>
    <p:sldId id="376" r:id="rId7"/>
    <p:sldId id="369" r:id="rId8"/>
    <p:sldId id="377" r:id="rId9"/>
    <p:sldId id="343" r:id="rId10"/>
    <p:sldId id="374" r:id="rId11"/>
    <p:sldId id="350" r:id="rId12"/>
    <p:sldId id="349" r:id="rId13"/>
    <p:sldId id="371" r:id="rId14"/>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1" autoAdjust="0"/>
    <p:restoredTop sz="94660"/>
  </p:normalViewPr>
  <p:slideViewPr>
    <p:cSldViewPr snapToObjects="1">
      <p:cViewPr varScale="1">
        <p:scale>
          <a:sx n="125" d="100"/>
          <a:sy n="125" d="100"/>
        </p:scale>
        <p:origin x="1374"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F7D08DFC-2EF4-43DB-B5A0-16C769596708}" type="presOf" srcId="{37BB517C-CE6C-41AE-80B3-7D9BBD808FE5}" destId="{B3041CDB-A4B1-4D4D-9568-280B51D4DAC6}"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12704D96-BA7D-4E9A-A1C9-3B2F6F84A38A}" type="presOf" srcId="{7F2097DB-0DFF-4C46-B452-E4172835F56A}" destId="{BFEEEEEA-778B-4F06-B710-A97A7A089BA9}" srcOrd="0" destOrd="0" presId="urn:microsoft.com/office/officeart/2005/8/layout/hProcess9"/>
    <dgm:cxn modelId="{DC4C0B84-779A-4047-9880-4E00D8E784FD}" type="presOf" srcId="{598913D8-6819-4A61-ACC7-3C58A6756E17}" destId="{485CFA58-1618-42E8-851F-0EF9C89F8A5E}"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24705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772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2</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7994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2626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5</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85644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7</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7</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smtClean="0"/>
              <a:t>Physiological (neurophysiological model: electromagnetic forward model included.</a:t>
            </a:r>
            <a:r>
              <a:rPr lang="en-GB" baseline="0" dirty="0" smtClean="0"/>
              <a:t> States different from data y)</a:t>
            </a:r>
          </a:p>
          <a:p>
            <a:pPr defTabSz="457200">
              <a:spcBef>
                <a:spcPct val="0"/>
              </a:spcBef>
            </a:pPr>
            <a:r>
              <a:rPr lang="en-GB" baseline="0" dirty="0" smtClean="0"/>
              <a:t>Phenomenological: models a particular data feature: Source locations not optimized. States x and data y in the same “format”.</a:t>
            </a:r>
          </a:p>
          <a:p>
            <a:pPr defTabSz="457200">
              <a:spcBef>
                <a:spcPct val="0"/>
              </a:spcBef>
            </a:pPr>
            <a:endParaRPr lang="en-GB" baseline="0" dirty="0" smtClean="0"/>
          </a:p>
          <a:p>
            <a:r>
              <a:rPr lang="en-GB" sz="1200" b="0" i="0" u="none" strike="noStrike" kern="1200" baseline="0" dirty="0" smtClean="0">
                <a:solidFill>
                  <a:schemeClr val="tx1"/>
                </a:solidFill>
                <a:latin typeface="Arial" charset="0"/>
                <a:ea typeface="+mn-ea"/>
                <a:cs typeface="+mn-cs"/>
              </a:rPr>
              <a:t>The main principle of DCM is the use of data and generative models in a</a:t>
            </a:r>
          </a:p>
          <a:p>
            <a:r>
              <a:rPr lang="en-GB" sz="1200" b="0" i="0" u="none" strike="noStrike" kern="1200" baseline="0" dirty="0" smtClean="0">
                <a:solidFill>
                  <a:schemeClr val="tx1"/>
                </a:solidFill>
                <a:latin typeface="Arial" charset="0"/>
                <a:ea typeface="+mn-ea"/>
                <a:cs typeface="+mn-cs"/>
              </a:rPr>
              <a:t>Bayesian framework to infer parameters and compare models.</a:t>
            </a:r>
          </a:p>
          <a:p>
            <a:r>
              <a:rPr lang="en-GB" sz="1200" b="0" i="0" u="none" strike="noStrike" kern="1200" baseline="0" dirty="0" smtClean="0">
                <a:solidFill>
                  <a:schemeClr val="tx1"/>
                </a:solidFill>
                <a:latin typeface="Arial" charset="0"/>
                <a:ea typeface="+mn-ea"/>
                <a:cs typeface="+mn-cs"/>
              </a:rPr>
              <a:t>Implementation details may vary – e.g. </a:t>
            </a:r>
            <a:r>
              <a:rPr lang="en-GB" sz="1200" b="0" i="0" u="none" strike="noStrike" kern="1200" baseline="0" dirty="0" err="1" smtClean="0">
                <a:solidFill>
                  <a:schemeClr val="tx1"/>
                </a:solidFill>
                <a:latin typeface="Arial" charset="0"/>
                <a:ea typeface="+mn-ea"/>
                <a:cs typeface="+mn-cs"/>
              </a:rPr>
              <a:t>variational</a:t>
            </a:r>
            <a:r>
              <a:rPr lang="en-GB" sz="1200" b="0" i="0" u="none" strike="noStrike" kern="1200" baseline="0" dirty="0" smtClean="0">
                <a:solidFill>
                  <a:schemeClr val="tx1"/>
                </a:solidFill>
                <a:latin typeface="Arial" charset="0"/>
                <a:ea typeface="+mn-ea"/>
                <a:cs typeface="+mn-cs"/>
              </a:rPr>
              <a:t> Bayes vs. sampling methods</a:t>
            </a:r>
          </a:p>
          <a:p>
            <a:r>
              <a:rPr lang="en-GB" sz="1200" b="0" i="0" u="none" strike="noStrike" kern="1200" baseline="0" dirty="0" smtClean="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smtClean="0">
                <a:solidFill>
                  <a:schemeClr val="tx1"/>
                </a:solidFill>
                <a:latin typeface="Arial" charset="0"/>
                <a:ea typeface="+mn-ea"/>
                <a:cs typeface="+mn-cs"/>
              </a:rPr>
              <a:t>free energy which approximates the model evidence.</a:t>
            </a:r>
          </a:p>
          <a:p>
            <a:r>
              <a:rPr lang="en-GB" sz="1200" b="0" i="0" u="none" strike="noStrike" kern="1200" baseline="0" dirty="0" smtClean="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smtClean="0">
                <a:solidFill>
                  <a:schemeClr val="tx1"/>
                </a:solidFill>
                <a:latin typeface="Arial" charset="0"/>
                <a:ea typeface="+mn-ea"/>
                <a:cs typeface="+mn-cs"/>
              </a:rPr>
              <a:t>The best model is the one with precise priors that yield good fit to the data.</a:t>
            </a:r>
          </a:p>
          <a:p>
            <a:r>
              <a:rPr lang="en-GB" sz="1200" b="0" i="0" u="none" strike="noStrike" kern="1200" baseline="0" dirty="0" smtClean="0">
                <a:solidFill>
                  <a:schemeClr val="tx1"/>
                </a:solidFill>
                <a:latin typeface="Arial" charset="0"/>
                <a:ea typeface="+mn-ea"/>
                <a:cs typeface="+mn-cs"/>
              </a:rPr>
              <a:t>Different models can be compared as long as they were fitted to the same data.</a:t>
            </a:r>
          </a:p>
          <a:p>
            <a:r>
              <a:rPr lang="en-GB" sz="1200" b="0" i="0" u="none" strike="noStrike" kern="1200" baseline="0" dirty="0" smtClean="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smtClean="0">
                <a:solidFill>
                  <a:schemeClr val="tx1"/>
                </a:solidFill>
                <a:latin typeface="Arial" charset="0"/>
                <a:ea typeface="+mn-ea"/>
                <a:cs typeface="+mn-cs"/>
              </a:rPr>
              <a:t>possible to use DCM as an integrative framework in neuroscience.</a:t>
            </a:r>
            <a:endParaRPr lang="en-GB" dirty="0"/>
          </a:p>
        </p:txBody>
      </p:sp>
    </p:spTree>
    <p:extLst>
      <p:ext uri="{BB962C8B-B14F-4D97-AF65-F5344CB8AC3E}">
        <p14:creationId xmlns:p14="http://schemas.microsoft.com/office/powerpoint/2010/main" val="111428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8</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0122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9</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9111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504BF-ACA9-4873-8920-CD73DDE189B9}" type="slidenum">
              <a:rPr lang="en-US"/>
              <a:pPr/>
              <a:t>11</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4927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0B8D-7A96-4BE8-B133-8949D4521436}" type="slidenum">
              <a:rPr lang="en-US"/>
              <a:pPr/>
              <a:t>12</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82820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bin"/><Relationship Id="rId3" Type="http://schemas.openxmlformats.org/officeDocument/2006/relationships/image" Target="../media/image47.png"/><Relationship Id="rId7" Type="http://schemas.openxmlformats.org/officeDocument/2006/relationships/oleObject" Target="../embeddings/oleObject2.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1.vml"/><Relationship Id="rId6" Type="http://schemas.openxmlformats.org/officeDocument/2006/relationships/image" Target="../media/image4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3.wmf"/><Relationship Id="rId4" Type="http://schemas.openxmlformats.org/officeDocument/2006/relationships/image" Target="../media/image48.png"/><Relationship Id="rId9" Type="http://schemas.openxmlformats.org/officeDocument/2006/relationships/oleObject" Target="../embeddings/oleObject3.bin"/><Relationship Id="rId14" Type="http://schemas.openxmlformats.org/officeDocument/2006/relationships/image" Target="../media/image45.wmf"/></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8670" y="2154237"/>
            <a:ext cx="7772400" cy="1470025"/>
          </a:xfrm>
        </p:spPr>
        <p:txBody>
          <a:bodyPr/>
          <a:lstStyle/>
          <a:p>
            <a:pPr algn="ctr"/>
            <a:r>
              <a:rPr lang="en-US" sz="4400" dirty="0" smtClean="0"/>
              <a:t>SPM for M/EEG </a:t>
            </a:r>
            <a:br>
              <a:rPr lang="en-US" sz="4400" dirty="0" smtClean="0"/>
            </a:br>
            <a:r>
              <a:rPr lang="en-US" sz="4400" dirty="0" smtClean="0"/>
              <a:t>- introduction</a:t>
            </a:r>
            <a:endParaRPr lang="en-US" sz="4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smtClean="0">
                <a:solidFill>
                  <a:schemeClr val="bg1"/>
                </a:solidFill>
              </a:rPr>
              <a:t>London, May 2016</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smtClean="0"/>
              <a:t>Vladimir Litvak</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Trust Centre for Neuroimaging</a:t>
            </a:r>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596900" y="5997714"/>
            <a:ext cx="82423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rgbClr val="993366"/>
              </a:buClr>
              <a:buFont typeface="Wingdings" pitchFamily="2" charset="2"/>
              <a:buNone/>
            </a:pPr>
            <a:r>
              <a:rPr lang="en-GB" sz="2000" dirty="0" err="1"/>
              <a:t>Litvak</a:t>
            </a:r>
            <a:r>
              <a:rPr lang="en-GB" sz="2000" dirty="0"/>
              <a:t> et al, EEG and MEG Data Analysis in </a:t>
            </a:r>
            <a:r>
              <a:rPr lang="en-GB" sz="2000" dirty="0" smtClean="0"/>
              <a:t>SPM8.</a:t>
            </a:r>
          </a:p>
          <a:p>
            <a:pPr eaLnBrk="1" hangingPunct="1">
              <a:lnSpc>
                <a:spcPct val="90000"/>
              </a:lnSpc>
              <a:spcBef>
                <a:spcPct val="20000"/>
              </a:spcBef>
              <a:buClr>
                <a:srgbClr val="993366"/>
              </a:buClr>
              <a:buFont typeface="Wingdings" pitchFamily="2" charset="2"/>
              <a:buNone/>
            </a:pPr>
            <a:r>
              <a:rPr lang="en-GB" sz="2000" dirty="0" smtClean="0"/>
              <a:t>Computational </a:t>
            </a:r>
            <a:r>
              <a:rPr lang="en-GB" sz="2000" dirty="0"/>
              <a:t>Intelligence and Neuroscience, id:852961, 2011.</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46" y="914400"/>
            <a:ext cx="3638154" cy="479959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70" y="914400"/>
            <a:ext cx="3384330" cy="47919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354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http://www.fil.ion.ucl.ac.uk/spm/support/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panose="02040503050406030204" pitchFamily="18" charset="0"/>
                            </a:rPr>
                          </m:ctrlPr>
                        </m:fPr>
                        <m:num>
                          <m:sSup>
                            <m:sSupPr>
                              <m:ctrlPr>
                                <a:rPr lang="en-GB" sz="2000" i="1"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panose="02040503050406030204" pitchFamily="18" charset="0"/>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panose="02040503050406030204" pitchFamily="18" charset="0"/>
                            </a:rPr>
                          </m:ctrlPr>
                        </m:sSupPr>
                        <m:e>
                          <m:d>
                            <m:dPr>
                              <m:ctrlPr>
                                <a:rPr lang="en-GB" sz="2000" i="1" dirty="0">
                                  <a:solidFill>
                                    <a:schemeClr val="tx1"/>
                                  </a:solidFill>
                                  <a:latin typeface="Cambria Math" panose="02040503050406030204" pitchFamily="18" charset="0"/>
                                </a:rPr>
                              </m:ctrlPr>
                            </m:dPr>
                            <m:e>
                              <m:sSup>
                                <m:sSupPr>
                                  <m:ctrlPr>
                                    <a:rPr lang="en-GB" sz="2000" i="1" dirty="0">
                                      <a:solidFill>
                                        <a:schemeClr val="tx1"/>
                                      </a:solidFill>
                                      <a:latin typeface="Cambria Math" panose="02040503050406030204" pitchFamily="18" charset="0"/>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panose="02040503050406030204" pitchFamily="18" charset="0"/>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M/EEG Source Analysis</a:t>
            </a:r>
            <a:endParaRPr lang="en-GB" dirty="0"/>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 xmlns:a14="http://schemas.microsoft.com/office/drawing/2010/main">
                <a:noFill/>
              </a14:hiddenFill>
            </a:ext>
          </a:extLst>
        </p:spPr>
      </p:cxnSp>
      <p:pic>
        <p:nvPicPr>
          <p:cNvPr id="11" name="Image 14" descr="brain.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spid="_x0000_s296084" name="Equation" r:id="rId5" imgW="685800" imgH="203200" progId="Equation.3">
                  <p:embed/>
                </p:oleObj>
              </mc:Choice>
              <mc:Fallback>
                <p:oleObj name="Equation" r:id="rId5" imgW="685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spid="_x0000_s296085" name="Equation" r:id="rId7" imgW="533169" imgH="203112" progId="Equation.3">
                  <p:embed/>
                </p:oleObj>
              </mc:Choice>
              <mc:Fallback>
                <p:oleObj name="Equation" r:id="rId7" imgW="53316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spid="_x0000_s296086"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spid="_x0000_s296087" name="Equation" r:id="rId11" imgW="685800" imgH="203200" progId="Equation.3">
                  <p:embed/>
                </p:oleObj>
              </mc:Choice>
              <mc:Fallback>
                <p:oleObj name="Equation" r:id="rId11" imgW="6858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chemeClr val="accent6"/>
                </a:solidFill>
                <a:latin typeface="+mn-lt"/>
                <a:ea typeface="MS PGothic" pitchFamily="34" charset="-128"/>
                <a:cs typeface="ＭＳ Ｐゴシック" charset="0"/>
              </a:rPr>
              <a:t>Forward Problem</a:t>
            </a:r>
            <a:endParaRPr lang="en-GB" sz="2400" dirty="0">
              <a:solidFill>
                <a:schemeClr val="accent6"/>
              </a:solidFill>
              <a:latin typeface="+mn-lt"/>
              <a:ea typeface="MS PGothic" pitchFamily="34" charset="-128"/>
              <a:cs typeface="ＭＳ Ｐゴシック" charset="0"/>
            </a:endParaRPr>
          </a:p>
        </p:txBody>
      </p:sp>
      <p:sp>
        <p:nvSpPr>
          <p:cNvPr id="26" name="Text Box 26"/>
          <p:cNvSpPr txBox="1">
            <a:spLocks noChangeArrowheads="1"/>
          </p:cNvSpPr>
          <p:nvPr/>
        </p:nvSpPr>
        <p:spPr bwMode="auto">
          <a:xfrm>
            <a:off x="3454400" y="6019800"/>
            <a:ext cx="2717800"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FF0000"/>
                </a:solidFill>
                <a:latin typeface="+mn-lt"/>
                <a:ea typeface="MS PGothic" pitchFamily="34" charset="-128"/>
                <a:cs typeface="ＭＳ Ｐゴシック" charset="0"/>
              </a:rPr>
              <a:t>Inverse Problem</a:t>
            </a:r>
            <a:endParaRPr lang="en-GB" sz="2400" dirty="0">
              <a:solidFill>
                <a:srgbClr val="FF0000"/>
              </a:solidFill>
              <a:latin typeface="+mn-lt"/>
              <a:ea typeface="MS PGothic" pitchFamily="34" charset="-128"/>
              <a:cs typeface="ＭＳ Ｐゴシック"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spid="_x0000_s296088" name="Equation" r:id="rId13" imgW="139579" imgH="164957" progId="Equation.3">
                  <p:embed/>
                </p:oleObj>
              </mc:Choice>
              <mc:Fallback>
                <p:oleObj name="Equation"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spid="_x0000_s296089" name="Equation" r:id="rId15" imgW="126725" imgH="177415" progId="Equation.3">
                  <p:embed/>
                </p:oleObj>
              </mc:Choice>
              <mc:Fallback>
                <p:oleObj name="Equation" r:id="rId15" imgW="126725" imgH="17741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129803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a:t>
            </a:r>
            <a:r>
              <a:rPr lang="en-GB" dirty="0" smtClean="0">
                <a:ea typeface="MS PGothic" pitchFamily="34" charset="-128"/>
                <a:cs typeface="Arial" charset="0"/>
              </a:rPr>
              <a:t>cross-spectral density</a:t>
            </a:r>
            <a:endParaRPr lang="en-GB" dirty="0">
              <a:ea typeface="MS PGothic" pitchFamily="34" charset="-128"/>
              <a:cs typeface="Arial" charset="0"/>
            </a:endParaRP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a:t>
            </a:r>
            <a:r>
              <a:rPr lang="en-GB" dirty="0" smtClean="0">
                <a:ea typeface="MS PGothic" pitchFamily="34" charset="-128"/>
                <a:cs typeface="Arial" charset="0"/>
                <a:sym typeface="Symbol" pitchFamily="18" charset="2"/>
              </a:rPr>
              <a:t>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cs typeface="Arial" charset="0"/>
              </a:rPr>
              <a:t>Dynamic Causal Modelling</a:t>
            </a:r>
            <a:br>
              <a:rPr lang="en-US" sz="2800" b="1" dirty="0" smtClean="0">
                <a:cs typeface="Arial" charset="0"/>
              </a:rPr>
            </a:br>
            <a:r>
              <a:rPr lang="en-US" sz="2800" b="1" dirty="0" smtClean="0">
                <a:cs typeface="Arial" charset="0"/>
              </a:rPr>
              <a:t>for </a:t>
            </a:r>
            <a:r>
              <a:rPr lang="en-US" sz="2800" b="1" dirty="0">
                <a:cs typeface="Arial" charset="0"/>
              </a:rPr>
              <a:t>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04800" y="1447800"/>
            <a:ext cx="8574088" cy="5105400"/>
          </a:xfrm>
        </p:spPr>
        <p:txBody>
          <a:bodyPr/>
          <a:lstStyle/>
          <a:p>
            <a:r>
              <a:rPr lang="en-GB" dirty="0"/>
              <a:t>Free and Open Source Software (GPL</a:t>
            </a:r>
            <a:r>
              <a:rPr lang="en-GB" dirty="0" smtClean="0"/>
              <a:t>)</a:t>
            </a:r>
            <a:br>
              <a:rPr lang="en-GB" dirty="0" smtClean="0"/>
            </a:br>
            <a:endParaRPr lang="en-GB" sz="1400" dirty="0"/>
          </a:p>
          <a:p>
            <a:r>
              <a:rPr lang="en-GB" dirty="0"/>
              <a:t>Requirements:</a:t>
            </a:r>
          </a:p>
          <a:p>
            <a:pPr lvl="1">
              <a:buFont typeface="Wingdings" panose="05000000000000000000" pitchFamily="2" charset="2"/>
              <a:buChar char="Ø"/>
            </a:pPr>
            <a:r>
              <a:rPr lang="en-GB" dirty="0"/>
              <a:t>MATLAB: </a:t>
            </a:r>
            <a:r>
              <a:rPr lang="pt-BR" b="1" dirty="0"/>
              <a:t>7.4 </a:t>
            </a:r>
            <a:r>
              <a:rPr lang="pt-BR" dirty="0"/>
              <a:t>(R2007a) to </a:t>
            </a:r>
            <a:r>
              <a:rPr lang="pt-BR" b="1" dirty="0"/>
              <a:t>9.0 </a:t>
            </a:r>
            <a:r>
              <a:rPr lang="pt-BR" dirty="0"/>
              <a:t>(R2016a</a:t>
            </a:r>
            <a:r>
              <a:rPr lang="pt-BR" dirty="0" smtClean="0"/>
              <a:t>)</a:t>
            </a:r>
          </a:p>
          <a:p>
            <a:pPr lvl="1">
              <a:buFont typeface="Wingdings" panose="05000000000000000000" pitchFamily="2" charset="2"/>
              <a:buChar char="Ø"/>
            </a:pPr>
            <a:r>
              <a:rPr lang="en-GB" dirty="0" smtClean="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br>
              <a:rPr lang="en-GB" dirty="0" smtClean="0"/>
            </a:br>
            <a:endParaRPr lang="en-GB" sz="14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smtClean="0"/>
              <a:t>)</a:t>
            </a:r>
            <a:br>
              <a:rPr lang="en-GB" dirty="0" smtClean="0"/>
            </a:br>
            <a:endParaRPr lang="en-GB" sz="1400" dirty="0"/>
          </a:p>
          <a:p>
            <a:r>
              <a:rPr lang="en-GB" dirty="0" smtClean="0"/>
              <a:t>Standalone version </a:t>
            </a:r>
            <a:r>
              <a:rPr lang="en-GB" dirty="0"/>
              <a:t>available</a:t>
            </a:r>
            <a:r>
              <a:rPr lang="en-GB" dirty="0" smtClean="0"/>
              <a:t>.</a:t>
            </a:r>
          </a:p>
        </p:txBody>
      </p:sp>
      <p:pic>
        <p:nvPicPr>
          <p:cNvPr id="227334" name="Picture 6" descr="mat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32" y="4531568"/>
            <a:ext cx="1921768" cy="1921768"/>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77" y="1530749"/>
            <a:ext cx="2546323" cy="2546323"/>
          </a:xfrm>
          <a:prstGeom prst="rect">
            <a:avLst/>
          </a:prstGeom>
        </p:spPr>
      </p:pic>
    </p:spTree>
    <p:extLst>
      <p:ext uri="{BB962C8B-B14F-4D97-AF65-F5344CB8AC3E}">
        <p14:creationId xmlns:p14="http://schemas.microsoft.com/office/powerpoint/2010/main" val="160929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410200" y="3048000"/>
            <a:ext cx="3581400" cy="2667000"/>
          </a:xfrm>
          <a:prstGeom prst="rect">
            <a:avLst/>
          </a:prstGeom>
          <a:noFill/>
          <a:ln>
            <a:noFill/>
          </a:ln>
          <a:effectLst/>
          <a:extLst>
            <a:ext uri="{909E8E84-426E-40dd-AFC4-6F175D3DCCD1}">
              <a14:hiddenFill xmlns=""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 xmlns:a14="http://schemas.microsoft.com/office/drawing/2010/main" w="47625" cmpd="thickThin">
                <a:solidFill>
                  <a:srgbClr val="C1CEFF"/>
                </a:solidFill>
                <a:miter lim="800000"/>
                <a:headEnd/>
                <a:tailEnd/>
              </a14:hiddenLine>
            </a:ext>
            <a:ext uri="{AF507438-7753-43e0-B8FC-AC1667EBCBE1}">
              <a14:hiddenEffects xmln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br>
              <a:rPr lang="en-GB" sz="2400" dirty="0" smtClean="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a:t>
            </a:r>
            <a:r>
              <a:rPr lang="en-GB" sz="2400" dirty="0" smtClean="0"/>
              <a:t>Bibliography</a:t>
            </a:r>
            <a:br>
              <a:rPr lang="en-GB" sz="2400" dirty="0" smtClean="0"/>
            </a:br>
            <a:endParaRPr lang="en-GB" sz="2400" dirty="0"/>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637250" cy="520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a:t>http://www.fil.ion.ucl.ac.uk/spm/</a:t>
            </a:r>
          </a:p>
        </p:txBody>
      </p:sp>
      <p:pic>
        <p:nvPicPr>
          <p:cNvPr id="21709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09" y="2362200"/>
            <a:ext cx="5153891" cy="39719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22789</TotalTime>
  <Words>612</Words>
  <Application>Microsoft Office PowerPoint</Application>
  <PresentationFormat>On-screen Show (4:3)</PresentationFormat>
  <Paragraphs>136</Paragraphs>
  <Slides>13</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 Unicode MS</vt:lpstr>
      <vt:lpstr>MS PGothic</vt:lpstr>
      <vt:lpstr>MS PGothic</vt:lpstr>
      <vt:lpstr>Arial</vt:lpstr>
      <vt:lpstr>Cambria Math</vt:lpstr>
      <vt:lpstr>Symbol</vt:lpstr>
      <vt:lpstr>Times New Roman</vt:lpstr>
      <vt:lpstr>Wingdings</vt:lpstr>
      <vt:lpstr>Default Design</vt:lpstr>
      <vt:lpstr>Equation</vt:lpstr>
      <vt:lpstr>SPM for M/EEG  - introduction</vt:lpstr>
      <vt:lpstr>SPM Software</vt:lpstr>
      <vt:lpstr>PowerPoint Presentation</vt:lpstr>
      <vt:lpstr>PowerPoint Presentation</vt:lpstr>
      <vt:lpstr>PowerPoint Presentation</vt:lpstr>
      <vt:lpstr>M/EEG Source Analysis</vt:lpstr>
      <vt:lpstr>PowerPoint Presentation</vt:lpstr>
      <vt:lpstr>Software: SPM12</vt:lpstr>
      <vt:lpstr>SPM Website</vt:lpstr>
      <vt:lpstr>PowerPoint Presentation</vt:lpstr>
      <vt:lpstr>SPM Toolboxes</vt:lpstr>
      <vt:lpstr>SPM Mailing List</vt:lpstr>
      <vt:lpstr>The SPM co-authors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Vladimir Litvak</cp:lastModifiedBy>
  <cp:revision>134</cp:revision>
  <cp:lastPrinted>1601-01-01T00:00:00Z</cp:lastPrinted>
  <dcterms:created xsi:type="dcterms:W3CDTF">1601-01-01T00:00:00Z</dcterms:created>
  <dcterms:modified xsi:type="dcterms:W3CDTF">2016-05-12T13:01:38Z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