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56" r:id="rId2"/>
    <p:sldId id="310" r:id="rId3"/>
    <p:sldId id="258" r:id="rId4"/>
    <p:sldId id="264" r:id="rId5"/>
    <p:sldId id="281" r:id="rId6"/>
    <p:sldId id="301" r:id="rId7"/>
    <p:sldId id="302" r:id="rId8"/>
    <p:sldId id="265" r:id="rId9"/>
    <p:sldId id="267" r:id="rId10"/>
    <p:sldId id="268" r:id="rId11"/>
    <p:sldId id="320" r:id="rId12"/>
    <p:sldId id="259" r:id="rId13"/>
    <p:sldId id="260" r:id="rId14"/>
    <p:sldId id="333" r:id="rId15"/>
    <p:sldId id="321" r:id="rId16"/>
    <p:sldId id="271" r:id="rId17"/>
    <p:sldId id="276" r:id="rId18"/>
    <p:sldId id="323" r:id="rId19"/>
    <p:sldId id="324" r:id="rId20"/>
    <p:sldId id="335" r:id="rId21"/>
    <p:sldId id="269" r:id="rId22"/>
    <p:sldId id="326" r:id="rId23"/>
    <p:sldId id="279" r:id="rId24"/>
    <p:sldId id="280" r:id="rId25"/>
    <p:sldId id="325" r:id="rId26"/>
    <p:sldId id="277" r:id="rId27"/>
    <p:sldId id="331" r:id="rId28"/>
    <p:sldId id="289" r:id="rId29"/>
    <p:sldId id="304" r:id="rId30"/>
    <p:sldId id="327" r:id="rId31"/>
    <p:sldId id="338" r:id="rId32"/>
    <p:sldId id="290" r:id="rId33"/>
    <p:sldId id="292" r:id="rId34"/>
    <p:sldId id="293" r:id="rId35"/>
    <p:sldId id="303" r:id="rId36"/>
    <p:sldId id="328" r:id="rId37"/>
    <p:sldId id="336" r:id="rId38"/>
    <p:sldId id="329" r:id="rId39"/>
    <p:sldId id="298" r:id="rId40"/>
    <p:sldId id="330" r:id="rId41"/>
    <p:sldId id="285" r:id="rId42"/>
    <p:sldId id="284" r:id="rId43"/>
    <p:sldId id="286" r:id="rId44"/>
    <p:sldId id="337" r:id="rId45"/>
    <p:sldId id="288" r:id="rId46"/>
    <p:sldId id="295" r:id="rId47"/>
    <p:sldId id="299" r:id="rId48"/>
    <p:sldId id="305" r:id="rId49"/>
    <p:sldId id="334" r:id="rId50"/>
    <p:sldId id="296" r:id="rId51"/>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660066"/>
    <a:srgbClr val="0000FF"/>
    <a:srgbClr val="00FF00"/>
    <a:srgbClr val="FF0000"/>
    <a:srgbClr val="F2EFF2"/>
    <a:srgbClr val="E9D1D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8" autoAdjust="0"/>
  </p:normalViewPr>
  <p:slideViewPr>
    <p:cSldViewPr>
      <p:cViewPr>
        <p:scale>
          <a:sx n="80" d="100"/>
          <a:sy n="80" d="100"/>
        </p:scale>
        <p:origin x="1098" y="-276"/>
      </p:cViewPr>
      <p:guideLst>
        <p:guide orient="horz" pos="436"/>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varScale="1">
      <p:scale>
        <a:sx n="1" d="1"/>
        <a:sy n="1" d="1"/>
      </p:scale>
      <p:origin x="0" y="-13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04/05/2016</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07528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41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Potential</a:t>
            </a:r>
            <a:r>
              <a:rPr lang="en-GB" baseline="0" dirty="0" smtClean="0"/>
              <a:t> difference between 2 points. Can use somewhere on head like nose or mastoid or average across all channels as reference – compromise – bad if few channels might be harder to see subtle changes</a:t>
            </a:r>
          </a:p>
          <a:p>
            <a:r>
              <a:rPr lang="en-GB" baseline="0" dirty="0" smtClean="0"/>
              <a:t>Can take most positive channel and make this ref so all else is negative or vice versa – if you then do stats – you can sensitise to particular phenomena.</a:t>
            </a:r>
            <a:endParaRPr lang="en-US" dirty="0"/>
          </a:p>
        </p:txBody>
      </p:sp>
    </p:spTree>
    <p:extLst>
      <p:ext uri="{BB962C8B-B14F-4D97-AF65-F5344CB8AC3E}">
        <p14:creationId xmlns:p14="http://schemas.microsoft.com/office/powerpoint/2010/main" val="166340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What else is montage used</a:t>
            </a:r>
            <a:r>
              <a:rPr lang="en-GB" baseline="0" dirty="0" smtClean="0"/>
              <a:t> for? ICA components/source extraction</a:t>
            </a:r>
            <a:endParaRPr lang="en-GB" dirty="0" smtClean="0"/>
          </a:p>
        </p:txBody>
      </p:sp>
    </p:spTree>
    <p:extLst>
      <p:ext uri="{BB962C8B-B14F-4D97-AF65-F5344CB8AC3E}">
        <p14:creationId xmlns:p14="http://schemas.microsoft.com/office/powerpoint/2010/main" val="133377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17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Red is robust</a:t>
            </a:r>
            <a:r>
              <a:rPr lang="en-GB" baseline="0" dirty="0" smtClean="0"/>
              <a:t>, blue is standard</a:t>
            </a:r>
            <a:endParaRPr lang="en-US" dirty="0"/>
          </a:p>
        </p:txBody>
      </p:sp>
    </p:spTree>
    <p:extLst>
      <p:ext uri="{BB962C8B-B14F-4D97-AF65-F5344CB8AC3E}">
        <p14:creationId xmlns:p14="http://schemas.microsoft.com/office/powerpoint/2010/main" val="162818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Robust averaging is good for artefact suppression – uses the distribution of data to find outliers (distance from median) and suppress them (</a:t>
            </a:r>
            <a:r>
              <a:rPr lang="en-GB" dirty="0" err="1" smtClean="0"/>
              <a:t>downweight</a:t>
            </a:r>
            <a:r>
              <a:rPr lang="en-GB" dirty="0" smtClean="0"/>
              <a:t> them)</a:t>
            </a:r>
          </a:p>
          <a:p>
            <a:r>
              <a:rPr lang="en-GB" dirty="0" smtClean="0"/>
              <a:t>Need a good number of trials – need most to be clean</a:t>
            </a:r>
          </a:p>
          <a:p>
            <a:r>
              <a:rPr lang="en-GB" dirty="0" smtClean="0"/>
              <a:t>If artefact at same</a:t>
            </a:r>
            <a:r>
              <a:rPr lang="en-GB" baseline="0" dirty="0" smtClean="0"/>
              <a:t> time each trial then this is not good – could use ICA instead</a:t>
            </a:r>
            <a:endParaRPr lang="en-US" dirty="0"/>
          </a:p>
        </p:txBody>
      </p:sp>
    </p:spTree>
    <p:extLst>
      <p:ext uri="{BB962C8B-B14F-4D97-AF65-F5344CB8AC3E}">
        <p14:creationId xmlns:p14="http://schemas.microsoft.com/office/powerpoint/2010/main" val="382057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3D image mapped over time – create these images and then can run all sorts</a:t>
            </a:r>
            <a:r>
              <a:rPr lang="en-GB" baseline="0" dirty="0" smtClean="0"/>
              <a:t> of stats on them – 4D images</a:t>
            </a:r>
          </a:p>
          <a:p>
            <a:endParaRPr lang="en-GB" baseline="0" dirty="0" smtClean="0"/>
          </a:p>
          <a:p>
            <a:r>
              <a:rPr lang="en-GB" baseline="0" dirty="0" smtClean="0"/>
              <a:t>Y axis is time, x axis is first left to right of brain and second anterior to posterior of brain</a:t>
            </a:r>
            <a:endParaRPr lang="en-US" dirty="0"/>
          </a:p>
        </p:txBody>
      </p:sp>
    </p:spTree>
    <p:extLst>
      <p:ext uri="{BB962C8B-B14F-4D97-AF65-F5344CB8AC3E}">
        <p14:creationId xmlns:p14="http://schemas.microsoft.com/office/powerpoint/2010/main" val="379292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Wavelet</a:t>
            </a:r>
            <a:r>
              <a:rPr lang="en-GB" baseline="0" dirty="0" smtClean="0"/>
              <a:t> is a sine wave multiplied by a </a:t>
            </a:r>
            <a:r>
              <a:rPr lang="en-GB" baseline="0" dirty="0" err="1" smtClean="0"/>
              <a:t>gaussian</a:t>
            </a:r>
            <a:r>
              <a:rPr lang="en-GB" baseline="0" dirty="0" smtClean="0"/>
              <a:t> kernel</a:t>
            </a:r>
          </a:p>
          <a:p>
            <a:r>
              <a:rPr lang="en-GB" baseline="0" dirty="0" smtClean="0"/>
              <a:t>Aim of tapers is to reduce spectral leakage</a:t>
            </a:r>
          </a:p>
          <a:p>
            <a:endParaRPr lang="en-GB" dirty="0" smtClean="0"/>
          </a:p>
          <a:p>
            <a:r>
              <a:rPr lang="en-GB" dirty="0" smtClean="0"/>
              <a:t>Tapering</a:t>
            </a:r>
            <a:r>
              <a:rPr lang="en-GB" baseline="0" dirty="0" smtClean="0"/>
              <a:t> is pulling the data at the edges towards 0 to diminish edge effects</a:t>
            </a:r>
          </a:p>
          <a:p>
            <a:endParaRPr lang="en-GB" dirty="0" smtClean="0"/>
          </a:p>
          <a:p>
            <a:r>
              <a:rPr lang="en-GB" dirty="0" smtClean="0"/>
              <a:t>Trade off between</a:t>
            </a:r>
            <a:r>
              <a:rPr lang="en-GB" baseline="0" dirty="0" smtClean="0"/>
              <a:t> temporal and frequency resolution</a:t>
            </a:r>
            <a:endParaRPr lang="en-GB" dirty="0" smtClean="0"/>
          </a:p>
          <a:p>
            <a:endParaRPr lang="en-GB" dirty="0" smtClean="0"/>
          </a:p>
          <a:p>
            <a:r>
              <a:rPr lang="en-GB" dirty="0" smtClean="0"/>
              <a:t>Boxcar,</a:t>
            </a:r>
            <a:r>
              <a:rPr lang="en-GB" baseline="0" dirty="0" smtClean="0"/>
              <a:t> </a:t>
            </a:r>
            <a:r>
              <a:rPr lang="en-GB" dirty="0" err="1" smtClean="0"/>
              <a:t>Hanning</a:t>
            </a:r>
            <a:r>
              <a:rPr lang="en-GB" dirty="0" smtClean="0"/>
              <a:t> taper, </a:t>
            </a:r>
            <a:r>
              <a:rPr lang="en-GB" dirty="0" err="1" smtClean="0"/>
              <a:t>Hillbert</a:t>
            </a:r>
            <a:r>
              <a:rPr lang="en-GB" baseline="0" dirty="0" smtClean="0"/>
              <a:t> transform, </a:t>
            </a:r>
            <a:r>
              <a:rPr lang="en-GB" baseline="0" dirty="0" err="1" smtClean="0"/>
              <a:t>multitaper</a:t>
            </a:r>
            <a:endParaRPr lang="en-GB" baseline="0" dirty="0" smtClean="0"/>
          </a:p>
          <a:p>
            <a:r>
              <a:rPr lang="en-GB" baseline="0" dirty="0" smtClean="0"/>
              <a:t>Gaussian is narrower and more curved compared to </a:t>
            </a:r>
            <a:r>
              <a:rPr lang="en-GB" baseline="0" dirty="0" err="1" smtClean="0"/>
              <a:t>hanning</a:t>
            </a:r>
            <a:endParaRPr lang="en-GB" baseline="0" dirty="0" smtClean="0"/>
          </a:p>
          <a:p>
            <a:endParaRPr lang="en-GB" dirty="0" smtClean="0"/>
          </a:p>
          <a:p>
            <a:r>
              <a:rPr lang="en-GB" baseline="0" dirty="0" smtClean="0"/>
              <a:t>Higher freq is more usually broadband – </a:t>
            </a:r>
            <a:r>
              <a:rPr lang="en-GB" baseline="0" dirty="0" err="1" smtClean="0"/>
              <a:t>multitapes</a:t>
            </a:r>
            <a:r>
              <a:rPr lang="en-GB" baseline="0" dirty="0" smtClean="0"/>
              <a:t> useful for this</a:t>
            </a:r>
          </a:p>
          <a:p>
            <a:r>
              <a:rPr lang="en-GB" baseline="0" dirty="0" smtClean="0"/>
              <a:t>Low freq usually better estimated by single (</a:t>
            </a:r>
            <a:r>
              <a:rPr lang="en-GB" baseline="0" dirty="0" err="1" smtClean="0"/>
              <a:t>Hanning</a:t>
            </a:r>
            <a:r>
              <a:rPr lang="en-GB" baseline="0" dirty="0" smtClean="0"/>
              <a:t>) taper</a:t>
            </a:r>
          </a:p>
          <a:p>
            <a:endParaRPr lang="en-GB" baseline="0" dirty="0" smtClean="0"/>
          </a:p>
          <a:p>
            <a:r>
              <a:rPr lang="en-GB" baseline="0" dirty="0" err="1" smtClean="0"/>
              <a:t>Multitaper</a:t>
            </a:r>
            <a:r>
              <a:rPr lang="en-GB" baseline="0" dirty="0" smtClean="0"/>
              <a:t> good for gamma</a:t>
            </a:r>
          </a:p>
          <a:p>
            <a:endParaRPr lang="en-GB" dirty="0" smtClean="0"/>
          </a:p>
        </p:txBody>
      </p:sp>
    </p:spTree>
    <p:extLst>
      <p:ext uri="{BB962C8B-B14F-4D97-AF65-F5344CB8AC3E}">
        <p14:creationId xmlns:p14="http://schemas.microsoft.com/office/powerpoint/2010/main" val="357592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88755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 = equates</a:t>
            </a:r>
            <a:r>
              <a:rPr lang="en-GB" baseline="0" dirty="0" smtClean="0"/>
              <a:t> different frequencies</a:t>
            </a:r>
          </a:p>
          <a:p>
            <a:r>
              <a:rPr lang="en-GB" baseline="0" dirty="0" err="1" smtClean="0"/>
              <a:t>Rel</a:t>
            </a:r>
            <a:r>
              <a:rPr lang="en-GB" baseline="0" dirty="0" smtClean="0"/>
              <a:t> = divides everything by the baseline (similar to </a:t>
            </a:r>
            <a:r>
              <a:rPr lang="en-GB" baseline="0" dirty="0" err="1" smtClean="0"/>
              <a:t>LogR</a:t>
            </a:r>
            <a:r>
              <a:rPr lang="en-GB" baseline="0" dirty="0" smtClean="0"/>
              <a:t> – like ratio)</a:t>
            </a:r>
          </a:p>
          <a:p>
            <a:r>
              <a:rPr lang="en-GB" baseline="0" dirty="0" smtClean="0"/>
              <a:t>Diff = subtracts baseline (doesn’t help with high frequencies)</a:t>
            </a:r>
          </a:p>
          <a:p>
            <a:r>
              <a:rPr lang="en-GB" baseline="0" dirty="0" err="1" smtClean="0"/>
              <a:t>LogR</a:t>
            </a:r>
            <a:r>
              <a:rPr lang="en-GB" baseline="0" dirty="0" smtClean="0"/>
              <a:t> = log + baseline correction</a:t>
            </a:r>
          </a:p>
          <a:p>
            <a:r>
              <a:rPr lang="en-GB" baseline="0" dirty="0" smtClean="0"/>
              <a:t>Using a Diff baseline time window will effect what you see</a:t>
            </a:r>
          </a:p>
          <a:p>
            <a:r>
              <a:rPr lang="en-GB" baseline="0" dirty="0" smtClean="0"/>
              <a:t>Be careful of what activity is present in baseline</a:t>
            </a:r>
            <a:endParaRPr lang="en-US" dirty="0"/>
          </a:p>
        </p:txBody>
      </p:sp>
    </p:spTree>
    <p:extLst>
      <p:ext uri="{BB962C8B-B14F-4D97-AF65-F5344CB8AC3E}">
        <p14:creationId xmlns:p14="http://schemas.microsoft.com/office/powerpoint/2010/main" val="321136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each script</a:t>
            </a:r>
            <a:r>
              <a:rPr lang="en-GB" baseline="0" dirty="0" smtClean="0"/>
              <a:t> for </a:t>
            </a:r>
            <a:r>
              <a:rPr lang="en-GB" baseline="0" dirty="0" err="1" smtClean="0"/>
              <a:t>spm</a:t>
            </a:r>
            <a:r>
              <a:rPr lang="en-GB" baseline="0" dirty="0" smtClean="0"/>
              <a:t> functions, there is a help section at the top or you can type help function in to the command line to get the same information.</a:t>
            </a:r>
            <a:endParaRPr lang="en-GB" dirty="0"/>
          </a:p>
        </p:txBody>
      </p:sp>
    </p:spTree>
    <p:extLst>
      <p:ext uri="{BB962C8B-B14F-4D97-AF65-F5344CB8AC3E}">
        <p14:creationId xmlns:p14="http://schemas.microsoft.com/office/powerpoint/2010/main" val="73670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Ask Vladimir about this</a:t>
            </a:r>
            <a:endParaRPr lang="en-GB" dirty="0"/>
          </a:p>
        </p:txBody>
      </p:sp>
    </p:spTree>
    <p:extLst>
      <p:ext uri="{BB962C8B-B14F-4D97-AF65-F5344CB8AC3E}">
        <p14:creationId xmlns:p14="http://schemas.microsoft.com/office/powerpoint/2010/main" val="126362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fieldtrip</a:t>
            </a:r>
            <a:r>
              <a:rPr lang="en-GB" baseline="0" dirty="0" smtClean="0"/>
              <a:t> here and that some scripts run by </a:t>
            </a:r>
            <a:r>
              <a:rPr lang="en-GB" baseline="0" dirty="0" err="1" smtClean="0"/>
              <a:t>spm</a:t>
            </a:r>
            <a:r>
              <a:rPr lang="en-GB" baseline="0" dirty="0" smtClean="0"/>
              <a:t> are from fieldtrip and they work very well together – however fieldtrip is generally much more command line and does not have a graphical user interface so not easy for beginners but can use for specific functions once you become more experienced with programming. Basically they work very well together.</a:t>
            </a:r>
            <a:endParaRPr lang="en-GB" dirty="0"/>
          </a:p>
        </p:txBody>
      </p:sp>
    </p:spTree>
    <p:extLst>
      <p:ext uri="{BB962C8B-B14F-4D97-AF65-F5344CB8AC3E}">
        <p14:creationId xmlns:p14="http://schemas.microsoft.com/office/powerpoint/2010/main" val="46119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time you run a </a:t>
            </a:r>
            <a:r>
              <a:rPr lang="en-GB" dirty="0" err="1" smtClean="0"/>
              <a:t>preprocessing</a:t>
            </a:r>
            <a:r>
              <a:rPr lang="en-GB" baseline="0" dirty="0" smtClean="0"/>
              <a:t> step, it will save a new dataset with a specific letter prepending it for example convert adds </a:t>
            </a:r>
            <a:r>
              <a:rPr lang="en-GB" baseline="0" dirty="0" err="1" smtClean="0"/>
              <a:t>spmeeg</a:t>
            </a:r>
            <a:r>
              <a:rPr lang="en-GB" baseline="0" dirty="0" smtClean="0"/>
              <a:t>_ to the front of the filename and filtering adds an f so you can track what steps you have done from the letters of the filename and you can also go back to previous steps and rerun things.</a:t>
            </a:r>
            <a:endParaRPr lang="en-GB" dirty="0"/>
          </a:p>
        </p:txBody>
      </p:sp>
    </p:spTree>
    <p:extLst>
      <p:ext uri="{BB962C8B-B14F-4D97-AF65-F5344CB8AC3E}">
        <p14:creationId xmlns:p14="http://schemas.microsoft.com/office/powerpoint/2010/main" val="369633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Cannot use frequencies</a:t>
            </a:r>
            <a:r>
              <a:rPr lang="en-GB" baseline="0" dirty="0" smtClean="0"/>
              <a:t> above the </a:t>
            </a:r>
            <a:r>
              <a:rPr lang="en-GB" baseline="0" dirty="0" err="1" smtClean="0"/>
              <a:t>Nyquist</a:t>
            </a:r>
            <a:r>
              <a:rPr lang="en-GB" baseline="0" dirty="0" smtClean="0"/>
              <a:t> frequency (half the sampling rate)</a:t>
            </a:r>
            <a:endParaRPr lang="en-US" dirty="0"/>
          </a:p>
        </p:txBody>
      </p:sp>
    </p:spTree>
    <p:extLst>
      <p:ext uri="{BB962C8B-B14F-4D97-AF65-F5344CB8AC3E}">
        <p14:creationId xmlns:p14="http://schemas.microsoft.com/office/powerpoint/2010/main" val="424795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idea to start with wide frequency band and then perhaps specify</a:t>
            </a:r>
            <a:r>
              <a:rPr lang="en-GB" baseline="0" dirty="0" smtClean="0"/>
              <a:t> smaller frequency band at later stages once you’ve explored your data</a:t>
            </a:r>
            <a:endParaRPr lang="en-GB" dirty="0"/>
          </a:p>
        </p:txBody>
      </p:sp>
    </p:spTree>
    <p:extLst>
      <p:ext uri="{BB962C8B-B14F-4D97-AF65-F5344CB8AC3E}">
        <p14:creationId xmlns:p14="http://schemas.microsoft.com/office/powerpoint/2010/main" val="156490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9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095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1323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val="1256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oleObject" Target="../embeddings/oleObject3.bin"/><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989138"/>
            <a:ext cx="8496300" cy="1368425"/>
          </a:xfrm>
        </p:spPr>
        <p:txBody>
          <a:bodyPr/>
          <a:lstStyle/>
          <a:p>
            <a:pPr algn="ctr" eaLnBrk="1" hangingPunct="1"/>
            <a:r>
              <a:rPr lang="en-GB" altLang="en-US" sz="4000" smtClean="0"/>
              <a:t>M/EEG pre-processing</a:t>
            </a:r>
            <a:br>
              <a:rPr lang="en-GB" altLang="en-US" sz="4000" smtClean="0"/>
            </a:br>
            <a:endParaRPr lang="en-US" altLang="en-US" sz="4000" smtClean="0"/>
          </a:p>
        </p:txBody>
      </p:sp>
      <p:sp>
        <p:nvSpPr>
          <p:cNvPr id="5123" name="Rectangle 6"/>
          <p:cNvSpPr>
            <a:spLocks noGrp="1" noChangeArrowheads="1"/>
          </p:cNvSpPr>
          <p:nvPr>
            <p:ph type="subTitle" idx="1"/>
          </p:nvPr>
        </p:nvSpPr>
        <p:spPr>
          <a:xfrm>
            <a:off x="3563938" y="4005263"/>
            <a:ext cx="2159000" cy="431800"/>
          </a:xfrm>
          <a:noFill/>
        </p:spPr>
        <p:txBody>
          <a:bodyPr/>
          <a:lstStyle/>
          <a:p>
            <a:pPr algn="ctr" eaLnBrk="1" hangingPunct="1"/>
            <a:r>
              <a:rPr lang="en-US" altLang="en-US" sz="2000" smtClean="0">
                <a:solidFill>
                  <a:srgbClr val="000000"/>
                </a:solidFill>
              </a:rPr>
              <a:t>Holly Rossiter</a:t>
            </a:r>
            <a:endParaRPr lang="en-GB" altLang="en-US" sz="2000" smtClean="0">
              <a:solidFill>
                <a:srgbClr val="000000"/>
              </a:solidFill>
            </a:endParaRPr>
          </a:p>
        </p:txBody>
      </p:sp>
      <p:sp>
        <p:nvSpPr>
          <p:cNvPr id="5124" name="Text Box 7"/>
          <p:cNvSpPr txBox="1">
            <a:spLocks noChangeArrowheads="1"/>
          </p:cNvSpPr>
          <p:nvPr/>
        </p:nvSpPr>
        <p:spPr bwMode="auto">
          <a:xfrm>
            <a:off x="2339975" y="5845175"/>
            <a:ext cx="433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cs typeface="Arial" panose="020B0604020202020204" pitchFamily="34" charset="0"/>
              </a:rPr>
              <a:t>Wellcome Trust Centre for Neuroimaging</a:t>
            </a:r>
          </a:p>
          <a:p>
            <a:pPr algn="ctr" eaLnBrk="1" hangingPunct="1">
              <a:spcBef>
                <a:spcPct val="0"/>
              </a:spcBef>
              <a:buFontTx/>
              <a:buNone/>
            </a:pPr>
            <a:r>
              <a:rPr lang="en-US" altLang="en-US" sz="1800">
                <a:solidFill>
                  <a:srgbClr val="000000"/>
                </a:solidFill>
                <a:cs typeface="Arial" panose="020B0604020202020204" pitchFamily="34" charset="0"/>
              </a:rPr>
              <a:t>UCL Institute of Neurology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smtClean="0"/>
              <a:t>Now lets take a step back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smtClean="0"/>
              <a:t>spm_eeg_convert</a:t>
            </a:r>
            <a:endParaRPr lang="en-GB" b="1" dirty="0"/>
          </a:p>
        </p:txBody>
      </p:sp>
    </p:spTree>
    <p:extLst>
      <p:ext uri="{BB962C8B-B14F-4D97-AF65-F5344CB8AC3E}">
        <p14:creationId xmlns:p14="http://schemas.microsoft.com/office/powerpoint/2010/main" val="7880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EEG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800">
                <a:solidFill>
                  <a:srgbClr val="66FFFF"/>
                </a:solidFill>
              </a:rPr>
              <a:t>EEGLAB</a:t>
            </a:r>
            <a:endParaRPr lang="en-GB" altLang="en-US" sz="1600"/>
          </a:p>
          <a:p>
            <a:pPr eaLnBrk="1" hangingPunct="1">
              <a:spcBef>
                <a:spcPct val="0"/>
              </a:spcBef>
              <a:buFontTx/>
              <a:buNone/>
            </a:pPr>
            <a:r>
              <a:rPr lang="en-GB" altLang="en-US" sz="1600"/>
              <a:t>Biosemi</a:t>
            </a:r>
          </a:p>
          <a:p>
            <a:pPr eaLnBrk="1" hangingPunct="1">
              <a:spcBef>
                <a:spcPct val="0"/>
              </a:spcBef>
              <a:buFontTx/>
              <a:buNone/>
            </a:pPr>
            <a:r>
              <a:rPr lang="en-GB" altLang="en-US" sz="1600"/>
              <a:t>Brainvision</a:t>
            </a:r>
          </a:p>
          <a:p>
            <a:pPr eaLnBrk="1" hangingPunct="1">
              <a:spcBef>
                <a:spcPct val="0"/>
              </a:spcBef>
              <a:buFontTx/>
              <a:buNone/>
            </a:pPr>
            <a:r>
              <a:rPr lang="en-GB" altLang="en-US" sz="1600"/>
              <a:t>Neuroscan</a:t>
            </a:r>
          </a:p>
          <a:p>
            <a:pPr eaLnBrk="1" hangingPunct="1">
              <a:spcBef>
                <a:spcPct val="0"/>
              </a:spcBef>
              <a:buFontTx/>
              <a:buNone/>
            </a:pPr>
            <a:r>
              <a:rPr lang="en-GB" altLang="en-US" sz="1600"/>
              <a:t>EGI</a:t>
            </a:r>
          </a:p>
          <a:p>
            <a:pPr eaLnBrk="1" hangingPunct="1">
              <a:spcBef>
                <a:spcPct val="0"/>
              </a:spcBef>
              <a:buFontTx/>
              <a:buNone/>
            </a:pPr>
            <a:r>
              <a:rPr lang="en-GB" altLang="en-US" sz="1600"/>
              <a:t>ANT</a:t>
            </a:r>
          </a:p>
          <a:p>
            <a:pPr eaLnBrk="1" hangingPunct="1">
              <a:spcBef>
                <a:spcPct val="0"/>
              </a:spcBef>
              <a:buFontTx/>
              <a:buNone/>
            </a:pPr>
            <a:r>
              <a:rPr lang="en-GB" altLang="en-US" sz="1600"/>
              <a:t>SPM5</a:t>
            </a:r>
            <a:endParaRPr lang="en-GB" altLang="en-US" sz="1600">
              <a:solidFill>
                <a:srgbClr val="66FFFF"/>
              </a:solidFill>
            </a:endParaRPr>
          </a:p>
          <a:p>
            <a:pPr eaLnBrk="1" hangingPunct="1">
              <a:spcBef>
                <a:spcPct val="0"/>
              </a:spcBef>
              <a:buFontTx/>
              <a:buNone/>
            </a:pPr>
            <a:r>
              <a:rPr lang="en-GB" altLang="en-US" sz="1600"/>
              <a:t>…</a:t>
            </a:r>
          </a:p>
          <a:p>
            <a:pPr eaLnBrk="1" hangingPunct="1">
              <a:spcBef>
                <a:spcPct val="0"/>
              </a:spcBef>
              <a:buFontTx/>
              <a:buNone/>
            </a:pPr>
            <a:r>
              <a:rPr lang="en-GB" altLang="en-US" sz="1600"/>
              <a:t>Biosig</a:t>
            </a:r>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Fieldtrip</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raw</a:t>
            </a:r>
          </a:p>
          <a:p>
            <a:pPr eaLnBrk="1" hangingPunct="1">
              <a:spcBef>
                <a:spcPct val="0"/>
              </a:spcBef>
              <a:buFontTx/>
              <a:buNone/>
            </a:pPr>
            <a:r>
              <a:rPr lang="en-GB" altLang="en-US" sz="1800"/>
              <a:t>timelock</a:t>
            </a:r>
          </a:p>
          <a:p>
            <a:pPr eaLnBrk="1" hangingPunct="1">
              <a:spcBef>
                <a:spcPct val="0"/>
              </a:spcBef>
              <a:buFontTx/>
              <a:buNone/>
            </a:pPr>
            <a:r>
              <a:rPr lang="en-GB" altLang="en-US" sz="1800"/>
              <a:t>freq</a:t>
            </a:r>
            <a:endParaRPr lang="en-US" altLang="en-US" sz="180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       </a:t>
            </a:r>
          </a:p>
          <a:p>
            <a:pPr algn="ctr" eaLnBrk="1" hangingPunct="1">
              <a:spcBef>
                <a:spcPct val="0"/>
              </a:spcBef>
              <a:buFontTx/>
              <a:buNone/>
            </a:pPr>
            <a:r>
              <a:rPr lang="en-GB" altLang="en-US" sz="1800"/>
              <a:t>     spm_eeg_ft2spm     </a:t>
            </a:r>
          </a:p>
          <a:p>
            <a:pPr algn="ctr" eaLnBrk="1" hangingPunct="1">
              <a:spcBef>
                <a:spcPct val="0"/>
              </a:spcBef>
              <a:buFontTx/>
              <a:buNone/>
            </a:pPr>
            <a:endParaRPr lang="en-US" altLang="en-US" sz="180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635375" y="5661025"/>
            <a:ext cx="24130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SPM dataset </a:t>
            </a:r>
          </a:p>
          <a:p>
            <a:pPr algn="ctr" eaLnBrk="1" hangingPunct="1">
              <a:spcBef>
                <a:spcPct val="0"/>
              </a:spcBef>
              <a:buFontTx/>
              <a:buNone/>
            </a:pPr>
            <a:r>
              <a:rPr lang="en-GB" altLang="en-US" sz="1800"/>
              <a:t>*.dat – binary data file</a:t>
            </a:r>
          </a:p>
          <a:p>
            <a:pPr algn="ctr" eaLnBrk="1" hangingPunct="1">
              <a:spcBef>
                <a:spcPct val="0"/>
              </a:spcBef>
              <a:buFontTx/>
              <a:buNone/>
            </a:pPr>
            <a:r>
              <a:rPr lang="en-GB" altLang="en-US" sz="1800"/>
              <a:t>*.mat – header file</a:t>
            </a:r>
            <a:endParaRPr lang="en-US" altLang="en-US" sz="180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30200" y="1988841"/>
            <a:ext cx="8489950" cy="3600400"/>
          </a:xfrm>
        </p:spPr>
        <p:txBody>
          <a:bodyPr/>
          <a:lstStyle/>
          <a:p>
            <a:pPr eaLnBrk="1" hangingPunct="1"/>
            <a:r>
              <a:rPr lang="en-GB" altLang="en-US" dirty="0" smtClean="0"/>
              <a:t>The *.mat file contains a </a:t>
            </a:r>
            <a:r>
              <a:rPr lang="en-GB" altLang="en-US" dirty="0" err="1" smtClean="0"/>
              <a:t>struct</a:t>
            </a:r>
            <a:r>
              <a:rPr lang="en-GB" altLang="en-US" dirty="0" smtClean="0"/>
              <a:t>, named D, which is converted to an </a:t>
            </a:r>
            <a:r>
              <a:rPr lang="en-GB" altLang="en-US" dirty="0" err="1" smtClean="0"/>
              <a:t>meeg</a:t>
            </a:r>
            <a:r>
              <a:rPr lang="en-GB" altLang="en-US" dirty="0" smtClean="0"/>
              <a:t> object by </a:t>
            </a:r>
            <a:r>
              <a:rPr lang="en-GB" altLang="en-US" b="1" dirty="0" err="1" smtClean="0"/>
              <a:t>spm_eeg_load</a:t>
            </a:r>
            <a:r>
              <a:rPr lang="en-GB" altLang="en-US" b="1" dirty="0" smtClean="0"/>
              <a:t>.</a:t>
            </a:r>
          </a:p>
          <a:p>
            <a:pPr eaLnBrk="1" hangingPunct="1"/>
            <a:endParaRPr lang="en-GB" altLang="en-US" dirty="0" smtClean="0"/>
          </a:p>
          <a:p>
            <a:pPr eaLnBrk="1" hangingPunct="1"/>
            <a:r>
              <a:rPr lang="en-GB" altLang="en-US" dirty="0" smtClean="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a:t>
            </a:r>
            <a:endParaRPr lang="en-GB" dirty="0"/>
          </a:p>
        </p:txBody>
      </p:sp>
      <p:sp>
        <p:nvSpPr>
          <p:cNvPr id="3" name="Content Placeholder 2"/>
          <p:cNvSpPr>
            <a:spLocks noGrp="1"/>
          </p:cNvSpPr>
          <p:nvPr>
            <p:ph idx="1"/>
          </p:nvPr>
        </p:nvSpPr>
        <p:spPr/>
        <p:txBody>
          <a:bodyPr/>
          <a:lstStyle/>
          <a:p>
            <a:r>
              <a:rPr lang="en-GB" dirty="0" smtClean="0"/>
              <a:t>In GUI you have the option to define settings or ‘just read’</a:t>
            </a:r>
          </a:p>
          <a:p>
            <a:r>
              <a:rPr lang="en-GB" dirty="0" smtClean="0"/>
              <a:t>Settings to define… </a:t>
            </a:r>
          </a:p>
          <a:p>
            <a:pPr lvl="1"/>
            <a:r>
              <a:rPr lang="en-GB" dirty="0" smtClean="0"/>
              <a:t>Continuous or </a:t>
            </a:r>
            <a:r>
              <a:rPr lang="en-GB" dirty="0" err="1" smtClean="0"/>
              <a:t>epoched</a:t>
            </a:r>
            <a:endParaRPr lang="en-GB" dirty="0" smtClean="0"/>
          </a:p>
          <a:p>
            <a:pPr lvl="1"/>
            <a:r>
              <a:rPr lang="en-GB" dirty="0" smtClean="0"/>
              <a:t>Which channels to include</a:t>
            </a:r>
          </a:p>
          <a:p>
            <a:pPr lvl="1"/>
            <a:r>
              <a:rPr lang="en-GB" dirty="0" err="1" smtClean="0"/>
              <a:t>etc</a:t>
            </a:r>
            <a:endParaRPr lang="en-GB" dirty="0"/>
          </a:p>
        </p:txBody>
      </p:sp>
    </p:spTree>
    <p:extLst>
      <p:ext uri="{BB962C8B-B14F-4D97-AF65-F5344CB8AC3E}">
        <p14:creationId xmlns:p14="http://schemas.microsoft.com/office/powerpoint/2010/main" val="173490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491880" y="2348880"/>
            <a:ext cx="1813317" cy="369332"/>
          </a:xfrm>
          <a:prstGeom prst="rect">
            <a:avLst/>
          </a:prstGeom>
          <a:noFill/>
        </p:spPr>
        <p:txBody>
          <a:bodyPr wrap="none" rtlCol="0">
            <a:spAutoFit/>
          </a:bodyPr>
          <a:lstStyle/>
          <a:p>
            <a:r>
              <a:rPr lang="en-GB" b="1" dirty="0" err="1" smtClean="0"/>
              <a:t>spm_eeg_filter</a:t>
            </a:r>
            <a:endParaRPr lang="en-GB" b="1" dirty="0"/>
          </a:p>
        </p:txBody>
      </p:sp>
    </p:spTree>
    <p:extLst>
      <p:ext uri="{BB962C8B-B14F-4D97-AF65-F5344CB8AC3E}">
        <p14:creationId xmlns:p14="http://schemas.microsoft.com/office/powerpoint/2010/main" val="259136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smtClean="0"/>
              <a:t>High-pass – remove the DC offset and slow trends in the data.</a:t>
            </a:r>
          </a:p>
          <a:p>
            <a:pPr eaLnBrk="1" hangingPunct="1"/>
            <a:endParaRPr lang="en-GB" altLang="en-US" sz="2400" smtClean="0"/>
          </a:p>
          <a:p>
            <a:pPr eaLnBrk="1" hangingPunct="1"/>
            <a:r>
              <a:rPr lang="en-GB" altLang="en-US" sz="2400" smtClean="0"/>
              <a:t>Low-pass – remove high-frequency noise. Similar to smoothing.</a:t>
            </a:r>
          </a:p>
          <a:p>
            <a:pPr eaLnBrk="1" hangingPunct="1"/>
            <a:endParaRPr lang="en-GB" altLang="en-US" sz="2400" smtClean="0"/>
          </a:p>
          <a:p>
            <a:pPr eaLnBrk="1" hangingPunct="1"/>
            <a:r>
              <a:rPr lang="en-GB" altLang="en-US" sz="2400" smtClean="0"/>
              <a:t>Notch (band-stop) – remove artefacts limited in frequency, most commonly line noise and its harmonics.</a:t>
            </a:r>
          </a:p>
          <a:p>
            <a:pPr eaLnBrk="1" hangingPunct="1"/>
            <a:endParaRPr lang="en-GB" altLang="en-US" sz="2400" smtClean="0"/>
          </a:p>
          <a:p>
            <a:pPr eaLnBrk="1" hangingPunct="1"/>
            <a:r>
              <a:rPr lang="en-GB" altLang="en-US" sz="2400" smtClean="0"/>
              <a:t>Band-pass – focus on the frequency of interest and remove the rest. More suitable for relatively narrow frequency ranges.</a:t>
            </a:r>
          </a:p>
          <a:p>
            <a:pPr eaLnBrk="1" hangingPunct="1"/>
            <a:endParaRPr lang="en-GB" altLang="en-US" sz="1400" smtClean="0"/>
          </a:p>
          <a:p>
            <a:pPr eaLnBrk="1" hangingPunct="1">
              <a:buFontTx/>
              <a:buNone/>
            </a:pPr>
            <a:endParaRPr lang="en-GB" altLang="en-US" sz="2400" smtClean="0"/>
          </a:p>
          <a:p>
            <a:pPr eaLnBrk="1" hangingPunct="1"/>
            <a:endParaRPr lang="en-GB" alt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663" y="741363"/>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13" y="681038"/>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692150"/>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1"/>
          <p:cNvSpPr txBox="1">
            <a:spLocks noChangeArrowheads="1"/>
          </p:cNvSpPr>
          <p:nvPr/>
        </p:nvSpPr>
        <p:spPr bwMode="auto">
          <a:xfrm>
            <a:off x="1341438" y="2917825"/>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Unfiltered</a:t>
            </a:r>
          </a:p>
        </p:txBody>
      </p:sp>
      <p:sp>
        <p:nvSpPr>
          <p:cNvPr id="20486" name="Text Box 12"/>
          <p:cNvSpPr txBox="1">
            <a:spLocks noChangeArrowheads="1"/>
          </p:cNvSpPr>
          <p:nvPr/>
        </p:nvSpPr>
        <p:spPr bwMode="auto">
          <a:xfrm>
            <a:off x="3810000" y="2917825"/>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5Hz high-pass</a:t>
            </a:r>
          </a:p>
        </p:txBody>
      </p:sp>
      <p:sp>
        <p:nvSpPr>
          <p:cNvPr id="20487" name="Text Box 13"/>
          <p:cNvSpPr txBox="1">
            <a:spLocks noChangeArrowheads="1"/>
          </p:cNvSpPr>
          <p:nvPr/>
        </p:nvSpPr>
        <p:spPr bwMode="auto">
          <a:xfrm>
            <a:off x="6545263" y="2924175"/>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high-pass</a:t>
            </a:r>
          </a:p>
        </p:txBody>
      </p:sp>
      <p:pic>
        <p:nvPicPr>
          <p:cNvPr id="2048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13" y="3800475"/>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6"/>
          <p:cNvSpPr txBox="1">
            <a:spLocks noChangeArrowheads="1"/>
          </p:cNvSpPr>
          <p:nvPr/>
        </p:nvSpPr>
        <p:spPr bwMode="auto">
          <a:xfrm>
            <a:off x="1042988" y="6086475"/>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45Hz low-pass</a:t>
            </a:r>
          </a:p>
        </p:txBody>
      </p:sp>
      <p:pic>
        <p:nvPicPr>
          <p:cNvPr id="20490"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3860800"/>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8"/>
          <p:cNvSpPr txBox="1">
            <a:spLocks noChangeArrowheads="1"/>
          </p:cNvSpPr>
          <p:nvPr/>
        </p:nvSpPr>
        <p:spPr bwMode="auto">
          <a:xfrm>
            <a:off x="3706813" y="61579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20Hz low-pass</a:t>
            </a:r>
          </a:p>
        </p:txBody>
      </p:sp>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pic>
        <p:nvPicPr>
          <p:cNvPr id="20493"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325" y="3849688"/>
            <a:ext cx="2400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21"/>
          <p:cNvSpPr txBox="1">
            <a:spLocks noChangeArrowheads="1"/>
          </p:cNvSpPr>
          <p:nvPr/>
        </p:nvSpPr>
        <p:spPr bwMode="auto">
          <a:xfrm>
            <a:off x="6610350" y="6092825"/>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low-pass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latin typeface="Calibri" panose="020F0502020204030204" pitchFamily="34" charset="0"/>
              </a:rPr>
              <a:t>Downsampling</a:t>
            </a:r>
            <a:endParaRPr lang="en-GB" sz="2000" dirty="0" smtClean="0">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2780928"/>
            <a:ext cx="2710999" cy="369332"/>
          </a:xfrm>
          <a:prstGeom prst="rect">
            <a:avLst/>
          </a:prstGeom>
          <a:noFill/>
        </p:spPr>
        <p:txBody>
          <a:bodyPr wrap="none" rtlCol="0">
            <a:spAutoFit/>
          </a:bodyPr>
          <a:lstStyle/>
          <a:p>
            <a:r>
              <a:rPr lang="en-GB" b="1" dirty="0" err="1" smtClean="0"/>
              <a:t>spm_eeg_downsample</a:t>
            </a:r>
            <a:endParaRPr lang="en-GB" b="1" dirty="0"/>
          </a:p>
        </p:txBody>
      </p:sp>
    </p:spTree>
    <p:extLst>
      <p:ext uri="{BB962C8B-B14F-4D97-AF65-F5344CB8AC3E}">
        <p14:creationId xmlns:p14="http://schemas.microsoft.com/office/powerpoint/2010/main" val="183821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3101162"/>
            <a:ext cx="2121093" cy="369332"/>
          </a:xfrm>
          <a:prstGeom prst="rect">
            <a:avLst/>
          </a:prstGeom>
          <a:noFill/>
        </p:spPr>
        <p:txBody>
          <a:bodyPr wrap="none" rtlCol="0">
            <a:spAutoFit/>
          </a:bodyPr>
          <a:lstStyle/>
          <a:p>
            <a:r>
              <a:rPr lang="en-GB" b="1" dirty="0" err="1" smtClean="0"/>
              <a:t>spm_eeg_epochs</a:t>
            </a:r>
            <a:endParaRPr lang="en-GB" b="1" dirty="0"/>
          </a:p>
        </p:txBody>
      </p:sp>
    </p:spTree>
    <p:extLst>
      <p:ext uri="{BB962C8B-B14F-4D97-AF65-F5344CB8AC3E}">
        <p14:creationId xmlns:p14="http://schemas.microsoft.com/office/powerpoint/2010/main" val="213871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Steps to cover</a:t>
            </a:r>
            <a:endParaRPr lang="en-GB" dirty="0">
              <a:latin typeface="Calibri" panose="020F0502020204030204" pitchFamily="34" charset="0"/>
            </a:endParaRP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err="1" smtClean="0">
                <a:latin typeface="Calibri" panose="020F0502020204030204" pitchFamily="34" charset="0"/>
              </a:rPr>
              <a:t>Downsampling</a:t>
            </a:r>
            <a:endParaRPr lang="en-GB" sz="2000" dirty="0" smtClean="0">
              <a:latin typeface="Calibri" panose="020F0502020204030204" pitchFamily="34" charset="0"/>
            </a:endParaRP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790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692697"/>
            <a:ext cx="4097784" cy="2016223"/>
          </a:xfrm>
        </p:spPr>
        <p:txBody>
          <a:bodyPr/>
          <a:lstStyle/>
          <a:p>
            <a:pPr>
              <a:buNone/>
            </a:pPr>
            <a:r>
              <a:rPr lang="en-GB" sz="1800" b="1" dirty="0" smtClean="0">
                <a:latin typeface="Calibri" panose="020F0502020204030204" pitchFamily="34" charset="0"/>
              </a:rPr>
              <a:t>Data visualization:</a:t>
            </a:r>
          </a:p>
          <a:p>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Scroll through trials</a:t>
            </a:r>
          </a:p>
          <a:p>
            <a:pPr>
              <a:buFont typeface="Arial" pitchFamily="34" charset="0"/>
              <a:buChar char="•"/>
            </a:pPr>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Important to understand triggers in data when recording!</a:t>
            </a:r>
            <a:endParaRPr lang="en-GB" altLang="en-US" sz="18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pic>
        <p:nvPicPr>
          <p:cNvPr id="5" name="Picture 4" descr="cont"/>
          <p:cNvPicPr>
            <a:picLocks noChangeAspect="1" noChangeArrowheads="1"/>
          </p:cNvPicPr>
          <p:nvPr/>
        </p:nvPicPr>
        <p:blipFill>
          <a:blip r:embed="rId3" cstate="print">
            <a:clrChange>
              <a:clrFrom>
                <a:srgbClr val="FFFBF0"/>
              </a:clrFrom>
              <a:clrTo>
                <a:srgbClr val="FFFBF0">
                  <a:alpha val="0"/>
                </a:srgbClr>
              </a:clrTo>
            </a:clrChange>
            <a:extLst>
              <a:ext uri="{28A0092B-C50C-407E-A947-70E740481C1C}">
                <a14:useLocalDpi xmlns:a14="http://schemas.microsoft.com/office/drawing/2010/main" val="0"/>
              </a:ext>
            </a:extLst>
          </a:blip>
          <a:srcRect b="1494"/>
          <a:stretch>
            <a:fillRect/>
          </a:stretch>
        </p:blipFill>
        <p:spPr bwMode="auto">
          <a:xfrm>
            <a:off x="4860031" y="764704"/>
            <a:ext cx="4015941" cy="570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330200" y="2788570"/>
            <a:ext cx="4392614" cy="3681214"/>
          </a:xfrm>
          <a:prstGeom prst="rect">
            <a:avLst/>
          </a:prstGeom>
        </p:spPr>
      </p:pic>
    </p:spTree>
    <p:extLst>
      <p:ext uri="{BB962C8B-B14F-4D97-AF65-F5344CB8AC3E}">
        <p14:creationId xmlns:p14="http://schemas.microsoft.com/office/powerpoint/2010/main" val="1952415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smtClean="0"/>
              <a:t>Definition:</a:t>
            </a:r>
            <a:r>
              <a:rPr lang="en-GB" altLang="en-US" sz="2000" dirty="0" smtClean="0"/>
              <a:t> Cutting segments around events.</a:t>
            </a:r>
          </a:p>
          <a:p>
            <a:pPr eaLnBrk="1" hangingPunct="1">
              <a:lnSpc>
                <a:spcPct val="90000"/>
              </a:lnSpc>
            </a:pPr>
            <a:endParaRPr lang="en-GB" altLang="en-US" sz="2000" dirty="0" smtClean="0"/>
          </a:p>
          <a:p>
            <a:pPr eaLnBrk="1" hangingPunct="1">
              <a:lnSpc>
                <a:spcPct val="90000"/>
              </a:lnSpc>
              <a:buFontTx/>
              <a:buNone/>
            </a:pPr>
            <a:r>
              <a:rPr lang="en-GB" altLang="en-US" sz="2000" dirty="0" smtClean="0"/>
              <a:t>Need to know:</a:t>
            </a:r>
          </a:p>
          <a:p>
            <a:pPr eaLnBrk="1" hangingPunct="1">
              <a:lnSpc>
                <a:spcPct val="90000"/>
              </a:lnSpc>
            </a:pPr>
            <a:r>
              <a:rPr lang="en-GB" altLang="en-US" sz="2000" dirty="0" smtClean="0"/>
              <a:t>What happens (event type, event value)</a:t>
            </a:r>
          </a:p>
          <a:p>
            <a:pPr eaLnBrk="1" hangingPunct="1">
              <a:lnSpc>
                <a:spcPct val="90000"/>
              </a:lnSpc>
            </a:pPr>
            <a:r>
              <a:rPr lang="en-GB" altLang="en-US" sz="2000" dirty="0" smtClean="0"/>
              <a:t>When it happens (time of the events)</a:t>
            </a:r>
          </a:p>
          <a:p>
            <a:pPr eaLnBrk="1" hangingPunct="1">
              <a:lnSpc>
                <a:spcPct val="90000"/>
              </a:lnSpc>
              <a:buFontTx/>
              <a:buNone/>
            </a:pPr>
            <a:endParaRPr lang="en-GB" altLang="en-US" sz="1200" dirty="0" smtClean="0"/>
          </a:p>
          <a:p>
            <a:pPr eaLnBrk="1" hangingPunct="1">
              <a:lnSpc>
                <a:spcPct val="90000"/>
              </a:lnSpc>
              <a:buFontTx/>
              <a:buNone/>
            </a:pPr>
            <a:r>
              <a:rPr lang="en-GB" altLang="en-US" sz="2000" dirty="0" smtClean="0"/>
              <a:t>Need to define:</a:t>
            </a:r>
          </a:p>
          <a:p>
            <a:pPr eaLnBrk="1" hangingPunct="1">
              <a:lnSpc>
                <a:spcPct val="90000"/>
              </a:lnSpc>
            </a:pPr>
            <a:r>
              <a:rPr lang="en-GB" altLang="en-US" sz="2000" dirty="0" smtClean="0"/>
              <a:t>Segment borders</a:t>
            </a:r>
          </a:p>
          <a:p>
            <a:pPr eaLnBrk="1" hangingPunct="1">
              <a:lnSpc>
                <a:spcPct val="90000"/>
              </a:lnSpc>
            </a:pPr>
            <a:r>
              <a:rPr lang="en-GB" altLang="en-US" sz="2000" dirty="0" smtClean="0"/>
              <a:t>Trial type (can be different triggers =&gt; single trial type)</a:t>
            </a:r>
          </a:p>
          <a:p>
            <a:pPr eaLnBrk="1" hangingPunct="1">
              <a:lnSpc>
                <a:spcPct val="90000"/>
              </a:lnSpc>
            </a:pPr>
            <a:r>
              <a:rPr lang="en-GB" altLang="en-US" sz="2000" dirty="0" smtClean="0"/>
              <a:t>Shift of time zero of the trial with respect to the trigger (no shift by default).</a:t>
            </a:r>
          </a:p>
          <a:p>
            <a:pPr eaLnBrk="1" hangingPunct="1">
              <a:lnSpc>
                <a:spcPct val="90000"/>
              </a:lnSpc>
            </a:pPr>
            <a:endParaRPr lang="en-GB" altLang="en-US" sz="2000" dirty="0" smtClean="0"/>
          </a:p>
          <a:p>
            <a:pPr eaLnBrk="1" hangingPunct="1">
              <a:lnSpc>
                <a:spcPct val="90000"/>
              </a:lnSpc>
              <a:buFontTx/>
              <a:buNone/>
            </a:pPr>
            <a:r>
              <a:rPr lang="en-GB" altLang="en-US" sz="2000" dirty="0" smtClean="0"/>
              <a:t>Note:</a:t>
            </a:r>
          </a:p>
          <a:p>
            <a:pPr eaLnBrk="1" hangingPunct="1">
              <a:lnSpc>
                <a:spcPct val="90000"/>
              </a:lnSpc>
            </a:pPr>
            <a:r>
              <a:rPr lang="en-GB" altLang="en-US" sz="2000" dirty="0" smtClean="0"/>
              <a:t>SPM only supports fixed length trials</a:t>
            </a:r>
          </a:p>
          <a:p>
            <a:pPr eaLnBrk="1" hangingPunct="1">
              <a:lnSpc>
                <a:spcPct val="90000"/>
              </a:lnSpc>
            </a:pPr>
            <a:r>
              <a:rPr lang="en-GB" altLang="en-US" sz="2000" dirty="0" smtClean="0"/>
              <a:t>The </a:t>
            </a:r>
            <a:r>
              <a:rPr lang="en-GB" altLang="en-US" sz="2000" dirty="0" err="1" smtClean="0"/>
              <a:t>epoching</a:t>
            </a:r>
            <a:r>
              <a:rPr lang="en-GB" altLang="en-US" sz="2000" dirty="0" smtClean="0"/>
              <a:t> function also performs baseline correction (using negative times as the baseline). You can also do this separately.</a:t>
            </a:r>
          </a:p>
          <a:p>
            <a:pPr eaLnBrk="1" hangingPunct="1">
              <a:lnSpc>
                <a:spcPct val="90000"/>
              </a:lnSpc>
            </a:pPr>
            <a:endParaRPr lang="en-GB" altLang="en-US" sz="12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3429000"/>
            <a:ext cx="2274982" cy="369332"/>
          </a:xfrm>
          <a:prstGeom prst="rect">
            <a:avLst/>
          </a:prstGeom>
          <a:noFill/>
        </p:spPr>
        <p:txBody>
          <a:bodyPr wrap="none" rtlCol="0">
            <a:spAutoFit/>
          </a:bodyPr>
          <a:lstStyle/>
          <a:p>
            <a:r>
              <a:rPr lang="en-GB" b="1" dirty="0" err="1" smtClean="0"/>
              <a:t>spm_eeg_montage</a:t>
            </a:r>
            <a:endParaRPr lang="en-GB" b="1" dirty="0"/>
          </a:p>
        </p:txBody>
      </p:sp>
    </p:spTree>
    <p:extLst>
      <p:ext uri="{BB962C8B-B14F-4D97-AF65-F5344CB8AC3E}">
        <p14:creationId xmlns:p14="http://schemas.microsoft.com/office/powerpoint/2010/main" val="420870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885825"/>
            <a:ext cx="3198813"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1090613" y="3357563"/>
            <a:ext cx="206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Average reference</a:t>
            </a:r>
          </a:p>
        </p:txBody>
      </p:sp>
      <p:grpSp>
        <p:nvGrpSpPr>
          <p:cNvPr id="21508" name="Group 18"/>
          <p:cNvGrpSpPr>
            <a:grpSpLocks/>
          </p:cNvGrpSpPr>
          <p:nvPr/>
        </p:nvGrpSpPr>
        <p:grpSpPr bwMode="auto">
          <a:xfrm>
            <a:off x="525463" y="3860800"/>
            <a:ext cx="3198812" cy="2398713"/>
            <a:chOff x="340" y="2432"/>
            <a:chExt cx="2015" cy="1511"/>
          </a:xfrm>
        </p:grpSpPr>
        <p:pic>
          <p:nvPicPr>
            <p:cNvPr id="215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 y="2432"/>
              <a:ext cx="2015" cy="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5651500" y="3860800"/>
            <a:ext cx="3198813" cy="2398713"/>
            <a:chOff x="3560" y="2432"/>
            <a:chExt cx="2015" cy="1511"/>
          </a:xfrm>
        </p:grpSpPr>
        <p:pic>
          <p:nvPicPr>
            <p:cNvPr id="215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 y="2432"/>
              <a:ext cx="2015" cy="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1511" name="Group 22"/>
          <p:cNvGrpSpPr>
            <a:grpSpLocks/>
          </p:cNvGrpSpPr>
          <p:nvPr/>
        </p:nvGrpSpPr>
        <p:grpSpPr bwMode="auto">
          <a:xfrm>
            <a:off x="4500563" y="692150"/>
            <a:ext cx="4248150" cy="2971800"/>
            <a:chOff x="1663" y="768"/>
            <a:chExt cx="2433" cy="1702"/>
          </a:xfrm>
        </p:grpSpPr>
        <p:pic>
          <p:nvPicPr>
            <p:cNvPr id="21513" name="Picture 28" descr="Fi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 y="768"/>
              <a:ext cx="2433"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24"/>
            <p:cNvSpPr>
              <a:spLocks noChangeArrowheads="1"/>
            </p:cNvSpPr>
            <p:nvPr/>
          </p:nvSpPr>
          <p:spPr bwMode="auto">
            <a:xfrm>
              <a:off x="2400" y="2256"/>
              <a:ext cx="48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5" name="Rectangle 25"/>
            <p:cNvSpPr>
              <a:spLocks noChangeArrowheads="1"/>
            </p:cNvSpPr>
            <p:nvPr/>
          </p:nvSpPr>
          <p:spPr bwMode="auto">
            <a:xfrm>
              <a:off x="2640" y="1886"/>
              <a:ext cx="48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0200" y="836613"/>
            <a:ext cx="8489950" cy="5329237"/>
          </a:xfrm>
        </p:spPr>
        <p:txBody>
          <a:bodyPr/>
          <a:lstStyle/>
          <a:p>
            <a:pPr eaLnBrk="1" hangingPunct="1"/>
            <a:r>
              <a:rPr lang="en-GB" altLang="en-US" smtClean="0"/>
              <a:t>Re-referencing can be used to sensitize sensor level analysis to particular sources (at the expense of other sources).</a:t>
            </a:r>
          </a:p>
          <a:p>
            <a:pPr eaLnBrk="1" hangingPunct="1"/>
            <a:endParaRPr lang="en-GB" altLang="en-US" smtClean="0"/>
          </a:p>
          <a:p>
            <a:pPr eaLnBrk="1" hangingPunct="1"/>
            <a:r>
              <a:rPr lang="en-GB" altLang="en-US" smtClean="0"/>
              <a:t>For source reconstruction and DCM it is necessary to specify the referencing of the data. This can be done via the ‘Prepare’ tool.</a:t>
            </a:r>
          </a:p>
          <a:p>
            <a:pPr eaLnBrk="1" hangingPunct="1"/>
            <a:endParaRPr lang="en-GB" altLang="en-US" smtClean="0"/>
          </a:p>
          <a:p>
            <a:pPr eaLnBrk="1" hangingPunct="1"/>
            <a:r>
              <a:rPr lang="en-GB" altLang="en-US" smtClean="0"/>
              <a:t>Re-referencing in SPM is done by the Montage function that can apply any linear weighting to the channels and has a wider range of applications.</a:t>
            </a:r>
          </a:p>
        </p:txBody>
      </p:sp>
      <p:sp>
        <p:nvSpPr>
          <p:cNvPr id="22531" name="Text Box 4"/>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smtClean="0"/>
              <a:t>spm_eeg_artefact</a:t>
            </a:r>
            <a:endParaRPr lang="en-GB" b="1" dirty="0"/>
          </a:p>
        </p:txBody>
      </p:sp>
    </p:spTree>
    <p:extLst>
      <p:ext uri="{BB962C8B-B14F-4D97-AF65-F5344CB8AC3E}">
        <p14:creationId xmlns:p14="http://schemas.microsoft.com/office/powerpoint/2010/main" val="452970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838200"/>
            <a:ext cx="52974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 y="564"/>
              <a:ext cx="1342"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 y="1746"/>
              <a:ext cx="13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 y="2931"/>
              <a:ext cx="13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MEG data</a:t>
            </a:r>
            <a:br>
              <a:rPr lang="en-GB" dirty="0" smtClean="0"/>
            </a:br>
            <a:r>
              <a:rPr lang="en-GB" dirty="0" smtClean="0"/>
              <a:t>muscle artefact, eye blink, sensor jumps</a:t>
            </a: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846171930"/>
              </p:ext>
            </p:extLst>
          </p:nvPr>
        </p:nvGraphicFramePr>
        <p:xfrm>
          <a:off x="330200" y="2419882"/>
          <a:ext cx="2199308" cy="2876018"/>
        </p:xfrm>
        <a:graphic>
          <a:graphicData uri="http://schemas.openxmlformats.org/presentationml/2006/ole">
            <mc:AlternateContent xmlns:mc="http://schemas.openxmlformats.org/markup-compatibility/2006">
              <mc:Choice xmlns:v="urn:schemas-microsoft-com:vml" Requires="v">
                <p:oleObj spid="_x0000_s10317" name="Bitmap Image" r:id="rId3" imgW="6897063" imgH="9000000" progId="PBrush">
                  <p:embed/>
                </p:oleObj>
              </mc:Choice>
              <mc:Fallback>
                <p:oleObj name="Bitmap Image" r:id="rId3" imgW="6897063" imgH="9000000" progId="PBrush">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419882"/>
                        <a:ext cx="2199308" cy="2876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12979777"/>
              </p:ext>
            </p:extLst>
          </p:nvPr>
        </p:nvGraphicFramePr>
        <p:xfrm>
          <a:off x="3347864" y="2402945"/>
          <a:ext cx="2445387" cy="2802900"/>
        </p:xfrm>
        <a:graphic>
          <a:graphicData uri="http://schemas.openxmlformats.org/presentationml/2006/ole">
            <mc:AlternateContent xmlns:mc="http://schemas.openxmlformats.org/markup-compatibility/2006">
              <mc:Choice xmlns:v="urn:schemas-microsoft-com:vml" Requires="v">
                <p:oleObj spid="_x0000_s10318" name="Bitmap Image" r:id="rId5" imgW="6916115" imgH="7961905" progId="PBrush">
                  <p:embed/>
                </p:oleObj>
              </mc:Choice>
              <mc:Fallback>
                <p:oleObj name="Bitmap Image" r:id="rId5" imgW="6916115" imgH="7961905" progId="PBrush">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02945"/>
                        <a:ext cx="2445387" cy="280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58270024"/>
              </p:ext>
            </p:extLst>
          </p:nvPr>
        </p:nvGraphicFramePr>
        <p:xfrm>
          <a:off x="6804248" y="2402945"/>
          <a:ext cx="2228756" cy="2892955"/>
        </p:xfrm>
        <a:graphic>
          <a:graphicData uri="http://schemas.openxmlformats.org/presentationml/2006/ole">
            <mc:AlternateContent xmlns:mc="http://schemas.openxmlformats.org/markup-compatibility/2006">
              <mc:Choice xmlns:v="urn:schemas-microsoft-com:vml" Requires="v">
                <p:oleObj spid="_x0000_s10319" name="Bitmap Image" r:id="rId7" imgW="6609524" imgH="8590476" progId="PBrush">
                  <p:embed/>
                </p:oleObj>
              </mc:Choice>
              <mc:Fallback>
                <p:oleObj name="Bitmap Image" r:id="rId7" imgW="6609524" imgH="8590476" progId="PBrush">
                  <p:embed/>
                  <p:pic>
                    <p:nvPicPr>
                      <p:cNvPr id="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2402945"/>
                        <a:ext cx="2228756" cy="2892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8582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a:t>
            </a:r>
            <a:r>
              <a:rPr lang="en-GB" altLang="en-US" dirty="0" smtClean="0"/>
              <a:t>can </a:t>
            </a:r>
            <a:r>
              <a:rPr lang="en-GB" altLang="en-US" dirty="0"/>
              <a:t>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(in </a:t>
            </a:r>
            <a:r>
              <a:rPr lang="en-GB" altLang="en-US" dirty="0" err="1"/>
              <a:t>MEEGtools</a:t>
            </a:r>
            <a:r>
              <a:rPr lang="en-GB" altLang="en-US" dirty="0"/>
              <a:t> toolbox).</a:t>
            </a:r>
          </a:p>
          <a:p>
            <a:pPr eaLnBrk="1" hangingPunct="1">
              <a:buFontTx/>
              <a:buNone/>
            </a:pPr>
            <a:endParaRPr lang="en-GB"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96975"/>
            <a:ext cx="2795588"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541463"/>
            <a:ext cx="54006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400" dirty="0" smtClean="0"/>
              <a:t>It is now possible to mark artefacts in continuous data</a:t>
            </a:r>
          </a:p>
          <a:p>
            <a:pPr eaLnBrk="1" hangingPunct="1">
              <a:buFont typeface="Wingdings" pitchFamily="2" charset="2"/>
              <a:buChar char="§"/>
              <a:defRPr/>
            </a:pPr>
            <a:endParaRPr lang="en-GB" altLang="en-US" sz="1400" dirty="0" smtClean="0"/>
          </a:p>
          <a:p>
            <a:pPr eaLnBrk="1" hangingPunct="1">
              <a:buFont typeface="Wingdings" pitchFamily="2" charset="2"/>
              <a:buChar char="§"/>
              <a:defRPr/>
            </a:pPr>
            <a:r>
              <a:rPr lang="en-GB" altLang="en-US" sz="1400" dirty="0" smtClean="0"/>
              <a:t>Marked artefacts are saved as events which are carried over with subsequent processing. So it is possible e.g. to mark artefacts before filtering and keep for later.</a:t>
            </a:r>
          </a:p>
          <a:p>
            <a:pPr marL="0" indent="0" eaLnBrk="1" hangingPunct="1">
              <a:defRPr/>
            </a:pPr>
            <a:endParaRPr lang="en-GB" altLang="en-US" sz="1400" dirty="0" smtClean="0"/>
          </a:p>
          <a:p>
            <a:pPr eaLnBrk="1" hangingPunct="1">
              <a:buFont typeface="Wingdings" pitchFamily="2" charset="2"/>
              <a:buChar char="§"/>
              <a:defRPr/>
            </a:pPr>
            <a:r>
              <a:rPr lang="en-GB" altLang="en-US" sz="1400" dirty="0" smtClean="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252" t="4266" r="7104"/>
          <a:stretch>
            <a:fillRect/>
          </a:stretch>
        </p:blipFill>
        <p:spPr bwMode="auto">
          <a:xfrm>
            <a:off x="561975" y="4429125"/>
            <a:ext cx="4922838" cy="18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1981622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392488"/>
            <a:ext cx="8424863"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2" name="Group 15"/>
          <p:cNvGrpSpPr>
            <a:grpSpLocks/>
          </p:cNvGrpSpPr>
          <p:nvPr/>
        </p:nvGrpSpPr>
        <p:grpSpPr bwMode="auto">
          <a:xfrm>
            <a:off x="250825" y="2492375"/>
            <a:ext cx="1944688" cy="865188"/>
            <a:chOff x="158" y="890"/>
            <a:chExt cx="1225" cy="545"/>
          </a:xfrm>
        </p:grpSpPr>
        <p:sp>
          <p:nvSpPr>
            <p:cNvPr id="8212" name="Text Box 6"/>
            <p:cNvSpPr txBox="1">
              <a:spLocks noChangeArrowheads="1"/>
            </p:cNvSpPr>
            <p:nvPr/>
          </p:nvSpPr>
          <p:spPr bwMode="auto">
            <a:xfrm>
              <a:off x="158" y="890"/>
              <a:ext cx="10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FF0000"/>
                  </a:solidFill>
                </a:rPr>
                <a:t>M/EEG signals</a:t>
              </a:r>
              <a:endParaRPr lang="en-US" altLang="en-US" sz="1800">
                <a:solidFill>
                  <a:srgbClr val="FF0000"/>
                </a:solidFill>
              </a:endParaRPr>
            </a:p>
          </p:txBody>
        </p:sp>
        <p:sp>
          <p:nvSpPr>
            <p:cNvPr id="8213" name="Line 7"/>
            <p:cNvSpPr>
              <a:spLocks noChangeShapeType="1"/>
            </p:cNvSpPr>
            <p:nvPr/>
          </p:nvSpPr>
          <p:spPr bwMode="auto">
            <a:xfrm>
              <a:off x="1156" y="1117"/>
              <a:ext cx="227" cy="318"/>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3" name="Group 16"/>
          <p:cNvGrpSpPr>
            <a:grpSpLocks/>
          </p:cNvGrpSpPr>
          <p:nvPr/>
        </p:nvGrpSpPr>
        <p:grpSpPr bwMode="auto">
          <a:xfrm>
            <a:off x="395288" y="4868863"/>
            <a:ext cx="3384550" cy="1865312"/>
            <a:chOff x="249" y="2387"/>
            <a:chExt cx="2132" cy="1175"/>
          </a:xfrm>
        </p:grpSpPr>
        <p:sp>
          <p:nvSpPr>
            <p:cNvPr id="8210" name="Text Box 8"/>
            <p:cNvSpPr txBox="1">
              <a:spLocks noChangeArrowheads="1"/>
            </p:cNvSpPr>
            <p:nvPr/>
          </p:nvSpPr>
          <p:spPr bwMode="auto">
            <a:xfrm>
              <a:off x="249" y="3158"/>
              <a:ext cx="2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solidFill>
                    <a:srgbClr val="00FF00"/>
                  </a:solidFill>
                </a:rPr>
                <a:t>Time axis </a:t>
              </a:r>
            </a:p>
            <a:p>
              <a:pPr algn="ctr" eaLnBrk="1" hangingPunct="1">
                <a:spcBef>
                  <a:spcPct val="0"/>
                </a:spcBef>
                <a:buFontTx/>
                <a:buNone/>
              </a:pPr>
              <a:r>
                <a:rPr lang="en-GB" altLang="en-US" sz="1800">
                  <a:solidFill>
                    <a:srgbClr val="00FF00"/>
                  </a:solidFill>
                </a:rPr>
                <a:t>(sampling frequency and onset)</a:t>
              </a:r>
              <a:endParaRPr lang="en-US" altLang="en-US" sz="1800">
                <a:solidFill>
                  <a:srgbClr val="00FF00"/>
                </a:solidFill>
              </a:endParaRPr>
            </a:p>
          </p:txBody>
        </p:sp>
        <p:sp>
          <p:nvSpPr>
            <p:cNvPr id="8211" name="Line 9"/>
            <p:cNvSpPr>
              <a:spLocks noChangeShapeType="1"/>
            </p:cNvSpPr>
            <p:nvPr/>
          </p:nvSpPr>
          <p:spPr bwMode="auto">
            <a:xfrm flipV="1">
              <a:off x="1292" y="2387"/>
              <a:ext cx="454" cy="771"/>
            </a:xfrm>
            <a:prstGeom prst="line">
              <a:avLst/>
            </a:prstGeom>
            <a:noFill/>
            <a:ln w="38100">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4" name="Group 18"/>
          <p:cNvGrpSpPr>
            <a:grpSpLocks/>
          </p:cNvGrpSpPr>
          <p:nvPr/>
        </p:nvGrpSpPr>
        <p:grpSpPr bwMode="auto">
          <a:xfrm>
            <a:off x="5076825" y="4940300"/>
            <a:ext cx="2374900" cy="1682750"/>
            <a:chOff x="3198" y="2432"/>
            <a:chExt cx="1496" cy="1060"/>
          </a:xfrm>
        </p:grpSpPr>
        <p:sp>
          <p:nvSpPr>
            <p:cNvPr id="8207" name="Rectangle 10"/>
            <p:cNvSpPr>
              <a:spLocks noChangeArrowheads="1"/>
            </p:cNvSpPr>
            <p:nvPr/>
          </p:nvSpPr>
          <p:spPr bwMode="auto">
            <a:xfrm>
              <a:off x="3198" y="2432"/>
              <a:ext cx="1315" cy="9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8208" name="Line 11"/>
            <p:cNvSpPr>
              <a:spLocks noChangeShapeType="1"/>
            </p:cNvSpPr>
            <p:nvPr/>
          </p:nvSpPr>
          <p:spPr bwMode="auto">
            <a:xfrm flipH="1" flipV="1">
              <a:off x="3833" y="2569"/>
              <a:ext cx="272" cy="68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209" name="Text Box 12"/>
            <p:cNvSpPr txBox="1">
              <a:spLocks noChangeArrowheads="1"/>
            </p:cNvSpPr>
            <p:nvPr/>
          </p:nvSpPr>
          <p:spPr bwMode="auto">
            <a:xfrm>
              <a:off x="3514" y="3261"/>
              <a:ext cx="1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Sensor locations</a:t>
              </a:r>
              <a:endParaRPr lang="en-US" altLang="en-US" sz="1800">
                <a:solidFill>
                  <a:srgbClr val="0000FF"/>
                </a:solidFill>
              </a:endParaRPr>
            </a:p>
          </p:txBody>
        </p:sp>
      </p:grpSp>
      <p:grpSp>
        <p:nvGrpSpPr>
          <p:cNvPr id="5" name="Group 17"/>
          <p:cNvGrpSpPr>
            <a:grpSpLocks/>
          </p:cNvGrpSpPr>
          <p:nvPr/>
        </p:nvGrpSpPr>
        <p:grpSpPr bwMode="auto">
          <a:xfrm>
            <a:off x="3419475" y="2205038"/>
            <a:ext cx="1008063" cy="2303462"/>
            <a:chOff x="2154" y="709"/>
            <a:chExt cx="635" cy="1451"/>
          </a:xfrm>
        </p:grpSpPr>
        <p:sp>
          <p:nvSpPr>
            <p:cNvPr id="8205" name="Text Box 13"/>
            <p:cNvSpPr txBox="1">
              <a:spLocks noChangeArrowheads="1"/>
            </p:cNvSpPr>
            <p:nvPr/>
          </p:nvSpPr>
          <p:spPr bwMode="auto">
            <a:xfrm>
              <a:off x="2233" y="709"/>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FF66FF"/>
                  </a:solidFill>
                </a:rPr>
                <a:t>Events</a:t>
              </a:r>
              <a:endParaRPr lang="en-US" altLang="en-US" sz="1800">
                <a:solidFill>
                  <a:srgbClr val="FF66FF"/>
                </a:solidFill>
              </a:endParaRPr>
            </a:p>
          </p:txBody>
        </p:sp>
        <p:sp>
          <p:nvSpPr>
            <p:cNvPr id="8206" name="Line 14"/>
            <p:cNvSpPr>
              <a:spLocks noChangeShapeType="1"/>
            </p:cNvSpPr>
            <p:nvPr/>
          </p:nvSpPr>
          <p:spPr bwMode="auto">
            <a:xfrm flipH="1">
              <a:off x="2154" y="981"/>
              <a:ext cx="363" cy="1179"/>
            </a:xfrm>
            <a:prstGeom prst="line">
              <a:avLst/>
            </a:prstGeom>
            <a:noFill/>
            <a:ln w="38100">
              <a:solidFill>
                <a:srgbClr val="FF66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6" name="Group 22"/>
          <p:cNvGrpSpPr>
            <a:grpSpLocks/>
          </p:cNvGrpSpPr>
          <p:nvPr/>
        </p:nvGrpSpPr>
        <p:grpSpPr bwMode="auto">
          <a:xfrm>
            <a:off x="6084888" y="2347913"/>
            <a:ext cx="2371725" cy="1512887"/>
            <a:chOff x="3833" y="799"/>
            <a:chExt cx="1494" cy="953"/>
          </a:xfrm>
        </p:grpSpPr>
        <p:sp>
          <p:nvSpPr>
            <p:cNvPr id="8203" name="Text Box 20"/>
            <p:cNvSpPr txBox="1">
              <a:spLocks noChangeArrowheads="1"/>
            </p:cNvSpPr>
            <p:nvPr/>
          </p:nvSpPr>
          <p:spPr bwMode="auto">
            <a:xfrm>
              <a:off x="4195" y="799"/>
              <a:ext cx="1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solidFill>
                    <a:srgbClr val="663300"/>
                  </a:solidFill>
                </a:rPr>
                <a:t>Possible source</a:t>
              </a:r>
            </a:p>
            <a:p>
              <a:pPr algn="ctr" eaLnBrk="1" hangingPunct="1">
                <a:spcBef>
                  <a:spcPct val="0"/>
                </a:spcBef>
                <a:buFontTx/>
                <a:buNone/>
              </a:pPr>
              <a:r>
                <a:rPr lang="en-GB" altLang="en-US" sz="1800">
                  <a:solidFill>
                    <a:srgbClr val="663300"/>
                  </a:solidFill>
                </a:rPr>
                <a:t>of artefact</a:t>
              </a:r>
              <a:endParaRPr lang="en-US" altLang="en-US" sz="1800">
                <a:solidFill>
                  <a:srgbClr val="663300"/>
                </a:solidFill>
              </a:endParaRPr>
            </a:p>
          </p:txBody>
        </p:sp>
        <p:sp>
          <p:nvSpPr>
            <p:cNvPr id="8204" name="Line 21"/>
            <p:cNvSpPr>
              <a:spLocks noChangeShapeType="1"/>
            </p:cNvSpPr>
            <p:nvPr/>
          </p:nvSpPr>
          <p:spPr bwMode="auto">
            <a:xfrm flipH="1">
              <a:off x="3833" y="1162"/>
              <a:ext cx="499" cy="590"/>
            </a:xfrm>
            <a:prstGeom prst="line">
              <a:avLst/>
            </a:prstGeom>
            <a:noFill/>
            <a:ln w="38100">
              <a:solidFill>
                <a:srgbClr val="6633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pic>
        <p:nvPicPr>
          <p:cNvPr id="8201" name="Picture 11" descr="hansber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49275"/>
            <a:ext cx="15113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7"/>
          <p:cNvSpPr txBox="1">
            <a:spLocks noChangeArrowheads="1"/>
          </p:cNvSpPr>
          <p:nvPr/>
        </p:nvSpPr>
        <p:spPr bwMode="auto">
          <a:xfrm>
            <a:off x="323850" y="1974850"/>
            <a:ext cx="11795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Hans Berger</a:t>
            </a:r>
          </a:p>
          <a:p>
            <a:pPr algn="ctr" eaLnBrk="1" hangingPunct="1">
              <a:spcBef>
                <a:spcPct val="0"/>
              </a:spcBef>
              <a:buFontTx/>
              <a:buNone/>
            </a:pPr>
            <a:r>
              <a:rPr lang="en-GB" altLang="en-US" sz="1400"/>
              <a:t>1873-1941</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smtClean="0"/>
              <a:t>spm_eeg_average</a:t>
            </a:r>
            <a:endParaRPr lang="en-GB" b="1" dirty="0"/>
          </a:p>
        </p:txBody>
      </p:sp>
    </p:spTree>
    <p:extLst>
      <p:ext uri="{BB962C8B-B14F-4D97-AF65-F5344CB8AC3E}">
        <p14:creationId xmlns:p14="http://schemas.microsoft.com/office/powerpoint/2010/main" val="2566773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Averaging across trials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296" y="2598018"/>
            <a:ext cx="25527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752" y="2492896"/>
            <a:ext cx="2514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rot="16200000">
            <a:off x="4037867" y="3320740"/>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24000"/>
            <a:ext cx="91344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Kilner, unpublished</a:t>
            </a:r>
          </a:p>
          <a:p>
            <a:pPr eaLnBrk="1" hangingPunct="1">
              <a:spcBef>
                <a:spcPct val="0"/>
              </a:spcBef>
              <a:buFontTx/>
              <a:buNone/>
            </a:pPr>
            <a:r>
              <a:rPr lang="en-GB" altLang="en-US" sz="1800"/>
              <a:t>Wager et al. Neuroimage, 2005</a:t>
            </a:r>
          </a:p>
        </p:txBody>
      </p:sp>
      <p:sp>
        <p:nvSpPr>
          <p:cNvPr id="26628" name="Text Box 6"/>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Robust averaging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765175"/>
            <a:ext cx="84899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700"/>
              <a:t>Robust averaging is an iterative procedure that computes the mean, down-weights outliers, re-computes the mean etc. until convergence.</a:t>
            </a:r>
          </a:p>
          <a:p>
            <a:pPr eaLnBrk="1" hangingPunct="1"/>
            <a:endParaRPr lang="en-GB" altLang="en-US" sz="2700"/>
          </a:p>
          <a:p>
            <a:pPr eaLnBrk="1" hangingPunct="1"/>
            <a:r>
              <a:rPr lang="en-GB" altLang="en-US" sz="2700"/>
              <a:t>It relies on the assumption that for any channel and time point most trials are clean.</a:t>
            </a:r>
          </a:p>
          <a:p>
            <a:pPr eaLnBrk="1" hangingPunct="1"/>
            <a:endParaRPr lang="en-GB" altLang="en-US" sz="2700"/>
          </a:p>
          <a:p>
            <a:pPr eaLnBrk="1" hangingPunct="1"/>
            <a:r>
              <a:rPr lang="en-GB" altLang="en-US" sz="2700"/>
              <a:t>The number of trials should be sufficient to get a distribution (at least a few tens).</a:t>
            </a:r>
          </a:p>
          <a:p>
            <a:pPr eaLnBrk="1" hangingPunct="1"/>
            <a:endParaRPr lang="en-GB" altLang="en-US" sz="2700"/>
          </a:p>
          <a:p>
            <a:pPr eaLnBrk="1" hangingPunct="1"/>
            <a:r>
              <a:rPr lang="en-GB" altLang="en-US" sz="2700"/>
              <a:t>Robust averaging can be used either in combination with or as an alternative to trial rejection.</a:t>
            </a:r>
          </a:p>
          <a:p>
            <a:pPr eaLnBrk="1" hangingPunct="1">
              <a:buFontTx/>
              <a:buNone/>
            </a:pPr>
            <a:endParaRPr lang="en-GB" altLang="en-US" sz="27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059113" y="836613"/>
            <a:ext cx="4799012" cy="5688012"/>
            <a:chOff x="1927" y="527"/>
            <a:chExt cx="3023" cy="3583"/>
          </a:xfrm>
        </p:grpSpPr>
        <p:pic>
          <p:nvPicPr>
            <p:cNvPr id="28682" name="Picture 7"/>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9"/>
          <p:cNvGrpSpPr>
            <a:grpSpLocks/>
          </p:cNvGrpSpPr>
          <p:nvPr/>
        </p:nvGrpSpPr>
        <p:grpSpPr bwMode="auto">
          <a:xfrm>
            <a:off x="1403350" y="692150"/>
            <a:ext cx="7621588" cy="5113338"/>
            <a:chOff x="884" y="436"/>
            <a:chExt cx="4801" cy="3221"/>
          </a:xfrm>
        </p:grpSpPr>
        <p:pic>
          <p:nvPicPr>
            <p:cNvPr id="2868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Line 11"/>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2476" name="Line 1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9" name="Text Box 13"/>
          <p:cNvSpPr txBox="1">
            <a:spLocks noChangeArrowheads="1"/>
          </p:cNvSpPr>
          <p:nvPr/>
        </p:nvSpPr>
        <p:spPr bwMode="auto">
          <a:xfrm>
            <a:off x="0" y="0"/>
            <a:ext cx="503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So that’s how we got to this point</a:t>
            </a:r>
            <a:endParaRPr lang="en-US" altLang="en-US" sz="2400" b="1">
              <a:solidFill>
                <a:schemeClr val="bg1"/>
              </a:solidFill>
            </a:endParaRPr>
          </a:p>
        </p:txBody>
      </p:sp>
      <p:sp>
        <p:nvSpPr>
          <p:cNvPr id="12" name="TextBox 11"/>
          <p:cNvSpPr txBox="1"/>
          <p:nvPr/>
        </p:nvSpPr>
        <p:spPr>
          <a:xfrm>
            <a:off x="179512" y="1052736"/>
            <a:ext cx="2714397" cy="2031325"/>
          </a:xfrm>
          <a:prstGeom prst="rect">
            <a:avLst/>
          </a:prstGeom>
          <a:noFill/>
        </p:spPr>
        <p:txBody>
          <a:bodyPr wrap="none" rtlCol="0">
            <a:spAutoFit/>
          </a:bodyPr>
          <a:lstStyle/>
          <a:p>
            <a:pPr marL="457200" indent="-457200">
              <a:buFont typeface="+mj-lt"/>
              <a:buAutoNum type="arabicPeriod"/>
            </a:pPr>
            <a:r>
              <a:rPr lang="en-GB" dirty="0" smtClean="0">
                <a:latin typeface="Calibri" panose="020F0502020204030204" pitchFamily="34" charset="0"/>
              </a:rPr>
              <a:t>Converted</a:t>
            </a:r>
          </a:p>
          <a:p>
            <a:pPr marL="457200" indent="-457200">
              <a:buFont typeface="+mj-lt"/>
              <a:buAutoNum type="arabicPeriod"/>
            </a:pPr>
            <a:r>
              <a:rPr lang="en-GB" dirty="0" smtClean="0">
                <a:latin typeface="Calibri" panose="020F0502020204030204" pitchFamily="34" charset="0"/>
              </a:rPr>
              <a:t>Filtered</a:t>
            </a:r>
          </a:p>
          <a:p>
            <a:pPr marL="457200" indent="-457200">
              <a:buFont typeface="+mj-lt"/>
              <a:buAutoNum type="arabicPeriod"/>
            </a:pPr>
            <a:r>
              <a:rPr lang="en-GB" dirty="0" err="1" smtClean="0">
                <a:latin typeface="Calibri" panose="020F0502020204030204" pitchFamily="34" charset="0"/>
              </a:rPr>
              <a:t>Downsampled</a:t>
            </a:r>
            <a:endParaRPr lang="en-GB" dirty="0" smtClean="0">
              <a:latin typeface="Calibri" panose="020F0502020204030204" pitchFamily="34" charset="0"/>
            </a:endParaRPr>
          </a:p>
          <a:p>
            <a:pPr marL="457200" indent="-457200">
              <a:buFont typeface="+mj-lt"/>
              <a:buAutoNum type="arabicPeriod"/>
            </a:pPr>
            <a:r>
              <a:rPr lang="en-GB" dirty="0" err="1" smtClean="0">
                <a:latin typeface="Calibri" panose="020F0502020204030204" pitchFamily="34" charset="0"/>
              </a:rPr>
              <a:t>Epoched</a:t>
            </a:r>
            <a:endParaRPr lang="en-GB" dirty="0" smtClean="0">
              <a:latin typeface="Calibri" panose="020F0502020204030204" pitchFamily="34" charset="0"/>
            </a:endParaRPr>
          </a:p>
          <a:p>
            <a:pPr marL="457200" indent="-457200">
              <a:buFont typeface="+mj-lt"/>
              <a:buAutoNum type="arabicPeriod"/>
            </a:pPr>
            <a:r>
              <a:rPr lang="en-GB" dirty="0" smtClean="0">
                <a:latin typeface="Calibri" panose="020F0502020204030204" pitchFamily="34" charset="0"/>
              </a:rPr>
              <a:t>Re-referenced for EEG</a:t>
            </a:r>
          </a:p>
          <a:p>
            <a:pPr marL="457200" indent="-457200">
              <a:buFont typeface="+mj-lt"/>
              <a:buAutoNum type="arabicPeriod"/>
            </a:pPr>
            <a:r>
              <a:rPr lang="en-GB" dirty="0" smtClean="0">
                <a:latin typeface="Calibri" panose="020F0502020204030204" pitchFamily="34" charset="0"/>
              </a:rPr>
              <a:t>Removed artefacts</a:t>
            </a:r>
          </a:p>
          <a:p>
            <a:pPr marL="457200" indent="-457200">
              <a:buFont typeface="+mj-lt"/>
              <a:buAutoNum type="arabicPeriod"/>
            </a:pPr>
            <a:r>
              <a:rPr lang="en-GB" dirty="0" smtClean="0">
                <a:latin typeface="Calibri" panose="020F0502020204030204" pitchFamily="34" charset="0"/>
              </a:rPr>
              <a:t>Averaged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30200" y="692150"/>
            <a:ext cx="8489950" cy="5473700"/>
          </a:xfrm>
        </p:spPr>
        <p:txBody>
          <a:bodyPr/>
          <a:lstStyle/>
          <a:p>
            <a:pPr>
              <a:lnSpc>
                <a:spcPct val="80000"/>
              </a:lnSpc>
            </a:pPr>
            <a:r>
              <a:rPr lang="en-GB" altLang="en-US" sz="2400" smtClean="0"/>
              <a:t>There is no single correct order of steps, but here are some considerations for order choices</a:t>
            </a:r>
          </a:p>
          <a:p>
            <a:pPr>
              <a:lnSpc>
                <a:spcPct val="80000"/>
              </a:lnSpc>
            </a:pPr>
            <a:endParaRPr lang="en-GB" altLang="en-US" sz="2400" smtClean="0"/>
          </a:p>
          <a:p>
            <a:pPr lvl="1">
              <a:lnSpc>
                <a:spcPct val="80000"/>
              </a:lnSpc>
            </a:pPr>
            <a:r>
              <a:rPr lang="en-GB" altLang="en-US" sz="2000" smtClean="0">
                <a:ea typeface="ＭＳ Ｐゴシック" panose="020B0600070205080204" pitchFamily="34" charset="-128"/>
              </a:rPr>
              <a:t>It is better to filter continuous data prior to epoching to avoid filter ringing artefacts in every trial. Alternatively the epochs of interest can be padded with more data and then cropped after filtering.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Some artefacts (e.g. discontinuous jumps or saturations) are more difficult to detect after filtering.</a:t>
            </a:r>
          </a:p>
          <a:p>
            <a:pPr>
              <a:lnSpc>
                <a:spcPct val="80000"/>
              </a:lnSpc>
            </a:pPr>
            <a:endParaRPr lang="en-GB" altLang="en-US" sz="2400" smtClean="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419577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3D Source Reconstruction</a:t>
            </a:r>
            <a:endParaRPr lang="en-GB" dirty="0"/>
          </a:p>
        </p:txBody>
      </p:sp>
      <p:sp>
        <p:nvSpPr>
          <p:cNvPr id="3" name="Content Placeholder 2"/>
          <p:cNvSpPr>
            <a:spLocks noGrp="1"/>
          </p:cNvSpPr>
          <p:nvPr>
            <p:ph idx="1"/>
          </p:nvPr>
        </p:nvSpPr>
        <p:spPr>
          <a:xfrm>
            <a:off x="330200" y="1844825"/>
            <a:ext cx="8489950" cy="4321026"/>
          </a:xfrm>
        </p:spPr>
        <p:txBody>
          <a:bodyPr/>
          <a:lstStyle/>
          <a:p>
            <a:r>
              <a:rPr lang="en-GB" sz="1800" dirty="0" smtClean="0"/>
              <a:t>Map sensors onto template brain or individual structural MRI </a:t>
            </a:r>
          </a:p>
          <a:p>
            <a:r>
              <a:rPr lang="en-GB" sz="1800" dirty="0" smtClean="0"/>
              <a:t>Need template/structural</a:t>
            </a:r>
          </a:p>
          <a:p>
            <a:r>
              <a:rPr lang="en-GB" sz="1800" dirty="0" smtClean="0"/>
              <a:t>Need fiducial coordinates if using individual MRI</a:t>
            </a:r>
          </a:p>
          <a:p>
            <a:r>
              <a:rPr lang="en-GB" sz="1800" dirty="0" smtClean="0"/>
              <a:t>Need to choose a forward model (e.g. single shell)</a:t>
            </a:r>
            <a:endParaRPr lang="en-GB" dirty="0"/>
          </a:p>
        </p:txBody>
      </p:sp>
      <p:pic>
        <p:nvPicPr>
          <p:cNvPr id="4" name="Picture 3"/>
          <p:cNvPicPr>
            <a:picLocks noChangeAspect="1"/>
          </p:cNvPicPr>
          <p:nvPr/>
        </p:nvPicPr>
        <p:blipFill>
          <a:blip r:embed="rId2"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3"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233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862629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6"/>
          <p:cNvGrpSpPr>
            <a:grpSpLocks/>
          </p:cNvGrpSpPr>
          <p:nvPr/>
        </p:nvGrpSpPr>
        <p:grpSpPr bwMode="auto">
          <a:xfrm>
            <a:off x="2398713" y="1557338"/>
            <a:ext cx="1108075" cy="4306887"/>
            <a:chOff x="1729581" y="257969"/>
            <a:chExt cx="1108075" cy="4307682"/>
          </a:xfrm>
        </p:grpSpPr>
        <p:pic>
          <p:nvPicPr>
            <p:cNvPr id="68612" name="Picture 4"/>
            <p:cNvPicPr>
              <a:picLocks noChangeAspect="1" noChangeArrowheads="1"/>
            </p:cNvPicPr>
            <p:nvPr/>
          </p:nvPicPr>
          <p:blipFill>
            <a:blip r:embed="rId3"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686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686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686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6861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6861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6861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6862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68621" name="Picture 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68623"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68622"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68624"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68625"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sp>
        <p:nvSpPr>
          <p:cNvPr id="30723" name="Text Box 13"/>
          <p:cNvSpPr txBox="1">
            <a:spLocks noChangeArrowheads="1"/>
          </p:cNvSpPr>
          <p:nvPr/>
        </p:nvSpPr>
        <p:spPr bwMode="auto">
          <a:xfrm>
            <a:off x="0" y="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Generating time x scalp images</a:t>
            </a:r>
            <a:endParaRPr lang="en-US" altLang="en-US" sz="2400" b="1">
              <a:solidFill>
                <a:schemeClr val="bg1"/>
              </a:solidFill>
            </a:endParaRPr>
          </a:p>
        </p:txBody>
      </p:sp>
      <p:sp>
        <p:nvSpPr>
          <p:cNvPr id="20" name="Right Arrow 19"/>
          <p:cNvSpPr/>
          <p:nvPr/>
        </p:nvSpPr>
        <p:spPr>
          <a:xfrm>
            <a:off x="17351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5"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388" y="3028950"/>
            <a:ext cx="1397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6142038" y="2954338"/>
            <a:ext cx="503237"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7"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29113" y="1963738"/>
            <a:ext cx="1652587"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04025" y="2000250"/>
            <a:ext cx="163988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Arrow 24"/>
          <p:cNvSpPr/>
          <p:nvPr/>
        </p:nvSpPr>
        <p:spPr>
          <a:xfrm>
            <a:off x="36655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b="3922"/>
          <a:stretch>
            <a:fillRect/>
          </a:stretch>
        </p:blipFill>
        <p:spPr bwMode="auto">
          <a:xfrm>
            <a:off x="827088" y="549275"/>
            <a:ext cx="67691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19"/>
          <p:cNvGrpSpPr>
            <a:grpSpLocks/>
          </p:cNvGrpSpPr>
          <p:nvPr/>
        </p:nvGrpSpPr>
        <p:grpSpPr bwMode="auto">
          <a:xfrm>
            <a:off x="5003800" y="617538"/>
            <a:ext cx="4154488" cy="3748087"/>
            <a:chOff x="2880" y="912"/>
            <a:chExt cx="2617" cy="2361"/>
          </a:xfrm>
        </p:grpSpPr>
        <p:pic>
          <p:nvPicPr>
            <p:cNvPr id="92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912"/>
              <a:ext cx="1536"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9" y="1525"/>
              <a:ext cx="1227"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73"/>
            <p:cNvSpPr txBox="1">
              <a:spLocks noChangeArrowheads="1"/>
            </p:cNvSpPr>
            <p:nvPr/>
          </p:nvSpPr>
          <p:spPr bwMode="auto">
            <a:xfrm>
              <a:off x="4512" y="1248"/>
              <a:ext cx="9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~300 sensors</a:t>
              </a:r>
            </a:p>
          </p:txBody>
        </p:sp>
      </p:grpSp>
      <p:grpSp>
        <p:nvGrpSpPr>
          <p:cNvPr id="9220" name="Group 18"/>
          <p:cNvGrpSpPr>
            <a:grpSpLocks/>
          </p:cNvGrpSpPr>
          <p:nvPr/>
        </p:nvGrpSpPr>
        <p:grpSpPr bwMode="auto">
          <a:xfrm>
            <a:off x="0" y="533400"/>
            <a:ext cx="3341688" cy="2895600"/>
            <a:chOff x="240" y="912"/>
            <a:chExt cx="2105" cy="1824"/>
          </a:xfrm>
        </p:grpSpPr>
        <p:graphicFrame>
          <p:nvGraphicFramePr>
            <p:cNvPr id="9221" name="Object 67"/>
            <p:cNvGraphicFramePr>
              <a:graphicFrameLocks noChangeAspect="1"/>
            </p:cNvGraphicFramePr>
            <p:nvPr/>
          </p:nvGraphicFramePr>
          <p:xfrm>
            <a:off x="240" y="912"/>
            <a:ext cx="937" cy="1248"/>
          </p:xfrm>
          <a:graphic>
            <a:graphicData uri="http://schemas.openxmlformats.org/presentationml/2006/ole">
              <mc:AlternateContent xmlns:mc="http://schemas.openxmlformats.org/markup-compatibility/2006">
                <mc:Choice xmlns:v="urn:schemas-microsoft-com:vml" Requires="v">
                  <p:oleObj spid="_x0000_s9276" name="Drawing" r:id="rId6" imgW="5330520" imgH="7119000" progId="">
                    <p:embed/>
                  </p:oleObj>
                </mc:Choice>
                <mc:Fallback>
                  <p:oleObj name="Drawing" r:id="rId6" imgW="5330520" imgH="7119000" progId="">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 y="912"/>
                          <a:ext cx="937"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73"/>
            <p:cNvSpPr txBox="1">
              <a:spLocks noChangeArrowheads="1"/>
            </p:cNvSpPr>
            <p:nvPr/>
          </p:nvSpPr>
          <p:spPr bwMode="auto">
            <a:xfrm>
              <a:off x="1200" y="1440"/>
              <a:ext cx="1145"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&lt;128 electrodes</a:t>
              </a:r>
            </a:p>
          </p:txBody>
        </p:sp>
        <p:pic>
          <p:nvPicPr>
            <p:cNvPr id="9223"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 y="1824"/>
              <a:ext cx="86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smtClean="0"/>
              <a:t>spm_eeg_tf</a:t>
            </a:r>
            <a:endParaRPr lang="en-GB" b="1" dirty="0"/>
          </a:p>
        </p:txBody>
      </p:sp>
    </p:spTree>
    <p:extLst>
      <p:ext uri="{BB962C8B-B14F-4D97-AF65-F5344CB8AC3E}">
        <p14:creationId xmlns:p14="http://schemas.microsoft.com/office/powerpoint/2010/main" val="3945994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1981622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312988"/>
            <a:ext cx="8424863"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2" name="Freeform 20"/>
          <p:cNvSpPr>
            <a:spLocks/>
          </p:cNvSpPr>
          <p:nvPr/>
        </p:nvSpPr>
        <p:spPr bwMode="auto">
          <a:xfrm>
            <a:off x="446088" y="1090613"/>
            <a:ext cx="8186737" cy="1103312"/>
          </a:xfrm>
          <a:custGeom>
            <a:avLst/>
            <a:gdLst>
              <a:gd name="T0" fmla="*/ 0 w 5157"/>
              <a:gd name="T1" fmla="*/ 2147483646 h 695"/>
              <a:gd name="T2" fmla="*/ 2147483646 w 5157"/>
              <a:gd name="T3" fmla="*/ 2147483646 h 695"/>
              <a:gd name="T4" fmla="*/ 2147483646 w 5157"/>
              <a:gd name="T5" fmla="*/ 2147483646 h 695"/>
              <a:gd name="T6" fmla="*/ 2147483646 w 5157"/>
              <a:gd name="T7" fmla="*/ 2147483646 h 695"/>
              <a:gd name="T8" fmla="*/ 2147483646 w 5157"/>
              <a:gd name="T9" fmla="*/ 2147483646 h 695"/>
              <a:gd name="T10" fmla="*/ 2147483646 w 5157"/>
              <a:gd name="T11" fmla="*/ 2147483646 h 695"/>
              <a:gd name="T12" fmla="*/ 2147483646 w 5157"/>
              <a:gd name="T13" fmla="*/ 2147483646 h 695"/>
              <a:gd name="T14" fmla="*/ 2147483646 w 5157"/>
              <a:gd name="T15" fmla="*/ 2147483646 h 695"/>
              <a:gd name="T16" fmla="*/ 2147483646 w 5157"/>
              <a:gd name="T17" fmla="*/ 2147483646 h 695"/>
              <a:gd name="T18" fmla="*/ 2147483646 w 5157"/>
              <a:gd name="T19" fmla="*/ 2147483646 h 695"/>
              <a:gd name="T20" fmla="*/ 2147483646 w 5157"/>
              <a:gd name="T21" fmla="*/ 2147483646 h 695"/>
              <a:gd name="T22" fmla="*/ 2147483646 w 5157"/>
              <a:gd name="T23" fmla="*/ 2147483646 h 695"/>
              <a:gd name="T24" fmla="*/ 2147483646 w 5157"/>
              <a:gd name="T25" fmla="*/ 2147483646 h 695"/>
              <a:gd name="T26" fmla="*/ 2147483646 w 5157"/>
              <a:gd name="T27" fmla="*/ 2147483646 h 695"/>
              <a:gd name="T28" fmla="*/ 2147483646 w 5157"/>
              <a:gd name="T29" fmla="*/ 2147483646 h 695"/>
              <a:gd name="T30" fmla="*/ 2147483646 w 5157"/>
              <a:gd name="T31" fmla="*/ 2147483646 h 695"/>
              <a:gd name="T32" fmla="*/ 2147483646 w 5157"/>
              <a:gd name="T33" fmla="*/ 2147483646 h 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57"/>
              <a:gd name="T52" fmla="*/ 0 h 695"/>
              <a:gd name="T53" fmla="*/ 5157 w 5157"/>
              <a:gd name="T54" fmla="*/ 695 h 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57" h="695">
                <a:moveTo>
                  <a:pt x="0" y="204"/>
                </a:moveTo>
                <a:cubicBezTo>
                  <a:pt x="615" y="207"/>
                  <a:pt x="1287" y="0"/>
                  <a:pt x="1845" y="259"/>
                </a:cubicBezTo>
                <a:cubicBezTo>
                  <a:pt x="1865" y="288"/>
                  <a:pt x="1891" y="324"/>
                  <a:pt x="1906" y="355"/>
                </a:cubicBezTo>
                <a:cubicBezTo>
                  <a:pt x="1963" y="476"/>
                  <a:pt x="1911" y="398"/>
                  <a:pt x="1948" y="451"/>
                </a:cubicBezTo>
                <a:cubicBezTo>
                  <a:pt x="1978" y="544"/>
                  <a:pt x="1941" y="452"/>
                  <a:pt x="1982" y="513"/>
                </a:cubicBezTo>
                <a:cubicBezTo>
                  <a:pt x="1998" y="538"/>
                  <a:pt x="1993" y="556"/>
                  <a:pt x="2016" y="588"/>
                </a:cubicBezTo>
                <a:cubicBezTo>
                  <a:pt x="2050" y="691"/>
                  <a:pt x="2233" y="669"/>
                  <a:pt x="2311" y="671"/>
                </a:cubicBezTo>
                <a:cubicBezTo>
                  <a:pt x="2544" y="677"/>
                  <a:pt x="2777" y="680"/>
                  <a:pt x="3010" y="684"/>
                </a:cubicBezTo>
                <a:cubicBezTo>
                  <a:pt x="3243" y="695"/>
                  <a:pt x="3459" y="657"/>
                  <a:pt x="3689" y="650"/>
                </a:cubicBezTo>
                <a:cubicBezTo>
                  <a:pt x="3773" y="626"/>
                  <a:pt x="3858" y="610"/>
                  <a:pt x="3943" y="588"/>
                </a:cubicBezTo>
                <a:cubicBezTo>
                  <a:pt x="4016" y="543"/>
                  <a:pt x="4073" y="532"/>
                  <a:pt x="4156" y="520"/>
                </a:cubicBezTo>
                <a:cubicBezTo>
                  <a:pt x="4236" y="483"/>
                  <a:pt x="4269" y="444"/>
                  <a:pt x="4341" y="396"/>
                </a:cubicBezTo>
                <a:cubicBezTo>
                  <a:pt x="4368" y="355"/>
                  <a:pt x="4417" y="366"/>
                  <a:pt x="4464" y="362"/>
                </a:cubicBezTo>
                <a:cubicBezTo>
                  <a:pt x="4500" y="350"/>
                  <a:pt x="4533" y="345"/>
                  <a:pt x="4567" y="328"/>
                </a:cubicBezTo>
                <a:cubicBezTo>
                  <a:pt x="4587" y="318"/>
                  <a:pt x="4601" y="296"/>
                  <a:pt x="4622" y="287"/>
                </a:cubicBezTo>
                <a:cubicBezTo>
                  <a:pt x="4651" y="275"/>
                  <a:pt x="4714" y="271"/>
                  <a:pt x="4745" y="266"/>
                </a:cubicBezTo>
                <a:cubicBezTo>
                  <a:pt x="4903" y="212"/>
                  <a:pt x="4772" y="252"/>
                  <a:pt x="5157" y="252"/>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wipe(left)">
                                      <p:cBhvr>
                                        <p:cTn id="7" dur="5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7921"/>
          <a:stretch>
            <a:fillRect/>
          </a:stretch>
        </p:blipFill>
        <p:spPr bwMode="auto">
          <a:xfrm>
            <a:off x="292100" y="855663"/>
            <a:ext cx="78803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a:t> Joseph Fourier (1768-1830)</a:t>
            </a:r>
          </a:p>
          <a:p>
            <a:pPr eaLnBrk="1" hangingPunct="1">
              <a:spcBef>
                <a:spcPct val="0"/>
              </a:spcBef>
            </a:pPr>
            <a:r>
              <a:rPr lang="en-GB" altLang="en-US" sz="240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Time-frequency spectrograms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33" t="7541" r="3900" b="9507"/>
          <a:stretch/>
        </p:blipFill>
        <p:spPr>
          <a:xfrm>
            <a:off x="1151350" y="4293096"/>
            <a:ext cx="2160239" cy="2376264"/>
          </a:xfrm>
          <a:prstGeom prst="rect">
            <a:avLst/>
          </a:prstGeom>
        </p:spPr>
      </p:pic>
      <p:sp>
        <p:nvSpPr>
          <p:cNvPr id="5" name="Oval 4"/>
          <p:cNvSpPr/>
          <p:nvPr/>
        </p:nvSpPr>
        <p:spPr>
          <a:xfrm>
            <a:off x="1691680" y="5501922"/>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val="0"/>
              </a:ext>
            </a:extLst>
          </a:blip>
          <a:srcRect l="-1" t="7498" r="49311"/>
          <a:stretch/>
        </p:blipFill>
        <p:spPr bwMode="auto">
          <a:xfrm>
            <a:off x="4355976" y="2636912"/>
            <a:ext cx="3672410" cy="266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1835696" y="4305915"/>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002588" y="1484943"/>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22697" r="2158" b="2022"/>
            <a:stretch/>
          </p:blipFill>
          <p:spPr bwMode="auto">
            <a:xfrm>
              <a:off x="1927" y="755"/>
              <a:ext cx="3023" cy="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376026" y="2495606"/>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448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a:t>
            </a:r>
            <a:r>
              <a:rPr lang="en-GB" altLang="en-US" sz="2400" b="1" dirty="0" smtClean="0">
                <a:solidFill>
                  <a:schemeClr val="bg1"/>
                </a:solidFill>
              </a:rPr>
              <a:t>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2918" t="6174" r="39749" b="6689"/>
          <a:stretch>
            <a:fillRect/>
          </a:stretch>
        </p:blipFill>
        <p:spPr bwMode="auto">
          <a:xfrm>
            <a:off x="4328492" y="900113"/>
            <a:ext cx="1900238"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p:cNvSpPr txBox="1">
            <a:spLocks noChangeArrowheads="1"/>
          </p:cNvSpPr>
          <p:nvPr/>
        </p:nvSpPr>
        <p:spPr bwMode="auto">
          <a:xfrm>
            <a:off x="4557092" y="676275"/>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3 cycles</a:t>
            </a:r>
          </a:p>
        </p:txBody>
      </p:sp>
      <p:sp>
        <p:nvSpPr>
          <p:cNvPr id="34822" name="Text Box 9"/>
          <p:cNvSpPr txBox="1">
            <a:spLocks noChangeArrowheads="1"/>
          </p:cNvSpPr>
          <p:nvPr/>
        </p:nvSpPr>
        <p:spPr bwMode="auto">
          <a:xfrm>
            <a:off x="4571380" y="256540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50850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5" t="5489" r="40536" b="7410"/>
          <a:stretch>
            <a:fillRect/>
          </a:stretch>
        </p:blipFill>
        <p:spPr bwMode="auto">
          <a:xfrm>
            <a:off x="6455866" y="888578"/>
            <a:ext cx="18605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6743204" y="673695"/>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56282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472583"/>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323528" y="836712"/>
            <a:ext cx="3384376" cy="2664296"/>
          </a:xfrm>
          <a:prstGeom prst="rect">
            <a:avLst/>
          </a:prstGeom>
          <a:noFill/>
          <a:ln w="9525">
            <a:noFill/>
            <a:miter lim="800000"/>
            <a:headEnd/>
            <a:tailEnd/>
          </a:ln>
        </p:spPr>
      </p:pic>
      <p:sp>
        <p:nvSpPr>
          <p:cNvPr id="17" name="TextBox 16"/>
          <p:cNvSpPr txBox="1"/>
          <p:nvPr/>
        </p:nvSpPr>
        <p:spPr>
          <a:xfrm>
            <a:off x="467544" y="4077072"/>
            <a:ext cx="2140138" cy="1323439"/>
          </a:xfrm>
          <a:prstGeom prst="rect">
            <a:avLst/>
          </a:prstGeom>
          <a:noFill/>
        </p:spPr>
        <p:txBody>
          <a:bodyPr wrap="none" rtlCol="0">
            <a:spAutoFit/>
          </a:bodyPr>
          <a:lstStyle/>
          <a:p>
            <a:pPr>
              <a:buFont typeface="Arial" pitchFamily="34" charset="0"/>
              <a:buChar char="•"/>
            </a:pPr>
            <a:r>
              <a:rPr lang="en-GB" sz="2000" dirty="0" smtClean="0">
                <a:latin typeface="Calibri" pitchFamily="34" charset="0"/>
              </a:rPr>
              <a:t>Boxcar</a:t>
            </a:r>
          </a:p>
          <a:p>
            <a:pPr>
              <a:buFont typeface="Arial" pitchFamily="34" charset="0"/>
              <a:buChar char="•"/>
            </a:pPr>
            <a:r>
              <a:rPr lang="en-GB" sz="2000" dirty="0" err="1" smtClean="0">
                <a:latin typeface="Calibri" pitchFamily="34" charset="0"/>
              </a:rPr>
              <a:t>Hanning</a:t>
            </a:r>
            <a:endParaRPr lang="en-GB" sz="2000" dirty="0" smtClean="0">
              <a:latin typeface="Calibri" pitchFamily="34" charset="0"/>
            </a:endParaRPr>
          </a:p>
          <a:p>
            <a:pPr>
              <a:buFont typeface="Arial" pitchFamily="34" charset="0"/>
              <a:buChar char="•"/>
            </a:pPr>
            <a:r>
              <a:rPr lang="en-GB" sz="2000" dirty="0" err="1" smtClean="0">
                <a:latin typeface="Calibri" pitchFamily="34" charset="0"/>
              </a:rPr>
              <a:t>Hillbert</a:t>
            </a:r>
            <a:r>
              <a:rPr lang="en-GB" sz="2000" dirty="0" smtClean="0">
                <a:latin typeface="Calibri" pitchFamily="34" charset="0"/>
              </a:rPr>
              <a:t> transform</a:t>
            </a:r>
          </a:p>
          <a:p>
            <a:pPr>
              <a:buFont typeface="Arial" pitchFamily="34" charset="0"/>
              <a:buChar char="•"/>
            </a:pPr>
            <a:r>
              <a:rPr lang="en-GB" sz="2000" dirty="0" err="1" smtClean="0">
                <a:latin typeface="Calibri" pitchFamily="34" charset="0"/>
              </a:rPr>
              <a:t>Multitaper</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22338"/>
            <a:ext cx="3513137"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488" y="3575050"/>
            <a:ext cx="3522662"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7"/>
          <p:cNvSpPr txBox="1">
            <a:spLocks noChangeArrowheads="1"/>
          </p:cNvSpPr>
          <p:nvPr/>
        </p:nvSpPr>
        <p:spPr bwMode="auto">
          <a:xfrm>
            <a:off x="4716463" y="1989138"/>
            <a:ext cx="245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Unweighted averaging</a:t>
            </a:r>
          </a:p>
        </p:txBody>
      </p:sp>
      <p:sp>
        <p:nvSpPr>
          <p:cNvPr id="36869" name="Line 8"/>
          <p:cNvSpPr>
            <a:spLocks noChangeShapeType="1"/>
          </p:cNvSpPr>
          <p:nvPr/>
        </p:nvSpPr>
        <p:spPr bwMode="auto">
          <a:xfrm flipH="1">
            <a:off x="4211638" y="2171700"/>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6870" name="Text Box 9"/>
          <p:cNvSpPr txBox="1">
            <a:spLocks noChangeArrowheads="1"/>
          </p:cNvSpPr>
          <p:nvPr/>
        </p:nvSpPr>
        <p:spPr bwMode="auto">
          <a:xfrm>
            <a:off x="2236788" y="5078413"/>
            <a:ext cx="197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Robust averaging</a:t>
            </a:r>
          </a:p>
        </p:txBody>
      </p:sp>
      <p:sp>
        <p:nvSpPr>
          <p:cNvPr id="36871" name="Line 10"/>
          <p:cNvSpPr>
            <a:spLocks noChangeShapeType="1"/>
          </p:cNvSpPr>
          <p:nvPr/>
        </p:nvSpPr>
        <p:spPr bwMode="auto">
          <a:xfrm>
            <a:off x="4356100" y="5262563"/>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6872" name="Text Box 11"/>
          <p:cNvSpPr txBox="1">
            <a:spLocks noChangeArrowheads="1"/>
          </p:cNvSpPr>
          <p:nvPr/>
        </p:nvSpPr>
        <p:spPr bwMode="auto">
          <a:xfrm>
            <a:off x="34925" y="-28575"/>
            <a:ext cx="370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 for TF</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628775"/>
            <a:ext cx="19288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150" y="1628775"/>
            <a:ext cx="192881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888" y="4005263"/>
            <a:ext cx="19288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p:cNvSpPr txBox="1">
            <a:spLocks noChangeArrowheads="1"/>
          </p:cNvSpPr>
          <p:nvPr/>
        </p:nvSpPr>
        <p:spPr bwMode="auto">
          <a:xfrm>
            <a:off x="1981200" y="140335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Raw</a:t>
            </a:r>
          </a:p>
        </p:txBody>
      </p:sp>
      <p:sp>
        <p:nvSpPr>
          <p:cNvPr id="38918" name="TextBox 6"/>
          <p:cNvSpPr txBox="1">
            <a:spLocks noChangeArrowheads="1"/>
          </p:cNvSpPr>
          <p:nvPr/>
        </p:nvSpPr>
        <p:spPr bwMode="auto">
          <a:xfrm>
            <a:off x="1619250" y="3779838"/>
            <a:ext cx="130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 [-7 -4]s</a:t>
            </a:r>
          </a:p>
          <a:p>
            <a:pPr eaLnBrk="1" hangingPunct="1">
              <a:spcBef>
                <a:spcPct val="0"/>
              </a:spcBef>
              <a:buFontTx/>
              <a:buNone/>
            </a:pPr>
            <a:endParaRPr lang="en-GB" altLang="en-US" sz="1800"/>
          </a:p>
        </p:txBody>
      </p:sp>
      <p:sp>
        <p:nvSpPr>
          <p:cNvPr id="38919" name="TextBox 7"/>
          <p:cNvSpPr txBox="1">
            <a:spLocks noChangeArrowheads="1"/>
          </p:cNvSpPr>
          <p:nvPr/>
        </p:nvSpPr>
        <p:spPr bwMode="auto">
          <a:xfrm>
            <a:off x="4572000" y="140335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a:t>
            </a:r>
          </a:p>
        </p:txBody>
      </p:sp>
      <p:pic>
        <p:nvPicPr>
          <p:cNvPr id="389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1628775"/>
            <a:ext cx="19288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4005263"/>
            <a:ext cx="19288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0"/>
          <p:cNvSpPr txBox="1">
            <a:spLocks noChangeArrowheads="1"/>
          </p:cNvSpPr>
          <p:nvPr/>
        </p:nvSpPr>
        <p:spPr bwMode="auto">
          <a:xfrm>
            <a:off x="6786563" y="1403350"/>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[-7 -4]s</a:t>
            </a:r>
          </a:p>
        </p:txBody>
      </p:sp>
      <p:sp>
        <p:nvSpPr>
          <p:cNvPr id="38923" name="TextBox 11"/>
          <p:cNvSpPr txBox="1">
            <a:spLocks noChangeArrowheads="1"/>
          </p:cNvSpPr>
          <p:nvPr/>
        </p:nvSpPr>
        <p:spPr bwMode="auto">
          <a:xfrm>
            <a:off x="6659563" y="3779838"/>
            <a:ext cx="162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[-0.5 0.5]s</a:t>
            </a:r>
          </a:p>
        </p:txBody>
      </p:sp>
      <p:pic>
        <p:nvPicPr>
          <p:cNvPr id="389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7150" y="4005263"/>
            <a:ext cx="192881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Box 13"/>
          <p:cNvSpPr txBox="1">
            <a:spLocks noChangeArrowheads="1"/>
          </p:cNvSpPr>
          <p:nvPr/>
        </p:nvSpPr>
        <p:spPr bwMode="auto">
          <a:xfrm>
            <a:off x="4133850" y="3779838"/>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LogR [-7 -4]s</a:t>
            </a:r>
          </a:p>
        </p:txBody>
      </p:sp>
      <p:sp>
        <p:nvSpPr>
          <p:cNvPr id="38926" name="Text Box 11"/>
          <p:cNvSpPr txBox="1">
            <a:spLocks noChangeArrowheads="1"/>
          </p:cNvSpPr>
          <p:nvPr/>
        </p:nvSpPr>
        <p:spPr bwMode="auto">
          <a:xfrm>
            <a:off x="34925" y="-28575"/>
            <a:ext cx="199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TF rescaling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77788" y="-26988"/>
            <a:ext cx="735012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Changes to TF data handling in SPM12</a:t>
            </a:r>
          </a:p>
        </p:txBody>
      </p:sp>
      <p:sp>
        <p:nvSpPr>
          <p:cNvPr id="39939" name="TextBox 2"/>
          <p:cNvSpPr txBox="1">
            <a:spLocks noChangeArrowheads="1"/>
          </p:cNvSpPr>
          <p:nvPr/>
        </p:nvSpPr>
        <p:spPr bwMode="auto">
          <a:xfrm>
            <a:off x="323528" y="2498700"/>
            <a:ext cx="532765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000" dirty="0"/>
              <a:t>TF analysis can be done on continuous data. </a:t>
            </a:r>
          </a:p>
          <a:p>
            <a:pPr eaLnBrk="1" hangingPunct="1">
              <a:spcBef>
                <a:spcPct val="0"/>
              </a:spcBef>
            </a:pPr>
            <a:endParaRPr lang="en-GB" altLang="en-US" sz="2000" dirty="0"/>
          </a:p>
          <a:p>
            <a:pPr eaLnBrk="1" hangingPunct="1">
              <a:spcBef>
                <a:spcPct val="0"/>
              </a:spcBef>
            </a:pPr>
            <a:r>
              <a:rPr lang="en-GB" altLang="en-US" sz="2000" dirty="0"/>
              <a:t>Continuous TF data can be filtered, </a:t>
            </a:r>
            <a:r>
              <a:rPr lang="en-GB" altLang="en-US" sz="2000" dirty="0" err="1"/>
              <a:t>epoched</a:t>
            </a:r>
            <a:r>
              <a:rPr lang="en-GB" altLang="en-US" sz="2000" dirty="0"/>
              <a:t> and used as input to convolution </a:t>
            </a:r>
            <a:r>
              <a:rPr lang="en-GB" altLang="en-US" sz="2000" dirty="0" smtClean="0"/>
              <a:t>modelling.</a:t>
            </a:r>
            <a:endParaRPr lang="en-GB" altLang="en-US" sz="2000" dirty="0"/>
          </a:p>
          <a:p>
            <a:pPr eaLnBrk="1" hangingPunct="1">
              <a:spcBef>
                <a:spcPct val="0"/>
              </a:spcBef>
            </a:pPr>
            <a:endParaRPr lang="en-GB" altLang="en-US" sz="1400" dirty="0"/>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936625"/>
            <a:ext cx="3100387"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708275"/>
            <a:ext cx="2376487"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Content Placeholder 2"/>
          <p:cNvSpPr>
            <a:spLocks noGrp="1"/>
          </p:cNvSpPr>
          <p:nvPr>
            <p:ph idx="1"/>
          </p:nvPr>
        </p:nvSpPr>
        <p:spPr>
          <a:xfrm>
            <a:off x="330200" y="1916833"/>
            <a:ext cx="8489950" cy="4249018"/>
          </a:xfrm>
        </p:spPr>
        <p:txBody>
          <a:bodyPr/>
          <a:lstStyle/>
          <a:p>
            <a:pPr marL="457200" indent="-457200">
              <a:buNone/>
            </a:pPr>
            <a:r>
              <a:rPr lang="en-GB" sz="2000" dirty="0" smtClean="0">
                <a:latin typeface="Calibri" panose="020F0502020204030204" pitchFamily="34" charset="0"/>
              </a:rPr>
              <a:t>We have covered all these pre-processing steps: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Conversion – Filtering – </a:t>
            </a:r>
            <a:r>
              <a:rPr lang="en-GB" sz="2000" dirty="0" err="1" smtClean="0">
                <a:latin typeface="Calibri" panose="020F0502020204030204" pitchFamily="34" charset="0"/>
              </a:rPr>
              <a:t>Downsampling</a:t>
            </a:r>
            <a:r>
              <a:rPr lang="en-GB" sz="2000" dirty="0" smtClean="0">
                <a:latin typeface="Calibri" panose="020F0502020204030204" pitchFamily="34" charset="0"/>
              </a:rPr>
              <a:t> – </a:t>
            </a:r>
            <a:r>
              <a:rPr lang="en-GB" sz="2000" dirty="0" err="1" smtClean="0">
                <a:latin typeface="Calibri" panose="020F0502020204030204" pitchFamily="34" charset="0"/>
              </a:rPr>
              <a:t>Epoching</a:t>
            </a:r>
            <a:r>
              <a:rPr lang="en-GB" sz="2000" dirty="0" smtClean="0">
                <a:latin typeface="Calibri" panose="020F0502020204030204" pitchFamily="34" charset="0"/>
              </a:rPr>
              <a:t> - Re-referencing for EEG - </a:t>
            </a:r>
          </a:p>
          <a:p>
            <a:pPr marL="457200" indent="-457200">
              <a:buNone/>
            </a:pPr>
            <a:r>
              <a:rPr lang="en-GB" sz="2000" dirty="0" smtClean="0">
                <a:latin typeface="Calibri" panose="020F0502020204030204" pitchFamily="34" charset="0"/>
              </a:rPr>
              <a:t>Artefacts – Averaging – </a:t>
            </a:r>
            <a:r>
              <a:rPr lang="en-GB" sz="2000" dirty="0" err="1" smtClean="0">
                <a:latin typeface="Calibri" panose="020F0502020204030204" pitchFamily="34" charset="0"/>
              </a:rPr>
              <a:t>Coregistration</a:t>
            </a:r>
            <a:r>
              <a:rPr lang="en-GB" sz="2000" dirty="0">
                <a:latin typeface="Calibri" panose="020F0502020204030204" pitchFamily="34" charset="0"/>
              </a:rPr>
              <a:t> </a:t>
            </a:r>
            <a:r>
              <a:rPr lang="en-GB" sz="2000" dirty="0" smtClean="0">
                <a:latin typeface="Calibri" panose="020F0502020204030204" pitchFamily="34" charset="0"/>
              </a:rPr>
              <a:t>- Generating scalp x time images - </a:t>
            </a:r>
          </a:p>
          <a:p>
            <a:pPr marL="457200" indent="-457200">
              <a:buNone/>
            </a:pPr>
            <a:r>
              <a:rPr lang="en-GB" sz="2000" dirty="0" smtClean="0">
                <a:latin typeface="Calibri" panose="020F0502020204030204" pitchFamily="34" charset="0"/>
              </a:rPr>
              <a:t>Time-frequency analysis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From here you can go on to source analysis and stats…</a:t>
            </a:r>
          </a:p>
        </p:txBody>
      </p:sp>
    </p:spTree>
    <p:extLst>
      <p:ext uri="{BB962C8B-B14F-4D97-AF65-F5344CB8AC3E}">
        <p14:creationId xmlns:p14="http://schemas.microsoft.com/office/powerpoint/2010/main" val="305530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4"/>
          <p:cNvGrpSpPr>
            <a:grpSpLocks noChangeAspect="1"/>
          </p:cNvGrpSpPr>
          <p:nvPr/>
        </p:nvGrpSpPr>
        <p:grpSpPr bwMode="auto">
          <a:xfrm>
            <a:off x="5318125" y="1433513"/>
            <a:ext cx="3602038" cy="3868737"/>
            <a:chOff x="3350" y="903"/>
            <a:chExt cx="2269" cy="2437"/>
          </a:xfrm>
        </p:grpSpPr>
        <p:sp>
          <p:nvSpPr>
            <p:cNvPr id="10268" name="AutoShape 33"/>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6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 y="903"/>
              <a:ext cx="2273" cy="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Text Box 44"/>
          <p:cNvSpPr txBox="1">
            <a:spLocks noChangeArrowheads="1"/>
          </p:cNvSpPr>
          <p:nvPr/>
        </p:nvSpPr>
        <p:spPr bwMode="auto">
          <a:xfrm>
            <a:off x="4518025" y="2116138"/>
            <a:ext cx="11525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10244" name="Text Box 45"/>
          <p:cNvSpPr txBox="1">
            <a:spLocks noChangeArrowheads="1"/>
          </p:cNvSpPr>
          <p:nvPr/>
        </p:nvSpPr>
        <p:spPr bwMode="auto">
          <a:xfrm>
            <a:off x="4448175" y="2676525"/>
            <a:ext cx="12223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10245" name="Text Box 46"/>
          <p:cNvSpPr txBox="1">
            <a:spLocks noChangeArrowheads="1"/>
          </p:cNvSpPr>
          <p:nvPr/>
        </p:nvSpPr>
        <p:spPr bwMode="auto">
          <a:xfrm>
            <a:off x="5091113" y="330676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10246" name="Text Box 47"/>
          <p:cNvSpPr txBox="1">
            <a:spLocks noChangeArrowheads="1"/>
          </p:cNvSpPr>
          <p:nvPr/>
        </p:nvSpPr>
        <p:spPr bwMode="auto">
          <a:xfrm>
            <a:off x="4638675" y="3957638"/>
            <a:ext cx="10541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10247" name="Text Box 48"/>
          <p:cNvSpPr txBox="1">
            <a:spLocks noChangeArrowheads="1"/>
          </p:cNvSpPr>
          <p:nvPr/>
        </p:nvSpPr>
        <p:spPr bwMode="auto">
          <a:xfrm>
            <a:off x="5083175" y="4603750"/>
            <a:ext cx="619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248" name="Rectangle 49"/>
          <p:cNvSpPr>
            <a:spLocks noChangeArrowheads="1"/>
          </p:cNvSpPr>
          <p:nvPr/>
        </p:nvSpPr>
        <p:spPr bwMode="auto">
          <a:xfrm>
            <a:off x="5311775" y="1435100"/>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49" name="Rectangle 50"/>
          <p:cNvSpPr>
            <a:spLocks noChangeArrowheads="1"/>
          </p:cNvSpPr>
          <p:nvPr/>
        </p:nvSpPr>
        <p:spPr bwMode="auto">
          <a:xfrm>
            <a:off x="5348288" y="1893888"/>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0" name="Rectangle 51"/>
          <p:cNvSpPr>
            <a:spLocks noChangeArrowheads="1"/>
          </p:cNvSpPr>
          <p:nvPr/>
        </p:nvSpPr>
        <p:spPr bwMode="auto">
          <a:xfrm>
            <a:off x="5303838" y="254000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1" name="Rectangle 52"/>
          <p:cNvSpPr>
            <a:spLocks noChangeArrowheads="1"/>
          </p:cNvSpPr>
          <p:nvPr/>
        </p:nvSpPr>
        <p:spPr bwMode="auto">
          <a:xfrm>
            <a:off x="5348288" y="3046413"/>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2" name="Rectangle 53"/>
          <p:cNvSpPr>
            <a:spLocks noChangeArrowheads="1"/>
          </p:cNvSpPr>
          <p:nvPr/>
        </p:nvSpPr>
        <p:spPr bwMode="auto">
          <a:xfrm>
            <a:off x="5364163" y="3598863"/>
            <a:ext cx="55403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3" name="Rectangle 54"/>
          <p:cNvSpPr>
            <a:spLocks noChangeArrowheads="1"/>
          </p:cNvSpPr>
          <p:nvPr/>
        </p:nvSpPr>
        <p:spPr bwMode="auto">
          <a:xfrm>
            <a:off x="5211763" y="4381500"/>
            <a:ext cx="550862"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4" name="Rectangle 55"/>
          <p:cNvSpPr>
            <a:spLocks noChangeArrowheads="1"/>
          </p:cNvSpPr>
          <p:nvPr/>
        </p:nvSpPr>
        <p:spPr bwMode="auto">
          <a:xfrm>
            <a:off x="6892925" y="5191125"/>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5" name="Rectangle 56"/>
          <p:cNvSpPr>
            <a:spLocks noChangeArrowheads="1"/>
          </p:cNvSpPr>
          <p:nvPr/>
        </p:nvSpPr>
        <p:spPr bwMode="auto">
          <a:xfrm>
            <a:off x="8366125" y="507365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6" name="Text Box 57"/>
          <p:cNvSpPr txBox="1">
            <a:spLocks noChangeArrowheads="1"/>
          </p:cNvSpPr>
          <p:nvPr/>
        </p:nvSpPr>
        <p:spPr bwMode="auto">
          <a:xfrm>
            <a:off x="6773863" y="51450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0257" name="Text Box 58"/>
          <p:cNvSpPr txBox="1">
            <a:spLocks noChangeArrowheads="1"/>
          </p:cNvSpPr>
          <p:nvPr/>
        </p:nvSpPr>
        <p:spPr bwMode="auto">
          <a:xfrm>
            <a:off x="8510588" y="481171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pic>
        <p:nvPicPr>
          <p:cNvPr id="10259" name="Picture 6" descr="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69"/>
          <a:stretch>
            <a:fillRect/>
          </a:stretch>
        </p:blipFill>
        <p:spPr bwMode="auto">
          <a:xfrm>
            <a:off x="827088" y="1052513"/>
            <a:ext cx="30591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Line 9"/>
          <p:cNvSpPr>
            <a:spLocks noChangeShapeType="1"/>
          </p:cNvSpPr>
          <p:nvPr/>
        </p:nvSpPr>
        <p:spPr bwMode="auto">
          <a:xfrm>
            <a:off x="1463675" y="1665288"/>
            <a:ext cx="23510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61" name="Line 10"/>
          <p:cNvSpPr>
            <a:spLocks noChangeShapeType="1"/>
          </p:cNvSpPr>
          <p:nvPr/>
        </p:nvSpPr>
        <p:spPr bwMode="auto">
          <a:xfrm>
            <a:off x="893763" y="1665288"/>
            <a:ext cx="5699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62" name="Rectangle 11"/>
          <p:cNvSpPr>
            <a:spLocks noChangeArrowheads="1"/>
          </p:cNvSpPr>
          <p:nvPr/>
        </p:nvSpPr>
        <p:spPr bwMode="auto">
          <a:xfrm>
            <a:off x="2247900" y="1665288"/>
            <a:ext cx="698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post-stim</a:t>
            </a:r>
          </a:p>
        </p:txBody>
      </p:sp>
      <p:sp>
        <p:nvSpPr>
          <p:cNvPr id="10263" name="Rectangle 12"/>
          <p:cNvSpPr>
            <a:spLocks noChangeArrowheads="1"/>
          </p:cNvSpPr>
          <p:nvPr/>
        </p:nvSpPr>
        <p:spPr bwMode="auto">
          <a:xfrm>
            <a:off x="893763" y="1652588"/>
            <a:ext cx="642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pre-stim</a:t>
            </a:r>
          </a:p>
        </p:txBody>
      </p:sp>
      <p:sp>
        <p:nvSpPr>
          <p:cNvPr id="10264" name="Text Box 73"/>
          <p:cNvSpPr txBox="1">
            <a:spLocks noChangeArrowheads="1"/>
          </p:cNvSpPr>
          <p:nvPr/>
        </p:nvSpPr>
        <p:spPr bwMode="auto">
          <a:xfrm>
            <a:off x="1503363" y="5715000"/>
            <a:ext cx="1925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evoked response</a:t>
            </a:r>
          </a:p>
        </p:txBody>
      </p:sp>
      <p:sp>
        <p:nvSpPr>
          <p:cNvPr id="10265" name="Text Box 73"/>
          <p:cNvSpPr txBox="1">
            <a:spLocks noChangeArrowheads="1"/>
          </p:cNvSpPr>
          <p:nvPr/>
        </p:nvSpPr>
        <p:spPr bwMode="auto">
          <a:xfrm>
            <a:off x="6248400" y="5715000"/>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ongoing rhythms</a:t>
            </a:r>
          </a:p>
        </p:txBody>
      </p:sp>
      <p:sp>
        <p:nvSpPr>
          <p:cNvPr id="10266" name="Text Box 73"/>
          <p:cNvSpPr txBox="1">
            <a:spLocks noChangeArrowheads="1"/>
          </p:cNvSpPr>
          <p:nvPr/>
        </p:nvSpPr>
        <p:spPr bwMode="auto">
          <a:xfrm>
            <a:off x="184150" y="4981575"/>
            <a:ext cx="982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Averaging</a:t>
            </a:r>
            <a:endParaRPr lang="en-GB" altLang="en-US" sz="1800"/>
          </a:p>
        </p:txBody>
      </p:sp>
      <p:sp>
        <p:nvSpPr>
          <p:cNvPr id="10267" name="Text Box 43"/>
          <p:cNvSpPr txBox="1">
            <a:spLocks noChangeArrowheads="1"/>
          </p:cNvSpPr>
          <p:nvPr/>
        </p:nvSpPr>
        <p:spPr bwMode="auto">
          <a:xfrm>
            <a:off x="4559300" y="1503363"/>
            <a:ext cx="113347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467544" y="1633641"/>
            <a:ext cx="27394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smtClean="0">
                <a:latin typeface="Calibri" panose="020F0502020204030204" pitchFamily="34" charset="0"/>
              </a:rPr>
              <a:t> </a:t>
            </a:r>
            <a:r>
              <a:rPr lang="en-GB" altLang="en-US" sz="2400" b="1" dirty="0" smtClean="0">
                <a:latin typeface="Calibri" panose="020F0502020204030204" pitchFamily="34" charset="0"/>
              </a:rPr>
              <a:t>Vladimir Litvak </a:t>
            </a:r>
          </a:p>
          <a:p>
            <a:pPr eaLnBrk="1" hangingPunct="1">
              <a:spcBef>
                <a:spcPct val="0"/>
              </a:spcBef>
            </a:pPr>
            <a:r>
              <a:rPr lang="en-GB" altLang="en-US" sz="2400" dirty="0" smtClean="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Arnaud Delorme</a:t>
            </a:r>
          </a:p>
          <a:p>
            <a:pPr eaLnBrk="1" hangingPunct="1">
              <a:spcBef>
                <a:spcPct val="0"/>
              </a:spcBef>
            </a:pPr>
            <a:r>
              <a:rPr lang="en-GB" altLang="en-US" sz="2400" dirty="0">
                <a:latin typeface="Calibri" panose="020F0502020204030204" pitchFamily="34" charset="0"/>
              </a:rPr>
              <a:t> Laurence Hunt</a:t>
            </a:r>
          </a:p>
        </p:txBody>
      </p:sp>
      <p:sp>
        <p:nvSpPr>
          <p:cNvPr id="40965" name="Text Box 7"/>
          <p:cNvSpPr txBox="1">
            <a:spLocks noChangeArrowheads="1"/>
          </p:cNvSpPr>
          <p:nvPr/>
        </p:nvSpPr>
        <p:spPr bwMode="auto">
          <a:xfrm>
            <a:off x="179388" y="5924550"/>
            <a:ext cx="7702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dirty="0">
                <a:latin typeface="Calibri" panose="020F0502020204030204" pitchFamily="34" charset="0"/>
              </a:rPr>
              <a:t>and all the members of the methods group past and present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1412875"/>
            <a:ext cx="27400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1427163"/>
            <a:ext cx="32051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 y="4508500"/>
            <a:ext cx="27368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30200" y="692150"/>
            <a:ext cx="8489950" cy="5976938"/>
          </a:xfrm>
        </p:spPr>
        <p:txBody>
          <a:bodyPr/>
          <a:lstStyle/>
          <a:p>
            <a:r>
              <a:rPr lang="en-GB" altLang="en-US" sz="2000" smtClean="0"/>
              <a:t>As opposed to GUI</a:t>
            </a:r>
          </a:p>
          <a:p>
            <a:pPr lvl="1">
              <a:buFontTx/>
              <a:buNone/>
            </a:pPr>
            <a:r>
              <a:rPr lang="en-GB" altLang="en-US" sz="2000" smtClean="0">
                <a:ea typeface="ＭＳ Ｐゴシック" panose="020B0600070205080204" pitchFamily="34" charset="-128"/>
              </a:rPr>
              <a:t>- it is easy to reproduce analyses, apply them to different datasets and make modifications.</a:t>
            </a:r>
          </a:p>
          <a:p>
            <a:pPr lvl="1">
              <a:buFontTx/>
              <a:buNone/>
            </a:pPr>
            <a:r>
              <a:rPr lang="en-GB" altLang="en-US" sz="2000" smtClean="0">
                <a:ea typeface="ＭＳ Ｐゴシック" panose="020B0600070205080204" pitchFamily="34" charset="-128"/>
              </a:rPr>
              <a:t>- removing interactive GUI elements from the code makes it cleaner and easier to maintain.</a:t>
            </a:r>
          </a:p>
          <a:p>
            <a:r>
              <a:rPr lang="en-GB" altLang="en-US" sz="2000" smtClean="0"/>
              <a:t>As opposed to script</a:t>
            </a:r>
          </a:p>
          <a:p>
            <a:pPr lvl="1"/>
            <a:r>
              <a:rPr lang="en-GB" altLang="en-US" sz="2000" smtClean="0">
                <a:ea typeface="ＭＳ Ｐゴシック" panose="020B0600070205080204" pitchFamily="34" charset="-128"/>
              </a:rPr>
              <a:t>complex pipelines can be built without programming expertise</a:t>
            </a:r>
          </a:p>
          <a:p>
            <a:pPr lvl="1"/>
            <a:r>
              <a:rPr lang="en-GB" altLang="en-US" sz="2000" smtClean="0">
                <a:ea typeface="ＭＳ Ｐゴシック" panose="020B0600070205080204" pitchFamily="34" charset="-128"/>
              </a:rPr>
              <a:t>saved pipelines can be examined without deciphering other people’s code</a:t>
            </a:r>
          </a:p>
          <a:p>
            <a:pPr lvl="1"/>
            <a:r>
              <a:rPr lang="en-GB" altLang="en-US" sz="2000" smtClean="0">
                <a:ea typeface="ＭＳ Ｐゴシック" panose="020B0600070205080204" pitchFamily="34" charset="-128"/>
              </a:rPr>
              <a:t>batch provides uniform interface for scripting to different parts of SPM code.</a:t>
            </a:r>
          </a:p>
          <a:p>
            <a:pPr lvl="1"/>
            <a:endParaRPr lang="en-GB" altLang="en-US" sz="2000" smtClean="0">
              <a:ea typeface="ＭＳ Ｐゴシック" panose="020B0600070205080204" pitchFamily="34" charset="-128"/>
            </a:endParaRPr>
          </a:p>
          <a:p>
            <a:r>
              <a:rPr lang="en-GB" altLang="en-US" sz="2000" smtClean="0"/>
              <a:t>Disadvantages of batch</a:t>
            </a:r>
          </a:p>
          <a:p>
            <a:pPr lvl="1"/>
            <a:r>
              <a:rPr lang="en-GB" altLang="en-US" sz="2000" smtClean="0">
                <a:ea typeface="ＭＳ Ｐゴシック" panose="020B0600070205080204" pitchFamily="34" charset="-128"/>
              </a:rPr>
              <a:t>there is no step-by-step guiding of the user </a:t>
            </a:r>
          </a:p>
          <a:p>
            <a:pPr lvl="1"/>
            <a:r>
              <a:rPr lang="en-GB" altLang="en-US" sz="2000" smtClean="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2" cstate="print">
            <a:clrChange>
              <a:clrFrom>
                <a:srgbClr val="FFFBF0"/>
              </a:clrFrom>
              <a:clrTo>
                <a:srgbClr val="FFFBF0">
                  <a:alpha val="0"/>
                </a:srgbClr>
              </a:clrTo>
            </a:clrChange>
            <a:extLst>
              <a:ext uri="{28A0092B-C50C-407E-A947-70E740481C1C}">
                <a14:useLocalDpi xmlns:a14="http://schemas.microsoft.com/office/drawing/2010/main" val="0"/>
              </a:ext>
            </a:extLst>
          </a:blip>
          <a:srcRect b="1494"/>
          <a:stretch>
            <a:fillRect/>
          </a:stretch>
        </p:blipFill>
        <p:spPr bwMode="auto">
          <a:xfrm>
            <a:off x="4211960" y="548680"/>
            <a:ext cx="432911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4427538" y="1196975"/>
            <a:ext cx="215900" cy="50403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971600" y="3212976"/>
            <a:ext cx="2467342" cy="369332"/>
          </a:xfrm>
          <a:prstGeom prst="rect">
            <a:avLst/>
          </a:prstGeom>
          <a:noFill/>
        </p:spPr>
        <p:txBody>
          <a:bodyPr wrap="none" rtlCol="0">
            <a:spAutoFit/>
          </a:bodyPr>
          <a:lstStyle/>
          <a:p>
            <a:r>
              <a:rPr lang="en-GB" dirty="0" smtClean="0"/>
              <a:t>Raw data with triggers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981075"/>
            <a:ext cx="25527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22030</TotalTime>
  <Words>1979</Words>
  <Application>Microsoft Office PowerPoint</Application>
  <PresentationFormat>On-screen Show (4:3)</PresentationFormat>
  <Paragraphs>421</Paragraphs>
  <Slides>50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7" baseType="lpstr">
      <vt:lpstr>ＭＳ Ｐゴシック</vt:lpstr>
      <vt:lpstr>Arial</vt:lpstr>
      <vt:lpstr>Calibri</vt:lpstr>
      <vt:lpstr>Wingdings</vt:lpstr>
      <vt:lpstr>Custom Design</vt:lpstr>
      <vt:lpstr>Drawing</vt:lpstr>
      <vt:lpstr>Bitmap Image</vt:lpstr>
      <vt:lpstr>M/EEG pre-processing </vt:lpstr>
      <vt:lpstr>Steps to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lets take a step back</vt:lpstr>
      <vt:lpstr>Steps to cover</vt:lpstr>
      <vt:lpstr>PowerPoint Presentation</vt:lpstr>
      <vt:lpstr>PowerPoint Presentation</vt:lpstr>
      <vt:lpstr>Conversion</vt:lpstr>
      <vt:lpstr>Steps to cover</vt:lpstr>
      <vt:lpstr>PowerPoint Presentation</vt:lpstr>
      <vt:lpstr>PowerPoint Presentation</vt:lpstr>
      <vt:lpstr>Steps to cover</vt:lpstr>
      <vt:lpstr>Steps to cover</vt:lpstr>
      <vt:lpstr>PowerPoint Presentation</vt:lpstr>
      <vt:lpstr>PowerPoint Presentation</vt:lpstr>
      <vt:lpstr>Steps to cover</vt:lpstr>
      <vt:lpstr>PowerPoint Presentation</vt:lpstr>
      <vt:lpstr>PowerPoint Presentation</vt:lpstr>
      <vt:lpstr>Steps to cover</vt:lpstr>
      <vt:lpstr>PowerPoint Presentation</vt:lpstr>
      <vt:lpstr>Examples in MEG data muscle artefact, eye blink, sensor jumps</vt:lpstr>
      <vt:lpstr>PowerPoint Presentation</vt:lpstr>
      <vt:lpstr>PowerPoint Presentation</vt:lpstr>
      <vt:lpstr>Steps to cover</vt:lpstr>
      <vt:lpstr>Averaging across trials</vt:lpstr>
      <vt:lpstr>PowerPoint Presentation</vt:lpstr>
      <vt:lpstr>PowerPoint Presentation</vt:lpstr>
      <vt:lpstr>PowerPoint Presentation</vt:lpstr>
      <vt:lpstr>PowerPoint Presentation</vt:lpstr>
      <vt:lpstr>Steps to cover</vt:lpstr>
      <vt:lpstr>3D Source Reconstruction</vt:lpstr>
      <vt:lpstr>Steps to cover</vt:lpstr>
      <vt:lpstr>PowerPoint Presentation</vt:lpstr>
      <vt:lpstr>Steps to cover</vt:lpstr>
      <vt:lpstr>PowerPoint Presentation</vt:lpstr>
      <vt:lpstr>PowerPoint Presentation</vt:lpstr>
      <vt:lpstr>PowerPoint Presentation</vt:lpstr>
      <vt:lpstr>Time-frequency spectrograms</vt:lpstr>
      <vt:lpstr>PowerPoint Presentation</vt:lpstr>
      <vt:lpstr>PowerPoint Presentation</vt:lpstr>
      <vt:lpstr>PowerPoint Presentation</vt:lpstr>
      <vt:lpstr>PowerPoint Presentation</vt:lpstr>
      <vt:lpstr>Summary</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Holly Rossiter</cp:lastModifiedBy>
  <cp:revision>237</cp:revision>
  <cp:lastPrinted>2014-04-22T12:20:33Z</cp:lastPrinted>
  <dcterms:created xsi:type="dcterms:W3CDTF">2005-07-13T12:26:50Z</dcterms:created>
  <dcterms:modified xsi:type="dcterms:W3CDTF">2016-05-12T20:03:37Z</dcterms:modified>
</cp:coreProperties>
</file>