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256" r:id="rId2"/>
    <p:sldId id="304" r:id="rId3"/>
    <p:sldId id="305" r:id="rId4"/>
    <p:sldId id="258" r:id="rId5"/>
    <p:sldId id="301" r:id="rId6"/>
    <p:sldId id="302" r:id="rId7"/>
    <p:sldId id="321" r:id="rId8"/>
    <p:sldId id="300" r:id="rId9"/>
    <p:sldId id="310" r:id="rId10"/>
    <p:sldId id="292" r:id="rId11"/>
    <p:sldId id="293" r:id="rId12"/>
    <p:sldId id="294" r:id="rId13"/>
    <p:sldId id="295" r:id="rId14"/>
    <p:sldId id="257" r:id="rId15"/>
    <p:sldId id="290" r:id="rId16"/>
    <p:sldId id="311" r:id="rId17"/>
    <p:sldId id="314" r:id="rId18"/>
    <p:sldId id="312" r:id="rId19"/>
    <p:sldId id="313" r:id="rId20"/>
    <p:sldId id="306" r:id="rId21"/>
    <p:sldId id="332" r:id="rId22"/>
    <p:sldId id="333" r:id="rId23"/>
    <p:sldId id="335" r:id="rId24"/>
    <p:sldId id="334" r:id="rId25"/>
    <p:sldId id="336" r:id="rId26"/>
    <p:sldId id="338" r:id="rId27"/>
    <p:sldId id="317" r:id="rId28"/>
    <p:sldId id="318" r:id="rId29"/>
    <p:sldId id="291" r:id="rId30"/>
    <p:sldId id="274" r:id="rId31"/>
    <p:sldId id="282" r:id="rId32"/>
    <p:sldId id="319" r:id="rId33"/>
    <p:sldId id="320" r:id="rId34"/>
    <p:sldId id="286" r:id="rId35"/>
    <p:sldId id="270" r:id="rId36"/>
    <p:sldId id="283" r:id="rId37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8">
          <p15:clr>
            <a:srgbClr val="A4A3A4"/>
          </p15:clr>
        </p15:guide>
        <p15:guide id="2" orient="horz" pos="1706">
          <p15:clr>
            <a:srgbClr val="A4A3A4"/>
          </p15:clr>
        </p15:guide>
        <p15:guide id="3" orient="horz" pos="2840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pos="208">
          <p15:clr>
            <a:srgbClr val="A4A3A4"/>
          </p15:clr>
        </p15:guide>
        <p15:guide id="6" pos="2018">
          <p15:clr>
            <a:srgbClr val="A4A3A4"/>
          </p15:clr>
        </p15:guide>
        <p15:guide id="7" pos="5556">
          <p15:clr>
            <a:srgbClr val="A4A3A4"/>
          </p15:clr>
        </p15:guide>
        <p15:guide id="8" pos="3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D1DD"/>
    <a:srgbClr val="FFFFCC"/>
    <a:srgbClr val="99FF66"/>
    <a:srgbClr val="99FF99"/>
    <a:srgbClr val="FFFFFF"/>
    <a:srgbClr val="CCECFF"/>
    <a:srgbClr val="006666"/>
    <a:srgbClr val="F2E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55" autoAdjust="0"/>
    <p:restoredTop sz="50000" autoAdjust="0"/>
  </p:normalViewPr>
  <p:slideViewPr>
    <p:cSldViewPr>
      <p:cViewPr>
        <p:scale>
          <a:sx n="90" d="100"/>
          <a:sy n="90" d="100"/>
        </p:scale>
        <p:origin x="1248" y="144"/>
      </p:cViewPr>
      <p:guideLst>
        <p:guide orient="horz" pos="578"/>
        <p:guide orient="horz" pos="1706"/>
        <p:guide orient="horz" pos="2840"/>
        <p:guide orient="horz" pos="3884"/>
        <p:guide pos="208"/>
        <p:guide pos="2018"/>
        <p:guide pos="5556"/>
        <p:guide pos="37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7C11B8-66FF-4C2D-B31B-F4AE02653053}" type="doc">
      <dgm:prSet loTypeId="urn:microsoft.com/office/officeart/2005/8/layout/hierarchy6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0593DD5-74A2-4F4A-8DEB-4B5AA0CC5E82}">
      <dgm:prSet phldrT="[Tekst]" custT="1"/>
      <dgm:spPr>
        <a:solidFill>
          <a:schemeClr val="accent6">
            <a:lumMod val="90000"/>
            <a:lumOff val="10000"/>
          </a:schemeClr>
        </a:solidFill>
      </dgm:spPr>
      <dgm:t>
        <a:bodyPr/>
        <a:lstStyle/>
        <a:p>
          <a:r>
            <a:rPr lang="en-GB" sz="2400" b="0" dirty="0" smtClean="0">
              <a:latin typeface="Calibri" pitchFamily="34" charset="0"/>
            </a:rPr>
            <a:t>Physiological</a:t>
          </a:r>
          <a:endParaRPr lang="en-GB" sz="2400" b="0" dirty="0">
            <a:latin typeface="Calibri" pitchFamily="34" charset="0"/>
          </a:endParaRPr>
        </a:p>
      </dgm:t>
    </dgm:pt>
    <dgm:pt modelId="{A75C8871-00EE-4A49-B4A4-3EA34A73016F}" type="parTrans" cxnId="{D2026486-2E8B-4E08-8BA7-05AA770012BB}">
      <dgm:prSet/>
      <dgm:spPr/>
      <dgm:t>
        <a:bodyPr/>
        <a:lstStyle/>
        <a:p>
          <a:endParaRPr lang="en-GB"/>
        </a:p>
      </dgm:t>
    </dgm:pt>
    <dgm:pt modelId="{A2062076-DFF4-4FDF-B20E-702E6D4E8E83}" type="sibTrans" cxnId="{D2026486-2E8B-4E08-8BA7-05AA770012BB}">
      <dgm:prSet/>
      <dgm:spPr/>
      <dgm:t>
        <a:bodyPr/>
        <a:lstStyle/>
        <a:p>
          <a:endParaRPr lang="en-GB"/>
        </a:p>
      </dgm:t>
    </dgm:pt>
    <dgm:pt modelId="{2C6DCD6C-25E4-4F70-9A06-4C1273DCC751}">
      <dgm:prSet phldrT="[Tekst]" custT="1"/>
      <dgm:spPr>
        <a:solidFill>
          <a:schemeClr val="accent6">
            <a:lumMod val="90000"/>
            <a:lumOff val="10000"/>
          </a:schemeClr>
        </a:solidFill>
      </dgm:spPr>
      <dgm:t>
        <a:bodyPr anchor="t"/>
        <a:lstStyle/>
        <a:p>
          <a:r>
            <a:rPr lang="en-GB" sz="1800" b="1" dirty="0" smtClean="0">
              <a:latin typeface="Calibri" pitchFamily="34" charset="0"/>
            </a:rPr>
            <a:t>Event-related potentials (ERP)</a:t>
          </a:r>
          <a:endParaRPr lang="en-GB" sz="1800" b="1" dirty="0">
            <a:latin typeface="Calibri" pitchFamily="34" charset="0"/>
          </a:endParaRPr>
        </a:p>
      </dgm:t>
    </dgm:pt>
    <dgm:pt modelId="{FBE44167-5F09-4BE8-AFF5-50587CA1568A}" type="parTrans" cxnId="{442FBFE4-9AD6-42D2-BE6E-9DEC13DC955B}">
      <dgm:prSet/>
      <dgm:spPr/>
      <dgm:t>
        <a:bodyPr/>
        <a:lstStyle/>
        <a:p>
          <a:endParaRPr lang="en-GB"/>
        </a:p>
      </dgm:t>
    </dgm:pt>
    <dgm:pt modelId="{D27A9D33-A36E-4859-A3A5-A1EBF8C60823}" type="sibTrans" cxnId="{442FBFE4-9AD6-42D2-BE6E-9DEC13DC955B}">
      <dgm:prSet/>
      <dgm:spPr/>
      <dgm:t>
        <a:bodyPr/>
        <a:lstStyle/>
        <a:p>
          <a:endParaRPr lang="en-GB"/>
        </a:p>
      </dgm:t>
    </dgm:pt>
    <dgm:pt modelId="{BC37A9EB-CE7D-4A8D-A2C9-B1BC891676CB}">
      <dgm:prSet phldrT="[Tekst]" custT="1"/>
      <dgm:spPr>
        <a:solidFill>
          <a:schemeClr val="accent6">
            <a:lumMod val="90000"/>
            <a:lumOff val="10000"/>
          </a:schemeClr>
        </a:solidFill>
      </dgm:spPr>
      <dgm:t>
        <a:bodyPr anchor="t"/>
        <a:lstStyle/>
        <a:p>
          <a:r>
            <a:rPr lang="en-GB" sz="1800" b="1" dirty="0" smtClean="0">
              <a:latin typeface="Calibri" pitchFamily="34" charset="0"/>
            </a:rPr>
            <a:t>Cross-spectral densities (CSD)</a:t>
          </a:r>
          <a:endParaRPr lang="en-GB" sz="1800" b="1" dirty="0">
            <a:latin typeface="Calibri" pitchFamily="34" charset="0"/>
          </a:endParaRPr>
        </a:p>
      </dgm:t>
    </dgm:pt>
    <dgm:pt modelId="{EF6F8BBC-2FAB-4595-BDE3-6DC127B38422}" type="parTrans" cxnId="{D8122A41-CFB7-4FFC-A40B-9375096B7547}">
      <dgm:prSet/>
      <dgm:spPr/>
      <dgm:t>
        <a:bodyPr/>
        <a:lstStyle/>
        <a:p>
          <a:endParaRPr lang="en-GB"/>
        </a:p>
      </dgm:t>
    </dgm:pt>
    <dgm:pt modelId="{7334E5CB-483C-45D5-BF73-B3812A3B6FA3}" type="sibTrans" cxnId="{D8122A41-CFB7-4FFC-A40B-9375096B7547}">
      <dgm:prSet/>
      <dgm:spPr/>
      <dgm:t>
        <a:bodyPr/>
        <a:lstStyle/>
        <a:p>
          <a:endParaRPr lang="en-GB"/>
        </a:p>
      </dgm:t>
    </dgm:pt>
    <dgm:pt modelId="{E557FCBE-E287-477D-A4C2-8F66F431C068}">
      <dgm:prSet phldrT="[Tekst]" custT="1"/>
      <dgm:spPr>
        <a:solidFill>
          <a:schemeClr val="accent6">
            <a:lumMod val="90000"/>
            <a:lumOff val="10000"/>
          </a:schemeClr>
        </a:solidFill>
      </dgm:spPr>
      <dgm:t>
        <a:bodyPr/>
        <a:lstStyle/>
        <a:p>
          <a:r>
            <a:rPr lang="en-GB" sz="2400" b="0" dirty="0" smtClean="0">
              <a:latin typeface="Calibri" pitchFamily="34" charset="0"/>
            </a:rPr>
            <a:t>Phenomenological</a:t>
          </a:r>
          <a:endParaRPr lang="en-GB" sz="2400" b="0" dirty="0">
            <a:latin typeface="Calibri" pitchFamily="34" charset="0"/>
          </a:endParaRPr>
        </a:p>
      </dgm:t>
    </dgm:pt>
    <dgm:pt modelId="{932C3121-242E-4339-B1DC-7D504D7044F5}" type="parTrans" cxnId="{9B31379F-3DDB-4466-9EB4-5D4F01C67216}">
      <dgm:prSet/>
      <dgm:spPr/>
      <dgm:t>
        <a:bodyPr/>
        <a:lstStyle/>
        <a:p>
          <a:endParaRPr lang="en-GB"/>
        </a:p>
      </dgm:t>
    </dgm:pt>
    <dgm:pt modelId="{93266A9F-4365-4D82-98B0-7BA9A48E6DC5}" type="sibTrans" cxnId="{9B31379F-3DDB-4466-9EB4-5D4F01C67216}">
      <dgm:prSet/>
      <dgm:spPr/>
      <dgm:t>
        <a:bodyPr/>
        <a:lstStyle/>
        <a:p>
          <a:endParaRPr lang="en-GB"/>
        </a:p>
      </dgm:t>
    </dgm:pt>
    <dgm:pt modelId="{E0BE5619-EF69-4FC3-B770-83DCEB5AF113}">
      <dgm:prSet phldrT="[Tekst]" custT="1"/>
      <dgm:spPr>
        <a:solidFill>
          <a:schemeClr val="accent6">
            <a:lumMod val="90000"/>
            <a:lumOff val="10000"/>
          </a:schemeClr>
        </a:solidFill>
      </dgm:spPr>
      <dgm:t>
        <a:bodyPr anchor="t"/>
        <a:lstStyle/>
        <a:p>
          <a:r>
            <a:rPr lang="en-GB" sz="1800" b="1" dirty="0" smtClean="0">
              <a:latin typeface="Calibri" pitchFamily="34" charset="0"/>
            </a:rPr>
            <a:t>Phase coupling (PHA)</a:t>
          </a:r>
          <a:endParaRPr lang="en-GB" sz="1800" b="1" dirty="0">
            <a:latin typeface="Calibri" pitchFamily="34" charset="0"/>
          </a:endParaRPr>
        </a:p>
      </dgm:t>
    </dgm:pt>
    <dgm:pt modelId="{3344F470-C2BD-48B0-80EE-2E5928D97A22}" type="parTrans" cxnId="{AA27DBA9-CF51-47AD-937F-292644FF7A1A}">
      <dgm:prSet/>
      <dgm:spPr/>
      <dgm:t>
        <a:bodyPr/>
        <a:lstStyle/>
        <a:p>
          <a:endParaRPr lang="en-GB"/>
        </a:p>
      </dgm:t>
    </dgm:pt>
    <dgm:pt modelId="{2DB7A812-2D28-4739-B987-3A5420F4A3B1}" type="sibTrans" cxnId="{AA27DBA9-CF51-47AD-937F-292644FF7A1A}">
      <dgm:prSet/>
      <dgm:spPr/>
      <dgm:t>
        <a:bodyPr/>
        <a:lstStyle/>
        <a:p>
          <a:endParaRPr lang="en-GB"/>
        </a:p>
      </dgm:t>
    </dgm:pt>
    <dgm:pt modelId="{82B79A66-D1E9-4B4F-9FA8-5DD0E6ADBF31}">
      <dgm:prSet phldrT="[Tekst]" custT="1"/>
      <dgm:spPr>
        <a:solidFill>
          <a:schemeClr val="accent6">
            <a:lumMod val="90000"/>
            <a:lumOff val="10000"/>
          </a:schemeClr>
        </a:solidFill>
      </dgm:spPr>
      <dgm:t>
        <a:bodyPr/>
        <a:lstStyle/>
        <a:p>
          <a:r>
            <a:rPr lang="en-GB" sz="2400" b="1" dirty="0" smtClean="0">
              <a:latin typeface="Calibri" pitchFamily="34" charset="0"/>
            </a:rPr>
            <a:t>Dynamic Causal Modelling</a:t>
          </a:r>
          <a:endParaRPr lang="en-GB" sz="2400" b="1" dirty="0">
            <a:latin typeface="Calibri" pitchFamily="34" charset="0"/>
          </a:endParaRPr>
        </a:p>
      </dgm:t>
    </dgm:pt>
    <dgm:pt modelId="{AE35F4D9-5C14-4C08-90A3-85290427D7EE}" type="sibTrans" cxnId="{589270C6-C2D9-452B-A1FE-A815D8D882B8}">
      <dgm:prSet/>
      <dgm:spPr/>
      <dgm:t>
        <a:bodyPr/>
        <a:lstStyle/>
        <a:p>
          <a:endParaRPr lang="en-GB"/>
        </a:p>
      </dgm:t>
    </dgm:pt>
    <dgm:pt modelId="{78F8C434-6EA3-48B9-8D04-2FD8E3C03A84}" type="parTrans" cxnId="{589270C6-C2D9-452B-A1FE-A815D8D882B8}">
      <dgm:prSet/>
      <dgm:spPr/>
      <dgm:t>
        <a:bodyPr/>
        <a:lstStyle/>
        <a:p>
          <a:endParaRPr lang="en-GB"/>
        </a:p>
      </dgm:t>
    </dgm:pt>
    <dgm:pt modelId="{0520AB64-4FD1-4028-A3AC-44447496BEA3}">
      <dgm:prSet phldrT="[Tekst]" custT="1"/>
      <dgm:spPr>
        <a:solidFill>
          <a:schemeClr val="accent6">
            <a:lumMod val="90000"/>
            <a:lumOff val="10000"/>
          </a:schemeClr>
        </a:solidFill>
      </dgm:spPr>
      <dgm:t>
        <a:bodyPr anchor="t"/>
        <a:lstStyle/>
        <a:p>
          <a:r>
            <a:rPr lang="en-GB" sz="1800" b="1" dirty="0" err="1" smtClean="0">
              <a:latin typeface="Calibri" pitchFamily="34" charset="0"/>
            </a:rPr>
            <a:t>fMRI</a:t>
          </a:r>
          <a:endParaRPr lang="en-GB" sz="1800" b="1" dirty="0">
            <a:latin typeface="Calibri" pitchFamily="34" charset="0"/>
          </a:endParaRPr>
        </a:p>
      </dgm:t>
    </dgm:pt>
    <dgm:pt modelId="{BDE26714-5094-4F14-8B4D-7376599CF45A}" type="parTrans" cxnId="{6D8E4D53-B1BD-4334-9312-2F4D4146C26D}">
      <dgm:prSet/>
      <dgm:spPr/>
      <dgm:t>
        <a:bodyPr/>
        <a:lstStyle/>
        <a:p>
          <a:endParaRPr lang="en-GB"/>
        </a:p>
      </dgm:t>
    </dgm:pt>
    <dgm:pt modelId="{C85B6EF3-52B1-4444-83CA-B57E79D68562}" type="sibTrans" cxnId="{6D8E4D53-B1BD-4334-9312-2F4D4146C26D}">
      <dgm:prSet/>
      <dgm:spPr/>
      <dgm:t>
        <a:bodyPr/>
        <a:lstStyle/>
        <a:p>
          <a:endParaRPr lang="en-GB"/>
        </a:p>
      </dgm:t>
    </dgm:pt>
    <dgm:pt modelId="{485CCA58-FA0C-4C68-8505-4068F6FB1D14}">
      <dgm:prSet phldrT="[Tekst]" custT="1"/>
      <dgm:spPr>
        <a:solidFill>
          <a:schemeClr val="accent6">
            <a:lumMod val="90000"/>
            <a:lumOff val="10000"/>
          </a:schemeClr>
        </a:solidFill>
      </dgm:spPr>
      <dgm:t>
        <a:bodyPr anchor="t"/>
        <a:lstStyle/>
        <a:p>
          <a:r>
            <a:rPr lang="en-GB" sz="1800" b="1" dirty="0" smtClean="0">
              <a:latin typeface="Calibri" pitchFamily="34" charset="0"/>
            </a:rPr>
            <a:t>Induced responses (IND)</a:t>
          </a:r>
          <a:endParaRPr lang="en-GB" sz="1800" b="1" dirty="0">
            <a:latin typeface="Calibri" pitchFamily="34" charset="0"/>
          </a:endParaRPr>
        </a:p>
      </dgm:t>
    </dgm:pt>
    <dgm:pt modelId="{E6823FA8-162C-489F-BDAB-4807328FB636}" type="parTrans" cxnId="{67182BC4-6686-4567-89F0-B9B309582F04}">
      <dgm:prSet/>
      <dgm:spPr/>
      <dgm:t>
        <a:bodyPr/>
        <a:lstStyle/>
        <a:p>
          <a:endParaRPr lang="en-GB"/>
        </a:p>
      </dgm:t>
    </dgm:pt>
    <dgm:pt modelId="{8D4502A6-65EB-48F2-A5A1-E9AEE7663586}" type="sibTrans" cxnId="{67182BC4-6686-4567-89F0-B9B309582F04}">
      <dgm:prSet/>
      <dgm:spPr/>
      <dgm:t>
        <a:bodyPr/>
        <a:lstStyle/>
        <a:p>
          <a:endParaRPr lang="en-GB"/>
        </a:p>
      </dgm:t>
    </dgm:pt>
    <dgm:pt modelId="{D383BCA4-E669-4E2B-BCB4-4A830CFC73E6}" type="pres">
      <dgm:prSet presAssocID="{297C11B8-66FF-4C2D-B31B-F4AE0265305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F6F9857-A533-4C94-8602-4AE8FBB2DDA8}" type="pres">
      <dgm:prSet presAssocID="{297C11B8-66FF-4C2D-B31B-F4AE02653053}" presName="hierFlow" presStyleCnt="0"/>
      <dgm:spPr/>
    </dgm:pt>
    <dgm:pt modelId="{1E5176AD-8B8B-4F66-9808-5475FEE7451A}" type="pres">
      <dgm:prSet presAssocID="{297C11B8-66FF-4C2D-B31B-F4AE0265305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C74AB1F-0D47-465D-92A7-D005D61B1113}" type="pres">
      <dgm:prSet presAssocID="{82B79A66-D1E9-4B4F-9FA8-5DD0E6ADBF31}" presName="Name14" presStyleCnt="0"/>
      <dgm:spPr/>
    </dgm:pt>
    <dgm:pt modelId="{11C89B42-6E7D-41AB-80A5-256681BF0807}" type="pres">
      <dgm:prSet presAssocID="{82B79A66-D1E9-4B4F-9FA8-5DD0E6ADBF31}" presName="level1Shape" presStyleLbl="node0" presStyleIdx="0" presStyleCnt="1" custScaleX="347686" custScaleY="84209" custLinFactNeighborX="-1617" custLinFactNeighborY="-7938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6B57028-92D8-431D-9965-F34A4E2C62EE}" type="pres">
      <dgm:prSet presAssocID="{82B79A66-D1E9-4B4F-9FA8-5DD0E6ADBF31}" presName="hierChild2" presStyleCnt="0"/>
      <dgm:spPr/>
    </dgm:pt>
    <dgm:pt modelId="{715204D2-3479-4781-B052-24D0583B58E7}" type="pres">
      <dgm:prSet presAssocID="{A75C8871-00EE-4A49-B4A4-3EA34A73016F}" presName="Name19" presStyleLbl="parChTrans1D2" presStyleIdx="0" presStyleCnt="2"/>
      <dgm:spPr/>
      <dgm:t>
        <a:bodyPr/>
        <a:lstStyle/>
        <a:p>
          <a:endParaRPr lang="en-GB"/>
        </a:p>
      </dgm:t>
    </dgm:pt>
    <dgm:pt modelId="{892AD341-AD8C-4287-8FF9-5B8128FA08EB}" type="pres">
      <dgm:prSet presAssocID="{E0593DD5-74A2-4F4A-8DEB-4B5AA0CC5E82}" presName="Name21" presStyleCnt="0"/>
      <dgm:spPr/>
    </dgm:pt>
    <dgm:pt modelId="{87A2DA32-8A19-4540-96FB-3A69A5E7AA7E}" type="pres">
      <dgm:prSet presAssocID="{E0593DD5-74A2-4F4A-8DEB-4B5AA0CC5E82}" presName="level2Shape" presStyleLbl="node2" presStyleIdx="0" presStyleCnt="2" custScaleX="212753" custScaleY="79969" custLinFactNeighborY="-34780"/>
      <dgm:spPr/>
      <dgm:t>
        <a:bodyPr/>
        <a:lstStyle/>
        <a:p>
          <a:endParaRPr lang="en-GB"/>
        </a:p>
      </dgm:t>
    </dgm:pt>
    <dgm:pt modelId="{9B848D2D-397A-4072-ADB0-19625D24AB5E}" type="pres">
      <dgm:prSet presAssocID="{E0593DD5-74A2-4F4A-8DEB-4B5AA0CC5E82}" presName="hierChild3" presStyleCnt="0"/>
      <dgm:spPr/>
    </dgm:pt>
    <dgm:pt modelId="{6D113487-DE14-472C-90A8-BB243D21F160}" type="pres">
      <dgm:prSet presAssocID="{FBE44167-5F09-4BE8-AFF5-50587CA1568A}" presName="Name19" presStyleLbl="parChTrans1D3" presStyleIdx="0" presStyleCnt="5"/>
      <dgm:spPr/>
      <dgm:t>
        <a:bodyPr/>
        <a:lstStyle/>
        <a:p>
          <a:endParaRPr lang="en-GB"/>
        </a:p>
      </dgm:t>
    </dgm:pt>
    <dgm:pt modelId="{14A905F7-C1C9-45F3-8E60-36CB7F0F5465}" type="pres">
      <dgm:prSet presAssocID="{2C6DCD6C-25E4-4F70-9A06-4C1273DCC751}" presName="Name21" presStyleCnt="0"/>
      <dgm:spPr/>
    </dgm:pt>
    <dgm:pt modelId="{D2D8087C-175D-4E43-B032-4F6378E64EFF}" type="pres">
      <dgm:prSet presAssocID="{2C6DCD6C-25E4-4F70-9A06-4C1273DCC751}" presName="level2Shape" presStyleLbl="node3" presStyleIdx="0" presStyleCnt="5" custScaleY="269716" custLinFactNeighborY="22788"/>
      <dgm:spPr/>
      <dgm:t>
        <a:bodyPr/>
        <a:lstStyle/>
        <a:p>
          <a:endParaRPr lang="en-GB"/>
        </a:p>
      </dgm:t>
    </dgm:pt>
    <dgm:pt modelId="{DB069F88-FDB3-4E02-8310-1555D5088A43}" type="pres">
      <dgm:prSet presAssocID="{2C6DCD6C-25E4-4F70-9A06-4C1273DCC751}" presName="hierChild3" presStyleCnt="0"/>
      <dgm:spPr/>
    </dgm:pt>
    <dgm:pt modelId="{69CB007B-DBAD-49B1-BD08-3AD8273413B9}" type="pres">
      <dgm:prSet presAssocID="{EF6F8BBC-2FAB-4595-BDE3-6DC127B38422}" presName="Name19" presStyleLbl="parChTrans1D3" presStyleIdx="1" presStyleCnt="5"/>
      <dgm:spPr/>
      <dgm:t>
        <a:bodyPr/>
        <a:lstStyle/>
        <a:p>
          <a:endParaRPr lang="en-GB"/>
        </a:p>
      </dgm:t>
    </dgm:pt>
    <dgm:pt modelId="{6FF1A92F-E11E-436C-9285-D199FA64D6B0}" type="pres">
      <dgm:prSet presAssocID="{BC37A9EB-CE7D-4A8D-A2C9-B1BC891676CB}" presName="Name21" presStyleCnt="0"/>
      <dgm:spPr/>
    </dgm:pt>
    <dgm:pt modelId="{C296582D-6DB5-452D-8D7B-FC34B0A9BFD0}" type="pres">
      <dgm:prSet presAssocID="{BC37A9EB-CE7D-4A8D-A2C9-B1BC891676CB}" presName="level2Shape" presStyleLbl="node3" presStyleIdx="1" presStyleCnt="5" custScaleY="271561" custLinFactNeighborY="22788"/>
      <dgm:spPr/>
      <dgm:t>
        <a:bodyPr/>
        <a:lstStyle/>
        <a:p>
          <a:endParaRPr lang="en-GB"/>
        </a:p>
      </dgm:t>
    </dgm:pt>
    <dgm:pt modelId="{F4CDD40A-B199-42EE-99CD-8F127E6E9D7F}" type="pres">
      <dgm:prSet presAssocID="{BC37A9EB-CE7D-4A8D-A2C9-B1BC891676CB}" presName="hierChild3" presStyleCnt="0"/>
      <dgm:spPr/>
    </dgm:pt>
    <dgm:pt modelId="{2ACC354D-4697-4CF4-B3D6-0CDB3AAE7FBC}" type="pres">
      <dgm:prSet presAssocID="{932C3121-242E-4339-B1DC-7D504D7044F5}" presName="Name19" presStyleLbl="parChTrans1D2" presStyleIdx="1" presStyleCnt="2"/>
      <dgm:spPr/>
      <dgm:t>
        <a:bodyPr/>
        <a:lstStyle/>
        <a:p>
          <a:endParaRPr lang="en-GB"/>
        </a:p>
      </dgm:t>
    </dgm:pt>
    <dgm:pt modelId="{47F04D89-2586-41D6-8957-CC443216043B}" type="pres">
      <dgm:prSet presAssocID="{E557FCBE-E287-477D-A4C2-8F66F431C068}" presName="Name21" presStyleCnt="0"/>
      <dgm:spPr/>
    </dgm:pt>
    <dgm:pt modelId="{35046A10-F70C-46D5-9880-01FFB8DE9A3C}" type="pres">
      <dgm:prSet presAssocID="{E557FCBE-E287-477D-A4C2-8F66F431C068}" presName="level2Shape" presStyleLbl="node2" presStyleIdx="1" presStyleCnt="2" custScaleX="224476" custScaleY="73703" custLinFactNeighborY="-34780"/>
      <dgm:spPr/>
      <dgm:t>
        <a:bodyPr/>
        <a:lstStyle/>
        <a:p>
          <a:endParaRPr lang="en-GB"/>
        </a:p>
      </dgm:t>
    </dgm:pt>
    <dgm:pt modelId="{DC122C2C-CF9A-40E9-8A42-F97E165FCC85}" type="pres">
      <dgm:prSet presAssocID="{E557FCBE-E287-477D-A4C2-8F66F431C068}" presName="hierChild3" presStyleCnt="0"/>
      <dgm:spPr/>
    </dgm:pt>
    <dgm:pt modelId="{D7FCBA6F-FE90-4097-BE05-7169BA2B1608}" type="pres">
      <dgm:prSet presAssocID="{BDE26714-5094-4F14-8B4D-7376599CF45A}" presName="Name19" presStyleLbl="parChTrans1D3" presStyleIdx="2" presStyleCnt="5"/>
      <dgm:spPr/>
      <dgm:t>
        <a:bodyPr/>
        <a:lstStyle/>
        <a:p>
          <a:endParaRPr lang="en-GB"/>
        </a:p>
      </dgm:t>
    </dgm:pt>
    <dgm:pt modelId="{519405D4-E5F1-4878-9F87-03923E9052C9}" type="pres">
      <dgm:prSet presAssocID="{0520AB64-4FD1-4028-A3AC-44447496BEA3}" presName="Name21" presStyleCnt="0"/>
      <dgm:spPr/>
    </dgm:pt>
    <dgm:pt modelId="{C6F291A6-6E40-4203-BBB1-097B88A1E1BD}" type="pres">
      <dgm:prSet presAssocID="{0520AB64-4FD1-4028-A3AC-44447496BEA3}" presName="level2Shape" presStyleLbl="node3" presStyleIdx="2" presStyleCnt="5" custScaleY="278512" custLinFactNeighborY="22788"/>
      <dgm:spPr/>
      <dgm:t>
        <a:bodyPr/>
        <a:lstStyle/>
        <a:p>
          <a:endParaRPr lang="en-GB"/>
        </a:p>
      </dgm:t>
    </dgm:pt>
    <dgm:pt modelId="{4B2032EF-FA07-456B-9FB0-3FFEBB6F7E1B}" type="pres">
      <dgm:prSet presAssocID="{0520AB64-4FD1-4028-A3AC-44447496BEA3}" presName="hierChild3" presStyleCnt="0"/>
      <dgm:spPr/>
    </dgm:pt>
    <dgm:pt modelId="{08D36C20-41E9-40B5-A2C0-56B9DC8FE489}" type="pres">
      <dgm:prSet presAssocID="{E6823FA8-162C-489F-BDAB-4807328FB636}" presName="Name19" presStyleLbl="parChTrans1D3" presStyleIdx="3" presStyleCnt="5"/>
      <dgm:spPr/>
      <dgm:t>
        <a:bodyPr/>
        <a:lstStyle/>
        <a:p>
          <a:endParaRPr lang="en-GB"/>
        </a:p>
      </dgm:t>
    </dgm:pt>
    <dgm:pt modelId="{C41E1F07-05DF-4C54-9F95-BAE47614689A}" type="pres">
      <dgm:prSet presAssocID="{485CCA58-FA0C-4C68-8505-4068F6FB1D14}" presName="Name21" presStyleCnt="0"/>
      <dgm:spPr/>
    </dgm:pt>
    <dgm:pt modelId="{88A83534-20BF-4F80-AC8D-C184D247FE02}" type="pres">
      <dgm:prSet presAssocID="{485CCA58-FA0C-4C68-8505-4068F6FB1D14}" presName="level2Shape" presStyleLbl="node3" presStyleIdx="3" presStyleCnt="5" custScaleY="277395" custLinFactNeighborY="22788"/>
      <dgm:spPr/>
      <dgm:t>
        <a:bodyPr/>
        <a:lstStyle/>
        <a:p>
          <a:endParaRPr lang="en-GB"/>
        </a:p>
      </dgm:t>
    </dgm:pt>
    <dgm:pt modelId="{07F4CDAE-ADBC-444E-8BF6-2E6227A46A4F}" type="pres">
      <dgm:prSet presAssocID="{485CCA58-FA0C-4C68-8505-4068F6FB1D14}" presName="hierChild3" presStyleCnt="0"/>
      <dgm:spPr/>
    </dgm:pt>
    <dgm:pt modelId="{97EB0981-7D72-4F7F-BB28-BD6064B55F4A}" type="pres">
      <dgm:prSet presAssocID="{3344F470-C2BD-48B0-80EE-2E5928D97A22}" presName="Name19" presStyleLbl="parChTrans1D3" presStyleIdx="4" presStyleCnt="5"/>
      <dgm:spPr/>
      <dgm:t>
        <a:bodyPr/>
        <a:lstStyle/>
        <a:p>
          <a:endParaRPr lang="en-GB"/>
        </a:p>
      </dgm:t>
    </dgm:pt>
    <dgm:pt modelId="{F30421D4-87F0-4C3F-8948-36FDC13DD1D2}" type="pres">
      <dgm:prSet presAssocID="{E0BE5619-EF69-4FC3-B770-83DCEB5AF113}" presName="Name21" presStyleCnt="0"/>
      <dgm:spPr/>
    </dgm:pt>
    <dgm:pt modelId="{B72BA32B-0D31-43DE-B097-59498D78562E}" type="pres">
      <dgm:prSet presAssocID="{E0BE5619-EF69-4FC3-B770-83DCEB5AF113}" presName="level2Shape" presStyleLbl="node3" presStyleIdx="4" presStyleCnt="5" custScaleY="276264" custLinFactNeighborY="22788"/>
      <dgm:spPr/>
      <dgm:t>
        <a:bodyPr/>
        <a:lstStyle/>
        <a:p>
          <a:endParaRPr lang="en-GB"/>
        </a:p>
      </dgm:t>
    </dgm:pt>
    <dgm:pt modelId="{1F0DF9C7-DF15-4007-8A61-0C7FE3570B08}" type="pres">
      <dgm:prSet presAssocID="{E0BE5619-EF69-4FC3-B770-83DCEB5AF113}" presName="hierChild3" presStyleCnt="0"/>
      <dgm:spPr/>
    </dgm:pt>
    <dgm:pt modelId="{CF6AFC39-519B-42DB-B78B-5C2CDF10EC50}" type="pres">
      <dgm:prSet presAssocID="{297C11B8-66FF-4C2D-B31B-F4AE02653053}" presName="bgShapesFlow" presStyleCnt="0"/>
      <dgm:spPr/>
    </dgm:pt>
  </dgm:ptLst>
  <dgm:cxnLst>
    <dgm:cxn modelId="{224A8070-11FB-3542-ABE8-7AD5A393D820}" type="presOf" srcId="{2C6DCD6C-25E4-4F70-9A06-4C1273DCC751}" destId="{D2D8087C-175D-4E43-B032-4F6378E64EFF}" srcOrd="0" destOrd="0" presId="urn:microsoft.com/office/officeart/2005/8/layout/hierarchy6"/>
    <dgm:cxn modelId="{62046267-9874-564C-A750-2C0B103DD732}" type="presOf" srcId="{FBE44167-5F09-4BE8-AFF5-50587CA1568A}" destId="{6D113487-DE14-472C-90A8-BB243D21F160}" srcOrd="0" destOrd="0" presId="urn:microsoft.com/office/officeart/2005/8/layout/hierarchy6"/>
    <dgm:cxn modelId="{F0087303-79D2-8349-BEEB-B2FDC36DC7FC}" type="presOf" srcId="{EF6F8BBC-2FAB-4595-BDE3-6DC127B38422}" destId="{69CB007B-DBAD-49B1-BD08-3AD8273413B9}" srcOrd="0" destOrd="0" presId="urn:microsoft.com/office/officeart/2005/8/layout/hierarchy6"/>
    <dgm:cxn modelId="{D2026486-2E8B-4E08-8BA7-05AA770012BB}" srcId="{82B79A66-D1E9-4B4F-9FA8-5DD0E6ADBF31}" destId="{E0593DD5-74A2-4F4A-8DEB-4B5AA0CC5E82}" srcOrd="0" destOrd="0" parTransId="{A75C8871-00EE-4A49-B4A4-3EA34A73016F}" sibTransId="{A2062076-DFF4-4FDF-B20E-702E6D4E8E83}"/>
    <dgm:cxn modelId="{55A88D13-44A2-7249-9071-E7008081D5F7}" type="presOf" srcId="{82B79A66-D1E9-4B4F-9FA8-5DD0E6ADBF31}" destId="{11C89B42-6E7D-41AB-80A5-256681BF0807}" srcOrd="0" destOrd="0" presId="urn:microsoft.com/office/officeart/2005/8/layout/hierarchy6"/>
    <dgm:cxn modelId="{D8DEAD2D-D320-9C41-B59E-8F7E6E1C7096}" type="presOf" srcId="{E557FCBE-E287-477D-A4C2-8F66F431C068}" destId="{35046A10-F70C-46D5-9880-01FFB8DE9A3C}" srcOrd="0" destOrd="0" presId="urn:microsoft.com/office/officeart/2005/8/layout/hierarchy6"/>
    <dgm:cxn modelId="{9B31379F-3DDB-4466-9EB4-5D4F01C67216}" srcId="{82B79A66-D1E9-4B4F-9FA8-5DD0E6ADBF31}" destId="{E557FCBE-E287-477D-A4C2-8F66F431C068}" srcOrd="1" destOrd="0" parTransId="{932C3121-242E-4339-B1DC-7D504D7044F5}" sibTransId="{93266A9F-4365-4D82-98B0-7BA9A48E6DC5}"/>
    <dgm:cxn modelId="{6BA3688D-CF96-0F4F-92F7-A25974D01138}" type="presOf" srcId="{932C3121-242E-4339-B1DC-7D504D7044F5}" destId="{2ACC354D-4697-4CF4-B3D6-0CDB3AAE7FBC}" srcOrd="0" destOrd="0" presId="urn:microsoft.com/office/officeart/2005/8/layout/hierarchy6"/>
    <dgm:cxn modelId="{B3B2663D-CFC7-7A4F-A3B5-F84257565191}" type="presOf" srcId="{E6823FA8-162C-489F-BDAB-4807328FB636}" destId="{08D36C20-41E9-40B5-A2C0-56B9DC8FE489}" srcOrd="0" destOrd="0" presId="urn:microsoft.com/office/officeart/2005/8/layout/hierarchy6"/>
    <dgm:cxn modelId="{442FBFE4-9AD6-42D2-BE6E-9DEC13DC955B}" srcId="{E0593DD5-74A2-4F4A-8DEB-4B5AA0CC5E82}" destId="{2C6DCD6C-25E4-4F70-9A06-4C1273DCC751}" srcOrd="0" destOrd="0" parTransId="{FBE44167-5F09-4BE8-AFF5-50587CA1568A}" sibTransId="{D27A9D33-A36E-4859-A3A5-A1EBF8C60823}"/>
    <dgm:cxn modelId="{C53197D5-0234-4E46-A91E-9CA53E21BFA7}" type="presOf" srcId="{E0593DD5-74A2-4F4A-8DEB-4B5AA0CC5E82}" destId="{87A2DA32-8A19-4540-96FB-3A69A5E7AA7E}" srcOrd="0" destOrd="0" presId="urn:microsoft.com/office/officeart/2005/8/layout/hierarchy6"/>
    <dgm:cxn modelId="{3262E72B-7A06-684C-A9B8-CC91F44FF832}" type="presOf" srcId="{0520AB64-4FD1-4028-A3AC-44447496BEA3}" destId="{C6F291A6-6E40-4203-BBB1-097B88A1E1BD}" srcOrd="0" destOrd="0" presId="urn:microsoft.com/office/officeart/2005/8/layout/hierarchy6"/>
    <dgm:cxn modelId="{4BA1F667-78D0-6240-9C81-F6E458365E36}" type="presOf" srcId="{A75C8871-00EE-4A49-B4A4-3EA34A73016F}" destId="{715204D2-3479-4781-B052-24D0583B58E7}" srcOrd="0" destOrd="0" presId="urn:microsoft.com/office/officeart/2005/8/layout/hierarchy6"/>
    <dgm:cxn modelId="{F202C2E7-8F84-3945-8AC7-6D84D24BC62A}" type="presOf" srcId="{E0BE5619-EF69-4FC3-B770-83DCEB5AF113}" destId="{B72BA32B-0D31-43DE-B097-59498D78562E}" srcOrd="0" destOrd="0" presId="urn:microsoft.com/office/officeart/2005/8/layout/hierarchy6"/>
    <dgm:cxn modelId="{B1D51C8C-10E2-5F4E-8301-2E6D40CED458}" type="presOf" srcId="{BDE26714-5094-4F14-8B4D-7376599CF45A}" destId="{D7FCBA6F-FE90-4097-BE05-7169BA2B1608}" srcOrd="0" destOrd="0" presId="urn:microsoft.com/office/officeart/2005/8/layout/hierarchy6"/>
    <dgm:cxn modelId="{AA27DBA9-CF51-47AD-937F-292644FF7A1A}" srcId="{E557FCBE-E287-477D-A4C2-8F66F431C068}" destId="{E0BE5619-EF69-4FC3-B770-83DCEB5AF113}" srcOrd="2" destOrd="0" parTransId="{3344F470-C2BD-48B0-80EE-2E5928D97A22}" sibTransId="{2DB7A812-2D28-4739-B987-3A5420F4A3B1}"/>
    <dgm:cxn modelId="{D8122A41-CFB7-4FFC-A40B-9375096B7547}" srcId="{E0593DD5-74A2-4F4A-8DEB-4B5AA0CC5E82}" destId="{BC37A9EB-CE7D-4A8D-A2C9-B1BC891676CB}" srcOrd="1" destOrd="0" parTransId="{EF6F8BBC-2FAB-4595-BDE3-6DC127B38422}" sibTransId="{7334E5CB-483C-45D5-BF73-B3812A3B6FA3}"/>
    <dgm:cxn modelId="{589270C6-C2D9-452B-A1FE-A815D8D882B8}" srcId="{297C11B8-66FF-4C2D-B31B-F4AE02653053}" destId="{82B79A66-D1E9-4B4F-9FA8-5DD0E6ADBF31}" srcOrd="0" destOrd="0" parTransId="{78F8C434-6EA3-48B9-8D04-2FD8E3C03A84}" sibTransId="{AE35F4D9-5C14-4C08-90A3-85290427D7EE}"/>
    <dgm:cxn modelId="{DA09F5CA-8AC9-7845-B6FB-FB4D6BC0B453}" type="presOf" srcId="{485CCA58-FA0C-4C68-8505-4068F6FB1D14}" destId="{88A83534-20BF-4F80-AC8D-C184D247FE02}" srcOrd="0" destOrd="0" presId="urn:microsoft.com/office/officeart/2005/8/layout/hierarchy6"/>
    <dgm:cxn modelId="{6D8E4D53-B1BD-4334-9312-2F4D4146C26D}" srcId="{E557FCBE-E287-477D-A4C2-8F66F431C068}" destId="{0520AB64-4FD1-4028-A3AC-44447496BEA3}" srcOrd="0" destOrd="0" parTransId="{BDE26714-5094-4F14-8B4D-7376599CF45A}" sibTransId="{C85B6EF3-52B1-4444-83CA-B57E79D68562}"/>
    <dgm:cxn modelId="{EA688651-B8E7-B347-A623-D638E107381B}" type="presOf" srcId="{3344F470-C2BD-48B0-80EE-2E5928D97A22}" destId="{97EB0981-7D72-4F7F-BB28-BD6064B55F4A}" srcOrd="0" destOrd="0" presId="urn:microsoft.com/office/officeart/2005/8/layout/hierarchy6"/>
    <dgm:cxn modelId="{67182BC4-6686-4567-89F0-B9B309582F04}" srcId="{E557FCBE-E287-477D-A4C2-8F66F431C068}" destId="{485CCA58-FA0C-4C68-8505-4068F6FB1D14}" srcOrd="1" destOrd="0" parTransId="{E6823FA8-162C-489F-BDAB-4807328FB636}" sibTransId="{8D4502A6-65EB-48F2-A5A1-E9AEE7663586}"/>
    <dgm:cxn modelId="{A3D704A5-B798-7947-8E60-07D58EEC7D01}" type="presOf" srcId="{BC37A9EB-CE7D-4A8D-A2C9-B1BC891676CB}" destId="{C296582D-6DB5-452D-8D7B-FC34B0A9BFD0}" srcOrd="0" destOrd="0" presId="urn:microsoft.com/office/officeart/2005/8/layout/hierarchy6"/>
    <dgm:cxn modelId="{C3C7EB8B-17D8-5341-89CF-2E3C2B77C54C}" type="presOf" srcId="{297C11B8-66FF-4C2D-B31B-F4AE02653053}" destId="{D383BCA4-E669-4E2B-BCB4-4A830CFC73E6}" srcOrd="0" destOrd="0" presId="urn:microsoft.com/office/officeart/2005/8/layout/hierarchy6"/>
    <dgm:cxn modelId="{AD1B15F0-2F11-4545-B4CE-C7E724770BA5}" type="presParOf" srcId="{D383BCA4-E669-4E2B-BCB4-4A830CFC73E6}" destId="{9F6F9857-A533-4C94-8602-4AE8FBB2DDA8}" srcOrd="0" destOrd="0" presId="urn:microsoft.com/office/officeart/2005/8/layout/hierarchy6"/>
    <dgm:cxn modelId="{94DE6793-40F2-4942-A684-5FB98BD15EBD}" type="presParOf" srcId="{9F6F9857-A533-4C94-8602-4AE8FBB2DDA8}" destId="{1E5176AD-8B8B-4F66-9808-5475FEE7451A}" srcOrd="0" destOrd="0" presId="urn:microsoft.com/office/officeart/2005/8/layout/hierarchy6"/>
    <dgm:cxn modelId="{68D57C04-C745-9B42-864C-24A624981C7E}" type="presParOf" srcId="{1E5176AD-8B8B-4F66-9808-5475FEE7451A}" destId="{1C74AB1F-0D47-465D-92A7-D005D61B1113}" srcOrd="0" destOrd="0" presId="urn:microsoft.com/office/officeart/2005/8/layout/hierarchy6"/>
    <dgm:cxn modelId="{B1E9328E-38AC-9A42-9213-391CF3FE6D19}" type="presParOf" srcId="{1C74AB1F-0D47-465D-92A7-D005D61B1113}" destId="{11C89B42-6E7D-41AB-80A5-256681BF0807}" srcOrd="0" destOrd="0" presId="urn:microsoft.com/office/officeart/2005/8/layout/hierarchy6"/>
    <dgm:cxn modelId="{ADC5CA20-5B83-9043-AEF9-6305D023DEAA}" type="presParOf" srcId="{1C74AB1F-0D47-465D-92A7-D005D61B1113}" destId="{A6B57028-92D8-431D-9965-F34A4E2C62EE}" srcOrd="1" destOrd="0" presId="urn:microsoft.com/office/officeart/2005/8/layout/hierarchy6"/>
    <dgm:cxn modelId="{CB09D39B-28D4-6B49-A64C-14ADDCD9D9F7}" type="presParOf" srcId="{A6B57028-92D8-431D-9965-F34A4E2C62EE}" destId="{715204D2-3479-4781-B052-24D0583B58E7}" srcOrd="0" destOrd="0" presId="urn:microsoft.com/office/officeart/2005/8/layout/hierarchy6"/>
    <dgm:cxn modelId="{AEA7DCB1-17C6-E34B-B785-E5397B4A21FD}" type="presParOf" srcId="{A6B57028-92D8-431D-9965-F34A4E2C62EE}" destId="{892AD341-AD8C-4287-8FF9-5B8128FA08EB}" srcOrd="1" destOrd="0" presId="urn:microsoft.com/office/officeart/2005/8/layout/hierarchy6"/>
    <dgm:cxn modelId="{46177007-3794-724E-BED5-5BCFF6975CD7}" type="presParOf" srcId="{892AD341-AD8C-4287-8FF9-5B8128FA08EB}" destId="{87A2DA32-8A19-4540-96FB-3A69A5E7AA7E}" srcOrd="0" destOrd="0" presId="urn:microsoft.com/office/officeart/2005/8/layout/hierarchy6"/>
    <dgm:cxn modelId="{7D38A9C4-E877-B349-B75A-7692AB67E328}" type="presParOf" srcId="{892AD341-AD8C-4287-8FF9-5B8128FA08EB}" destId="{9B848D2D-397A-4072-ADB0-19625D24AB5E}" srcOrd="1" destOrd="0" presId="urn:microsoft.com/office/officeart/2005/8/layout/hierarchy6"/>
    <dgm:cxn modelId="{4935A295-07E5-A846-B6D6-80C2C8A55C73}" type="presParOf" srcId="{9B848D2D-397A-4072-ADB0-19625D24AB5E}" destId="{6D113487-DE14-472C-90A8-BB243D21F160}" srcOrd="0" destOrd="0" presId="urn:microsoft.com/office/officeart/2005/8/layout/hierarchy6"/>
    <dgm:cxn modelId="{EAADB23C-E39A-E74E-8CA1-DB45906C3F3A}" type="presParOf" srcId="{9B848D2D-397A-4072-ADB0-19625D24AB5E}" destId="{14A905F7-C1C9-45F3-8E60-36CB7F0F5465}" srcOrd="1" destOrd="0" presId="urn:microsoft.com/office/officeart/2005/8/layout/hierarchy6"/>
    <dgm:cxn modelId="{810E8419-B6D2-E842-A44E-C85DA0AD89F7}" type="presParOf" srcId="{14A905F7-C1C9-45F3-8E60-36CB7F0F5465}" destId="{D2D8087C-175D-4E43-B032-4F6378E64EFF}" srcOrd="0" destOrd="0" presId="urn:microsoft.com/office/officeart/2005/8/layout/hierarchy6"/>
    <dgm:cxn modelId="{AF1C627E-FACF-6F4A-A925-B330B0D6F405}" type="presParOf" srcId="{14A905F7-C1C9-45F3-8E60-36CB7F0F5465}" destId="{DB069F88-FDB3-4E02-8310-1555D5088A43}" srcOrd="1" destOrd="0" presId="urn:microsoft.com/office/officeart/2005/8/layout/hierarchy6"/>
    <dgm:cxn modelId="{0C544221-FE21-344F-8600-B22BA2F614C3}" type="presParOf" srcId="{9B848D2D-397A-4072-ADB0-19625D24AB5E}" destId="{69CB007B-DBAD-49B1-BD08-3AD8273413B9}" srcOrd="2" destOrd="0" presId="urn:microsoft.com/office/officeart/2005/8/layout/hierarchy6"/>
    <dgm:cxn modelId="{6F9E1E43-BC30-5945-83E9-B42473D92B4A}" type="presParOf" srcId="{9B848D2D-397A-4072-ADB0-19625D24AB5E}" destId="{6FF1A92F-E11E-436C-9285-D199FA64D6B0}" srcOrd="3" destOrd="0" presId="urn:microsoft.com/office/officeart/2005/8/layout/hierarchy6"/>
    <dgm:cxn modelId="{74FBDBF1-984B-3842-8705-5D4DBE078CE6}" type="presParOf" srcId="{6FF1A92F-E11E-436C-9285-D199FA64D6B0}" destId="{C296582D-6DB5-452D-8D7B-FC34B0A9BFD0}" srcOrd="0" destOrd="0" presId="urn:microsoft.com/office/officeart/2005/8/layout/hierarchy6"/>
    <dgm:cxn modelId="{CC994A2A-5429-B144-8F30-CD9909F91259}" type="presParOf" srcId="{6FF1A92F-E11E-436C-9285-D199FA64D6B0}" destId="{F4CDD40A-B199-42EE-99CD-8F127E6E9D7F}" srcOrd="1" destOrd="0" presId="urn:microsoft.com/office/officeart/2005/8/layout/hierarchy6"/>
    <dgm:cxn modelId="{436BB511-0753-8D41-9955-C135616A60BA}" type="presParOf" srcId="{A6B57028-92D8-431D-9965-F34A4E2C62EE}" destId="{2ACC354D-4697-4CF4-B3D6-0CDB3AAE7FBC}" srcOrd="2" destOrd="0" presId="urn:microsoft.com/office/officeart/2005/8/layout/hierarchy6"/>
    <dgm:cxn modelId="{66601D8B-AD4F-DD49-9787-F7694225FAD7}" type="presParOf" srcId="{A6B57028-92D8-431D-9965-F34A4E2C62EE}" destId="{47F04D89-2586-41D6-8957-CC443216043B}" srcOrd="3" destOrd="0" presId="urn:microsoft.com/office/officeart/2005/8/layout/hierarchy6"/>
    <dgm:cxn modelId="{1A2CA790-29F3-B143-8276-8D9B89B7A22A}" type="presParOf" srcId="{47F04D89-2586-41D6-8957-CC443216043B}" destId="{35046A10-F70C-46D5-9880-01FFB8DE9A3C}" srcOrd="0" destOrd="0" presId="urn:microsoft.com/office/officeart/2005/8/layout/hierarchy6"/>
    <dgm:cxn modelId="{3E5AADEA-DC68-0E4A-BEEE-FFEA275EFABA}" type="presParOf" srcId="{47F04D89-2586-41D6-8957-CC443216043B}" destId="{DC122C2C-CF9A-40E9-8A42-F97E165FCC85}" srcOrd="1" destOrd="0" presId="urn:microsoft.com/office/officeart/2005/8/layout/hierarchy6"/>
    <dgm:cxn modelId="{23C3D09A-3E49-0E4B-8122-03C40925F6D1}" type="presParOf" srcId="{DC122C2C-CF9A-40E9-8A42-F97E165FCC85}" destId="{D7FCBA6F-FE90-4097-BE05-7169BA2B1608}" srcOrd="0" destOrd="0" presId="urn:microsoft.com/office/officeart/2005/8/layout/hierarchy6"/>
    <dgm:cxn modelId="{E49343A3-89F4-E84D-B21D-91E612AF75E2}" type="presParOf" srcId="{DC122C2C-CF9A-40E9-8A42-F97E165FCC85}" destId="{519405D4-E5F1-4878-9F87-03923E9052C9}" srcOrd="1" destOrd="0" presId="urn:microsoft.com/office/officeart/2005/8/layout/hierarchy6"/>
    <dgm:cxn modelId="{D48757D2-5EA9-234C-9E9E-B903C8B6B58D}" type="presParOf" srcId="{519405D4-E5F1-4878-9F87-03923E9052C9}" destId="{C6F291A6-6E40-4203-BBB1-097B88A1E1BD}" srcOrd="0" destOrd="0" presId="urn:microsoft.com/office/officeart/2005/8/layout/hierarchy6"/>
    <dgm:cxn modelId="{224F43AD-0B68-924F-92BD-164A20FC1366}" type="presParOf" srcId="{519405D4-E5F1-4878-9F87-03923E9052C9}" destId="{4B2032EF-FA07-456B-9FB0-3FFEBB6F7E1B}" srcOrd="1" destOrd="0" presId="urn:microsoft.com/office/officeart/2005/8/layout/hierarchy6"/>
    <dgm:cxn modelId="{B36CC3F4-13BC-6F46-8677-CAFB8DA89431}" type="presParOf" srcId="{DC122C2C-CF9A-40E9-8A42-F97E165FCC85}" destId="{08D36C20-41E9-40B5-A2C0-56B9DC8FE489}" srcOrd="2" destOrd="0" presId="urn:microsoft.com/office/officeart/2005/8/layout/hierarchy6"/>
    <dgm:cxn modelId="{D68AAFDB-3CF5-6F46-B980-0EEAE8AD4C9B}" type="presParOf" srcId="{DC122C2C-CF9A-40E9-8A42-F97E165FCC85}" destId="{C41E1F07-05DF-4C54-9F95-BAE47614689A}" srcOrd="3" destOrd="0" presId="urn:microsoft.com/office/officeart/2005/8/layout/hierarchy6"/>
    <dgm:cxn modelId="{4873692A-E7E9-894E-B692-548B79A4D2C2}" type="presParOf" srcId="{C41E1F07-05DF-4C54-9F95-BAE47614689A}" destId="{88A83534-20BF-4F80-AC8D-C184D247FE02}" srcOrd="0" destOrd="0" presId="urn:microsoft.com/office/officeart/2005/8/layout/hierarchy6"/>
    <dgm:cxn modelId="{03BC368C-FE8D-1840-B314-1025173EBBF4}" type="presParOf" srcId="{C41E1F07-05DF-4C54-9F95-BAE47614689A}" destId="{07F4CDAE-ADBC-444E-8BF6-2E6227A46A4F}" srcOrd="1" destOrd="0" presId="urn:microsoft.com/office/officeart/2005/8/layout/hierarchy6"/>
    <dgm:cxn modelId="{F71E360F-6FF1-504B-851D-4B1032BC1D88}" type="presParOf" srcId="{DC122C2C-CF9A-40E9-8A42-F97E165FCC85}" destId="{97EB0981-7D72-4F7F-BB28-BD6064B55F4A}" srcOrd="4" destOrd="0" presId="urn:microsoft.com/office/officeart/2005/8/layout/hierarchy6"/>
    <dgm:cxn modelId="{571EC915-98D5-5349-BD43-822E7E3F6C55}" type="presParOf" srcId="{DC122C2C-CF9A-40E9-8A42-F97E165FCC85}" destId="{F30421D4-87F0-4C3F-8948-36FDC13DD1D2}" srcOrd="5" destOrd="0" presId="urn:microsoft.com/office/officeart/2005/8/layout/hierarchy6"/>
    <dgm:cxn modelId="{2F393170-2D22-154E-997C-AECF584D6E99}" type="presParOf" srcId="{F30421D4-87F0-4C3F-8948-36FDC13DD1D2}" destId="{B72BA32B-0D31-43DE-B097-59498D78562E}" srcOrd="0" destOrd="0" presId="urn:microsoft.com/office/officeart/2005/8/layout/hierarchy6"/>
    <dgm:cxn modelId="{60DFFB3E-66C4-7E4C-8493-7F16A672D009}" type="presParOf" srcId="{F30421D4-87F0-4C3F-8948-36FDC13DD1D2}" destId="{1F0DF9C7-DF15-4007-8A61-0C7FE3570B08}" srcOrd="1" destOrd="0" presId="urn:microsoft.com/office/officeart/2005/8/layout/hierarchy6"/>
    <dgm:cxn modelId="{32A11425-F70F-8141-9BD7-75888E0113AE}" type="presParOf" srcId="{D383BCA4-E669-4E2B-BCB4-4A830CFC73E6}" destId="{CF6AFC39-519B-42DB-B78B-5C2CDF10EC5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4249D4-D037-4611-BC54-977A45D43BB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D77A9EC-C7EA-4AF7-89FF-23F8D17BF25E}" type="pres">
      <dgm:prSet presAssocID="{734249D4-D037-4611-BC54-977A45D43BB1}" presName="CompostProcess" presStyleCnt="0">
        <dgm:presLayoutVars>
          <dgm:dir/>
          <dgm:resizeHandles val="exact"/>
        </dgm:presLayoutVars>
      </dgm:prSet>
      <dgm:spPr/>
    </dgm:pt>
    <dgm:pt modelId="{2B764EF8-061A-45BC-8F53-637EE04ED3F3}" type="pres">
      <dgm:prSet presAssocID="{734249D4-D037-4611-BC54-977A45D43BB1}" presName="arrow" presStyleLbl="bgShp" presStyleIdx="0" presStyleCnt="1" custScaleX="115558" custLinFactNeighborX="-10400" custLinFactNeighborY="10316"/>
      <dgm:spPr/>
    </dgm:pt>
    <dgm:pt modelId="{D52FB425-6A19-4434-A44A-03FE58D756C3}" type="pres">
      <dgm:prSet presAssocID="{734249D4-D037-4611-BC54-977A45D43BB1}" presName="linearProcess" presStyleCnt="0"/>
      <dgm:spPr/>
    </dgm:pt>
  </dgm:ptLst>
  <dgm:cxnLst>
    <dgm:cxn modelId="{5DB725D9-CCF0-3A43-AFE1-692A351FA22F}" type="presOf" srcId="{734249D4-D037-4611-BC54-977A45D43BB1}" destId="{3D77A9EC-C7EA-4AF7-89FF-23F8D17BF25E}" srcOrd="0" destOrd="0" presId="urn:microsoft.com/office/officeart/2005/8/layout/hProcess9"/>
    <dgm:cxn modelId="{49A3E02A-D518-1C45-BA95-E8155BFFFA6C}" type="presParOf" srcId="{3D77A9EC-C7EA-4AF7-89FF-23F8D17BF25E}" destId="{2B764EF8-061A-45BC-8F53-637EE04ED3F3}" srcOrd="0" destOrd="0" presId="urn:microsoft.com/office/officeart/2005/8/layout/hProcess9"/>
    <dgm:cxn modelId="{9B23E932-CCBA-9846-B571-B295BA605314}" type="presParOf" srcId="{3D77A9EC-C7EA-4AF7-89FF-23F8D17BF25E}" destId="{D52FB425-6A19-4434-A44A-03FE58D756C3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89B42-6E7D-41AB-80A5-256681BF0807}">
      <dsp:nvSpPr>
        <dsp:cNvPr id="0" name=""/>
        <dsp:cNvSpPr/>
      </dsp:nvSpPr>
      <dsp:spPr>
        <a:xfrm>
          <a:off x="1366866" y="210160"/>
          <a:ext cx="4514328" cy="728908"/>
        </a:xfrm>
        <a:prstGeom prst="roundRect">
          <a:avLst>
            <a:gd name="adj" fmla="val 10000"/>
          </a:avLst>
        </a:prstGeom>
        <a:solidFill>
          <a:schemeClr val="accent6">
            <a:lumMod val="90000"/>
            <a:lumOff val="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Calibri" pitchFamily="34" charset="0"/>
            </a:rPr>
            <a:t>Dynamic Causal Modelling</a:t>
          </a:r>
          <a:endParaRPr lang="en-GB" sz="2400" b="1" kern="1200" dirty="0">
            <a:latin typeface="Calibri" pitchFamily="34" charset="0"/>
          </a:endParaRPr>
        </a:p>
      </dsp:txBody>
      <dsp:txXfrm>
        <a:off x="1388215" y="231509"/>
        <a:ext cx="4471630" cy="686210"/>
      </dsp:txXfrm>
    </dsp:sp>
    <dsp:sp modelId="{715204D2-3479-4781-B052-24D0583B58E7}">
      <dsp:nvSpPr>
        <dsp:cNvPr id="0" name=""/>
        <dsp:cNvSpPr/>
      </dsp:nvSpPr>
      <dsp:spPr>
        <a:xfrm>
          <a:off x="1497085" y="939068"/>
          <a:ext cx="2126945" cy="732301"/>
        </a:xfrm>
        <a:custGeom>
          <a:avLst/>
          <a:gdLst/>
          <a:ahLst/>
          <a:cxnLst/>
          <a:rect l="0" t="0" r="0" b="0"/>
          <a:pathLst>
            <a:path>
              <a:moveTo>
                <a:pt x="2126945" y="0"/>
              </a:moveTo>
              <a:lnTo>
                <a:pt x="2126945" y="366150"/>
              </a:lnTo>
              <a:lnTo>
                <a:pt x="0" y="366150"/>
              </a:lnTo>
              <a:lnTo>
                <a:pt x="0" y="73230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A2DA32-8A19-4540-96FB-3A69A5E7AA7E}">
      <dsp:nvSpPr>
        <dsp:cNvPr id="0" name=""/>
        <dsp:cNvSpPr/>
      </dsp:nvSpPr>
      <dsp:spPr>
        <a:xfrm>
          <a:off x="115901" y="1671370"/>
          <a:ext cx="2762368" cy="692207"/>
        </a:xfrm>
        <a:prstGeom prst="roundRect">
          <a:avLst>
            <a:gd name="adj" fmla="val 10000"/>
          </a:avLst>
        </a:prstGeom>
        <a:solidFill>
          <a:schemeClr val="accent6">
            <a:lumMod val="90000"/>
            <a:lumOff val="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 smtClean="0">
              <a:latin typeface="Calibri" pitchFamily="34" charset="0"/>
            </a:rPr>
            <a:t>Physiological</a:t>
          </a:r>
          <a:endParaRPr lang="en-GB" sz="2400" b="0" kern="1200" dirty="0">
            <a:latin typeface="Calibri" pitchFamily="34" charset="0"/>
          </a:endParaRPr>
        </a:p>
      </dsp:txBody>
      <dsp:txXfrm>
        <a:off x="136175" y="1691644"/>
        <a:ext cx="2721820" cy="651659"/>
      </dsp:txXfrm>
    </dsp:sp>
    <dsp:sp modelId="{6D113487-DE14-472C-90A8-BB243D21F160}">
      <dsp:nvSpPr>
        <dsp:cNvPr id="0" name=""/>
        <dsp:cNvSpPr/>
      </dsp:nvSpPr>
      <dsp:spPr>
        <a:xfrm>
          <a:off x="653130" y="2363578"/>
          <a:ext cx="843955" cy="844543"/>
        </a:xfrm>
        <a:custGeom>
          <a:avLst/>
          <a:gdLst/>
          <a:ahLst/>
          <a:cxnLst/>
          <a:rect l="0" t="0" r="0" b="0"/>
          <a:pathLst>
            <a:path>
              <a:moveTo>
                <a:pt x="843955" y="0"/>
              </a:moveTo>
              <a:lnTo>
                <a:pt x="843955" y="422271"/>
              </a:lnTo>
              <a:lnTo>
                <a:pt x="0" y="422271"/>
              </a:lnTo>
              <a:lnTo>
                <a:pt x="0" y="84454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8087C-175D-4E43-B032-4F6378E64EFF}">
      <dsp:nvSpPr>
        <dsp:cNvPr id="0" name=""/>
        <dsp:cNvSpPr/>
      </dsp:nvSpPr>
      <dsp:spPr>
        <a:xfrm>
          <a:off x="3934" y="3208122"/>
          <a:ext cx="1298392" cy="2334648"/>
        </a:xfrm>
        <a:prstGeom prst="roundRect">
          <a:avLst>
            <a:gd name="adj" fmla="val 10000"/>
          </a:avLst>
        </a:prstGeom>
        <a:solidFill>
          <a:schemeClr val="accent6">
            <a:lumMod val="90000"/>
            <a:lumOff val="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latin typeface="Calibri" pitchFamily="34" charset="0"/>
            </a:rPr>
            <a:t>Event-related potentials (ERP)</a:t>
          </a:r>
          <a:endParaRPr lang="en-GB" sz="1800" b="1" kern="1200" dirty="0">
            <a:latin typeface="Calibri" pitchFamily="34" charset="0"/>
          </a:endParaRPr>
        </a:p>
      </dsp:txBody>
      <dsp:txXfrm>
        <a:off x="41963" y="3246151"/>
        <a:ext cx="1222334" cy="2258590"/>
      </dsp:txXfrm>
    </dsp:sp>
    <dsp:sp modelId="{69CB007B-DBAD-49B1-BD08-3AD8273413B9}">
      <dsp:nvSpPr>
        <dsp:cNvPr id="0" name=""/>
        <dsp:cNvSpPr/>
      </dsp:nvSpPr>
      <dsp:spPr>
        <a:xfrm>
          <a:off x="1497085" y="2363578"/>
          <a:ext cx="843955" cy="844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271"/>
              </a:lnTo>
              <a:lnTo>
                <a:pt x="843955" y="422271"/>
              </a:lnTo>
              <a:lnTo>
                <a:pt x="843955" y="84454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6582D-6DB5-452D-8D7B-FC34B0A9BFD0}">
      <dsp:nvSpPr>
        <dsp:cNvPr id="0" name=""/>
        <dsp:cNvSpPr/>
      </dsp:nvSpPr>
      <dsp:spPr>
        <a:xfrm>
          <a:off x="1691844" y="3208122"/>
          <a:ext cx="1298392" cy="2350618"/>
        </a:xfrm>
        <a:prstGeom prst="roundRect">
          <a:avLst>
            <a:gd name="adj" fmla="val 10000"/>
          </a:avLst>
        </a:prstGeom>
        <a:solidFill>
          <a:schemeClr val="accent6">
            <a:lumMod val="90000"/>
            <a:lumOff val="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latin typeface="Calibri" pitchFamily="34" charset="0"/>
            </a:rPr>
            <a:t>Cross-spectral densities (CSD)</a:t>
          </a:r>
          <a:endParaRPr lang="en-GB" sz="1800" b="1" kern="1200" dirty="0">
            <a:latin typeface="Calibri" pitchFamily="34" charset="0"/>
          </a:endParaRPr>
        </a:p>
      </dsp:txBody>
      <dsp:txXfrm>
        <a:off x="1729873" y="3246151"/>
        <a:ext cx="1222334" cy="2274560"/>
      </dsp:txXfrm>
    </dsp:sp>
    <dsp:sp modelId="{2ACC354D-4697-4CF4-B3D6-0CDB3AAE7FBC}">
      <dsp:nvSpPr>
        <dsp:cNvPr id="0" name=""/>
        <dsp:cNvSpPr/>
      </dsp:nvSpPr>
      <dsp:spPr>
        <a:xfrm>
          <a:off x="3624031" y="939068"/>
          <a:ext cx="2092830" cy="732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150"/>
              </a:lnTo>
              <a:lnTo>
                <a:pt x="2092830" y="366150"/>
              </a:lnTo>
              <a:lnTo>
                <a:pt x="2092830" y="73230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46A10-F70C-46D5-9880-01FFB8DE9A3C}">
      <dsp:nvSpPr>
        <dsp:cNvPr id="0" name=""/>
        <dsp:cNvSpPr/>
      </dsp:nvSpPr>
      <dsp:spPr>
        <a:xfrm>
          <a:off x="4259571" y="1671370"/>
          <a:ext cx="2914579" cy="637969"/>
        </a:xfrm>
        <a:prstGeom prst="roundRect">
          <a:avLst>
            <a:gd name="adj" fmla="val 10000"/>
          </a:avLst>
        </a:prstGeom>
        <a:solidFill>
          <a:schemeClr val="accent6">
            <a:lumMod val="90000"/>
            <a:lumOff val="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 smtClean="0">
              <a:latin typeface="Calibri" pitchFamily="34" charset="0"/>
            </a:rPr>
            <a:t>Phenomenological</a:t>
          </a:r>
          <a:endParaRPr lang="en-GB" sz="2400" b="0" kern="1200" dirty="0">
            <a:latin typeface="Calibri" pitchFamily="34" charset="0"/>
          </a:endParaRPr>
        </a:p>
      </dsp:txBody>
      <dsp:txXfrm>
        <a:off x="4278256" y="1690055"/>
        <a:ext cx="2877209" cy="600599"/>
      </dsp:txXfrm>
    </dsp:sp>
    <dsp:sp modelId="{D7FCBA6F-FE90-4097-BE05-7169BA2B1608}">
      <dsp:nvSpPr>
        <dsp:cNvPr id="0" name=""/>
        <dsp:cNvSpPr/>
      </dsp:nvSpPr>
      <dsp:spPr>
        <a:xfrm>
          <a:off x="4028951" y="2309340"/>
          <a:ext cx="1687910" cy="844543"/>
        </a:xfrm>
        <a:custGeom>
          <a:avLst/>
          <a:gdLst/>
          <a:ahLst/>
          <a:cxnLst/>
          <a:rect l="0" t="0" r="0" b="0"/>
          <a:pathLst>
            <a:path>
              <a:moveTo>
                <a:pt x="1687910" y="0"/>
              </a:moveTo>
              <a:lnTo>
                <a:pt x="1687910" y="422271"/>
              </a:lnTo>
              <a:lnTo>
                <a:pt x="0" y="422271"/>
              </a:lnTo>
              <a:lnTo>
                <a:pt x="0" y="84454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291A6-6E40-4203-BBB1-097B88A1E1BD}">
      <dsp:nvSpPr>
        <dsp:cNvPr id="0" name=""/>
        <dsp:cNvSpPr/>
      </dsp:nvSpPr>
      <dsp:spPr>
        <a:xfrm>
          <a:off x="3379754" y="3153884"/>
          <a:ext cx="1298392" cy="2410785"/>
        </a:xfrm>
        <a:prstGeom prst="roundRect">
          <a:avLst>
            <a:gd name="adj" fmla="val 10000"/>
          </a:avLst>
        </a:prstGeom>
        <a:solidFill>
          <a:schemeClr val="accent6">
            <a:lumMod val="90000"/>
            <a:lumOff val="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err="1" smtClean="0">
              <a:latin typeface="Calibri" pitchFamily="34" charset="0"/>
            </a:rPr>
            <a:t>fMRI</a:t>
          </a:r>
          <a:endParaRPr lang="en-GB" sz="1800" b="1" kern="1200" dirty="0">
            <a:latin typeface="Calibri" pitchFamily="34" charset="0"/>
          </a:endParaRPr>
        </a:p>
      </dsp:txBody>
      <dsp:txXfrm>
        <a:off x="3417783" y="3191913"/>
        <a:ext cx="1222334" cy="2334727"/>
      </dsp:txXfrm>
    </dsp:sp>
    <dsp:sp modelId="{08D36C20-41E9-40B5-A2C0-56B9DC8FE489}">
      <dsp:nvSpPr>
        <dsp:cNvPr id="0" name=""/>
        <dsp:cNvSpPr/>
      </dsp:nvSpPr>
      <dsp:spPr>
        <a:xfrm>
          <a:off x="5671141" y="2309340"/>
          <a:ext cx="91440" cy="844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454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A83534-20BF-4F80-AC8D-C184D247FE02}">
      <dsp:nvSpPr>
        <dsp:cNvPr id="0" name=""/>
        <dsp:cNvSpPr/>
      </dsp:nvSpPr>
      <dsp:spPr>
        <a:xfrm>
          <a:off x="5067664" y="3153884"/>
          <a:ext cx="1298392" cy="2401117"/>
        </a:xfrm>
        <a:prstGeom prst="roundRect">
          <a:avLst>
            <a:gd name="adj" fmla="val 10000"/>
          </a:avLst>
        </a:prstGeom>
        <a:solidFill>
          <a:schemeClr val="accent6">
            <a:lumMod val="90000"/>
            <a:lumOff val="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latin typeface="Calibri" pitchFamily="34" charset="0"/>
            </a:rPr>
            <a:t>Induced responses (IND)</a:t>
          </a:r>
          <a:endParaRPr lang="en-GB" sz="1800" b="1" kern="1200" dirty="0">
            <a:latin typeface="Calibri" pitchFamily="34" charset="0"/>
          </a:endParaRPr>
        </a:p>
      </dsp:txBody>
      <dsp:txXfrm>
        <a:off x="5105693" y="3191913"/>
        <a:ext cx="1222334" cy="2325059"/>
      </dsp:txXfrm>
    </dsp:sp>
    <dsp:sp modelId="{97EB0981-7D72-4F7F-BB28-BD6064B55F4A}">
      <dsp:nvSpPr>
        <dsp:cNvPr id="0" name=""/>
        <dsp:cNvSpPr/>
      </dsp:nvSpPr>
      <dsp:spPr>
        <a:xfrm>
          <a:off x="5716861" y="2309340"/>
          <a:ext cx="1687910" cy="844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271"/>
              </a:lnTo>
              <a:lnTo>
                <a:pt x="1687910" y="422271"/>
              </a:lnTo>
              <a:lnTo>
                <a:pt x="1687910" y="84454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BA32B-0D31-43DE-B097-59498D78562E}">
      <dsp:nvSpPr>
        <dsp:cNvPr id="0" name=""/>
        <dsp:cNvSpPr/>
      </dsp:nvSpPr>
      <dsp:spPr>
        <a:xfrm>
          <a:off x="6755575" y="3153884"/>
          <a:ext cx="1298392" cy="2391327"/>
        </a:xfrm>
        <a:prstGeom prst="roundRect">
          <a:avLst>
            <a:gd name="adj" fmla="val 10000"/>
          </a:avLst>
        </a:prstGeom>
        <a:solidFill>
          <a:schemeClr val="accent6">
            <a:lumMod val="90000"/>
            <a:lumOff val="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latin typeface="Calibri" pitchFamily="34" charset="0"/>
            </a:rPr>
            <a:t>Phase coupling (PHA)</a:t>
          </a:r>
          <a:endParaRPr lang="en-GB" sz="1800" b="1" kern="1200" dirty="0">
            <a:latin typeface="Calibri" pitchFamily="34" charset="0"/>
          </a:endParaRPr>
        </a:p>
      </dsp:txBody>
      <dsp:txXfrm>
        <a:off x="6793604" y="3191913"/>
        <a:ext cx="1222334" cy="2315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64EF8-061A-45BC-8F53-637EE04ED3F3}">
      <dsp:nvSpPr>
        <dsp:cNvPr id="0" name=""/>
        <dsp:cNvSpPr/>
      </dsp:nvSpPr>
      <dsp:spPr>
        <a:xfrm>
          <a:off x="0" y="0"/>
          <a:ext cx="8373121" cy="189095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4" Type="http://schemas.openxmlformats.org/officeDocument/2006/relationships/image" Target="../media/image55.wmf"/><Relationship Id="rId5" Type="http://schemas.openxmlformats.org/officeDocument/2006/relationships/image" Target="../media/image56.wmf"/><Relationship Id="rId6" Type="http://schemas.openxmlformats.org/officeDocument/2006/relationships/image" Target="../media/image57.emf"/><Relationship Id="rId7" Type="http://schemas.openxmlformats.org/officeDocument/2006/relationships/image" Target="../media/image58.emf"/><Relationship Id="rId8" Type="http://schemas.openxmlformats.org/officeDocument/2006/relationships/image" Target="../media/image59.wmf"/><Relationship Id="rId9" Type="http://schemas.openxmlformats.org/officeDocument/2006/relationships/image" Target="../media/image60.wmf"/><Relationship Id="rId10" Type="http://schemas.openxmlformats.org/officeDocument/2006/relationships/image" Target="../media/image61.wmf"/><Relationship Id="rId1" Type="http://schemas.openxmlformats.org/officeDocument/2006/relationships/image" Target="../media/image52.wmf"/><Relationship Id="rId2" Type="http://schemas.openxmlformats.org/officeDocument/2006/relationships/image" Target="../media/image5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Relationship Id="rId2" Type="http://schemas.openxmlformats.org/officeDocument/2006/relationships/image" Target="../media/image57.emf"/><Relationship Id="rId3" Type="http://schemas.openxmlformats.org/officeDocument/2006/relationships/image" Target="../media/image5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147DBB-E1A5-A04F-A573-EF09E46E5D92}" type="datetimeFigureOut">
              <a:rPr lang="en-GB"/>
              <a:pPr>
                <a:defRPr/>
              </a:pPr>
              <a:t>15/05/2016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61A8087-307E-C746-BFB0-2857BFC1B81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3645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2540E78A-DBFE-7F48-9CBC-B3053FFCF466}" type="datetimeFigureOut">
              <a:rPr lang="en-GB"/>
              <a:pPr>
                <a:defRPr/>
              </a:pPr>
              <a:t>15/05/2016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GB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GB" noProof="0" smtClean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BF8386D0-9E1D-3746-83CE-A677B865B2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0668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638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8A85E1B-F095-3641-A3DC-0F54EF7F4DD0}" type="slidenum">
              <a:rPr lang="en-GB" altLang="en-US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7222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457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F481243-3997-C54F-AAEC-0363D262DFBB}" type="slidenum">
              <a:rPr lang="en-GB" altLang="en-US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8628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662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2E5A1D9-BCAF-9248-B806-10935EFA7BEC}" type="slidenum">
              <a:rPr lang="en-GB" altLang="en-US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3693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277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54F1630-2741-9140-BC3A-48CAD0CC3B38}" type="slidenum">
              <a:rPr lang="en-GB" altLang="en-US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317BFBA-B11B-8B4F-A3E7-1037E4FC8C82}" type="slidenum">
              <a:rPr lang="en-GB" altLang="en-US"/>
              <a:pPr/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5238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arkBlue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2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FDC33-5B99-3E46-95F8-BF7E0050F6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02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BD6E7-DF94-4E49-9E1F-606A562C02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54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C5AAE-18C6-F040-8D2F-4A39E4FF17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0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112A8-435F-2043-8632-EC10243267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86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71F34-295B-A547-B521-A923C7BBCD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743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84D71-7E1C-E845-8262-FE90FD942A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31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113C5-0F6B-414C-BD66-28BEF45BEE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9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7574E-FA29-BE4C-85C2-016CDE586D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82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93223-AC5C-014E-B6E4-3E3798EA5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886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47546-F919-6241-91BA-2B4C892226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53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399E425-7C00-334F-A56C-BA49C4D3CE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13" descr="DarkBlue102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Relationship Id="rId3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3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Relationship Id="rId3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3.wmf"/><Relationship Id="rId20" Type="http://schemas.openxmlformats.org/officeDocument/2006/relationships/oleObject" Target="../embeddings/oleObject9.bin"/><Relationship Id="rId21" Type="http://schemas.openxmlformats.org/officeDocument/2006/relationships/image" Target="../media/image58.emf"/><Relationship Id="rId22" Type="http://schemas.openxmlformats.org/officeDocument/2006/relationships/oleObject" Target="../embeddings/oleObject10.bin"/><Relationship Id="rId23" Type="http://schemas.openxmlformats.org/officeDocument/2006/relationships/image" Target="../media/image59.wmf"/><Relationship Id="rId24" Type="http://schemas.openxmlformats.org/officeDocument/2006/relationships/oleObject" Target="../embeddings/oleObject11.bin"/><Relationship Id="rId25" Type="http://schemas.openxmlformats.org/officeDocument/2006/relationships/image" Target="../media/image60.wmf"/><Relationship Id="rId26" Type="http://schemas.openxmlformats.org/officeDocument/2006/relationships/oleObject" Target="../embeddings/oleObject12.bin"/><Relationship Id="rId27" Type="http://schemas.openxmlformats.org/officeDocument/2006/relationships/image" Target="../media/image6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54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55.wmf"/><Relationship Id="rId14" Type="http://schemas.openxmlformats.org/officeDocument/2006/relationships/image" Target="../media/image65.jpeg"/><Relationship Id="rId15" Type="http://schemas.openxmlformats.org/officeDocument/2006/relationships/image" Target="../media/image66.jpeg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56.w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5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2.png"/><Relationship Id="rId4" Type="http://schemas.openxmlformats.org/officeDocument/2006/relationships/image" Target="../media/image63.wmf"/><Relationship Id="rId5" Type="http://schemas.openxmlformats.org/officeDocument/2006/relationships/image" Target="../media/image64.png"/><Relationship Id="rId6" Type="http://schemas.openxmlformats.org/officeDocument/2006/relationships/oleObject" Target="../embeddings/oleObject3.bin"/><Relationship Id="rId7" Type="http://schemas.openxmlformats.org/officeDocument/2006/relationships/image" Target="../media/image52.wmf"/><Relationship Id="rId8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4" Type="http://schemas.openxmlformats.org/officeDocument/2006/relationships/image" Target="../media/image68.jpeg"/><Relationship Id="rId5" Type="http://schemas.openxmlformats.org/officeDocument/2006/relationships/image" Target="../media/image69.jpeg"/><Relationship Id="rId6" Type="http://schemas.openxmlformats.org/officeDocument/2006/relationships/oleObject" Target="../embeddings/oleObject13.bin"/><Relationship Id="rId7" Type="http://schemas.openxmlformats.org/officeDocument/2006/relationships/image" Target="../media/image56.w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57.emf"/><Relationship Id="rId10" Type="http://schemas.openxmlformats.org/officeDocument/2006/relationships/oleObject" Target="../embeddings/oleObject15.bin"/><Relationship Id="rId11" Type="http://schemas.openxmlformats.org/officeDocument/2006/relationships/image" Target="../media/image5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73.png"/><Relationship Id="rId8" Type="http://schemas.openxmlformats.org/officeDocument/2006/relationships/image" Target="../media/image74.jpeg"/><Relationship Id="rId9" Type="http://schemas.openxmlformats.org/officeDocument/2006/relationships/image" Target="../media/image75.jpeg"/><Relationship Id="rId10" Type="http://schemas.openxmlformats.org/officeDocument/2006/relationships/image" Target="../media/image76.png"/><Relationship Id="rId11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8.jpeg"/><Relationship Id="rId9" Type="http://schemas.openxmlformats.org/officeDocument/2006/relationships/image" Target="../media/image19.png"/><Relationship Id="rId10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989138"/>
            <a:ext cx="7991475" cy="1368425"/>
          </a:xfrm>
        </p:spPr>
        <p:txBody>
          <a:bodyPr/>
          <a:lstStyle/>
          <a:p>
            <a:pPr eaLnBrk="1" hangingPunct="1"/>
            <a:r>
              <a:rPr lang="en-GB" altLang="en-US" sz="3200">
                <a:latin typeface="Calibri" charset="0"/>
              </a:rPr>
              <a:t>Principles of Dynamic Causal Modelling (DCM)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516563"/>
            <a:ext cx="8496300" cy="865187"/>
          </a:xfrm>
        </p:spPr>
        <p:txBody>
          <a:bodyPr/>
          <a:lstStyle/>
          <a:p>
            <a:pPr eaLnBrk="1" hangingPunct="1"/>
            <a:r>
              <a:rPr lang="en-GB" altLang="en-US" sz="2000" b="1" i="1">
                <a:latin typeface="Calibri" charset="0"/>
              </a:rPr>
              <a:t>Bernadette van Wijk</a:t>
            </a:r>
          </a:p>
          <a:p>
            <a:pPr eaLnBrk="1" hangingPunct="1"/>
            <a:r>
              <a:rPr lang="en-GB" altLang="en-US" sz="2000" i="1">
                <a:latin typeface="Calibri" charset="0"/>
              </a:rPr>
              <a:t>Charit</a:t>
            </a:r>
            <a:r>
              <a:rPr lang="en-US" altLang="en-US" sz="2000" i="1">
                <a:latin typeface="Calibri" charset="0"/>
              </a:rPr>
              <a:t>é-University Medicine Berlin</a:t>
            </a:r>
            <a:endParaRPr lang="en-GB" altLang="en-US" sz="2000" i="1">
              <a:latin typeface="Calibri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3406775"/>
            <a:ext cx="84963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2000" b="1" kern="0" dirty="0" smtClean="0">
                <a:latin typeface="Calibri" charset="0"/>
              </a:rPr>
              <a:t>SPM course for MEG &amp; EEG 2016</a:t>
            </a:r>
            <a:endParaRPr lang="en-GB" altLang="en-US" sz="2000" b="1" kern="0" dirty="0">
              <a:latin typeface="Calibri" charset="0"/>
            </a:endParaRPr>
          </a:p>
        </p:txBody>
      </p:sp>
      <p:pic>
        <p:nvPicPr>
          <p:cNvPr id="1536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25" y="5351463"/>
            <a:ext cx="2709863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>
          <a:xfrm>
            <a:off x="323850" y="619125"/>
            <a:ext cx="8489950" cy="722313"/>
          </a:xfrm>
        </p:spPr>
        <p:txBody>
          <a:bodyPr/>
          <a:lstStyle/>
          <a:p>
            <a:pPr algn="ctr" eaLnBrk="1" hangingPunct="1"/>
            <a:r>
              <a:rPr lang="en-GB" altLang="en-US" sz="2400">
                <a:latin typeface="Calibri" charset="0"/>
              </a:rPr>
              <a:t>Single region</a:t>
            </a:r>
          </a:p>
        </p:txBody>
      </p:sp>
      <p:sp>
        <p:nvSpPr>
          <p:cNvPr id="27651" name="AutoShape 23"/>
          <p:cNvSpPr>
            <a:spLocks noChangeArrowheads="1"/>
          </p:cNvSpPr>
          <p:nvPr/>
        </p:nvSpPr>
        <p:spPr bwMode="auto">
          <a:xfrm>
            <a:off x="358775" y="2430463"/>
            <a:ext cx="3325813" cy="4378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charset="0"/>
            </a:endParaRPr>
          </a:p>
        </p:txBody>
      </p:sp>
      <p:pic>
        <p:nvPicPr>
          <p:cNvPr id="5" name="Picture 29" descr="NeuroDynamicsUni_Nob"/>
          <p:cNvPicPr>
            <a:picLocks noChangeAspect="1" noChangeArrowheads="1"/>
          </p:cNvPicPr>
          <p:nvPr/>
        </p:nvPicPr>
        <p:blipFill>
          <a:blip r:embed="rId2" cstate="print"/>
          <a:srcRect l="2608" r="3545" b="319"/>
          <a:stretch>
            <a:fillRect/>
          </a:stretch>
        </p:blipFill>
        <p:spPr>
          <a:xfrm>
            <a:off x="4211960" y="2664000"/>
            <a:ext cx="4752528" cy="378202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tx1"/>
            </a:solidFill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4925" y="539750"/>
            <a:ext cx="29527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GB" dirty="0">
                <a:latin typeface="Calibri" pitchFamily="34" charset="0"/>
              </a:rPr>
              <a:t>cf. Neural state equations in DCM for </a:t>
            </a:r>
            <a:r>
              <a:rPr lang="en-GB" dirty="0" err="1">
                <a:latin typeface="Calibri" pitchFamily="34" charset="0"/>
              </a:rPr>
              <a:t>fMRI</a:t>
            </a:r>
            <a:endParaRPr lang="en-US" b="1" kern="0" dirty="0"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370388" y="4119563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  <a:latin typeface="Times New Roman" charset="0"/>
              </a:rPr>
              <a:t>u</a:t>
            </a:r>
            <a:r>
              <a:rPr lang="en-GB" altLang="en-US" sz="2400" i="1" baseline="-2500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altLang="en-US" sz="2400" i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284663" y="3213100"/>
            <a:ext cx="484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i="1">
                <a:solidFill>
                  <a:srgbClr val="000000"/>
                </a:solidFill>
                <a:latin typeface="Times New Roman" charset="0"/>
              </a:rPr>
              <a:t>u</a:t>
            </a:r>
            <a:r>
              <a:rPr lang="en-GB" altLang="en-US" i="1" baseline="-2500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altLang="en-US" i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351338" y="4873625"/>
            <a:ext cx="442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i="1">
                <a:solidFill>
                  <a:srgbClr val="000000"/>
                </a:solidFill>
                <a:latin typeface="Times New Roman" charset="0"/>
              </a:rPr>
              <a:t>z</a:t>
            </a:r>
            <a:r>
              <a:rPr lang="en-GB" altLang="en-US" i="1" baseline="-2500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altLang="en-US">
              <a:latin typeface="Times New Roman" charset="0"/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4437063" y="5851525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  <a:latin typeface="Times New Roman" charset="0"/>
              </a:rPr>
              <a:t>z</a:t>
            </a:r>
            <a:r>
              <a:rPr lang="en-GB" altLang="en-US" sz="2400" i="1" baseline="-2500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altLang="en-US" sz="2400">
              <a:latin typeface="Times New Roman" charset="0"/>
            </a:endParaRPr>
          </a:p>
        </p:txBody>
      </p:sp>
      <p:cxnSp>
        <p:nvCxnSpPr>
          <p:cNvPr id="27658" name="AutoShape 11"/>
          <p:cNvCxnSpPr>
            <a:cxnSpLocks noChangeShapeType="1"/>
          </p:cNvCxnSpPr>
          <p:nvPr/>
        </p:nvCxnSpPr>
        <p:spPr bwMode="auto">
          <a:xfrm rot="16200000" flipH="1">
            <a:off x="1081088" y="3443288"/>
            <a:ext cx="711200" cy="127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9" name="Freeform 13"/>
          <p:cNvSpPr>
            <a:spLocks/>
          </p:cNvSpPr>
          <p:nvPr/>
        </p:nvSpPr>
        <p:spPr bwMode="auto">
          <a:xfrm rot="1137635">
            <a:off x="1558925" y="3465513"/>
            <a:ext cx="573088" cy="546100"/>
          </a:xfrm>
          <a:custGeom>
            <a:avLst/>
            <a:gdLst>
              <a:gd name="T0" fmla="*/ 0 w 392"/>
              <a:gd name="T1" fmla="*/ 2147483646 h 344"/>
              <a:gd name="T2" fmla="*/ 2147483646 w 392"/>
              <a:gd name="T3" fmla="*/ 2147483646 h 344"/>
              <a:gd name="T4" fmla="*/ 2147483646 w 392"/>
              <a:gd name="T5" fmla="*/ 2147483646 h 344"/>
              <a:gd name="T6" fmla="*/ 2147483646 w 392"/>
              <a:gd name="T7" fmla="*/ 2147483646 h 344"/>
              <a:gd name="T8" fmla="*/ 0 60000 65536"/>
              <a:gd name="T9" fmla="*/ 0 60000 65536"/>
              <a:gd name="T10" fmla="*/ 0 60000 65536"/>
              <a:gd name="T11" fmla="*/ 0 60000 65536"/>
              <a:gd name="T12" fmla="*/ 0 w 392"/>
              <a:gd name="T13" fmla="*/ 0 h 344"/>
              <a:gd name="T14" fmla="*/ 392 w 392"/>
              <a:gd name="T15" fmla="*/ 344 h 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2" h="344">
                <a:moveTo>
                  <a:pt x="0" y="248"/>
                </a:moveTo>
                <a:cubicBezTo>
                  <a:pt x="64" y="132"/>
                  <a:pt x="128" y="16"/>
                  <a:pt x="192" y="8"/>
                </a:cubicBezTo>
                <a:cubicBezTo>
                  <a:pt x="256" y="0"/>
                  <a:pt x="376" y="144"/>
                  <a:pt x="384" y="200"/>
                </a:cubicBezTo>
                <a:cubicBezTo>
                  <a:pt x="392" y="256"/>
                  <a:pt x="264" y="320"/>
                  <a:pt x="240" y="34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Rectangle 14"/>
          <p:cNvSpPr>
            <a:spLocks noChangeArrowheads="1"/>
          </p:cNvSpPr>
          <p:nvPr/>
        </p:nvSpPr>
        <p:spPr bwMode="auto">
          <a:xfrm>
            <a:off x="2617788" y="2601913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charset="0"/>
            </a:endParaRPr>
          </a:p>
        </p:txBody>
      </p:sp>
      <p:sp>
        <p:nvSpPr>
          <p:cNvPr id="27661" name="Text Box 15"/>
          <p:cNvSpPr txBox="1">
            <a:spLocks noChangeArrowheads="1"/>
          </p:cNvSpPr>
          <p:nvPr/>
        </p:nvSpPr>
        <p:spPr bwMode="auto">
          <a:xfrm>
            <a:off x="1076325" y="3795713"/>
            <a:ext cx="708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charset="0"/>
              </a:rPr>
              <a:t>z</a:t>
            </a:r>
            <a:r>
              <a:rPr lang="en-US" altLang="en-US" baseline="-2500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altLang="en-US" i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7662" name="Text Box 17"/>
          <p:cNvSpPr txBox="1">
            <a:spLocks noChangeArrowheads="1"/>
          </p:cNvSpPr>
          <p:nvPr/>
        </p:nvSpPr>
        <p:spPr bwMode="auto">
          <a:xfrm>
            <a:off x="1071563" y="2533650"/>
            <a:ext cx="796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i="1">
                <a:latin typeface="Times New Roman" charset="0"/>
              </a:rPr>
              <a:t>u</a:t>
            </a:r>
            <a:r>
              <a:rPr lang="en-GB" altLang="en-US" baseline="-25000">
                <a:latin typeface="Times New Roman" charset="0"/>
              </a:rPr>
              <a:t>1</a:t>
            </a:r>
            <a:endParaRPr lang="en-GB" altLang="en-US">
              <a:latin typeface="Times New Roman" charset="0"/>
            </a:endParaRPr>
          </a:p>
        </p:txBody>
      </p:sp>
      <p:sp>
        <p:nvSpPr>
          <p:cNvPr id="27663" name="Text Box 18"/>
          <p:cNvSpPr txBox="1">
            <a:spLocks noChangeArrowheads="1"/>
          </p:cNvSpPr>
          <p:nvPr/>
        </p:nvSpPr>
        <p:spPr bwMode="auto">
          <a:xfrm>
            <a:off x="2039938" y="3373438"/>
            <a:ext cx="5873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i="1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GB" altLang="en-US" i="1" baseline="-25000">
                <a:latin typeface="Times New Roman" charset="0"/>
                <a:ea typeface="Times New Roman" charset="0"/>
                <a:cs typeface="Times New Roman" charset="0"/>
              </a:rPr>
              <a:t>11</a:t>
            </a:r>
            <a:endParaRPr lang="en-US" altLang="en-US" i="1" baseline="-250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664" name="Text Box 20"/>
          <p:cNvSpPr txBox="1">
            <a:spLocks noChangeArrowheads="1"/>
          </p:cNvSpPr>
          <p:nvPr/>
        </p:nvSpPr>
        <p:spPr bwMode="auto">
          <a:xfrm>
            <a:off x="2414588" y="34702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charset="0"/>
            </a:endParaRPr>
          </a:p>
        </p:txBody>
      </p:sp>
      <p:sp>
        <p:nvSpPr>
          <p:cNvPr id="27665" name="Text Box 21"/>
          <p:cNvSpPr txBox="1">
            <a:spLocks noChangeArrowheads="1"/>
          </p:cNvSpPr>
          <p:nvPr/>
        </p:nvSpPr>
        <p:spPr bwMode="auto">
          <a:xfrm>
            <a:off x="1057275" y="3121025"/>
            <a:ext cx="342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i="1">
                <a:latin typeface="Times New Roman" charset="0"/>
                <a:ea typeface="Times New Roman" charset="0"/>
                <a:cs typeface="Times New Roman" charset="0"/>
              </a:rPr>
              <a:t>c</a:t>
            </a:r>
            <a:endParaRPr lang="en-US" altLang="en-US" i="1" baseline="-250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666" name="Oval 25"/>
          <p:cNvSpPr>
            <a:spLocks noChangeArrowheads="1"/>
          </p:cNvSpPr>
          <p:nvPr/>
        </p:nvSpPr>
        <p:spPr bwMode="auto">
          <a:xfrm>
            <a:off x="1093788" y="2503488"/>
            <a:ext cx="665162" cy="6238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charset="0"/>
            </a:endParaRPr>
          </a:p>
        </p:txBody>
      </p:sp>
      <p:sp>
        <p:nvSpPr>
          <p:cNvPr id="27667" name="Oval 26"/>
          <p:cNvSpPr>
            <a:spLocks noChangeArrowheads="1"/>
          </p:cNvSpPr>
          <p:nvPr/>
        </p:nvSpPr>
        <p:spPr bwMode="auto">
          <a:xfrm>
            <a:off x="1092200" y="3763963"/>
            <a:ext cx="665163" cy="6238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charset="0"/>
            </a:endParaRPr>
          </a:p>
        </p:txBody>
      </p:sp>
      <p:sp>
        <p:nvSpPr>
          <p:cNvPr id="27668" name="Rectangle 30"/>
          <p:cNvSpPr>
            <a:spLocks noChangeArrowheads="1"/>
          </p:cNvSpPr>
          <p:nvPr/>
        </p:nvSpPr>
        <p:spPr bwMode="auto">
          <a:xfrm>
            <a:off x="4419600" y="3779838"/>
            <a:ext cx="4364038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charset="0"/>
            </a:endParaRPr>
          </a:p>
        </p:txBody>
      </p:sp>
      <p:sp>
        <p:nvSpPr>
          <p:cNvPr id="27669" name="Rectangle 34"/>
          <p:cNvSpPr>
            <a:spLocks noChangeArrowheads="1"/>
          </p:cNvSpPr>
          <p:nvPr/>
        </p:nvSpPr>
        <p:spPr bwMode="auto">
          <a:xfrm>
            <a:off x="4489450" y="5449888"/>
            <a:ext cx="4252913" cy="850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charset="0"/>
            </a:endParaRPr>
          </a:p>
        </p:txBody>
      </p:sp>
      <p:sp>
        <p:nvSpPr>
          <p:cNvPr id="27670" name="Rectangle 35"/>
          <p:cNvSpPr>
            <a:spLocks noChangeArrowheads="1"/>
          </p:cNvSpPr>
          <p:nvPr/>
        </p:nvSpPr>
        <p:spPr bwMode="auto">
          <a:xfrm>
            <a:off x="4433888" y="3765550"/>
            <a:ext cx="4349750" cy="844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charset="0"/>
            </a:endParaRPr>
          </a:p>
        </p:txBody>
      </p:sp>
      <p:pic>
        <p:nvPicPr>
          <p:cNvPr id="2767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5" y="1614488"/>
            <a:ext cx="29146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6"/>
          <p:cNvSpPr>
            <a:spLocks noChangeArrowheads="1"/>
          </p:cNvSpPr>
          <p:nvPr/>
        </p:nvSpPr>
        <p:spPr bwMode="auto">
          <a:xfrm>
            <a:off x="358775" y="2430463"/>
            <a:ext cx="3325813" cy="4378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charset="0"/>
            </a:endParaRPr>
          </a:p>
        </p:txBody>
      </p:sp>
      <p:pic>
        <p:nvPicPr>
          <p:cNvPr id="5" name="Picture 33" descr="NeuroDynamicsUni_Nob"/>
          <p:cNvPicPr preferRelativeResize="0">
            <a:picLocks noChangeArrowheads="1"/>
          </p:cNvPicPr>
          <p:nvPr/>
        </p:nvPicPr>
        <p:blipFill>
          <a:blip r:embed="rId2" cstate="print"/>
          <a:srcRect l="2608" r="3545"/>
          <a:stretch>
            <a:fillRect/>
          </a:stretch>
        </p:blipFill>
        <p:spPr>
          <a:xfrm>
            <a:off x="4211960" y="2664000"/>
            <a:ext cx="4752000" cy="3783600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89238" y="620713"/>
            <a:ext cx="3565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 sz="24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 Multiple regions</a:t>
            </a:r>
            <a:endParaRPr lang="en-US" sz="2400" b="1" kern="0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4370388" y="4119563"/>
            <a:ext cx="447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  <a:latin typeface="Calibri" charset="0"/>
              </a:rPr>
              <a:t>u</a:t>
            </a:r>
            <a:r>
              <a:rPr lang="en-GB" altLang="en-US" sz="2400" i="1" baseline="-25000">
                <a:solidFill>
                  <a:srgbClr val="000000"/>
                </a:solidFill>
                <a:latin typeface="Calibri" charset="0"/>
              </a:rPr>
              <a:t>2</a:t>
            </a:r>
            <a:endParaRPr lang="en-US" altLang="en-US" sz="2400" i="1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4284663" y="3213100"/>
            <a:ext cx="484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u</a:t>
            </a:r>
            <a:r>
              <a:rPr lang="en-GB" altLang="en-US" i="1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altLang="en-US" i="1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4351338" y="4873625"/>
            <a:ext cx="442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z</a:t>
            </a:r>
            <a:r>
              <a:rPr lang="en-GB" altLang="en-US" i="1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alt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4351338" y="5737225"/>
            <a:ext cx="442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z</a:t>
            </a:r>
            <a:r>
              <a:rPr lang="en-GB" altLang="en-US" i="1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alt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681" name="Rectangle 16"/>
          <p:cNvSpPr>
            <a:spLocks noChangeArrowheads="1"/>
          </p:cNvSpPr>
          <p:nvPr/>
        </p:nvSpPr>
        <p:spPr bwMode="auto">
          <a:xfrm>
            <a:off x="2617788" y="2601913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charset="0"/>
            </a:endParaRPr>
          </a:p>
        </p:txBody>
      </p:sp>
      <p:grpSp>
        <p:nvGrpSpPr>
          <p:cNvPr id="28682" name="Group 36"/>
          <p:cNvGrpSpPr>
            <a:grpSpLocks/>
          </p:cNvGrpSpPr>
          <p:nvPr/>
        </p:nvGrpSpPr>
        <p:grpSpPr bwMode="auto">
          <a:xfrm>
            <a:off x="558800" y="2503488"/>
            <a:ext cx="2068513" cy="4303712"/>
            <a:chOff x="352" y="1483"/>
            <a:chExt cx="1303" cy="2711"/>
          </a:xfrm>
        </p:grpSpPr>
        <p:cxnSp>
          <p:nvCxnSpPr>
            <p:cNvPr id="28686" name="AutoShape 11"/>
            <p:cNvCxnSpPr>
              <a:cxnSpLocks noChangeShapeType="1"/>
            </p:cNvCxnSpPr>
            <p:nvPr/>
          </p:nvCxnSpPr>
          <p:spPr bwMode="auto">
            <a:xfrm rot="16200000" flipH="1">
              <a:off x="681" y="2075"/>
              <a:ext cx="448" cy="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687" name="Freeform 13"/>
            <p:cNvSpPr>
              <a:spLocks/>
            </p:cNvSpPr>
            <p:nvPr/>
          </p:nvSpPr>
          <p:spPr bwMode="auto">
            <a:xfrm>
              <a:off x="564" y="3705"/>
              <a:ext cx="672" cy="336"/>
            </a:xfrm>
            <a:custGeom>
              <a:avLst/>
              <a:gdLst>
                <a:gd name="T0" fmla="*/ 32 w 728"/>
                <a:gd name="T1" fmla="*/ 0 h 336"/>
                <a:gd name="T2" fmla="*/ 11 w 728"/>
                <a:gd name="T3" fmla="*/ 288 h 336"/>
                <a:gd name="T4" fmla="*/ 95 w 728"/>
                <a:gd name="T5" fmla="*/ 288 h 336"/>
                <a:gd name="T6" fmla="*/ 81 w 728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8"/>
                <a:gd name="T13" fmla="*/ 0 h 336"/>
                <a:gd name="T14" fmla="*/ 728 w 728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8" h="336">
                  <a:moveTo>
                    <a:pt x="216" y="0"/>
                  </a:moveTo>
                  <a:cubicBezTo>
                    <a:pt x="108" y="120"/>
                    <a:pt x="0" y="240"/>
                    <a:pt x="72" y="288"/>
                  </a:cubicBezTo>
                  <a:cubicBezTo>
                    <a:pt x="144" y="336"/>
                    <a:pt x="568" y="336"/>
                    <a:pt x="648" y="288"/>
                  </a:cubicBezTo>
                  <a:cubicBezTo>
                    <a:pt x="728" y="240"/>
                    <a:pt x="568" y="48"/>
                    <a:pt x="552" y="0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Freeform 14"/>
            <p:cNvSpPr>
              <a:spLocks/>
            </p:cNvSpPr>
            <p:nvPr/>
          </p:nvSpPr>
          <p:spPr bwMode="auto">
            <a:xfrm rot="1137635">
              <a:off x="982" y="2089"/>
              <a:ext cx="361" cy="344"/>
            </a:xfrm>
            <a:custGeom>
              <a:avLst/>
              <a:gdLst>
                <a:gd name="T0" fmla="*/ 0 w 392"/>
                <a:gd name="T1" fmla="*/ 248 h 344"/>
                <a:gd name="T2" fmla="*/ 27 w 392"/>
                <a:gd name="T3" fmla="*/ 8 h 344"/>
                <a:gd name="T4" fmla="*/ 53 w 392"/>
                <a:gd name="T5" fmla="*/ 200 h 344"/>
                <a:gd name="T6" fmla="*/ 33 w 392"/>
                <a:gd name="T7" fmla="*/ 344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2"/>
                <a:gd name="T13" fmla="*/ 0 h 344"/>
                <a:gd name="T14" fmla="*/ 392 w 392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2" h="344">
                  <a:moveTo>
                    <a:pt x="0" y="248"/>
                  </a:moveTo>
                  <a:cubicBezTo>
                    <a:pt x="64" y="132"/>
                    <a:pt x="128" y="16"/>
                    <a:pt x="192" y="8"/>
                  </a:cubicBezTo>
                  <a:cubicBezTo>
                    <a:pt x="256" y="0"/>
                    <a:pt x="376" y="144"/>
                    <a:pt x="384" y="200"/>
                  </a:cubicBezTo>
                  <a:cubicBezTo>
                    <a:pt x="392" y="256"/>
                    <a:pt x="264" y="320"/>
                    <a:pt x="240" y="344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Text Box 17"/>
            <p:cNvSpPr txBox="1">
              <a:spLocks noChangeArrowheads="1"/>
            </p:cNvSpPr>
            <p:nvPr/>
          </p:nvSpPr>
          <p:spPr bwMode="auto">
            <a:xfrm>
              <a:off x="678" y="2297"/>
              <a:ext cx="44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i="1">
                  <a:solidFill>
                    <a:srgbClr val="0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z</a:t>
              </a:r>
              <a:r>
                <a:rPr lang="en-US" altLang="en-US" baseline="-25000">
                  <a:solidFill>
                    <a:srgbClr val="0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endParaRPr lang="en-US" altLang="en-US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8690" name="Text Box 18"/>
            <p:cNvSpPr txBox="1">
              <a:spLocks noChangeArrowheads="1"/>
            </p:cNvSpPr>
            <p:nvPr/>
          </p:nvSpPr>
          <p:spPr bwMode="auto">
            <a:xfrm>
              <a:off x="691" y="3387"/>
              <a:ext cx="44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i="1">
                  <a:solidFill>
                    <a:srgbClr val="0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z</a:t>
              </a:r>
              <a:r>
                <a:rPr lang="en-US" altLang="en-US" baseline="-25000">
                  <a:solidFill>
                    <a:srgbClr val="0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  <a:endParaRPr lang="en-US" altLang="en-US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8691" name="Text Box 19"/>
            <p:cNvSpPr txBox="1">
              <a:spLocks noChangeArrowheads="1"/>
            </p:cNvSpPr>
            <p:nvPr/>
          </p:nvSpPr>
          <p:spPr bwMode="auto">
            <a:xfrm>
              <a:off x="675" y="1502"/>
              <a:ext cx="5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i="1">
                  <a:latin typeface="Times New Roman" charset="0"/>
                  <a:ea typeface="Times New Roman" charset="0"/>
                  <a:cs typeface="Times New Roman" charset="0"/>
                </a:rPr>
                <a:t>u</a:t>
              </a:r>
              <a:r>
                <a:rPr lang="en-GB" altLang="en-US" baseline="-25000"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endParaRPr lang="en-GB" altLang="en-US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8692" name="Text Box 20"/>
            <p:cNvSpPr txBox="1">
              <a:spLocks noChangeArrowheads="1"/>
            </p:cNvSpPr>
            <p:nvPr/>
          </p:nvSpPr>
          <p:spPr bwMode="auto">
            <a:xfrm>
              <a:off x="1285" y="2031"/>
              <a:ext cx="37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i="1">
                  <a:latin typeface="Times New Roman" charset="0"/>
                  <a:ea typeface="Times New Roman" charset="0"/>
                  <a:cs typeface="Times New Roman" charset="0"/>
                </a:rPr>
                <a:t>a</a:t>
              </a:r>
              <a:r>
                <a:rPr lang="en-GB" altLang="en-US" i="1" baseline="-25000">
                  <a:latin typeface="Times New Roman" charset="0"/>
                  <a:ea typeface="Times New Roman" charset="0"/>
                  <a:cs typeface="Times New Roman" charset="0"/>
                </a:rPr>
                <a:t>11</a:t>
              </a:r>
              <a:endParaRPr lang="en-US" altLang="en-US" i="1" baseline="-250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8693" name="Text Box 21"/>
            <p:cNvSpPr txBox="1">
              <a:spLocks noChangeArrowheads="1"/>
            </p:cNvSpPr>
            <p:nvPr/>
          </p:nvSpPr>
          <p:spPr bwMode="auto">
            <a:xfrm>
              <a:off x="352" y="3864"/>
              <a:ext cx="38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i="1">
                  <a:latin typeface="Times New Roman" charset="0"/>
                  <a:ea typeface="Times New Roman" charset="0"/>
                  <a:cs typeface="Times New Roman" charset="0"/>
                </a:rPr>
                <a:t>a</a:t>
              </a:r>
              <a:r>
                <a:rPr lang="en-GB" altLang="en-US" i="1" baseline="-25000">
                  <a:latin typeface="Times New Roman" charset="0"/>
                  <a:ea typeface="Times New Roman" charset="0"/>
                  <a:cs typeface="Times New Roman" charset="0"/>
                </a:rPr>
                <a:t>22</a:t>
              </a:r>
              <a:endParaRPr lang="en-US" altLang="en-US" i="1" baseline="-250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8694" name="Text Box 22"/>
            <p:cNvSpPr txBox="1">
              <a:spLocks noChangeArrowheads="1"/>
            </p:cNvSpPr>
            <p:nvPr/>
          </p:nvSpPr>
          <p:spPr bwMode="auto">
            <a:xfrm>
              <a:off x="1521" y="2092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charset="0"/>
              </a:endParaRPr>
            </a:p>
          </p:txBody>
        </p:sp>
        <p:sp>
          <p:nvSpPr>
            <p:cNvPr id="28695" name="Text Box 23"/>
            <p:cNvSpPr txBox="1">
              <a:spLocks noChangeArrowheads="1"/>
            </p:cNvSpPr>
            <p:nvPr/>
          </p:nvSpPr>
          <p:spPr bwMode="auto">
            <a:xfrm>
              <a:off x="666" y="1873"/>
              <a:ext cx="21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i="1">
                  <a:latin typeface="Times New Roman" charset="0"/>
                  <a:ea typeface="Times New Roman" charset="0"/>
                  <a:cs typeface="Times New Roman" charset="0"/>
                </a:rPr>
                <a:t>c</a:t>
              </a:r>
              <a:endParaRPr lang="en-US" altLang="en-US" i="1" baseline="-250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8696" name="Text Box 24"/>
            <p:cNvSpPr txBox="1">
              <a:spLocks noChangeArrowheads="1"/>
            </p:cNvSpPr>
            <p:nvPr/>
          </p:nvSpPr>
          <p:spPr bwMode="auto">
            <a:xfrm>
              <a:off x="1005" y="3105"/>
              <a:ext cx="38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i="1">
                  <a:latin typeface="Times New Roman" charset="0"/>
                  <a:ea typeface="Times New Roman" charset="0"/>
                  <a:cs typeface="Times New Roman" charset="0"/>
                </a:rPr>
                <a:t>a</a:t>
              </a:r>
              <a:r>
                <a:rPr lang="en-GB" altLang="en-US" i="1" baseline="-25000">
                  <a:latin typeface="Times New Roman" charset="0"/>
                  <a:ea typeface="Times New Roman" charset="0"/>
                  <a:cs typeface="Times New Roman" charset="0"/>
                </a:rPr>
                <a:t>21</a:t>
              </a:r>
              <a:endParaRPr lang="en-US" altLang="en-US" i="1" baseline="-250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8697" name="Oval 27"/>
            <p:cNvSpPr>
              <a:spLocks noChangeArrowheads="1"/>
            </p:cNvSpPr>
            <p:nvPr/>
          </p:nvSpPr>
          <p:spPr bwMode="auto">
            <a:xfrm>
              <a:off x="706" y="3360"/>
              <a:ext cx="419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charset="0"/>
              </a:endParaRPr>
            </a:p>
          </p:txBody>
        </p:sp>
        <p:sp>
          <p:nvSpPr>
            <p:cNvPr id="28698" name="Oval 28"/>
            <p:cNvSpPr>
              <a:spLocks noChangeArrowheads="1"/>
            </p:cNvSpPr>
            <p:nvPr/>
          </p:nvSpPr>
          <p:spPr bwMode="auto">
            <a:xfrm>
              <a:off x="689" y="1483"/>
              <a:ext cx="419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charset="0"/>
              </a:endParaRPr>
            </a:p>
          </p:txBody>
        </p:sp>
        <p:sp>
          <p:nvSpPr>
            <p:cNvPr id="28699" name="Oval 30"/>
            <p:cNvSpPr>
              <a:spLocks noChangeArrowheads="1"/>
            </p:cNvSpPr>
            <p:nvPr/>
          </p:nvSpPr>
          <p:spPr bwMode="auto">
            <a:xfrm>
              <a:off x="688" y="2277"/>
              <a:ext cx="419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charset="0"/>
              </a:endParaRPr>
            </a:p>
          </p:txBody>
        </p:sp>
        <p:sp>
          <p:nvSpPr>
            <p:cNvPr id="28700" name="Line 31"/>
            <p:cNvSpPr>
              <a:spLocks noChangeShapeType="1"/>
            </p:cNvSpPr>
            <p:nvPr/>
          </p:nvSpPr>
          <p:spPr bwMode="auto">
            <a:xfrm>
              <a:off x="959" y="2662"/>
              <a:ext cx="0" cy="6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83" name="Rectangle 35"/>
          <p:cNvSpPr>
            <a:spLocks noChangeArrowheads="1"/>
          </p:cNvSpPr>
          <p:nvPr/>
        </p:nvSpPr>
        <p:spPr bwMode="auto">
          <a:xfrm>
            <a:off x="4433888" y="3833813"/>
            <a:ext cx="4335462" cy="749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charset="0"/>
            </a:endParaRPr>
          </a:p>
        </p:txBody>
      </p:sp>
      <p:sp>
        <p:nvSpPr>
          <p:cNvPr id="28684" name="Tekstvak 30"/>
          <p:cNvSpPr txBox="1">
            <a:spLocks noChangeArrowheads="1"/>
          </p:cNvSpPr>
          <p:nvPr/>
        </p:nvSpPr>
        <p:spPr bwMode="auto">
          <a:xfrm>
            <a:off x="36513" y="539750"/>
            <a:ext cx="201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</a:rPr>
              <a:t>cf. DCM for fMRI</a:t>
            </a:r>
          </a:p>
        </p:txBody>
      </p:sp>
      <p:pic>
        <p:nvPicPr>
          <p:cNvPr id="2868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1335088"/>
            <a:ext cx="50704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9"/>
          <p:cNvSpPr>
            <a:spLocks noChangeArrowheads="1"/>
          </p:cNvSpPr>
          <p:nvPr/>
        </p:nvSpPr>
        <p:spPr bwMode="auto">
          <a:xfrm>
            <a:off x="358775" y="2430463"/>
            <a:ext cx="3325813" cy="4378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charset="0"/>
            </a:endParaRPr>
          </a:p>
        </p:txBody>
      </p:sp>
      <p:pic>
        <p:nvPicPr>
          <p:cNvPr id="5" name="Picture 36" descr="NeuroDynamicsUni_augment"/>
          <p:cNvPicPr preferRelativeResize="0">
            <a:picLocks noChangeArrowheads="1"/>
          </p:cNvPicPr>
          <p:nvPr/>
        </p:nvPicPr>
        <p:blipFill>
          <a:blip r:embed="rId2" cstate="print"/>
          <a:srcRect l="1186" r="3545"/>
          <a:stretch>
            <a:fillRect/>
          </a:stretch>
        </p:blipFill>
        <p:spPr>
          <a:xfrm>
            <a:off x="4212001" y="2664000"/>
            <a:ext cx="4752000" cy="3783600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63713" y="630238"/>
            <a:ext cx="5616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 sz="24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 </a:t>
            </a:r>
            <a:r>
              <a:rPr lang="en-GB" sz="2400" b="1" kern="0" dirty="0" err="1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Modulatory</a:t>
            </a:r>
            <a:r>
              <a:rPr lang="en-GB" sz="24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inputs</a:t>
            </a:r>
            <a:endParaRPr lang="en-US" sz="2400" b="1" kern="0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4284663" y="4005263"/>
            <a:ext cx="484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i="1">
                <a:solidFill>
                  <a:srgbClr val="000000"/>
                </a:solidFill>
                <a:latin typeface="Times New Roman" charset="0"/>
              </a:rPr>
              <a:t>u</a:t>
            </a:r>
            <a:r>
              <a:rPr lang="en-GB" altLang="en-US" i="1" baseline="-2500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altLang="en-US" i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4284663" y="3213100"/>
            <a:ext cx="484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i="1">
                <a:solidFill>
                  <a:srgbClr val="000000"/>
                </a:solidFill>
                <a:latin typeface="Times New Roman" charset="0"/>
              </a:rPr>
              <a:t>u</a:t>
            </a:r>
            <a:r>
              <a:rPr lang="en-GB" altLang="en-US" i="1" baseline="-2500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altLang="en-US" i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4351338" y="4873625"/>
            <a:ext cx="442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i="1">
                <a:solidFill>
                  <a:srgbClr val="000000"/>
                </a:solidFill>
                <a:latin typeface="Times New Roman" charset="0"/>
              </a:rPr>
              <a:t>z</a:t>
            </a:r>
            <a:r>
              <a:rPr lang="en-GB" altLang="en-US" i="1" baseline="-2500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altLang="en-US">
              <a:latin typeface="Times New Roman" charset="0"/>
            </a:endParaRPr>
          </a:p>
        </p:txBody>
      </p:sp>
      <p:sp>
        <p:nvSpPr>
          <p:cNvPr id="29704" name="Text Box 10"/>
          <p:cNvSpPr txBox="1">
            <a:spLocks noChangeArrowheads="1"/>
          </p:cNvSpPr>
          <p:nvPr/>
        </p:nvSpPr>
        <p:spPr bwMode="auto">
          <a:xfrm>
            <a:off x="4351338" y="5737225"/>
            <a:ext cx="442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i="1">
                <a:solidFill>
                  <a:srgbClr val="000000"/>
                </a:solidFill>
                <a:latin typeface="Times New Roman" charset="0"/>
              </a:rPr>
              <a:t>z</a:t>
            </a:r>
            <a:r>
              <a:rPr lang="en-GB" altLang="en-US" i="1" baseline="-2500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altLang="en-US">
              <a:latin typeface="Times New Roman" charset="0"/>
            </a:endParaRPr>
          </a:p>
        </p:txBody>
      </p:sp>
      <p:cxnSp>
        <p:nvCxnSpPr>
          <p:cNvPr id="29705" name="AutoShape 13"/>
          <p:cNvCxnSpPr>
            <a:cxnSpLocks noChangeShapeType="1"/>
          </p:cNvCxnSpPr>
          <p:nvPr/>
        </p:nvCxnSpPr>
        <p:spPr bwMode="auto">
          <a:xfrm rot="16200000" flipH="1">
            <a:off x="1081088" y="3443288"/>
            <a:ext cx="711200" cy="127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6" name="Text Box 14"/>
          <p:cNvSpPr txBox="1">
            <a:spLocks noChangeArrowheads="1"/>
          </p:cNvSpPr>
          <p:nvPr/>
        </p:nvSpPr>
        <p:spPr bwMode="auto">
          <a:xfrm>
            <a:off x="2581275" y="2643188"/>
            <a:ext cx="796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i="1">
                <a:latin typeface="Times New Roman" charset="0"/>
              </a:rPr>
              <a:t>u</a:t>
            </a:r>
            <a:r>
              <a:rPr lang="en-GB" altLang="en-US" baseline="-25000">
                <a:latin typeface="Times New Roman" charset="0"/>
              </a:rPr>
              <a:t>2</a:t>
            </a:r>
            <a:endParaRPr lang="en-GB" altLang="en-US">
              <a:latin typeface="Times New Roman" charset="0"/>
            </a:endParaRPr>
          </a:p>
        </p:txBody>
      </p:sp>
      <p:sp>
        <p:nvSpPr>
          <p:cNvPr id="29707" name="Freeform 15"/>
          <p:cNvSpPr>
            <a:spLocks/>
          </p:cNvSpPr>
          <p:nvPr/>
        </p:nvSpPr>
        <p:spPr bwMode="auto">
          <a:xfrm>
            <a:off x="895350" y="6030913"/>
            <a:ext cx="1066800" cy="533400"/>
          </a:xfrm>
          <a:custGeom>
            <a:avLst/>
            <a:gdLst>
              <a:gd name="T0" fmla="*/ 2147483646 w 728"/>
              <a:gd name="T1" fmla="*/ 0 h 336"/>
              <a:gd name="T2" fmla="*/ 2147483646 w 728"/>
              <a:gd name="T3" fmla="*/ 2147483646 h 336"/>
              <a:gd name="T4" fmla="*/ 2147483646 w 728"/>
              <a:gd name="T5" fmla="*/ 2147483646 h 336"/>
              <a:gd name="T6" fmla="*/ 2147483646 w 728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728"/>
              <a:gd name="T13" fmla="*/ 0 h 336"/>
              <a:gd name="T14" fmla="*/ 728 w 728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8" h="336">
                <a:moveTo>
                  <a:pt x="216" y="0"/>
                </a:moveTo>
                <a:cubicBezTo>
                  <a:pt x="108" y="120"/>
                  <a:pt x="0" y="240"/>
                  <a:pt x="72" y="288"/>
                </a:cubicBezTo>
                <a:cubicBezTo>
                  <a:pt x="144" y="336"/>
                  <a:pt x="568" y="336"/>
                  <a:pt x="648" y="288"/>
                </a:cubicBezTo>
                <a:cubicBezTo>
                  <a:pt x="728" y="240"/>
                  <a:pt x="568" y="48"/>
                  <a:pt x="552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Freeform 16"/>
          <p:cNvSpPr>
            <a:spLocks/>
          </p:cNvSpPr>
          <p:nvPr/>
        </p:nvSpPr>
        <p:spPr bwMode="auto">
          <a:xfrm rot="1137635">
            <a:off x="1558925" y="3465513"/>
            <a:ext cx="573088" cy="546100"/>
          </a:xfrm>
          <a:custGeom>
            <a:avLst/>
            <a:gdLst>
              <a:gd name="T0" fmla="*/ 0 w 392"/>
              <a:gd name="T1" fmla="*/ 2147483646 h 344"/>
              <a:gd name="T2" fmla="*/ 2147483646 w 392"/>
              <a:gd name="T3" fmla="*/ 2147483646 h 344"/>
              <a:gd name="T4" fmla="*/ 2147483646 w 392"/>
              <a:gd name="T5" fmla="*/ 2147483646 h 344"/>
              <a:gd name="T6" fmla="*/ 2147483646 w 392"/>
              <a:gd name="T7" fmla="*/ 2147483646 h 344"/>
              <a:gd name="T8" fmla="*/ 0 60000 65536"/>
              <a:gd name="T9" fmla="*/ 0 60000 65536"/>
              <a:gd name="T10" fmla="*/ 0 60000 65536"/>
              <a:gd name="T11" fmla="*/ 0 60000 65536"/>
              <a:gd name="T12" fmla="*/ 0 w 392"/>
              <a:gd name="T13" fmla="*/ 0 h 344"/>
              <a:gd name="T14" fmla="*/ 392 w 392"/>
              <a:gd name="T15" fmla="*/ 344 h 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2" h="344">
                <a:moveTo>
                  <a:pt x="0" y="248"/>
                </a:moveTo>
                <a:cubicBezTo>
                  <a:pt x="64" y="132"/>
                  <a:pt x="128" y="16"/>
                  <a:pt x="192" y="8"/>
                </a:cubicBezTo>
                <a:cubicBezTo>
                  <a:pt x="256" y="0"/>
                  <a:pt x="376" y="144"/>
                  <a:pt x="384" y="200"/>
                </a:cubicBezTo>
                <a:cubicBezTo>
                  <a:pt x="392" y="256"/>
                  <a:pt x="264" y="320"/>
                  <a:pt x="240" y="34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Freeform 17"/>
          <p:cNvSpPr>
            <a:spLocks/>
          </p:cNvSpPr>
          <p:nvPr/>
        </p:nvSpPr>
        <p:spPr bwMode="auto">
          <a:xfrm>
            <a:off x="1519238" y="3211513"/>
            <a:ext cx="1416050" cy="1808162"/>
          </a:xfrm>
          <a:custGeom>
            <a:avLst/>
            <a:gdLst>
              <a:gd name="T0" fmla="*/ 2147483646 w 744"/>
              <a:gd name="T1" fmla="*/ 0 h 2168"/>
              <a:gd name="T2" fmla="*/ 2147483646 w 744"/>
              <a:gd name="T3" fmla="*/ 2147483646 h 2168"/>
              <a:gd name="T4" fmla="*/ 0 w 744"/>
              <a:gd name="T5" fmla="*/ 2147483646 h 2168"/>
              <a:gd name="T6" fmla="*/ 0 60000 65536"/>
              <a:gd name="T7" fmla="*/ 0 60000 65536"/>
              <a:gd name="T8" fmla="*/ 0 60000 65536"/>
              <a:gd name="T9" fmla="*/ 0 w 744"/>
              <a:gd name="T10" fmla="*/ 0 h 2168"/>
              <a:gd name="T11" fmla="*/ 744 w 744"/>
              <a:gd name="T12" fmla="*/ 2168 h 2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4" h="2168">
                <a:moveTo>
                  <a:pt x="720" y="0"/>
                </a:moveTo>
                <a:cubicBezTo>
                  <a:pt x="732" y="740"/>
                  <a:pt x="744" y="1480"/>
                  <a:pt x="624" y="1824"/>
                </a:cubicBezTo>
                <a:cubicBezTo>
                  <a:pt x="504" y="2168"/>
                  <a:pt x="104" y="2024"/>
                  <a:pt x="0" y="206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oval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Rectangle 18"/>
          <p:cNvSpPr>
            <a:spLocks noChangeArrowheads="1"/>
          </p:cNvSpPr>
          <p:nvPr/>
        </p:nvSpPr>
        <p:spPr bwMode="auto">
          <a:xfrm>
            <a:off x="2617788" y="2601913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charset="0"/>
            </a:endParaRPr>
          </a:p>
        </p:txBody>
      </p:sp>
      <p:sp>
        <p:nvSpPr>
          <p:cNvPr id="29711" name="Text Box 19"/>
          <p:cNvSpPr txBox="1">
            <a:spLocks noChangeArrowheads="1"/>
          </p:cNvSpPr>
          <p:nvPr/>
        </p:nvSpPr>
        <p:spPr bwMode="auto">
          <a:xfrm>
            <a:off x="1076325" y="3795713"/>
            <a:ext cx="708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charset="0"/>
              </a:rPr>
              <a:t>z</a:t>
            </a:r>
            <a:r>
              <a:rPr lang="en-US" altLang="en-US" baseline="-2500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altLang="en-US" i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9712" name="Text Box 20"/>
          <p:cNvSpPr txBox="1">
            <a:spLocks noChangeArrowheads="1"/>
          </p:cNvSpPr>
          <p:nvPr/>
        </p:nvSpPr>
        <p:spPr bwMode="auto">
          <a:xfrm>
            <a:off x="1096963" y="5526088"/>
            <a:ext cx="708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charset="0"/>
              </a:rPr>
              <a:t>z</a:t>
            </a:r>
            <a:r>
              <a:rPr lang="en-US" altLang="en-US" baseline="-2500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altLang="en-US" i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9713" name="Text Box 21"/>
          <p:cNvSpPr txBox="1">
            <a:spLocks noChangeArrowheads="1"/>
          </p:cNvSpPr>
          <p:nvPr/>
        </p:nvSpPr>
        <p:spPr bwMode="auto">
          <a:xfrm>
            <a:off x="1071563" y="2533650"/>
            <a:ext cx="796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i="1">
                <a:latin typeface="Times New Roman" charset="0"/>
              </a:rPr>
              <a:t>u</a:t>
            </a:r>
            <a:r>
              <a:rPr lang="en-GB" altLang="en-US" baseline="-25000">
                <a:latin typeface="Times New Roman" charset="0"/>
              </a:rPr>
              <a:t>1</a:t>
            </a:r>
            <a:endParaRPr lang="en-GB" altLang="en-US">
              <a:latin typeface="Times New Roman" charset="0"/>
            </a:endParaRPr>
          </a:p>
        </p:txBody>
      </p:sp>
      <p:sp>
        <p:nvSpPr>
          <p:cNvPr id="29714" name="Text Box 22"/>
          <p:cNvSpPr txBox="1">
            <a:spLocks noChangeArrowheads="1"/>
          </p:cNvSpPr>
          <p:nvPr/>
        </p:nvSpPr>
        <p:spPr bwMode="auto">
          <a:xfrm>
            <a:off x="2039938" y="3373438"/>
            <a:ext cx="5873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i="1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GB" altLang="en-US" i="1" baseline="-25000">
                <a:latin typeface="Times New Roman" charset="0"/>
                <a:ea typeface="Times New Roman" charset="0"/>
                <a:cs typeface="Times New Roman" charset="0"/>
              </a:rPr>
              <a:t>11</a:t>
            </a:r>
            <a:endParaRPr lang="en-US" altLang="en-US" i="1" baseline="-250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9715" name="Text Box 23"/>
          <p:cNvSpPr txBox="1">
            <a:spLocks noChangeArrowheads="1"/>
          </p:cNvSpPr>
          <p:nvPr/>
        </p:nvSpPr>
        <p:spPr bwMode="auto">
          <a:xfrm>
            <a:off x="558800" y="6283325"/>
            <a:ext cx="604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i="1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GB" altLang="en-US" i="1" baseline="-25000">
                <a:latin typeface="Times New Roman" charset="0"/>
                <a:ea typeface="Times New Roman" charset="0"/>
                <a:cs typeface="Times New Roman" charset="0"/>
              </a:rPr>
              <a:t>22</a:t>
            </a:r>
            <a:endParaRPr lang="en-US" altLang="en-US" i="1" baseline="-250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9716" name="Text Box 24"/>
          <p:cNvSpPr txBox="1">
            <a:spLocks noChangeArrowheads="1"/>
          </p:cNvSpPr>
          <p:nvPr/>
        </p:nvSpPr>
        <p:spPr bwMode="auto">
          <a:xfrm>
            <a:off x="2414588" y="34702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charset="0"/>
            </a:endParaRPr>
          </a:p>
        </p:txBody>
      </p:sp>
      <p:sp>
        <p:nvSpPr>
          <p:cNvPr id="29717" name="Text Box 25"/>
          <p:cNvSpPr txBox="1">
            <a:spLocks noChangeArrowheads="1"/>
          </p:cNvSpPr>
          <p:nvPr/>
        </p:nvSpPr>
        <p:spPr bwMode="auto">
          <a:xfrm>
            <a:off x="1058863" y="3121025"/>
            <a:ext cx="342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i="1">
                <a:latin typeface="Times New Roman" charset="0"/>
                <a:ea typeface="Times New Roman" charset="0"/>
                <a:cs typeface="Times New Roman" charset="0"/>
              </a:rPr>
              <a:t>c</a:t>
            </a:r>
            <a:endParaRPr lang="en-US" altLang="en-US" i="1" baseline="-250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9718" name="Text Box 27"/>
          <p:cNvSpPr txBox="1">
            <a:spLocks noChangeArrowheads="1"/>
          </p:cNvSpPr>
          <p:nvPr/>
        </p:nvSpPr>
        <p:spPr bwMode="auto">
          <a:xfrm>
            <a:off x="1595438" y="5078413"/>
            <a:ext cx="6048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i="1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GB" altLang="en-US" i="1" baseline="-25000">
                <a:latin typeface="Times New Roman" charset="0"/>
                <a:ea typeface="Times New Roman" charset="0"/>
                <a:cs typeface="Times New Roman" charset="0"/>
              </a:rPr>
              <a:t>21</a:t>
            </a:r>
            <a:endParaRPr lang="en-US" altLang="en-US" i="1" baseline="-250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9719" name="Text Box 28"/>
          <p:cNvSpPr txBox="1">
            <a:spLocks noChangeArrowheads="1"/>
          </p:cNvSpPr>
          <p:nvPr/>
        </p:nvSpPr>
        <p:spPr bwMode="auto">
          <a:xfrm>
            <a:off x="2801938" y="4440238"/>
            <a:ext cx="6048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i="1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GB" altLang="en-US" i="1" baseline="-25000">
                <a:latin typeface="Times New Roman" charset="0"/>
                <a:ea typeface="Times New Roman" charset="0"/>
                <a:cs typeface="Times New Roman" charset="0"/>
              </a:rPr>
              <a:t>21</a:t>
            </a:r>
            <a:endParaRPr lang="en-US" altLang="en-US" i="1" baseline="-250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9720" name="Oval 30"/>
          <p:cNvSpPr>
            <a:spLocks noChangeArrowheads="1"/>
          </p:cNvSpPr>
          <p:nvPr/>
        </p:nvSpPr>
        <p:spPr bwMode="auto">
          <a:xfrm>
            <a:off x="1120775" y="5483225"/>
            <a:ext cx="665163" cy="6238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charset="0"/>
            </a:endParaRPr>
          </a:p>
        </p:txBody>
      </p:sp>
      <p:sp>
        <p:nvSpPr>
          <p:cNvPr id="29721" name="Oval 31"/>
          <p:cNvSpPr>
            <a:spLocks noChangeArrowheads="1"/>
          </p:cNvSpPr>
          <p:nvPr/>
        </p:nvSpPr>
        <p:spPr bwMode="auto">
          <a:xfrm>
            <a:off x="1093788" y="2503488"/>
            <a:ext cx="665162" cy="6238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charset="0"/>
            </a:endParaRPr>
          </a:p>
        </p:txBody>
      </p:sp>
      <p:sp>
        <p:nvSpPr>
          <p:cNvPr id="29722" name="Oval 32"/>
          <p:cNvSpPr>
            <a:spLocks noChangeArrowheads="1"/>
          </p:cNvSpPr>
          <p:nvPr/>
        </p:nvSpPr>
        <p:spPr bwMode="auto">
          <a:xfrm>
            <a:off x="2630488" y="2600325"/>
            <a:ext cx="665162" cy="6238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charset="0"/>
            </a:endParaRPr>
          </a:p>
        </p:txBody>
      </p:sp>
      <p:sp>
        <p:nvSpPr>
          <p:cNvPr id="29723" name="Oval 33"/>
          <p:cNvSpPr>
            <a:spLocks noChangeArrowheads="1"/>
          </p:cNvSpPr>
          <p:nvPr/>
        </p:nvSpPr>
        <p:spPr bwMode="auto">
          <a:xfrm>
            <a:off x="1092200" y="3763963"/>
            <a:ext cx="665163" cy="6238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charset="0"/>
            </a:endParaRPr>
          </a:p>
        </p:txBody>
      </p:sp>
      <p:sp>
        <p:nvSpPr>
          <p:cNvPr id="29724" name="Line 34"/>
          <p:cNvSpPr>
            <a:spLocks noChangeShapeType="1"/>
          </p:cNvSpPr>
          <p:nvPr/>
        </p:nvSpPr>
        <p:spPr bwMode="auto">
          <a:xfrm>
            <a:off x="1522413" y="4375150"/>
            <a:ext cx="0" cy="1108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5" name="Tekstvak 31"/>
          <p:cNvSpPr txBox="1">
            <a:spLocks noChangeArrowheads="1"/>
          </p:cNvSpPr>
          <p:nvPr/>
        </p:nvSpPr>
        <p:spPr bwMode="auto">
          <a:xfrm>
            <a:off x="36513" y="539750"/>
            <a:ext cx="201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</a:rPr>
              <a:t>cf. DCM for fMRI</a:t>
            </a:r>
          </a:p>
        </p:txBody>
      </p:sp>
      <p:pic>
        <p:nvPicPr>
          <p:cNvPr id="297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377950"/>
            <a:ext cx="72183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49"/>
          <p:cNvSpPr>
            <a:spLocks noChangeArrowheads="1"/>
          </p:cNvSpPr>
          <p:nvPr/>
        </p:nvSpPr>
        <p:spPr bwMode="auto">
          <a:xfrm>
            <a:off x="360363" y="2430463"/>
            <a:ext cx="3325812" cy="4378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charset="0"/>
            </a:endParaRPr>
          </a:p>
        </p:txBody>
      </p:sp>
      <p:sp>
        <p:nvSpPr>
          <p:cNvPr id="30723" name="Rectangle 14"/>
          <p:cNvSpPr>
            <a:spLocks noChangeArrowheads="1"/>
          </p:cNvSpPr>
          <p:nvPr/>
        </p:nvSpPr>
        <p:spPr bwMode="auto">
          <a:xfrm>
            <a:off x="2617788" y="2601913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charset="0"/>
            </a:endParaRPr>
          </a:p>
        </p:txBody>
      </p:sp>
      <p:sp>
        <p:nvSpPr>
          <p:cNvPr id="30724" name="Text Box 40"/>
          <p:cNvSpPr txBox="1">
            <a:spLocks noChangeArrowheads="1"/>
          </p:cNvSpPr>
          <p:nvPr/>
        </p:nvSpPr>
        <p:spPr bwMode="auto">
          <a:xfrm>
            <a:off x="1071563" y="2533650"/>
            <a:ext cx="796925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i="1">
                <a:latin typeface="Times New Roman" charset="0"/>
              </a:rPr>
              <a:t>u</a:t>
            </a:r>
            <a:r>
              <a:rPr lang="en-GB" altLang="en-US" baseline="-25000">
                <a:latin typeface="Times New Roman" charset="0"/>
              </a:rPr>
              <a:t>1</a:t>
            </a:r>
            <a:endParaRPr lang="en-GB" altLang="en-US">
              <a:latin typeface="Times New Roman" charset="0"/>
            </a:endParaRPr>
          </a:p>
        </p:txBody>
      </p:sp>
      <p:sp>
        <p:nvSpPr>
          <p:cNvPr id="30725" name="Oval 52"/>
          <p:cNvSpPr>
            <a:spLocks noChangeArrowheads="1"/>
          </p:cNvSpPr>
          <p:nvPr/>
        </p:nvSpPr>
        <p:spPr bwMode="auto">
          <a:xfrm>
            <a:off x="1093788" y="2503488"/>
            <a:ext cx="665162" cy="6238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charset="0"/>
            </a:endParaRPr>
          </a:p>
        </p:txBody>
      </p:sp>
      <p:cxnSp>
        <p:nvCxnSpPr>
          <p:cNvPr id="30726" name="AutoShape 4"/>
          <p:cNvCxnSpPr>
            <a:cxnSpLocks noChangeShapeType="1"/>
          </p:cNvCxnSpPr>
          <p:nvPr/>
        </p:nvCxnSpPr>
        <p:spPr bwMode="auto">
          <a:xfrm rot="16200000" flipH="1">
            <a:off x="1081088" y="3443288"/>
            <a:ext cx="711200" cy="127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7" name="Text Box 5"/>
          <p:cNvSpPr txBox="1">
            <a:spLocks noChangeArrowheads="1"/>
          </p:cNvSpPr>
          <p:nvPr/>
        </p:nvSpPr>
        <p:spPr bwMode="auto">
          <a:xfrm>
            <a:off x="2581275" y="2643188"/>
            <a:ext cx="796925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i="1">
                <a:latin typeface="Times New Roman" charset="0"/>
              </a:rPr>
              <a:t>u</a:t>
            </a:r>
            <a:r>
              <a:rPr lang="en-GB" altLang="en-US" baseline="-25000">
                <a:latin typeface="Times New Roman" charset="0"/>
              </a:rPr>
              <a:t>2</a:t>
            </a:r>
            <a:endParaRPr lang="en-GB" altLang="en-US">
              <a:latin typeface="Times New Roman" charset="0"/>
            </a:endParaRPr>
          </a:p>
        </p:txBody>
      </p:sp>
      <p:sp>
        <p:nvSpPr>
          <p:cNvPr id="30728" name="Text Box 15"/>
          <p:cNvSpPr txBox="1">
            <a:spLocks noChangeArrowheads="1"/>
          </p:cNvSpPr>
          <p:nvPr/>
        </p:nvSpPr>
        <p:spPr bwMode="auto">
          <a:xfrm>
            <a:off x="1076325" y="3795713"/>
            <a:ext cx="708025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charset="0"/>
              </a:rPr>
              <a:t>z</a:t>
            </a:r>
            <a:r>
              <a:rPr lang="en-US" altLang="en-US" baseline="-2500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altLang="en-US" i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0729" name="Text Box 39"/>
          <p:cNvSpPr txBox="1">
            <a:spLocks noChangeArrowheads="1"/>
          </p:cNvSpPr>
          <p:nvPr/>
        </p:nvSpPr>
        <p:spPr bwMode="auto">
          <a:xfrm>
            <a:off x="1096963" y="5526088"/>
            <a:ext cx="708025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charset="0"/>
              </a:rPr>
              <a:t>z</a:t>
            </a:r>
            <a:r>
              <a:rPr lang="en-US" altLang="en-US" baseline="-2500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altLang="en-US" i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0730" name="Text Box 41"/>
          <p:cNvSpPr txBox="1">
            <a:spLocks noChangeArrowheads="1"/>
          </p:cNvSpPr>
          <p:nvPr/>
        </p:nvSpPr>
        <p:spPr bwMode="auto">
          <a:xfrm>
            <a:off x="2039938" y="3373438"/>
            <a:ext cx="587375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i="1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GB" altLang="en-US" i="1" baseline="-25000">
                <a:latin typeface="Times New Roman" charset="0"/>
                <a:ea typeface="Times New Roman" charset="0"/>
                <a:cs typeface="Times New Roman" charset="0"/>
              </a:rPr>
              <a:t>11</a:t>
            </a:r>
            <a:endParaRPr lang="en-US" altLang="en-US" i="1" baseline="-250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0731" name="Text Box 42"/>
          <p:cNvSpPr txBox="1">
            <a:spLocks noChangeArrowheads="1"/>
          </p:cNvSpPr>
          <p:nvPr/>
        </p:nvSpPr>
        <p:spPr bwMode="auto">
          <a:xfrm>
            <a:off x="558800" y="6283325"/>
            <a:ext cx="604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i="1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GB" altLang="en-US" i="1" baseline="-25000">
                <a:latin typeface="Times New Roman" charset="0"/>
                <a:ea typeface="Times New Roman" charset="0"/>
                <a:cs typeface="Times New Roman" charset="0"/>
              </a:rPr>
              <a:t>22</a:t>
            </a:r>
            <a:endParaRPr lang="en-US" altLang="en-US" i="1" baseline="-250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0732" name="Text Box 44"/>
          <p:cNvSpPr txBox="1">
            <a:spLocks noChangeArrowheads="1"/>
          </p:cNvSpPr>
          <p:nvPr/>
        </p:nvSpPr>
        <p:spPr bwMode="auto">
          <a:xfrm>
            <a:off x="1057275" y="3121025"/>
            <a:ext cx="342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i="1">
                <a:latin typeface="Times New Roman" charset="0"/>
                <a:ea typeface="Times New Roman" charset="0"/>
                <a:cs typeface="Times New Roman" charset="0"/>
              </a:rPr>
              <a:t>c</a:t>
            </a:r>
            <a:endParaRPr lang="en-US" altLang="en-US" i="1" baseline="-250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0733" name="Text Box 45"/>
          <p:cNvSpPr txBox="1">
            <a:spLocks noChangeArrowheads="1"/>
          </p:cNvSpPr>
          <p:nvPr/>
        </p:nvSpPr>
        <p:spPr bwMode="auto">
          <a:xfrm>
            <a:off x="684213" y="4454525"/>
            <a:ext cx="646112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i="1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GB" altLang="en-US" i="1" baseline="-25000">
                <a:latin typeface="Times New Roman" charset="0"/>
                <a:ea typeface="Times New Roman" charset="0"/>
                <a:cs typeface="Times New Roman" charset="0"/>
              </a:rPr>
              <a:t>12</a:t>
            </a:r>
            <a:endParaRPr lang="en-US" altLang="en-US" i="1" baseline="-250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0734" name="Text Box 46"/>
          <p:cNvSpPr txBox="1">
            <a:spLocks noChangeArrowheads="1"/>
          </p:cNvSpPr>
          <p:nvPr/>
        </p:nvSpPr>
        <p:spPr bwMode="auto">
          <a:xfrm>
            <a:off x="1595438" y="5078413"/>
            <a:ext cx="604837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i="1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GB" altLang="en-US" i="1" baseline="-25000">
                <a:latin typeface="Times New Roman" charset="0"/>
                <a:ea typeface="Times New Roman" charset="0"/>
                <a:cs typeface="Times New Roman" charset="0"/>
              </a:rPr>
              <a:t>21</a:t>
            </a:r>
            <a:endParaRPr lang="en-US" altLang="en-US" i="1" baseline="-250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0735" name="Text Box 47"/>
          <p:cNvSpPr txBox="1">
            <a:spLocks noChangeArrowheads="1"/>
          </p:cNvSpPr>
          <p:nvPr/>
        </p:nvSpPr>
        <p:spPr bwMode="auto">
          <a:xfrm>
            <a:off x="2801938" y="4440238"/>
            <a:ext cx="604837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i="1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GB" altLang="en-US" i="1" baseline="-25000">
                <a:latin typeface="Times New Roman" charset="0"/>
                <a:ea typeface="Times New Roman" charset="0"/>
                <a:cs typeface="Times New Roman" charset="0"/>
              </a:rPr>
              <a:t>21</a:t>
            </a:r>
            <a:endParaRPr lang="en-US" altLang="en-US" i="1" baseline="-250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0736" name="Oval 53"/>
          <p:cNvSpPr>
            <a:spLocks noChangeArrowheads="1"/>
          </p:cNvSpPr>
          <p:nvPr/>
        </p:nvSpPr>
        <p:spPr bwMode="auto">
          <a:xfrm>
            <a:off x="2630488" y="2600325"/>
            <a:ext cx="665162" cy="6238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charset="0"/>
            </a:endParaRPr>
          </a:p>
        </p:txBody>
      </p:sp>
      <p:sp>
        <p:nvSpPr>
          <p:cNvPr id="30737" name="Line 55"/>
          <p:cNvSpPr>
            <a:spLocks noChangeShapeType="1"/>
          </p:cNvSpPr>
          <p:nvPr/>
        </p:nvSpPr>
        <p:spPr bwMode="auto">
          <a:xfrm>
            <a:off x="1522413" y="4375150"/>
            <a:ext cx="0" cy="1108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8" name="Line 56"/>
          <p:cNvSpPr>
            <a:spLocks noChangeShapeType="1"/>
          </p:cNvSpPr>
          <p:nvPr/>
        </p:nvSpPr>
        <p:spPr bwMode="auto">
          <a:xfrm flipH="1" flipV="1">
            <a:off x="1301750" y="4402138"/>
            <a:ext cx="12700" cy="1081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644775" y="630238"/>
            <a:ext cx="3854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 sz="24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 Reciprocal connections</a:t>
            </a:r>
            <a:endParaRPr lang="en-US" sz="2400" b="1" kern="0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24" name="Picture 24" descr="NeuroDynamicsBi_augment"/>
          <p:cNvPicPr preferRelativeResize="0">
            <a:picLocks noChangeArrowheads="1"/>
          </p:cNvPicPr>
          <p:nvPr/>
        </p:nvPicPr>
        <p:blipFill>
          <a:blip r:embed="rId2" cstate="print"/>
          <a:srcRect l="2168"/>
          <a:stretch>
            <a:fillRect/>
          </a:stretch>
        </p:blipFill>
        <p:spPr bwMode="auto">
          <a:xfrm>
            <a:off x="4211960" y="2664000"/>
            <a:ext cx="4752000" cy="3783600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41" name="Text Box 25"/>
          <p:cNvSpPr txBox="1">
            <a:spLocks noChangeArrowheads="1"/>
          </p:cNvSpPr>
          <p:nvPr/>
        </p:nvSpPr>
        <p:spPr bwMode="auto">
          <a:xfrm>
            <a:off x="4284663" y="4005263"/>
            <a:ext cx="484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u</a:t>
            </a:r>
            <a:r>
              <a:rPr lang="en-GB" altLang="en-US" i="1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altLang="en-US" i="1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0742" name="Text Box 26"/>
          <p:cNvSpPr txBox="1">
            <a:spLocks noChangeArrowheads="1"/>
          </p:cNvSpPr>
          <p:nvPr/>
        </p:nvSpPr>
        <p:spPr bwMode="auto">
          <a:xfrm>
            <a:off x="4284663" y="3213100"/>
            <a:ext cx="484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u</a:t>
            </a:r>
            <a:r>
              <a:rPr lang="en-GB" altLang="en-US" i="1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altLang="en-US" i="1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0743" name="Text Box 27"/>
          <p:cNvSpPr txBox="1">
            <a:spLocks noChangeArrowheads="1"/>
          </p:cNvSpPr>
          <p:nvPr/>
        </p:nvSpPr>
        <p:spPr bwMode="auto">
          <a:xfrm>
            <a:off x="4351338" y="4873625"/>
            <a:ext cx="442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z</a:t>
            </a:r>
            <a:r>
              <a:rPr lang="en-GB" altLang="en-US" i="1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altLang="en-US" i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0744" name="Text Box 28"/>
          <p:cNvSpPr txBox="1">
            <a:spLocks noChangeArrowheads="1"/>
          </p:cNvSpPr>
          <p:nvPr/>
        </p:nvSpPr>
        <p:spPr bwMode="auto">
          <a:xfrm>
            <a:off x="4351338" y="5737225"/>
            <a:ext cx="442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z</a:t>
            </a:r>
            <a:r>
              <a:rPr lang="en-GB" altLang="en-US" i="1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altLang="en-US" i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0745" name="Tekstvak 35"/>
          <p:cNvSpPr txBox="1">
            <a:spLocks noChangeArrowheads="1"/>
          </p:cNvSpPr>
          <p:nvPr/>
        </p:nvSpPr>
        <p:spPr bwMode="auto">
          <a:xfrm>
            <a:off x="36513" y="539750"/>
            <a:ext cx="201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</a:rPr>
              <a:t>cf. DCM for fMRI</a:t>
            </a:r>
          </a:p>
        </p:txBody>
      </p:sp>
      <p:sp>
        <p:nvSpPr>
          <p:cNvPr id="30746" name="Freeform 8"/>
          <p:cNvSpPr>
            <a:spLocks/>
          </p:cNvSpPr>
          <p:nvPr/>
        </p:nvSpPr>
        <p:spPr bwMode="auto">
          <a:xfrm rot="1137635">
            <a:off x="1558925" y="3465513"/>
            <a:ext cx="573088" cy="546100"/>
          </a:xfrm>
          <a:custGeom>
            <a:avLst/>
            <a:gdLst>
              <a:gd name="T0" fmla="*/ 0 w 392"/>
              <a:gd name="T1" fmla="*/ 2147483646 h 344"/>
              <a:gd name="T2" fmla="*/ 2147483646 w 392"/>
              <a:gd name="T3" fmla="*/ 2147483646 h 344"/>
              <a:gd name="T4" fmla="*/ 2147483646 w 392"/>
              <a:gd name="T5" fmla="*/ 2147483646 h 344"/>
              <a:gd name="T6" fmla="*/ 2147483646 w 392"/>
              <a:gd name="T7" fmla="*/ 2147483646 h 344"/>
              <a:gd name="T8" fmla="*/ 0 60000 65536"/>
              <a:gd name="T9" fmla="*/ 0 60000 65536"/>
              <a:gd name="T10" fmla="*/ 0 60000 65536"/>
              <a:gd name="T11" fmla="*/ 0 60000 65536"/>
              <a:gd name="T12" fmla="*/ 0 w 392"/>
              <a:gd name="T13" fmla="*/ 0 h 344"/>
              <a:gd name="T14" fmla="*/ 392 w 392"/>
              <a:gd name="T15" fmla="*/ 344 h 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2" h="344">
                <a:moveTo>
                  <a:pt x="0" y="248"/>
                </a:moveTo>
                <a:cubicBezTo>
                  <a:pt x="64" y="132"/>
                  <a:pt x="128" y="16"/>
                  <a:pt x="192" y="8"/>
                </a:cubicBezTo>
                <a:cubicBezTo>
                  <a:pt x="256" y="0"/>
                  <a:pt x="376" y="144"/>
                  <a:pt x="384" y="200"/>
                </a:cubicBezTo>
                <a:cubicBezTo>
                  <a:pt x="392" y="256"/>
                  <a:pt x="264" y="320"/>
                  <a:pt x="240" y="344"/>
                </a:cubicBezTo>
              </a:path>
            </a:pathLst>
          </a:cu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0747" name="Oval 54"/>
          <p:cNvSpPr>
            <a:spLocks noChangeArrowheads="1"/>
          </p:cNvSpPr>
          <p:nvPr/>
        </p:nvSpPr>
        <p:spPr bwMode="auto">
          <a:xfrm>
            <a:off x="1092200" y="3763963"/>
            <a:ext cx="665163" cy="6238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charset="0"/>
            </a:endParaRPr>
          </a:p>
        </p:txBody>
      </p:sp>
      <p:sp>
        <p:nvSpPr>
          <p:cNvPr id="30748" name="Freeform 7"/>
          <p:cNvSpPr>
            <a:spLocks/>
          </p:cNvSpPr>
          <p:nvPr/>
        </p:nvSpPr>
        <p:spPr bwMode="auto">
          <a:xfrm>
            <a:off x="895350" y="6030913"/>
            <a:ext cx="1066800" cy="533400"/>
          </a:xfrm>
          <a:custGeom>
            <a:avLst/>
            <a:gdLst>
              <a:gd name="T0" fmla="*/ 2147483646 w 728"/>
              <a:gd name="T1" fmla="*/ 0 h 336"/>
              <a:gd name="T2" fmla="*/ 2147483646 w 728"/>
              <a:gd name="T3" fmla="*/ 2147483646 h 336"/>
              <a:gd name="T4" fmla="*/ 2147483646 w 728"/>
              <a:gd name="T5" fmla="*/ 2147483646 h 336"/>
              <a:gd name="T6" fmla="*/ 2147483646 w 728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728"/>
              <a:gd name="T13" fmla="*/ 0 h 336"/>
              <a:gd name="T14" fmla="*/ 728 w 728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8" h="336">
                <a:moveTo>
                  <a:pt x="216" y="0"/>
                </a:moveTo>
                <a:cubicBezTo>
                  <a:pt x="108" y="120"/>
                  <a:pt x="0" y="240"/>
                  <a:pt x="72" y="288"/>
                </a:cubicBezTo>
                <a:cubicBezTo>
                  <a:pt x="144" y="336"/>
                  <a:pt x="568" y="336"/>
                  <a:pt x="648" y="288"/>
                </a:cubicBezTo>
                <a:cubicBezTo>
                  <a:pt x="728" y="240"/>
                  <a:pt x="568" y="48"/>
                  <a:pt x="552" y="0"/>
                </a:cubicBezTo>
              </a:path>
            </a:pathLst>
          </a:cu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0749" name="Oval 51"/>
          <p:cNvSpPr>
            <a:spLocks noChangeArrowheads="1"/>
          </p:cNvSpPr>
          <p:nvPr/>
        </p:nvSpPr>
        <p:spPr bwMode="auto">
          <a:xfrm>
            <a:off x="1120775" y="5483225"/>
            <a:ext cx="665163" cy="6238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charset="0"/>
            </a:endParaRPr>
          </a:p>
        </p:txBody>
      </p:sp>
      <p:sp>
        <p:nvSpPr>
          <p:cNvPr id="30750" name="Freeform 17"/>
          <p:cNvSpPr>
            <a:spLocks/>
          </p:cNvSpPr>
          <p:nvPr/>
        </p:nvSpPr>
        <p:spPr bwMode="auto">
          <a:xfrm>
            <a:off x="1519238" y="3211513"/>
            <a:ext cx="1416050" cy="1808162"/>
          </a:xfrm>
          <a:custGeom>
            <a:avLst/>
            <a:gdLst>
              <a:gd name="T0" fmla="*/ 2147483646 w 744"/>
              <a:gd name="T1" fmla="*/ 0 h 2168"/>
              <a:gd name="T2" fmla="*/ 2147483646 w 744"/>
              <a:gd name="T3" fmla="*/ 2147483646 h 2168"/>
              <a:gd name="T4" fmla="*/ 0 w 744"/>
              <a:gd name="T5" fmla="*/ 2147483646 h 2168"/>
              <a:gd name="T6" fmla="*/ 0 60000 65536"/>
              <a:gd name="T7" fmla="*/ 0 60000 65536"/>
              <a:gd name="T8" fmla="*/ 0 60000 65536"/>
              <a:gd name="T9" fmla="*/ 0 w 744"/>
              <a:gd name="T10" fmla="*/ 0 h 2168"/>
              <a:gd name="T11" fmla="*/ 744 w 744"/>
              <a:gd name="T12" fmla="*/ 2168 h 2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4" h="2168">
                <a:moveTo>
                  <a:pt x="720" y="0"/>
                </a:moveTo>
                <a:cubicBezTo>
                  <a:pt x="732" y="740"/>
                  <a:pt x="744" y="1480"/>
                  <a:pt x="624" y="1824"/>
                </a:cubicBezTo>
                <a:cubicBezTo>
                  <a:pt x="504" y="2168"/>
                  <a:pt x="104" y="2024"/>
                  <a:pt x="0" y="206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oval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5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1382713"/>
            <a:ext cx="72151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jdelijke aanduiding voor dianummer 61"/>
          <p:cNvSpPr>
            <a:spLocks noGrp="1"/>
          </p:cNvSpPr>
          <p:nvPr>
            <p:ph type="sldNum" sz="quarter" idx="10"/>
          </p:nvPr>
        </p:nvSpPr>
        <p:spPr>
          <a:xfrm>
            <a:off x="8027988" y="6553200"/>
            <a:ext cx="100806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478A41-9AFE-DC42-9AD2-2C9A883E62E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pic>
        <p:nvPicPr>
          <p:cNvPr id="31746" name="Picture 5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779463"/>
            <a:ext cx="8716963" cy="6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8" t="41444" r="18494" b="6757"/>
          <a:stretch>
            <a:fillRect/>
          </a:stretch>
        </p:blipFill>
        <p:spPr bwMode="auto">
          <a:xfrm>
            <a:off x="5651500" y="3429000"/>
            <a:ext cx="165735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8" t="20049" r="8582" b="56305"/>
          <a:stretch>
            <a:fillRect/>
          </a:stretch>
        </p:blipFill>
        <p:spPr bwMode="auto">
          <a:xfrm>
            <a:off x="4356100" y="2060575"/>
            <a:ext cx="38163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0" r="23450" b="78824"/>
          <a:stretch>
            <a:fillRect/>
          </a:stretch>
        </p:blipFill>
        <p:spPr bwMode="auto">
          <a:xfrm>
            <a:off x="1979613" y="779463"/>
            <a:ext cx="48958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788158-454F-9541-8A19-520796E3AE9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grpSp>
        <p:nvGrpSpPr>
          <p:cNvPr id="33794" name="Groep 14"/>
          <p:cNvGrpSpPr>
            <a:grpSpLocks/>
          </p:cNvGrpSpPr>
          <p:nvPr/>
        </p:nvGrpSpPr>
        <p:grpSpPr bwMode="auto">
          <a:xfrm>
            <a:off x="4057650" y="1798638"/>
            <a:ext cx="1011238" cy="947737"/>
            <a:chOff x="3592177" y="2008043"/>
            <a:chExt cx="1176243" cy="1074310"/>
          </a:xfrm>
        </p:grpSpPr>
        <p:sp>
          <p:nvSpPr>
            <p:cNvPr id="4" name="Line 10"/>
            <p:cNvSpPr>
              <a:spLocks noChangeShapeType="1"/>
            </p:cNvSpPr>
            <p:nvPr/>
          </p:nvSpPr>
          <p:spPr bwMode="auto">
            <a:xfrm flipV="1">
              <a:off x="3666038" y="3082353"/>
              <a:ext cx="1102382" cy="0"/>
            </a:xfrm>
            <a:prstGeom prst="line">
              <a:avLst/>
            </a:prstGeom>
            <a:ln w="38100"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3803" name="Text Box 15"/>
            <p:cNvSpPr txBox="1">
              <a:spLocks noChangeArrowheads="1"/>
            </p:cNvSpPr>
            <p:nvPr/>
          </p:nvSpPr>
          <p:spPr bwMode="auto">
            <a:xfrm>
              <a:off x="4061073" y="2660917"/>
              <a:ext cx="279400" cy="41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>
                  <a:latin typeface="Calibri" charset="0"/>
                </a:rPr>
                <a:t>?</a:t>
              </a:r>
            </a:p>
          </p:txBody>
        </p:sp>
        <p:sp>
          <p:nvSpPr>
            <p:cNvPr id="33804" name="Text Box 16"/>
            <p:cNvSpPr txBox="1">
              <a:spLocks noChangeArrowheads="1"/>
            </p:cNvSpPr>
            <p:nvPr/>
          </p:nvSpPr>
          <p:spPr bwMode="auto">
            <a:xfrm>
              <a:off x="4061073" y="2008043"/>
              <a:ext cx="279400" cy="41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>
                  <a:latin typeface="Calibri" charset="0"/>
                </a:rPr>
                <a:t>?</a:t>
              </a:r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rot="10800000" flipV="1">
              <a:off x="3592177" y="2432729"/>
              <a:ext cx="1102382" cy="0"/>
            </a:xfrm>
            <a:prstGeom prst="line">
              <a:avLst/>
            </a:prstGeom>
            <a:ln w="38100"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33795" name="Rechthoek 15"/>
          <p:cNvSpPr>
            <a:spLocks noChangeArrowheads="1"/>
          </p:cNvSpPr>
          <p:nvPr/>
        </p:nvSpPr>
        <p:spPr bwMode="auto">
          <a:xfrm>
            <a:off x="755650" y="3814763"/>
            <a:ext cx="78486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</a:rPr>
              <a:t>Changes in power caused by external input and/or coupling with other regions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l-NL" altLang="en-US" sz="1800" i="1">
                <a:latin typeface="Calibri" charset="0"/>
              </a:rPr>
              <a:t>e.g., beta activity in region 1 leads to a gamma increase in region 2</a:t>
            </a:r>
            <a:endParaRPr lang="en-GB" altLang="en-US" sz="1800" i="1">
              <a:latin typeface="Calibri" charset="0"/>
            </a:endParaRPr>
          </a:p>
        </p:txBody>
      </p:sp>
      <p:pic>
        <p:nvPicPr>
          <p:cNvPr id="33796" name="Afbeelding 144" descr="fig_tfspectra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6" r="55980"/>
          <a:stretch>
            <a:fillRect/>
          </a:stretch>
        </p:blipFill>
        <p:spPr bwMode="auto">
          <a:xfrm>
            <a:off x="1738313" y="1936750"/>
            <a:ext cx="208915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Afbeelding 144" descr="fig_tfspectra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8" t="55006" r="11960"/>
          <a:stretch>
            <a:fillRect/>
          </a:stretch>
        </p:blipFill>
        <p:spPr bwMode="auto">
          <a:xfrm>
            <a:off x="5472113" y="1936750"/>
            <a:ext cx="189230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hthoek 15"/>
          <p:cNvSpPr>
            <a:spLocks noChangeArrowheads="1"/>
          </p:cNvSpPr>
          <p:nvPr/>
        </p:nvSpPr>
        <p:spPr bwMode="auto">
          <a:xfrm>
            <a:off x="2455863" y="1577975"/>
            <a:ext cx="10795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</a:rPr>
              <a:t>Region 1</a:t>
            </a:r>
            <a:endParaRPr lang="en-GB" altLang="en-US" sz="1800" i="1">
              <a:latin typeface="Calibri" charset="0"/>
            </a:endParaRPr>
          </a:p>
        </p:txBody>
      </p:sp>
      <p:sp>
        <p:nvSpPr>
          <p:cNvPr id="33799" name="Rechthoek 15"/>
          <p:cNvSpPr>
            <a:spLocks noChangeArrowheads="1"/>
          </p:cNvSpPr>
          <p:nvPr/>
        </p:nvSpPr>
        <p:spPr bwMode="auto">
          <a:xfrm>
            <a:off x="5932488" y="1577975"/>
            <a:ext cx="10810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</a:rPr>
              <a:t>Region 2</a:t>
            </a:r>
            <a:endParaRPr lang="en-GB" altLang="en-US" sz="1800" i="1">
              <a:latin typeface="Calibri" charset="0"/>
            </a:endParaRPr>
          </a:p>
        </p:txBody>
      </p:sp>
      <p:sp>
        <p:nvSpPr>
          <p:cNvPr id="33800" name="Titel 1"/>
          <p:cNvSpPr txBox="1">
            <a:spLocks/>
          </p:cNvSpPr>
          <p:nvPr/>
        </p:nvSpPr>
        <p:spPr bwMode="auto">
          <a:xfrm>
            <a:off x="350838" y="763588"/>
            <a:ext cx="848995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2"/>
                </a:solidFill>
                <a:latin typeface="Calibri" charset="0"/>
              </a:rPr>
              <a:t>DCM for induced responses</a:t>
            </a:r>
          </a:p>
        </p:txBody>
      </p:sp>
      <p:sp>
        <p:nvSpPr>
          <p:cNvPr id="33801" name="TextBox 22"/>
          <p:cNvSpPr txBox="1">
            <a:spLocks noChangeArrowheads="1"/>
          </p:cNvSpPr>
          <p:nvPr/>
        </p:nvSpPr>
        <p:spPr bwMode="auto">
          <a:xfrm>
            <a:off x="755650" y="4483100"/>
            <a:ext cx="8280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</a:rPr>
              <a:t>				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Calibri" charset="0"/>
              </a:rPr>
              <a:t>Model comparisons       	</a:t>
            </a:r>
            <a:r>
              <a:rPr lang="en-GB" altLang="en-US" sz="1800">
                <a:latin typeface="Calibri" charset="0"/>
              </a:rPr>
              <a:t>Which regions are connected? 					E.g. Forward/backward connections</a:t>
            </a:r>
            <a:endParaRPr lang="en-GB" altLang="en-US" sz="1800" b="1">
              <a:latin typeface="Calibri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b="1">
              <a:latin typeface="Calibri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Calibri" charset="0"/>
              </a:rPr>
              <a:t>(Cross-)frequency coupling   	</a:t>
            </a:r>
            <a:r>
              <a:rPr lang="en-GB" altLang="en-US" sz="1800">
                <a:latin typeface="Calibri" charset="0"/>
              </a:rPr>
              <a:t>Does slow activity in one region affect fast 				activity in another?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151512-F17D-FD4A-8713-1A0E804C45C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34818" name="Titel 1"/>
          <p:cNvSpPr>
            <a:spLocks noGrp="1"/>
          </p:cNvSpPr>
          <p:nvPr>
            <p:ph type="title"/>
          </p:nvPr>
        </p:nvSpPr>
        <p:spPr>
          <a:xfrm>
            <a:off x="330200" y="763588"/>
            <a:ext cx="8489950" cy="1296987"/>
          </a:xfrm>
        </p:spPr>
        <p:txBody>
          <a:bodyPr/>
          <a:lstStyle/>
          <a:p>
            <a:pPr algn="ctr" eaLnBrk="1" hangingPunct="1"/>
            <a:r>
              <a:rPr lang="en-GB" altLang="en-US" sz="2400">
                <a:latin typeface="Calibri" charset="0"/>
              </a:rPr>
              <a:t>Time-Frequency Responses</a:t>
            </a:r>
          </a:p>
        </p:txBody>
      </p:sp>
      <p:pic>
        <p:nvPicPr>
          <p:cNvPr id="34819" name="Picture 1" descr="reg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1" b="2209"/>
          <a:stretch>
            <a:fillRect/>
          </a:stretch>
        </p:blipFill>
        <p:spPr bwMode="auto">
          <a:xfrm>
            <a:off x="827088" y="1819275"/>
            <a:ext cx="2376487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10"/>
          <p:cNvSpPr txBox="1">
            <a:spLocks noChangeArrowheads="1"/>
          </p:cNvSpPr>
          <p:nvPr/>
        </p:nvSpPr>
        <p:spPr bwMode="auto">
          <a:xfrm>
            <a:off x="1116013" y="4797425"/>
            <a:ext cx="69850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</a:rPr>
              <a:t>Where </a:t>
            </a:r>
            <a:r>
              <a:rPr lang="en-GB" altLang="en-US" sz="1800">
                <a:solidFill>
                  <a:srgbClr val="FF0000"/>
                </a:solidFill>
                <a:latin typeface="Kohinoor Bangla" charset="0"/>
                <a:ea typeface="Kohinoor Bangla" charset="0"/>
                <a:cs typeface="Kohinoor Bangla" charset="0"/>
              </a:rPr>
              <a:t>g</a:t>
            </a:r>
            <a:r>
              <a:rPr lang="en-GB" altLang="en-US" sz="1800">
                <a:solidFill>
                  <a:srgbClr val="FF0000"/>
                </a:solidFill>
                <a:latin typeface="Calibri" charset="0"/>
              </a:rPr>
              <a:t>(t)</a:t>
            </a:r>
            <a:r>
              <a:rPr lang="en-GB" altLang="en-US" sz="1800">
                <a:latin typeface="Calibri" charset="0"/>
              </a:rPr>
              <a:t> is a K x 1 vector of spectral responses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Calibri" charset="0"/>
              </a:rPr>
              <a:t>A</a:t>
            </a:r>
            <a:r>
              <a:rPr lang="en-GB" altLang="en-US" sz="1800">
                <a:latin typeface="Calibri" charset="0"/>
              </a:rPr>
              <a:t> is a K x K matrix of frequency coupling parameters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</a:rPr>
              <a:t>Also allow </a:t>
            </a:r>
            <a:r>
              <a:rPr lang="en-GB" altLang="en-US" sz="1800">
                <a:solidFill>
                  <a:srgbClr val="FF0000"/>
                </a:solidFill>
                <a:latin typeface="Calibri" charset="0"/>
              </a:rPr>
              <a:t>A</a:t>
            </a:r>
            <a:r>
              <a:rPr lang="en-GB" altLang="en-US" sz="1800">
                <a:latin typeface="Calibri" charset="0"/>
              </a:rPr>
              <a:t> to be changed by experimental condition</a:t>
            </a:r>
          </a:p>
        </p:txBody>
      </p:sp>
      <p:sp>
        <p:nvSpPr>
          <p:cNvPr id="34821" name="Text Box 16"/>
          <p:cNvSpPr txBox="1">
            <a:spLocks noChangeArrowheads="1"/>
          </p:cNvSpPr>
          <p:nvPr/>
        </p:nvSpPr>
        <p:spPr bwMode="auto">
          <a:xfrm>
            <a:off x="1906588" y="4051300"/>
            <a:ext cx="64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</a:rPr>
              <a:t>Time</a:t>
            </a:r>
          </a:p>
        </p:txBody>
      </p:sp>
      <p:sp>
        <p:nvSpPr>
          <p:cNvPr id="34822" name="Text Box 16"/>
          <p:cNvSpPr txBox="1">
            <a:spLocks noChangeArrowheads="1"/>
          </p:cNvSpPr>
          <p:nvPr/>
        </p:nvSpPr>
        <p:spPr bwMode="auto">
          <a:xfrm rot="-5400000">
            <a:off x="69056" y="2648744"/>
            <a:ext cx="1165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</a:rPr>
              <a:t>Frequency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476375" y="1703388"/>
            <a:ext cx="52388" cy="2254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619250" y="1703388"/>
            <a:ext cx="53975" cy="2254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790700" y="1703388"/>
            <a:ext cx="52388" cy="2254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979613" y="1703388"/>
            <a:ext cx="53975" cy="2254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charset="0"/>
            </a:endParaRPr>
          </a:p>
        </p:txBody>
      </p:sp>
      <p:pic>
        <p:nvPicPr>
          <p:cNvPr id="3482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2513013"/>
            <a:ext cx="4381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44C03F-CA96-EF4D-B716-7646B43FA08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5842" name="Titel 1"/>
          <p:cNvSpPr>
            <a:spLocks noGrp="1"/>
          </p:cNvSpPr>
          <p:nvPr>
            <p:ph type="title"/>
          </p:nvPr>
        </p:nvSpPr>
        <p:spPr>
          <a:xfrm>
            <a:off x="330200" y="692150"/>
            <a:ext cx="8489950" cy="1296988"/>
          </a:xfrm>
        </p:spPr>
        <p:txBody>
          <a:bodyPr/>
          <a:lstStyle/>
          <a:p>
            <a:pPr algn="ctr" eaLnBrk="1" hangingPunct="1"/>
            <a:r>
              <a:rPr lang="en-GB" altLang="en-US" sz="2400">
                <a:latin typeface="Calibri" charset="0"/>
              </a:rPr>
              <a:t>Use of Frequency Modes</a:t>
            </a:r>
          </a:p>
        </p:txBody>
      </p:sp>
      <p:pic>
        <p:nvPicPr>
          <p:cNvPr id="35843" name="Picture 1" descr="reg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1" b="2209"/>
          <a:stretch>
            <a:fillRect/>
          </a:stretch>
        </p:blipFill>
        <p:spPr bwMode="auto">
          <a:xfrm>
            <a:off x="847725" y="1700213"/>
            <a:ext cx="2376488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16"/>
          <p:cNvSpPr txBox="1">
            <a:spLocks noChangeArrowheads="1"/>
          </p:cNvSpPr>
          <p:nvPr/>
        </p:nvSpPr>
        <p:spPr bwMode="auto">
          <a:xfrm>
            <a:off x="1927225" y="3932238"/>
            <a:ext cx="649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</a:rPr>
              <a:t>Time</a:t>
            </a:r>
          </a:p>
        </p:txBody>
      </p:sp>
      <p:sp>
        <p:nvSpPr>
          <p:cNvPr id="35845" name="Text Box 16"/>
          <p:cNvSpPr txBox="1">
            <a:spLocks noChangeArrowheads="1"/>
          </p:cNvSpPr>
          <p:nvPr/>
        </p:nvSpPr>
        <p:spPr bwMode="auto">
          <a:xfrm rot="-5400000">
            <a:off x="89694" y="2529682"/>
            <a:ext cx="1165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</a:rPr>
              <a:t>Frequency</a:t>
            </a:r>
          </a:p>
        </p:txBody>
      </p:sp>
      <p:sp>
        <p:nvSpPr>
          <p:cNvPr id="35846" name="TextBox 7"/>
          <p:cNvSpPr txBox="1">
            <a:spLocks noChangeArrowheads="1"/>
          </p:cNvSpPr>
          <p:nvPr/>
        </p:nvSpPr>
        <p:spPr bwMode="auto">
          <a:xfrm>
            <a:off x="3224213" y="2347913"/>
            <a:ext cx="1439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Calibri" charset="0"/>
              </a:rPr>
              <a:t>G=USV’</a:t>
            </a:r>
          </a:p>
        </p:txBody>
      </p:sp>
      <p:sp>
        <p:nvSpPr>
          <p:cNvPr id="35847" name="TextBox 10"/>
          <p:cNvSpPr txBox="1">
            <a:spLocks noChangeArrowheads="1"/>
          </p:cNvSpPr>
          <p:nvPr/>
        </p:nvSpPr>
        <p:spPr bwMode="auto">
          <a:xfrm>
            <a:off x="579438" y="4503738"/>
            <a:ext cx="73882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Calibri" charset="0"/>
              </a:rPr>
              <a:t>Where </a:t>
            </a:r>
            <a:r>
              <a:rPr lang="en-GB" altLang="en-US" sz="2000">
                <a:solidFill>
                  <a:srgbClr val="FF0000"/>
                </a:solidFill>
                <a:latin typeface="Calibri" charset="0"/>
              </a:rPr>
              <a:t>G</a:t>
            </a:r>
            <a:r>
              <a:rPr lang="en-GB" altLang="en-US" sz="2000">
                <a:latin typeface="Calibri" charset="0"/>
              </a:rPr>
              <a:t> is a K x T spectrogram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0000"/>
                </a:solidFill>
                <a:latin typeface="Calibri" charset="0"/>
              </a:rPr>
              <a:t>U</a:t>
            </a:r>
            <a:r>
              <a:rPr lang="en-GB" altLang="en-US" sz="2000">
                <a:latin typeface="Calibri" charset="0"/>
              </a:rPr>
              <a:t> is K x K’ matrix with K frequency modes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0000"/>
                </a:solidFill>
                <a:latin typeface="Calibri" charset="0"/>
              </a:rPr>
              <a:t>V</a:t>
            </a:r>
            <a:r>
              <a:rPr lang="en-GB" altLang="en-US" sz="2000">
                <a:latin typeface="Calibri" charset="0"/>
              </a:rPr>
              <a:t> is K x T and contains spectral mode responses over time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Calibri" charset="0"/>
              </a:rPr>
              <a:t>Hence </a:t>
            </a:r>
            <a:r>
              <a:rPr lang="en-GB" altLang="en-US" sz="2000">
                <a:solidFill>
                  <a:srgbClr val="FF0000"/>
                </a:solidFill>
                <a:latin typeface="Calibri" charset="0"/>
              </a:rPr>
              <a:t>A</a:t>
            </a:r>
            <a:r>
              <a:rPr lang="en-GB" altLang="en-US" sz="2000">
                <a:latin typeface="Calibri" charset="0"/>
              </a:rPr>
              <a:t> is only K’ x K’, not K x K</a:t>
            </a:r>
          </a:p>
        </p:txBody>
      </p:sp>
      <p:pic>
        <p:nvPicPr>
          <p:cNvPr id="35848" name="Picture 8" descr="mod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484313"/>
            <a:ext cx="2998788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B29E82-5AF5-FB4F-A8D5-E103DD7374D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6866" name="Rectangle 2"/>
          <p:cNvSpPr>
            <a:spLocks noRot="1" noChangeArrowheads="1"/>
          </p:cNvSpPr>
          <p:nvPr/>
        </p:nvSpPr>
        <p:spPr bwMode="auto">
          <a:xfrm>
            <a:off x="700088" y="477838"/>
            <a:ext cx="77438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zh-TW" sz="2400" b="1">
                <a:solidFill>
                  <a:schemeClr val="tx2"/>
                </a:solidFill>
                <a:latin typeface="Calibri" charset="0"/>
                <a:ea typeface="新細明體" charset="0"/>
              </a:rPr>
              <a:t>Generative model</a:t>
            </a:r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1116013" y="4357688"/>
            <a:ext cx="4051300" cy="2413000"/>
            <a:chOff x="3323" y="895"/>
            <a:chExt cx="1704" cy="2188"/>
          </a:xfrm>
        </p:grpSpPr>
        <p:sp>
          <p:nvSpPr>
            <p:cNvPr id="36878" name="Text Box 5"/>
            <p:cNvSpPr txBox="1">
              <a:spLocks noChangeArrowheads="1"/>
            </p:cNvSpPr>
            <p:nvPr/>
          </p:nvSpPr>
          <p:spPr bwMode="auto">
            <a:xfrm>
              <a:off x="3323" y="2748"/>
              <a:ext cx="1704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zh-TW" sz="1800">
                  <a:solidFill>
                    <a:srgbClr val="00B050"/>
                  </a:solidFill>
                  <a:latin typeface="Calibri" charset="0"/>
                  <a:ea typeface="新細明體" charset="0"/>
                </a:rPr>
                <a:t>Nonlinear (between-frequency) coupling </a:t>
              </a:r>
            </a:p>
          </p:txBody>
        </p:sp>
        <p:sp>
          <p:nvSpPr>
            <p:cNvPr id="36879" name="Text Box 6"/>
            <p:cNvSpPr txBox="1">
              <a:spLocks noChangeArrowheads="1"/>
            </p:cNvSpPr>
            <p:nvPr/>
          </p:nvSpPr>
          <p:spPr bwMode="auto">
            <a:xfrm>
              <a:off x="3503" y="895"/>
              <a:ext cx="1436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zh-TW" sz="1800">
                  <a:solidFill>
                    <a:srgbClr val="00B050"/>
                  </a:solidFill>
                  <a:latin typeface="Calibri" charset="0"/>
                  <a:ea typeface="新細明體" charset="0"/>
                </a:rPr>
                <a:t>Linear (within-frequency) coupling</a:t>
              </a: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4099" y="1204"/>
              <a:ext cx="0" cy="253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00B050"/>
                </a:solidFill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4099" y="2523"/>
              <a:ext cx="0" cy="249"/>
            </a:xfrm>
            <a:prstGeom prst="line">
              <a:avLst/>
            </a:prstGeom>
            <a:ln>
              <a:headEnd type="triangle" w="med" len="med"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00B050"/>
                </a:solidFill>
              </a:endParaRPr>
            </a:p>
          </p:txBody>
        </p:sp>
      </p:grpSp>
      <p:grpSp>
        <p:nvGrpSpPr>
          <p:cNvPr id="36868" name="Group 9"/>
          <p:cNvGrpSpPr>
            <a:grpSpLocks/>
          </p:cNvGrpSpPr>
          <p:nvPr/>
        </p:nvGrpSpPr>
        <p:grpSpPr bwMode="auto">
          <a:xfrm>
            <a:off x="527050" y="1312863"/>
            <a:ext cx="7921625" cy="2828925"/>
            <a:chOff x="0" y="845"/>
            <a:chExt cx="3167" cy="2358"/>
          </a:xfrm>
        </p:grpSpPr>
        <p:sp>
          <p:nvSpPr>
            <p:cNvPr id="36872" name="Rectangle 10"/>
            <p:cNvSpPr>
              <a:spLocks noChangeArrowheads="1"/>
            </p:cNvSpPr>
            <p:nvPr/>
          </p:nvSpPr>
          <p:spPr bwMode="auto">
            <a:xfrm>
              <a:off x="0" y="845"/>
              <a:ext cx="3167" cy="2358"/>
            </a:xfrm>
            <a:prstGeom prst="rect">
              <a:avLst/>
            </a:prstGeom>
            <a:ln w="12700">
              <a:solidFill>
                <a:schemeClr val="accent5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 smtClean="0">
                <a:latin typeface="Calibri" charset="0"/>
              </a:endParaRPr>
            </a:p>
          </p:txBody>
        </p:sp>
        <p:sp>
          <p:nvSpPr>
            <p:cNvPr id="36873" name="Text Box 11"/>
            <p:cNvSpPr txBox="1">
              <a:spLocks noChangeArrowheads="1"/>
            </p:cNvSpPr>
            <p:nvPr/>
          </p:nvSpPr>
          <p:spPr bwMode="auto">
            <a:xfrm>
              <a:off x="606" y="2852"/>
              <a:ext cx="1434" cy="308"/>
            </a:xfrm>
            <a:prstGeom prst="rect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GB" altLang="zh-TW" sz="1800" smtClean="0">
                  <a:latin typeface="Calibri" charset="0"/>
                  <a:ea typeface="新細明體" charset="0"/>
                </a:rPr>
                <a:t>Extrinsic (between-source) coupling</a:t>
              </a: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1277" y="2618"/>
              <a:ext cx="0" cy="251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  <a:headEnd type="triangle" w="med" len="med"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6876" name="Text Box 14"/>
            <p:cNvSpPr txBox="1">
              <a:spLocks noChangeArrowheads="1"/>
            </p:cNvSpPr>
            <p:nvPr/>
          </p:nvSpPr>
          <p:spPr bwMode="auto">
            <a:xfrm>
              <a:off x="704" y="928"/>
              <a:ext cx="1336" cy="307"/>
            </a:xfrm>
            <a:prstGeom prst="rect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GB" altLang="zh-TW" sz="1800" smtClean="0">
                  <a:latin typeface="Calibri" charset="0"/>
                  <a:ea typeface="新細明體" charset="0"/>
                </a:rPr>
                <a:t>Intrinsic (within-source) coupling</a:t>
              </a: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1251" y="1227"/>
              <a:ext cx="0" cy="254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  <a:headEnd/>
              <a:tailEnd type="triangl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cxnSp>
        <p:nvCxnSpPr>
          <p:cNvPr id="36869" name="Straight Arrow Connector 17"/>
          <p:cNvCxnSpPr>
            <a:cxnSpLocks noChangeShapeType="1"/>
          </p:cNvCxnSpPr>
          <p:nvPr/>
        </p:nvCxnSpPr>
        <p:spPr bwMode="auto">
          <a:xfrm rot="10800000">
            <a:off x="4929188" y="5154613"/>
            <a:ext cx="78581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0" name="TextBox 18"/>
          <p:cNvSpPr txBox="1">
            <a:spLocks noChangeArrowheads="1"/>
          </p:cNvSpPr>
          <p:nvPr/>
        </p:nvSpPr>
        <p:spPr bwMode="auto">
          <a:xfrm>
            <a:off x="5857875" y="4940300"/>
            <a:ext cx="2260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1">
                <a:solidFill>
                  <a:srgbClr val="00B050"/>
                </a:solidFill>
                <a:latin typeface="Calibri" charset="0"/>
              </a:rPr>
              <a:t>How frequency K 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1">
                <a:solidFill>
                  <a:srgbClr val="00B050"/>
                </a:solidFill>
                <a:latin typeface="Calibri" charset="0"/>
              </a:rPr>
              <a:t>region j affects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1">
                <a:solidFill>
                  <a:srgbClr val="00B050"/>
                </a:solidFill>
                <a:latin typeface="Calibri" charset="0"/>
              </a:rPr>
              <a:t>frequency 1 in region i</a:t>
            </a:r>
          </a:p>
        </p:txBody>
      </p:sp>
      <p:pic>
        <p:nvPicPr>
          <p:cNvPr id="3687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05038"/>
            <a:ext cx="5975350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072063"/>
            <a:ext cx="252888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476B02-A401-BB43-8084-35B266506B2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830513" y="728663"/>
            <a:ext cx="3311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zh-TW" sz="2400" b="1">
                <a:solidFill>
                  <a:schemeClr val="tx2"/>
                </a:solidFill>
                <a:latin typeface="Calibri" charset="0"/>
                <a:ea typeface="新細明體" charset="0"/>
              </a:rPr>
              <a:t>Modulatory connections</a:t>
            </a:r>
          </a:p>
        </p:txBody>
      </p:sp>
      <p:grpSp>
        <p:nvGrpSpPr>
          <p:cNvPr id="37891" name="Group 9"/>
          <p:cNvGrpSpPr>
            <a:grpSpLocks/>
          </p:cNvGrpSpPr>
          <p:nvPr/>
        </p:nvGrpSpPr>
        <p:grpSpPr bwMode="auto">
          <a:xfrm>
            <a:off x="387447" y="1556792"/>
            <a:ext cx="8424863" cy="2880320"/>
            <a:chOff x="-876" y="677"/>
            <a:chExt cx="4846" cy="2470"/>
          </a:xfrm>
          <a:noFill/>
        </p:grpSpPr>
        <p:sp>
          <p:nvSpPr>
            <p:cNvPr id="37894" name="Rectangle 10"/>
            <p:cNvSpPr>
              <a:spLocks noChangeArrowheads="1"/>
            </p:cNvSpPr>
            <p:nvPr/>
          </p:nvSpPr>
          <p:spPr bwMode="auto">
            <a:xfrm>
              <a:off x="-876" y="677"/>
              <a:ext cx="4846" cy="2470"/>
            </a:xfrm>
            <a:prstGeom prst="rect">
              <a:avLst/>
            </a:prstGeom>
            <a:grpFill/>
            <a:ln w="12700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 smtClean="0">
                <a:latin typeface="Calibri" charset="0"/>
              </a:endParaRPr>
            </a:p>
          </p:txBody>
        </p:sp>
        <p:sp>
          <p:nvSpPr>
            <p:cNvPr id="37895" name="Text Box 11"/>
            <p:cNvSpPr txBox="1">
              <a:spLocks noChangeArrowheads="1"/>
            </p:cNvSpPr>
            <p:nvPr/>
          </p:nvSpPr>
          <p:spPr bwMode="auto">
            <a:xfrm>
              <a:off x="2033" y="789"/>
              <a:ext cx="570" cy="288"/>
            </a:xfrm>
            <a:prstGeom prst="rect">
              <a:avLst/>
            </a:prstGeom>
            <a:grpFill/>
            <a:ln w="12700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GB" altLang="zh-TW" sz="1800" b="1" dirty="0" smtClean="0">
                  <a:latin typeface="Calibri" charset="0"/>
                  <a:ea typeface="新細明體" charset="0"/>
                </a:rPr>
                <a:t>B matrix</a:t>
              </a:r>
            </a:p>
          </p:txBody>
        </p:sp>
        <p:sp>
          <p:nvSpPr>
            <p:cNvPr id="37898" name="Text Box 14"/>
            <p:cNvSpPr txBox="1">
              <a:spLocks noChangeArrowheads="1"/>
            </p:cNvSpPr>
            <p:nvPr/>
          </p:nvSpPr>
          <p:spPr bwMode="auto">
            <a:xfrm>
              <a:off x="527" y="789"/>
              <a:ext cx="575" cy="288"/>
            </a:xfrm>
            <a:prstGeom prst="rect">
              <a:avLst/>
            </a:prstGeom>
            <a:grpFill/>
            <a:ln w="12700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GB" altLang="zh-TW" sz="1800" b="1" dirty="0" smtClean="0">
                  <a:latin typeface="Calibri" charset="0"/>
                  <a:ea typeface="新細明體" charset="0"/>
                </a:rPr>
                <a:t>A matrix</a:t>
              </a:r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>
              <a:off x="822" y="1077"/>
              <a:ext cx="0" cy="255"/>
            </a:xfrm>
            <a:prstGeom prst="line">
              <a:avLst/>
            </a:prstGeom>
            <a:grpFill/>
            <a:ln w="12700">
              <a:solidFill>
                <a:schemeClr val="accent5">
                  <a:lumMod val="75000"/>
                </a:schemeClr>
              </a:solidFill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pic>
        <p:nvPicPr>
          <p:cNvPr id="3789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2584450"/>
            <a:ext cx="81264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5940425" y="2035175"/>
            <a:ext cx="0" cy="319088"/>
          </a:xfrm>
          <a:prstGeom prst="line">
            <a:avLst/>
          </a:prstGeom>
          <a:noFill/>
          <a:ln w="12700">
            <a:solidFill>
              <a:schemeClr val="accent5">
                <a:lumMod val="75000"/>
              </a:schemeClr>
            </a:solidFill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echthoek 15"/>
          <p:cNvSpPr>
            <a:spLocks noChangeArrowheads="1"/>
          </p:cNvSpPr>
          <p:nvPr/>
        </p:nvSpPr>
        <p:spPr bwMode="auto">
          <a:xfrm>
            <a:off x="387350" y="4999038"/>
            <a:ext cx="84074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charset="0"/>
                <a:sym typeface="Wingdings" charset="2"/>
              </a:rPr>
              <a:t> </a:t>
            </a:r>
            <a:r>
              <a:rPr lang="en-US" altLang="en-US" sz="1800">
                <a:latin typeface="Calibri" charset="0"/>
              </a:rPr>
              <a:t>B matrix is used to compare parameter values between conditions</a:t>
            </a:r>
            <a:endParaRPr lang="en-GB" altLang="en-US" sz="1800" i="1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788A24-07BB-9940-AA59-23DAC35D4911}" type="slidenum">
              <a:rPr lang="en-US" altLang="en-US" sz="1400">
                <a:latin typeface="Calibri" charset="0"/>
                <a:ea typeface="Calibri" charset="0"/>
                <a:cs typeface="Calibri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539750" y="3317875"/>
            <a:ext cx="8115300" cy="299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80000"/>
              </a:spcBef>
            </a:pPr>
            <a:r>
              <a:rPr lang="de-CH" altLang="en-US" sz="1800" b="1" i="1">
                <a:latin typeface="Calibri" charset="0"/>
                <a:ea typeface="Calibri" charset="0"/>
                <a:cs typeface="Calibri" charset="0"/>
              </a:rPr>
              <a:t>Structural</a:t>
            </a:r>
            <a:r>
              <a:rPr lang="de-CH" altLang="en-US" sz="1800" b="1">
                <a:latin typeface="Calibri" charset="0"/>
                <a:ea typeface="Calibri" charset="0"/>
                <a:cs typeface="Calibri" charset="0"/>
              </a:rPr>
              <a:t> connectivity</a:t>
            </a:r>
            <a:br>
              <a:rPr lang="de-CH" altLang="en-US" sz="1800" b="1">
                <a:latin typeface="Calibri" charset="0"/>
                <a:ea typeface="Calibri" charset="0"/>
                <a:cs typeface="Calibri" charset="0"/>
              </a:rPr>
            </a:br>
            <a:r>
              <a:rPr lang="de-CH" altLang="en-US" sz="1800">
                <a:latin typeface="Calibri" charset="0"/>
                <a:ea typeface="Calibri" charset="0"/>
                <a:cs typeface="Calibri" charset="0"/>
              </a:rPr>
              <a:t>= presence of axonal connections</a:t>
            </a:r>
          </a:p>
          <a:p>
            <a:pPr eaLnBrk="1" hangingPunct="1">
              <a:lnSpc>
                <a:spcPct val="120000"/>
              </a:lnSpc>
              <a:spcBef>
                <a:spcPct val="80000"/>
              </a:spcBef>
            </a:pPr>
            <a:r>
              <a:rPr lang="de-CH" altLang="en-US" sz="1800" b="1" i="1">
                <a:latin typeface="Calibri" charset="0"/>
                <a:ea typeface="Calibri" charset="0"/>
                <a:cs typeface="Calibri" charset="0"/>
              </a:rPr>
              <a:t>Functional</a:t>
            </a:r>
            <a:r>
              <a:rPr lang="de-CH" altLang="en-US" sz="1800" b="1">
                <a:latin typeface="Calibri" charset="0"/>
                <a:ea typeface="Calibri" charset="0"/>
                <a:cs typeface="Calibri" charset="0"/>
              </a:rPr>
              <a:t> connectivity </a:t>
            </a:r>
            <a:br>
              <a:rPr lang="de-CH" altLang="en-US" sz="1800" b="1">
                <a:latin typeface="Calibri" charset="0"/>
                <a:ea typeface="Calibri" charset="0"/>
                <a:cs typeface="Calibri" charset="0"/>
              </a:rPr>
            </a:br>
            <a:r>
              <a:rPr lang="de-CH" altLang="en-US" sz="1800">
                <a:latin typeface="Calibri" charset="0"/>
                <a:ea typeface="Calibri" charset="0"/>
                <a:cs typeface="Calibri" charset="0"/>
              </a:rPr>
              <a:t>= statistical dependencies between regional time series</a:t>
            </a:r>
          </a:p>
          <a:p>
            <a:pPr eaLnBrk="1" hangingPunct="1">
              <a:lnSpc>
                <a:spcPct val="120000"/>
              </a:lnSpc>
              <a:spcBef>
                <a:spcPct val="80000"/>
              </a:spcBef>
            </a:pPr>
            <a:r>
              <a:rPr lang="de-CH" altLang="en-US" sz="1800" b="1" i="1">
                <a:latin typeface="Calibri" charset="0"/>
                <a:ea typeface="Calibri" charset="0"/>
                <a:cs typeface="Calibri" charset="0"/>
              </a:rPr>
              <a:t>Effective</a:t>
            </a:r>
            <a:r>
              <a:rPr lang="de-CH" altLang="en-US" sz="1800" b="1">
                <a:latin typeface="Calibri" charset="0"/>
                <a:ea typeface="Calibri" charset="0"/>
                <a:cs typeface="Calibri" charset="0"/>
              </a:rPr>
              <a:t> connectivity </a:t>
            </a:r>
            <a:br>
              <a:rPr lang="de-CH" altLang="en-US" sz="1800" b="1">
                <a:latin typeface="Calibri" charset="0"/>
                <a:ea typeface="Calibri" charset="0"/>
                <a:cs typeface="Calibri" charset="0"/>
              </a:rPr>
            </a:br>
            <a:r>
              <a:rPr lang="de-CH" altLang="en-US" sz="1800">
                <a:latin typeface="Calibri" charset="0"/>
                <a:ea typeface="Calibri" charset="0"/>
                <a:cs typeface="Calibri" charset="0"/>
              </a:rPr>
              <a:t>= causal (directed) influences between neuronal populations</a:t>
            </a:r>
          </a:p>
          <a:p>
            <a:pPr eaLnBrk="1" hangingPunct="1">
              <a:lnSpc>
                <a:spcPct val="120000"/>
              </a:lnSpc>
              <a:spcBef>
                <a:spcPct val="80000"/>
              </a:spcBef>
              <a:buFontTx/>
              <a:buNone/>
            </a:pPr>
            <a:r>
              <a:rPr lang="de-CH" altLang="en-US" sz="1800">
                <a:latin typeface="Calibri" charset="0"/>
                <a:ea typeface="Calibri" charset="0"/>
                <a:cs typeface="Calibri" charset="0"/>
              </a:rPr>
              <a:t>		</a:t>
            </a:r>
            <a:r>
              <a:rPr lang="de-CH" altLang="en-US" sz="1800" b="1">
                <a:solidFill>
                  <a:srgbClr val="CC6600"/>
                </a:solidFill>
                <a:latin typeface="Calibri" charset="0"/>
                <a:ea typeface="Calibri" charset="0"/>
                <a:cs typeface="Calibri" charset="0"/>
              </a:rPr>
              <a:t>! connections are recruited in a </a:t>
            </a:r>
            <a:r>
              <a:rPr lang="de-CH" altLang="en-US" sz="1800" b="1" i="1">
                <a:solidFill>
                  <a:srgbClr val="CC6600"/>
                </a:solidFill>
                <a:latin typeface="Calibri" charset="0"/>
                <a:ea typeface="Calibri" charset="0"/>
                <a:cs typeface="Calibri" charset="0"/>
              </a:rPr>
              <a:t>context-dependent</a:t>
            </a:r>
            <a:r>
              <a:rPr lang="de-CH" altLang="en-US" sz="1800" b="1">
                <a:solidFill>
                  <a:srgbClr val="CC6600"/>
                </a:solidFill>
                <a:latin typeface="Calibri" charset="0"/>
                <a:ea typeface="Calibri" charset="0"/>
                <a:cs typeface="Calibri" charset="0"/>
              </a:rPr>
              <a:t>  fashion</a:t>
            </a:r>
            <a:endParaRPr lang="en-US" altLang="en-US" sz="18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6529388" y="2836863"/>
            <a:ext cx="23320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en-US" sz="1400">
                <a:latin typeface="Calibri" charset="0"/>
                <a:ea typeface="Calibri" charset="0"/>
                <a:cs typeface="Calibri" charset="0"/>
              </a:rPr>
              <a:t>O. Sporns 2007, </a:t>
            </a:r>
            <a:r>
              <a:rPr lang="de-CH" altLang="en-US" sz="1400" i="1">
                <a:latin typeface="Calibri" charset="0"/>
                <a:ea typeface="Calibri" charset="0"/>
                <a:cs typeface="Calibri" charset="0"/>
              </a:rPr>
              <a:t>Scholarpedia</a:t>
            </a:r>
            <a:endParaRPr lang="en-US" altLang="en-US" sz="1400" i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750" y="1357313"/>
            <a:ext cx="6215063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1073150" y="1054100"/>
            <a:ext cx="2346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CC6600"/>
                </a:solidFill>
                <a:latin typeface="Calibri" charset="0"/>
                <a:ea typeface="Calibri" charset="0"/>
                <a:cs typeface="Calibri" charset="0"/>
              </a:rPr>
              <a:t>Structural connectivity</a:t>
            </a:r>
          </a:p>
        </p:txBody>
      </p:sp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3414713" y="1055688"/>
            <a:ext cx="2408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CC6600"/>
                </a:solidFill>
                <a:latin typeface="Calibri" charset="0"/>
                <a:ea typeface="Calibri" charset="0"/>
                <a:cs typeface="Calibri" charset="0"/>
              </a:rPr>
              <a:t>Functional connectivity</a:t>
            </a:r>
          </a:p>
        </p:txBody>
      </p:sp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5830888" y="1054100"/>
            <a:ext cx="2224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CC6600"/>
                </a:solidFill>
                <a:latin typeface="Calibri" charset="0"/>
                <a:ea typeface="Calibri" charset="0"/>
                <a:cs typeface="Calibri" charset="0"/>
              </a:rPr>
              <a:t>Effective connectivity</a:t>
            </a:r>
          </a:p>
        </p:txBody>
      </p:sp>
      <p:pic>
        <p:nvPicPr>
          <p:cNvPr id="17416" name="Picture 3" descr="600px-Fig_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8" b="56148"/>
          <a:stretch>
            <a:fillRect/>
          </a:stretch>
        </p:blipFill>
        <p:spPr bwMode="auto">
          <a:xfrm>
            <a:off x="1042988" y="1390650"/>
            <a:ext cx="70104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338138" y="603250"/>
            <a:ext cx="8489950" cy="1296988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GB" altLang="en-US" sz="2400">
                <a:latin typeface="Calibri" charset="0"/>
                <a:ea typeface="Calibri" charset="0"/>
                <a:cs typeface="Calibri" charset="0"/>
              </a:rPr>
              <a:t>Example with MEG data</a:t>
            </a:r>
            <a:br>
              <a:rPr lang="en-GB" altLang="en-US" sz="2400">
                <a:latin typeface="Calibri" charset="0"/>
                <a:ea typeface="Calibri" charset="0"/>
                <a:cs typeface="Calibri" charset="0"/>
              </a:rPr>
            </a:br>
            <a:endParaRPr lang="en-GB" altLang="en-US" sz="2400" b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8914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BCAF03-F9CC-0642-9649-07A9ACD4934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pic>
        <p:nvPicPr>
          <p:cNvPr id="38915" name="Afbeelding 6" descr="tas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2563813"/>
            <a:ext cx="17049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Afbeelding 7" descr="r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2636838"/>
            <a:ext cx="288448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kstvak 8"/>
          <p:cNvSpPr txBox="1">
            <a:spLocks noChangeArrowheads="1"/>
          </p:cNvSpPr>
          <p:nvPr/>
        </p:nvSpPr>
        <p:spPr bwMode="auto">
          <a:xfrm>
            <a:off x="2481263" y="2060575"/>
            <a:ext cx="4437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</a:rPr>
              <a:t>Motor imagery through mental hand rotation</a:t>
            </a:r>
          </a:p>
        </p:txBody>
      </p:sp>
      <p:sp>
        <p:nvSpPr>
          <p:cNvPr id="38918" name="Tekstvak 9"/>
          <p:cNvSpPr txBox="1">
            <a:spLocks noChangeArrowheads="1"/>
          </p:cNvSpPr>
          <p:nvPr/>
        </p:nvSpPr>
        <p:spPr bwMode="auto">
          <a:xfrm>
            <a:off x="5360988" y="4364038"/>
            <a:ext cx="1670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i="1">
                <a:latin typeface="Calibri" charset="0"/>
              </a:rPr>
              <a:t>De Lange et al.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60FC49-AA8B-BD46-A00C-DE879D6EF20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pic>
        <p:nvPicPr>
          <p:cNvPr id="39938" name="Afbeelding 10" descr="observ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" t="2097"/>
          <a:stretch>
            <a:fillRect/>
          </a:stretch>
        </p:blipFill>
        <p:spPr bwMode="auto">
          <a:xfrm>
            <a:off x="385763" y="1857375"/>
            <a:ext cx="4979987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Afbeelding 17" descr="Figure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857375"/>
            <a:ext cx="229076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kstvak 5"/>
          <p:cNvSpPr txBox="1">
            <a:spLocks noChangeArrowheads="1"/>
          </p:cNvSpPr>
          <p:nvPr/>
        </p:nvSpPr>
        <p:spPr bwMode="auto">
          <a:xfrm>
            <a:off x="1449388" y="663575"/>
            <a:ext cx="6245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2"/>
                </a:solidFill>
                <a:latin typeface="Calibri" charset="0"/>
              </a:rPr>
              <a:t>Induced responses in Motor and Occipital areas</a:t>
            </a:r>
          </a:p>
        </p:txBody>
      </p:sp>
      <p:sp>
        <p:nvSpPr>
          <p:cNvPr id="39941" name="Tekstvak 19"/>
          <p:cNvSpPr txBox="1">
            <a:spLocks noChangeArrowheads="1"/>
          </p:cNvSpPr>
          <p:nvPr/>
        </p:nvSpPr>
        <p:spPr bwMode="auto">
          <a:xfrm>
            <a:off x="8101013" y="2266950"/>
            <a:ext cx="385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Calibri" charset="0"/>
              </a:rPr>
              <a:t>M</a:t>
            </a:r>
          </a:p>
        </p:txBody>
      </p:sp>
      <p:sp>
        <p:nvSpPr>
          <p:cNvPr id="39942" name="Tekstvak 20"/>
          <p:cNvSpPr txBox="1">
            <a:spLocks noChangeArrowheads="1"/>
          </p:cNvSpPr>
          <p:nvPr/>
        </p:nvSpPr>
        <p:spPr bwMode="auto">
          <a:xfrm>
            <a:off x="8101013" y="3500438"/>
            <a:ext cx="339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Calibri" charset="0"/>
              </a:rPr>
              <a:t>O</a:t>
            </a:r>
          </a:p>
        </p:txBody>
      </p:sp>
      <p:sp>
        <p:nvSpPr>
          <p:cNvPr id="39943" name="Tekstvak 21"/>
          <p:cNvSpPr txBox="1">
            <a:spLocks noChangeArrowheads="1"/>
          </p:cNvSpPr>
          <p:nvPr/>
        </p:nvSpPr>
        <p:spPr bwMode="auto">
          <a:xfrm>
            <a:off x="5713413" y="4379913"/>
            <a:ext cx="19558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latin typeface="Calibri" charset="0"/>
              </a:rPr>
              <a:t>MNI coordinates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latin typeface="Calibri" charset="0"/>
              </a:rPr>
              <a:t>[34 -28 37]	[-37 -25 39]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latin typeface="Calibri" charset="0"/>
              </a:rPr>
              <a:t>[14 -69 -2]	[-18 -71 -5]</a:t>
            </a:r>
          </a:p>
        </p:txBody>
      </p:sp>
      <p:sp>
        <p:nvSpPr>
          <p:cNvPr id="39944" name="Tekstvak 5"/>
          <p:cNvSpPr txBox="1">
            <a:spLocks noChangeArrowheads="1"/>
          </p:cNvSpPr>
          <p:nvPr/>
        </p:nvSpPr>
        <p:spPr bwMode="auto">
          <a:xfrm>
            <a:off x="696913" y="5475288"/>
            <a:ext cx="6935787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</a:rPr>
              <a:t>Slow reaction times: 	</a:t>
            </a:r>
            <a:r>
              <a:rPr lang="en-GB" altLang="en-US" sz="1800">
                <a:latin typeface="Calibri" charset="0"/>
                <a:sym typeface="Wingdings" charset="2"/>
              </a:rPr>
              <a:t></a:t>
            </a:r>
            <a:r>
              <a:rPr lang="en-GB" altLang="en-US" sz="1800">
                <a:latin typeface="Calibri" charset="0"/>
              </a:rPr>
              <a:t> Stronger increase in gamma power in 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</a:rPr>
              <a:t>			</a:t>
            </a:r>
            <a:r>
              <a:rPr lang="en-GB" altLang="en-US" sz="1800">
                <a:latin typeface="Calibri" charset="0"/>
                <a:sym typeface="Wingdings" charset="2"/>
              </a:rPr>
              <a:t></a:t>
            </a:r>
            <a:r>
              <a:rPr lang="en-GB" altLang="en-US" sz="1800">
                <a:latin typeface="Calibri" charset="0"/>
              </a:rPr>
              <a:t> Stronger decrease in beta power in 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GB" altLang="en-US" sz="18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79E24E-CD2E-2E47-8C24-E30CC10182D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pic>
        <p:nvPicPr>
          <p:cNvPr id="40962" name="Afbeelding 6" descr="Figure4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5" t="3374" r="40178" b="32555"/>
          <a:stretch>
            <a:fillRect/>
          </a:stretch>
        </p:blipFill>
        <p:spPr bwMode="auto">
          <a:xfrm>
            <a:off x="6372225" y="4206875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5"/>
          <p:cNvSpPr/>
          <p:nvPr/>
        </p:nvSpPr>
        <p:spPr>
          <a:xfrm>
            <a:off x="8170863" y="4710113"/>
            <a:ext cx="268287" cy="15509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40964" name="Afbeelding 8" descr="Figure2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146300"/>
            <a:ext cx="5484812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hoek 7"/>
          <p:cNvSpPr/>
          <p:nvPr/>
        </p:nvSpPr>
        <p:spPr>
          <a:xfrm>
            <a:off x="4591050" y="2111375"/>
            <a:ext cx="1471613" cy="194627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0966" name="Rectangle 2"/>
          <p:cNvSpPr>
            <a:spLocks noChangeArrowheads="1"/>
          </p:cNvSpPr>
          <p:nvPr/>
        </p:nvSpPr>
        <p:spPr bwMode="auto">
          <a:xfrm>
            <a:off x="547688" y="1366838"/>
            <a:ext cx="79835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ts val="600"/>
              </a:spcBef>
              <a:buFontTx/>
              <a:buNone/>
            </a:pPr>
            <a:r>
              <a:rPr lang="en-GB" altLang="en-US" sz="1800" b="1">
                <a:solidFill>
                  <a:srgbClr val="7030A0"/>
                </a:solidFill>
                <a:latin typeface="Calibri" charset="0"/>
              </a:rPr>
              <a:t>Do slow/fast reaction times differ in forward and/or backward processing?</a:t>
            </a:r>
          </a:p>
        </p:txBody>
      </p:sp>
      <p:sp>
        <p:nvSpPr>
          <p:cNvPr id="40967" name="Tekstvak 5"/>
          <p:cNvSpPr txBox="1">
            <a:spLocks noChangeArrowheads="1"/>
          </p:cNvSpPr>
          <p:nvPr/>
        </p:nvSpPr>
        <p:spPr bwMode="auto">
          <a:xfrm>
            <a:off x="755650" y="4819650"/>
            <a:ext cx="2663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</a:rPr>
              <a:t>A matrix = fast responses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</a:rPr>
              <a:t>B matrix = slow responses</a:t>
            </a:r>
          </a:p>
        </p:txBody>
      </p:sp>
      <p:sp>
        <p:nvSpPr>
          <p:cNvPr id="40968" name="Tekstvak 5"/>
          <p:cNvSpPr txBox="1">
            <a:spLocks noChangeArrowheads="1"/>
          </p:cNvSpPr>
          <p:nvPr/>
        </p:nvSpPr>
        <p:spPr bwMode="auto">
          <a:xfrm>
            <a:off x="3235325" y="704850"/>
            <a:ext cx="2705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2"/>
                </a:solidFill>
                <a:latin typeface="Calibri" charset="0"/>
              </a:rPr>
              <a:t>Model comparisons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4FF07B-8529-CC4B-94E8-D3FC1D2F5F5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pic>
        <p:nvPicPr>
          <p:cNvPr id="41986" name="Afbeelding 3" descr="predic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" t="2840"/>
          <a:stretch>
            <a:fillRect/>
          </a:stretch>
        </p:blipFill>
        <p:spPr bwMode="auto">
          <a:xfrm>
            <a:off x="290513" y="1700213"/>
            <a:ext cx="8529637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kstvak 4"/>
          <p:cNvSpPr txBox="1">
            <a:spLocks noChangeArrowheads="1"/>
          </p:cNvSpPr>
          <p:nvPr/>
        </p:nvSpPr>
        <p:spPr bwMode="auto">
          <a:xfrm>
            <a:off x="755650" y="673100"/>
            <a:ext cx="7561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2"/>
                </a:solidFill>
                <a:latin typeface="Calibri" charset="0"/>
              </a:rPr>
              <a:t>Results for Model B</a:t>
            </a:r>
            <a:r>
              <a:rPr lang="en-GB" altLang="en-US" sz="2400" b="1" baseline="-25000">
                <a:solidFill>
                  <a:schemeClr val="tx2"/>
                </a:solidFill>
                <a:latin typeface="Calibri" charset="0"/>
              </a:rPr>
              <a:t>forward/backward</a:t>
            </a:r>
            <a:endParaRPr lang="en-GB" altLang="en-US" sz="2400" b="1">
              <a:solidFill>
                <a:schemeClr val="tx2"/>
              </a:solidFill>
              <a:latin typeface="Calibri" charset="0"/>
            </a:endParaRPr>
          </a:p>
        </p:txBody>
      </p:sp>
      <p:pic>
        <p:nvPicPr>
          <p:cNvPr id="41988" name="Afbeelding 5" descr="Figure2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34"/>
          <a:stretch>
            <a:fillRect/>
          </a:stretch>
        </p:blipFill>
        <p:spPr bwMode="auto">
          <a:xfrm>
            <a:off x="34925" y="5248275"/>
            <a:ext cx="115252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kstvak 6"/>
          <p:cNvSpPr txBox="1">
            <a:spLocks noChangeArrowheads="1"/>
          </p:cNvSpPr>
          <p:nvPr/>
        </p:nvSpPr>
        <p:spPr bwMode="auto">
          <a:xfrm>
            <a:off x="1692275" y="5676900"/>
            <a:ext cx="6838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</a:rPr>
              <a:t>Good correspondence between observed and predicted spectra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D6D030-A98E-EA45-9B0B-2FC98C77C01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pic>
        <p:nvPicPr>
          <p:cNvPr id="43010" name="Afbeelding 4" descr="simula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" t="1250" b="37799"/>
          <a:stretch>
            <a:fillRect/>
          </a:stretch>
        </p:blipFill>
        <p:spPr bwMode="auto">
          <a:xfrm>
            <a:off x="395288" y="1844675"/>
            <a:ext cx="8239125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kstvak 4"/>
          <p:cNvSpPr txBox="1">
            <a:spLocks noChangeArrowheads="1"/>
          </p:cNvSpPr>
          <p:nvPr/>
        </p:nvSpPr>
        <p:spPr bwMode="auto">
          <a:xfrm>
            <a:off x="107950" y="692150"/>
            <a:ext cx="8928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2"/>
                </a:solidFill>
                <a:latin typeface="Calibri" charset="0"/>
              </a:rPr>
              <a:t>Simulations with estimated model parameters</a:t>
            </a:r>
          </a:p>
        </p:txBody>
      </p:sp>
      <p:sp>
        <p:nvSpPr>
          <p:cNvPr id="43012" name="Tekstvak 5"/>
          <p:cNvSpPr txBox="1">
            <a:spLocks noChangeArrowheads="1"/>
          </p:cNvSpPr>
          <p:nvPr/>
        </p:nvSpPr>
        <p:spPr bwMode="auto">
          <a:xfrm>
            <a:off x="2081213" y="5516563"/>
            <a:ext cx="6553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1800">
                <a:latin typeface="Calibri" charset="0"/>
                <a:sym typeface="Wingdings" charset="2"/>
              </a:rPr>
              <a:t> </a:t>
            </a:r>
            <a:r>
              <a:rPr lang="en-GB" altLang="en-US" sz="1800">
                <a:latin typeface="Calibri" charset="0"/>
              </a:rPr>
              <a:t>Feedback loop with M acts to attenuate modulations in 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  <a:sym typeface="Wingdings" charset="2"/>
              </a:rPr>
              <a:t> </a:t>
            </a:r>
            <a:r>
              <a:rPr lang="en-GB" altLang="en-US" sz="1800">
                <a:latin typeface="Calibri" charset="0"/>
              </a:rPr>
              <a:t>Attenuation is weaker for slow reaction times</a:t>
            </a:r>
          </a:p>
        </p:txBody>
      </p:sp>
      <p:pic>
        <p:nvPicPr>
          <p:cNvPr id="43013" name="Afbeelding 5" descr="Figure2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34"/>
          <a:stretch>
            <a:fillRect/>
          </a:stretch>
        </p:blipFill>
        <p:spPr bwMode="auto">
          <a:xfrm>
            <a:off x="34925" y="5248275"/>
            <a:ext cx="115252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E24D44-F93B-C948-8021-4693F57CE51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pic>
        <p:nvPicPr>
          <p:cNvPr id="44034" name="Afbeelding 23" descr="connectivitie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" t="1331" r="1219" b="1331"/>
          <a:stretch>
            <a:fillRect/>
          </a:stretch>
        </p:blipFill>
        <p:spPr bwMode="auto">
          <a:xfrm>
            <a:off x="323850" y="2168525"/>
            <a:ext cx="4999038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Rechte verbindingslijn met pijl 6"/>
          <p:cNvCxnSpPr>
            <a:cxnSpLocks noChangeShapeType="1"/>
          </p:cNvCxnSpPr>
          <p:nvPr/>
        </p:nvCxnSpPr>
        <p:spPr bwMode="auto">
          <a:xfrm flipH="1">
            <a:off x="1882775" y="6059488"/>
            <a:ext cx="68421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Rechte verbindingslijn met pijl 7"/>
          <p:cNvCxnSpPr>
            <a:cxnSpLocks noChangeShapeType="1"/>
          </p:cNvCxnSpPr>
          <p:nvPr/>
        </p:nvCxnSpPr>
        <p:spPr bwMode="auto">
          <a:xfrm>
            <a:off x="2062163" y="3833813"/>
            <a:ext cx="0" cy="5762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Rechte verbindingslijn met pijl 8"/>
          <p:cNvCxnSpPr>
            <a:cxnSpLocks noChangeShapeType="1"/>
          </p:cNvCxnSpPr>
          <p:nvPr/>
        </p:nvCxnSpPr>
        <p:spPr bwMode="auto">
          <a:xfrm flipH="1">
            <a:off x="1558925" y="2844800"/>
            <a:ext cx="503238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Rechte verbindingslijn met pijl 9"/>
          <p:cNvCxnSpPr>
            <a:cxnSpLocks noChangeShapeType="1"/>
          </p:cNvCxnSpPr>
          <p:nvPr/>
        </p:nvCxnSpPr>
        <p:spPr bwMode="auto">
          <a:xfrm>
            <a:off x="841375" y="3776663"/>
            <a:ext cx="0" cy="5762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Rechte verbindingslijn met pijl 10"/>
          <p:cNvCxnSpPr>
            <a:cxnSpLocks noChangeShapeType="1"/>
          </p:cNvCxnSpPr>
          <p:nvPr/>
        </p:nvCxnSpPr>
        <p:spPr bwMode="auto">
          <a:xfrm>
            <a:off x="414338" y="4935538"/>
            <a:ext cx="719137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Rechte verbindingslijn met pijl 11"/>
          <p:cNvCxnSpPr>
            <a:cxnSpLocks noChangeShapeType="1"/>
          </p:cNvCxnSpPr>
          <p:nvPr/>
        </p:nvCxnSpPr>
        <p:spPr bwMode="auto">
          <a:xfrm flipV="1">
            <a:off x="3348038" y="4935538"/>
            <a:ext cx="0" cy="5762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5" name="Tekstvak 14"/>
          <p:cNvSpPr txBox="1">
            <a:spLocks noChangeArrowheads="1"/>
          </p:cNvSpPr>
          <p:nvPr/>
        </p:nvSpPr>
        <p:spPr bwMode="auto">
          <a:xfrm>
            <a:off x="5724525" y="4152900"/>
            <a:ext cx="3122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  <a:sym typeface="Wingdings" charset="2"/>
              </a:rPr>
              <a:t> 	</a:t>
            </a:r>
            <a:r>
              <a:rPr lang="en-GB" altLang="en-US" sz="1800">
                <a:latin typeface="Calibri" charset="0"/>
              </a:rPr>
              <a:t>Interactions are mainly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</a:rPr>
              <a:t>	within frequency bands</a:t>
            </a:r>
          </a:p>
        </p:txBody>
      </p:sp>
      <p:sp>
        <p:nvSpPr>
          <p:cNvPr id="17" name="Rechthoek 16"/>
          <p:cNvSpPr/>
          <p:nvPr/>
        </p:nvSpPr>
        <p:spPr>
          <a:xfrm>
            <a:off x="2905125" y="2044700"/>
            <a:ext cx="2243138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4047" name="Tekstvak 24"/>
          <p:cNvSpPr txBox="1">
            <a:spLocks noChangeArrowheads="1"/>
          </p:cNvSpPr>
          <p:nvPr/>
        </p:nvSpPr>
        <p:spPr bwMode="auto">
          <a:xfrm>
            <a:off x="2387600" y="5716588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</a:rPr>
              <a:t>1</a:t>
            </a:r>
          </a:p>
        </p:txBody>
      </p:sp>
      <p:sp>
        <p:nvSpPr>
          <p:cNvPr id="44048" name="Tekstvak 25"/>
          <p:cNvSpPr txBox="1">
            <a:spLocks noChangeArrowheads="1"/>
          </p:cNvSpPr>
          <p:nvPr/>
        </p:nvSpPr>
        <p:spPr bwMode="auto">
          <a:xfrm>
            <a:off x="2025650" y="354647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</a:rPr>
              <a:t>2</a:t>
            </a:r>
          </a:p>
        </p:txBody>
      </p:sp>
      <p:sp>
        <p:nvSpPr>
          <p:cNvPr id="44049" name="Tekstvak 26"/>
          <p:cNvSpPr txBox="1">
            <a:spLocks noChangeArrowheads="1"/>
          </p:cNvSpPr>
          <p:nvPr/>
        </p:nvSpPr>
        <p:spPr bwMode="auto">
          <a:xfrm>
            <a:off x="2062163" y="2651125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</a:rPr>
              <a:t>3</a:t>
            </a:r>
          </a:p>
        </p:txBody>
      </p:sp>
      <p:sp>
        <p:nvSpPr>
          <p:cNvPr id="44050" name="Tekstvak 27"/>
          <p:cNvSpPr txBox="1">
            <a:spLocks noChangeArrowheads="1"/>
          </p:cNvSpPr>
          <p:nvPr/>
        </p:nvSpPr>
        <p:spPr bwMode="auto">
          <a:xfrm>
            <a:off x="539750" y="356076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</a:rPr>
              <a:t>4</a:t>
            </a:r>
          </a:p>
        </p:txBody>
      </p:sp>
      <p:sp>
        <p:nvSpPr>
          <p:cNvPr id="44051" name="Tekstvak 28"/>
          <p:cNvSpPr txBox="1">
            <a:spLocks noChangeArrowheads="1"/>
          </p:cNvSpPr>
          <p:nvPr/>
        </p:nvSpPr>
        <p:spPr bwMode="auto">
          <a:xfrm>
            <a:off x="112713" y="4719638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</a:rPr>
              <a:t>5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9238" y="1212850"/>
            <a:ext cx="86455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n-GB" altLang="en-US" sz="1800" b="1">
                <a:solidFill>
                  <a:srgbClr val="7030A0"/>
                </a:solidFill>
                <a:latin typeface="Calibri" charset="0"/>
              </a:rPr>
              <a:t>How do (cross-)frequency couplings lead to the observed time-frequency responses?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981700" y="1838325"/>
            <a:ext cx="2838450" cy="1303338"/>
            <a:chOff x="5981547" y="1838325"/>
            <a:chExt cx="2838603" cy="1302643"/>
          </a:xfrm>
        </p:grpSpPr>
        <p:pic>
          <p:nvPicPr>
            <p:cNvPr id="44052" name="Afbeelding 21" descr="Mpredicted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7" t="6416" r="4547" b="6416"/>
            <a:stretch>
              <a:fillRect/>
            </a:stretch>
          </p:blipFill>
          <p:spPr bwMode="auto">
            <a:xfrm>
              <a:off x="7418678" y="2181225"/>
              <a:ext cx="1304635" cy="88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3" name="Afbeelding 20" descr="Opredicted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9" t="6209" r="4559" b="6209"/>
            <a:stretch>
              <a:fillRect/>
            </a:stretch>
          </p:blipFill>
          <p:spPr bwMode="auto">
            <a:xfrm>
              <a:off x="5981547" y="2141539"/>
              <a:ext cx="1300316" cy="923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4" name="Tekstvak 18"/>
            <p:cNvSpPr txBox="1">
              <a:spLocks noChangeArrowheads="1"/>
            </p:cNvSpPr>
            <p:nvPr/>
          </p:nvSpPr>
          <p:spPr bwMode="auto">
            <a:xfrm>
              <a:off x="6444208" y="1911350"/>
              <a:ext cx="3067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O</a:t>
              </a:r>
            </a:p>
          </p:txBody>
        </p:sp>
        <p:sp>
          <p:nvSpPr>
            <p:cNvPr id="44055" name="Tekstvak 19"/>
            <p:cNvSpPr txBox="1">
              <a:spLocks noChangeArrowheads="1"/>
            </p:cNvSpPr>
            <p:nvPr/>
          </p:nvSpPr>
          <p:spPr bwMode="auto">
            <a:xfrm>
              <a:off x="7842873" y="1911350"/>
              <a:ext cx="3470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M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011712" y="1838325"/>
              <a:ext cx="2808438" cy="1302643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sp>
        <p:nvSpPr>
          <p:cNvPr id="4" name="Tekstvak 4"/>
          <p:cNvSpPr txBox="1">
            <a:spLocks noChangeArrowheads="1"/>
          </p:cNvSpPr>
          <p:nvPr/>
        </p:nvSpPr>
        <p:spPr bwMode="auto">
          <a:xfrm>
            <a:off x="107950" y="735013"/>
            <a:ext cx="8928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2"/>
                </a:solidFill>
                <a:latin typeface="Calibri" charset="0"/>
              </a:rPr>
              <a:t>Parameter Inference</a:t>
            </a:r>
          </a:p>
        </p:txBody>
      </p:sp>
      <p:sp>
        <p:nvSpPr>
          <p:cNvPr id="25" name="Rechthoek 16"/>
          <p:cNvSpPr/>
          <p:nvPr/>
        </p:nvSpPr>
        <p:spPr>
          <a:xfrm>
            <a:off x="2835275" y="3544888"/>
            <a:ext cx="2352675" cy="2171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7" grpId="0"/>
      <p:bldP spid="44048" grpId="0"/>
      <p:bldP spid="44049" grpId="0"/>
      <p:bldP spid="44050" grpId="0"/>
      <p:bldP spid="4405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C8025A-9008-7441-8B6E-3E9424A536F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pic>
        <p:nvPicPr>
          <p:cNvPr id="45058" name="Afbeelding 23" descr="connectivitie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" t="1331" r="1219" b="1331"/>
          <a:stretch>
            <a:fillRect/>
          </a:stretch>
        </p:blipFill>
        <p:spPr bwMode="auto">
          <a:xfrm>
            <a:off x="323850" y="2168525"/>
            <a:ext cx="4999038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Rechte verbindingslijn met pijl 6"/>
          <p:cNvCxnSpPr>
            <a:cxnSpLocks noChangeShapeType="1"/>
          </p:cNvCxnSpPr>
          <p:nvPr/>
        </p:nvCxnSpPr>
        <p:spPr bwMode="auto">
          <a:xfrm flipH="1">
            <a:off x="1882775" y="6059488"/>
            <a:ext cx="68421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Rechte verbindingslijn met pijl 7"/>
          <p:cNvCxnSpPr>
            <a:cxnSpLocks noChangeShapeType="1"/>
          </p:cNvCxnSpPr>
          <p:nvPr/>
        </p:nvCxnSpPr>
        <p:spPr bwMode="auto">
          <a:xfrm>
            <a:off x="2062163" y="3833813"/>
            <a:ext cx="0" cy="5762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Rechte verbindingslijn met pijl 8"/>
          <p:cNvCxnSpPr>
            <a:cxnSpLocks noChangeShapeType="1"/>
          </p:cNvCxnSpPr>
          <p:nvPr/>
        </p:nvCxnSpPr>
        <p:spPr bwMode="auto">
          <a:xfrm flipH="1">
            <a:off x="1558925" y="2844800"/>
            <a:ext cx="503238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Rechte verbindingslijn met pijl 9"/>
          <p:cNvCxnSpPr>
            <a:cxnSpLocks noChangeShapeType="1"/>
          </p:cNvCxnSpPr>
          <p:nvPr/>
        </p:nvCxnSpPr>
        <p:spPr bwMode="auto">
          <a:xfrm>
            <a:off x="841375" y="3776663"/>
            <a:ext cx="0" cy="5762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Rechte verbindingslijn met pijl 10"/>
          <p:cNvCxnSpPr>
            <a:cxnSpLocks noChangeShapeType="1"/>
          </p:cNvCxnSpPr>
          <p:nvPr/>
        </p:nvCxnSpPr>
        <p:spPr bwMode="auto">
          <a:xfrm>
            <a:off x="414338" y="4935538"/>
            <a:ext cx="719137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Rechte verbindingslijn met pijl 11"/>
          <p:cNvCxnSpPr>
            <a:cxnSpLocks noChangeShapeType="1"/>
          </p:cNvCxnSpPr>
          <p:nvPr/>
        </p:nvCxnSpPr>
        <p:spPr bwMode="auto">
          <a:xfrm flipV="1">
            <a:off x="3348038" y="4935538"/>
            <a:ext cx="0" cy="5762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65" name="Tekstvak 14"/>
          <p:cNvSpPr txBox="1">
            <a:spLocks noChangeArrowheads="1"/>
          </p:cNvSpPr>
          <p:nvPr/>
        </p:nvSpPr>
        <p:spPr bwMode="auto">
          <a:xfrm>
            <a:off x="5724525" y="4152900"/>
            <a:ext cx="31226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  <a:sym typeface="Wingdings" charset="2"/>
              </a:rPr>
              <a:t> 	</a:t>
            </a:r>
            <a:r>
              <a:rPr lang="en-GB" altLang="en-US" sz="1800">
                <a:latin typeface="Calibri" charset="0"/>
              </a:rPr>
              <a:t>Interactions are mainly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</a:rPr>
              <a:t>	within frequency bands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Calibri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  <a:sym typeface="Wingdings" charset="2"/>
              </a:rPr>
              <a:t>	</a:t>
            </a:r>
            <a:r>
              <a:rPr lang="en-GB" altLang="en-US" sz="1800">
                <a:latin typeface="Calibri" charset="0"/>
              </a:rPr>
              <a:t>Slow reaction times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</a:rPr>
              <a:t>	accompanied by 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B050"/>
                </a:solidFill>
                <a:latin typeface="Calibri" charset="0"/>
              </a:rPr>
              <a:t>	negative beta to gamma coupling from M to O</a:t>
            </a:r>
            <a:endParaRPr lang="en-GB" altLang="en-US" sz="1800">
              <a:latin typeface="Calibri" charset="0"/>
            </a:endParaRPr>
          </a:p>
        </p:txBody>
      </p:sp>
      <p:sp>
        <p:nvSpPr>
          <p:cNvPr id="45066" name="Tekstvak 24"/>
          <p:cNvSpPr txBox="1">
            <a:spLocks noChangeArrowheads="1"/>
          </p:cNvSpPr>
          <p:nvPr/>
        </p:nvSpPr>
        <p:spPr bwMode="auto">
          <a:xfrm>
            <a:off x="2387600" y="5716588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</a:rPr>
              <a:t>1</a:t>
            </a:r>
          </a:p>
        </p:txBody>
      </p:sp>
      <p:sp>
        <p:nvSpPr>
          <p:cNvPr id="45067" name="Tekstvak 25"/>
          <p:cNvSpPr txBox="1">
            <a:spLocks noChangeArrowheads="1"/>
          </p:cNvSpPr>
          <p:nvPr/>
        </p:nvSpPr>
        <p:spPr bwMode="auto">
          <a:xfrm>
            <a:off x="2025650" y="354647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</a:rPr>
              <a:t>2</a:t>
            </a:r>
          </a:p>
        </p:txBody>
      </p:sp>
      <p:sp>
        <p:nvSpPr>
          <p:cNvPr id="45068" name="Tekstvak 26"/>
          <p:cNvSpPr txBox="1">
            <a:spLocks noChangeArrowheads="1"/>
          </p:cNvSpPr>
          <p:nvPr/>
        </p:nvSpPr>
        <p:spPr bwMode="auto">
          <a:xfrm>
            <a:off x="2062163" y="2651125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</a:rPr>
              <a:t>3</a:t>
            </a:r>
          </a:p>
        </p:txBody>
      </p:sp>
      <p:sp>
        <p:nvSpPr>
          <p:cNvPr id="45069" name="Tekstvak 27"/>
          <p:cNvSpPr txBox="1">
            <a:spLocks noChangeArrowheads="1"/>
          </p:cNvSpPr>
          <p:nvPr/>
        </p:nvSpPr>
        <p:spPr bwMode="auto">
          <a:xfrm>
            <a:off x="539750" y="356076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</a:rPr>
              <a:t>4</a:t>
            </a:r>
          </a:p>
        </p:txBody>
      </p:sp>
      <p:sp>
        <p:nvSpPr>
          <p:cNvPr id="45070" name="Tekstvak 28"/>
          <p:cNvSpPr txBox="1">
            <a:spLocks noChangeArrowheads="1"/>
          </p:cNvSpPr>
          <p:nvPr/>
        </p:nvSpPr>
        <p:spPr bwMode="auto">
          <a:xfrm>
            <a:off x="112713" y="4719638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</a:rPr>
              <a:t>5</a:t>
            </a:r>
          </a:p>
        </p:txBody>
      </p:sp>
      <p:sp>
        <p:nvSpPr>
          <p:cNvPr id="45071" name="Rectangle 1"/>
          <p:cNvSpPr>
            <a:spLocks noChangeArrowheads="1"/>
          </p:cNvSpPr>
          <p:nvPr/>
        </p:nvSpPr>
        <p:spPr bwMode="auto">
          <a:xfrm>
            <a:off x="249238" y="1212850"/>
            <a:ext cx="86455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n-GB" altLang="en-US" sz="1800" b="1">
                <a:solidFill>
                  <a:srgbClr val="7030A0"/>
                </a:solidFill>
                <a:latin typeface="Calibri" charset="0"/>
              </a:rPr>
              <a:t>How do (cross-)frequency couplings lead to the observed time-frequency responses?</a:t>
            </a:r>
          </a:p>
        </p:txBody>
      </p:sp>
      <p:grpSp>
        <p:nvGrpSpPr>
          <p:cNvPr id="45072" name="Group 2"/>
          <p:cNvGrpSpPr>
            <a:grpSpLocks/>
          </p:cNvGrpSpPr>
          <p:nvPr/>
        </p:nvGrpSpPr>
        <p:grpSpPr bwMode="auto">
          <a:xfrm>
            <a:off x="5981700" y="1838325"/>
            <a:ext cx="2838450" cy="1303338"/>
            <a:chOff x="5981547" y="1838325"/>
            <a:chExt cx="2838603" cy="1302643"/>
          </a:xfrm>
        </p:grpSpPr>
        <p:pic>
          <p:nvPicPr>
            <p:cNvPr id="45074" name="Afbeelding 21" descr="Mpredicted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7" t="6416" r="4547" b="6416"/>
            <a:stretch>
              <a:fillRect/>
            </a:stretch>
          </p:blipFill>
          <p:spPr bwMode="auto">
            <a:xfrm>
              <a:off x="7418678" y="2181225"/>
              <a:ext cx="1304635" cy="88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5" name="Afbeelding 20" descr="Opredicted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9" t="6209" r="4559" b="6209"/>
            <a:stretch>
              <a:fillRect/>
            </a:stretch>
          </p:blipFill>
          <p:spPr bwMode="auto">
            <a:xfrm>
              <a:off x="5981547" y="2141539"/>
              <a:ext cx="1300316" cy="923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6" name="Tekstvak 18"/>
            <p:cNvSpPr txBox="1">
              <a:spLocks noChangeArrowheads="1"/>
            </p:cNvSpPr>
            <p:nvPr/>
          </p:nvSpPr>
          <p:spPr bwMode="auto">
            <a:xfrm>
              <a:off x="6444208" y="1911350"/>
              <a:ext cx="3067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O</a:t>
              </a:r>
            </a:p>
          </p:txBody>
        </p:sp>
        <p:sp>
          <p:nvSpPr>
            <p:cNvPr id="45077" name="Tekstvak 19"/>
            <p:cNvSpPr txBox="1">
              <a:spLocks noChangeArrowheads="1"/>
            </p:cNvSpPr>
            <p:nvPr/>
          </p:nvSpPr>
          <p:spPr bwMode="auto">
            <a:xfrm>
              <a:off x="7842873" y="1911350"/>
              <a:ext cx="3470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M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011712" y="1838325"/>
              <a:ext cx="2808438" cy="1302643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sp>
        <p:nvSpPr>
          <p:cNvPr id="45073" name="Tekstvak 4"/>
          <p:cNvSpPr txBox="1">
            <a:spLocks noChangeArrowheads="1"/>
          </p:cNvSpPr>
          <p:nvPr/>
        </p:nvSpPr>
        <p:spPr bwMode="auto">
          <a:xfrm>
            <a:off x="107950" y="735013"/>
            <a:ext cx="8928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2"/>
                </a:solidFill>
                <a:latin typeface="Calibri" charset="0"/>
              </a:rPr>
              <a:t>Parameter Inference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F0AEDC-CD6C-2749-834E-35DE0D3AAEB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pic>
        <p:nvPicPr>
          <p:cNvPr id="46082" name="Picture 5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779463"/>
            <a:ext cx="8716963" cy="6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0" t="41444" r="-1311" b="6757"/>
          <a:stretch>
            <a:fillRect/>
          </a:stretch>
        </p:blipFill>
        <p:spPr bwMode="auto">
          <a:xfrm>
            <a:off x="7308850" y="3429000"/>
            <a:ext cx="17272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8" t="20049" r="8582" b="56305"/>
          <a:stretch>
            <a:fillRect/>
          </a:stretch>
        </p:blipFill>
        <p:spPr bwMode="auto">
          <a:xfrm>
            <a:off x="4356100" y="2060575"/>
            <a:ext cx="38163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0" r="23450" b="78824"/>
          <a:stretch>
            <a:fillRect/>
          </a:stretch>
        </p:blipFill>
        <p:spPr bwMode="auto">
          <a:xfrm>
            <a:off x="1979613" y="779463"/>
            <a:ext cx="48958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971550" y="1773238"/>
            <a:ext cx="7272338" cy="3024187"/>
          </a:xfrm>
          <a:prstGeom prst="roundRect">
            <a:avLst/>
          </a:prstGeom>
          <a:noFill/>
          <a:ln>
            <a:solidFill>
              <a:srgbClr val="E9D1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A294FF-4E4C-CE4F-8864-E424E867F88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47107" name="Text Box 7"/>
          <p:cNvSpPr txBox="1">
            <a:spLocks noChangeArrowheads="1"/>
          </p:cNvSpPr>
          <p:nvPr/>
        </p:nvSpPr>
        <p:spPr bwMode="auto">
          <a:xfrm>
            <a:off x="971550" y="5143500"/>
            <a:ext cx="69643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Calibri" charset="0"/>
              </a:rPr>
              <a:t>Model comparisons:	       </a:t>
            </a:r>
            <a:r>
              <a:rPr lang="en-GB" altLang="en-US" sz="1800">
                <a:latin typeface="Calibri" charset="0"/>
              </a:rPr>
              <a:t>Which regions are connected? 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</a:rPr>
              <a:t>			       E.g. ‘master-slave’/mutual connections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Calibri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Calibri" charset="0"/>
              </a:rPr>
              <a:t>Parameter inference:</a:t>
            </a:r>
            <a:r>
              <a:rPr lang="en-GB" altLang="en-US" sz="1800">
                <a:latin typeface="Calibri" charset="0"/>
              </a:rPr>
              <a:t>	      (frequency-dependent) coupling values</a:t>
            </a:r>
          </a:p>
        </p:txBody>
      </p:sp>
      <p:sp>
        <p:nvSpPr>
          <p:cNvPr id="47108" name="Text Box 12"/>
          <p:cNvSpPr txBox="1">
            <a:spLocks noChangeArrowheads="1"/>
          </p:cNvSpPr>
          <p:nvPr/>
        </p:nvSpPr>
        <p:spPr bwMode="auto">
          <a:xfrm>
            <a:off x="1871663" y="1909763"/>
            <a:ext cx="109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</a:rPr>
              <a:t>Region 1</a:t>
            </a:r>
          </a:p>
        </p:txBody>
      </p:sp>
      <p:sp>
        <p:nvSpPr>
          <p:cNvPr id="47109" name="Text Box 14"/>
          <p:cNvSpPr txBox="1">
            <a:spLocks noChangeArrowheads="1"/>
          </p:cNvSpPr>
          <p:nvPr/>
        </p:nvSpPr>
        <p:spPr bwMode="auto">
          <a:xfrm>
            <a:off x="6105525" y="1909763"/>
            <a:ext cx="109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</a:rPr>
              <a:t>Region 2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4059238" y="3200400"/>
            <a:ext cx="1223962" cy="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7111" name="Text Box 15"/>
          <p:cNvSpPr txBox="1">
            <a:spLocks noChangeArrowheads="1"/>
          </p:cNvSpPr>
          <p:nvPr/>
        </p:nvSpPr>
        <p:spPr bwMode="auto">
          <a:xfrm>
            <a:off x="4454525" y="28416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</a:rPr>
              <a:t>?</a:t>
            </a:r>
          </a:p>
        </p:txBody>
      </p:sp>
      <p:sp>
        <p:nvSpPr>
          <p:cNvPr id="47112" name="Text Box 16"/>
          <p:cNvSpPr txBox="1">
            <a:spLocks noChangeArrowheads="1"/>
          </p:cNvSpPr>
          <p:nvPr/>
        </p:nvSpPr>
        <p:spPr bwMode="auto">
          <a:xfrm>
            <a:off x="4454525" y="21923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</a:rPr>
              <a:t>?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rot="10800000" flipV="1">
            <a:off x="3986213" y="2552700"/>
            <a:ext cx="1225550" cy="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7114" name="Text Box 16"/>
          <p:cNvSpPr txBox="1">
            <a:spLocks noChangeArrowheads="1"/>
          </p:cNvSpPr>
          <p:nvPr/>
        </p:nvSpPr>
        <p:spPr bwMode="auto">
          <a:xfrm>
            <a:off x="2709863" y="2514600"/>
            <a:ext cx="619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ea typeface="Arial" charset="0"/>
                <a:cs typeface="Arial" charset="0"/>
              </a:rPr>
              <a:t>Phase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ea typeface="Arial" charset="0"/>
                <a:cs typeface="Arial" charset="0"/>
                <a:sym typeface="Symbol" charset="2"/>
              </a:rPr>
              <a:t></a:t>
            </a:r>
            <a:endParaRPr lang="en-GB" altLang="en-US" sz="1200">
              <a:ea typeface="Arial" charset="0"/>
              <a:cs typeface="Arial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298700" y="2284413"/>
            <a:ext cx="0" cy="147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614488" y="3049588"/>
            <a:ext cx="14763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298700" y="2784475"/>
            <a:ext cx="441325" cy="2492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40025" y="2784475"/>
            <a:ext cx="0" cy="265113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298700" y="2784475"/>
            <a:ext cx="441325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795463" y="2546350"/>
            <a:ext cx="1008062" cy="9763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0" name="Arc 19"/>
          <p:cNvSpPr/>
          <p:nvPr/>
        </p:nvSpPr>
        <p:spPr>
          <a:xfrm>
            <a:off x="1651000" y="2406650"/>
            <a:ext cx="1277938" cy="1231900"/>
          </a:xfrm>
          <a:prstGeom prst="arc">
            <a:avLst>
              <a:gd name="adj1" fmla="val 20037241"/>
              <a:gd name="adj2" fmla="val 0"/>
            </a:avLst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cs typeface="Arial" panose="020B0604020202020204" pitchFamily="34" charset="0"/>
            </a:endParaRPr>
          </a:p>
        </p:txBody>
      </p:sp>
      <p:sp>
        <p:nvSpPr>
          <p:cNvPr id="47122" name="Text Box 16"/>
          <p:cNvSpPr txBox="1">
            <a:spLocks noChangeArrowheads="1"/>
          </p:cNvSpPr>
          <p:nvPr/>
        </p:nvSpPr>
        <p:spPr bwMode="auto">
          <a:xfrm>
            <a:off x="2887663" y="3040063"/>
            <a:ext cx="407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ea typeface="Arial" charset="0"/>
                <a:cs typeface="Arial" charset="0"/>
              </a:rPr>
              <a:t>x(t)</a:t>
            </a:r>
          </a:p>
        </p:txBody>
      </p:sp>
      <p:sp>
        <p:nvSpPr>
          <p:cNvPr id="47123" name="Text Box 16"/>
          <p:cNvSpPr txBox="1">
            <a:spLocks noChangeArrowheads="1"/>
          </p:cNvSpPr>
          <p:nvPr/>
        </p:nvSpPr>
        <p:spPr bwMode="auto">
          <a:xfrm>
            <a:off x="2263775" y="2192338"/>
            <a:ext cx="4968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ea typeface="Arial" charset="0"/>
                <a:cs typeface="Arial" charset="0"/>
              </a:rPr>
              <a:t>x~(t)</a:t>
            </a:r>
          </a:p>
        </p:txBody>
      </p:sp>
      <p:sp>
        <p:nvSpPr>
          <p:cNvPr id="47124" name="Text Box 16"/>
          <p:cNvSpPr txBox="1">
            <a:spLocks noChangeArrowheads="1"/>
          </p:cNvSpPr>
          <p:nvPr/>
        </p:nvSpPr>
        <p:spPr bwMode="auto">
          <a:xfrm>
            <a:off x="7077075" y="3286125"/>
            <a:ext cx="619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ea typeface="Arial" charset="0"/>
                <a:cs typeface="Arial" charset="0"/>
              </a:rPr>
              <a:t>Phase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ea typeface="Arial" charset="0"/>
                <a:cs typeface="Arial" charset="0"/>
                <a:sym typeface="Symbol" charset="2"/>
              </a:rPr>
              <a:t></a:t>
            </a:r>
            <a:endParaRPr lang="en-GB" altLang="en-US" sz="1200">
              <a:ea typeface="Arial" charset="0"/>
              <a:cs typeface="Arial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600825" y="2284413"/>
            <a:ext cx="0" cy="147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916613" y="3049588"/>
            <a:ext cx="14763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6600825" y="3051175"/>
            <a:ext cx="441325" cy="2492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027863" y="3051175"/>
            <a:ext cx="0" cy="265113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600825" y="3294063"/>
            <a:ext cx="441325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097588" y="2546350"/>
            <a:ext cx="1008062" cy="9763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0" name="Arc 29"/>
          <p:cNvSpPr/>
          <p:nvPr/>
        </p:nvSpPr>
        <p:spPr>
          <a:xfrm flipV="1">
            <a:off x="5894388" y="2466975"/>
            <a:ext cx="1277937" cy="1231900"/>
          </a:xfrm>
          <a:prstGeom prst="arc">
            <a:avLst>
              <a:gd name="adj1" fmla="val 20037241"/>
              <a:gd name="adj2" fmla="val 0"/>
            </a:avLst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cs typeface="Arial" panose="020B0604020202020204" pitchFamily="34" charset="0"/>
            </a:endParaRPr>
          </a:p>
        </p:txBody>
      </p:sp>
      <p:sp>
        <p:nvSpPr>
          <p:cNvPr id="47132" name="Text Box 16"/>
          <p:cNvSpPr txBox="1">
            <a:spLocks noChangeArrowheads="1"/>
          </p:cNvSpPr>
          <p:nvPr/>
        </p:nvSpPr>
        <p:spPr bwMode="auto">
          <a:xfrm>
            <a:off x="7189788" y="3040063"/>
            <a:ext cx="407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ea typeface="Arial" charset="0"/>
                <a:cs typeface="Arial" charset="0"/>
              </a:rPr>
              <a:t>x(t)</a:t>
            </a:r>
          </a:p>
        </p:txBody>
      </p:sp>
      <p:sp>
        <p:nvSpPr>
          <p:cNvPr id="47133" name="Text Box 16"/>
          <p:cNvSpPr txBox="1">
            <a:spLocks noChangeArrowheads="1"/>
          </p:cNvSpPr>
          <p:nvPr/>
        </p:nvSpPr>
        <p:spPr bwMode="auto">
          <a:xfrm>
            <a:off x="6589713" y="2184400"/>
            <a:ext cx="496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ea typeface="Arial" charset="0"/>
                <a:cs typeface="Arial" charset="0"/>
              </a:rPr>
              <a:t>x~(t)</a:t>
            </a:r>
          </a:p>
        </p:txBody>
      </p:sp>
      <p:sp>
        <p:nvSpPr>
          <p:cNvPr id="47134" name="Titel 1"/>
          <p:cNvSpPr txBox="1">
            <a:spLocks/>
          </p:cNvSpPr>
          <p:nvPr/>
        </p:nvSpPr>
        <p:spPr bwMode="auto">
          <a:xfrm>
            <a:off x="350838" y="763588"/>
            <a:ext cx="84899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2"/>
                </a:solidFill>
                <a:latin typeface="Calibri" charset="0"/>
              </a:rPr>
              <a:t>DCM for Phase Coupling</a:t>
            </a:r>
          </a:p>
        </p:txBody>
      </p:sp>
      <p:pic>
        <p:nvPicPr>
          <p:cNvPr id="4713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3" y="3741738"/>
            <a:ext cx="22066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3" y="4252913"/>
            <a:ext cx="475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37" name="Rectangle 5"/>
          <p:cNvSpPr>
            <a:spLocks noChangeArrowheads="1"/>
          </p:cNvSpPr>
          <p:nvPr/>
        </p:nvSpPr>
        <p:spPr bwMode="auto">
          <a:xfrm>
            <a:off x="1614488" y="1230313"/>
            <a:ext cx="7127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1">
                <a:latin typeface="Calibri" charset="0"/>
              </a:rPr>
              <a:t>Synchronization achieved by phase coupling between regions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C1ABC2-2A61-4B4C-87D8-E6DA80A877B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pic>
        <p:nvPicPr>
          <p:cNvPr id="48130" name="Picture 4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706438"/>
            <a:ext cx="8716963" cy="6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0" r="23450" b="78824"/>
          <a:stretch>
            <a:fillRect/>
          </a:stretch>
        </p:blipFill>
        <p:spPr bwMode="auto">
          <a:xfrm>
            <a:off x="1979613" y="706438"/>
            <a:ext cx="48958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3" t="-1328" r="51540" b="58537"/>
          <a:stretch>
            <a:fillRect/>
          </a:stretch>
        </p:blipFill>
        <p:spPr bwMode="auto">
          <a:xfrm>
            <a:off x="107950" y="620713"/>
            <a:ext cx="431958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9" t="40337" r="56496" b="8992"/>
          <a:stretch>
            <a:fillRect/>
          </a:stretch>
        </p:blipFill>
        <p:spPr bwMode="auto">
          <a:xfrm>
            <a:off x="34925" y="3284538"/>
            <a:ext cx="396081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rved Down Arrow 56"/>
          <p:cNvSpPr/>
          <p:nvPr/>
        </p:nvSpPr>
        <p:spPr>
          <a:xfrm flipV="1">
            <a:off x="539750" y="2946400"/>
            <a:ext cx="8064500" cy="1951038"/>
          </a:xfrm>
          <a:prstGeom prst="curvedDownArrow">
            <a:avLst>
              <a:gd name="adj1" fmla="val 19216"/>
              <a:gd name="adj2" fmla="val 38958"/>
              <a:gd name="adj3" fmla="val 20892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Curved Down Arrow 55"/>
          <p:cNvSpPr/>
          <p:nvPr/>
        </p:nvSpPr>
        <p:spPr>
          <a:xfrm flipH="1" flipV="1">
            <a:off x="1165225" y="2947988"/>
            <a:ext cx="6513513" cy="1333500"/>
          </a:xfrm>
          <a:prstGeom prst="curvedDownArrow">
            <a:avLst>
              <a:gd name="adj1" fmla="val 25000"/>
              <a:gd name="adj2" fmla="val 50000"/>
              <a:gd name="adj3" fmla="val 28213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F38C1B-3DED-D44A-87CB-B75964939FF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16" name="Rectangle 15"/>
          <p:cNvSpPr/>
          <p:nvPr/>
        </p:nvSpPr>
        <p:spPr>
          <a:xfrm>
            <a:off x="2692400" y="3370263"/>
            <a:ext cx="3825875" cy="1935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dirty="0">
                <a:solidFill>
                  <a:schemeClr val="tx1"/>
                </a:solidFill>
              </a:rPr>
              <a:t>+</a:t>
            </a:r>
          </a:p>
        </p:txBody>
      </p:sp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2555875" y="3079750"/>
            <a:ext cx="2017713" cy="1978025"/>
            <a:chOff x="2142861" y="1340768"/>
            <a:chExt cx="2337751" cy="2304256"/>
          </a:xfrm>
        </p:grpSpPr>
        <p:sp>
          <p:nvSpPr>
            <p:cNvPr id="18465" name="TextBox 12"/>
            <p:cNvSpPr txBox="1">
              <a:spLocks noChangeArrowheads="1"/>
            </p:cNvSpPr>
            <p:nvPr/>
          </p:nvSpPr>
          <p:spPr bwMode="auto">
            <a:xfrm>
              <a:off x="2142861" y="1340768"/>
              <a:ext cx="233775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600"/>
                <a:t>Neural Model</a:t>
              </a:r>
            </a:p>
          </p:txBody>
        </p:sp>
        <p:pic>
          <p:nvPicPr>
            <p:cNvPr id="19" name="Picture 2" descr="D:\Documents\teaching\spm course\effective_conn.png"/>
            <p:cNvPicPr>
              <a:picLocks noChangeAspect="1" noChangeArrowheads="1"/>
            </p:cNvPicPr>
            <p:nvPr/>
          </p:nvPicPr>
          <p:blipFill>
            <a:blip r:embed="rId2" cstate="print">
              <a:extLst/>
            </a:blip>
            <a:srcRect/>
            <a:stretch>
              <a:fillRect/>
            </a:stretch>
          </p:blipFill>
          <p:spPr bwMode="auto">
            <a:xfrm>
              <a:off x="2421313" y="1833609"/>
              <a:ext cx="1780849" cy="18114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</p:grpSp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4587875" y="3068638"/>
            <a:ext cx="201771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/>
              <a:t>Observation Model</a:t>
            </a:r>
          </a:p>
        </p:txBody>
      </p:sp>
      <p:sp>
        <p:nvSpPr>
          <p:cNvPr id="23" name="Left Brace 22"/>
          <p:cNvSpPr/>
          <p:nvPr/>
        </p:nvSpPr>
        <p:spPr>
          <a:xfrm rot="5400000" flipV="1">
            <a:off x="4347369" y="867569"/>
            <a:ext cx="481013" cy="3825875"/>
          </a:xfrm>
          <a:prstGeom prst="leftBrac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3581400" y="2081213"/>
            <a:ext cx="1920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 b="1"/>
              <a:t>Generative model </a:t>
            </a:r>
          </a:p>
        </p:txBody>
      </p:sp>
      <p:sp>
        <p:nvSpPr>
          <p:cNvPr id="25" name="Afgeronde rechthoek 27"/>
          <p:cNvSpPr>
            <a:spLocks noChangeArrowheads="1"/>
          </p:cNvSpPr>
          <p:nvPr/>
        </p:nvSpPr>
        <p:spPr bwMode="auto">
          <a:xfrm>
            <a:off x="4838700" y="3511550"/>
            <a:ext cx="1555750" cy="1546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GB" altLang="en-US" smtClean="0">
              <a:solidFill>
                <a:srgbClr val="FFFFFF"/>
              </a:solidFill>
            </a:endParaRPr>
          </a:p>
        </p:txBody>
      </p:sp>
      <p:pic>
        <p:nvPicPr>
          <p:cNvPr id="2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35" t="35625" r="1761" b="28683"/>
          <a:stretch>
            <a:fillRect/>
          </a:stretch>
        </p:blipFill>
        <p:spPr bwMode="auto">
          <a:xfrm>
            <a:off x="5026025" y="3836988"/>
            <a:ext cx="11811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hthoek 28"/>
          <p:cNvSpPr>
            <a:spLocks noChangeArrowheads="1"/>
          </p:cNvSpPr>
          <p:nvPr/>
        </p:nvSpPr>
        <p:spPr bwMode="auto">
          <a:xfrm>
            <a:off x="4964113" y="3511550"/>
            <a:ext cx="126841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en-GB" altLang="en-US" sz="1400" b="1"/>
              <a:t>Forward model</a:t>
            </a:r>
          </a:p>
        </p:txBody>
      </p:sp>
      <p:pic>
        <p:nvPicPr>
          <p:cNvPr id="18444" name="Afbeelding 21" descr="F1.lar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8" r="48425" b="47102"/>
          <a:stretch>
            <a:fillRect/>
          </a:stretch>
        </p:blipFill>
        <p:spPr bwMode="auto">
          <a:xfrm>
            <a:off x="357188" y="1358900"/>
            <a:ext cx="1731962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Text Box 13"/>
          <p:cNvSpPr txBox="1">
            <a:spLocks noChangeArrowheads="1"/>
          </p:cNvSpPr>
          <p:nvPr/>
        </p:nvSpPr>
        <p:spPr bwMode="auto">
          <a:xfrm flipH="1">
            <a:off x="8337550" y="2465388"/>
            <a:ext cx="8493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ea typeface="Arial" charset="0"/>
                <a:cs typeface="Arial" charset="0"/>
              </a:rPr>
              <a:t>stimuli</a:t>
            </a:r>
            <a:endParaRPr lang="en-US" altLang="en-US" sz="1400">
              <a:ea typeface="Arial" charset="0"/>
              <a:cs typeface="Arial" charset="0"/>
            </a:endParaRPr>
          </a:p>
        </p:txBody>
      </p:sp>
      <p:grpSp>
        <p:nvGrpSpPr>
          <p:cNvPr id="18446" name="Group 35"/>
          <p:cNvGrpSpPr>
            <a:grpSpLocks/>
          </p:cNvGrpSpPr>
          <p:nvPr/>
        </p:nvGrpSpPr>
        <p:grpSpPr bwMode="auto">
          <a:xfrm>
            <a:off x="6888163" y="1277938"/>
            <a:ext cx="1512887" cy="1403350"/>
            <a:chOff x="3428992" y="4429132"/>
            <a:chExt cx="2209800" cy="1963737"/>
          </a:xfrm>
        </p:grpSpPr>
        <p:pic>
          <p:nvPicPr>
            <p:cNvPr id="18455" name="Picture 88" descr="cervo&amp;lobes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69"/>
            <a:stretch>
              <a:fillRect/>
            </a:stretch>
          </p:blipFill>
          <p:spPr bwMode="auto">
            <a:xfrm>
              <a:off x="3428992" y="4429132"/>
              <a:ext cx="2209800" cy="1963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6" name="Oval 89"/>
            <p:cNvSpPr>
              <a:spLocks noChangeArrowheads="1"/>
            </p:cNvSpPr>
            <p:nvPr/>
          </p:nvSpPr>
          <p:spPr bwMode="auto">
            <a:xfrm>
              <a:off x="5257792" y="5343532"/>
              <a:ext cx="304800" cy="304800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ea typeface="Arial" charset="0"/>
                <a:cs typeface="Arial" charset="0"/>
              </a:endParaRPr>
            </a:p>
          </p:txBody>
        </p:sp>
        <p:sp>
          <p:nvSpPr>
            <p:cNvPr id="18457" name="Oval 90"/>
            <p:cNvSpPr>
              <a:spLocks noChangeArrowheads="1"/>
            </p:cNvSpPr>
            <p:nvPr/>
          </p:nvSpPr>
          <p:spPr bwMode="auto">
            <a:xfrm>
              <a:off x="3657592" y="5114932"/>
              <a:ext cx="304800" cy="304800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ea typeface="Arial" charset="0"/>
                <a:cs typeface="Arial" charset="0"/>
              </a:endParaRPr>
            </a:p>
          </p:txBody>
        </p:sp>
        <p:sp>
          <p:nvSpPr>
            <p:cNvPr id="18458" name="Oval 91"/>
            <p:cNvSpPr>
              <a:spLocks noChangeArrowheads="1"/>
            </p:cNvSpPr>
            <p:nvPr/>
          </p:nvSpPr>
          <p:spPr bwMode="auto">
            <a:xfrm>
              <a:off x="4267192" y="5419732"/>
              <a:ext cx="304800" cy="304800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ea typeface="Arial" charset="0"/>
                <a:cs typeface="Arial" charset="0"/>
              </a:endParaRPr>
            </a:p>
          </p:txBody>
        </p:sp>
        <p:sp>
          <p:nvSpPr>
            <p:cNvPr id="18459" name="Oval 92"/>
            <p:cNvSpPr>
              <a:spLocks noChangeArrowheads="1"/>
            </p:cNvSpPr>
            <p:nvPr/>
          </p:nvSpPr>
          <p:spPr bwMode="auto">
            <a:xfrm>
              <a:off x="4800592" y="4733932"/>
              <a:ext cx="304800" cy="304800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ea typeface="Arial" charset="0"/>
                <a:cs typeface="Arial" charset="0"/>
              </a:endParaRPr>
            </a:p>
          </p:txBody>
        </p:sp>
        <p:cxnSp>
          <p:nvCxnSpPr>
            <p:cNvPr id="18460" name="AutoShape 93"/>
            <p:cNvCxnSpPr>
              <a:cxnSpLocks noChangeShapeType="1"/>
            </p:cNvCxnSpPr>
            <p:nvPr/>
          </p:nvCxnSpPr>
          <p:spPr bwMode="auto">
            <a:xfrm rot="5400000">
              <a:off x="4876792" y="5254632"/>
              <a:ext cx="76200" cy="774700"/>
            </a:xfrm>
            <a:prstGeom prst="curvedConnector3">
              <a:avLst>
                <a:gd name="adj1" fmla="val 370833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1" name="AutoShape 94"/>
            <p:cNvCxnSpPr>
              <a:cxnSpLocks noChangeShapeType="1"/>
            </p:cNvCxnSpPr>
            <p:nvPr/>
          </p:nvCxnSpPr>
          <p:spPr bwMode="auto">
            <a:xfrm rot="5400000" flipH="1">
              <a:off x="5029192" y="4962532"/>
              <a:ext cx="457200" cy="304800"/>
            </a:xfrm>
            <a:prstGeom prst="curvedConnector2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2" name="AutoShape 95"/>
            <p:cNvCxnSpPr>
              <a:cxnSpLocks noChangeShapeType="1"/>
            </p:cNvCxnSpPr>
            <p:nvPr/>
          </p:nvCxnSpPr>
          <p:spPr bwMode="auto">
            <a:xfrm rot="-5400000" flipH="1" flipV="1">
              <a:off x="4159242" y="4429132"/>
              <a:ext cx="336550" cy="1035050"/>
            </a:xfrm>
            <a:prstGeom prst="curvedConnector3">
              <a:avLst>
                <a:gd name="adj1" fmla="val -41042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3" name="AutoShape 96"/>
            <p:cNvCxnSpPr>
              <a:cxnSpLocks noChangeShapeType="1"/>
            </p:cNvCxnSpPr>
            <p:nvPr/>
          </p:nvCxnSpPr>
          <p:spPr bwMode="auto">
            <a:xfrm rot="-5400000">
              <a:off x="4876792" y="5038732"/>
              <a:ext cx="76200" cy="774700"/>
            </a:xfrm>
            <a:prstGeom prst="curvedConnector3">
              <a:avLst>
                <a:gd name="adj1" fmla="val 360417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4" name="AutoShape 97"/>
            <p:cNvCxnSpPr>
              <a:cxnSpLocks noChangeShapeType="1"/>
            </p:cNvCxnSpPr>
            <p:nvPr/>
          </p:nvCxnSpPr>
          <p:spPr bwMode="auto">
            <a:xfrm flipV="1">
              <a:off x="3962392" y="4994282"/>
              <a:ext cx="882650" cy="273050"/>
            </a:xfrm>
            <a:prstGeom prst="curvedConnector2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52" name="Curved Connector 51"/>
          <p:cNvCxnSpPr/>
          <p:nvPr/>
        </p:nvCxnSpPr>
        <p:spPr>
          <a:xfrm rot="16200000" flipV="1">
            <a:off x="8354219" y="2107406"/>
            <a:ext cx="428625" cy="33496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48" name="Titel 1"/>
          <p:cNvSpPr>
            <a:spLocks noGrp="1"/>
          </p:cNvSpPr>
          <p:nvPr>
            <p:ph type="title"/>
          </p:nvPr>
        </p:nvSpPr>
        <p:spPr>
          <a:xfrm>
            <a:off x="6207125" y="793750"/>
            <a:ext cx="2805113" cy="449263"/>
          </a:xfrm>
        </p:spPr>
        <p:txBody>
          <a:bodyPr/>
          <a:lstStyle/>
          <a:p>
            <a:pPr algn="ctr" eaLnBrk="1" hangingPunct="1"/>
            <a:r>
              <a:rPr lang="en-GB" altLang="en-US" sz="2000">
                <a:latin typeface="Calibri" charset="0"/>
              </a:rPr>
              <a:t>Causal Mechanisms</a:t>
            </a:r>
          </a:p>
        </p:txBody>
      </p:sp>
      <p:sp>
        <p:nvSpPr>
          <p:cNvPr id="55" name="Titel 1"/>
          <p:cNvSpPr txBox="1">
            <a:spLocks/>
          </p:cNvSpPr>
          <p:nvPr/>
        </p:nvSpPr>
        <p:spPr bwMode="auto">
          <a:xfrm>
            <a:off x="179388" y="793750"/>
            <a:ext cx="343376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2000" kern="0" dirty="0" smtClean="0">
                <a:latin typeface="Calibri" charset="0"/>
              </a:rPr>
              <a:t>Observations / </a:t>
            </a:r>
            <a:r>
              <a:rPr lang="en-GB" altLang="en-US" sz="2000" kern="0" smtClean="0">
                <a:latin typeface="Calibri" charset="0"/>
              </a:rPr>
              <a:t>Data Features</a:t>
            </a:r>
            <a:endParaRPr lang="en-GB" altLang="en-US" sz="2000" kern="0" dirty="0">
              <a:latin typeface="Calibri" charset="0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1958975" y="5605463"/>
            <a:ext cx="5165725" cy="64611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  <a:ea typeface="Calibri" charset="0"/>
                <a:cs typeface="Calibri" charset="0"/>
              </a:rPr>
              <a:t>Given our observations </a:t>
            </a:r>
            <a:r>
              <a:rPr lang="en-GB" altLang="en-US" sz="1800" i="1">
                <a:ea typeface="Calibri" charset="0"/>
                <a:cs typeface="Calibri" charset="0"/>
              </a:rPr>
              <a:t>y</a:t>
            </a:r>
            <a:r>
              <a:rPr lang="en-GB" altLang="en-US" sz="1800">
                <a:latin typeface="Calibri" charset="0"/>
                <a:ea typeface="Calibri" charset="0"/>
                <a:cs typeface="Calibri" charset="0"/>
              </a:rPr>
              <a:t>, and stimuli </a:t>
            </a:r>
            <a:r>
              <a:rPr lang="en-GB" altLang="en-US" sz="1800" i="1">
                <a:ea typeface="Calibri" charset="0"/>
                <a:cs typeface="Calibri" charset="0"/>
              </a:rPr>
              <a:t>u</a:t>
            </a:r>
            <a:r>
              <a:rPr lang="en-GB" altLang="en-US" sz="1800">
                <a:latin typeface="Calibri" charset="0"/>
                <a:ea typeface="Calibri" charset="0"/>
                <a:cs typeface="Calibri" charset="0"/>
              </a:rPr>
              <a:t>, </a:t>
            </a:r>
            <a:br>
              <a:rPr lang="en-GB" altLang="en-US" sz="1800">
                <a:latin typeface="Calibri" charset="0"/>
                <a:ea typeface="Calibri" charset="0"/>
                <a:cs typeface="Calibri" charset="0"/>
              </a:rPr>
            </a:br>
            <a:r>
              <a:rPr lang="en-GB" altLang="en-US" sz="1800">
                <a:latin typeface="Calibri" charset="0"/>
                <a:ea typeface="Calibri" charset="0"/>
                <a:cs typeface="Calibri" charset="0"/>
              </a:rPr>
              <a:t>what parameters </a:t>
            </a:r>
            <a:r>
              <a:rPr lang="el-GR" altLang="en-US" sz="1800" b="1" i="1">
                <a:ea typeface="Calibri" charset="0"/>
                <a:cs typeface="Calibri" charset="0"/>
              </a:rPr>
              <a:t>θ</a:t>
            </a:r>
            <a:r>
              <a:rPr lang="en-GB" altLang="en-US" sz="1800" b="1" baseline="3000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altLang="en-US" sz="1800">
                <a:latin typeface="Calibri" charset="0"/>
                <a:ea typeface="Calibri" charset="0"/>
                <a:cs typeface="Calibri" charset="0"/>
              </a:rPr>
              <a:t>make the model best fit the data?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7091363" y="4559300"/>
            <a:ext cx="1771650" cy="36988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Calibri" charset="0"/>
                <a:ea typeface="Calibri" charset="0"/>
                <a:cs typeface="Calibri" charset="0"/>
              </a:rPr>
              <a:t>Model Inversion</a:t>
            </a:r>
            <a:endParaRPr lang="en-GB" altLang="en-US" sz="18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452" name="Text Box 13"/>
          <p:cNvSpPr txBox="1">
            <a:spLocks noChangeArrowheads="1"/>
          </p:cNvSpPr>
          <p:nvPr/>
        </p:nvSpPr>
        <p:spPr bwMode="auto">
          <a:xfrm flipH="1">
            <a:off x="8553450" y="2662238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1400" i="1">
                <a:ea typeface="Arial" charset="0"/>
                <a:cs typeface="Arial" charset="0"/>
              </a:rPr>
              <a:t>u</a:t>
            </a:r>
            <a:endParaRPr lang="en-US" altLang="en-US" sz="1400" i="1">
              <a:ea typeface="Arial" charset="0"/>
              <a:cs typeface="Arial" charset="0"/>
            </a:endParaRPr>
          </a:p>
        </p:txBody>
      </p:sp>
      <p:sp>
        <p:nvSpPr>
          <p:cNvPr id="18453" name="Text Box 13"/>
          <p:cNvSpPr txBox="1">
            <a:spLocks noChangeArrowheads="1"/>
          </p:cNvSpPr>
          <p:nvPr/>
        </p:nvSpPr>
        <p:spPr bwMode="auto">
          <a:xfrm flipH="1">
            <a:off x="2195513" y="1293813"/>
            <a:ext cx="3095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1400" i="1">
                <a:ea typeface="Arial" charset="0"/>
                <a:cs typeface="Arial" charset="0"/>
              </a:rPr>
              <a:t>y</a:t>
            </a:r>
            <a:endParaRPr lang="en-US" altLang="en-US" sz="1400" i="1">
              <a:ea typeface="Arial" charset="0"/>
              <a:cs typeface="Arial" charset="0"/>
            </a:endParaRPr>
          </a:p>
        </p:txBody>
      </p:sp>
      <p:sp>
        <p:nvSpPr>
          <p:cNvPr id="62" name="Text Box 13"/>
          <p:cNvSpPr txBox="1">
            <a:spLocks noChangeArrowheads="1"/>
          </p:cNvSpPr>
          <p:nvPr/>
        </p:nvSpPr>
        <p:spPr bwMode="auto">
          <a:xfrm flipH="1">
            <a:off x="4302125" y="3087688"/>
            <a:ext cx="30956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l-GR" altLang="en-US" sz="1800" b="1" i="1">
                <a:ea typeface="Arial" charset="0"/>
                <a:cs typeface="Arial" charset="0"/>
              </a:rPr>
              <a:t>θ</a:t>
            </a:r>
            <a:endParaRPr lang="en-US" altLang="en-US" sz="1800" i="1"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6" grpId="0" animBg="1"/>
      <p:bldP spid="16" grpId="0" animBg="1"/>
      <p:bldP spid="22" grpId="0"/>
      <p:bldP spid="23" grpId="0" animBg="1"/>
      <p:bldP spid="24" grpId="0"/>
      <p:bldP spid="25" grpId="0" animBg="1"/>
      <p:bldP spid="27" grpId="0"/>
      <p:bldP spid="58" grpId="0" animBg="1"/>
      <p:bldP spid="59" grpId="0" animBg="1"/>
      <p:bldP spid="6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8027988" y="6553200"/>
            <a:ext cx="100806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08997E-824C-5E42-B041-12E4C1E9643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grpSp>
        <p:nvGrpSpPr>
          <p:cNvPr id="50178" name="Group 1"/>
          <p:cNvGrpSpPr>
            <a:grpSpLocks/>
          </p:cNvGrpSpPr>
          <p:nvPr/>
        </p:nvGrpSpPr>
        <p:grpSpPr bwMode="auto">
          <a:xfrm>
            <a:off x="150813" y="744538"/>
            <a:ext cx="1649412" cy="1793875"/>
            <a:chOff x="179388" y="735013"/>
            <a:chExt cx="2663825" cy="2816225"/>
          </a:xfrm>
        </p:grpSpPr>
        <p:grpSp>
          <p:nvGrpSpPr>
            <p:cNvPr id="50270" name="Group 32"/>
            <p:cNvGrpSpPr>
              <a:grpSpLocks/>
            </p:cNvGrpSpPr>
            <p:nvPr/>
          </p:nvGrpSpPr>
          <p:grpSpPr bwMode="auto">
            <a:xfrm>
              <a:off x="179388" y="2060575"/>
              <a:ext cx="1601787" cy="1490663"/>
              <a:chOff x="48" y="1968"/>
              <a:chExt cx="1392" cy="1237"/>
            </a:xfrm>
          </p:grpSpPr>
          <p:pic>
            <p:nvPicPr>
              <p:cNvPr id="50275" name="Picture 33" descr="cervo&amp;lobes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69"/>
              <a:stretch>
                <a:fillRect/>
              </a:stretch>
            </p:blipFill>
            <p:spPr bwMode="auto">
              <a:xfrm>
                <a:off x="48" y="1968"/>
                <a:ext cx="1392" cy="1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276" name="Oval 34"/>
              <p:cNvSpPr>
                <a:spLocks noChangeArrowheads="1"/>
              </p:cNvSpPr>
              <p:nvPr/>
            </p:nvSpPr>
            <p:spPr bwMode="auto">
              <a:xfrm>
                <a:off x="1200" y="2544"/>
                <a:ext cx="192" cy="192"/>
              </a:xfrm>
              <a:prstGeom prst="ellipse">
                <a:avLst/>
              </a:prstGeom>
              <a:solidFill>
                <a:schemeClr val="bg1">
                  <a:alpha val="41176"/>
                </a:schemeClr>
              </a:solidFill>
              <a:ln w="12700">
                <a:solidFill>
                  <a:schemeClr val="accent2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en-US" sz="1800"/>
              </a:p>
            </p:txBody>
          </p:sp>
          <p:sp>
            <p:nvSpPr>
              <p:cNvPr id="50277" name="Oval 35"/>
              <p:cNvSpPr>
                <a:spLocks noChangeArrowheads="1"/>
              </p:cNvSpPr>
              <p:nvPr/>
            </p:nvSpPr>
            <p:spPr bwMode="auto">
              <a:xfrm>
                <a:off x="192" y="2400"/>
                <a:ext cx="192" cy="192"/>
              </a:xfrm>
              <a:prstGeom prst="ellipse">
                <a:avLst/>
              </a:prstGeom>
              <a:solidFill>
                <a:schemeClr val="bg1">
                  <a:alpha val="41176"/>
                </a:schemeClr>
              </a:solidFill>
              <a:ln w="12700">
                <a:solidFill>
                  <a:schemeClr val="accent2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en-US" sz="1800"/>
              </a:p>
            </p:txBody>
          </p:sp>
          <p:sp>
            <p:nvSpPr>
              <p:cNvPr id="50278" name="Oval 36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192" cy="192"/>
              </a:xfrm>
              <a:prstGeom prst="ellipse">
                <a:avLst/>
              </a:prstGeom>
              <a:solidFill>
                <a:schemeClr val="bg1">
                  <a:alpha val="41176"/>
                </a:schemeClr>
              </a:solidFill>
              <a:ln w="12700">
                <a:solidFill>
                  <a:schemeClr val="accent2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en-US" sz="1800"/>
              </a:p>
            </p:txBody>
          </p:sp>
          <p:sp>
            <p:nvSpPr>
              <p:cNvPr id="50279" name="Oval 37"/>
              <p:cNvSpPr>
                <a:spLocks noChangeArrowheads="1"/>
              </p:cNvSpPr>
              <p:nvPr/>
            </p:nvSpPr>
            <p:spPr bwMode="auto">
              <a:xfrm>
                <a:off x="912" y="2160"/>
                <a:ext cx="192" cy="192"/>
              </a:xfrm>
              <a:prstGeom prst="ellipse">
                <a:avLst/>
              </a:prstGeom>
              <a:solidFill>
                <a:schemeClr val="bg1">
                  <a:alpha val="41176"/>
                </a:schemeClr>
              </a:solidFill>
              <a:ln w="12700">
                <a:solidFill>
                  <a:schemeClr val="accent2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en-US" sz="1800"/>
              </a:p>
            </p:txBody>
          </p:sp>
          <p:cxnSp>
            <p:nvCxnSpPr>
              <p:cNvPr id="50280" name="AutoShape 38"/>
              <p:cNvCxnSpPr>
                <a:cxnSpLocks noChangeShapeType="1"/>
                <a:stCxn id="50276" idx="3"/>
                <a:endCxn id="50278" idx="5"/>
              </p:cNvCxnSpPr>
              <p:nvPr/>
            </p:nvCxnSpPr>
            <p:spPr bwMode="auto">
              <a:xfrm rot="5400000">
                <a:off x="960" y="2488"/>
                <a:ext cx="48" cy="488"/>
              </a:xfrm>
              <a:prstGeom prst="curvedConnector3">
                <a:avLst>
                  <a:gd name="adj1" fmla="val 370833"/>
                </a:avLst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281" name="AutoShape 39"/>
              <p:cNvCxnSpPr>
                <a:cxnSpLocks noChangeShapeType="1"/>
                <a:stCxn id="50276" idx="0"/>
                <a:endCxn id="50279" idx="6"/>
              </p:cNvCxnSpPr>
              <p:nvPr/>
            </p:nvCxnSpPr>
            <p:spPr bwMode="auto">
              <a:xfrm rot="5400000" flipH="1">
                <a:off x="1056" y="2304"/>
                <a:ext cx="288" cy="192"/>
              </a:xfrm>
              <a:prstGeom prst="curvedConnector2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282" name="AutoShape 40"/>
              <p:cNvCxnSpPr>
                <a:cxnSpLocks noChangeShapeType="1"/>
                <a:stCxn id="50279" idx="1"/>
                <a:endCxn id="50277" idx="0"/>
              </p:cNvCxnSpPr>
              <p:nvPr/>
            </p:nvCxnSpPr>
            <p:spPr bwMode="auto">
              <a:xfrm rot="-5400000" flipH="1" flipV="1">
                <a:off x="508" y="1968"/>
                <a:ext cx="212" cy="652"/>
              </a:xfrm>
              <a:prstGeom prst="curvedConnector3">
                <a:avLst>
                  <a:gd name="adj1" fmla="val -41042"/>
                </a:avLst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283" name="AutoShape 41"/>
              <p:cNvCxnSpPr>
                <a:cxnSpLocks noChangeShapeType="1"/>
                <a:stCxn id="50278" idx="7"/>
                <a:endCxn id="50276" idx="1"/>
              </p:cNvCxnSpPr>
              <p:nvPr/>
            </p:nvCxnSpPr>
            <p:spPr bwMode="auto">
              <a:xfrm rot="-5400000">
                <a:off x="960" y="2352"/>
                <a:ext cx="48" cy="488"/>
              </a:xfrm>
              <a:prstGeom prst="curvedConnector3">
                <a:avLst>
                  <a:gd name="adj1" fmla="val 360417"/>
                </a:avLst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284" name="AutoShape 42"/>
              <p:cNvCxnSpPr>
                <a:cxnSpLocks noChangeShapeType="1"/>
                <a:endCxn id="50279" idx="3"/>
              </p:cNvCxnSpPr>
              <p:nvPr/>
            </p:nvCxnSpPr>
            <p:spPr bwMode="auto">
              <a:xfrm flipV="1">
                <a:off x="384" y="2324"/>
                <a:ext cx="556" cy="172"/>
              </a:xfrm>
              <a:prstGeom prst="curvedConnector2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0271" name="Group 43"/>
            <p:cNvGrpSpPr>
              <a:grpSpLocks/>
            </p:cNvGrpSpPr>
            <p:nvPr/>
          </p:nvGrpSpPr>
          <p:grpSpPr bwMode="auto">
            <a:xfrm>
              <a:off x="1563688" y="735013"/>
              <a:ext cx="1279525" cy="1325562"/>
              <a:chOff x="1192" y="912"/>
              <a:chExt cx="1113" cy="1100"/>
            </a:xfrm>
          </p:grpSpPr>
          <p:pic>
            <p:nvPicPr>
              <p:cNvPr id="50273" name="Picture 44" descr="zoom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2" y="912"/>
                <a:ext cx="1112" cy="1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274" name="Oval 45"/>
              <p:cNvSpPr>
                <a:spLocks noChangeAspect="1" noChangeArrowheads="1"/>
              </p:cNvSpPr>
              <p:nvPr/>
            </p:nvSpPr>
            <p:spPr bwMode="auto">
              <a:xfrm>
                <a:off x="1192" y="942"/>
                <a:ext cx="1113" cy="1061"/>
              </a:xfrm>
              <a:prstGeom prst="ellipse">
                <a:avLst/>
              </a:prstGeom>
              <a:noFill/>
              <a:ln w="127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en-US" sz="1800"/>
              </a:p>
            </p:txBody>
          </p:sp>
        </p:grpSp>
        <p:sp>
          <p:nvSpPr>
            <p:cNvPr id="50272" name="Line 58"/>
            <p:cNvSpPr>
              <a:spLocks noChangeAspect="1" noChangeShapeType="1"/>
            </p:cNvSpPr>
            <p:nvPr/>
          </p:nvSpPr>
          <p:spPr bwMode="auto">
            <a:xfrm flipH="1">
              <a:off x="1531938" y="1916113"/>
              <a:ext cx="274637" cy="392112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330200" y="692150"/>
            <a:ext cx="8489950" cy="519113"/>
          </a:xfrm>
        </p:spPr>
        <p:txBody>
          <a:bodyPr/>
          <a:lstStyle/>
          <a:p>
            <a:pPr algn="ctr"/>
            <a:r>
              <a:rPr lang="en-GB" altLang="en-US" sz="2400">
                <a:latin typeface="Calibri" charset="0"/>
              </a:rPr>
              <a:t>Physiological neural model</a:t>
            </a:r>
          </a:p>
        </p:txBody>
      </p:sp>
      <p:pic>
        <p:nvPicPr>
          <p:cNvPr id="50180" name="Picture 4" descr="cortical_layers"/>
          <p:cNvPicPr>
            <a:picLocks noChangeAspect="1" noChangeArrowheads="1"/>
          </p:cNvPicPr>
          <p:nvPr/>
        </p:nvPicPr>
        <p:blipFill>
          <a:blip r:embed="rId5">
            <a:lum bright="40000"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1" t="16376" r="31332" b="22774"/>
          <a:stretch>
            <a:fillRect/>
          </a:stretch>
        </p:blipFill>
        <p:spPr bwMode="auto">
          <a:xfrm>
            <a:off x="2365375" y="2012950"/>
            <a:ext cx="11334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AutoShape 35"/>
          <p:cNvSpPr>
            <a:spLocks noChangeArrowheads="1"/>
          </p:cNvSpPr>
          <p:nvPr/>
        </p:nvSpPr>
        <p:spPr bwMode="auto">
          <a:xfrm>
            <a:off x="2678113" y="3481388"/>
            <a:ext cx="481012" cy="48418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182" name="Text Box 75"/>
          <p:cNvSpPr txBox="1">
            <a:spLocks noChangeArrowheads="1"/>
          </p:cNvSpPr>
          <p:nvPr/>
        </p:nvSpPr>
        <p:spPr bwMode="auto">
          <a:xfrm>
            <a:off x="3475038" y="2800350"/>
            <a:ext cx="102552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Calibri" charset="0"/>
                <a:ea typeface="Times New Roman" charset="0"/>
                <a:cs typeface="Times New Roman" charset="0"/>
              </a:rPr>
              <a:t>Spiny stellate cells</a:t>
            </a:r>
          </a:p>
        </p:txBody>
      </p:sp>
      <p:sp>
        <p:nvSpPr>
          <p:cNvPr id="50183" name="Text Box 77"/>
          <p:cNvSpPr txBox="1">
            <a:spLocks noChangeArrowheads="1"/>
          </p:cNvSpPr>
          <p:nvPr/>
        </p:nvSpPr>
        <p:spPr bwMode="auto">
          <a:xfrm>
            <a:off x="3470275" y="3860800"/>
            <a:ext cx="12874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Calibri" charset="0"/>
                <a:ea typeface="Times New Roman" charset="0"/>
                <a:cs typeface="Times New Roman" charset="0"/>
              </a:rPr>
              <a:t>Pyramidal cells</a:t>
            </a:r>
          </a:p>
        </p:txBody>
      </p:sp>
      <p:sp>
        <p:nvSpPr>
          <p:cNvPr id="50184" name="Text Box 78"/>
          <p:cNvSpPr txBox="1">
            <a:spLocks noChangeArrowheads="1"/>
          </p:cNvSpPr>
          <p:nvPr/>
        </p:nvSpPr>
        <p:spPr bwMode="auto">
          <a:xfrm>
            <a:off x="3463925" y="2220913"/>
            <a:ext cx="14128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3300"/>
                </a:solidFill>
                <a:latin typeface="Calibri" charset="0"/>
                <a:ea typeface="Times New Roman" charset="0"/>
                <a:cs typeface="Times New Roman" charset="0"/>
              </a:rPr>
              <a:t>Inhibitory interneurons</a:t>
            </a:r>
          </a:p>
        </p:txBody>
      </p:sp>
      <p:sp>
        <p:nvSpPr>
          <p:cNvPr id="50185" name="Text Box 22"/>
          <p:cNvSpPr txBox="1">
            <a:spLocks noChangeArrowheads="1"/>
          </p:cNvSpPr>
          <p:nvPr/>
        </p:nvSpPr>
        <p:spPr bwMode="auto">
          <a:xfrm>
            <a:off x="3105150" y="3159125"/>
            <a:ext cx="2762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12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186" name="Text Box 16"/>
          <p:cNvSpPr txBox="1">
            <a:spLocks noChangeArrowheads="1"/>
          </p:cNvSpPr>
          <p:nvPr/>
        </p:nvSpPr>
        <p:spPr bwMode="auto">
          <a:xfrm>
            <a:off x="3082925" y="2514600"/>
            <a:ext cx="2159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120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50187" name="AutoShape 62"/>
          <p:cNvCxnSpPr>
            <a:cxnSpLocks noChangeShapeType="1"/>
            <a:stCxn id="80" idx="0"/>
            <a:endCxn id="50181" idx="0"/>
          </p:cNvCxnSpPr>
          <p:nvPr/>
        </p:nvCxnSpPr>
        <p:spPr bwMode="auto">
          <a:xfrm rot="10800000" flipV="1">
            <a:off x="2919413" y="3082925"/>
            <a:ext cx="207962" cy="398463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8" name="AutoShape 55"/>
          <p:cNvCxnSpPr>
            <a:cxnSpLocks noChangeShapeType="1"/>
            <a:stCxn id="50181" idx="3"/>
            <a:endCxn id="81" idx="3"/>
          </p:cNvCxnSpPr>
          <p:nvPr/>
        </p:nvCxnSpPr>
        <p:spPr bwMode="auto">
          <a:xfrm rot="5400000" flipH="1">
            <a:off x="2059781" y="3105944"/>
            <a:ext cx="1622425" cy="96838"/>
          </a:xfrm>
          <a:prstGeom prst="curvedConnector4">
            <a:avLst>
              <a:gd name="adj1" fmla="val -6347"/>
              <a:gd name="adj2" fmla="val 481574"/>
            </a:avLst>
          </a:prstGeom>
          <a:noFill/>
          <a:ln w="19050">
            <a:solidFill>
              <a:srgbClr val="FF33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9" name="AutoShape 60"/>
          <p:cNvCxnSpPr>
            <a:cxnSpLocks noChangeShapeType="1"/>
            <a:stCxn id="50181" idx="5"/>
            <a:endCxn id="80" idx="9"/>
          </p:cNvCxnSpPr>
          <p:nvPr/>
        </p:nvCxnSpPr>
        <p:spPr bwMode="auto">
          <a:xfrm flipV="1">
            <a:off x="3040063" y="3197225"/>
            <a:ext cx="306387" cy="5270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" name="12-Point Star 122"/>
          <p:cNvSpPr/>
          <p:nvPr/>
        </p:nvSpPr>
        <p:spPr>
          <a:xfrm rot="11461389">
            <a:off x="3119438" y="2825750"/>
            <a:ext cx="347662" cy="384175"/>
          </a:xfrm>
          <a:prstGeom prst="star1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Oval 123"/>
          <p:cNvSpPr/>
          <p:nvPr/>
        </p:nvSpPr>
        <p:spPr>
          <a:xfrm rot="5612858">
            <a:off x="2745582" y="2313781"/>
            <a:ext cx="381000" cy="3413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1200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50192" name="AutoShape 71"/>
          <p:cNvCxnSpPr>
            <a:cxnSpLocks noChangeShapeType="1"/>
            <a:stCxn id="50181" idx="1"/>
            <a:endCxn id="81" idx="5"/>
          </p:cNvCxnSpPr>
          <p:nvPr/>
        </p:nvCxnSpPr>
        <p:spPr bwMode="auto">
          <a:xfrm rot="10800000" flipH="1">
            <a:off x="2798763" y="2611438"/>
            <a:ext cx="7937" cy="1112837"/>
          </a:xfrm>
          <a:prstGeom prst="curvedConnector3">
            <a:avLst>
              <a:gd name="adj1" fmla="val -2464074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Line 104"/>
          <p:cNvSpPr>
            <a:spLocks noChangeShapeType="1"/>
          </p:cNvSpPr>
          <p:nvPr/>
        </p:nvSpPr>
        <p:spPr bwMode="auto">
          <a:xfrm>
            <a:off x="1816100" y="3146425"/>
            <a:ext cx="47625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Line 105"/>
          <p:cNvSpPr>
            <a:spLocks noChangeShapeType="1"/>
          </p:cNvSpPr>
          <p:nvPr/>
        </p:nvSpPr>
        <p:spPr bwMode="auto">
          <a:xfrm>
            <a:off x="1816100" y="2474913"/>
            <a:ext cx="0" cy="1300162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Line 106"/>
          <p:cNvSpPr>
            <a:spLocks noChangeShapeType="1"/>
          </p:cNvSpPr>
          <p:nvPr/>
        </p:nvSpPr>
        <p:spPr bwMode="auto">
          <a:xfrm>
            <a:off x="1816100" y="2474913"/>
            <a:ext cx="47625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Line 107"/>
          <p:cNvSpPr>
            <a:spLocks noChangeShapeType="1"/>
          </p:cNvSpPr>
          <p:nvPr/>
        </p:nvSpPr>
        <p:spPr bwMode="auto">
          <a:xfrm>
            <a:off x="1816100" y="3775075"/>
            <a:ext cx="47625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Line 108"/>
          <p:cNvSpPr>
            <a:spLocks noChangeShapeType="1"/>
          </p:cNvSpPr>
          <p:nvPr/>
        </p:nvSpPr>
        <p:spPr bwMode="auto">
          <a:xfrm>
            <a:off x="1905000" y="2600325"/>
            <a:ext cx="3873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Line 109"/>
          <p:cNvSpPr>
            <a:spLocks noChangeShapeType="1"/>
          </p:cNvSpPr>
          <p:nvPr/>
        </p:nvSpPr>
        <p:spPr bwMode="auto">
          <a:xfrm>
            <a:off x="1905000" y="3900488"/>
            <a:ext cx="3873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Line 110"/>
          <p:cNvSpPr>
            <a:spLocks noChangeShapeType="1"/>
          </p:cNvSpPr>
          <p:nvPr/>
        </p:nvSpPr>
        <p:spPr bwMode="auto">
          <a:xfrm>
            <a:off x="1893888" y="2600325"/>
            <a:ext cx="0" cy="1300163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1" name="Rechte verbindingslijn met pijl 28"/>
          <p:cNvCxnSpPr/>
          <p:nvPr/>
        </p:nvCxnSpPr>
        <p:spPr>
          <a:xfrm>
            <a:off x="2063750" y="3062288"/>
            <a:ext cx="2286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Line 114"/>
          <p:cNvSpPr>
            <a:spLocks noChangeShapeType="1"/>
          </p:cNvSpPr>
          <p:nvPr/>
        </p:nvSpPr>
        <p:spPr bwMode="auto">
          <a:xfrm>
            <a:off x="3575050" y="3860800"/>
            <a:ext cx="28733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113"/>
          <p:cNvSpPr>
            <a:spLocks noChangeShapeType="1"/>
          </p:cNvSpPr>
          <p:nvPr/>
        </p:nvSpPr>
        <p:spPr bwMode="auto">
          <a:xfrm>
            <a:off x="3575050" y="3757613"/>
            <a:ext cx="28733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4" name="Rechte verbindingslijn met pijl 31"/>
          <p:cNvCxnSpPr/>
          <p:nvPr/>
        </p:nvCxnSpPr>
        <p:spPr>
          <a:xfrm>
            <a:off x="3575050" y="3652838"/>
            <a:ext cx="28733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204" name="Object 3"/>
          <p:cNvGraphicFramePr>
            <a:graphicFrameLocks noChangeAspect="1"/>
          </p:cNvGraphicFramePr>
          <p:nvPr/>
        </p:nvGraphicFramePr>
        <p:xfrm>
          <a:off x="2728913" y="4040188"/>
          <a:ext cx="230187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5" name="Equation" r:id="rId6" imgW="177646" imgH="241091" progId="Equation.DSMT4">
                  <p:embed/>
                </p:oleObj>
              </mc:Choice>
              <mc:Fallback>
                <p:oleObj name="Equation" r:id="rId6" imgW="177646" imgH="24109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913" y="4040188"/>
                        <a:ext cx="230187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05" name="Object 4"/>
          <p:cNvGraphicFramePr>
            <a:graphicFrameLocks noChangeAspect="1"/>
          </p:cNvGraphicFramePr>
          <p:nvPr/>
        </p:nvGraphicFramePr>
        <p:xfrm>
          <a:off x="2690813" y="2665413"/>
          <a:ext cx="228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6" name="Equation" r:id="rId8" imgW="177646" imgH="241091" progId="Equation.DSMT4">
                  <p:embed/>
                </p:oleObj>
              </mc:Choice>
              <mc:Fallback>
                <p:oleObj name="Equation" r:id="rId8" imgW="177646" imgH="24109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813" y="2665413"/>
                        <a:ext cx="2286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06" name="Object 5"/>
          <p:cNvGraphicFramePr>
            <a:graphicFrameLocks noChangeAspect="1"/>
          </p:cNvGraphicFramePr>
          <p:nvPr/>
        </p:nvGraphicFramePr>
        <p:xfrm>
          <a:off x="2690813" y="3189288"/>
          <a:ext cx="228600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7" name="Equation" r:id="rId10" imgW="177646" imgH="241091" progId="Equation.DSMT4">
                  <p:embed/>
                </p:oleObj>
              </mc:Choice>
              <mc:Fallback>
                <p:oleObj name="Equation" r:id="rId10" imgW="177646" imgH="24109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813" y="3189288"/>
                        <a:ext cx="228600" cy="26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07" name="Object 6"/>
          <p:cNvGraphicFramePr>
            <a:graphicFrameLocks noChangeAspect="1"/>
          </p:cNvGraphicFramePr>
          <p:nvPr/>
        </p:nvGraphicFramePr>
        <p:xfrm>
          <a:off x="3327400" y="3300413"/>
          <a:ext cx="227013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8" name="Equation" r:id="rId12" imgW="177646" imgH="241091" progId="Equation.DSMT4">
                  <p:embed/>
                </p:oleObj>
              </mc:Choice>
              <mc:Fallback>
                <p:oleObj name="Equation" r:id="rId12" imgW="177646" imgH="241091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3300413"/>
                        <a:ext cx="227013" cy="26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" name="Text Box 25"/>
          <p:cNvSpPr txBox="1">
            <a:spLocks noChangeArrowheads="1"/>
          </p:cNvSpPr>
          <p:nvPr/>
        </p:nvSpPr>
        <p:spPr bwMode="auto">
          <a:xfrm>
            <a:off x="3817938" y="5224463"/>
            <a:ext cx="1631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chemeClr val="tx2"/>
                </a:solidFill>
              </a:rPr>
              <a:t>Maximum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chemeClr val="tx2"/>
                </a:solidFill>
              </a:rPr>
              <a:t>Post Synaptic Potential</a:t>
            </a:r>
            <a:endParaRPr lang="en-US" altLang="en-US" sz="800">
              <a:solidFill>
                <a:schemeClr val="tx2"/>
              </a:solidFill>
            </a:endParaRPr>
          </a:p>
        </p:txBody>
      </p:sp>
      <p:sp>
        <p:nvSpPr>
          <p:cNvPr id="132" name="Text Box 23"/>
          <p:cNvSpPr txBox="1">
            <a:spLocks noChangeArrowheads="1"/>
          </p:cNvSpPr>
          <p:nvPr/>
        </p:nvSpPr>
        <p:spPr bwMode="auto">
          <a:xfrm>
            <a:off x="1325563" y="5032375"/>
            <a:ext cx="118745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/>
              <a:t>Sigmoid function</a:t>
            </a:r>
          </a:p>
        </p:txBody>
      </p:sp>
      <p:pic>
        <p:nvPicPr>
          <p:cNvPr id="133" name="Picture 24" descr="post2pre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4"/>
          <a:stretch>
            <a:fillRect/>
          </a:stretch>
        </p:blipFill>
        <p:spPr bwMode="auto">
          <a:xfrm>
            <a:off x="1076325" y="5167313"/>
            <a:ext cx="1474788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27" descr="pre2post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6"/>
          <a:stretch>
            <a:fillRect/>
          </a:stretch>
        </p:blipFill>
        <p:spPr bwMode="auto">
          <a:xfrm>
            <a:off x="3170238" y="5157788"/>
            <a:ext cx="147320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" name="Text Box 23"/>
          <p:cNvSpPr txBox="1">
            <a:spLocks noChangeArrowheads="1"/>
          </p:cNvSpPr>
          <p:nvPr/>
        </p:nvSpPr>
        <p:spPr bwMode="auto">
          <a:xfrm>
            <a:off x="1216025" y="6281738"/>
            <a:ext cx="1263650" cy="223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Membrane potential</a:t>
            </a:r>
          </a:p>
        </p:txBody>
      </p:sp>
      <p:sp>
        <p:nvSpPr>
          <p:cNvPr id="136" name="Text Box 23"/>
          <p:cNvSpPr txBox="1">
            <a:spLocks noChangeArrowheads="1"/>
          </p:cNvSpPr>
          <p:nvPr/>
        </p:nvSpPr>
        <p:spPr bwMode="auto">
          <a:xfrm rot="-5400000">
            <a:off x="750888" y="5580063"/>
            <a:ext cx="693737" cy="2365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Firing rate</a:t>
            </a:r>
          </a:p>
        </p:txBody>
      </p:sp>
      <p:sp>
        <p:nvSpPr>
          <p:cNvPr id="137" name="Text Box 23"/>
          <p:cNvSpPr txBox="1">
            <a:spLocks noChangeArrowheads="1"/>
          </p:cNvSpPr>
          <p:nvPr/>
        </p:nvSpPr>
        <p:spPr bwMode="auto">
          <a:xfrm>
            <a:off x="3414713" y="5005388"/>
            <a:ext cx="108585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/>
              <a:t>Synaptic kernel</a:t>
            </a:r>
          </a:p>
        </p:txBody>
      </p:sp>
      <p:sp>
        <p:nvSpPr>
          <p:cNvPr id="138" name="Line 57"/>
          <p:cNvSpPr>
            <a:spLocks noChangeShapeType="1"/>
          </p:cNvSpPr>
          <p:nvPr/>
        </p:nvSpPr>
        <p:spPr bwMode="auto">
          <a:xfrm>
            <a:off x="2579688" y="5584825"/>
            <a:ext cx="4397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9" name="Object 10"/>
          <p:cNvGraphicFramePr>
            <a:graphicFrameLocks noChangeAspect="1"/>
          </p:cNvGraphicFramePr>
          <p:nvPr/>
        </p:nvGraphicFramePr>
        <p:xfrm>
          <a:off x="2641600" y="5649913"/>
          <a:ext cx="23812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9" name="Equation" r:id="rId16" imgW="164603" imgH="177815" progId="Equation.3">
                  <p:embed/>
                </p:oleObj>
              </mc:Choice>
              <mc:Fallback>
                <p:oleObj name="Equation" r:id="rId16" imgW="164603" imgH="177815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5649913"/>
                        <a:ext cx="23812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" name="Object 11"/>
          <p:cNvGraphicFramePr>
            <a:graphicFrameLocks noChangeAspect="1"/>
          </p:cNvGraphicFramePr>
          <p:nvPr/>
        </p:nvGraphicFramePr>
        <p:xfrm>
          <a:off x="2717800" y="5329238"/>
          <a:ext cx="155575" cy="21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0" name="Equation" r:id="rId18" imgW="114300" imgH="165100" progId="Equation.3">
                  <p:embed/>
                </p:oleObj>
              </mc:Choice>
              <mc:Fallback>
                <p:oleObj name="Equation" r:id="rId18" imgW="114300" imgH="1651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5329238"/>
                        <a:ext cx="155575" cy="21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" name="Text Box 23"/>
          <p:cNvSpPr txBox="1">
            <a:spLocks noChangeArrowheads="1"/>
          </p:cNvSpPr>
          <p:nvPr/>
        </p:nvSpPr>
        <p:spPr bwMode="auto">
          <a:xfrm>
            <a:off x="3641725" y="6264275"/>
            <a:ext cx="633413" cy="223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Time (s)</a:t>
            </a:r>
          </a:p>
        </p:txBody>
      </p:sp>
      <p:sp>
        <p:nvSpPr>
          <p:cNvPr id="142" name="Text Box 23"/>
          <p:cNvSpPr txBox="1">
            <a:spLocks noChangeArrowheads="1"/>
          </p:cNvSpPr>
          <p:nvPr/>
        </p:nvSpPr>
        <p:spPr bwMode="auto">
          <a:xfrm rot="-5400000">
            <a:off x="2555875" y="5603875"/>
            <a:ext cx="1196975" cy="238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Membrane potential</a:t>
            </a:r>
          </a:p>
        </p:txBody>
      </p:sp>
      <p:sp>
        <p:nvSpPr>
          <p:cNvPr id="144" name="Text Box 27"/>
          <p:cNvSpPr txBox="1">
            <a:spLocks noChangeArrowheads="1"/>
          </p:cNvSpPr>
          <p:nvPr/>
        </p:nvSpPr>
        <p:spPr bwMode="auto">
          <a:xfrm>
            <a:off x="4362450" y="5870575"/>
            <a:ext cx="1179513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chemeClr val="tx2"/>
                </a:solidFill>
              </a:rPr>
              <a:t>Inverse Time Constant</a:t>
            </a:r>
            <a:endParaRPr lang="en-US" altLang="en-US" sz="800">
              <a:solidFill>
                <a:schemeClr val="tx2"/>
              </a:solidFill>
            </a:endParaRPr>
          </a:p>
        </p:txBody>
      </p:sp>
      <p:graphicFrame>
        <p:nvGraphicFramePr>
          <p:cNvPr id="145" name="Object 12"/>
          <p:cNvGraphicFramePr>
            <a:graphicFrameLocks noChangeAspect="1"/>
          </p:cNvGraphicFramePr>
          <p:nvPr/>
        </p:nvGraphicFramePr>
        <p:xfrm>
          <a:off x="4235450" y="5980113"/>
          <a:ext cx="1905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1" name="Equation" r:id="rId20" imgW="139700" imgH="127000" progId="Equation.3">
                  <p:embed/>
                </p:oleObj>
              </mc:Choice>
              <mc:Fallback>
                <p:oleObj name="Equation" r:id="rId20" imgW="139700" imgH="1270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5980113"/>
                        <a:ext cx="1905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" name="TextBox 6"/>
          <p:cNvSpPr txBox="1">
            <a:spLocks noChangeArrowheads="1"/>
          </p:cNvSpPr>
          <p:nvPr/>
        </p:nvSpPr>
        <p:spPr bwMode="auto">
          <a:xfrm>
            <a:off x="3625850" y="5256213"/>
            <a:ext cx="28257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i="1">
                <a:latin typeface="Times New Roman" charset="0"/>
                <a:ea typeface="Times New Roman" charset="0"/>
                <a:cs typeface="Times New Roman" charset="0"/>
              </a:rPr>
              <a:t>H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302250" y="1652588"/>
            <a:ext cx="3568700" cy="3843337"/>
            <a:chOff x="5152812" y="1628343"/>
            <a:chExt cx="3662362" cy="3712770"/>
          </a:xfrm>
        </p:grpSpPr>
        <p:sp>
          <p:nvSpPr>
            <p:cNvPr id="50235" name="Freeform 9"/>
            <p:cNvSpPr>
              <a:spLocks noEditPoints="1"/>
            </p:cNvSpPr>
            <p:nvPr/>
          </p:nvSpPr>
          <p:spPr bwMode="auto">
            <a:xfrm>
              <a:off x="8125773" y="2433267"/>
              <a:ext cx="55152" cy="1604513"/>
            </a:xfrm>
            <a:custGeom>
              <a:avLst/>
              <a:gdLst>
                <a:gd name="T0" fmla="*/ 2147483646 w 400"/>
                <a:gd name="T1" fmla="*/ 2147483646 h 10033"/>
                <a:gd name="T2" fmla="*/ 2147483646 w 400"/>
                <a:gd name="T3" fmla="*/ 2147483646 h 10033"/>
                <a:gd name="T4" fmla="*/ 2147483646 w 400"/>
                <a:gd name="T5" fmla="*/ 2147483646 h 10033"/>
                <a:gd name="T6" fmla="*/ 2147483646 w 400"/>
                <a:gd name="T7" fmla="*/ 2147483646 h 10033"/>
                <a:gd name="T8" fmla="*/ 2147483646 w 400"/>
                <a:gd name="T9" fmla="*/ 2147483646 h 10033"/>
                <a:gd name="T10" fmla="*/ 2147483646 w 400"/>
                <a:gd name="T11" fmla="*/ 2147483646 h 10033"/>
                <a:gd name="T12" fmla="*/ 2147483646 w 400"/>
                <a:gd name="T13" fmla="*/ 2147483646 h 10033"/>
                <a:gd name="T14" fmla="*/ 0 w 400"/>
                <a:gd name="T15" fmla="*/ 2147483646 h 10033"/>
                <a:gd name="T16" fmla="*/ 2147483646 w 400"/>
                <a:gd name="T17" fmla="*/ 0 h 10033"/>
                <a:gd name="T18" fmla="*/ 2147483646 w 400"/>
                <a:gd name="T19" fmla="*/ 2147483646 h 10033"/>
                <a:gd name="T20" fmla="*/ 0 w 400"/>
                <a:gd name="T21" fmla="*/ 2147483646 h 100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10033"/>
                <a:gd name="T35" fmla="*/ 400 w 400"/>
                <a:gd name="T36" fmla="*/ 10033 h 100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10033">
                  <a:moveTo>
                    <a:pt x="233" y="333"/>
                  </a:moveTo>
                  <a:lnTo>
                    <a:pt x="233" y="10000"/>
                  </a:lnTo>
                  <a:cubicBezTo>
                    <a:pt x="233" y="10019"/>
                    <a:pt x="218" y="10033"/>
                    <a:pt x="200" y="10033"/>
                  </a:cubicBezTo>
                  <a:cubicBezTo>
                    <a:pt x="181" y="10033"/>
                    <a:pt x="166" y="10019"/>
                    <a:pt x="166" y="10000"/>
                  </a:cubicBezTo>
                  <a:lnTo>
                    <a:pt x="166" y="333"/>
                  </a:lnTo>
                  <a:cubicBezTo>
                    <a:pt x="166" y="315"/>
                    <a:pt x="181" y="300"/>
                    <a:pt x="200" y="300"/>
                  </a:cubicBezTo>
                  <a:cubicBezTo>
                    <a:pt x="218" y="300"/>
                    <a:pt x="233" y="315"/>
                    <a:pt x="233" y="333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chemeClr val="tx1"/>
            </a:solidFill>
            <a:ln w="6350" cap="flat" cmpd="sng">
              <a:solidFill>
                <a:schemeClr val="tx1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6" name="Freeform 10"/>
            <p:cNvSpPr>
              <a:spLocks noEditPoints="1"/>
            </p:cNvSpPr>
            <p:nvPr/>
          </p:nvSpPr>
          <p:spPr bwMode="auto">
            <a:xfrm>
              <a:off x="5918375" y="2427936"/>
              <a:ext cx="55152" cy="1604513"/>
            </a:xfrm>
            <a:custGeom>
              <a:avLst/>
              <a:gdLst>
                <a:gd name="T0" fmla="*/ 2147483646 w 400"/>
                <a:gd name="T1" fmla="*/ 2147483646 h 10033"/>
                <a:gd name="T2" fmla="*/ 2147483646 w 400"/>
                <a:gd name="T3" fmla="*/ 2147483646 h 10033"/>
                <a:gd name="T4" fmla="*/ 2147483646 w 400"/>
                <a:gd name="T5" fmla="*/ 2147483646 h 10033"/>
                <a:gd name="T6" fmla="*/ 2147483646 w 400"/>
                <a:gd name="T7" fmla="*/ 2147483646 h 10033"/>
                <a:gd name="T8" fmla="*/ 2147483646 w 400"/>
                <a:gd name="T9" fmla="*/ 2147483646 h 10033"/>
                <a:gd name="T10" fmla="*/ 2147483646 w 400"/>
                <a:gd name="T11" fmla="*/ 0 h 10033"/>
                <a:gd name="T12" fmla="*/ 2147483646 w 400"/>
                <a:gd name="T13" fmla="*/ 2147483646 h 10033"/>
                <a:gd name="T14" fmla="*/ 2147483646 w 400"/>
                <a:gd name="T15" fmla="*/ 2147483646 h 10033"/>
                <a:gd name="T16" fmla="*/ 2147483646 w 400"/>
                <a:gd name="T17" fmla="*/ 2147483646 h 10033"/>
                <a:gd name="T18" fmla="*/ 0 w 400"/>
                <a:gd name="T19" fmla="*/ 2147483646 h 10033"/>
                <a:gd name="T20" fmla="*/ 2147483646 w 400"/>
                <a:gd name="T21" fmla="*/ 2147483646 h 100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10033"/>
                <a:gd name="T35" fmla="*/ 400 w 400"/>
                <a:gd name="T36" fmla="*/ 10033 h 100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10033">
                  <a:moveTo>
                    <a:pt x="233" y="33"/>
                  </a:moveTo>
                  <a:lnTo>
                    <a:pt x="233" y="9700"/>
                  </a:lnTo>
                  <a:cubicBezTo>
                    <a:pt x="233" y="9718"/>
                    <a:pt x="219" y="9733"/>
                    <a:pt x="200" y="9733"/>
                  </a:cubicBezTo>
                  <a:cubicBezTo>
                    <a:pt x="182" y="9733"/>
                    <a:pt x="167" y="9718"/>
                    <a:pt x="167" y="9700"/>
                  </a:cubicBezTo>
                  <a:lnTo>
                    <a:pt x="167" y="33"/>
                  </a:lnTo>
                  <a:cubicBezTo>
                    <a:pt x="167" y="15"/>
                    <a:pt x="182" y="0"/>
                    <a:pt x="200" y="0"/>
                  </a:cubicBezTo>
                  <a:cubicBezTo>
                    <a:pt x="219" y="0"/>
                    <a:pt x="233" y="15"/>
                    <a:pt x="233" y="33"/>
                  </a:cubicBezTo>
                  <a:close/>
                  <a:moveTo>
                    <a:pt x="400" y="9633"/>
                  </a:moveTo>
                  <a:lnTo>
                    <a:pt x="200" y="10033"/>
                  </a:lnTo>
                  <a:lnTo>
                    <a:pt x="0" y="9633"/>
                  </a:lnTo>
                  <a:lnTo>
                    <a:pt x="400" y="9633"/>
                  </a:lnTo>
                  <a:close/>
                </a:path>
              </a:pathLst>
            </a:custGeom>
            <a:solidFill>
              <a:schemeClr val="tx1"/>
            </a:solidFill>
            <a:ln w="6350" cap="flat" cmpd="sng">
              <a:solidFill>
                <a:schemeClr val="tx1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7" name="Freeform 14"/>
            <p:cNvSpPr>
              <a:spLocks noEditPoints="1"/>
            </p:cNvSpPr>
            <p:nvPr/>
          </p:nvSpPr>
          <p:spPr bwMode="auto">
            <a:xfrm>
              <a:off x="6162620" y="3584678"/>
              <a:ext cx="56466" cy="453102"/>
            </a:xfrm>
            <a:custGeom>
              <a:avLst/>
              <a:gdLst>
                <a:gd name="T0" fmla="*/ 2147483646 w 400"/>
                <a:gd name="T1" fmla="*/ 2147483646 h 2833"/>
                <a:gd name="T2" fmla="*/ 2147483646 w 400"/>
                <a:gd name="T3" fmla="*/ 2147483646 h 2833"/>
                <a:gd name="T4" fmla="*/ 2147483646 w 400"/>
                <a:gd name="T5" fmla="*/ 2147483646 h 2833"/>
                <a:gd name="T6" fmla="*/ 2147483646 w 400"/>
                <a:gd name="T7" fmla="*/ 2147483646 h 2833"/>
                <a:gd name="T8" fmla="*/ 2147483646 w 400"/>
                <a:gd name="T9" fmla="*/ 2147483646 h 2833"/>
                <a:gd name="T10" fmla="*/ 2147483646 w 400"/>
                <a:gd name="T11" fmla="*/ 2147483646 h 2833"/>
                <a:gd name="T12" fmla="*/ 2147483646 w 400"/>
                <a:gd name="T13" fmla="*/ 2147483646 h 2833"/>
                <a:gd name="T14" fmla="*/ 0 w 400"/>
                <a:gd name="T15" fmla="*/ 2147483646 h 2833"/>
                <a:gd name="T16" fmla="*/ 2147483646 w 400"/>
                <a:gd name="T17" fmla="*/ 0 h 2833"/>
                <a:gd name="T18" fmla="*/ 2147483646 w 400"/>
                <a:gd name="T19" fmla="*/ 2147483646 h 2833"/>
                <a:gd name="T20" fmla="*/ 0 w 400"/>
                <a:gd name="T21" fmla="*/ 2147483646 h 28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2833"/>
                <a:gd name="T35" fmla="*/ 400 w 400"/>
                <a:gd name="T36" fmla="*/ 2833 h 28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2833">
                  <a:moveTo>
                    <a:pt x="167" y="2800"/>
                  </a:moveTo>
                  <a:lnTo>
                    <a:pt x="167" y="333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3" y="315"/>
                    <a:pt x="233" y="333"/>
                  </a:cubicBezTo>
                  <a:lnTo>
                    <a:pt x="233" y="2800"/>
                  </a:lnTo>
                  <a:cubicBezTo>
                    <a:pt x="233" y="2819"/>
                    <a:pt x="219" y="2833"/>
                    <a:pt x="200" y="2833"/>
                  </a:cubicBezTo>
                  <a:cubicBezTo>
                    <a:pt x="182" y="2833"/>
                    <a:pt x="167" y="2819"/>
                    <a:pt x="167" y="2800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chemeClr val="tx1"/>
            </a:solidFill>
            <a:ln w="6350" cap="flat" cmpd="sng">
              <a:solidFill>
                <a:schemeClr val="tx1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8" name="Line 114"/>
            <p:cNvSpPr>
              <a:spLocks noChangeShapeType="1"/>
            </p:cNvSpPr>
            <p:nvPr/>
          </p:nvSpPr>
          <p:spPr bwMode="auto">
            <a:xfrm>
              <a:off x="8368705" y="5127889"/>
              <a:ext cx="446469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9" name="Line 113"/>
            <p:cNvSpPr>
              <a:spLocks noChangeShapeType="1"/>
            </p:cNvSpPr>
            <p:nvPr/>
          </p:nvSpPr>
          <p:spPr bwMode="auto">
            <a:xfrm>
              <a:off x="8368705" y="4977299"/>
              <a:ext cx="4464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67" name="Rechte verbindingslijn met pijl 77"/>
            <p:cNvCxnSpPr/>
            <p:nvPr/>
          </p:nvCxnSpPr>
          <p:spPr>
            <a:xfrm>
              <a:off x="8368783" y="4827368"/>
              <a:ext cx="44639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241" name="Rectangle 103"/>
            <p:cNvSpPr>
              <a:spLocks noChangeArrowheads="1"/>
            </p:cNvSpPr>
            <p:nvPr/>
          </p:nvSpPr>
          <p:spPr bwMode="auto">
            <a:xfrm>
              <a:off x="5762111" y="4032449"/>
              <a:ext cx="2760232" cy="1308664"/>
            </a:xfrm>
            <a:prstGeom prst="rect">
              <a:avLst/>
            </a:prstGeom>
            <a:solidFill>
              <a:schemeClr val="bg1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n-US" sz="1800">
                <a:latin typeface="Calibri" charset="0"/>
              </a:endParaRPr>
            </a:p>
          </p:txBody>
        </p:sp>
        <p:sp>
          <p:nvSpPr>
            <p:cNvPr id="50242" name="Rectangle 10" descr="White marble"/>
            <p:cNvSpPr>
              <a:spLocks noChangeArrowheads="1"/>
            </p:cNvSpPr>
            <p:nvPr/>
          </p:nvSpPr>
          <p:spPr bwMode="auto">
            <a:xfrm>
              <a:off x="5747666" y="2814405"/>
              <a:ext cx="2799626" cy="7356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50243" name="Rectangle 74"/>
            <p:cNvSpPr>
              <a:spLocks noChangeArrowheads="1"/>
            </p:cNvSpPr>
            <p:nvPr/>
          </p:nvSpPr>
          <p:spPr bwMode="auto">
            <a:xfrm>
              <a:off x="5762111" y="1628343"/>
              <a:ext cx="2760232" cy="80492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n-US" sz="1800">
                <a:latin typeface="Calibri" charset="0"/>
              </a:endParaRPr>
            </a:p>
          </p:txBody>
        </p:sp>
        <p:grpSp>
          <p:nvGrpSpPr>
            <p:cNvPr id="50244" name="Group 75"/>
            <p:cNvGrpSpPr>
              <a:grpSpLocks/>
            </p:cNvGrpSpPr>
            <p:nvPr/>
          </p:nvGrpSpPr>
          <p:grpSpPr bwMode="auto">
            <a:xfrm>
              <a:off x="6026053" y="2437265"/>
              <a:ext cx="193033" cy="318503"/>
              <a:chOff x="2538" y="1637"/>
              <a:chExt cx="166" cy="239"/>
            </a:xfrm>
          </p:grpSpPr>
          <p:sp>
            <p:nvSpPr>
              <p:cNvPr id="50268" name="Rectangle 76"/>
              <p:cNvSpPr>
                <a:spLocks noChangeArrowheads="1"/>
              </p:cNvSpPr>
              <p:nvPr/>
            </p:nvSpPr>
            <p:spPr bwMode="auto">
              <a:xfrm>
                <a:off x="2649" y="1760"/>
                <a:ext cx="5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Times New Roman" charset="0"/>
                  </a:rPr>
                  <a:t>4</a:t>
                </a:r>
                <a:endParaRPr lang="en-US" altLang="en-US" sz="1800">
                  <a:latin typeface="Calibri" charset="0"/>
                </a:endParaRPr>
              </a:p>
            </p:txBody>
          </p:sp>
          <p:sp>
            <p:nvSpPr>
              <p:cNvPr id="50269" name="Rectangle 77"/>
              <p:cNvSpPr>
                <a:spLocks noChangeArrowheads="1"/>
              </p:cNvSpPr>
              <p:nvPr/>
            </p:nvSpPr>
            <p:spPr bwMode="auto">
              <a:xfrm>
                <a:off x="2538" y="1637"/>
                <a:ext cx="79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100" i="1">
                    <a:solidFill>
                      <a:srgbClr val="000000"/>
                    </a:solidFill>
                    <a:latin typeface="Symbol" charset="2"/>
                  </a:rPr>
                  <a:t>g</a:t>
                </a:r>
                <a:endParaRPr lang="en-US" altLang="en-US" sz="1800">
                  <a:latin typeface="Calibri" charset="0"/>
                </a:endParaRPr>
              </a:p>
            </p:txBody>
          </p:sp>
        </p:grpSp>
        <p:grpSp>
          <p:nvGrpSpPr>
            <p:cNvPr id="50245" name="Group 78"/>
            <p:cNvGrpSpPr>
              <a:grpSpLocks/>
            </p:cNvGrpSpPr>
            <p:nvPr/>
          </p:nvGrpSpPr>
          <p:grpSpPr bwMode="auto">
            <a:xfrm>
              <a:off x="7864457" y="2465250"/>
              <a:ext cx="189093" cy="321169"/>
              <a:chOff x="4113" y="1658"/>
              <a:chExt cx="162" cy="241"/>
            </a:xfrm>
          </p:grpSpPr>
          <p:sp>
            <p:nvSpPr>
              <p:cNvPr id="50266" name="Rectangle 79"/>
              <p:cNvSpPr>
                <a:spLocks noChangeArrowheads="1"/>
              </p:cNvSpPr>
              <p:nvPr/>
            </p:nvSpPr>
            <p:spPr bwMode="auto">
              <a:xfrm>
                <a:off x="4220" y="1783"/>
                <a:ext cx="5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Times New Roman" charset="0"/>
                  </a:rPr>
                  <a:t>3</a:t>
                </a:r>
                <a:endParaRPr lang="en-US" altLang="en-US" sz="1800">
                  <a:latin typeface="Calibri" charset="0"/>
                </a:endParaRPr>
              </a:p>
            </p:txBody>
          </p:sp>
          <p:sp>
            <p:nvSpPr>
              <p:cNvPr id="50267" name="Rectangle 80"/>
              <p:cNvSpPr>
                <a:spLocks noChangeArrowheads="1"/>
              </p:cNvSpPr>
              <p:nvPr/>
            </p:nvSpPr>
            <p:spPr bwMode="auto">
              <a:xfrm>
                <a:off x="4113" y="1658"/>
                <a:ext cx="79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100" i="1">
                    <a:solidFill>
                      <a:srgbClr val="000000"/>
                    </a:solidFill>
                    <a:latin typeface="Symbol" charset="2"/>
                  </a:rPr>
                  <a:t>g</a:t>
                </a:r>
                <a:endParaRPr lang="en-US" altLang="en-US" sz="1800">
                  <a:latin typeface="Calibri" charset="0"/>
                </a:endParaRPr>
              </a:p>
            </p:txBody>
          </p:sp>
        </p:grpSp>
        <p:grpSp>
          <p:nvGrpSpPr>
            <p:cNvPr id="50246" name="Group 81"/>
            <p:cNvGrpSpPr>
              <a:grpSpLocks/>
            </p:cNvGrpSpPr>
            <p:nvPr/>
          </p:nvGrpSpPr>
          <p:grpSpPr bwMode="auto">
            <a:xfrm>
              <a:off x="6324138" y="3588676"/>
              <a:ext cx="179901" cy="318503"/>
              <a:chOff x="2794" y="2501"/>
              <a:chExt cx="154" cy="239"/>
            </a:xfrm>
          </p:grpSpPr>
          <p:sp>
            <p:nvSpPr>
              <p:cNvPr id="50264" name="Rectangle 82"/>
              <p:cNvSpPr>
                <a:spLocks noChangeArrowheads="1"/>
              </p:cNvSpPr>
              <p:nvPr/>
            </p:nvSpPr>
            <p:spPr bwMode="auto">
              <a:xfrm>
                <a:off x="2893" y="2624"/>
                <a:ext cx="5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Times New Roman" charset="0"/>
                  </a:rPr>
                  <a:t>1</a:t>
                </a:r>
                <a:endParaRPr lang="en-US" altLang="en-US" sz="1800">
                  <a:latin typeface="Calibri" charset="0"/>
                </a:endParaRPr>
              </a:p>
            </p:txBody>
          </p:sp>
          <p:sp>
            <p:nvSpPr>
              <p:cNvPr id="50265" name="Rectangle 83"/>
              <p:cNvSpPr>
                <a:spLocks noChangeArrowheads="1"/>
              </p:cNvSpPr>
              <p:nvPr/>
            </p:nvSpPr>
            <p:spPr bwMode="auto">
              <a:xfrm>
                <a:off x="2794" y="2501"/>
                <a:ext cx="7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100" i="1">
                    <a:solidFill>
                      <a:srgbClr val="000000"/>
                    </a:solidFill>
                    <a:latin typeface="Symbol" charset="2"/>
                  </a:rPr>
                  <a:t>g</a:t>
                </a:r>
                <a:endParaRPr lang="en-US" altLang="en-US" sz="1800">
                  <a:latin typeface="Calibri" charset="0"/>
                </a:endParaRPr>
              </a:p>
            </p:txBody>
          </p:sp>
        </p:grpSp>
        <p:grpSp>
          <p:nvGrpSpPr>
            <p:cNvPr id="50247" name="Group 84"/>
            <p:cNvGrpSpPr>
              <a:grpSpLocks/>
            </p:cNvGrpSpPr>
            <p:nvPr/>
          </p:nvGrpSpPr>
          <p:grpSpPr bwMode="auto">
            <a:xfrm>
              <a:off x="7593949" y="3635319"/>
              <a:ext cx="193033" cy="317171"/>
              <a:chOff x="3892" y="2536"/>
              <a:chExt cx="164" cy="238"/>
            </a:xfrm>
          </p:grpSpPr>
          <p:sp>
            <p:nvSpPr>
              <p:cNvPr id="50262" name="Rectangle 85"/>
              <p:cNvSpPr>
                <a:spLocks noChangeArrowheads="1"/>
              </p:cNvSpPr>
              <p:nvPr/>
            </p:nvSpPr>
            <p:spPr bwMode="auto">
              <a:xfrm>
                <a:off x="4002" y="2658"/>
                <a:ext cx="5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Times New Roman" charset="0"/>
                  </a:rPr>
                  <a:t>2</a:t>
                </a:r>
                <a:endParaRPr lang="en-US" altLang="en-US" sz="1800">
                  <a:latin typeface="Calibri" charset="0"/>
                </a:endParaRPr>
              </a:p>
            </p:txBody>
          </p:sp>
          <p:sp>
            <p:nvSpPr>
              <p:cNvPr id="50263" name="Rectangle 86"/>
              <p:cNvSpPr>
                <a:spLocks noChangeArrowheads="1"/>
              </p:cNvSpPr>
              <p:nvPr/>
            </p:nvSpPr>
            <p:spPr bwMode="auto">
              <a:xfrm>
                <a:off x="3892" y="2536"/>
                <a:ext cx="7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100" i="1">
                    <a:solidFill>
                      <a:srgbClr val="000000"/>
                    </a:solidFill>
                    <a:latin typeface="Symbol" charset="2"/>
                  </a:rPr>
                  <a:t>g</a:t>
                </a:r>
                <a:endParaRPr lang="en-US" altLang="en-US" sz="1800">
                  <a:latin typeface="Calibri" charset="0"/>
                </a:endParaRPr>
              </a:p>
            </p:txBody>
          </p:sp>
        </p:grpSp>
        <p:sp>
          <p:nvSpPr>
            <p:cNvPr id="50248" name="Rectangle 91"/>
            <p:cNvSpPr>
              <a:spLocks noChangeArrowheads="1"/>
            </p:cNvSpPr>
            <p:nvPr/>
          </p:nvSpPr>
          <p:spPr bwMode="auto">
            <a:xfrm>
              <a:off x="5832699" y="2887702"/>
              <a:ext cx="202619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solidFill>
                    <a:srgbClr val="000000"/>
                  </a:solidFill>
                  <a:latin typeface="Calibri" charset="0"/>
                </a:rPr>
                <a:t>Excitatory spiny cells in granular layers </a:t>
              </a:r>
              <a:endParaRPr lang="en-US" altLang="en-US" sz="1000">
                <a:latin typeface="Calibri" charset="0"/>
              </a:endParaRPr>
            </a:p>
          </p:txBody>
        </p:sp>
        <p:sp>
          <p:nvSpPr>
            <p:cNvPr id="50249" name="Rectangle 93"/>
            <p:cNvSpPr>
              <a:spLocks noChangeArrowheads="1"/>
            </p:cNvSpPr>
            <p:nvPr/>
          </p:nvSpPr>
          <p:spPr bwMode="auto">
            <a:xfrm>
              <a:off x="5832699" y="1703939"/>
              <a:ext cx="1994668" cy="15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solidFill>
                    <a:srgbClr val="000000"/>
                  </a:solidFill>
                  <a:latin typeface="Calibri" charset="0"/>
                </a:rPr>
                <a:t>Inhibitory cells in extragranular layers  </a:t>
              </a:r>
              <a:endParaRPr lang="en-US" altLang="en-US" sz="1000">
                <a:latin typeface="Calibri" charset="0"/>
              </a:endParaRPr>
            </a:p>
          </p:txBody>
        </p:sp>
        <p:graphicFrame>
          <p:nvGraphicFramePr>
            <p:cNvPr id="50250" name="Object 3"/>
            <p:cNvGraphicFramePr>
              <a:graphicFrameLocks noChangeAspect="1"/>
            </p:cNvGraphicFramePr>
            <p:nvPr/>
          </p:nvGraphicFramePr>
          <p:xfrm>
            <a:off x="5847674" y="1926992"/>
            <a:ext cx="2019300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92" name="Equation" r:id="rId22" imgW="2755900" imgH="482600" progId="Equation.3">
                    <p:embed/>
                  </p:oleObj>
                </mc:Choice>
                <mc:Fallback>
                  <p:oleObj name="Equation" r:id="rId22" imgW="2755900" imgH="4826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7674" y="1926992"/>
                          <a:ext cx="2019300" cy="404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251" name="Object 4"/>
            <p:cNvGraphicFramePr>
              <a:graphicFrameLocks noChangeAspect="1"/>
            </p:cNvGraphicFramePr>
            <p:nvPr/>
          </p:nvGraphicFramePr>
          <p:xfrm>
            <a:off x="5891791" y="3092930"/>
            <a:ext cx="2325580" cy="3838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93" name="Equation" r:id="rId24" imgW="3162300" imgH="457200" progId="Equation.3">
                    <p:embed/>
                  </p:oleObj>
                </mc:Choice>
                <mc:Fallback>
                  <p:oleObj name="Equation" r:id="rId24" imgW="3162300" imgH="4572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91791" y="3092930"/>
                          <a:ext cx="2325580" cy="3838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252" name="Line 104"/>
            <p:cNvSpPr>
              <a:spLocks noChangeShapeType="1"/>
            </p:cNvSpPr>
            <p:nvPr/>
          </p:nvSpPr>
          <p:spPr bwMode="auto">
            <a:xfrm>
              <a:off x="5152812" y="3236856"/>
              <a:ext cx="594854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53" name="Line 105"/>
            <p:cNvSpPr>
              <a:spLocks noChangeShapeType="1"/>
            </p:cNvSpPr>
            <p:nvPr/>
          </p:nvSpPr>
          <p:spPr bwMode="auto">
            <a:xfrm>
              <a:off x="5152812" y="1906870"/>
              <a:ext cx="0" cy="2478732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54" name="Line 106"/>
            <p:cNvSpPr>
              <a:spLocks noChangeShapeType="1"/>
            </p:cNvSpPr>
            <p:nvPr/>
          </p:nvSpPr>
          <p:spPr bwMode="auto">
            <a:xfrm>
              <a:off x="5152812" y="1906870"/>
              <a:ext cx="594854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55" name="Line 107"/>
            <p:cNvSpPr>
              <a:spLocks noChangeShapeType="1"/>
            </p:cNvSpPr>
            <p:nvPr/>
          </p:nvSpPr>
          <p:spPr bwMode="auto">
            <a:xfrm>
              <a:off x="5152812" y="4372276"/>
              <a:ext cx="594854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56" name="Line 108"/>
            <p:cNvSpPr>
              <a:spLocks noChangeShapeType="1"/>
            </p:cNvSpPr>
            <p:nvPr/>
          </p:nvSpPr>
          <p:spPr bwMode="auto">
            <a:xfrm>
              <a:off x="5270995" y="2088110"/>
              <a:ext cx="4766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57" name="Line 109"/>
            <p:cNvSpPr>
              <a:spLocks noChangeShapeType="1"/>
            </p:cNvSpPr>
            <p:nvPr/>
          </p:nvSpPr>
          <p:spPr bwMode="auto">
            <a:xfrm>
              <a:off x="5270995" y="4553516"/>
              <a:ext cx="476671" cy="133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58" name="Line 110"/>
            <p:cNvSpPr>
              <a:spLocks noChangeShapeType="1"/>
            </p:cNvSpPr>
            <p:nvPr/>
          </p:nvSpPr>
          <p:spPr bwMode="auto">
            <a:xfrm>
              <a:off x="5270995" y="2088110"/>
              <a:ext cx="0" cy="24787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59" name="Rectangle 92"/>
            <p:cNvSpPr>
              <a:spLocks noChangeArrowheads="1"/>
            </p:cNvSpPr>
            <p:nvPr/>
          </p:nvSpPr>
          <p:spPr bwMode="auto">
            <a:xfrm>
              <a:off x="5832699" y="4096416"/>
              <a:ext cx="2560633" cy="155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solidFill>
                    <a:srgbClr val="000000"/>
                  </a:solidFill>
                  <a:latin typeface="Calibri" charset="0"/>
                </a:rPr>
                <a:t>Excitatory pyramidal cells in extragranular layers  </a:t>
              </a:r>
              <a:endParaRPr lang="en-US" altLang="en-US" sz="1000">
                <a:latin typeface="Calibri" charset="0"/>
              </a:endParaRPr>
            </a:p>
          </p:txBody>
        </p:sp>
        <p:sp>
          <p:nvSpPr>
            <p:cNvPr id="50260" name="Freeform 14"/>
            <p:cNvSpPr>
              <a:spLocks noEditPoints="1"/>
            </p:cNvSpPr>
            <p:nvPr/>
          </p:nvSpPr>
          <p:spPr bwMode="auto">
            <a:xfrm flipV="1">
              <a:off x="7895972" y="3556693"/>
              <a:ext cx="56466" cy="453102"/>
            </a:xfrm>
            <a:custGeom>
              <a:avLst/>
              <a:gdLst>
                <a:gd name="T0" fmla="*/ 2147483646 w 400"/>
                <a:gd name="T1" fmla="*/ 2147483646 h 2833"/>
                <a:gd name="T2" fmla="*/ 2147483646 w 400"/>
                <a:gd name="T3" fmla="*/ 2147483646 h 2833"/>
                <a:gd name="T4" fmla="*/ 2147483646 w 400"/>
                <a:gd name="T5" fmla="*/ 2147483646 h 2833"/>
                <a:gd name="T6" fmla="*/ 2147483646 w 400"/>
                <a:gd name="T7" fmla="*/ 2147483646 h 2833"/>
                <a:gd name="T8" fmla="*/ 2147483646 w 400"/>
                <a:gd name="T9" fmla="*/ 2147483646 h 2833"/>
                <a:gd name="T10" fmla="*/ 2147483646 w 400"/>
                <a:gd name="T11" fmla="*/ 2147483646 h 2833"/>
                <a:gd name="T12" fmla="*/ 2147483646 w 400"/>
                <a:gd name="T13" fmla="*/ 2147483646 h 2833"/>
                <a:gd name="T14" fmla="*/ 0 w 400"/>
                <a:gd name="T15" fmla="*/ 2147483646 h 2833"/>
                <a:gd name="T16" fmla="*/ 2147483646 w 400"/>
                <a:gd name="T17" fmla="*/ 0 h 2833"/>
                <a:gd name="T18" fmla="*/ 2147483646 w 400"/>
                <a:gd name="T19" fmla="*/ 2147483646 h 2833"/>
                <a:gd name="T20" fmla="*/ 0 w 400"/>
                <a:gd name="T21" fmla="*/ 2147483646 h 28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2833"/>
                <a:gd name="T35" fmla="*/ 400 w 400"/>
                <a:gd name="T36" fmla="*/ 2833 h 28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2833">
                  <a:moveTo>
                    <a:pt x="167" y="2800"/>
                  </a:moveTo>
                  <a:lnTo>
                    <a:pt x="167" y="333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3" y="315"/>
                    <a:pt x="233" y="333"/>
                  </a:cubicBezTo>
                  <a:lnTo>
                    <a:pt x="233" y="2800"/>
                  </a:lnTo>
                  <a:cubicBezTo>
                    <a:pt x="233" y="2819"/>
                    <a:pt x="219" y="2833"/>
                    <a:pt x="200" y="2833"/>
                  </a:cubicBezTo>
                  <a:cubicBezTo>
                    <a:pt x="182" y="2833"/>
                    <a:pt x="167" y="2819"/>
                    <a:pt x="167" y="2800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chemeClr val="tx1"/>
            </a:solidFill>
            <a:ln w="6350" cap="flat" cmpd="sng">
              <a:solidFill>
                <a:schemeClr val="tx1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48" name="Rechte verbindingslijn met pijl 28"/>
            <p:cNvCxnSpPr/>
            <p:nvPr/>
          </p:nvCxnSpPr>
          <p:spPr>
            <a:xfrm>
              <a:off x="5509600" y="3120505"/>
              <a:ext cx="22808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Text Box 111"/>
          <p:cNvSpPr txBox="1">
            <a:spLocks noChangeArrowheads="1"/>
          </p:cNvSpPr>
          <p:nvPr/>
        </p:nvSpPr>
        <p:spPr bwMode="auto">
          <a:xfrm>
            <a:off x="100013" y="3671888"/>
            <a:ext cx="1455737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100" b="1">
                <a:latin typeface="Calibri" charset="0"/>
              </a:rPr>
              <a:t>Extrinsic connections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GB" altLang="en-US" sz="1100">
                <a:latin typeface="Calibri" charset="0"/>
              </a:rPr>
              <a:t>Forward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GB" altLang="en-US" sz="1100">
                <a:latin typeface="Calibri" charset="0"/>
              </a:rPr>
              <a:t>Backward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GB" altLang="en-US" sz="1100">
                <a:latin typeface="Calibri" charset="0"/>
              </a:rPr>
              <a:t>Lateral</a:t>
            </a:r>
          </a:p>
        </p:txBody>
      </p:sp>
      <p:sp>
        <p:nvSpPr>
          <p:cNvPr id="153" name="Line 114"/>
          <p:cNvSpPr>
            <a:spLocks noChangeShapeType="1"/>
          </p:cNvSpPr>
          <p:nvPr/>
        </p:nvSpPr>
        <p:spPr bwMode="auto">
          <a:xfrm>
            <a:off x="835025" y="4365625"/>
            <a:ext cx="28575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" name="Line 113"/>
          <p:cNvSpPr>
            <a:spLocks noChangeShapeType="1"/>
          </p:cNvSpPr>
          <p:nvPr/>
        </p:nvSpPr>
        <p:spPr bwMode="auto">
          <a:xfrm>
            <a:off x="835025" y="4200525"/>
            <a:ext cx="2857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55" name="Rechte verbindingslijn met pijl 31"/>
          <p:cNvCxnSpPr/>
          <p:nvPr/>
        </p:nvCxnSpPr>
        <p:spPr>
          <a:xfrm>
            <a:off x="835025" y="4005263"/>
            <a:ext cx="28575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 Box 77"/>
          <p:cNvSpPr txBox="1">
            <a:spLocks noChangeArrowheads="1"/>
          </p:cNvSpPr>
          <p:nvPr/>
        </p:nvSpPr>
        <p:spPr bwMode="auto">
          <a:xfrm>
            <a:off x="1298575" y="2176463"/>
            <a:ext cx="1066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100" i="1">
                <a:latin typeface="Calibri" charset="0"/>
                <a:ea typeface="Times New Roman" charset="0"/>
                <a:cs typeface="Times New Roman" charset="0"/>
              </a:rPr>
              <a:t>Extrinsic input</a:t>
            </a:r>
          </a:p>
        </p:txBody>
      </p:sp>
      <p:sp>
        <p:nvSpPr>
          <p:cNvPr id="157" name="Text Box 77"/>
          <p:cNvSpPr txBox="1">
            <a:spLocks noChangeArrowheads="1"/>
          </p:cNvSpPr>
          <p:nvPr/>
        </p:nvSpPr>
        <p:spPr bwMode="auto">
          <a:xfrm>
            <a:off x="3825875" y="3582988"/>
            <a:ext cx="11763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 i="1">
                <a:latin typeface="Calibri" charset="0"/>
                <a:ea typeface="Times New Roman" charset="0"/>
                <a:cs typeface="Times New Roman" charset="0"/>
              </a:rPr>
              <a:t>Extrinsic output</a:t>
            </a:r>
          </a:p>
        </p:txBody>
      </p:sp>
      <p:sp>
        <p:nvSpPr>
          <p:cNvPr id="50230" name="Text Box 77"/>
          <p:cNvSpPr txBox="1">
            <a:spLocks noChangeArrowheads="1"/>
          </p:cNvSpPr>
          <p:nvPr/>
        </p:nvSpPr>
        <p:spPr bwMode="auto">
          <a:xfrm>
            <a:off x="3470275" y="4032250"/>
            <a:ext cx="14065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 i="1">
                <a:latin typeface="Calibri" charset="0"/>
                <a:ea typeface="Times New Roman" charset="0"/>
                <a:cs typeface="Times New Roman" charset="0"/>
              </a:rPr>
              <a:t>Measured response</a:t>
            </a:r>
          </a:p>
        </p:txBody>
      </p:sp>
      <p:sp>
        <p:nvSpPr>
          <p:cNvPr id="159" name="Rechthoek 60"/>
          <p:cNvSpPr>
            <a:spLocks noChangeArrowheads="1"/>
          </p:cNvSpPr>
          <p:nvPr/>
        </p:nvSpPr>
        <p:spPr bwMode="auto">
          <a:xfrm>
            <a:off x="461963" y="2795588"/>
            <a:ext cx="11906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100" i="1">
                <a:solidFill>
                  <a:schemeClr val="bg2"/>
                </a:solidFill>
                <a:latin typeface="Calibri" charset="0"/>
                <a:ea typeface="Times New Roman" charset="0"/>
                <a:cs typeface="Times New Roman" charset="0"/>
              </a:rPr>
              <a:t>Exogeneous input</a:t>
            </a:r>
          </a:p>
        </p:txBody>
      </p:sp>
      <p:cxnSp>
        <p:nvCxnSpPr>
          <p:cNvPr id="160" name="Rechte verbindingslijn met pijl 62"/>
          <p:cNvCxnSpPr/>
          <p:nvPr/>
        </p:nvCxnSpPr>
        <p:spPr>
          <a:xfrm>
            <a:off x="1619250" y="2932113"/>
            <a:ext cx="682625" cy="1587"/>
          </a:xfrm>
          <a:prstGeom prst="straightConnector1">
            <a:avLst/>
          </a:prstGeom>
          <a:ln w="12700">
            <a:solidFill>
              <a:schemeClr val="bg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25563" y="1268413"/>
            <a:ext cx="1497012" cy="82073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0" name="Object 5"/>
          <p:cNvGraphicFramePr>
            <a:graphicFrameLocks noChangeAspect="1"/>
          </p:cNvGraphicFramePr>
          <p:nvPr/>
        </p:nvGraphicFramePr>
        <p:xfrm>
          <a:off x="6022975" y="4438650"/>
          <a:ext cx="2424113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4" name="Equation" r:id="rId26" imgW="3200400" imgH="1193800" progId="Equation.3">
                  <p:embed/>
                </p:oleObj>
              </mc:Choice>
              <mc:Fallback>
                <p:oleObj name="Equation" r:id="rId26" imgW="3200400" imgH="119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2975" y="4438650"/>
                        <a:ext cx="2424113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2" grpId="0" animBg="1"/>
      <p:bldP spid="93" grpId="0" animBg="1"/>
      <p:bldP spid="143" grpId="0"/>
      <p:bldP spid="132" grpId="0"/>
      <p:bldP spid="135" grpId="0" animBg="1"/>
      <p:bldP spid="136" grpId="0" animBg="1"/>
      <p:bldP spid="137" grpId="0"/>
      <p:bldP spid="138" grpId="0" animBg="1"/>
      <p:bldP spid="141" grpId="0" animBg="1"/>
      <p:bldP spid="142" grpId="0" animBg="1"/>
      <p:bldP spid="144" grpId="0"/>
      <p:bldP spid="146" grpId="0"/>
      <p:bldP spid="149" grpId="0"/>
      <p:bldP spid="153" grpId="0" animBg="1"/>
      <p:bldP spid="154" grpId="0" animBg="1"/>
      <p:bldP spid="156" grpId="0"/>
      <p:bldP spid="157" grpId="0"/>
      <p:bldP spid="15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27988" y="6553200"/>
            <a:ext cx="100806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050C8D-81E9-E743-8D80-5622E102312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903288" y="771525"/>
            <a:ext cx="2732087" cy="1296988"/>
          </a:xfrm>
        </p:spPr>
        <p:txBody>
          <a:bodyPr/>
          <a:lstStyle/>
          <a:p>
            <a:r>
              <a:rPr lang="en-GB" altLang="en-US" sz="2400">
                <a:latin typeface="Calibri" charset="0"/>
              </a:rPr>
              <a:t>Convolution models					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 bwMode="auto">
          <a:xfrm>
            <a:off x="5297488" y="771525"/>
            <a:ext cx="2951162" cy="12969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2400" kern="0" dirty="0" smtClean="0">
                <a:latin typeface="Calibri" panose="020F0502020204030204" pitchFamily="34" charset="0"/>
              </a:rPr>
              <a:t>Conductance models					</a:t>
            </a:r>
          </a:p>
        </p:txBody>
      </p: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4918075" y="1412875"/>
            <a:ext cx="3975100" cy="1866900"/>
            <a:chOff x="4060348" y="275233"/>
            <a:chExt cx="3975609" cy="1867485"/>
          </a:xfrm>
        </p:grpSpPr>
        <p:sp>
          <p:nvSpPr>
            <p:cNvPr id="36" name="Line 22"/>
            <p:cNvSpPr>
              <a:spLocks noChangeShapeType="1"/>
            </p:cNvSpPr>
            <p:nvPr/>
          </p:nvSpPr>
          <p:spPr bwMode="auto">
            <a:xfrm flipH="1">
              <a:off x="4801806" y="534077"/>
              <a:ext cx="485837" cy="317599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/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37" name="Line 23"/>
            <p:cNvSpPr>
              <a:spLocks noChangeShapeType="1"/>
            </p:cNvSpPr>
            <p:nvPr/>
          </p:nvSpPr>
          <p:spPr bwMode="auto">
            <a:xfrm flipH="1">
              <a:off x="5297169" y="562661"/>
              <a:ext cx="728755" cy="233435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/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sz="1050">
                <a:solidFill>
                  <a:schemeClr val="tx2"/>
                </a:solidFill>
              </a:endParaRPr>
            </a:p>
          </p:txBody>
        </p:sp>
        <p:pic>
          <p:nvPicPr>
            <p:cNvPr id="51223" name="Picture 9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6772" y="849686"/>
              <a:ext cx="2681172" cy="57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4069874" y="275233"/>
              <a:ext cx="654134" cy="26202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/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GB" sz="1050">
                  <a:solidFill>
                    <a:schemeClr val="tx2"/>
                  </a:solidFill>
                </a:rPr>
                <a:t>Current</a:t>
              </a:r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40" name="Text Box 19"/>
            <p:cNvSpPr txBox="1">
              <a:spLocks noChangeArrowheads="1"/>
            </p:cNvSpPr>
            <p:nvPr/>
          </p:nvSpPr>
          <p:spPr bwMode="auto">
            <a:xfrm>
              <a:off x="4841498" y="276821"/>
              <a:ext cx="1017718" cy="26201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/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GB" sz="1050">
                  <a:solidFill>
                    <a:schemeClr val="tx2"/>
                  </a:solidFill>
                </a:rPr>
                <a:t>Conductance</a:t>
              </a:r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41" name="Text Box 20"/>
            <p:cNvSpPr txBox="1">
              <a:spLocks noChangeArrowheads="1"/>
            </p:cNvSpPr>
            <p:nvPr/>
          </p:nvSpPr>
          <p:spPr bwMode="auto">
            <a:xfrm>
              <a:off x="5925900" y="275233"/>
              <a:ext cx="1871902" cy="25408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/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GB" sz="1050">
                  <a:solidFill>
                    <a:schemeClr val="tx2"/>
                  </a:solidFill>
                </a:rPr>
                <a:t>Reversal Pot – Potential Diff</a:t>
              </a:r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42" name="Line 21"/>
            <p:cNvSpPr>
              <a:spLocks noChangeShapeType="1"/>
            </p:cNvSpPr>
            <p:nvPr/>
          </p:nvSpPr>
          <p:spPr bwMode="auto">
            <a:xfrm flipH="1">
              <a:off x="4474739" y="538841"/>
              <a:ext cx="12702" cy="247728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/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43" name="Text Box 25"/>
            <p:cNvSpPr txBox="1">
              <a:spLocks noChangeArrowheads="1"/>
            </p:cNvSpPr>
            <p:nvPr/>
          </p:nvSpPr>
          <p:spPr bwMode="auto">
            <a:xfrm>
              <a:off x="5233661" y="1874347"/>
              <a:ext cx="1068524" cy="26043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/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GB" sz="1050">
                  <a:solidFill>
                    <a:schemeClr val="tx2"/>
                  </a:solidFill>
                </a:rPr>
                <a:t>Afferent Firing</a:t>
              </a:r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44" name="Text Box 26"/>
            <p:cNvSpPr txBox="1">
              <a:spLocks noChangeArrowheads="1"/>
            </p:cNvSpPr>
            <p:nvPr/>
          </p:nvSpPr>
          <p:spPr bwMode="auto">
            <a:xfrm>
              <a:off x="6386334" y="1880699"/>
              <a:ext cx="1360661" cy="26201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/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GB" sz="1050">
                  <a:solidFill>
                    <a:schemeClr val="tx2"/>
                  </a:solidFill>
                </a:rPr>
                <a:t>No. open channels</a:t>
              </a:r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45" name="Text Box 27"/>
            <p:cNvSpPr txBox="1">
              <a:spLocks noChangeArrowheads="1"/>
            </p:cNvSpPr>
            <p:nvPr/>
          </p:nvSpPr>
          <p:spPr bwMode="auto">
            <a:xfrm>
              <a:off x="4060348" y="1874347"/>
              <a:ext cx="1101866" cy="26201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/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GB" sz="1050" dirty="0">
                  <a:solidFill>
                    <a:schemeClr val="tx2"/>
                  </a:solidFill>
                </a:rPr>
                <a:t>Time Constant</a:t>
              </a:r>
              <a:endParaRPr lang="en-US" sz="1050" dirty="0">
                <a:solidFill>
                  <a:schemeClr val="tx2"/>
                </a:solidFill>
              </a:endParaRPr>
            </a:p>
          </p:txBody>
        </p:sp>
        <p:sp>
          <p:nvSpPr>
            <p:cNvPr id="46" name="Line 29"/>
            <p:cNvSpPr>
              <a:spLocks noChangeShapeType="1"/>
            </p:cNvSpPr>
            <p:nvPr/>
          </p:nvSpPr>
          <p:spPr bwMode="auto">
            <a:xfrm flipV="1">
              <a:off x="4641447" y="1372540"/>
              <a:ext cx="9526" cy="498631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/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47" name="Line 30"/>
            <p:cNvSpPr>
              <a:spLocks noChangeShapeType="1"/>
            </p:cNvSpPr>
            <p:nvPr/>
          </p:nvSpPr>
          <p:spPr bwMode="auto">
            <a:xfrm flipH="1" flipV="1">
              <a:off x="5233661" y="1428119"/>
              <a:ext cx="144480" cy="431935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/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48" name="Line 31"/>
            <p:cNvSpPr>
              <a:spLocks noChangeShapeType="1"/>
            </p:cNvSpPr>
            <p:nvPr/>
          </p:nvSpPr>
          <p:spPr bwMode="auto">
            <a:xfrm flipH="1" flipV="1">
              <a:off x="6553042" y="1437647"/>
              <a:ext cx="244506" cy="443052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/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49" name="Line 31"/>
            <p:cNvSpPr>
              <a:spLocks noChangeShapeType="1"/>
            </p:cNvSpPr>
            <p:nvPr/>
          </p:nvSpPr>
          <p:spPr bwMode="auto">
            <a:xfrm flipH="1">
              <a:off x="6178344" y="913608"/>
              <a:ext cx="127016" cy="22232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/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50" name="Text Box 25"/>
            <p:cNvSpPr txBox="1">
              <a:spLocks noChangeArrowheads="1"/>
            </p:cNvSpPr>
            <p:nvPr/>
          </p:nvSpPr>
          <p:spPr bwMode="auto">
            <a:xfrm>
              <a:off x="7250044" y="1428119"/>
              <a:ext cx="785913" cy="25249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/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GB" sz="1050" dirty="0" smtClean="0">
                  <a:solidFill>
                    <a:schemeClr val="tx2"/>
                  </a:solidFill>
                </a:rPr>
                <a:t>Unit noise</a:t>
              </a:r>
              <a:endParaRPr lang="en-US" sz="1050" dirty="0">
                <a:solidFill>
                  <a:schemeClr val="tx2"/>
                </a:solidFill>
              </a:endParaRPr>
            </a:p>
          </p:txBody>
        </p:sp>
        <p:sp>
          <p:nvSpPr>
            <p:cNvPr id="51" name="Text Box 25"/>
            <p:cNvSpPr txBox="1">
              <a:spLocks noChangeArrowheads="1"/>
            </p:cNvSpPr>
            <p:nvPr/>
          </p:nvSpPr>
          <p:spPr bwMode="auto">
            <a:xfrm>
              <a:off x="6295834" y="659528"/>
              <a:ext cx="1092340" cy="25408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/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GB" sz="1050" dirty="0" smtClean="0">
                  <a:solidFill>
                    <a:schemeClr val="tx2"/>
                  </a:solidFill>
                </a:rPr>
                <a:t>Firing Variance</a:t>
              </a:r>
              <a:endParaRPr lang="en-US" sz="1050" dirty="0">
                <a:solidFill>
                  <a:schemeClr val="tx2"/>
                </a:solidFill>
              </a:endParaRPr>
            </a:p>
          </p:txBody>
        </p:sp>
        <p:sp>
          <p:nvSpPr>
            <p:cNvPr id="52" name="Line 31"/>
            <p:cNvSpPr>
              <a:spLocks noChangeShapeType="1"/>
            </p:cNvSpPr>
            <p:nvPr/>
          </p:nvSpPr>
          <p:spPr bwMode="auto">
            <a:xfrm flipH="1" flipV="1">
              <a:off x="6962670" y="1355071"/>
              <a:ext cx="285787" cy="215968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/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sz="1050">
                <a:solidFill>
                  <a:schemeClr val="tx2"/>
                </a:solidFill>
              </a:endParaRPr>
            </a:p>
          </p:txBody>
        </p:sp>
      </p:grpSp>
      <p:sp>
        <p:nvSpPr>
          <p:cNvPr id="51205" name="Text Box 23"/>
          <p:cNvSpPr txBox="1">
            <a:spLocks noChangeArrowheads="1"/>
          </p:cNvSpPr>
          <p:nvPr/>
        </p:nvSpPr>
        <p:spPr bwMode="auto">
          <a:xfrm>
            <a:off x="727075" y="1509713"/>
            <a:ext cx="12319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/>
              <a:t>Sigmoid function</a:t>
            </a:r>
          </a:p>
        </p:txBody>
      </p:sp>
      <p:pic>
        <p:nvPicPr>
          <p:cNvPr id="51206" name="Picture 24" descr="post2pr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4"/>
          <a:stretch>
            <a:fillRect/>
          </a:stretch>
        </p:blipFill>
        <p:spPr bwMode="auto">
          <a:xfrm>
            <a:off x="468313" y="1658938"/>
            <a:ext cx="153035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27" descr="pre2pos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6"/>
          <a:stretch>
            <a:fillRect/>
          </a:stretch>
        </p:blipFill>
        <p:spPr bwMode="auto">
          <a:xfrm>
            <a:off x="2609850" y="1666875"/>
            <a:ext cx="153035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8" name="Text Box 23"/>
          <p:cNvSpPr txBox="1">
            <a:spLocks noChangeArrowheads="1"/>
          </p:cNvSpPr>
          <p:nvPr/>
        </p:nvSpPr>
        <p:spPr bwMode="auto">
          <a:xfrm>
            <a:off x="612775" y="2878138"/>
            <a:ext cx="1311275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Membrane potential</a:t>
            </a:r>
          </a:p>
        </p:txBody>
      </p:sp>
      <p:sp>
        <p:nvSpPr>
          <p:cNvPr id="51209" name="Text Box 23"/>
          <p:cNvSpPr txBox="1">
            <a:spLocks noChangeArrowheads="1"/>
          </p:cNvSpPr>
          <p:nvPr/>
        </p:nvSpPr>
        <p:spPr bwMode="auto">
          <a:xfrm rot="-5400000">
            <a:off x="109538" y="2116138"/>
            <a:ext cx="760412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Firing rate</a:t>
            </a:r>
          </a:p>
        </p:txBody>
      </p:sp>
      <p:sp>
        <p:nvSpPr>
          <p:cNvPr id="51210" name="Text Box 23"/>
          <p:cNvSpPr txBox="1">
            <a:spLocks noChangeArrowheads="1"/>
          </p:cNvSpPr>
          <p:nvPr/>
        </p:nvSpPr>
        <p:spPr bwMode="auto">
          <a:xfrm>
            <a:off x="2924175" y="1509713"/>
            <a:ext cx="11271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/>
              <a:t>Synaptic kernel</a:t>
            </a:r>
          </a:p>
        </p:txBody>
      </p:sp>
      <p:sp>
        <p:nvSpPr>
          <p:cNvPr id="51211" name="Line 57"/>
          <p:cNvSpPr>
            <a:spLocks noChangeShapeType="1"/>
          </p:cNvSpPr>
          <p:nvPr/>
        </p:nvSpPr>
        <p:spPr bwMode="auto">
          <a:xfrm>
            <a:off x="2028825" y="2116138"/>
            <a:ext cx="4556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12" name="Object 10"/>
          <p:cNvGraphicFramePr>
            <a:graphicFrameLocks noChangeAspect="1"/>
          </p:cNvGraphicFramePr>
          <p:nvPr/>
        </p:nvGraphicFramePr>
        <p:xfrm>
          <a:off x="2092325" y="2187575"/>
          <a:ext cx="247650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8" name="Equation" r:id="rId6" imgW="164603" imgH="177815" progId="Equation.3">
                  <p:embed/>
                </p:oleObj>
              </mc:Choice>
              <mc:Fallback>
                <p:oleObj name="Equation" r:id="rId6" imgW="164603" imgH="177815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325" y="2187575"/>
                        <a:ext cx="247650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3" name="Object 11"/>
          <p:cNvGraphicFramePr>
            <a:graphicFrameLocks noChangeAspect="1"/>
          </p:cNvGraphicFramePr>
          <p:nvPr/>
        </p:nvGraphicFramePr>
        <p:xfrm>
          <a:off x="2171700" y="1835150"/>
          <a:ext cx="16192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9" name="Equation" r:id="rId8" imgW="114300" imgH="165100" progId="Equation.3">
                  <p:embed/>
                </p:oleObj>
              </mc:Choice>
              <mc:Fallback>
                <p:oleObj name="Equation" r:id="rId8" imgW="114300" imgH="1651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1835150"/>
                        <a:ext cx="161925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4" name="Text Box 23"/>
          <p:cNvSpPr txBox="1">
            <a:spLocks noChangeArrowheads="1"/>
          </p:cNvSpPr>
          <p:nvPr/>
        </p:nvSpPr>
        <p:spPr bwMode="auto">
          <a:xfrm>
            <a:off x="3132138" y="2908300"/>
            <a:ext cx="657225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Time (s)</a:t>
            </a:r>
          </a:p>
        </p:txBody>
      </p:sp>
      <p:sp>
        <p:nvSpPr>
          <p:cNvPr id="51215" name="Text Box 23"/>
          <p:cNvSpPr txBox="1">
            <a:spLocks noChangeArrowheads="1"/>
          </p:cNvSpPr>
          <p:nvPr/>
        </p:nvSpPr>
        <p:spPr bwMode="auto">
          <a:xfrm rot="-5400000">
            <a:off x="1951831" y="2143920"/>
            <a:ext cx="1311275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Membrane potential</a:t>
            </a:r>
          </a:p>
        </p:txBody>
      </p:sp>
      <p:graphicFrame>
        <p:nvGraphicFramePr>
          <p:cNvPr id="51216" name="Object 12"/>
          <p:cNvGraphicFramePr>
            <a:graphicFrameLocks noChangeAspect="1"/>
          </p:cNvGraphicFramePr>
          <p:nvPr/>
        </p:nvGraphicFramePr>
        <p:xfrm>
          <a:off x="3748088" y="2547938"/>
          <a:ext cx="19685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0" name="Equation" r:id="rId10" imgW="139700" imgH="127000" progId="Equation.3">
                  <p:embed/>
                </p:oleObj>
              </mc:Choice>
              <mc:Fallback>
                <p:oleObj name="Equation" r:id="rId10" imgW="139700" imgH="1270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088" y="2547938"/>
                        <a:ext cx="196850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7" name="TextBox 6"/>
          <p:cNvSpPr txBox="1">
            <a:spLocks noChangeArrowheads="1"/>
          </p:cNvSpPr>
          <p:nvPr/>
        </p:nvSpPr>
        <p:spPr bwMode="auto">
          <a:xfrm>
            <a:off x="3114675" y="1755775"/>
            <a:ext cx="2936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i="1">
                <a:latin typeface="Times New Roman" charset="0"/>
                <a:ea typeface="Times New Roman" charset="0"/>
                <a:cs typeface="Times New Roman" charset="0"/>
              </a:rPr>
              <a:t>H</a:t>
            </a:r>
          </a:p>
        </p:txBody>
      </p:sp>
      <p:sp>
        <p:nvSpPr>
          <p:cNvPr id="51218" name="Rectangle 106"/>
          <p:cNvSpPr>
            <a:spLocks noChangeArrowheads="1"/>
          </p:cNvSpPr>
          <p:nvPr/>
        </p:nvSpPr>
        <p:spPr bwMode="auto">
          <a:xfrm>
            <a:off x="182563" y="3603625"/>
            <a:ext cx="4572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53657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365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365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365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365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65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65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65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65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GB" altLang="en-US" sz="1400" b="1">
                <a:latin typeface="Calibri" charset="0"/>
              </a:rPr>
              <a:t>ERP</a:t>
            </a:r>
            <a:r>
              <a:rPr lang="en-GB" altLang="en-US" sz="1400">
                <a:latin typeface="Calibri" charset="0"/>
              </a:rPr>
              <a:t> 	original model - based on Jansen &amp; Rit (1995) 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GB" altLang="en-US" sz="1400" b="1">
                <a:latin typeface="Calibri" charset="0"/>
              </a:rPr>
              <a:t>SEP</a:t>
            </a:r>
            <a:r>
              <a:rPr lang="en-GB" altLang="en-US" sz="1400">
                <a:latin typeface="Calibri" charset="0"/>
              </a:rPr>
              <a:t> 	ERP with faster dynamics for evoked potentials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GB" altLang="en-US" sz="1400" b="1">
                <a:latin typeface="Calibri" charset="0"/>
              </a:rPr>
              <a:t>CMC 	</a:t>
            </a:r>
            <a:r>
              <a:rPr lang="en-GB" altLang="en-US" sz="1400">
                <a:latin typeface="Calibri" charset="0"/>
              </a:rPr>
              <a:t>Canonical Microcircuit Model (Bastos et al. 2012)</a:t>
            </a:r>
            <a:br>
              <a:rPr lang="en-GB" altLang="en-US" sz="1400">
                <a:latin typeface="Calibri" charset="0"/>
              </a:rPr>
            </a:br>
            <a:r>
              <a:rPr lang="en-GB" altLang="en-US" sz="1400">
                <a:latin typeface="Calibri" charset="0"/>
              </a:rPr>
              <a:t>	separate superficial &amp; deep pyramidal cells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GB" altLang="en-US" sz="1400" b="1">
                <a:latin typeface="Calibri" charset="0"/>
              </a:rPr>
              <a:t>LFP</a:t>
            </a:r>
            <a:r>
              <a:rPr lang="en-GB" altLang="en-US" sz="1400">
                <a:latin typeface="Calibri" charset="0"/>
              </a:rPr>
              <a:t> 	ERP with self-connection for inhibitory neurons 	(Moran et al. 2007)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GB" altLang="en-US" sz="1400" b="1">
                <a:latin typeface="Calibri" charset="0"/>
              </a:rPr>
              <a:t>NFM 	</a:t>
            </a:r>
            <a:r>
              <a:rPr lang="en-GB" altLang="en-US" sz="1400">
                <a:latin typeface="Calibri" charset="0"/>
              </a:rPr>
              <a:t>ERP as a neural field model 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latin typeface="Calibri" charset="0"/>
              </a:rPr>
              <a:t>	(Pinotsis et al. 2012)</a:t>
            </a:r>
          </a:p>
        </p:txBody>
      </p:sp>
      <p:sp>
        <p:nvSpPr>
          <p:cNvPr id="108" name="Tijdelijke aanduiding voor inhoud 2"/>
          <p:cNvSpPr txBox="1">
            <a:spLocks/>
          </p:cNvSpPr>
          <p:nvPr/>
        </p:nvSpPr>
        <p:spPr bwMode="auto">
          <a:xfrm>
            <a:off x="889000" y="5876925"/>
            <a:ext cx="7343775" cy="6842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6">
                <a:lumMod val="90000"/>
                <a:lumOff val="1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114000"/>
              </a:lnSpc>
              <a:defRPr/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See:</a:t>
            </a: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 Moran et al. (2013) Frontiers in Computational Neuroscience</a:t>
            </a:r>
          </a:p>
          <a:p>
            <a:pPr algn="ctr" eaLnBrk="1" hangingPunct="1">
              <a:lnSpc>
                <a:spcPct val="114000"/>
              </a:lnSpc>
              <a:defRPr/>
            </a:pP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“Neural masses and fields in dynamic causal </a:t>
            </a:r>
            <a:r>
              <a:rPr lang="en-GB" dirty="0" err="1">
                <a:solidFill>
                  <a:srgbClr val="C00000"/>
                </a:solidFill>
                <a:latin typeface="Calibri" pitchFamily="34" charset="0"/>
              </a:rPr>
              <a:t>modeling</a:t>
            </a: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”</a:t>
            </a:r>
          </a:p>
        </p:txBody>
      </p:sp>
      <p:sp>
        <p:nvSpPr>
          <p:cNvPr id="13333" name="Rectangle 108"/>
          <p:cNvSpPr>
            <a:spLocks noChangeArrowheads="1"/>
          </p:cNvSpPr>
          <p:nvPr/>
        </p:nvSpPr>
        <p:spPr bwMode="auto">
          <a:xfrm>
            <a:off x="4754563" y="3603625"/>
            <a:ext cx="4572000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302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302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302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302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GB" altLang="en-US" sz="1400" b="1">
                <a:latin typeface="Calibri" charset="0"/>
              </a:rPr>
              <a:t>NMM 	</a:t>
            </a:r>
            <a:r>
              <a:rPr lang="en-GB" altLang="en-US" sz="1400">
                <a:latin typeface="Calibri" charset="0"/>
              </a:rPr>
              <a:t>based on Morris &amp; Lecar (1981)</a:t>
            </a:r>
            <a:endParaRPr lang="en-GB" altLang="en-US" sz="1400" b="1">
              <a:latin typeface="Calibri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GB" altLang="en-US" sz="1400" b="1">
                <a:latin typeface="Calibri" charset="0"/>
              </a:rPr>
              <a:t>MFM 	</a:t>
            </a:r>
            <a:r>
              <a:rPr lang="en-GB" altLang="en-US" sz="1400">
                <a:latin typeface="Calibri" charset="0"/>
              </a:rPr>
              <a:t>includes second order statistics </a:t>
            </a:r>
            <a:br>
              <a:rPr lang="en-GB" altLang="en-US" sz="1400">
                <a:latin typeface="Calibri" charset="0"/>
              </a:rPr>
            </a:br>
            <a:r>
              <a:rPr lang="en-GB" altLang="en-US" sz="1400">
                <a:latin typeface="Calibri" charset="0"/>
              </a:rPr>
              <a:t>	(population density) (Marreiros et al. 2009)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GB" altLang="en-US" sz="1400" b="1">
                <a:latin typeface="Calibri" charset="0"/>
              </a:rPr>
              <a:t>CMM</a:t>
            </a:r>
            <a:r>
              <a:rPr lang="en-GB" altLang="en-US" sz="1400">
                <a:latin typeface="Calibri" charset="0"/>
              </a:rPr>
              <a:t> 	canonical neural mass / mean field model </a:t>
            </a:r>
            <a:br>
              <a:rPr lang="en-GB" altLang="en-US" sz="1400">
                <a:latin typeface="Calibri" charset="0"/>
              </a:rPr>
            </a:br>
            <a:r>
              <a:rPr lang="en-GB" altLang="en-US" sz="1400">
                <a:latin typeface="Calibri" charset="0"/>
              </a:rPr>
              <a:t>	four populations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GB" altLang="en-US" sz="1400" b="1">
                <a:latin typeface="Calibri" charset="0"/>
              </a:rPr>
              <a:t>NMDA</a:t>
            </a:r>
            <a:r>
              <a:rPr lang="en-GB" altLang="en-US" sz="1400">
                <a:latin typeface="Calibri" charset="0"/>
              </a:rPr>
              <a:t> 	includes (ligand gated) NMDA receptors </a:t>
            </a:r>
            <a:br>
              <a:rPr lang="en-GB" altLang="en-US" sz="1400">
                <a:latin typeface="Calibri" charset="0"/>
              </a:rPr>
            </a:br>
            <a:r>
              <a:rPr lang="en-GB" altLang="en-US" sz="1400">
                <a:latin typeface="Calibri" charset="0"/>
              </a:rPr>
              <a:t>	(Moran et al. 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33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9B1C72-FB5C-B64F-AF21-DEDAA5CBF88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52226" name="Rectangle 4"/>
          <p:cNvSpPr>
            <a:spLocks noChangeArrowheads="1"/>
          </p:cNvSpPr>
          <p:nvPr/>
        </p:nvSpPr>
        <p:spPr bwMode="auto">
          <a:xfrm>
            <a:off x="539750" y="1633538"/>
            <a:ext cx="80645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23900" indent="-192088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AutoNum type="arabicParenR"/>
            </a:pPr>
            <a:r>
              <a:rPr lang="en-GB" altLang="en-US" sz="1800" b="1">
                <a:latin typeface="Calibri" charset="0"/>
              </a:rPr>
              <a:t>Select data feature of interest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GB" altLang="en-US" sz="1800">
                <a:latin typeface="Calibri" charset="0"/>
              </a:rPr>
              <a:t>Event-related design: event-related potentials, induced responses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GB" altLang="en-US" sz="1800">
                <a:latin typeface="Calibri" charset="0"/>
              </a:rPr>
              <a:t>Steady state activity: cross-spectral densities, phase coupling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FontTx/>
              <a:buAutoNum type="arabicParenR"/>
            </a:pPr>
            <a:r>
              <a:rPr lang="en-GB" altLang="en-US" sz="1800" b="1">
                <a:latin typeface="Calibri" charset="0"/>
              </a:rPr>
              <a:t>Select type of generative model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GB" altLang="en-US" sz="1800">
                <a:latin typeface="Calibri" charset="0"/>
              </a:rPr>
              <a:t>Physiological: convolution or conductance, several options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GB" altLang="en-US" sz="1800">
                <a:latin typeface="Calibri" charset="0"/>
              </a:rPr>
              <a:t>Phenomenological: fixed choice 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FontTx/>
              <a:buAutoNum type="arabicParenR"/>
            </a:pPr>
            <a:r>
              <a:rPr lang="en-GB" altLang="en-US" sz="1800" b="1">
                <a:latin typeface="Calibri" charset="0"/>
              </a:rPr>
              <a:t>Specify networks - what do you want to test? 		(A matrix)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GB" altLang="en-US" sz="1800">
                <a:latin typeface="Calibri" charset="0"/>
              </a:rPr>
              <a:t>What is the hypothesis?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GB" altLang="en-US" sz="1800">
                <a:latin typeface="Calibri" charset="0"/>
              </a:rPr>
              <a:t>Which regions?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GB" altLang="en-US" sz="1800">
                <a:latin typeface="Calibri" charset="0"/>
              </a:rPr>
              <a:t>Which connections?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FontTx/>
              <a:buAutoNum type="arabicParenR"/>
            </a:pPr>
            <a:r>
              <a:rPr lang="en-GB" altLang="en-US" sz="1800" b="1">
                <a:latin typeface="Calibri" charset="0"/>
              </a:rPr>
              <a:t>Think about condition-specific effects 			(B matrix)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GB" altLang="en-US" sz="1800">
                <a:latin typeface="Calibri" charset="0"/>
              </a:rPr>
              <a:t>Do you have more than 1 experimental condition?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GB" altLang="en-US" sz="1800">
                <a:latin typeface="Calibri" charset="0"/>
              </a:rPr>
              <a:t>Which connections may show a difference between conditions?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</a:rPr>
              <a:t>	</a:t>
            </a:r>
          </a:p>
        </p:txBody>
      </p:sp>
      <p:sp>
        <p:nvSpPr>
          <p:cNvPr id="52227" name="Titel 1"/>
          <p:cNvSpPr>
            <a:spLocks noGrp="1"/>
          </p:cNvSpPr>
          <p:nvPr>
            <p:ph type="title"/>
          </p:nvPr>
        </p:nvSpPr>
        <p:spPr>
          <a:xfrm>
            <a:off x="330200" y="763588"/>
            <a:ext cx="8489950" cy="1296987"/>
          </a:xfrm>
        </p:spPr>
        <p:txBody>
          <a:bodyPr/>
          <a:lstStyle/>
          <a:p>
            <a:pPr algn="ctr" eaLnBrk="1" hangingPunct="1"/>
            <a:r>
              <a:rPr lang="en-GB" altLang="en-US" sz="2400">
                <a:latin typeface="Calibri" charset="0"/>
              </a:rPr>
              <a:t>Which DCM should I use?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9922EB-90B8-E845-A927-D262D28E6E4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53250" name="Titel 1"/>
          <p:cNvSpPr>
            <a:spLocks noGrp="1"/>
          </p:cNvSpPr>
          <p:nvPr>
            <p:ph type="title"/>
          </p:nvPr>
        </p:nvSpPr>
        <p:spPr>
          <a:xfrm>
            <a:off x="323850" y="692150"/>
            <a:ext cx="8489950" cy="1296988"/>
          </a:xfrm>
        </p:spPr>
        <p:txBody>
          <a:bodyPr/>
          <a:lstStyle/>
          <a:p>
            <a:pPr algn="ctr" eaLnBrk="1" hangingPunct="1"/>
            <a:r>
              <a:rPr lang="en-GB" altLang="en-US" sz="2400">
                <a:latin typeface="Calibri" charset="0"/>
              </a:rPr>
              <a:t>Some technical differences between DCM types</a:t>
            </a:r>
          </a:p>
        </p:txBody>
      </p:sp>
      <p:sp>
        <p:nvSpPr>
          <p:cNvPr id="53251" name="Rechthoek 3"/>
          <p:cNvSpPr>
            <a:spLocks noChangeArrowheads="1"/>
          </p:cNvSpPr>
          <p:nvPr/>
        </p:nvSpPr>
        <p:spPr bwMode="auto">
          <a:xfrm>
            <a:off x="179388" y="2205038"/>
            <a:ext cx="33115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en-GB" altLang="en-US" sz="1800">
                <a:latin typeface="Calibri" charset="0"/>
              </a:rPr>
              <a:t>Model sensor level data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en-GB" altLang="en-US" sz="1800">
                <a:latin typeface="Calibri" charset="0"/>
              </a:rPr>
              <a:t>Test for how many sources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en-GB" altLang="en-US" sz="1800">
                <a:latin typeface="Calibri" charset="0"/>
              </a:rPr>
              <a:t>Inverse problem included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en-GB" altLang="en-US" sz="1800">
                <a:latin typeface="Calibri" charset="0"/>
              </a:rPr>
              <a:t>Optimize source locations</a:t>
            </a:r>
          </a:p>
          <a:p>
            <a:pPr eaLnBrk="1" hangingPunct="1">
              <a:spcBef>
                <a:spcPct val="0"/>
              </a:spcBef>
            </a:pPr>
            <a:endParaRPr lang="en-GB" altLang="en-US" sz="1800">
              <a:latin typeface="Calibri" charset="0"/>
            </a:endParaRPr>
          </a:p>
        </p:txBody>
      </p:sp>
      <p:sp>
        <p:nvSpPr>
          <p:cNvPr id="25" name="PIJL-LINKS en -RECHTS 7"/>
          <p:cNvSpPr/>
          <p:nvPr/>
        </p:nvSpPr>
        <p:spPr>
          <a:xfrm>
            <a:off x="3490913" y="2133600"/>
            <a:ext cx="1657350" cy="1008063"/>
          </a:xfrm>
          <a:prstGeom prst="leftRight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3253" name="Rechthoek 8"/>
          <p:cNvSpPr>
            <a:spLocks noChangeArrowheads="1"/>
          </p:cNvSpPr>
          <p:nvPr/>
        </p:nvSpPr>
        <p:spPr bwMode="auto">
          <a:xfrm>
            <a:off x="468313" y="1773238"/>
            <a:ext cx="2303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latin typeface="Calibri" charset="0"/>
              </a:rPr>
              <a:t>Physiological DCMs</a:t>
            </a:r>
          </a:p>
        </p:txBody>
      </p:sp>
      <p:sp>
        <p:nvSpPr>
          <p:cNvPr id="53254" name="Rechthoek 9"/>
          <p:cNvSpPr>
            <a:spLocks noChangeArrowheads="1"/>
          </p:cNvSpPr>
          <p:nvPr/>
        </p:nvSpPr>
        <p:spPr bwMode="auto">
          <a:xfrm>
            <a:off x="5676900" y="1803400"/>
            <a:ext cx="2566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Calibri" charset="0"/>
              </a:rPr>
              <a:t>Phenomenological DCMs</a:t>
            </a:r>
          </a:p>
        </p:txBody>
      </p:sp>
      <p:sp>
        <p:nvSpPr>
          <p:cNvPr id="28" name="PIJL-LINKS en -RECHTS 10"/>
          <p:cNvSpPr/>
          <p:nvPr/>
        </p:nvSpPr>
        <p:spPr>
          <a:xfrm>
            <a:off x="3490913" y="4652963"/>
            <a:ext cx="1657350" cy="1008062"/>
          </a:xfrm>
          <a:prstGeom prst="leftRightArrow">
            <a:avLst/>
          </a:prstGeom>
          <a:gradFill flip="none" rotWithShape="1">
            <a:gsLst>
              <a:gs pos="0">
                <a:schemeClr val="tx2">
                  <a:lumMod val="90000"/>
                  <a:lumOff val="10000"/>
                  <a:tint val="66000"/>
                  <a:satMod val="160000"/>
                </a:schemeClr>
              </a:gs>
              <a:gs pos="50000">
                <a:schemeClr val="tx2">
                  <a:lumMod val="90000"/>
                  <a:lumOff val="10000"/>
                  <a:tint val="44500"/>
                  <a:satMod val="160000"/>
                </a:schemeClr>
              </a:gs>
              <a:gs pos="100000">
                <a:schemeClr val="tx2">
                  <a:lumMod val="90000"/>
                  <a:lumOff val="1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3256" name="Rechthoek 11"/>
          <p:cNvSpPr>
            <a:spLocks noChangeArrowheads="1"/>
          </p:cNvSpPr>
          <p:nvPr/>
        </p:nvSpPr>
        <p:spPr bwMode="auto">
          <a:xfrm>
            <a:off x="539750" y="4437063"/>
            <a:ext cx="2305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latin typeface="Calibri" charset="0"/>
              </a:rPr>
              <a:t>Event-related DCMs</a:t>
            </a:r>
          </a:p>
        </p:txBody>
      </p:sp>
      <p:sp>
        <p:nvSpPr>
          <p:cNvPr id="53257" name="Rechthoek 12"/>
          <p:cNvSpPr>
            <a:spLocks noChangeArrowheads="1"/>
          </p:cNvSpPr>
          <p:nvPr/>
        </p:nvSpPr>
        <p:spPr bwMode="auto">
          <a:xfrm>
            <a:off x="5748338" y="4467225"/>
            <a:ext cx="1989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Calibri" charset="0"/>
              </a:rPr>
              <a:t>Steady-state DCMs</a:t>
            </a:r>
          </a:p>
        </p:txBody>
      </p:sp>
      <p:sp>
        <p:nvSpPr>
          <p:cNvPr id="53258" name="Rechthoek 13"/>
          <p:cNvSpPr>
            <a:spLocks noChangeArrowheads="1"/>
          </p:cNvSpPr>
          <p:nvPr/>
        </p:nvSpPr>
        <p:spPr bwMode="auto">
          <a:xfrm>
            <a:off x="5472113" y="2205038"/>
            <a:ext cx="3636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en-GB" altLang="en-US" sz="1800">
                <a:latin typeface="Calibri" charset="0"/>
              </a:rPr>
              <a:t>Model source level data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en-GB" altLang="en-US" sz="1800">
                <a:latin typeface="Calibri" charset="0"/>
              </a:rPr>
              <a:t>Cannot compare nr of sources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en-GB" altLang="en-US" sz="1800">
                <a:latin typeface="Calibri" charset="0"/>
              </a:rPr>
              <a:t>Take specified source locations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endParaRPr lang="en-GB" altLang="en-US" sz="1800">
              <a:latin typeface="Calibri" charset="0"/>
            </a:endParaRPr>
          </a:p>
        </p:txBody>
      </p:sp>
      <p:sp>
        <p:nvSpPr>
          <p:cNvPr id="53259" name="Rechthoek 14"/>
          <p:cNvSpPr>
            <a:spLocks noChangeArrowheads="1"/>
          </p:cNvSpPr>
          <p:nvPr/>
        </p:nvSpPr>
        <p:spPr bwMode="auto">
          <a:xfrm>
            <a:off x="179388" y="4868863"/>
            <a:ext cx="3313112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en-GB" altLang="en-US" sz="1800">
                <a:latin typeface="Calibri" charset="0"/>
              </a:rPr>
              <a:t>External stimulus modelled with Gaussian impulse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en-GB" altLang="en-US" sz="1800">
                <a:latin typeface="Calibri" charset="0"/>
              </a:rPr>
              <a:t>Require baseline interval</a:t>
            </a:r>
          </a:p>
          <a:p>
            <a:pPr eaLnBrk="1" hangingPunct="1">
              <a:spcBef>
                <a:spcPct val="0"/>
              </a:spcBef>
            </a:pPr>
            <a:endParaRPr lang="en-GB" altLang="en-US" sz="1800">
              <a:latin typeface="Calibri" charset="0"/>
            </a:endParaRPr>
          </a:p>
        </p:txBody>
      </p:sp>
      <p:sp>
        <p:nvSpPr>
          <p:cNvPr id="53260" name="Rechthoek 15"/>
          <p:cNvSpPr>
            <a:spLocks noChangeArrowheads="1"/>
          </p:cNvSpPr>
          <p:nvPr/>
        </p:nvSpPr>
        <p:spPr bwMode="auto">
          <a:xfrm>
            <a:off x="5508625" y="4868863"/>
            <a:ext cx="345598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en-GB" altLang="en-US" sz="1800">
                <a:latin typeface="Calibri" charset="0"/>
              </a:rPr>
              <a:t>Perturbation with white/pink noise to generate cross</a:t>
            </a:r>
            <a:r>
              <a:rPr lang="nl-NL" altLang="en-US" sz="1800">
                <a:latin typeface="Calibri" charset="0"/>
              </a:rPr>
              <a:t>-spectra</a:t>
            </a:r>
            <a:endParaRPr lang="en-GB" altLang="en-US" sz="18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FC0ACD-A652-F94D-B81C-4BA41090250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-36513" y="836613"/>
            <a:ext cx="8489951" cy="534987"/>
          </a:xfrm>
        </p:spPr>
        <p:txBody>
          <a:bodyPr/>
          <a:lstStyle/>
          <a:p>
            <a:pPr algn="ctr"/>
            <a:r>
              <a:rPr lang="en-GB" altLang="en-US" sz="2400">
                <a:latin typeface="Calibri" charset="0"/>
              </a:rPr>
              <a:t>In SPM</a:t>
            </a:r>
          </a:p>
        </p:txBody>
      </p:sp>
      <p:pic>
        <p:nvPicPr>
          <p:cNvPr id="54275" name="Afbeelding 4" descr="spm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620713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hthoek 6"/>
          <p:cNvSpPr>
            <a:spLocks noChangeArrowheads="1"/>
          </p:cNvSpPr>
          <p:nvPr/>
        </p:nvSpPr>
        <p:spPr bwMode="auto">
          <a:xfrm>
            <a:off x="395288" y="5516563"/>
            <a:ext cx="4043362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1800" b="1">
                <a:latin typeface="Calibri" charset="0"/>
              </a:rPr>
              <a:t>SPM manual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Calibri" charset="0"/>
              </a:rPr>
              <a:t>Online videos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</a:rPr>
              <a:t>http://www.fil.ion.ucl.ac.uk/spm/course/</a:t>
            </a:r>
            <a:endParaRPr lang="en-GB" altLang="en-US" sz="1800" b="1">
              <a:latin typeface="Calibri" charset="0"/>
            </a:endParaRPr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060575"/>
            <a:ext cx="27305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al 8"/>
          <p:cNvSpPr/>
          <p:nvPr/>
        </p:nvSpPr>
        <p:spPr>
          <a:xfrm>
            <a:off x="3132138" y="3033713"/>
            <a:ext cx="863600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42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916113"/>
            <a:ext cx="3367087" cy="41052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echte verbindingslijn 11"/>
          <p:cNvCxnSpPr>
            <a:stCxn id="9" idx="6"/>
          </p:cNvCxnSpPr>
          <p:nvPr/>
        </p:nvCxnSpPr>
        <p:spPr>
          <a:xfrm flipV="1">
            <a:off x="3995738" y="1916113"/>
            <a:ext cx="863600" cy="1262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>
            <a:stCxn id="9" idx="6"/>
          </p:cNvCxnSpPr>
          <p:nvPr/>
        </p:nvCxnSpPr>
        <p:spPr>
          <a:xfrm>
            <a:off x="3995738" y="3178175"/>
            <a:ext cx="863600" cy="28432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el 1"/>
          <p:cNvSpPr>
            <a:spLocks noGrp="1"/>
          </p:cNvSpPr>
          <p:nvPr>
            <p:ph type="title"/>
          </p:nvPr>
        </p:nvSpPr>
        <p:spPr>
          <a:xfrm>
            <a:off x="330200" y="692150"/>
            <a:ext cx="8489950" cy="1296988"/>
          </a:xfrm>
        </p:spPr>
        <p:txBody>
          <a:bodyPr/>
          <a:lstStyle/>
          <a:p>
            <a:pPr algn="ctr" eaLnBrk="1" hangingPunct="1"/>
            <a:r>
              <a:rPr lang="en-GB" altLang="en-US" sz="2400">
                <a:latin typeface="Calibri" charset="0"/>
              </a:rPr>
              <a:t>Further reading</a:t>
            </a:r>
          </a:p>
        </p:txBody>
      </p:sp>
      <p:sp>
        <p:nvSpPr>
          <p:cNvPr id="55298" name="Tijdelijke aanduiding voor dianummer 4"/>
          <p:cNvSpPr>
            <a:spLocks noGrp="1"/>
          </p:cNvSpPr>
          <p:nvPr>
            <p:ph type="sldNum" sz="quarter" idx="10"/>
          </p:nvPr>
        </p:nvSpPr>
        <p:spPr>
          <a:xfrm>
            <a:off x="8027988" y="6553200"/>
            <a:ext cx="100806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7306D5-43FE-F942-B993-4089D05CC38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/>
        </p:nvGraphicFramePr>
        <p:xfrm>
          <a:off x="323850" y="1268413"/>
          <a:ext cx="8489950" cy="5324475"/>
        </p:xfrm>
        <a:graphic>
          <a:graphicData uri="http://schemas.openxmlformats.org/drawingml/2006/table">
            <a:tbl>
              <a:tblPr/>
              <a:tblGrid>
                <a:gridCol w="3233738"/>
                <a:gridCol w="5256212"/>
              </a:tblGrid>
              <a:tr h="3714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The original DCM paper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Friston et al. 2003, </a:t>
                      </a:r>
                      <a:r>
                        <a:rPr kumimoji="0" lang="en-GB" alt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NeuroImage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</a:tr>
              <a:tr h="3714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Guide to MEG/EEG analysis in SPM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Litvak et al. (2011) </a:t>
                      </a:r>
                      <a:r>
                        <a:rPr kumimoji="0" lang="en-GB" alt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Comput Intell &amp; Neurosci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1"/>
                    </a:solidFill>
                  </a:tcPr>
                </a:tc>
              </a:tr>
              <a:tr h="37147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Descriptive / tutorial papers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Ten Simple Rules for DCM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Stephan et al. 2010, </a:t>
                      </a:r>
                      <a:r>
                        <a:rPr kumimoji="0" lang="en-GB" alt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NeuroImage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1"/>
                    </a:solidFill>
                  </a:tcPr>
                </a:tc>
              </a:tr>
              <a:tr h="3714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Overview of generative models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Moran et al. 2013, </a:t>
                      </a:r>
                      <a:r>
                        <a:rPr kumimoji="0" lang="en-GB" alt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Front Comput Neurosci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</a:tr>
              <a:tr h="3714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Model selection for group studies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Stephan et al. 2009, </a:t>
                      </a:r>
                      <a:r>
                        <a:rPr kumimoji="0" lang="en-GB" alt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Neuroimage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1"/>
                    </a:solidFill>
                  </a:tcPr>
                </a:tc>
              </a:tr>
              <a:tr h="3714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Comparing families of DCMs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Penny et al. 2010, </a:t>
                      </a:r>
                      <a:r>
                        <a:rPr kumimoji="0" lang="en-GB" alt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PLoS One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</a:tr>
              <a:tr h="37147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DCM Applications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15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Event-related potentials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David et al. 2006, </a:t>
                      </a:r>
                      <a:r>
                        <a:rPr kumimoji="0" lang="en-GB" alt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Neuroimage</a:t>
                      </a: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Garrido et al. 2007, </a:t>
                      </a:r>
                      <a:r>
                        <a:rPr kumimoji="0" lang="en-GB" alt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PNAS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Boly et al. 2011, </a:t>
                      </a:r>
                      <a:r>
                        <a:rPr kumimoji="0" lang="en-GB" alt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Science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</a:tr>
              <a:tr h="7315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Cross-spectral densities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Moran et al. 2009, </a:t>
                      </a:r>
                      <a:r>
                        <a:rPr kumimoji="0" lang="en-GB" alt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Neuroimage</a:t>
                      </a: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Moran et al. 2011, </a:t>
                      </a:r>
                      <a:r>
                        <a:rPr kumimoji="0" lang="en-GB" alt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PLoS 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Friston et al. 2012, </a:t>
                      </a:r>
                      <a:r>
                        <a:rPr kumimoji="0" lang="en-GB" alt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Neuroimage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1"/>
                    </a:solidFill>
                  </a:tcPr>
                </a:tc>
              </a:tr>
              <a:tr h="5181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Induced responses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Chen et al. 2008, 2009, </a:t>
                      </a:r>
                      <a:r>
                        <a:rPr kumimoji="0" lang="en-GB" alt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Neuroimage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Van Wijk et al. 2012, </a:t>
                      </a:r>
                      <a:r>
                        <a:rPr kumimoji="0" lang="en-GB" alt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Neuroimage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0E3"/>
                    </a:solidFill>
                  </a:tcPr>
                </a:tc>
              </a:tr>
              <a:tr h="3714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Phase coupling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Penny et al. 2009, </a:t>
                      </a:r>
                      <a:r>
                        <a:rPr kumimoji="0" lang="en-GB" alt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 Neurosci Methods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86369" y="1706573"/>
          <a:ext cx="8524491" cy="189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27988" y="6553200"/>
            <a:ext cx="100806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CD5DE2-3E7E-1D43-9B13-B40244CB123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56323" name="Tijdelijke aanduiding voor inhoud 2"/>
          <p:cNvSpPr>
            <a:spLocks noGrp="1"/>
          </p:cNvSpPr>
          <p:nvPr>
            <p:ph idx="1"/>
          </p:nvPr>
        </p:nvSpPr>
        <p:spPr>
          <a:xfrm>
            <a:off x="465138" y="4716463"/>
            <a:ext cx="8280400" cy="1592262"/>
          </a:xfrm>
        </p:spPr>
        <p:txBody>
          <a:bodyPr/>
          <a:lstStyle/>
          <a:p>
            <a:pPr eaLnBrk="1" hangingPunct="1">
              <a:lnSpc>
                <a:spcPct val="114000"/>
              </a:lnSpc>
              <a:buFont typeface="Calibri" charset="0"/>
              <a:buChar char="→"/>
            </a:pPr>
            <a:r>
              <a:rPr lang="en-GB" altLang="en-US" sz="1800" b="1">
                <a:latin typeface="Calibri" charset="0"/>
              </a:rPr>
              <a:t>DCM uses computational modelling to explain experimental data</a:t>
            </a:r>
          </a:p>
          <a:p>
            <a:pPr eaLnBrk="1" hangingPunct="1">
              <a:lnSpc>
                <a:spcPct val="114000"/>
              </a:lnSpc>
              <a:buFont typeface="Calibri" charset="0"/>
              <a:buChar char="→"/>
            </a:pPr>
            <a:r>
              <a:rPr lang="en-GB" altLang="en-US" sz="1800" b="1">
                <a:latin typeface="Calibri" charset="0"/>
              </a:rPr>
              <a:t>Generative models based on physiological knowledge</a:t>
            </a:r>
          </a:p>
          <a:p>
            <a:pPr eaLnBrk="1" hangingPunct="1">
              <a:lnSpc>
                <a:spcPct val="114000"/>
              </a:lnSpc>
              <a:buFont typeface="Calibri" charset="0"/>
              <a:buChar char="→"/>
            </a:pPr>
            <a:r>
              <a:rPr lang="en-GB" altLang="en-US" sz="1800" b="1">
                <a:latin typeface="Calibri" charset="0"/>
              </a:rPr>
              <a:t>Link non-invasive brain responses to neurophysiology</a:t>
            </a:r>
          </a:p>
          <a:p>
            <a:pPr eaLnBrk="1" hangingPunct="1">
              <a:lnSpc>
                <a:spcPct val="114000"/>
              </a:lnSpc>
              <a:buFont typeface="Calibri" charset="0"/>
              <a:buChar char="→"/>
            </a:pPr>
            <a:r>
              <a:rPr lang="en-GB" altLang="en-US" sz="1800" b="1">
                <a:latin typeface="Calibri" charset="0"/>
              </a:rPr>
              <a:t>Bayesian framework facilitates model comparisons and more...</a:t>
            </a:r>
            <a:endParaRPr lang="en-GB" altLang="en-US" sz="1800">
              <a:latin typeface="Calibri" charset="0"/>
            </a:endParaRPr>
          </a:p>
        </p:txBody>
      </p:sp>
      <p:sp>
        <p:nvSpPr>
          <p:cNvPr id="56324" name="Title 1"/>
          <p:cNvSpPr>
            <a:spLocks noGrp="1"/>
          </p:cNvSpPr>
          <p:nvPr>
            <p:ph type="title"/>
          </p:nvPr>
        </p:nvSpPr>
        <p:spPr>
          <a:xfrm>
            <a:off x="285750" y="763588"/>
            <a:ext cx="8489950" cy="534987"/>
          </a:xfrm>
        </p:spPr>
        <p:txBody>
          <a:bodyPr/>
          <a:lstStyle/>
          <a:p>
            <a:pPr algn="ctr"/>
            <a:r>
              <a:rPr lang="en-GB" altLang="en-US" sz="2400">
                <a:latin typeface="Calibri" charset="0"/>
              </a:rPr>
              <a:t>Summary</a:t>
            </a:r>
          </a:p>
        </p:txBody>
      </p:sp>
      <p:sp>
        <p:nvSpPr>
          <p:cNvPr id="56325" name="TextBox 9"/>
          <p:cNvSpPr txBox="1">
            <a:spLocks noChangeArrowheads="1"/>
          </p:cNvSpPr>
          <p:nvPr/>
        </p:nvSpPr>
        <p:spPr bwMode="auto">
          <a:xfrm>
            <a:off x="682625" y="1651000"/>
            <a:ext cx="22336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/>
              <a:t>Observations (y)</a:t>
            </a:r>
          </a:p>
        </p:txBody>
      </p:sp>
      <p:sp>
        <p:nvSpPr>
          <p:cNvPr id="56326" name="TextBox 9"/>
          <p:cNvSpPr txBox="1">
            <a:spLocks noChangeArrowheads="1"/>
          </p:cNvSpPr>
          <p:nvPr/>
        </p:nvSpPr>
        <p:spPr bwMode="auto">
          <a:xfrm>
            <a:off x="3490913" y="1651000"/>
            <a:ext cx="22336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/>
              <a:t>Effective connectivity</a:t>
            </a:r>
          </a:p>
        </p:txBody>
      </p:sp>
      <p:sp>
        <p:nvSpPr>
          <p:cNvPr id="56327" name="TextBox 9"/>
          <p:cNvSpPr txBox="1">
            <a:spLocks noChangeArrowheads="1"/>
          </p:cNvSpPr>
          <p:nvPr/>
        </p:nvSpPr>
        <p:spPr bwMode="auto">
          <a:xfrm>
            <a:off x="5435600" y="1651000"/>
            <a:ext cx="22336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/>
              <a:t> Neurophysiology</a:t>
            </a:r>
          </a:p>
        </p:txBody>
      </p:sp>
      <p:pic>
        <p:nvPicPr>
          <p:cNvPr id="56328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133600"/>
            <a:ext cx="116522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395288" y="2078038"/>
            <a:ext cx="3024187" cy="12763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6330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6" r="33539"/>
          <a:stretch>
            <a:fillRect/>
          </a:stretch>
        </p:blipFill>
        <p:spPr bwMode="auto">
          <a:xfrm>
            <a:off x="1547813" y="2154238"/>
            <a:ext cx="9144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Afbeelding 13" descr="EEG-03.jpg"/>
          <p:cNvPicPr>
            <a:picLocks/>
          </p:cNvPicPr>
          <p:nvPr/>
        </p:nvPicPr>
        <p:blipFill rotWithShape="1">
          <a:blip r:embed="rId9" cstate="print"/>
          <a:srcRect l="11515" r="11486"/>
          <a:stretch/>
        </p:blipFill>
        <p:spPr>
          <a:xfrm>
            <a:off x="513665" y="2246212"/>
            <a:ext cx="1019272" cy="948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384" name="Arc 16383"/>
          <p:cNvSpPr/>
          <p:nvPr/>
        </p:nvSpPr>
        <p:spPr>
          <a:xfrm rot="6050561">
            <a:off x="2035175" y="288925"/>
            <a:ext cx="2324100" cy="4819650"/>
          </a:xfrm>
          <a:prstGeom prst="arc">
            <a:avLst>
              <a:gd name="adj1" fmla="val 16643408"/>
              <a:gd name="adj2" fmla="val 3063621"/>
            </a:avLst>
          </a:prstGeom>
          <a:ln w="285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6333" name="TextBox 9"/>
          <p:cNvSpPr txBox="1">
            <a:spLocks noChangeArrowheads="1"/>
          </p:cNvSpPr>
          <p:nvPr/>
        </p:nvSpPr>
        <p:spPr bwMode="auto">
          <a:xfrm>
            <a:off x="2371725" y="3954463"/>
            <a:ext cx="22336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/>
              <a:t>Generative model</a:t>
            </a:r>
          </a:p>
        </p:txBody>
      </p:sp>
      <p:pic>
        <p:nvPicPr>
          <p:cNvPr id="16394" name="Picture 16393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3" y="2078038"/>
            <a:ext cx="1295400" cy="1876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5" name="Afbeelding 16" descr="F1.large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8" r="48425"/>
          <a:stretch>
            <a:fillRect/>
          </a:stretch>
        </p:blipFill>
        <p:spPr bwMode="auto">
          <a:xfrm>
            <a:off x="2484438" y="2205038"/>
            <a:ext cx="755650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jdelijke aanduiding voor inhoud 2"/>
          <p:cNvSpPr>
            <a:spLocks noGrp="1"/>
          </p:cNvSpPr>
          <p:nvPr>
            <p:ph idx="1"/>
          </p:nvPr>
        </p:nvSpPr>
        <p:spPr>
          <a:xfrm>
            <a:off x="579438" y="4232275"/>
            <a:ext cx="7953375" cy="23209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6">
                <a:lumMod val="90000"/>
                <a:lumOff val="10000"/>
              </a:schemeClr>
            </a:solidFill>
          </a:ln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Tx/>
              <a:buNone/>
              <a:tabLst>
                <a:tab pos="2606675" algn="l"/>
              </a:tabLst>
              <a:defRPr/>
            </a:pPr>
            <a:r>
              <a:rPr lang="en-GB" sz="1800" b="1" dirty="0" smtClean="0">
                <a:latin typeface="Calibri" pitchFamily="34" charset="0"/>
              </a:rPr>
              <a:t>Model comparisons	</a:t>
            </a:r>
            <a:r>
              <a:rPr lang="en-GB" sz="1800" i="1" dirty="0" smtClean="0">
                <a:latin typeface="Calibri" pitchFamily="34" charset="0"/>
              </a:rPr>
              <a:t>Test hypotheses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tabLst>
                <a:tab pos="2606675" algn="l"/>
              </a:tabLst>
              <a:defRPr/>
            </a:pPr>
            <a:r>
              <a:rPr lang="en-GB" sz="1800" b="1" i="1" dirty="0" smtClean="0">
                <a:latin typeface="Calibri" pitchFamily="34" charset="0"/>
              </a:rPr>
              <a:t>	</a:t>
            </a:r>
            <a:r>
              <a:rPr lang="en-GB" sz="1800" i="1" dirty="0" smtClean="0">
                <a:latin typeface="Calibri" pitchFamily="34" charset="0"/>
              </a:rPr>
              <a:t>Does model A explain the data better than model B?	</a:t>
            </a:r>
            <a:endParaRPr lang="en-GB" sz="1800" b="1" dirty="0" smtClean="0">
              <a:latin typeface="Calibri" pitchFamily="34" charset="0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  <a:tabLst>
                <a:tab pos="2606675" algn="l"/>
              </a:tabLst>
              <a:defRPr/>
            </a:pPr>
            <a:r>
              <a:rPr lang="en-GB" sz="1800" b="1" dirty="0" smtClean="0">
                <a:latin typeface="Calibri" pitchFamily="34" charset="0"/>
              </a:rPr>
              <a:t>Parameter inference	</a:t>
            </a:r>
            <a:r>
              <a:rPr lang="en-GB" sz="1800" i="1" dirty="0" smtClean="0">
                <a:latin typeface="Calibri" pitchFamily="34" charset="0"/>
              </a:rPr>
              <a:t>What are the connection strengths? 	</a:t>
            </a:r>
            <a:endParaRPr lang="en-GB" sz="1800" b="1" dirty="0" smtClean="0">
              <a:latin typeface="Calibri" pitchFamily="34" charset="0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  <a:tabLst>
                <a:tab pos="2606675" algn="l"/>
              </a:tabLst>
              <a:defRPr/>
            </a:pPr>
            <a:r>
              <a:rPr lang="en-GB" sz="1800" i="1" dirty="0" smtClean="0">
                <a:latin typeface="Calibri" pitchFamily="34" charset="0"/>
              </a:rPr>
              <a:t>	How do they change between conditions?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tabLst>
                <a:tab pos="2606675" algn="l"/>
              </a:tabLst>
              <a:defRPr/>
            </a:pPr>
            <a:endParaRPr lang="en-GB" sz="1800" i="1" dirty="0" smtClean="0">
              <a:latin typeface="Calibri" pitchFamily="34" charset="0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  <a:tabLst>
                <a:tab pos="2606675" algn="l"/>
              </a:tabLst>
              <a:defRPr/>
            </a:pPr>
            <a:r>
              <a:rPr lang="en-GB" sz="1800" b="1" dirty="0" smtClean="0">
                <a:latin typeface="Calibri" pitchFamily="34" charset="0"/>
              </a:rPr>
              <a:t>Simulations	</a:t>
            </a:r>
            <a:r>
              <a:rPr lang="en-GB" sz="1800" i="1" dirty="0" smtClean="0">
                <a:latin typeface="Calibri" pitchFamily="34" charset="0"/>
              </a:rPr>
              <a:t>What happens to neural activity if</a:t>
            </a:r>
            <a:r>
              <a:rPr lang="is-IS" sz="1800" i="1" dirty="0" smtClean="0">
                <a:latin typeface="Calibri" pitchFamily="34" charset="0"/>
              </a:rPr>
              <a:t>…</a:t>
            </a:r>
            <a:endParaRPr lang="en-GB" sz="1800" i="1" dirty="0" smtClean="0">
              <a:latin typeface="Calibri" pitchFamily="34" charset="0"/>
            </a:endParaRPr>
          </a:p>
        </p:txBody>
      </p:sp>
      <p:grpSp>
        <p:nvGrpSpPr>
          <p:cNvPr id="19458" name="Groep 68"/>
          <p:cNvGrpSpPr>
            <a:grpSpLocks noChangeAspect="1"/>
          </p:cNvGrpSpPr>
          <p:nvPr/>
        </p:nvGrpSpPr>
        <p:grpSpPr bwMode="auto">
          <a:xfrm>
            <a:off x="971550" y="1700213"/>
            <a:ext cx="6624638" cy="2170112"/>
            <a:chOff x="250825" y="1628800"/>
            <a:chExt cx="8353425" cy="2736850"/>
          </a:xfrm>
        </p:grpSpPr>
        <p:grpSp>
          <p:nvGrpSpPr>
            <p:cNvPr id="19461" name="Groep 24"/>
            <p:cNvGrpSpPr>
              <a:grpSpLocks/>
            </p:cNvGrpSpPr>
            <p:nvPr/>
          </p:nvGrpSpPr>
          <p:grpSpPr bwMode="auto">
            <a:xfrm>
              <a:off x="250825" y="1773262"/>
              <a:ext cx="3673475" cy="2592388"/>
              <a:chOff x="1763688" y="1628800"/>
              <a:chExt cx="4752528" cy="3024336"/>
            </a:xfrm>
          </p:grpSpPr>
          <p:pic>
            <p:nvPicPr>
              <p:cNvPr id="19480" name="Picture 2" descr="latera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62473">
                <a:off x="3299923" y="1628800"/>
                <a:ext cx="3216293" cy="3024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9481" name="AutoShape 22"/>
              <p:cNvCxnSpPr>
                <a:cxnSpLocks noChangeShapeType="1"/>
              </p:cNvCxnSpPr>
              <p:nvPr/>
            </p:nvCxnSpPr>
            <p:spPr bwMode="auto">
              <a:xfrm flipV="1">
                <a:off x="3299923" y="3350029"/>
                <a:ext cx="804579" cy="910716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482" name="Oval 3"/>
              <p:cNvSpPr>
                <a:spLocks noChangeArrowheads="1"/>
              </p:cNvSpPr>
              <p:nvPr/>
            </p:nvSpPr>
            <p:spPr bwMode="auto">
              <a:xfrm>
                <a:off x="4207917" y="2176119"/>
                <a:ext cx="276952" cy="25803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ea typeface="Arial" charset="0"/>
                  <a:cs typeface="Arial" charset="0"/>
                </a:endParaRPr>
              </a:p>
            </p:txBody>
          </p:sp>
          <p:sp>
            <p:nvSpPr>
              <p:cNvPr id="19483" name="Oval 4"/>
              <p:cNvSpPr>
                <a:spLocks noChangeArrowheads="1"/>
              </p:cNvSpPr>
              <p:nvPr/>
            </p:nvSpPr>
            <p:spPr bwMode="auto">
              <a:xfrm>
                <a:off x="3613580" y="2957817"/>
                <a:ext cx="276952" cy="25803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ea typeface="Arial" charset="0"/>
                  <a:cs typeface="Arial" charset="0"/>
                </a:endParaRPr>
              </a:p>
            </p:txBody>
          </p:sp>
          <p:sp>
            <p:nvSpPr>
              <p:cNvPr id="19484" name="Oval 5"/>
              <p:cNvSpPr>
                <a:spLocks noChangeArrowheads="1"/>
              </p:cNvSpPr>
              <p:nvPr/>
            </p:nvSpPr>
            <p:spPr bwMode="auto">
              <a:xfrm>
                <a:off x="4450504" y="3229134"/>
                <a:ext cx="278974" cy="25803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ea typeface="Arial" charset="0"/>
                  <a:cs typeface="Arial" charset="0"/>
                </a:endParaRPr>
              </a:p>
            </p:txBody>
          </p:sp>
          <p:sp>
            <p:nvSpPr>
              <p:cNvPr id="19485" name="Oval 6"/>
              <p:cNvSpPr>
                <a:spLocks noChangeArrowheads="1"/>
              </p:cNvSpPr>
              <p:nvPr/>
            </p:nvSpPr>
            <p:spPr bwMode="auto">
              <a:xfrm>
                <a:off x="5479475" y="2534712"/>
                <a:ext cx="274932" cy="25803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ea typeface="Arial" charset="0"/>
                  <a:cs typeface="Arial" charset="0"/>
                </a:endParaRPr>
              </a:p>
            </p:txBody>
          </p:sp>
          <p:cxnSp>
            <p:nvCxnSpPr>
              <p:cNvPr id="19486" name="AutoShape 7"/>
              <p:cNvCxnSpPr>
                <a:cxnSpLocks noChangeShapeType="1"/>
                <a:stCxn id="19483" idx="5"/>
                <a:endCxn id="19484" idx="2"/>
              </p:cNvCxnSpPr>
              <p:nvPr/>
            </p:nvCxnSpPr>
            <p:spPr bwMode="auto">
              <a:xfrm>
                <a:off x="3850102" y="3177907"/>
                <a:ext cx="600403" cy="180246"/>
              </a:xfrm>
              <a:prstGeom prst="straightConnector1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487" name="AutoShape 8"/>
              <p:cNvCxnSpPr>
                <a:cxnSpLocks noChangeShapeType="1"/>
              </p:cNvCxnSpPr>
              <p:nvPr/>
            </p:nvCxnSpPr>
            <p:spPr bwMode="auto">
              <a:xfrm flipV="1">
                <a:off x="3779722" y="2348915"/>
                <a:ext cx="423280" cy="576092"/>
              </a:xfrm>
              <a:prstGeom prst="straightConnector1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488" name="AutoShape 9"/>
              <p:cNvCxnSpPr>
                <a:cxnSpLocks noChangeShapeType="1"/>
                <a:stCxn id="19482" idx="5"/>
                <a:endCxn id="19485" idx="2"/>
              </p:cNvCxnSpPr>
              <p:nvPr/>
            </p:nvCxnSpPr>
            <p:spPr bwMode="auto">
              <a:xfrm>
                <a:off x="4444439" y="2396208"/>
                <a:ext cx="1035036" cy="267522"/>
              </a:xfrm>
              <a:prstGeom prst="straightConnector1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489" name="AutoShape 16"/>
              <p:cNvCxnSpPr>
                <a:cxnSpLocks noChangeShapeType="1"/>
              </p:cNvCxnSpPr>
              <p:nvPr/>
            </p:nvCxnSpPr>
            <p:spPr bwMode="auto">
              <a:xfrm flipH="1" flipV="1">
                <a:off x="2491060" y="2796224"/>
                <a:ext cx="1087788" cy="248006"/>
              </a:xfrm>
              <a:prstGeom prst="straightConnector1">
                <a:avLst/>
              </a:prstGeom>
              <a:noFill/>
              <a:ln w="38100">
                <a:solidFill>
                  <a:srgbClr val="FF33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490" name="Text Box 17"/>
              <p:cNvSpPr txBox="1">
                <a:spLocks noChangeArrowheads="1"/>
              </p:cNvSpPr>
              <p:nvPr/>
            </p:nvSpPr>
            <p:spPr bwMode="auto">
              <a:xfrm>
                <a:off x="1763688" y="2420888"/>
                <a:ext cx="848229" cy="55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tIns="1800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1600" b="1">
                    <a:latin typeface="Arial Unicode MS" charset="0"/>
                    <a:ea typeface="Arial" charset="0"/>
                    <a:cs typeface="Arial" charset="0"/>
                  </a:rPr>
                  <a:t>driving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1600" b="1">
                    <a:latin typeface="Arial Unicode MS" charset="0"/>
                    <a:ea typeface="Arial" charset="0"/>
                    <a:cs typeface="Arial" charset="0"/>
                  </a:rPr>
                  <a:t>input</a:t>
                </a:r>
              </a:p>
            </p:txBody>
          </p:sp>
          <p:sp>
            <p:nvSpPr>
              <p:cNvPr id="19491" name="Text Box 20"/>
              <p:cNvSpPr txBox="1">
                <a:spLocks noChangeArrowheads="1"/>
              </p:cNvSpPr>
              <p:nvPr/>
            </p:nvSpPr>
            <p:spPr bwMode="auto">
              <a:xfrm>
                <a:off x="2666067" y="4313874"/>
                <a:ext cx="1189637" cy="310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tIns="1800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1600" b="1">
                    <a:latin typeface="Arial Unicode MS" charset="0"/>
                    <a:ea typeface="Arial" charset="0"/>
                    <a:cs typeface="Arial" charset="0"/>
                  </a:rPr>
                  <a:t>modulation</a:t>
                </a:r>
              </a:p>
            </p:txBody>
          </p:sp>
        </p:grpSp>
        <p:grpSp>
          <p:nvGrpSpPr>
            <p:cNvPr id="19462" name="Groep 24"/>
            <p:cNvGrpSpPr>
              <a:grpSpLocks/>
            </p:cNvGrpSpPr>
            <p:nvPr/>
          </p:nvGrpSpPr>
          <p:grpSpPr bwMode="auto">
            <a:xfrm>
              <a:off x="4932363" y="1773262"/>
              <a:ext cx="3671887" cy="2592388"/>
              <a:chOff x="1763688" y="1628800"/>
              <a:chExt cx="4752528" cy="3024336"/>
            </a:xfrm>
          </p:grpSpPr>
          <p:pic>
            <p:nvPicPr>
              <p:cNvPr id="19467" name="Picture 2" descr="latera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62473">
                <a:off x="3299923" y="1628800"/>
                <a:ext cx="3216293" cy="3024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9468" name="AutoShape 22"/>
              <p:cNvCxnSpPr>
                <a:cxnSpLocks noChangeShapeType="1"/>
              </p:cNvCxnSpPr>
              <p:nvPr/>
            </p:nvCxnSpPr>
            <p:spPr bwMode="auto">
              <a:xfrm flipV="1">
                <a:off x="3299923" y="3350029"/>
                <a:ext cx="804579" cy="910716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469" name="Oval 3"/>
              <p:cNvSpPr>
                <a:spLocks noChangeArrowheads="1"/>
              </p:cNvSpPr>
              <p:nvPr/>
            </p:nvSpPr>
            <p:spPr bwMode="auto">
              <a:xfrm>
                <a:off x="4207917" y="2176119"/>
                <a:ext cx="276952" cy="25803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ea typeface="Arial" charset="0"/>
                  <a:cs typeface="Arial" charset="0"/>
                </a:endParaRPr>
              </a:p>
            </p:txBody>
          </p:sp>
          <p:sp>
            <p:nvSpPr>
              <p:cNvPr id="19470" name="Oval 4"/>
              <p:cNvSpPr>
                <a:spLocks noChangeArrowheads="1"/>
              </p:cNvSpPr>
              <p:nvPr/>
            </p:nvSpPr>
            <p:spPr bwMode="auto">
              <a:xfrm>
                <a:off x="3613580" y="2957817"/>
                <a:ext cx="276952" cy="25803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ea typeface="Arial" charset="0"/>
                  <a:cs typeface="Arial" charset="0"/>
                </a:endParaRPr>
              </a:p>
            </p:txBody>
          </p:sp>
          <p:sp>
            <p:nvSpPr>
              <p:cNvPr id="19471" name="Oval 5"/>
              <p:cNvSpPr>
                <a:spLocks noChangeArrowheads="1"/>
              </p:cNvSpPr>
              <p:nvPr/>
            </p:nvSpPr>
            <p:spPr bwMode="auto">
              <a:xfrm>
                <a:off x="4450504" y="3229134"/>
                <a:ext cx="278974" cy="25803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ea typeface="Arial" charset="0"/>
                  <a:cs typeface="Arial" charset="0"/>
                </a:endParaRPr>
              </a:p>
            </p:txBody>
          </p:sp>
          <p:sp>
            <p:nvSpPr>
              <p:cNvPr id="19472" name="Oval 6"/>
              <p:cNvSpPr>
                <a:spLocks noChangeArrowheads="1"/>
              </p:cNvSpPr>
              <p:nvPr/>
            </p:nvSpPr>
            <p:spPr bwMode="auto">
              <a:xfrm>
                <a:off x="5479475" y="2534712"/>
                <a:ext cx="274932" cy="25803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ea typeface="Arial" charset="0"/>
                  <a:cs typeface="Arial" charset="0"/>
                </a:endParaRPr>
              </a:p>
            </p:txBody>
          </p:sp>
          <p:cxnSp>
            <p:nvCxnSpPr>
              <p:cNvPr id="19473" name="AutoShape 7"/>
              <p:cNvCxnSpPr>
                <a:cxnSpLocks noChangeShapeType="1"/>
                <a:stCxn id="19470" idx="5"/>
                <a:endCxn id="19471" idx="2"/>
              </p:cNvCxnSpPr>
              <p:nvPr/>
            </p:nvCxnSpPr>
            <p:spPr bwMode="auto">
              <a:xfrm>
                <a:off x="3850102" y="3177907"/>
                <a:ext cx="600403" cy="180246"/>
              </a:xfrm>
              <a:prstGeom prst="straightConnector1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474" name="AutoShape 8"/>
              <p:cNvCxnSpPr>
                <a:cxnSpLocks noChangeShapeType="1"/>
              </p:cNvCxnSpPr>
              <p:nvPr/>
            </p:nvCxnSpPr>
            <p:spPr bwMode="auto">
              <a:xfrm flipV="1">
                <a:off x="3779722" y="2348915"/>
                <a:ext cx="423280" cy="576092"/>
              </a:xfrm>
              <a:prstGeom prst="straightConnector1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475" name="AutoShape 9"/>
              <p:cNvCxnSpPr>
                <a:cxnSpLocks noChangeShapeType="1"/>
                <a:stCxn id="19469" idx="5"/>
                <a:endCxn id="19472" idx="2"/>
              </p:cNvCxnSpPr>
              <p:nvPr/>
            </p:nvCxnSpPr>
            <p:spPr bwMode="auto">
              <a:xfrm>
                <a:off x="4444439" y="2396208"/>
                <a:ext cx="1035036" cy="267522"/>
              </a:xfrm>
              <a:prstGeom prst="straightConnector1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476" name="AutoShape 10"/>
              <p:cNvCxnSpPr>
                <a:cxnSpLocks noChangeShapeType="1"/>
              </p:cNvCxnSpPr>
              <p:nvPr/>
            </p:nvCxnSpPr>
            <p:spPr bwMode="auto">
              <a:xfrm flipH="1" flipV="1">
                <a:off x="4499735" y="2276904"/>
                <a:ext cx="1020005" cy="262021"/>
              </a:xfrm>
              <a:prstGeom prst="straightConnector1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477" name="AutoShape 16"/>
              <p:cNvCxnSpPr>
                <a:cxnSpLocks noChangeShapeType="1"/>
              </p:cNvCxnSpPr>
              <p:nvPr/>
            </p:nvCxnSpPr>
            <p:spPr bwMode="auto">
              <a:xfrm flipH="1" flipV="1">
                <a:off x="2491060" y="2796224"/>
                <a:ext cx="1087788" cy="248006"/>
              </a:xfrm>
              <a:prstGeom prst="straightConnector1">
                <a:avLst/>
              </a:prstGeom>
              <a:noFill/>
              <a:ln w="38100">
                <a:solidFill>
                  <a:srgbClr val="FF33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478" name="Text Box 17"/>
              <p:cNvSpPr txBox="1">
                <a:spLocks noChangeArrowheads="1"/>
              </p:cNvSpPr>
              <p:nvPr/>
            </p:nvSpPr>
            <p:spPr bwMode="auto">
              <a:xfrm>
                <a:off x="1763688" y="2420888"/>
                <a:ext cx="848229" cy="55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tIns="1800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1600" b="1">
                    <a:latin typeface="Arial Unicode MS" charset="0"/>
                    <a:ea typeface="Arial" charset="0"/>
                    <a:cs typeface="Arial" charset="0"/>
                  </a:rPr>
                  <a:t>driving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1600" b="1">
                    <a:latin typeface="Arial Unicode MS" charset="0"/>
                    <a:ea typeface="Arial" charset="0"/>
                    <a:cs typeface="Arial" charset="0"/>
                  </a:rPr>
                  <a:t>input</a:t>
                </a:r>
              </a:p>
            </p:txBody>
          </p:sp>
          <p:sp>
            <p:nvSpPr>
              <p:cNvPr id="19479" name="Text Box 20"/>
              <p:cNvSpPr txBox="1">
                <a:spLocks noChangeArrowheads="1"/>
              </p:cNvSpPr>
              <p:nvPr/>
            </p:nvSpPr>
            <p:spPr bwMode="auto">
              <a:xfrm>
                <a:off x="2666067" y="4313874"/>
                <a:ext cx="1189637" cy="310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tIns="1800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1600" b="1">
                    <a:latin typeface="Arial Unicode MS" charset="0"/>
                    <a:ea typeface="Arial" charset="0"/>
                    <a:cs typeface="Arial" charset="0"/>
                  </a:rPr>
                  <a:t>modulation</a:t>
                </a:r>
              </a:p>
            </p:txBody>
          </p:sp>
        </p:grpSp>
        <p:cxnSp>
          <p:nvCxnSpPr>
            <p:cNvPr id="19463" name="AutoShape 8"/>
            <p:cNvCxnSpPr>
              <a:cxnSpLocks noChangeShapeType="1"/>
            </p:cNvCxnSpPr>
            <p:nvPr/>
          </p:nvCxnSpPr>
          <p:spPr bwMode="auto">
            <a:xfrm flipH="1">
              <a:off x="6588125" y="2492400"/>
              <a:ext cx="342900" cy="433387"/>
            </a:xfrm>
            <a:prstGeom prst="straightConnector1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4" name="AutoShape 7"/>
            <p:cNvCxnSpPr>
              <a:cxnSpLocks noChangeShapeType="1"/>
            </p:cNvCxnSpPr>
            <p:nvPr/>
          </p:nvCxnSpPr>
          <p:spPr bwMode="auto">
            <a:xfrm flipH="1" flipV="1">
              <a:off x="6588125" y="2997225"/>
              <a:ext cx="431800" cy="144462"/>
            </a:xfrm>
            <a:prstGeom prst="straightConnector1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65" name="Tekstvak 42"/>
            <p:cNvSpPr txBox="1">
              <a:spLocks noChangeArrowheads="1"/>
            </p:cNvSpPr>
            <p:nvPr/>
          </p:nvSpPr>
          <p:spPr bwMode="auto">
            <a:xfrm>
              <a:off x="2124075" y="1628800"/>
              <a:ext cx="10858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/>
                <a:t>Model A</a:t>
              </a:r>
            </a:p>
          </p:txBody>
        </p:sp>
        <p:sp>
          <p:nvSpPr>
            <p:cNvPr id="19466" name="Tekstvak 43"/>
            <p:cNvSpPr txBox="1">
              <a:spLocks noChangeArrowheads="1"/>
            </p:cNvSpPr>
            <p:nvPr/>
          </p:nvSpPr>
          <p:spPr bwMode="auto">
            <a:xfrm>
              <a:off x="6873875" y="1628800"/>
              <a:ext cx="10826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/>
                <a:t>Model B</a:t>
              </a:r>
            </a:p>
          </p:txBody>
        </p:sp>
      </p:grpSp>
      <p:sp>
        <p:nvSpPr>
          <p:cNvPr id="19459" name="Titel 1"/>
          <p:cNvSpPr>
            <a:spLocks noGrp="1"/>
          </p:cNvSpPr>
          <p:nvPr>
            <p:ph type="title"/>
          </p:nvPr>
        </p:nvSpPr>
        <p:spPr>
          <a:xfrm>
            <a:off x="330200" y="765175"/>
            <a:ext cx="8489950" cy="719138"/>
          </a:xfrm>
        </p:spPr>
        <p:txBody>
          <a:bodyPr/>
          <a:lstStyle/>
          <a:p>
            <a:pPr algn="ctr" eaLnBrk="1" hangingPunct="1"/>
            <a:r>
              <a:rPr lang="en-GB" altLang="en-US" sz="2400">
                <a:latin typeface="Calibri" charset="0"/>
              </a:rPr>
              <a:t>What can we do with DCM?</a:t>
            </a:r>
          </a:p>
        </p:txBody>
      </p:sp>
      <p:sp>
        <p:nvSpPr>
          <p:cNvPr id="19460" name="Tijdelijke aanduiding voor dianummer 71"/>
          <p:cNvSpPr>
            <a:spLocks noGrp="1"/>
          </p:cNvSpPr>
          <p:nvPr>
            <p:ph type="sldNum" sz="quarter" idx="10"/>
          </p:nvPr>
        </p:nvSpPr>
        <p:spPr>
          <a:xfrm>
            <a:off x="8027988" y="6553200"/>
            <a:ext cx="100806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5D51F7-4D41-9B47-B039-39F558AE5AB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54B5E6-3E5D-7E4C-86AE-B5B88A09105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827088" y="1052513"/>
            <a:ext cx="7343775" cy="13684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6">
                <a:lumMod val="90000"/>
                <a:lumOff val="1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114000"/>
              </a:lnSpc>
              <a:defRPr/>
            </a:pPr>
            <a:r>
              <a:rPr lang="en-GB" sz="2400" b="1" dirty="0">
                <a:solidFill>
                  <a:srgbClr val="C00000"/>
                </a:solidFill>
                <a:latin typeface="Calibri" pitchFamily="34" charset="0"/>
              </a:rPr>
              <a:t>DCM is a computational modelling technique </a:t>
            </a:r>
          </a:p>
          <a:p>
            <a:pPr algn="ctr" eaLnBrk="1" hangingPunct="1">
              <a:lnSpc>
                <a:spcPct val="114000"/>
              </a:lnSpc>
              <a:defRPr/>
            </a:pPr>
            <a:r>
              <a:rPr lang="en-GB" sz="2400" b="1" dirty="0">
                <a:solidFill>
                  <a:srgbClr val="C00000"/>
                </a:solidFill>
                <a:latin typeface="Calibri" pitchFamily="34" charset="0"/>
              </a:rPr>
              <a:t>to estimate bio-physiological information </a:t>
            </a:r>
          </a:p>
          <a:p>
            <a:pPr algn="ctr" eaLnBrk="1" hangingPunct="1">
              <a:lnSpc>
                <a:spcPct val="114000"/>
              </a:lnSpc>
              <a:defRPr/>
            </a:pPr>
            <a:r>
              <a:rPr lang="en-GB" sz="2400" b="1" dirty="0">
                <a:solidFill>
                  <a:srgbClr val="C00000"/>
                </a:solidFill>
                <a:latin typeface="Calibri" pitchFamily="34" charset="0"/>
              </a:rPr>
              <a:t>from functional neuroimaging data </a:t>
            </a:r>
          </a:p>
        </p:txBody>
      </p:sp>
      <p:sp>
        <p:nvSpPr>
          <p:cNvPr id="20483" name="Tijdelijke aanduiding voor inhoud 2"/>
          <p:cNvSpPr>
            <a:spLocks noGrp="1"/>
          </p:cNvSpPr>
          <p:nvPr>
            <p:ph idx="1"/>
          </p:nvPr>
        </p:nvSpPr>
        <p:spPr>
          <a:xfrm>
            <a:off x="539750" y="3141663"/>
            <a:ext cx="8280400" cy="2881312"/>
          </a:xfrm>
        </p:spPr>
        <p:txBody>
          <a:bodyPr/>
          <a:lstStyle/>
          <a:p>
            <a:pPr marL="180975" indent="-180975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</a:rPr>
              <a:t>Generative model contains differential equations of neural activity </a:t>
            </a:r>
          </a:p>
          <a:p>
            <a:pPr marL="180975" indent="-180975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</a:rPr>
              <a:t>Generative models range from simple to more detailed equations</a:t>
            </a:r>
          </a:p>
          <a:p>
            <a:pPr marL="180975" indent="-180975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GB" altLang="en-US" sz="1800" b="1">
              <a:latin typeface="Calibri" charset="0"/>
            </a:endParaRPr>
          </a:p>
          <a:p>
            <a:pPr marL="180975" indent="-180975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Calibri" charset="0"/>
              </a:rPr>
              <a:t>Principles are always the same</a:t>
            </a:r>
          </a:p>
          <a:p>
            <a:pPr marL="180975" indent="-180975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</a:rPr>
              <a:t>Explain observed data (sensor or source) by source interactions</a:t>
            </a:r>
          </a:p>
          <a:p>
            <a:pPr marL="180975" indent="-180975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</a:rPr>
              <a:t>Bayesian inference (priors, posteriors, model evidence)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6C9FC2-E68B-1643-B139-A8AF54674510}" type="slidenum">
              <a:rPr lang="en-US" altLang="en-US" sz="1400">
                <a:latin typeface="Calibri" charset="0"/>
                <a:ea typeface="Calibri" charset="0"/>
                <a:cs typeface="Calibri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61950" y="444500"/>
            <a:ext cx="8458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Bayesian Inference</a:t>
            </a:r>
            <a:endParaRPr lang="en-GB" altLang="en-US" sz="2400" b="1" i="1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507" name="Text Box 81"/>
          <p:cNvSpPr txBox="1">
            <a:spLocks noChangeArrowheads="1"/>
          </p:cNvSpPr>
          <p:nvPr/>
        </p:nvSpPr>
        <p:spPr bwMode="auto">
          <a:xfrm>
            <a:off x="369888" y="1412875"/>
            <a:ext cx="229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CC6600"/>
                </a:solidFill>
                <a:latin typeface="Calibri" charset="0"/>
                <a:ea typeface="Calibri" charset="0"/>
                <a:cs typeface="Calibri" charset="0"/>
              </a:rPr>
              <a:t>DCM: model structure</a:t>
            </a:r>
            <a:endParaRPr lang="en-GB" altLang="en-US" sz="1800" b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508" name="Text Box 94"/>
          <p:cNvSpPr txBox="1">
            <a:spLocks noChangeArrowheads="1"/>
          </p:cNvSpPr>
          <p:nvPr/>
        </p:nvSpPr>
        <p:spPr bwMode="auto">
          <a:xfrm>
            <a:off x="369888" y="4124325"/>
            <a:ext cx="2563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CC6600"/>
                </a:solidFill>
                <a:latin typeface="Calibri" charset="0"/>
                <a:ea typeface="Calibri" charset="0"/>
                <a:cs typeface="Calibri" charset="0"/>
              </a:rPr>
              <a:t>DCM: Bayesian inference</a:t>
            </a:r>
            <a:endParaRPr lang="en-GB" altLang="en-US" sz="1800" b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509" name="Text Box 102"/>
          <p:cNvSpPr txBox="1">
            <a:spLocks noChangeArrowheads="1"/>
          </p:cNvSpPr>
          <p:nvPr/>
        </p:nvSpPr>
        <p:spPr bwMode="auto">
          <a:xfrm>
            <a:off x="369888" y="5229225"/>
            <a:ext cx="1739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  <a:ea typeface="Calibri" charset="0"/>
                <a:cs typeface="Calibri" charset="0"/>
              </a:rPr>
              <a:t>Model evidence</a:t>
            </a:r>
          </a:p>
        </p:txBody>
      </p:sp>
      <p:sp>
        <p:nvSpPr>
          <p:cNvPr id="21510" name="Text Box 103"/>
          <p:cNvSpPr txBox="1">
            <a:spLocks noChangeArrowheads="1"/>
          </p:cNvSpPr>
          <p:nvPr/>
        </p:nvSpPr>
        <p:spPr bwMode="auto">
          <a:xfrm>
            <a:off x="369888" y="4665663"/>
            <a:ext cx="3030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  <a:ea typeface="Calibri" charset="0"/>
                <a:cs typeface="Calibri" charset="0"/>
              </a:rPr>
              <a:t>Posterior parameter estimates</a:t>
            </a:r>
            <a:endParaRPr lang="en-GB" altLang="en-US" sz="1800">
              <a:solidFill>
                <a:srgbClr val="CC66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511" name="Text Box 102"/>
          <p:cNvSpPr txBox="1">
            <a:spLocks noChangeArrowheads="1"/>
          </p:cNvSpPr>
          <p:nvPr/>
        </p:nvSpPr>
        <p:spPr bwMode="auto">
          <a:xfrm>
            <a:off x="5168900" y="5749925"/>
            <a:ext cx="2409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i="1">
                <a:latin typeface="Calibri" charset="0"/>
                <a:ea typeface="Calibri" charset="0"/>
                <a:cs typeface="Calibri" charset="0"/>
              </a:rPr>
              <a:t>“Accuracy - Complexity”</a:t>
            </a:r>
          </a:p>
        </p:txBody>
      </p:sp>
      <p:pic>
        <p:nvPicPr>
          <p:cNvPr id="21512" name="Picture 31" descr="Untitle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1731963"/>
            <a:ext cx="271145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 Box 102"/>
          <p:cNvSpPr txBox="1">
            <a:spLocks noChangeArrowheads="1"/>
          </p:cNvSpPr>
          <p:nvPr/>
        </p:nvSpPr>
        <p:spPr bwMode="auto">
          <a:xfrm>
            <a:off x="369888" y="1801813"/>
            <a:ext cx="2416175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  <a:ea typeface="Calibri" charset="0"/>
                <a:cs typeface="Calibri" charset="0"/>
              </a:rPr>
              <a:t>Priors on all parameters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  <a:ea typeface="Calibri" charset="0"/>
                <a:cs typeface="Calibri" charset="0"/>
              </a:rPr>
              <a:t>Neural state equations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  <a:ea typeface="Calibri" charset="0"/>
                <a:cs typeface="Calibri" charset="0"/>
              </a:rPr>
              <a:t>Observation function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charset="0"/>
                <a:ea typeface="Calibri" charset="0"/>
                <a:cs typeface="Calibri" charset="0"/>
                <a:sym typeface="Wingdings" charset="2"/>
              </a:rPr>
              <a:t> Likelihood</a:t>
            </a:r>
          </a:p>
        </p:txBody>
      </p:sp>
      <p:pic>
        <p:nvPicPr>
          <p:cNvPr id="215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1944688"/>
            <a:ext cx="9334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2420938"/>
            <a:ext cx="171291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2925763"/>
            <a:ext cx="18684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3384550"/>
            <a:ext cx="10747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5084763"/>
            <a:ext cx="365442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4700588"/>
            <a:ext cx="9350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274755-9CD9-E642-BEBD-9F575FC8160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330200" y="692150"/>
            <a:ext cx="8489950" cy="1296988"/>
          </a:xfrm>
        </p:spPr>
        <p:txBody>
          <a:bodyPr/>
          <a:lstStyle/>
          <a:p>
            <a:pPr algn="ctr" eaLnBrk="1" hangingPunct="1"/>
            <a:r>
              <a:rPr lang="en-GB" altLang="en-US" sz="2400">
                <a:latin typeface="Calibri" charset="0"/>
                <a:ea typeface="Calibri" charset="0"/>
                <a:cs typeface="Calibri" charset="0"/>
              </a:rPr>
              <a:t>Model inversion</a:t>
            </a:r>
          </a:p>
        </p:txBody>
      </p:sp>
      <p:cxnSp>
        <p:nvCxnSpPr>
          <p:cNvPr id="22531" name="AutoShape 12"/>
          <p:cNvCxnSpPr>
            <a:cxnSpLocks noChangeShapeType="1"/>
          </p:cNvCxnSpPr>
          <p:nvPr/>
        </p:nvCxnSpPr>
        <p:spPr bwMode="auto">
          <a:xfrm rot="16200000" flipH="1">
            <a:off x="1830388" y="2506662"/>
            <a:ext cx="966788" cy="341313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2" name="AutoShape 13"/>
          <p:cNvCxnSpPr>
            <a:cxnSpLocks noChangeShapeType="1"/>
          </p:cNvCxnSpPr>
          <p:nvPr/>
        </p:nvCxnSpPr>
        <p:spPr bwMode="auto">
          <a:xfrm rot="5400000">
            <a:off x="6096794" y="2428082"/>
            <a:ext cx="911225" cy="554037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3" name="Rectangle 16"/>
          <p:cNvSpPr>
            <a:spLocks noChangeArrowheads="1"/>
          </p:cNvSpPr>
          <p:nvPr/>
        </p:nvSpPr>
        <p:spPr bwMode="auto">
          <a:xfrm>
            <a:off x="107950" y="1824038"/>
            <a:ext cx="3611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800">
                <a:latin typeface="Calibri" charset="0"/>
                <a:ea typeface="Calibri" charset="0"/>
                <a:cs typeface="Calibri" charset="0"/>
              </a:rPr>
              <a:t>Data feature (e.g. evoked responses)</a:t>
            </a:r>
            <a:endParaRPr lang="en-GB" altLang="en-US" sz="18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534" name="Rectangle 17"/>
          <p:cNvSpPr>
            <a:spLocks noChangeArrowheads="1"/>
          </p:cNvSpPr>
          <p:nvPr/>
        </p:nvSpPr>
        <p:spPr bwMode="auto">
          <a:xfrm>
            <a:off x="4787900" y="1635125"/>
            <a:ext cx="3908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800">
                <a:latin typeface="Calibri" charset="0"/>
                <a:ea typeface="Calibri" charset="0"/>
                <a:cs typeface="Calibri" charset="0"/>
              </a:rPr>
              <a:t>Specify generative forward model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800">
                <a:latin typeface="Calibri" charset="0"/>
                <a:ea typeface="Calibri" charset="0"/>
                <a:cs typeface="Calibri" charset="0"/>
              </a:rPr>
              <a:t>(with prior distributions of parameters) </a:t>
            </a:r>
          </a:p>
        </p:txBody>
      </p:sp>
      <p:sp>
        <p:nvSpPr>
          <p:cNvPr id="22535" name="Rectangle 18"/>
          <p:cNvSpPr>
            <a:spLocks noChangeArrowheads="1"/>
          </p:cNvSpPr>
          <p:nvPr/>
        </p:nvSpPr>
        <p:spPr bwMode="auto">
          <a:xfrm>
            <a:off x="2484438" y="2976563"/>
            <a:ext cx="3584575" cy="369887"/>
          </a:xfrm>
          <a:prstGeom prst="rect">
            <a:avLst/>
          </a:prstGeom>
          <a:solidFill>
            <a:srgbClr val="FF6600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800">
                <a:latin typeface="Calibri" charset="0"/>
                <a:ea typeface="Calibri" charset="0"/>
                <a:cs typeface="Calibri" charset="0"/>
              </a:rPr>
              <a:t>Expectation-Maximization algorithm</a:t>
            </a:r>
            <a:endParaRPr lang="en-GB" altLang="en-US" sz="18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536" name="Rectangle 19"/>
          <p:cNvSpPr>
            <a:spLocks noChangeArrowheads="1"/>
          </p:cNvSpPr>
          <p:nvPr/>
        </p:nvSpPr>
        <p:spPr bwMode="auto">
          <a:xfrm>
            <a:off x="1404938" y="3452813"/>
            <a:ext cx="2049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800" u="sng">
                <a:latin typeface="Calibri" charset="0"/>
                <a:ea typeface="Calibri" charset="0"/>
                <a:cs typeface="Calibri" charset="0"/>
              </a:rPr>
              <a:t>Iterative procedure:</a:t>
            </a:r>
          </a:p>
        </p:txBody>
      </p:sp>
      <p:sp>
        <p:nvSpPr>
          <p:cNvPr id="22537" name="Rectangle 20"/>
          <p:cNvSpPr>
            <a:spLocks noChangeArrowheads="1"/>
          </p:cNvSpPr>
          <p:nvPr/>
        </p:nvSpPr>
        <p:spPr bwMode="auto">
          <a:xfrm>
            <a:off x="3708400" y="3479800"/>
            <a:ext cx="38782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de-DE" altLang="en-US" sz="1800">
                <a:latin typeface="Calibri" charset="0"/>
                <a:ea typeface="Calibri" charset="0"/>
                <a:cs typeface="Calibri" charset="0"/>
              </a:rPr>
              <a:t>Compute model response using</a:t>
            </a:r>
            <a:br>
              <a:rPr lang="de-DE" altLang="en-US" sz="1800">
                <a:latin typeface="Calibri" charset="0"/>
                <a:ea typeface="Calibri" charset="0"/>
                <a:cs typeface="Calibri" charset="0"/>
              </a:rPr>
            </a:br>
            <a:r>
              <a:rPr lang="de-DE" altLang="en-US" sz="1800">
                <a:latin typeface="Calibri" charset="0"/>
                <a:ea typeface="Calibri" charset="0"/>
                <a:cs typeface="Calibri" charset="0"/>
              </a:rPr>
              <a:t> current set of parameters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de-DE" altLang="en-US" sz="1800">
                <a:latin typeface="Calibri" charset="0"/>
                <a:ea typeface="Calibri" charset="0"/>
                <a:cs typeface="Calibri" charset="0"/>
              </a:rPr>
              <a:t>Compare model response with data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de-DE" altLang="en-US" sz="1800">
                <a:latin typeface="Calibri" charset="0"/>
                <a:ea typeface="Calibri" charset="0"/>
                <a:cs typeface="Calibri" charset="0"/>
              </a:rPr>
              <a:t>Improve parameters, if possible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de-DE" altLang="en-US" sz="18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538" name="Rectangle 23"/>
          <p:cNvSpPr>
            <a:spLocks noChangeArrowheads="1"/>
          </p:cNvSpPr>
          <p:nvPr/>
        </p:nvSpPr>
        <p:spPr bwMode="auto">
          <a:xfrm>
            <a:off x="2268538" y="5497513"/>
            <a:ext cx="4197350" cy="915987"/>
          </a:xfrm>
          <a:prstGeom prst="rect">
            <a:avLst/>
          </a:prstGeom>
          <a:solidFill>
            <a:srgbClr val="99FF3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de-DE" altLang="en-US" sz="1800">
                <a:latin typeface="Calibri" charset="0"/>
                <a:ea typeface="Calibri" charset="0"/>
                <a:cs typeface="Calibri" charset="0"/>
              </a:rPr>
              <a:t>Posterior distributions of parameters</a:t>
            </a:r>
            <a:br>
              <a:rPr lang="de-DE" altLang="en-US" sz="1800">
                <a:latin typeface="Calibri" charset="0"/>
                <a:ea typeface="Calibri" charset="0"/>
                <a:cs typeface="Calibri" charset="0"/>
              </a:rPr>
            </a:br>
            <a:endParaRPr lang="de-DE" altLang="en-US" sz="180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de-DE" altLang="en-US" sz="1800">
                <a:latin typeface="Calibri" charset="0"/>
                <a:ea typeface="Calibri" charset="0"/>
                <a:cs typeface="Calibri" charset="0"/>
              </a:rPr>
              <a:t>Model evidence </a:t>
            </a:r>
          </a:p>
        </p:txBody>
      </p:sp>
      <p:sp>
        <p:nvSpPr>
          <p:cNvPr id="22539" name="Rectangle 25"/>
          <p:cNvSpPr>
            <a:spLocks noChangeArrowheads="1"/>
          </p:cNvSpPr>
          <p:nvPr/>
        </p:nvSpPr>
        <p:spPr bwMode="auto">
          <a:xfrm>
            <a:off x="1331913" y="3336925"/>
            <a:ext cx="6697662" cy="1366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180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22540" name="AutoShape 26"/>
          <p:cNvCxnSpPr>
            <a:cxnSpLocks noChangeShapeType="1"/>
          </p:cNvCxnSpPr>
          <p:nvPr/>
        </p:nvCxnSpPr>
        <p:spPr bwMode="auto">
          <a:xfrm rot="5400000">
            <a:off x="3780631" y="5136357"/>
            <a:ext cx="720725" cy="158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2541" name="Object 4"/>
          <p:cNvGraphicFramePr>
            <a:graphicFrameLocks noChangeAspect="1"/>
          </p:cNvGraphicFramePr>
          <p:nvPr/>
        </p:nvGraphicFramePr>
        <p:xfrm>
          <a:off x="6491288" y="6073775"/>
          <a:ext cx="101282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Equation" r:id="rId3" imgW="533169" imgH="203112" progId="Equation.3">
                  <p:embed/>
                </p:oleObj>
              </mc:Choice>
              <mc:Fallback>
                <p:oleObj name="Equation" r:id="rId3" imgW="533169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1288" y="6073775"/>
                        <a:ext cx="101282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2" name="Object 50"/>
          <p:cNvGraphicFramePr>
            <a:graphicFrameLocks noChangeAspect="1"/>
          </p:cNvGraphicFramePr>
          <p:nvPr/>
        </p:nvGraphicFramePr>
        <p:xfrm>
          <a:off x="6491288" y="5508625"/>
          <a:ext cx="12731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Equation" r:id="rId5" imgW="672808" imgH="203112" progId="Equation.3">
                  <p:embed/>
                </p:oleObj>
              </mc:Choice>
              <mc:Fallback>
                <p:oleObj name="Equation" r:id="rId5" imgW="672808" imgH="203112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1288" y="5508625"/>
                        <a:ext cx="12731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827584" y="980728"/>
          <a:ext cx="805790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3554" name="Groep 29"/>
          <p:cNvGrpSpPr>
            <a:grpSpLocks/>
          </p:cNvGrpSpPr>
          <p:nvPr/>
        </p:nvGrpSpPr>
        <p:grpSpPr bwMode="auto">
          <a:xfrm>
            <a:off x="250825" y="1052513"/>
            <a:ext cx="1139825" cy="2016125"/>
            <a:chOff x="1620838" y="2708275"/>
            <a:chExt cx="1201134" cy="1912938"/>
          </a:xfrm>
        </p:grpSpPr>
        <p:grpSp>
          <p:nvGrpSpPr>
            <p:cNvPr id="23597" name="Groep 50"/>
            <p:cNvGrpSpPr>
              <a:grpSpLocks/>
            </p:cNvGrpSpPr>
            <p:nvPr/>
          </p:nvGrpSpPr>
          <p:grpSpPr bwMode="auto">
            <a:xfrm>
              <a:off x="1620838" y="2708275"/>
              <a:ext cx="1120775" cy="1912938"/>
              <a:chOff x="467544" y="2957508"/>
              <a:chExt cx="1122177" cy="2316043"/>
            </a:xfrm>
          </p:grpSpPr>
          <p:sp>
            <p:nvSpPr>
              <p:cNvPr id="23599" name="Rectangle 14"/>
              <p:cNvSpPr>
                <a:spLocks noChangeArrowheads="1"/>
              </p:cNvSpPr>
              <p:nvPr/>
            </p:nvSpPr>
            <p:spPr bwMode="auto">
              <a:xfrm>
                <a:off x="467544" y="2958211"/>
                <a:ext cx="1021204" cy="2315340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969696"/>
                  </a:gs>
                </a:gsLst>
                <a:lin ang="18900000" scaled="1"/>
              </a:gra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>
                  <a:latin typeface="Calibri" charset="0"/>
                </a:endParaRPr>
              </a:p>
            </p:txBody>
          </p:sp>
          <p:sp>
            <p:nvSpPr>
              <p:cNvPr id="23600" name="Rectangle 15" descr="Newsprint"/>
              <p:cNvSpPr>
                <a:spLocks noChangeArrowheads="1"/>
              </p:cNvSpPr>
              <p:nvPr/>
            </p:nvSpPr>
            <p:spPr bwMode="auto">
              <a:xfrm>
                <a:off x="467544" y="3669542"/>
                <a:ext cx="1021204" cy="892678"/>
              </a:xfrm>
              <a:prstGeom prst="rect">
                <a:avLst/>
              </a:prstGeom>
              <a:blipFill dpi="0" rotWithShape="0">
                <a:blip r:embed="rId8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>
                  <a:latin typeface="Calibri" charset="0"/>
                </a:endParaRPr>
              </a:p>
            </p:txBody>
          </p:sp>
          <p:sp>
            <p:nvSpPr>
              <p:cNvPr id="23601" name="Text Box 16"/>
              <p:cNvSpPr txBox="1">
                <a:spLocks noChangeArrowheads="1"/>
              </p:cNvSpPr>
              <p:nvPr/>
            </p:nvSpPr>
            <p:spPr bwMode="auto">
              <a:xfrm>
                <a:off x="569665" y="3772165"/>
                <a:ext cx="837617" cy="4048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200">
                    <a:solidFill>
                      <a:srgbClr val="000000"/>
                    </a:solidFill>
                    <a:latin typeface="Arial Unicode MS" charset="0"/>
                  </a:rPr>
                  <a:t>spiny stellate cells</a:t>
                </a:r>
              </a:p>
            </p:txBody>
          </p:sp>
          <p:sp>
            <p:nvSpPr>
              <p:cNvPr id="23602" name="Text Box 17"/>
              <p:cNvSpPr txBox="1">
                <a:spLocks noChangeArrowheads="1"/>
              </p:cNvSpPr>
              <p:nvPr/>
            </p:nvSpPr>
            <p:spPr bwMode="auto">
              <a:xfrm>
                <a:off x="467544" y="3049588"/>
                <a:ext cx="1122177" cy="4048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200">
                    <a:solidFill>
                      <a:srgbClr val="FFFFFF"/>
                    </a:solidFill>
                    <a:latin typeface="Arial Unicode MS" charset="0"/>
                  </a:rPr>
                  <a:t>inhibitory interneurons</a:t>
                </a:r>
              </a:p>
            </p:txBody>
          </p:sp>
          <p:sp>
            <p:nvSpPr>
              <p:cNvPr id="23603" name="Text Box 18"/>
              <p:cNvSpPr txBox="1">
                <a:spLocks noChangeArrowheads="1"/>
              </p:cNvSpPr>
              <p:nvPr/>
            </p:nvSpPr>
            <p:spPr bwMode="auto">
              <a:xfrm>
                <a:off x="467544" y="4716857"/>
                <a:ext cx="1041858" cy="530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200">
                    <a:solidFill>
                      <a:srgbClr val="FFFFFF"/>
                    </a:solidFill>
                    <a:latin typeface="Arial Unicode MS" charset="0"/>
                  </a:rPr>
                  <a:t>pyramidal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200">
                    <a:solidFill>
                      <a:srgbClr val="FFFFFF"/>
                    </a:solidFill>
                    <a:latin typeface="Arial Unicode MS" charset="0"/>
                  </a:rPr>
                  <a:t>cells</a:t>
                </a:r>
              </a:p>
            </p:txBody>
          </p:sp>
          <p:sp>
            <p:nvSpPr>
              <p:cNvPr id="23604" name="Line 23"/>
              <p:cNvSpPr>
                <a:spLocks noChangeShapeType="1"/>
              </p:cNvSpPr>
              <p:nvPr/>
            </p:nvSpPr>
            <p:spPr bwMode="auto">
              <a:xfrm>
                <a:off x="1284508" y="4348540"/>
                <a:ext cx="0" cy="3683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5" name="Line 24"/>
              <p:cNvSpPr>
                <a:spLocks noChangeShapeType="1"/>
              </p:cNvSpPr>
              <p:nvPr/>
            </p:nvSpPr>
            <p:spPr bwMode="auto">
              <a:xfrm>
                <a:off x="569665" y="3492412"/>
                <a:ext cx="0" cy="12019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6" name="Line 25"/>
              <p:cNvSpPr>
                <a:spLocks noChangeShapeType="1"/>
              </p:cNvSpPr>
              <p:nvPr/>
            </p:nvSpPr>
            <p:spPr bwMode="auto">
              <a:xfrm>
                <a:off x="1386628" y="3492412"/>
                <a:ext cx="0" cy="12019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7" name="Line 26"/>
              <p:cNvSpPr>
                <a:spLocks noChangeShapeType="1"/>
              </p:cNvSpPr>
              <p:nvPr/>
            </p:nvSpPr>
            <p:spPr bwMode="auto">
              <a:xfrm>
                <a:off x="707355" y="4333076"/>
                <a:ext cx="0" cy="3697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3608" name="AutoShape 27"/>
              <p:cNvCxnSpPr>
                <a:cxnSpLocks noChangeShapeType="1"/>
                <a:stCxn id="23599" idx="0"/>
              </p:cNvCxnSpPr>
              <p:nvPr/>
            </p:nvCxnSpPr>
            <p:spPr bwMode="auto">
              <a:xfrm rot="5400000" flipV="1">
                <a:off x="1055744" y="2880484"/>
                <a:ext cx="354260" cy="508308"/>
              </a:xfrm>
              <a:prstGeom prst="bentConnector4">
                <a:avLst>
                  <a:gd name="adj1" fmla="val -61278"/>
                  <a:gd name="adj2" fmla="val 133620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" name="Rechte verbindingslijn met pijl 6"/>
            <p:cNvCxnSpPr/>
            <p:nvPr/>
          </p:nvCxnSpPr>
          <p:spPr>
            <a:xfrm flipV="1">
              <a:off x="2555983" y="4348581"/>
              <a:ext cx="265989" cy="0"/>
            </a:xfrm>
            <a:prstGeom prst="straightConnector1">
              <a:avLst/>
            </a:prstGeom>
            <a:ln w="28575">
              <a:solidFill>
                <a:schemeClr val="accent4">
                  <a:lumMod val="85000"/>
                  <a:lumOff val="1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23555" name="Picture 2" descr="torus_fi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" r="-3651"/>
          <a:stretch>
            <a:fillRect/>
          </a:stretch>
        </p:blipFill>
        <p:spPr bwMode="auto">
          <a:xfrm>
            <a:off x="7524750" y="5424488"/>
            <a:ext cx="1425575" cy="998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Afbeelding 20" descr="Opredicted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" t="6209" r="4559" b="6209"/>
          <a:stretch>
            <a:fillRect/>
          </a:stretch>
        </p:blipFill>
        <p:spPr bwMode="auto">
          <a:xfrm>
            <a:off x="5818188" y="5424488"/>
            <a:ext cx="1447800" cy="102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Afbeelding 17" descr="bold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5434013"/>
            <a:ext cx="1427163" cy="1008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hthoek 20"/>
          <p:cNvSpPr/>
          <p:nvPr/>
        </p:nvSpPr>
        <p:spPr>
          <a:xfrm>
            <a:off x="2447925" y="5424488"/>
            <a:ext cx="1439863" cy="1008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grpSp>
        <p:nvGrpSpPr>
          <p:cNvPr id="23559" name="Group 534"/>
          <p:cNvGrpSpPr>
            <a:grpSpLocks/>
          </p:cNvGrpSpPr>
          <p:nvPr/>
        </p:nvGrpSpPr>
        <p:grpSpPr bwMode="auto">
          <a:xfrm>
            <a:off x="2559050" y="5495925"/>
            <a:ext cx="1292225" cy="863600"/>
            <a:chOff x="2619" y="1902"/>
            <a:chExt cx="2361" cy="1664"/>
          </a:xfrm>
        </p:grpSpPr>
        <p:sp>
          <p:nvSpPr>
            <p:cNvPr id="23565" name="Rectangle 243"/>
            <p:cNvSpPr>
              <a:spLocks noChangeArrowheads="1"/>
            </p:cNvSpPr>
            <p:nvPr/>
          </p:nvSpPr>
          <p:spPr bwMode="auto">
            <a:xfrm>
              <a:off x="2842" y="1949"/>
              <a:ext cx="1987" cy="139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23566" name="Line 246"/>
            <p:cNvSpPr>
              <a:spLocks noChangeShapeType="1"/>
            </p:cNvSpPr>
            <p:nvPr/>
          </p:nvSpPr>
          <p:spPr bwMode="auto">
            <a:xfrm flipV="1">
              <a:off x="2842" y="1949"/>
              <a:ext cx="0" cy="13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Line 247"/>
            <p:cNvSpPr>
              <a:spLocks noChangeShapeType="1"/>
            </p:cNvSpPr>
            <p:nvPr/>
          </p:nvSpPr>
          <p:spPr bwMode="auto">
            <a:xfrm>
              <a:off x="2842" y="3343"/>
              <a:ext cx="19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Line 248"/>
            <p:cNvSpPr>
              <a:spLocks noChangeShapeType="1"/>
            </p:cNvSpPr>
            <p:nvPr/>
          </p:nvSpPr>
          <p:spPr bwMode="auto">
            <a:xfrm flipV="1">
              <a:off x="2842" y="1949"/>
              <a:ext cx="0" cy="13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249"/>
            <p:cNvSpPr>
              <a:spLocks noChangeShapeType="1"/>
            </p:cNvSpPr>
            <p:nvPr/>
          </p:nvSpPr>
          <p:spPr bwMode="auto">
            <a:xfrm flipV="1">
              <a:off x="2842" y="3319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250"/>
            <p:cNvSpPr>
              <a:spLocks noChangeShapeType="1"/>
            </p:cNvSpPr>
            <p:nvPr/>
          </p:nvSpPr>
          <p:spPr bwMode="auto">
            <a:xfrm>
              <a:off x="2842" y="1949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Rectangle 251"/>
            <p:cNvSpPr>
              <a:spLocks noChangeArrowheads="1"/>
            </p:cNvSpPr>
            <p:nvPr/>
          </p:nvSpPr>
          <p:spPr bwMode="auto">
            <a:xfrm>
              <a:off x="2825" y="3359"/>
              <a:ext cx="9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80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GB" altLang="en-US" sz="800"/>
            </a:p>
          </p:txBody>
        </p:sp>
        <p:sp>
          <p:nvSpPr>
            <p:cNvPr id="23572" name="Line 252"/>
            <p:cNvSpPr>
              <a:spLocks noChangeShapeType="1"/>
            </p:cNvSpPr>
            <p:nvPr/>
          </p:nvSpPr>
          <p:spPr bwMode="auto">
            <a:xfrm flipV="1">
              <a:off x="3173" y="3319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Rectangle 254"/>
            <p:cNvSpPr>
              <a:spLocks noChangeArrowheads="1"/>
            </p:cNvSpPr>
            <p:nvPr/>
          </p:nvSpPr>
          <p:spPr bwMode="auto">
            <a:xfrm>
              <a:off x="3156" y="3359"/>
              <a:ext cx="9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800">
                  <a:solidFill>
                    <a:srgbClr val="000000"/>
                  </a:solidFill>
                  <a:latin typeface="Helvetica" charset="0"/>
                </a:rPr>
                <a:t>5</a:t>
              </a:r>
              <a:endParaRPr lang="en-GB" altLang="en-US" sz="800"/>
            </a:p>
          </p:txBody>
        </p:sp>
        <p:sp>
          <p:nvSpPr>
            <p:cNvPr id="23574" name="Line 255"/>
            <p:cNvSpPr>
              <a:spLocks noChangeShapeType="1"/>
            </p:cNvSpPr>
            <p:nvPr/>
          </p:nvSpPr>
          <p:spPr bwMode="auto">
            <a:xfrm flipV="1">
              <a:off x="3504" y="3319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Rectangle 257"/>
            <p:cNvSpPr>
              <a:spLocks noChangeArrowheads="1"/>
            </p:cNvSpPr>
            <p:nvPr/>
          </p:nvSpPr>
          <p:spPr bwMode="auto">
            <a:xfrm>
              <a:off x="3464" y="3359"/>
              <a:ext cx="190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800">
                  <a:solidFill>
                    <a:srgbClr val="000000"/>
                  </a:solidFill>
                  <a:latin typeface="Helvetica" charset="0"/>
                </a:rPr>
                <a:t>10</a:t>
              </a:r>
              <a:endParaRPr lang="en-GB" altLang="en-US" sz="800"/>
            </a:p>
          </p:txBody>
        </p:sp>
        <p:sp>
          <p:nvSpPr>
            <p:cNvPr id="23576" name="Line 258"/>
            <p:cNvSpPr>
              <a:spLocks noChangeShapeType="1"/>
            </p:cNvSpPr>
            <p:nvPr/>
          </p:nvSpPr>
          <p:spPr bwMode="auto">
            <a:xfrm flipV="1">
              <a:off x="3836" y="3319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Rectangle 260"/>
            <p:cNvSpPr>
              <a:spLocks noChangeArrowheads="1"/>
            </p:cNvSpPr>
            <p:nvPr/>
          </p:nvSpPr>
          <p:spPr bwMode="auto">
            <a:xfrm>
              <a:off x="3796" y="3359"/>
              <a:ext cx="190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800">
                  <a:solidFill>
                    <a:srgbClr val="000000"/>
                  </a:solidFill>
                  <a:latin typeface="Helvetica" charset="0"/>
                </a:rPr>
                <a:t>15</a:t>
              </a:r>
              <a:endParaRPr lang="en-GB" altLang="en-US" sz="800"/>
            </a:p>
          </p:txBody>
        </p:sp>
        <p:sp>
          <p:nvSpPr>
            <p:cNvPr id="23578" name="Line 261"/>
            <p:cNvSpPr>
              <a:spLocks noChangeShapeType="1"/>
            </p:cNvSpPr>
            <p:nvPr/>
          </p:nvSpPr>
          <p:spPr bwMode="auto">
            <a:xfrm flipV="1">
              <a:off x="4167" y="3319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Rectangle 263"/>
            <p:cNvSpPr>
              <a:spLocks noChangeArrowheads="1"/>
            </p:cNvSpPr>
            <p:nvPr/>
          </p:nvSpPr>
          <p:spPr bwMode="auto">
            <a:xfrm>
              <a:off x="4126" y="3359"/>
              <a:ext cx="267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800">
                  <a:solidFill>
                    <a:srgbClr val="000000"/>
                  </a:solidFill>
                  <a:latin typeface="Helvetica" charset="0"/>
                </a:rPr>
                <a:t>20</a:t>
              </a:r>
              <a:endParaRPr lang="en-GB" altLang="en-US" sz="800"/>
            </a:p>
          </p:txBody>
        </p:sp>
        <p:sp>
          <p:nvSpPr>
            <p:cNvPr id="23580" name="Line 264"/>
            <p:cNvSpPr>
              <a:spLocks noChangeShapeType="1"/>
            </p:cNvSpPr>
            <p:nvPr/>
          </p:nvSpPr>
          <p:spPr bwMode="auto">
            <a:xfrm flipV="1">
              <a:off x="4498" y="3319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Rectangle 266"/>
            <p:cNvSpPr>
              <a:spLocks noChangeArrowheads="1"/>
            </p:cNvSpPr>
            <p:nvPr/>
          </p:nvSpPr>
          <p:spPr bwMode="auto">
            <a:xfrm>
              <a:off x="4458" y="3359"/>
              <a:ext cx="190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800">
                  <a:solidFill>
                    <a:srgbClr val="000000"/>
                  </a:solidFill>
                  <a:latin typeface="Helvetica" charset="0"/>
                </a:rPr>
                <a:t>25</a:t>
              </a:r>
              <a:endParaRPr lang="en-GB" altLang="en-US" sz="800"/>
            </a:p>
          </p:txBody>
        </p:sp>
        <p:sp>
          <p:nvSpPr>
            <p:cNvPr id="23582" name="Rectangle 269"/>
            <p:cNvSpPr>
              <a:spLocks noChangeArrowheads="1"/>
            </p:cNvSpPr>
            <p:nvPr/>
          </p:nvSpPr>
          <p:spPr bwMode="auto">
            <a:xfrm>
              <a:off x="4790" y="3359"/>
              <a:ext cx="190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800">
                  <a:solidFill>
                    <a:srgbClr val="000000"/>
                  </a:solidFill>
                  <a:latin typeface="Helvetica" charset="0"/>
                </a:rPr>
                <a:t>30</a:t>
              </a:r>
              <a:endParaRPr lang="en-GB" altLang="en-US" sz="800"/>
            </a:p>
          </p:txBody>
        </p:sp>
        <p:sp>
          <p:nvSpPr>
            <p:cNvPr id="23583" name="Line 270"/>
            <p:cNvSpPr>
              <a:spLocks noChangeShapeType="1"/>
            </p:cNvSpPr>
            <p:nvPr/>
          </p:nvSpPr>
          <p:spPr bwMode="auto">
            <a:xfrm>
              <a:off x="2842" y="3343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Line 273"/>
            <p:cNvSpPr>
              <a:spLocks noChangeShapeType="1"/>
            </p:cNvSpPr>
            <p:nvPr/>
          </p:nvSpPr>
          <p:spPr bwMode="auto">
            <a:xfrm>
              <a:off x="2842" y="3109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Rectangle 275"/>
            <p:cNvSpPr>
              <a:spLocks noChangeArrowheads="1"/>
            </p:cNvSpPr>
            <p:nvPr/>
          </p:nvSpPr>
          <p:spPr bwMode="auto">
            <a:xfrm>
              <a:off x="2714" y="3061"/>
              <a:ext cx="9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800">
                  <a:solidFill>
                    <a:srgbClr val="000000"/>
                  </a:solidFill>
                  <a:latin typeface="Helvetica" charset="0"/>
                </a:rPr>
                <a:t>5</a:t>
              </a:r>
              <a:endParaRPr lang="en-GB" altLang="en-US" sz="800"/>
            </a:p>
          </p:txBody>
        </p:sp>
        <p:sp>
          <p:nvSpPr>
            <p:cNvPr id="23586" name="Line 276"/>
            <p:cNvSpPr>
              <a:spLocks noChangeShapeType="1"/>
            </p:cNvSpPr>
            <p:nvPr/>
          </p:nvSpPr>
          <p:spPr bwMode="auto">
            <a:xfrm>
              <a:off x="2842" y="2874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Rectangle 278"/>
            <p:cNvSpPr>
              <a:spLocks noChangeArrowheads="1"/>
            </p:cNvSpPr>
            <p:nvPr/>
          </p:nvSpPr>
          <p:spPr bwMode="auto">
            <a:xfrm>
              <a:off x="2619" y="2826"/>
              <a:ext cx="190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800">
                  <a:solidFill>
                    <a:srgbClr val="000000"/>
                  </a:solidFill>
                  <a:latin typeface="Helvetica" charset="0"/>
                </a:rPr>
                <a:t>10</a:t>
              </a:r>
              <a:endParaRPr lang="en-GB" altLang="en-US" sz="800"/>
            </a:p>
          </p:txBody>
        </p:sp>
        <p:sp>
          <p:nvSpPr>
            <p:cNvPr id="23588" name="Line 279"/>
            <p:cNvSpPr>
              <a:spLocks noChangeShapeType="1"/>
            </p:cNvSpPr>
            <p:nvPr/>
          </p:nvSpPr>
          <p:spPr bwMode="auto">
            <a:xfrm>
              <a:off x="2842" y="2646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Rectangle 281"/>
            <p:cNvSpPr>
              <a:spLocks noChangeArrowheads="1"/>
            </p:cNvSpPr>
            <p:nvPr/>
          </p:nvSpPr>
          <p:spPr bwMode="auto">
            <a:xfrm>
              <a:off x="2619" y="2598"/>
              <a:ext cx="190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800">
                  <a:solidFill>
                    <a:srgbClr val="000000"/>
                  </a:solidFill>
                  <a:latin typeface="Helvetica" charset="0"/>
                </a:rPr>
                <a:t>15</a:t>
              </a:r>
              <a:endParaRPr lang="en-GB" altLang="en-US" sz="800"/>
            </a:p>
          </p:txBody>
        </p:sp>
        <p:sp>
          <p:nvSpPr>
            <p:cNvPr id="23590" name="Line 282"/>
            <p:cNvSpPr>
              <a:spLocks noChangeShapeType="1"/>
            </p:cNvSpPr>
            <p:nvPr/>
          </p:nvSpPr>
          <p:spPr bwMode="auto">
            <a:xfrm>
              <a:off x="2842" y="2411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Rectangle 284"/>
            <p:cNvSpPr>
              <a:spLocks noChangeArrowheads="1"/>
            </p:cNvSpPr>
            <p:nvPr/>
          </p:nvSpPr>
          <p:spPr bwMode="auto">
            <a:xfrm>
              <a:off x="2619" y="2363"/>
              <a:ext cx="190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800">
                  <a:solidFill>
                    <a:srgbClr val="000000"/>
                  </a:solidFill>
                  <a:latin typeface="Helvetica" charset="0"/>
                </a:rPr>
                <a:t>20</a:t>
              </a:r>
              <a:endParaRPr lang="en-GB" altLang="en-US" sz="800"/>
            </a:p>
          </p:txBody>
        </p:sp>
        <p:sp>
          <p:nvSpPr>
            <p:cNvPr id="23592" name="Line 285"/>
            <p:cNvSpPr>
              <a:spLocks noChangeShapeType="1"/>
            </p:cNvSpPr>
            <p:nvPr/>
          </p:nvSpPr>
          <p:spPr bwMode="auto">
            <a:xfrm>
              <a:off x="2842" y="2177"/>
              <a:ext cx="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Rectangle 287"/>
            <p:cNvSpPr>
              <a:spLocks noChangeArrowheads="1"/>
            </p:cNvSpPr>
            <p:nvPr/>
          </p:nvSpPr>
          <p:spPr bwMode="auto">
            <a:xfrm>
              <a:off x="2619" y="2130"/>
              <a:ext cx="190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800">
                  <a:solidFill>
                    <a:srgbClr val="000000"/>
                  </a:solidFill>
                  <a:latin typeface="Helvetica" charset="0"/>
                </a:rPr>
                <a:t>25</a:t>
              </a:r>
              <a:endParaRPr lang="en-GB" altLang="en-US" sz="800"/>
            </a:p>
          </p:txBody>
        </p:sp>
        <p:sp>
          <p:nvSpPr>
            <p:cNvPr id="23594" name="Rectangle 290"/>
            <p:cNvSpPr>
              <a:spLocks noChangeArrowheads="1"/>
            </p:cNvSpPr>
            <p:nvPr/>
          </p:nvSpPr>
          <p:spPr bwMode="auto">
            <a:xfrm>
              <a:off x="2619" y="1902"/>
              <a:ext cx="190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800">
                  <a:solidFill>
                    <a:srgbClr val="000000"/>
                  </a:solidFill>
                  <a:latin typeface="Helvetica" charset="0"/>
                </a:rPr>
                <a:t>30</a:t>
              </a:r>
              <a:endParaRPr lang="en-GB" altLang="en-US" sz="800"/>
            </a:p>
          </p:txBody>
        </p:sp>
        <p:sp>
          <p:nvSpPr>
            <p:cNvPr id="23595" name="Line 293"/>
            <p:cNvSpPr>
              <a:spLocks noChangeShapeType="1"/>
            </p:cNvSpPr>
            <p:nvPr/>
          </p:nvSpPr>
          <p:spPr bwMode="auto">
            <a:xfrm flipV="1">
              <a:off x="2842" y="1949"/>
              <a:ext cx="0" cy="13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6" name="Freeform 295"/>
            <p:cNvSpPr>
              <a:spLocks/>
            </p:cNvSpPr>
            <p:nvPr/>
          </p:nvSpPr>
          <p:spPr bwMode="auto">
            <a:xfrm>
              <a:off x="3103" y="1949"/>
              <a:ext cx="1726" cy="1312"/>
            </a:xfrm>
            <a:custGeom>
              <a:avLst/>
              <a:gdLst>
                <a:gd name="T0" fmla="*/ 0 w 1726"/>
                <a:gd name="T1" fmla="*/ 0 h 1312"/>
                <a:gd name="T2" fmla="*/ 70 w 1726"/>
                <a:gd name="T3" fmla="*/ 193 h 1312"/>
                <a:gd name="T4" fmla="*/ 134 w 1726"/>
                <a:gd name="T5" fmla="*/ 375 h 1312"/>
                <a:gd name="T6" fmla="*/ 198 w 1726"/>
                <a:gd name="T7" fmla="*/ 480 h 1312"/>
                <a:gd name="T8" fmla="*/ 268 w 1726"/>
                <a:gd name="T9" fmla="*/ 492 h 1312"/>
                <a:gd name="T10" fmla="*/ 332 w 1726"/>
                <a:gd name="T11" fmla="*/ 433 h 1312"/>
                <a:gd name="T12" fmla="*/ 401 w 1726"/>
                <a:gd name="T13" fmla="*/ 375 h 1312"/>
                <a:gd name="T14" fmla="*/ 465 w 1726"/>
                <a:gd name="T15" fmla="*/ 380 h 1312"/>
                <a:gd name="T16" fmla="*/ 529 w 1726"/>
                <a:gd name="T17" fmla="*/ 498 h 1312"/>
                <a:gd name="T18" fmla="*/ 599 w 1726"/>
                <a:gd name="T19" fmla="*/ 685 h 1312"/>
                <a:gd name="T20" fmla="*/ 663 w 1726"/>
                <a:gd name="T21" fmla="*/ 855 h 1312"/>
                <a:gd name="T22" fmla="*/ 733 w 1726"/>
                <a:gd name="T23" fmla="*/ 984 h 1312"/>
                <a:gd name="T24" fmla="*/ 797 w 1726"/>
                <a:gd name="T25" fmla="*/ 1078 h 1312"/>
                <a:gd name="T26" fmla="*/ 861 w 1726"/>
                <a:gd name="T27" fmla="*/ 1136 h 1312"/>
                <a:gd name="T28" fmla="*/ 930 w 1726"/>
                <a:gd name="T29" fmla="*/ 1183 h 1312"/>
                <a:gd name="T30" fmla="*/ 994 w 1726"/>
                <a:gd name="T31" fmla="*/ 1212 h 1312"/>
                <a:gd name="T32" fmla="*/ 1064 w 1726"/>
                <a:gd name="T33" fmla="*/ 1230 h 1312"/>
                <a:gd name="T34" fmla="*/ 1128 w 1726"/>
                <a:gd name="T35" fmla="*/ 1242 h 1312"/>
                <a:gd name="T36" fmla="*/ 1192 w 1726"/>
                <a:gd name="T37" fmla="*/ 1247 h 1312"/>
                <a:gd name="T38" fmla="*/ 1262 w 1726"/>
                <a:gd name="T39" fmla="*/ 1253 h 1312"/>
                <a:gd name="T40" fmla="*/ 1325 w 1726"/>
                <a:gd name="T41" fmla="*/ 1259 h 1312"/>
                <a:gd name="T42" fmla="*/ 1395 w 1726"/>
                <a:gd name="T43" fmla="*/ 1259 h 1312"/>
                <a:gd name="T44" fmla="*/ 1459 w 1726"/>
                <a:gd name="T45" fmla="*/ 1271 h 1312"/>
                <a:gd name="T46" fmla="*/ 1523 w 1726"/>
                <a:gd name="T47" fmla="*/ 1277 h 1312"/>
                <a:gd name="T48" fmla="*/ 1593 w 1726"/>
                <a:gd name="T49" fmla="*/ 1288 h 1312"/>
                <a:gd name="T50" fmla="*/ 1657 w 1726"/>
                <a:gd name="T51" fmla="*/ 1300 h 1312"/>
                <a:gd name="T52" fmla="*/ 1726 w 1726"/>
                <a:gd name="T53" fmla="*/ 1312 h 13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26"/>
                <a:gd name="T82" fmla="*/ 0 h 1312"/>
                <a:gd name="T83" fmla="*/ 1726 w 1726"/>
                <a:gd name="T84" fmla="*/ 1312 h 13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26" h="1312">
                  <a:moveTo>
                    <a:pt x="0" y="0"/>
                  </a:moveTo>
                  <a:lnTo>
                    <a:pt x="70" y="193"/>
                  </a:lnTo>
                  <a:lnTo>
                    <a:pt x="134" y="375"/>
                  </a:lnTo>
                  <a:lnTo>
                    <a:pt x="198" y="480"/>
                  </a:lnTo>
                  <a:lnTo>
                    <a:pt x="268" y="492"/>
                  </a:lnTo>
                  <a:lnTo>
                    <a:pt x="332" y="433"/>
                  </a:lnTo>
                  <a:lnTo>
                    <a:pt x="401" y="375"/>
                  </a:lnTo>
                  <a:lnTo>
                    <a:pt x="465" y="380"/>
                  </a:lnTo>
                  <a:lnTo>
                    <a:pt x="529" y="498"/>
                  </a:lnTo>
                  <a:lnTo>
                    <a:pt x="599" y="685"/>
                  </a:lnTo>
                  <a:lnTo>
                    <a:pt x="663" y="855"/>
                  </a:lnTo>
                  <a:lnTo>
                    <a:pt x="733" y="984"/>
                  </a:lnTo>
                  <a:lnTo>
                    <a:pt x="797" y="1078"/>
                  </a:lnTo>
                  <a:lnTo>
                    <a:pt x="861" y="1136"/>
                  </a:lnTo>
                  <a:lnTo>
                    <a:pt x="930" y="1183"/>
                  </a:lnTo>
                  <a:lnTo>
                    <a:pt x="994" y="1212"/>
                  </a:lnTo>
                  <a:lnTo>
                    <a:pt x="1064" y="1230"/>
                  </a:lnTo>
                  <a:lnTo>
                    <a:pt x="1128" y="1242"/>
                  </a:lnTo>
                  <a:lnTo>
                    <a:pt x="1192" y="1247"/>
                  </a:lnTo>
                  <a:lnTo>
                    <a:pt x="1262" y="1253"/>
                  </a:lnTo>
                  <a:lnTo>
                    <a:pt x="1325" y="1259"/>
                  </a:lnTo>
                  <a:lnTo>
                    <a:pt x="1395" y="1259"/>
                  </a:lnTo>
                  <a:lnTo>
                    <a:pt x="1459" y="1271"/>
                  </a:lnTo>
                  <a:lnTo>
                    <a:pt x="1523" y="1277"/>
                  </a:lnTo>
                  <a:lnTo>
                    <a:pt x="1593" y="1288"/>
                  </a:lnTo>
                  <a:lnTo>
                    <a:pt x="1657" y="1300"/>
                  </a:lnTo>
                  <a:lnTo>
                    <a:pt x="1726" y="1312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60" name="Tijdelijke aanduiding voor dianummer 61"/>
          <p:cNvSpPr>
            <a:spLocks noGrp="1"/>
          </p:cNvSpPr>
          <p:nvPr>
            <p:ph type="sldNum" sz="quarter" idx="10"/>
          </p:nvPr>
        </p:nvSpPr>
        <p:spPr>
          <a:xfrm>
            <a:off x="8027988" y="6553200"/>
            <a:ext cx="100806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2C1419-A966-5C43-ADE5-3F02F09BD0D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pic>
        <p:nvPicPr>
          <p:cNvPr id="23561" name="Afbeelding 57" descr="ERP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07025"/>
            <a:ext cx="150653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kstvak 54"/>
          <p:cNvSpPr txBox="1">
            <a:spLocks noChangeArrowheads="1"/>
          </p:cNvSpPr>
          <p:nvPr/>
        </p:nvSpPr>
        <p:spPr bwMode="auto">
          <a:xfrm>
            <a:off x="2627313" y="6065838"/>
            <a:ext cx="8937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/>
              <a:t>Frequency (Hz)</a:t>
            </a:r>
          </a:p>
        </p:txBody>
      </p:sp>
      <p:sp>
        <p:nvSpPr>
          <p:cNvPr id="23563" name="Tekstvak 55"/>
          <p:cNvSpPr txBox="1">
            <a:spLocks noChangeArrowheads="1"/>
          </p:cNvSpPr>
          <p:nvPr/>
        </p:nvSpPr>
        <p:spPr bwMode="auto">
          <a:xfrm rot="-5400000">
            <a:off x="5524500" y="5846763"/>
            <a:ext cx="71596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600"/>
              <a:t>Frequency (Hz)</a:t>
            </a:r>
          </a:p>
        </p:txBody>
      </p:sp>
      <p:sp>
        <p:nvSpPr>
          <p:cNvPr id="23564" name="Tekstvak 56"/>
          <p:cNvSpPr txBox="1">
            <a:spLocks noChangeArrowheads="1"/>
          </p:cNvSpPr>
          <p:nvPr/>
        </p:nvSpPr>
        <p:spPr bwMode="auto">
          <a:xfrm>
            <a:off x="6769100" y="6324600"/>
            <a:ext cx="4667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600"/>
              <a:t>Time (s)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jdelijke aanduiding voor dianummer 61"/>
          <p:cNvSpPr>
            <a:spLocks noGrp="1"/>
          </p:cNvSpPr>
          <p:nvPr>
            <p:ph type="sldNum" sz="quarter" idx="10"/>
          </p:nvPr>
        </p:nvSpPr>
        <p:spPr>
          <a:xfrm>
            <a:off x="8027988" y="6553200"/>
            <a:ext cx="100806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0219A0-D6AD-1041-9079-5EAE45CBD16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pic>
        <p:nvPicPr>
          <p:cNvPr id="25602" name="Picture 58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836613"/>
            <a:ext cx="8716963" cy="6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2" t="41444" r="36667" b="6757"/>
          <a:stretch>
            <a:fillRect/>
          </a:stretch>
        </p:blipFill>
        <p:spPr bwMode="auto">
          <a:xfrm>
            <a:off x="3968750" y="3486150"/>
            <a:ext cx="180022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8" t="20049" r="8582" b="56305"/>
          <a:stretch>
            <a:fillRect/>
          </a:stretch>
        </p:blipFill>
        <p:spPr bwMode="auto">
          <a:xfrm>
            <a:off x="4400550" y="2117725"/>
            <a:ext cx="38163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0" r="23450" b="78824"/>
          <a:stretch>
            <a:fillRect/>
          </a:stretch>
        </p:blipFill>
        <p:spPr bwMode="auto">
          <a:xfrm>
            <a:off x="2024063" y="836613"/>
            <a:ext cx="48958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0" t="41444" r="25929" b="54051"/>
          <a:stretch>
            <a:fillRect/>
          </a:stretch>
        </p:blipFill>
        <p:spPr bwMode="auto">
          <a:xfrm>
            <a:off x="3968750" y="3486150"/>
            <a:ext cx="273526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1195</Words>
  <Application>Microsoft Macintosh PowerPoint</Application>
  <PresentationFormat>On-screen Show (4:3)</PresentationFormat>
  <Paragraphs>422</Paragraphs>
  <Slides>36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Arial</vt:lpstr>
      <vt:lpstr>Calibri</vt:lpstr>
      <vt:lpstr>Arial Unicode MS</vt:lpstr>
      <vt:lpstr>Wingdings</vt:lpstr>
      <vt:lpstr>Helvetica</vt:lpstr>
      <vt:lpstr>Times New Roman</vt:lpstr>
      <vt:lpstr>Kohinoor Bangla</vt:lpstr>
      <vt:lpstr>新細明體</vt:lpstr>
      <vt:lpstr>Symbol</vt:lpstr>
      <vt:lpstr>Custom Design</vt:lpstr>
      <vt:lpstr>Microsoft Equation 3.0</vt:lpstr>
      <vt:lpstr>MathType 6.0 Equation</vt:lpstr>
      <vt:lpstr>Equation</vt:lpstr>
      <vt:lpstr>Principles of Dynamic Causal Modelling (DCM)</vt:lpstr>
      <vt:lpstr>PowerPoint Presentation</vt:lpstr>
      <vt:lpstr>Causal Mechanisms</vt:lpstr>
      <vt:lpstr>What can we do with DCM?</vt:lpstr>
      <vt:lpstr>PowerPoint Presentation</vt:lpstr>
      <vt:lpstr>PowerPoint Presentation</vt:lpstr>
      <vt:lpstr>Model inversion</vt:lpstr>
      <vt:lpstr>PowerPoint Presentation</vt:lpstr>
      <vt:lpstr>PowerPoint Presentation</vt:lpstr>
      <vt:lpstr>Single region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Time-Frequency Responses</vt:lpstr>
      <vt:lpstr>Use of Frequency Modes</vt:lpstr>
      <vt:lpstr>PowerPoint Presentation</vt:lpstr>
      <vt:lpstr>PowerPoint Presentation</vt:lpstr>
      <vt:lpstr>Example with MEG data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Physiological neural model</vt:lpstr>
      <vt:lpstr>Convolution models     </vt:lpstr>
      <vt:lpstr>Which DCM should I use?</vt:lpstr>
      <vt:lpstr>Some technical differences between DCM types</vt:lpstr>
      <vt:lpstr>In SPM</vt:lpstr>
      <vt:lpstr>Further reading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Dynamic Causal Modelling (DCM)</dc:title>
  <dc:creator>Bernadette van Wijk</dc:creator>
  <cp:lastModifiedBy>Bernadette van Wijk</cp:lastModifiedBy>
  <cp:revision>1</cp:revision>
  <dcterms:created xsi:type="dcterms:W3CDTF">2016-05-14T23:21:35Z</dcterms:created>
  <dcterms:modified xsi:type="dcterms:W3CDTF">2016-05-14T23:21:51Z</dcterms:modified>
</cp:coreProperties>
</file>