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777" r:id="rId3"/>
    <p:sldId id="778" r:id="rId4"/>
    <p:sldId id="787" r:id="rId5"/>
    <p:sldId id="788" r:id="rId6"/>
    <p:sldId id="824" r:id="rId7"/>
    <p:sldId id="825" r:id="rId8"/>
    <p:sldId id="828" r:id="rId9"/>
    <p:sldId id="829" r:id="rId10"/>
    <p:sldId id="830" r:id="rId11"/>
    <p:sldId id="832" r:id="rId12"/>
    <p:sldId id="833" r:id="rId13"/>
    <p:sldId id="831" r:id="rId14"/>
    <p:sldId id="834" r:id="rId15"/>
    <p:sldId id="789" r:id="rId16"/>
    <p:sldId id="790" r:id="rId17"/>
    <p:sldId id="835" r:id="rId18"/>
    <p:sldId id="838" r:id="rId19"/>
    <p:sldId id="780" r:id="rId20"/>
    <p:sldId id="843" r:id="rId21"/>
    <p:sldId id="842" r:id="rId22"/>
    <p:sldId id="784" r:id="rId23"/>
    <p:sldId id="791" r:id="rId24"/>
    <p:sldId id="794" r:id="rId25"/>
    <p:sldId id="822" r:id="rId26"/>
    <p:sldId id="839" r:id="rId27"/>
    <p:sldId id="840" r:id="rId28"/>
    <p:sldId id="826" r:id="rId29"/>
    <p:sldId id="854" r:id="rId30"/>
    <p:sldId id="855" r:id="rId31"/>
    <p:sldId id="856" r:id="rId32"/>
    <p:sldId id="803" r:id="rId33"/>
    <p:sldId id="845" r:id="rId34"/>
    <p:sldId id="846" r:id="rId35"/>
    <p:sldId id="847" r:id="rId36"/>
    <p:sldId id="848" r:id="rId37"/>
    <p:sldId id="849" r:id="rId38"/>
    <p:sldId id="850" r:id="rId39"/>
    <p:sldId id="851" r:id="rId40"/>
    <p:sldId id="852" r:id="rId41"/>
    <p:sldId id="853" r:id="rId42"/>
    <p:sldId id="727" r:id="rId43"/>
    <p:sldId id="650" r:id="rId44"/>
    <p:sldId id="728" r:id="rId45"/>
    <p:sldId id="651" r:id="rId46"/>
    <p:sldId id="655" r:id="rId47"/>
    <p:sldId id="674" r:id="rId48"/>
    <p:sldId id="624" r:id="rId49"/>
    <p:sldId id="675" r:id="rId50"/>
    <p:sldId id="841" r:id="rId51"/>
    <p:sldId id="676" r:id="rId52"/>
    <p:sldId id="687" r:id="rId53"/>
    <p:sldId id="688" r:id="rId54"/>
    <p:sldId id="689" r:id="rId55"/>
    <p:sldId id="690" r:id="rId56"/>
    <p:sldId id="686" r:id="rId57"/>
    <p:sldId id="678" r:id="rId58"/>
    <p:sldId id="681" r:id="rId59"/>
    <p:sldId id="682" r:id="rId60"/>
    <p:sldId id="748" r:id="rId61"/>
    <p:sldId id="804" r:id="rId62"/>
    <p:sldId id="771" r:id="rId63"/>
    <p:sldId id="844" r:id="rId64"/>
    <p:sldId id="518" r:id="rId6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33"/>
    <a:srgbClr val="FCFF89"/>
    <a:srgbClr val="5B5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2" autoAdjust="0"/>
    <p:restoredTop sz="90793" autoAdjust="0"/>
  </p:normalViewPr>
  <p:slideViewPr>
    <p:cSldViewPr snapToGrid="0">
      <p:cViewPr varScale="1">
        <p:scale>
          <a:sx n="101" d="100"/>
          <a:sy n="101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3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24.wmf"/><Relationship Id="rId9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2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CFA082-3887-48DD-BF12-801E63922F41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43952-E4D1-4712-BF6C-215E719C7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3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E810-5FF8-4C50-B722-75B803282BF4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7E396F-08F6-4EF4-BCB6-B81BE2514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7ED2A576-0E9B-4E8D-BEBF-C2F177719D4F}" type="slidenum">
              <a:rPr lang="en-US" altLang="en-US" sz="1300" b="0">
                <a:solidFill>
                  <a:schemeClr val="tx1"/>
                </a:solidFill>
              </a:rPr>
              <a:pPr algn="r" eaLnBrk="1" hangingPunct="1"/>
              <a:t>4</a:t>
            </a:fld>
            <a:endParaRPr lang="en-US" altLang="en-US" sz="1300" b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Faces appear convex when they are concave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1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P_corrected</a:t>
            </a:r>
            <a:r>
              <a:rPr lang="en-GB" baseline="0" dirty="0" smtClean="0"/>
              <a:t>  -</a:t>
            </a:r>
            <a:r>
              <a:rPr lang="en-GB" baseline="0" dirty="0" err="1" smtClean="0"/>
              <a:t>ttest</a:t>
            </a:r>
            <a:r>
              <a:rPr lang="en-GB" baseline="0" dirty="0" smtClean="0"/>
              <a:t>=</a:t>
            </a:r>
          </a:p>
          <a:p>
            <a:endParaRPr lang="en-GB" baseline="0" dirty="0" smtClean="0"/>
          </a:p>
          <a:p>
            <a:r>
              <a:rPr lang="en-GB" baseline="0" dirty="0" smtClean="0"/>
              <a:t>    0.3251    3.5992    0.0024    0.3981    0.0024</a:t>
            </a:r>
            <a:endParaRPr lang="en-GB" dirty="0" smtClean="0"/>
          </a:p>
          <a:p>
            <a:r>
              <a:rPr lang="en-US" dirty="0" smtClean="0"/>
              <a:t>P – WRS</a:t>
            </a:r>
          </a:p>
          <a:p>
            <a:r>
              <a:rPr lang="en-US" dirty="0" smtClean="0"/>
              <a:t> 0.1349    0.8016    0.0079    0.2222    0.0079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7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Log 6Hz: p = 0.0049 in HPC , p = 0.0155 in cross and p = 0.61 in PFC</a:t>
            </a:r>
          </a:p>
          <a:p>
            <a:r>
              <a:rPr lang="en-GB" dirty="0" smtClean="0"/>
              <a:t>Log 40-60Hz : p = 0.0026 in HPC , p = 0.0166 in cross and p = 0.0008 in PFC</a:t>
            </a:r>
          </a:p>
          <a:p>
            <a:r>
              <a:rPr lang="en-GB" dirty="0" smtClean="0"/>
              <a:t>Log 50Hz: p = 0.073 HPC, p= 0.04 cross, p =0.0067 PFC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ACE-127F-4B94-80E7-38F4F4FDAE14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1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ACE-127F-4B94-80E7-38F4F4FDAE14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0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0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2D48A497-B5E2-4BBA-BD4A-A968F4E2879D}" type="slidenum">
              <a:rPr lang="en-US" altLang="en-US" sz="1300" b="0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300" b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3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Spinning</a:t>
            </a:r>
            <a:r>
              <a:rPr lang="en-US" baseline="0" dirty="0" smtClean="0"/>
              <a:t> its wheels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28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72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5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3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5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20 split</a:t>
            </a:r>
          </a:p>
          <a:p>
            <a:r>
              <a:rPr lang="en-US" dirty="0" smtClean="0"/>
              <a:t>Gamma noise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9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A1891-4DD3-48F9-95E1-5699EC04DD2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9544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24E7352E-9955-4FAE-ABE7-6DE885CF3D36}" type="slidenum">
              <a:rPr lang="en-US" altLang="en-US" b="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5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66788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24E7352E-9955-4FAE-ABE7-6DE885CF3D36}" type="slidenum">
              <a:rPr lang="en-US" altLang="en-US" b="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Faces appear convex when they are concave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7B4-A7F3-46B4-8836-012A42773125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B5D0-8501-4B69-BEF0-A22407A16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8809-6B3C-44D6-9D88-72FF7B5124AB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BD9B-2742-4807-9DE8-628E19178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851F-C338-4B8B-95F8-58A5383584D3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FCAC-56CF-404A-AAC3-916C7A110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DD13-43D9-4B88-99EE-B6CD974353E8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1882-4C52-4BC9-85E2-F907C58D4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70AB-08DB-4CFE-A3AB-93CEFFC093D4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73C-96AB-4B31-8B0D-8E549ABFB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B8D-E8B0-4768-BC49-167EA043FD13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D87-1231-460E-8E52-30B33A80D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87CD-298C-4F31-BBED-7FCDC0E1C84C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1BA1-EB5D-4C6C-A66A-EC2841954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3FA7-D7BB-4708-884E-39A8EF57379C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617-16C4-4A8E-BC3D-B3FB46558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5FB2-DD20-4AB3-ACB4-F463D82B15A9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F949-2AC8-4C89-A5EA-08DA20CC9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038A-094C-42E0-B7C1-6AA7DF7A45B6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69A2-7F7C-4B46-979E-E03C31DA3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A527-D1AA-45F6-95B5-058728603110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748C-F38D-46B8-87DE-78DF6AB8C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15F5-43E7-4037-9886-C0E569CFB2E9}" type="datetimeFigureOut">
              <a:rPr lang="en-US"/>
              <a:pPr>
                <a:defRPr/>
              </a:pPr>
              <a:t>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51D5A-86C3-440B-B2A6-12D7496C6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jpe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jpe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jpe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jpeg"/><Relationship Id="rId7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51.pn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0.wmf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5.png"/><Relationship Id="rId21" Type="http://schemas.openxmlformats.org/officeDocument/2006/relationships/image" Target="../media/image22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16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wmf"/><Relationship Id="rId5" Type="http://schemas.openxmlformats.org/officeDocument/2006/relationships/image" Target="../media/image25.tif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0.png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15.png"/><Relationship Id="rId21" Type="http://schemas.openxmlformats.org/officeDocument/2006/relationships/image" Target="../media/image85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84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jpeg"/><Relationship Id="rId11" Type="http://schemas.openxmlformats.org/officeDocument/2006/relationships/image" Target="../media/image61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4.emf"/><Relationship Id="rId14" Type="http://schemas.openxmlformats.org/officeDocument/2006/relationships/image" Target="../media/image6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7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68.wmf"/><Relationship Id="rId19" Type="http://schemas.openxmlformats.org/officeDocument/2006/relationships/image" Target="../media/image74.png"/><Relationship Id="rId4" Type="http://schemas.openxmlformats.org/officeDocument/2006/relationships/image" Target="../media/image73.jpe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70.wmf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349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</a:t>
            </a:r>
            <a:endParaRPr lang="en-GB" dirty="0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3" cstate="print"/>
          <a:srcRect l="11765" r="9244"/>
          <a:stretch>
            <a:fillRect/>
          </a:stretch>
        </p:blipFill>
        <p:spPr bwMode="auto">
          <a:xfrm>
            <a:off x="763207" y="1845400"/>
            <a:ext cx="4261279" cy="3027220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59833" y="4199365"/>
            <a:ext cx="84726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Rosalyn Moran</a:t>
            </a:r>
          </a:p>
          <a:p>
            <a:pPr algn="r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Virginia Tech </a:t>
            </a:r>
            <a:r>
              <a:rPr lang="en-GB" sz="1400" dirty="0" err="1" smtClean="0">
                <a:solidFill>
                  <a:schemeClr val="bg1"/>
                </a:solidFill>
                <a:latin typeface="Calibri" pitchFamily="34" charset="0"/>
              </a:rPr>
              <a:t>Carilion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 Research Institute</a:t>
            </a:r>
          </a:p>
          <a:p>
            <a:pPr algn="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Bradley Department of Electrical &amp; Computer Engineering</a:t>
            </a:r>
          </a:p>
          <a:p>
            <a:pPr algn="r"/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Department of Psychiatry &amp; </a:t>
            </a:r>
            <a:r>
              <a:rPr lang="en-GB" sz="1400" dirty="0" err="1" smtClean="0">
                <a:solidFill>
                  <a:schemeClr val="bg1"/>
                </a:solidFill>
                <a:latin typeface="Calibri" pitchFamily="34" charset="0"/>
              </a:rPr>
              <a:t>Behavioral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 Medicine, Virginia Tech </a:t>
            </a:r>
            <a:r>
              <a:rPr lang="en-GB" sz="1400" dirty="0" err="1" smtClean="0">
                <a:solidFill>
                  <a:schemeClr val="bg1"/>
                </a:solidFill>
                <a:latin typeface="Calibri" pitchFamily="34" charset="0"/>
              </a:rPr>
              <a:t>Carilion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 School of Medicine </a:t>
            </a:r>
          </a:p>
          <a:p>
            <a:pPr algn="r"/>
            <a:endParaRPr lang="en-GB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GB" sz="1600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SPM Course M/EEG, Queen Square, May 16-18</a:t>
            </a:r>
            <a:r>
              <a:rPr lang="en-GB" b="1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th</a:t>
            </a: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2016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90538" y="800099"/>
            <a:ext cx="84185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Dynamic causal models for </a:t>
            </a:r>
            <a:r>
              <a:rPr lang="en-US" sz="2400" dirty="0" smtClean="0">
                <a:solidFill>
                  <a:schemeClr val="bg1"/>
                </a:solidFill>
              </a:rPr>
              <a:t>Steady State Responses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47275" y="3116187"/>
            <a:ext cx="4168612" cy="3299604"/>
            <a:chOff x="4706913" y="2865620"/>
            <a:chExt cx="4168612" cy="3299604"/>
          </a:xfrm>
        </p:grpSpPr>
        <p:pic>
          <p:nvPicPr>
            <p:cNvPr id="38" name="Picture 24" descr="post2p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2665" t="7393" r="9672" b="12764"/>
            <a:stretch/>
          </p:blipFill>
          <p:spPr bwMode="auto">
            <a:xfrm>
              <a:off x="5259048" y="3586916"/>
              <a:ext cx="2878112" cy="2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𝑟𝑒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59782" y="2865620"/>
              <a:ext cx="2715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Sigmoidal</a:t>
              </a:r>
            </a:p>
            <a:p>
              <a:pPr algn="ctr"/>
              <a:r>
                <a:rPr lang="en-US" dirty="0" smtClean="0">
                  <a:latin typeface="+mn-lt"/>
                </a:rPr>
                <a:t>Presynaptic Firing Function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548754" y="4754382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Firing Rate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50990" y="6386235"/>
                <a:ext cx="232897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Depolarization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𝑝𝑟𝑒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90" y="6386235"/>
                <a:ext cx="2328971" cy="667747"/>
              </a:xfrm>
              <a:prstGeom prst="rect">
                <a:avLst/>
              </a:prstGeom>
              <a:blipFill rotWithShape="0">
                <a:blip r:embed="rId5"/>
                <a:stretch>
                  <a:fillRect l="-2356" t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542021" y="3177094"/>
            <a:ext cx="3837480" cy="3680906"/>
            <a:chOff x="194873" y="2879443"/>
            <a:chExt cx="3837480" cy="3680906"/>
          </a:xfrm>
        </p:grpSpPr>
        <p:pic>
          <p:nvPicPr>
            <p:cNvPr id="29" name="Picture 27" descr="pre2pos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56"/>
            <a:stretch>
              <a:fillRect/>
            </a:stretch>
          </p:blipFill>
          <p:spPr bwMode="auto">
            <a:xfrm>
              <a:off x="480426" y="3255875"/>
              <a:ext cx="3551927" cy="330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606187" y="2879443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94873" y="2910590"/>
                  <a:ext cx="22035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73" y="2910590"/>
                  <a:ext cx="220355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88956" y="3013022"/>
              <a:ext cx="2010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Postsynaptic Kernel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6499" y="6474874"/>
            <a:ext cx="30280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 (</a:t>
            </a:r>
            <a:r>
              <a:rPr lang="en-US" dirty="0" err="1" smtClean="0">
                <a:solidFill>
                  <a:srgbClr val="0000FF"/>
                </a:solidFill>
              </a:rPr>
              <a:t>msec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6200000">
                <a:off x="3570156" y="5073670"/>
                <a:ext cx="3028012" cy="3907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𝑝𝑜𝑠𝑡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70156" y="5073670"/>
                <a:ext cx="3028012" cy="390748"/>
              </a:xfrm>
              <a:prstGeom prst="rect">
                <a:avLst/>
              </a:prstGeom>
              <a:blipFill rotWithShape="0">
                <a:blip r:embed="rId8"/>
                <a:stretch>
                  <a:fillRect r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20917" y="4077324"/>
            <a:ext cx="247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Depends on postsynaptic receptor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activated by particular neurotransmitter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7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47275" y="3116187"/>
            <a:ext cx="4168612" cy="3299604"/>
            <a:chOff x="4706913" y="2865620"/>
            <a:chExt cx="4168612" cy="3299604"/>
          </a:xfrm>
        </p:grpSpPr>
        <p:pic>
          <p:nvPicPr>
            <p:cNvPr id="38" name="Picture 24" descr="post2p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2665" t="7393" r="9672" b="12764"/>
            <a:stretch/>
          </p:blipFill>
          <p:spPr bwMode="auto">
            <a:xfrm>
              <a:off x="5259048" y="3586916"/>
              <a:ext cx="2878112" cy="2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𝑟𝑒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59782" y="2865620"/>
              <a:ext cx="2715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Sigmoidal</a:t>
              </a:r>
            </a:p>
            <a:p>
              <a:pPr algn="ctr"/>
              <a:r>
                <a:rPr lang="en-US" dirty="0" smtClean="0">
                  <a:latin typeface="+mn-lt"/>
                </a:rPr>
                <a:t>Presynaptic Firing Function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548754" y="4754382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Firing Rate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50990" y="6386235"/>
                <a:ext cx="232897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Depolarization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𝑝𝑟𝑒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90" y="6386235"/>
                <a:ext cx="2328971" cy="667747"/>
              </a:xfrm>
              <a:prstGeom prst="rect">
                <a:avLst/>
              </a:prstGeom>
              <a:blipFill rotWithShape="0">
                <a:blip r:embed="rId5"/>
                <a:stretch>
                  <a:fillRect l="-2356" t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542021" y="3177094"/>
            <a:ext cx="3837480" cy="3680906"/>
            <a:chOff x="194873" y="2879443"/>
            <a:chExt cx="3837480" cy="3680906"/>
          </a:xfrm>
        </p:grpSpPr>
        <p:pic>
          <p:nvPicPr>
            <p:cNvPr id="29" name="Picture 27" descr="pre2pos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56"/>
            <a:stretch>
              <a:fillRect/>
            </a:stretch>
          </p:blipFill>
          <p:spPr bwMode="auto">
            <a:xfrm>
              <a:off x="480426" y="3255875"/>
              <a:ext cx="3551927" cy="330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606187" y="2879443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94873" y="2910590"/>
                  <a:ext cx="22035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73" y="2910590"/>
                  <a:ext cx="220355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588956" y="3013022"/>
              <a:ext cx="2010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Postsynaptic Kernel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6499" y="6474874"/>
            <a:ext cx="30280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 (</a:t>
            </a:r>
            <a:r>
              <a:rPr lang="en-US" dirty="0" err="1" smtClean="0">
                <a:solidFill>
                  <a:srgbClr val="0000FF"/>
                </a:solidFill>
              </a:rPr>
              <a:t>msec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6200000">
                <a:off x="3570156" y="5073670"/>
                <a:ext cx="3028012" cy="3907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𝑝𝑜𝑠𝑡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70156" y="5073670"/>
                <a:ext cx="3028012" cy="390748"/>
              </a:xfrm>
              <a:prstGeom prst="rect">
                <a:avLst/>
              </a:prstGeom>
              <a:blipFill rotWithShape="0">
                <a:blip r:embed="rId8"/>
                <a:stretch>
                  <a:fillRect r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71605" y="1034321"/>
            <a:ext cx="3972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E.g. Glutamate from SS to AMPA receptor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8385" y="4064832"/>
            <a:ext cx="1631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+depolarization 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5618" y="5491396"/>
            <a:ext cx="163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time constant ~ 15msec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1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179883" y="1010137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mtClean="0">
                <a:latin typeface="+mn-lt"/>
                <a:cs typeface="Times New Roman" pitchFamily="18" charset="0"/>
              </a:rPr>
              <a:t>Inhibitory interneuron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47275" y="3116187"/>
            <a:ext cx="4168612" cy="3299604"/>
            <a:chOff x="4706913" y="2865620"/>
            <a:chExt cx="4168612" cy="3299604"/>
          </a:xfrm>
        </p:grpSpPr>
        <p:pic>
          <p:nvPicPr>
            <p:cNvPr id="38" name="Picture 24" descr="post2p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2665" t="7393" r="9672" b="12764"/>
            <a:stretch/>
          </p:blipFill>
          <p:spPr bwMode="auto">
            <a:xfrm>
              <a:off x="5259048" y="3586916"/>
              <a:ext cx="2878112" cy="2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𝑟𝑒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59782" y="2865620"/>
              <a:ext cx="2715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Sigmoidal</a:t>
              </a:r>
            </a:p>
            <a:p>
              <a:pPr algn="ctr"/>
              <a:r>
                <a:rPr lang="en-US" dirty="0" smtClean="0">
                  <a:latin typeface="+mn-lt"/>
                </a:rPr>
                <a:t>Presynaptic Firing Function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548754" y="4754382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Firing Rate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50990" y="6386235"/>
                <a:ext cx="232897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Depolarization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𝑝𝑟𝑒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90" y="6386235"/>
                <a:ext cx="2328971" cy="667747"/>
              </a:xfrm>
              <a:prstGeom prst="rect">
                <a:avLst/>
              </a:prstGeom>
              <a:blipFill rotWithShape="0">
                <a:blip r:embed="rId5"/>
                <a:stretch>
                  <a:fillRect l="-2356" t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71605" y="1034321"/>
            <a:ext cx="397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E.g. GABA from inhibitory interneuron to </a:t>
            </a: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GABAa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receptor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42021" y="3177094"/>
            <a:ext cx="4497048" cy="3605956"/>
            <a:chOff x="4542021" y="3177094"/>
            <a:chExt cx="4497048" cy="3605956"/>
          </a:xfrm>
        </p:grpSpPr>
        <p:grpSp>
          <p:nvGrpSpPr>
            <p:cNvPr id="27" name="Group 26"/>
            <p:cNvGrpSpPr/>
            <p:nvPr/>
          </p:nvGrpSpPr>
          <p:grpSpPr>
            <a:xfrm>
              <a:off x="4542021" y="3177094"/>
              <a:ext cx="3957401" cy="3373608"/>
              <a:chOff x="194873" y="2879443"/>
              <a:chExt cx="3957401" cy="3373608"/>
            </a:xfrm>
          </p:grpSpPr>
          <p:pic>
            <p:nvPicPr>
              <p:cNvPr id="29" name="Picture 27" descr="pre2pos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356"/>
              <a:stretch>
                <a:fillRect/>
              </a:stretch>
            </p:blipFill>
            <p:spPr bwMode="auto">
              <a:xfrm flipV="1">
                <a:off x="600347" y="3817149"/>
                <a:ext cx="3551927" cy="2435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1606187" y="2879443"/>
                <a:ext cx="227013" cy="25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94873" y="2910590"/>
                    <a:ext cx="22035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charset="0"/>
                            </a:rPr>
                            <m:t>h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73" y="2910590"/>
                    <a:ext cx="2203554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1588956" y="3013022"/>
                <a:ext cx="2010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Postsynaptic Kernel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396460" y="4016487"/>
              <a:ext cx="30280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Time (</a:t>
              </a:r>
              <a:r>
                <a:rPr lang="en-US" dirty="0" err="1" smtClean="0">
                  <a:solidFill>
                    <a:srgbClr val="0000FF"/>
                  </a:solidFill>
                </a:rPr>
                <a:t>msec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rot="16200000">
                  <a:off x="3690076" y="5073670"/>
                  <a:ext cx="3028012" cy="3907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𝑝𝑜𝑠𝑡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90076" y="5073670"/>
                  <a:ext cx="3028012" cy="3907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6613159" y="5831174"/>
              <a:ext cx="2425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solidFill>
                    <a:srgbClr val="0000FF"/>
                  </a:solidFill>
                  <a:latin typeface="+mn-lt"/>
                </a:rPr>
                <a:t>-hyperpolarization </a:t>
              </a:r>
              <a:endParaRPr lang="en-US" sz="14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0549" y="4846819"/>
              <a:ext cx="1631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+mn-lt"/>
                </a:rPr>
                <a:t>time constant ~ 8msec</a:t>
              </a:r>
              <a:endParaRPr lang="en-US" sz="1400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275" y="2083633"/>
            <a:ext cx="8032226" cy="4970349"/>
            <a:chOff x="347275" y="2083633"/>
            <a:chExt cx="8032226" cy="4970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78506" y="2083633"/>
                  <a:ext cx="4347146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𝑝𝑜𝑠𝑡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𝛾𝜎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𝑟𝑒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⨂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h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06" y="2083633"/>
                  <a:ext cx="4347146" cy="55643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/>
            <p:cNvGrpSpPr/>
            <p:nvPr/>
          </p:nvGrpSpPr>
          <p:grpSpPr>
            <a:xfrm>
              <a:off x="347275" y="3116187"/>
              <a:ext cx="4168612" cy="3299604"/>
              <a:chOff x="4706913" y="2865620"/>
              <a:chExt cx="4168612" cy="3299604"/>
            </a:xfrm>
          </p:grpSpPr>
          <p:pic>
            <p:nvPicPr>
              <p:cNvPr id="38" name="Picture 24" descr="post2pr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12665" t="7393" r="9672" b="12764"/>
              <a:stretch/>
            </p:blipFill>
            <p:spPr bwMode="auto">
              <a:xfrm>
                <a:off x="5259048" y="3586916"/>
                <a:ext cx="2878112" cy="2578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706913" y="2943069"/>
                    <a:ext cx="1259174" cy="5564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𝑟𝑒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6913" y="2943069"/>
                    <a:ext cx="1259174" cy="55643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0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TextBox 39"/>
              <p:cNvSpPr txBox="1"/>
              <p:nvPr/>
            </p:nvSpPr>
            <p:spPr>
              <a:xfrm>
                <a:off x="6159782" y="2865620"/>
                <a:ext cx="2715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Sigmoidal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Presynaptic Firing Function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6200000">
              <a:off x="-548754" y="4754382"/>
              <a:ext cx="2232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Average Firing Rate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50990" y="6386235"/>
                  <a:ext cx="2328971" cy="66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Depolarization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𝑝𝑟𝑒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endParaRPr lang="en-US" dirty="0"/>
                </a:p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990" y="6386235"/>
                  <a:ext cx="2328971" cy="66774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56" t="-5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/>
            <p:cNvGrpSpPr/>
            <p:nvPr/>
          </p:nvGrpSpPr>
          <p:grpSpPr>
            <a:xfrm>
              <a:off x="4542021" y="3177094"/>
              <a:ext cx="3837480" cy="3680906"/>
              <a:chOff x="194873" y="2879443"/>
              <a:chExt cx="3837480" cy="3680906"/>
            </a:xfrm>
          </p:grpSpPr>
          <p:pic>
            <p:nvPicPr>
              <p:cNvPr id="29" name="Picture 27" descr="pre2pos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356"/>
              <a:stretch>
                <a:fillRect/>
              </a:stretch>
            </p:blipFill>
            <p:spPr bwMode="auto">
              <a:xfrm>
                <a:off x="480426" y="3255875"/>
                <a:ext cx="3551927" cy="3304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1606187" y="2879443"/>
                <a:ext cx="227013" cy="25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94873" y="2910590"/>
                    <a:ext cx="22035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charset="0"/>
                            </a:rPr>
                            <m:t>h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73" y="2910590"/>
                    <a:ext cx="2203554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1588956" y="3013022"/>
                <a:ext cx="2010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Postsynaptic Kernel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336499" y="6474874"/>
              <a:ext cx="30280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Time (</a:t>
              </a:r>
              <a:r>
                <a:rPr lang="en-US" dirty="0" err="1" smtClean="0">
                  <a:solidFill>
                    <a:srgbClr val="0000FF"/>
                  </a:solidFill>
                </a:rPr>
                <a:t>msec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rot="16200000">
                  <a:off x="3570156" y="5073670"/>
                  <a:ext cx="3028012" cy="3907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𝑝𝑜𝑠𝑡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570156" y="5073670"/>
                  <a:ext cx="3028012" cy="3907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6625652" y="13191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Connectivity?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0958" y="2623279"/>
                <a:ext cx="2687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𝑔𝑎𝑖𝑛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958" y="2623279"/>
                <a:ext cx="2687723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0000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33344" y="40052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sz="1400" b="1" dirty="0">
                <a:solidFill>
                  <a:srgbClr val="0000FF"/>
                </a:solidFill>
                <a:latin typeface="+mn-lt"/>
              </a:rPr>
              <a:t>Maximum</a:t>
            </a:r>
          </a:p>
          <a:p>
            <a:pPr eaLnBrk="1" hangingPunct="1"/>
            <a:r>
              <a:rPr lang="en-GB" sz="1400" b="1" dirty="0" smtClean="0">
                <a:solidFill>
                  <a:srgbClr val="0000FF"/>
                </a:solidFill>
                <a:latin typeface="+mn-lt"/>
              </a:rPr>
              <a:t>Postsynaptic </a:t>
            </a:r>
            <a:r>
              <a:rPr lang="en-GB" sz="1400" b="1" dirty="0">
                <a:solidFill>
                  <a:srgbClr val="0000FF"/>
                </a:solidFill>
                <a:latin typeface="+mn-lt"/>
              </a:rPr>
              <a:t>Potential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05665" y="5201587"/>
            <a:ext cx="148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1400" b="1" dirty="0" smtClean="0">
                <a:solidFill>
                  <a:srgbClr val="0000FF"/>
                </a:solidFill>
                <a:latin typeface="+mn-lt"/>
              </a:rPr>
              <a:t>Time constant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1705" y="45348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connectivity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3357" y="50470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sz="1400" b="1" smtClean="0">
                <a:solidFill>
                  <a:srgbClr val="FF0000"/>
                </a:solidFill>
                <a:latin typeface="+mn-lt"/>
              </a:rPr>
              <a:t>gain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50208" y="5492859"/>
                <a:ext cx="13395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1/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08" y="5492859"/>
                <a:ext cx="13395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98298" y="1037551"/>
                <a:ext cx="1259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8" y="1037551"/>
                <a:ext cx="125917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6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/>
      <p:bldP spid="34" grpId="0"/>
      <p:bldP spid="4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 to ODEs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434714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𝛾𝜎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4347146" cy="490199"/>
              </a:xfrm>
              <a:prstGeom prst="rect">
                <a:avLst/>
              </a:prstGeom>
              <a:blipFill rotWithShape="0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287716" y="4199745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By parts twice</a:t>
            </a:r>
            <a:endParaRPr lang="en-US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6959" y="3207895"/>
            <a:ext cx="7961571" cy="589457"/>
            <a:chOff x="826959" y="3207895"/>
            <a:chExt cx="7961571" cy="589457"/>
          </a:xfrm>
        </p:grpSpPr>
        <p:sp>
          <p:nvSpPr>
            <p:cNvPr id="42" name="TextBox 41"/>
            <p:cNvSpPr txBox="1"/>
            <p:nvPr/>
          </p:nvSpPr>
          <p:spPr>
            <a:xfrm>
              <a:off x="6580681" y="3237875"/>
              <a:ext cx="2207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Convolution Equation</a:t>
              </a:r>
              <a:endParaRPr lang="en-US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26959" y="3207895"/>
                  <a:ext cx="5918616" cy="589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𝑝𝑜𝑠𝑡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𝛾𝜎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𝑟𝑒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𝑑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59" y="3207895"/>
                  <a:ext cx="5918616" cy="5894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5521378" y="4996721"/>
            <a:ext cx="345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Second Order Differential Equation</a:t>
            </a:r>
            <a:endParaRPr lang="en-US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8217" y="6078512"/>
            <a:ext cx="334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 Coupled First Order Differential </a:t>
            </a:r>
          </a:p>
          <a:p>
            <a:r>
              <a:rPr lang="en-US" dirty="0" smtClean="0">
                <a:latin typeface="+mn-lt"/>
              </a:rPr>
              <a:t>For each transmitter receptor pair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-132412" y="4394617"/>
                <a:ext cx="6907966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𝑝𝑜𝑠𝑡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𝛾𝜎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𝑝𝑟𝑒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𝑝𝑜𝑠𝑡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𝑝𝑜𝑠𝑡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412" y="4394617"/>
                <a:ext cx="6907966" cy="5166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-579619" y="5416447"/>
                <a:ext cx="6368320" cy="165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𝑝𝑜𝑠𝑡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24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𝛾𝜎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𝑝𝑟𝑒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𝑝𝑜𝑠𝑡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9619" y="5416447"/>
                <a:ext cx="6368320" cy="16531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9666" y="5471410"/>
            <a:ext cx="77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67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49" grpId="0"/>
      <p:bldP spid="57" grpId="0"/>
      <p:bldP spid="5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latin typeface="+mn-lt"/>
                <a:cs typeface="+mn-cs"/>
              </a:rPr>
              <a:t>Multilaminar</a:t>
            </a:r>
            <a:r>
              <a:rPr lang="en-US" sz="2400" dirty="0" smtClean="0">
                <a:latin typeface="+mn-lt"/>
                <a:cs typeface="+mn-cs"/>
              </a:rPr>
              <a:t> NMMS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14344" y="1316498"/>
            <a:ext cx="329421" cy="2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latin typeface="+mn-lt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09468" y="793338"/>
            <a:ext cx="3043003" cy="2924223"/>
            <a:chOff x="754335" y="863325"/>
            <a:chExt cx="2097022" cy="2499819"/>
          </a:xfrm>
        </p:grpSpPr>
        <p:pic>
          <p:nvPicPr>
            <p:cNvPr id="31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33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600" b="1" dirty="0">
                  <a:latin typeface="+mn-lt"/>
                  <a:cs typeface="Times New Roman" pitchFamily="18" charset="0"/>
                </a:rPr>
                <a:t>Spiny </a:t>
              </a:r>
              <a:r>
                <a:rPr lang="en-GB" sz="1600" b="1" dirty="0" smtClean="0">
                  <a:latin typeface="+mn-lt"/>
                  <a:cs typeface="Times New Roman" pitchFamily="18" charset="0"/>
                </a:rPr>
                <a:t>stellate cells</a:t>
              </a:r>
              <a:endParaRPr lang="en-GB" sz="1600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4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600" b="1" dirty="0" smtClean="0">
                  <a:latin typeface="+mn-lt"/>
                  <a:cs typeface="Times New Roman" pitchFamily="18" charset="0"/>
                </a:rPr>
                <a:t>Pyramidal cells</a:t>
              </a:r>
              <a:endParaRPr lang="en-GB" sz="1600" b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5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600" b="1" dirty="0">
                  <a:solidFill>
                    <a:srgbClr val="FF3300"/>
                  </a:solidFill>
                  <a:latin typeface="+mn-lt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+mn-lt"/>
                <a:cs typeface="Times New Roman" pitchFamily="18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9" name="AutoShape 62"/>
            <p:cNvCxnSpPr>
              <a:cxnSpLocks noChangeShapeType="1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55"/>
            <p:cNvCxnSpPr>
              <a:cxnSpLocks noChangeShapeType="1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41" name="AutoShape 60"/>
            <p:cNvCxnSpPr>
              <a:cxnSpLocks noChangeShapeType="1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" name="12-Point Star 41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cs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cs typeface="Times New Roman" pitchFamily="18" charset="0"/>
              </a:endParaRPr>
            </a:p>
          </p:txBody>
        </p:sp>
        <p:cxnSp>
          <p:nvCxnSpPr>
            <p:cNvPr id="44" name="AutoShape 71"/>
            <p:cNvCxnSpPr>
              <a:cxnSpLocks noChangeShapeType="1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55"/>
            <p:cNvCxnSpPr>
              <a:cxnSpLocks noChangeShapeType="1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4239309" y="2698229"/>
            <a:ext cx="3175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Assume glutamate from </a:t>
            </a:r>
            <a:r>
              <a:rPr lang="en-US">
                <a:latin typeface="+mn-lt"/>
              </a:rPr>
              <a:t>p</a:t>
            </a:r>
            <a:r>
              <a:rPr lang="en-US" smtClean="0">
                <a:latin typeface="+mn-lt"/>
              </a:rPr>
              <a:t>yramidal cells &amp; spiny </a:t>
            </a:r>
            <a:r>
              <a:rPr lang="en-US" dirty="0" smtClean="0">
                <a:latin typeface="+mn-lt"/>
              </a:rPr>
              <a:t>stellate cells activate AMPA receptors</a:t>
            </a:r>
            <a:endParaRPr lang="en-US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6797" y="1171731"/>
            <a:ext cx="3175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Assume GABA from inhibitory interneurons activate </a:t>
            </a:r>
            <a:r>
              <a:rPr lang="en-US" dirty="0" err="1" smtClean="0">
                <a:latin typeface="+mn-lt"/>
              </a:rPr>
              <a:t>GABAa</a:t>
            </a:r>
            <a:r>
              <a:rPr lang="en-US" dirty="0" smtClean="0">
                <a:latin typeface="+mn-lt"/>
              </a:rPr>
              <a:t> receptors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849" y="4167265"/>
            <a:ext cx="399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Then construct </a:t>
            </a:r>
            <a:r>
              <a:rPr lang="en-US" dirty="0" err="1" smtClean="0">
                <a:latin typeface="+mn-lt"/>
              </a:rPr>
              <a:t>interlaminar</a:t>
            </a:r>
            <a:r>
              <a:rPr lang="en-US" dirty="0" smtClean="0">
                <a:latin typeface="+mn-lt"/>
              </a:rPr>
              <a:t> connectivity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4007" y="5066675"/>
            <a:ext cx="633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5 connections giving 5x2 coupled first </a:t>
            </a:r>
            <a:r>
              <a:rPr lang="en-US" smtClean="0">
                <a:latin typeface="+mn-lt"/>
              </a:rPr>
              <a:t>order differential equations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4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81296" y="1123122"/>
            <a:ext cx="2097022" cy="2499819"/>
            <a:chOff x="754335" y="863325"/>
            <a:chExt cx="2097022" cy="2499819"/>
          </a:xfrm>
        </p:grpSpPr>
        <p:pic>
          <p:nvPicPr>
            <p:cNvPr id="75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n-lt"/>
                <a:cs typeface="Times New Roman" pitchFamily="18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+mn-lt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+mn-lt"/>
                  <a:cs typeface="Times New Roman" pitchFamily="18" charset="0"/>
                </a:rPr>
                <a:t>stellate cells</a:t>
              </a:r>
              <a:endParaRPr lang="en-GB" sz="12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>
                  <a:latin typeface="+mn-lt"/>
                  <a:cs typeface="Times New Roman" pitchFamily="18" charset="0"/>
                </a:rPr>
                <a:t>Pyramidal cells</a:t>
              </a:r>
              <a:endParaRPr lang="en-GB" sz="12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+mn-lt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  <a:cs typeface="Times New Roman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  <a:cs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84" name="AutoShape 62"/>
            <p:cNvCxnSpPr>
              <a:cxnSpLocks noChangeShapeType="1"/>
              <a:stCxn id="87" idx="0"/>
              <a:endCxn id="76" idx="0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5"/>
            <p:cNvCxnSpPr>
              <a:cxnSpLocks noChangeShapeType="1"/>
              <a:stCxn id="76" idx="3"/>
              <a:endCxn id="88" idx="3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86" name="AutoShape 60"/>
            <p:cNvCxnSpPr>
              <a:cxnSpLocks noChangeShapeType="1"/>
              <a:stCxn id="76" idx="5"/>
              <a:endCxn id="87" idx="9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" name="12-Point Star 86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cs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cs typeface="Times New Roman" pitchFamily="18" charset="0"/>
              </a:endParaRPr>
            </a:p>
          </p:txBody>
        </p:sp>
        <p:cxnSp>
          <p:nvCxnSpPr>
            <p:cNvPr id="89" name="AutoShape 71"/>
            <p:cNvCxnSpPr>
              <a:cxnSpLocks noChangeShapeType="1"/>
              <a:stCxn id="76" idx="1"/>
              <a:endCxn id="88" idx="5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55"/>
            <p:cNvCxnSpPr>
              <a:cxnSpLocks noChangeShapeType="1"/>
              <a:stCxn id="88" idx="0"/>
              <a:endCxn id="88" idx="2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111" name="Group 110"/>
          <p:cNvGrpSpPr/>
          <p:nvPr/>
        </p:nvGrpSpPr>
        <p:grpSpPr>
          <a:xfrm>
            <a:off x="2945883" y="586702"/>
            <a:ext cx="6198117" cy="5802055"/>
            <a:chOff x="4582889" y="832223"/>
            <a:chExt cx="3902861" cy="4945032"/>
          </a:xfrm>
        </p:grpSpPr>
        <p:sp>
          <p:nvSpPr>
            <p:cNvPr id="224" name="Line 9"/>
            <p:cNvSpPr>
              <a:spLocks noChangeShapeType="1"/>
            </p:cNvSpPr>
            <p:nvPr/>
          </p:nvSpPr>
          <p:spPr bwMode="auto">
            <a:xfrm flipH="1">
              <a:off x="5168600" y="2542523"/>
              <a:ext cx="0" cy="1503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3" name="Line 8"/>
            <p:cNvSpPr>
              <a:spLocks noChangeShapeType="1"/>
            </p:cNvSpPr>
            <p:nvPr/>
          </p:nvSpPr>
          <p:spPr bwMode="auto">
            <a:xfrm>
              <a:off x="7703057" y="2542522"/>
              <a:ext cx="0" cy="15036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5" name="Rectangle 10" descr="White marble"/>
            <p:cNvSpPr>
              <a:spLocks noChangeArrowheads="1"/>
            </p:cNvSpPr>
            <p:nvPr/>
          </p:nvSpPr>
          <p:spPr bwMode="auto">
            <a:xfrm>
              <a:off x="5034297" y="2972751"/>
              <a:ext cx="2798489" cy="7595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graphicFrame>
          <p:nvGraphicFramePr>
            <p:cNvPr id="2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380730"/>
                </p:ext>
              </p:extLst>
            </p:nvPr>
          </p:nvGraphicFramePr>
          <p:xfrm>
            <a:off x="5391928" y="3104696"/>
            <a:ext cx="2187575" cy="5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86" name="Equation" r:id="rId4" imgW="2209680" imgH="457200" progId="Equation.3">
                    <p:embed/>
                  </p:oleObj>
                </mc:Choice>
                <mc:Fallback>
                  <p:oleObj name="Equation" r:id="rId4" imgW="22096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928" y="3104696"/>
                          <a:ext cx="2187575" cy="5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" name="Rectangle 452"/>
            <p:cNvSpPr>
              <a:spLocks noChangeArrowheads="1"/>
            </p:cNvSpPr>
            <p:nvPr/>
          </p:nvSpPr>
          <p:spPr bwMode="auto">
            <a:xfrm>
              <a:off x="4757497" y="1723667"/>
              <a:ext cx="70532" cy="19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453"/>
            <p:cNvSpPr>
              <a:spLocks noChangeArrowheads="1"/>
            </p:cNvSpPr>
            <p:nvPr/>
          </p:nvSpPr>
          <p:spPr bwMode="auto">
            <a:xfrm>
              <a:off x="4582889" y="1633089"/>
              <a:ext cx="105798" cy="35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Rectangle 11"/>
            <p:cNvSpPr>
              <a:spLocks noChangeArrowheads="1"/>
            </p:cNvSpPr>
            <p:nvPr/>
          </p:nvSpPr>
          <p:spPr bwMode="auto">
            <a:xfrm>
              <a:off x="5034297" y="4046128"/>
              <a:ext cx="2781235" cy="15114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27" name="Rectangle 12"/>
            <p:cNvSpPr>
              <a:spLocks noChangeArrowheads="1"/>
            </p:cNvSpPr>
            <p:nvPr/>
          </p:nvSpPr>
          <p:spPr bwMode="auto">
            <a:xfrm>
              <a:off x="5034298" y="1112808"/>
              <a:ext cx="2789862" cy="1429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28" name="Line 13"/>
            <p:cNvSpPr>
              <a:spLocks noChangeShapeType="1"/>
            </p:cNvSpPr>
            <p:nvPr/>
          </p:nvSpPr>
          <p:spPr bwMode="auto">
            <a:xfrm flipV="1">
              <a:off x="5534187" y="3743864"/>
              <a:ext cx="3972" cy="302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9" name="Line 14"/>
            <p:cNvSpPr>
              <a:spLocks noChangeShapeType="1"/>
            </p:cNvSpPr>
            <p:nvPr/>
          </p:nvSpPr>
          <p:spPr bwMode="auto">
            <a:xfrm flipV="1">
              <a:off x="7259261" y="3735237"/>
              <a:ext cx="12806" cy="310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aphicFrame>
          <p:nvGraphicFramePr>
            <p:cNvPr id="23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5654653" y="3702260"/>
            <a:ext cx="3190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87" name="Equation" r:id="rId6" imgW="177480" imgH="228600" progId="Equation.3">
                    <p:embed/>
                  </p:oleObj>
                </mc:Choice>
                <mc:Fallback>
                  <p:oleObj name="Equation" r:id="rId6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653" y="3702260"/>
                          <a:ext cx="3190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" name="Rectangle 20"/>
            <p:cNvSpPr>
              <a:spLocks noChangeArrowheads="1"/>
            </p:cNvSpPr>
            <p:nvPr/>
          </p:nvSpPr>
          <p:spPr bwMode="auto">
            <a:xfrm>
              <a:off x="5632913" y="2713960"/>
              <a:ext cx="1769334" cy="23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i="1" dirty="0">
                  <a:latin typeface="+mn-lt"/>
                </a:rPr>
                <a:t>Excitatory spiny cells </a:t>
              </a:r>
              <a:r>
                <a:rPr lang="en-GB" sz="1200" i="1" dirty="0" smtClean="0">
                  <a:latin typeface="+mn-lt"/>
                </a:rPr>
                <a:t>being granular layers</a:t>
              </a:r>
              <a:endParaRPr lang="en-GB" sz="1200" i="1" dirty="0">
                <a:latin typeface="+mn-lt"/>
              </a:endParaRPr>
            </a:p>
          </p:txBody>
        </p:sp>
        <p:sp>
          <p:nvSpPr>
            <p:cNvPr id="235" name="Rectangle 21"/>
            <p:cNvSpPr>
              <a:spLocks noChangeArrowheads="1"/>
            </p:cNvSpPr>
            <p:nvPr/>
          </p:nvSpPr>
          <p:spPr bwMode="auto">
            <a:xfrm>
              <a:off x="4984437" y="5560845"/>
              <a:ext cx="3501313" cy="21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GB" sz="1050" i="1" dirty="0"/>
                <a:t>Excitatory pyramidal  </a:t>
              </a:r>
              <a:r>
                <a:rPr lang="en-GB" sz="1050" i="1" dirty="0" smtClean="0"/>
                <a:t>cells </a:t>
              </a:r>
              <a:r>
                <a:rPr lang="en-GB" sz="1050" i="1" dirty="0"/>
                <a:t>in </a:t>
              </a:r>
              <a:r>
                <a:rPr lang="en-GB" sz="1050" i="1" dirty="0" err="1"/>
                <a:t>extragranular</a:t>
              </a:r>
              <a:r>
                <a:rPr lang="en-GB" sz="1050" i="1" dirty="0"/>
                <a:t> layers  </a:t>
              </a:r>
            </a:p>
          </p:txBody>
        </p:sp>
        <p:sp>
          <p:nvSpPr>
            <p:cNvPr id="236" name="Rectangle 22"/>
            <p:cNvSpPr>
              <a:spLocks noChangeArrowheads="1"/>
            </p:cNvSpPr>
            <p:nvPr/>
          </p:nvSpPr>
          <p:spPr bwMode="auto">
            <a:xfrm>
              <a:off x="6434238" y="832223"/>
              <a:ext cx="1634440" cy="23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200" i="1" dirty="0">
                  <a:latin typeface="+mn-lt"/>
                </a:rPr>
                <a:t>Inhibitory cells in </a:t>
              </a:r>
              <a:r>
                <a:rPr lang="en-GB" sz="1200" i="1" dirty="0" err="1">
                  <a:latin typeface="+mn-lt"/>
                </a:rPr>
                <a:t>extragranular</a:t>
              </a:r>
              <a:r>
                <a:rPr lang="en-GB" sz="1200" i="1" dirty="0">
                  <a:latin typeface="+mn-lt"/>
                </a:rPr>
                <a:t> layers  </a:t>
              </a:r>
            </a:p>
          </p:txBody>
        </p:sp>
        <p:graphicFrame>
          <p:nvGraphicFramePr>
            <p:cNvPr id="239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6917983" y="3692734"/>
            <a:ext cx="31908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88" name="Equation" r:id="rId8" imgW="177480" imgH="228600" progId="Equation.3">
                    <p:embed/>
                  </p:oleObj>
                </mc:Choice>
                <mc:Fallback>
                  <p:oleObj name="Equation" r:id="rId8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983" y="3692734"/>
                          <a:ext cx="319087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7741903" y="2563401"/>
            <a:ext cx="31908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89" name="Equation" r:id="rId10" imgW="177480" imgH="241200" progId="Equation.3">
                    <p:embed/>
                  </p:oleObj>
                </mc:Choice>
                <mc:Fallback>
                  <p:oleObj name="Equation" r:id="rId10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903" y="2563401"/>
                          <a:ext cx="319088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1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4847775" y="2521099"/>
            <a:ext cx="3206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90" name="Equation" r:id="rId12" imgW="177480" imgH="228600" progId="Equation.3">
                    <p:embed/>
                  </p:oleObj>
                </mc:Choice>
                <mc:Fallback>
                  <p:oleObj name="Equation" r:id="rId12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7775" y="2521099"/>
                          <a:ext cx="320675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5907353"/>
                </p:ext>
              </p:extLst>
            </p:nvPr>
          </p:nvGraphicFramePr>
          <p:xfrm>
            <a:off x="5373000" y="1115594"/>
            <a:ext cx="1990725" cy="140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91" name="Equation" r:id="rId14" imgW="1955520" imgH="1193760" progId="Equation.3">
                    <p:embed/>
                  </p:oleObj>
                </mc:Choice>
                <mc:Fallback>
                  <p:oleObj name="Equation" r:id="rId14" imgW="1955520" imgH="1193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3000" y="1115594"/>
                          <a:ext cx="1990725" cy="1401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4350099"/>
                </p:ext>
              </p:extLst>
            </p:nvPr>
          </p:nvGraphicFramePr>
          <p:xfrm>
            <a:off x="5367248" y="4101091"/>
            <a:ext cx="2011166" cy="1443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92" name="Equation" r:id="rId16" imgW="1942920" imgH="1193760" progId="Equation.3">
                    <p:embed/>
                  </p:oleObj>
                </mc:Choice>
                <mc:Fallback>
                  <p:oleObj name="Equation" r:id="rId16" imgW="1942920" imgH="1193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7248" y="4101091"/>
                          <a:ext cx="2011166" cy="14436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AutoShape 55"/>
            <p:cNvCxnSpPr>
              <a:cxnSpLocks noChangeShapeType="1"/>
              <a:endCxn id="227" idx="1"/>
            </p:cNvCxnSpPr>
            <p:nvPr/>
          </p:nvCxnSpPr>
          <p:spPr bwMode="auto">
            <a:xfrm rot="10800000">
              <a:off x="5034299" y="1827666"/>
              <a:ext cx="296827" cy="251300"/>
            </a:xfrm>
            <a:prstGeom prst="curvedConnector3">
              <a:avLst>
                <a:gd name="adj1" fmla="val 17701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sp>
        <p:nvSpPr>
          <p:cNvPr id="95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One region: 12 equations 10 + 2 difference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01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81296" y="1123122"/>
            <a:ext cx="2097022" cy="2499819"/>
            <a:chOff x="754335" y="863325"/>
            <a:chExt cx="2097022" cy="2499819"/>
          </a:xfrm>
        </p:grpSpPr>
        <p:pic>
          <p:nvPicPr>
            <p:cNvPr id="75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n-lt"/>
                <a:cs typeface="Times New Roman" pitchFamily="18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+mn-lt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+mn-lt"/>
                  <a:cs typeface="Times New Roman" pitchFamily="18" charset="0"/>
                </a:rPr>
                <a:t>stellate cells</a:t>
              </a:r>
              <a:endParaRPr lang="en-GB" sz="12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>
                  <a:latin typeface="+mn-lt"/>
                  <a:cs typeface="Times New Roman" pitchFamily="18" charset="0"/>
                </a:rPr>
                <a:t>Pyramidal cells</a:t>
              </a:r>
              <a:endParaRPr lang="en-GB" sz="12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+mn-lt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  <a:cs typeface="Times New Roman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  <a:cs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84" name="AutoShape 62"/>
            <p:cNvCxnSpPr>
              <a:cxnSpLocks noChangeShapeType="1"/>
              <a:stCxn id="87" idx="0"/>
              <a:endCxn id="76" idx="0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5"/>
            <p:cNvCxnSpPr>
              <a:cxnSpLocks noChangeShapeType="1"/>
              <a:stCxn id="76" idx="3"/>
              <a:endCxn id="88" idx="3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86" name="AutoShape 60"/>
            <p:cNvCxnSpPr>
              <a:cxnSpLocks noChangeShapeType="1"/>
              <a:stCxn id="76" idx="5"/>
              <a:endCxn id="87" idx="9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" name="12-Point Star 86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cs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cs typeface="Times New Roman" pitchFamily="18" charset="0"/>
              </a:endParaRPr>
            </a:p>
          </p:txBody>
        </p:sp>
        <p:cxnSp>
          <p:nvCxnSpPr>
            <p:cNvPr id="89" name="AutoShape 71"/>
            <p:cNvCxnSpPr>
              <a:cxnSpLocks noChangeShapeType="1"/>
              <a:stCxn id="76" idx="1"/>
              <a:endCxn id="88" idx="5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55"/>
            <p:cNvCxnSpPr>
              <a:cxnSpLocks noChangeShapeType="1"/>
              <a:stCxn id="88" idx="0"/>
              <a:endCxn id="88" idx="2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224" name="Line 9"/>
          <p:cNvSpPr>
            <a:spLocks noChangeShapeType="1"/>
          </p:cNvSpPr>
          <p:nvPr/>
        </p:nvSpPr>
        <p:spPr bwMode="auto">
          <a:xfrm flipH="1">
            <a:off x="3876048" y="2593414"/>
            <a:ext cx="0" cy="1764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7901009" y="2593413"/>
            <a:ext cx="0" cy="17641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5" name="Rectangle 10" descr="White marble"/>
          <p:cNvSpPr>
            <a:spLocks noChangeArrowheads="1"/>
          </p:cNvSpPr>
          <p:nvPr/>
        </p:nvSpPr>
        <p:spPr bwMode="auto">
          <a:xfrm>
            <a:off x="3662762" y="3098205"/>
            <a:ext cx="4444268" cy="8911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/>
          </a:p>
        </p:txBody>
      </p:sp>
      <p:graphicFrame>
        <p:nvGraphicFramePr>
          <p:cNvPr id="248" name="Object 4"/>
          <p:cNvGraphicFramePr>
            <a:graphicFrameLocks noChangeAspect="1"/>
          </p:cNvGraphicFramePr>
          <p:nvPr>
            <p:extLst/>
          </p:nvPr>
        </p:nvGraphicFramePr>
        <p:xfrm>
          <a:off x="4230715" y="3253017"/>
          <a:ext cx="3474078" cy="64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87" name="Equation" r:id="rId4" imgW="2209680" imgH="457200" progId="Equation.3">
                  <p:embed/>
                </p:oleObj>
              </mc:Choice>
              <mc:Fallback>
                <p:oleObj name="Equation" r:id="rId4" imgW="2209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715" y="3253017"/>
                        <a:ext cx="3474078" cy="644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Rectangle 452"/>
          <p:cNvSpPr>
            <a:spLocks noChangeArrowheads="1"/>
          </p:cNvSpPr>
          <p:nvPr/>
        </p:nvSpPr>
        <p:spPr bwMode="auto">
          <a:xfrm>
            <a:off x="3223178" y="1632642"/>
            <a:ext cx="112012" cy="22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453"/>
          <p:cNvSpPr>
            <a:spLocks noChangeArrowheads="1"/>
          </p:cNvSpPr>
          <p:nvPr/>
        </p:nvSpPr>
        <p:spPr bwMode="auto">
          <a:xfrm>
            <a:off x="2945883" y="1526366"/>
            <a:ext cx="168017" cy="4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1379096" y="4177346"/>
            <a:ext cx="16235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Exogenous  Input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6" name="Rectangle 11"/>
          <p:cNvSpPr>
            <a:spLocks noChangeArrowheads="1"/>
          </p:cNvSpPr>
          <p:nvPr/>
        </p:nvSpPr>
        <p:spPr bwMode="auto">
          <a:xfrm>
            <a:off x="3662762" y="4357609"/>
            <a:ext cx="4416867" cy="1773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227" name="Rectangle 12"/>
          <p:cNvSpPr>
            <a:spLocks noChangeArrowheads="1"/>
          </p:cNvSpPr>
          <p:nvPr/>
        </p:nvSpPr>
        <p:spPr bwMode="auto">
          <a:xfrm>
            <a:off x="3662764" y="915915"/>
            <a:ext cx="4430568" cy="1677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228" name="Line 13"/>
          <p:cNvSpPr>
            <a:spLocks noChangeShapeType="1"/>
          </p:cNvSpPr>
          <p:nvPr/>
        </p:nvSpPr>
        <p:spPr bwMode="auto">
          <a:xfrm flipV="1">
            <a:off x="4456636" y="4002959"/>
            <a:ext cx="6308" cy="354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9" name="Line 14"/>
          <p:cNvSpPr>
            <a:spLocks noChangeShapeType="1"/>
          </p:cNvSpPr>
          <p:nvPr/>
        </p:nvSpPr>
        <p:spPr bwMode="auto">
          <a:xfrm flipV="1">
            <a:off x="7196218" y="3992837"/>
            <a:ext cx="20337" cy="36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aphicFrame>
        <p:nvGraphicFramePr>
          <p:cNvPr id="230" name="Object 15"/>
          <p:cNvGraphicFramePr>
            <a:graphicFrameLocks noChangeAspect="1"/>
          </p:cNvGraphicFramePr>
          <p:nvPr>
            <p:extLst/>
          </p:nvPr>
        </p:nvGraphicFramePr>
        <p:xfrm>
          <a:off x="4647947" y="3954145"/>
          <a:ext cx="506741" cy="37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88" name="Equation" r:id="rId6" imgW="177480" imgH="228600" progId="Equation.3">
                  <p:embed/>
                </p:oleObj>
              </mc:Choice>
              <mc:Fallback>
                <p:oleObj name="Equation" r:id="rId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947" y="3954145"/>
                        <a:ext cx="506741" cy="379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Line 16"/>
          <p:cNvSpPr>
            <a:spLocks noChangeShapeType="1"/>
          </p:cNvSpPr>
          <p:nvPr/>
        </p:nvSpPr>
        <p:spPr bwMode="auto">
          <a:xfrm>
            <a:off x="2405799" y="3625575"/>
            <a:ext cx="1256963" cy="1741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aphicFrame>
        <p:nvGraphicFramePr>
          <p:cNvPr id="232" name="Object 17"/>
          <p:cNvGraphicFramePr>
            <a:graphicFrameLocks noChangeAspect="1"/>
          </p:cNvGraphicFramePr>
          <p:nvPr>
            <p:extLst/>
          </p:nvPr>
        </p:nvGraphicFramePr>
        <p:xfrm>
          <a:off x="2683744" y="3714853"/>
          <a:ext cx="647527" cy="30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89" name="Equation" r:id="rId8" imgW="279279" imgH="203112" progId="Equation.3">
                  <p:embed/>
                </p:oleObj>
              </mc:Choice>
              <mc:Fallback>
                <p:oleObj name="Equation" r:id="rId8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744" y="3714853"/>
                        <a:ext cx="647527" cy="302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Line 18"/>
          <p:cNvSpPr>
            <a:spLocks noChangeShapeType="1"/>
          </p:cNvSpPr>
          <p:nvPr/>
        </p:nvSpPr>
        <p:spPr bwMode="auto">
          <a:xfrm flipH="1">
            <a:off x="8679304" y="2548328"/>
            <a:ext cx="29982" cy="3537678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4" name="Rectangle 20"/>
          <p:cNvSpPr>
            <a:spLocks noChangeArrowheads="1"/>
          </p:cNvSpPr>
          <p:nvPr/>
        </p:nvSpPr>
        <p:spPr bwMode="auto">
          <a:xfrm>
            <a:off x="4613422" y="2794563"/>
            <a:ext cx="2809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i="1" dirty="0">
                <a:latin typeface="+mn-lt"/>
              </a:rPr>
              <a:t>Excitatory spiny cells </a:t>
            </a:r>
            <a:r>
              <a:rPr lang="en-GB" sz="1200" i="1" dirty="0" smtClean="0">
                <a:latin typeface="+mn-lt"/>
              </a:rPr>
              <a:t>being granular layers</a:t>
            </a:r>
            <a:endParaRPr lang="en-GB" sz="1200" i="1" dirty="0">
              <a:latin typeface="+mn-lt"/>
            </a:endParaRPr>
          </a:p>
        </p:txBody>
      </p:sp>
      <p:sp>
        <p:nvSpPr>
          <p:cNvPr id="235" name="Rectangle 21"/>
          <p:cNvSpPr>
            <a:spLocks noChangeArrowheads="1"/>
          </p:cNvSpPr>
          <p:nvPr/>
        </p:nvSpPr>
        <p:spPr bwMode="auto">
          <a:xfrm>
            <a:off x="2864052" y="6205945"/>
            <a:ext cx="5560420" cy="2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GB" sz="1100" i="1" dirty="0">
                <a:solidFill>
                  <a:schemeClr val="accent5"/>
                </a:solidFill>
              </a:rPr>
              <a:t>Excitatory pyramidal  </a:t>
            </a:r>
            <a:r>
              <a:rPr lang="en-GB" sz="1100" i="1" dirty="0" smtClean="0">
                <a:solidFill>
                  <a:schemeClr val="accent5"/>
                </a:solidFill>
              </a:rPr>
              <a:t>cells </a:t>
            </a:r>
            <a:r>
              <a:rPr lang="en-GB" sz="1100" i="1" dirty="0">
                <a:solidFill>
                  <a:schemeClr val="accent5"/>
                </a:solidFill>
              </a:rPr>
              <a:t>in </a:t>
            </a:r>
            <a:r>
              <a:rPr lang="en-GB" sz="1100" i="1" dirty="0" err="1">
                <a:solidFill>
                  <a:schemeClr val="accent5"/>
                </a:solidFill>
              </a:rPr>
              <a:t>extragranular</a:t>
            </a:r>
            <a:r>
              <a:rPr lang="en-GB" sz="1100" i="1" dirty="0">
                <a:solidFill>
                  <a:schemeClr val="accent5"/>
                </a:solidFill>
              </a:rPr>
              <a:t> layers  </a:t>
            </a:r>
          </a:p>
        </p:txBody>
      </p:sp>
      <p:sp>
        <p:nvSpPr>
          <p:cNvPr id="236" name="Rectangle 22"/>
          <p:cNvSpPr>
            <a:spLocks noChangeArrowheads="1"/>
          </p:cNvSpPr>
          <p:nvPr/>
        </p:nvSpPr>
        <p:spPr bwMode="auto">
          <a:xfrm>
            <a:off x="5886003" y="586702"/>
            <a:ext cx="25956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200" i="1" dirty="0">
                <a:latin typeface="+mn-lt"/>
              </a:rPr>
              <a:t>Inhibitory cells in </a:t>
            </a:r>
            <a:r>
              <a:rPr lang="en-GB" sz="1200" i="1" dirty="0" err="1">
                <a:latin typeface="+mn-lt"/>
              </a:rPr>
              <a:t>extragranular</a:t>
            </a:r>
            <a:r>
              <a:rPr lang="en-GB" sz="1200" i="1" dirty="0">
                <a:latin typeface="+mn-lt"/>
              </a:rPr>
              <a:t> layers  </a:t>
            </a:r>
          </a:p>
        </p:txBody>
      </p:sp>
      <p:sp>
        <p:nvSpPr>
          <p:cNvPr id="237" name="Text Box 23"/>
          <p:cNvSpPr txBox="1">
            <a:spLocks noChangeArrowheads="1"/>
          </p:cNvSpPr>
          <p:nvPr/>
        </p:nvSpPr>
        <p:spPr bwMode="auto">
          <a:xfrm>
            <a:off x="5486401" y="6245968"/>
            <a:ext cx="2937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sz="2000">
                <a:solidFill>
                  <a:schemeClr val="accent5"/>
                </a:solidFill>
                <a:latin typeface="+mn-lt"/>
              </a:rPr>
              <a:t>Measured </a:t>
            </a:r>
            <a:r>
              <a:rPr lang="en-GB" sz="2000" smtClean="0">
                <a:solidFill>
                  <a:schemeClr val="accent5"/>
                </a:solidFill>
                <a:latin typeface="+mn-lt"/>
              </a:rPr>
              <a:t>response:</a:t>
            </a:r>
            <a:endParaRPr lang="en-GB" sz="2000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2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721275"/>
              </p:ext>
            </p:extLst>
          </p:nvPr>
        </p:nvGraphicFramePr>
        <p:xfrm>
          <a:off x="8360214" y="6258491"/>
          <a:ext cx="618894" cy="32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0" name="Equation" r:id="rId10" imgW="380880" imgH="228600" progId="Equation.3">
                  <p:embed/>
                </p:oleObj>
              </mc:Choice>
              <mc:Fallback>
                <p:oleObj name="Equation" r:id="rId10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214" y="6258491"/>
                        <a:ext cx="618894" cy="32968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25"/>
          <p:cNvGraphicFramePr>
            <a:graphicFrameLocks noChangeAspect="1"/>
          </p:cNvGraphicFramePr>
          <p:nvPr>
            <p:extLst/>
          </p:nvPr>
        </p:nvGraphicFramePr>
        <p:xfrm>
          <a:off x="6654236" y="3942968"/>
          <a:ext cx="506741" cy="37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1" name="Equation" r:id="rId12" imgW="177480" imgH="228600" progId="Equation.3">
                  <p:embed/>
                </p:oleObj>
              </mc:Choice>
              <mc:Fallback>
                <p:oleObj name="Equation" r:id="rId12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236" y="3942968"/>
                        <a:ext cx="506741" cy="378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6"/>
          <p:cNvGraphicFramePr>
            <a:graphicFrameLocks noChangeAspect="1"/>
          </p:cNvGraphicFramePr>
          <p:nvPr>
            <p:extLst/>
          </p:nvPr>
        </p:nvGraphicFramePr>
        <p:xfrm>
          <a:off x="7962700" y="2617910"/>
          <a:ext cx="506742" cy="39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2"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700" y="2617910"/>
                        <a:ext cx="506742" cy="398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27"/>
          <p:cNvGraphicFramePr>
            <a:graphicFrameLocks noChangeAspect="1"/>
          </p:cNvGraphicFramePr>
          <p:nvPr>
            <p:extLst/>
          </p:nvPr>
        </p:nvGraphicFramePr>
        <p:xfrm>
          <a:off x="3366548" y="2568277"/>
          <a:ext cx="509263" cy="3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3" name="Equation" r:id="rId16" imgW="177480" imgH="228600" progId="Equation.3">
                  <p:embed/>
                </p:oleObj>
              </mc:Choice>
              <mc:Fallback>
                <p:oleObj name="Equation" r:id="rId1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548" y="2568277"/>
                        <a:ext cx="509263" cy="3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" name="Object 3"/>
          <p:cNvGraphicFramePr>
            <a:graphicFrameLocks noChangeAspect="1"/>
          </p:cNvGraphicFramePr>
          <p:nvPr>
            <p:extLst/>
          </p:nvPr>
        </p:nvGraphicFramePr>
        <p:xfrm>
          <a:off x="4200655" y="919184"/>
          <a:ext cx="3161462" cy="164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4" name="Equation" r:id="rId18" imgW="1955520" imgH="1193760" progId="Equation.3">
                  <p:embed/>
                </p:oleObj>
              </mc:Choice>
              <mc:Fallback>
                <p:oleObj name="Equation" r:id="rId18" imgW="19555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655" y="919184"/>
                        <a:ext cx="3161462" cy="1644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ct 5"/>
          <p:cNvGraphicFramePr>
            <a:graphicFrameLocks noChangeAspect="1"/>
          </p:cNvGraphicFramePr>
          <p:nvPr>
            <p:extLst/>
          </p:nvPr>
        </p:nvGraphicFramePr>
        <p:xfrm>
          <a:off x="4191520" y="4422097"/>
          <a:ext cx="3193924" cy="169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5" name="Equation" r:id="rId20" imgW="1942920" imgH="1193760" progId="Equation.3">
                  <p:embed/>
                </p:oleObj>
              </mc:Choice>
              <mc:Fallback>
                <p:oleObj name="Equation" r:id="rId20" imgW="19429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4422097"/>
                        <a:ext cx="3193924" cy="1693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AutoShape 55"/>
          <p:cNvCxnSpPr>
            <a:cxnSpLocks noChangeShapeType="1"/>
            <a:endCxn id="227" idx="1"/>
          </p:cNvCxnSpPr>
          <p:nvPr/>
        </p:nvCxnSpPr>
        <p:spPr bwMode="auto">
          <a:xfrm rot="10800000">
            <a:off x="3662766" y="1754665"/>
            <a:ext cx="471390" cy="294853"/>
          </a:xfrm>
          <a:prstGeom prst="curvedConnector3">
            <a:avLst>
              <a:gd name="adj1" fmla="val 17701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95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One region: 12 equations 10 + 2 difference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8514982" y="3807502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5"/>
                </a:solidFill>
                <a:latin typeface="+mn-lt"/>
              </a:rPr>
              <a:t>Dipole</a:t>
            </a:r>
            <a:endParaRPr lang="en-US" sz="2000">
              <a:solidFill>
                <a:schemeClr val="accent5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4025" y="3753999"/>
                <a:ext cx="19326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r>
                      <a:rPr lang="en-US" i="1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 smtClean="0"/>
                  <a:t>(t)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3753999"/>
                <a:ext cx="1932694" cy="369332"/>
              </a:xfrm>
              <a:prstGeom prst="rect">
                <a:avLst/>
              </a:prstGeom>
              <a:blipFill rotWithShape="0">
                <a:blip r:embed="rId22"/>
                <a:stretch>
                  <a:fillRect t="-96667" b="-1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5" grpId="0"/>
      <p:bldP spid="23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Conductance Based Neural Mass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6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72629" y="802102"/>
            <a:ext cx="4124042" cy="320477"/>
            <a:chOff x="1134533" y="2387600"/>
            <a:chExt cx="4124042" cy="320477"/>
          </a:xfrm>
        </p:grpSpPr>
        <p:sp>
          <p:nvSpPr>
            <p:cNvPr id="121" name="TextBox 120"/>
            <p:cNvSpPr txBox="1"/>
            <p:nvPr/>
          </p:nvSpPr>
          <p:spPr>
            <a:xfrm>
              <a:off x="1134533" y="2400300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 =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80167" y="2396067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44333" y="2387600"/>
              <a:ext cx="1914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 Potential Difference</a:t>
              </a:r>
              <a:endParaRPr lang="en-US" sz="1400" dirty="0"/>
            </a:p>
          </p:txBody>
        </p:sp>
      </p:grpSp>
      <p:cxnSp>
        <p:nvCxnSpPr>
          <p:cNvPr id="83" name="Straight Arrow Connector 82"/>
          <p:cNvCxnSpPr/>
          <p:nvPr/>
        </p:nvCxnSpPr>
        <p:spPr bwMode="auto">
          <a:xfrm flipH="1" flipV="1">
            <a:off x="4092697" y="767452"/>
            <a:ext cx="885977" cy="11120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291384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024684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342059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4548309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3111621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3448171" y="1324391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12"/>
          <p:cNvSpPr>
            <a:spLocks noChangeArrowheads="1"/>
          </p:cNvSpPr>
          <p:nvPr/>
        </p:nvSpPr>
        <p:spPr bwMode="auto">
          <a:xfrm>
            <a:off x="3181471" y="1324391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2479796" y="1324391"/>
            <a:ext cx="430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1262184" y="1324391"/>
            <a:ext cx="430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=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5156321" y="1899066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2362321" y="1899066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2995734" y="1364079"/>
            <a:ext cx="276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1782884" y="1364079"/>
            <a:ext cx="276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5626221" y="1899066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3343396" y="1899066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2711571" y="1364079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26"/>
          <p:cNvSpPr>
            <a:spLocks noChangeArrowheads="1"/>
          </p:cNvSpPr>
          <p:nvPr/>
        </p:nvSpPr>
        <p:spPr bwMode="auto">
          <a:xfrm>
            <a:off x="1881309" y="1364079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27"/>
          <p:cNvSpPr>
            <a:spLocks noChangeArrowheads="1"/>
          </p:cNvSpPr>
          <p:nvPr/>
        </p:nvSpPr>
        <p:spPr bwMode="auto">
          <a:xfrm>
            <a:off x="1568571" y="1364079"/>
            <a:ext cx="3381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28"/>
          <p:cNvSpPr>
            <a:spLocks noChangeArrowheads="1"/>
          </p:cNvSpPr>
          <p:nvPr/>
        </p:nvSpPr>
        <p:spPr bwMode="auto">
          <a:xfrm>
            <a:off x="897059" y="1364079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29"/>
          <p:cNvSpPr>
            <a:spLocks noChangeArrowheads="1"/>
          </p:cNvSpPr>
          <p:nvPr/>
        </p:nvSpPr>
        <p:spPr bwMode="auto">
          <a:xfrm>
            <a:off x="647821" y="1364079"/>
            <a:ext cx="400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34"/>
          <p:cNvSpPr>
            <a:spLocks noChangeArrowheads="1"/>
          </p:cNvSpPr>
          <p:nvPr/>
        </p:nvSpPr>
        <p:spPr bwMode="auto">
          <a:xfrm>
            <a:off x="2101971" y="1583154"/>
            <a:ext cx="382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rev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35"/>
          <p:cNvSpPr>
            <a:spLocks noChangeArrowheads="1"/>
          </p:cNvSpPr>
          <p:nvPr/>
        </p:nvSpPr>
        <p:spPr bwMode="auto">
          <a:xfrm>
            <a:off x="2502021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36"/>
          <p:cNvSpPr>
            <a:spLocks noChangeArrowheads="1"/>
          </p:cNvSpPr>
          <p:nvPr/>
        </p:nvSpPr>
        <p:spPr bwMode="auto">
          <a:xfrm>
            <a:off x="2079746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40"/>
          <p:cNvSpPr>
            <a:spLocks noChangeArrowheads="1"/>
          </p:cNvSpPr>
          <p:nvPr/>
        </p:nvSpPr>
        <p:spPr bwMode="auto">
          <a:xfrm>
            <a:off x="1020884" y="1305341"/>
            <a:ext cx="3619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T Extra" pitchFamily="18" charset="2"/>
                <a:cs typeface="Arial" pitchFamily="34" charset="0"/>
              </a:rPr>
              <a:t>&amp;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Conductance-Based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976561" y="1379029"/>
            <a:ext cx="326198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600" dirty="0">
                <a:latin typeface="+mn-lt"/>
              </a:rPr>
              <a:t>Ohm’s Law V = IR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600" dirty="0">
                <a:latin typeface="+mn-lt"/>
              </a:rPr>
              <a:t>Ohm’s Law for a Capacitor I = C dv/</a:t>
            </a:r>
            <a:r>
              <a:rPr lang="en-GB" sz="1600" dirty="0" err="1">
                <a:latin typeface="+mn-lt"/>
              </a:rPr>
              <a:t>dt</a:t>
            </a:r>
            <a:endParaRPr lang="en-GB" sz="1600" dirty="0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8982" y="1868753"/>
            <a:ext cx="7685785" cy="4989247"/>
            <a:chOff x="2238374" y="152399"/>
            <a:chExt cx="4294070" cy="300990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7" t="10256" r="39920" b="7543"/>
            <a:stretch/>
          </p:blipFill>
          <p:spPr>
            <a:xfrm>
              <a:off x="2238374" y="190499"/>
              <a:ext cx="1057275" cy="29718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40" t="9202" r="3265" b="8597"/>
            <a:stretch/>
          </p:blipFill>
          <p:spPr>
            <a:xfrm>
              <a:off x="3248024" y="152399"/>
              <a:ext cx="3284420" cy="2971801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2881647" y="450937"/>
              <a:ext cx="1121533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82059" y="3207895"/>
            <a:ext cx="124906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Glutamate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53201" y="2775677"/>
            <a:ext cx="74892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</a:t>
            </a:r>
            <a:r>
              <a:rPr lang="en-US" dirty="0" err="1" smtClean="0">
                <a:solidFill>
                  <a:schemeClr val="bg1"/>
                </a:solidFill>
              </a:rPr>
              <a:t>aba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23590" y="2590446"/>
            <a:ext cx="5522685" cy="39333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1446" t="1512" r="18519" b="5816"/>
          <a:stretch>
            <a:fillRect/>
          </a:stretch>
        </p:blipFill>
        <p:spPr bwMode="auto">
          <a:xfrm rot="16200000">
            <a:off x="2085440" y="2670923"/>
            <a:ext cx="2663880" cy="3873689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cxnSp>
        <p:nvCxnSpPr>
          <p:cNvPr id="25" name="Straight Arrow Connector 24"/>
          <p:cNvCxnSpPr/>
          <p:nvPr/>
        </p:nvCxnSpPr>
        <p:spPr bwMode="auto">
          <a:xfrm rot="10800000">
            <a:off x="3323167" y="1891767"/>
            <a:ext cx="885977" cy="11120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62017" y="4590056"/>
            <a:ext cx="144258" cy="1348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629279" y="4683160"/>
            <a:ext cx="159657" cy="14514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576709" y="5141599"/>
            <a:ext cx="144258" cy="1348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448027" y="4400130"/>
            <a:ext cx="159657" cy="14514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533166" y="4945656"/>
            <a:ext cx="144258" cy="1348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blue_brain_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33000" contrast="44000"/>
          </a:blip>
          <a:stretch>
            <a:fillRect/>
          </a:stretch>
        </p:blipFill>
        <p:spPr bwMode="auto">
          <a:xfrm>
            <a:off x="537029" y="902833"/>
            <a:ext cx="3879780" cy="2827193"/>
          </a:xfrm>
          <a:prstGeom prst="rect">
            <a:avLst/>
          </a:prstGeom>
          <a:effectLst>
            <a:outerShdw blurRad="165100" dist="50800" dir="7260000" sx="105000" sy="105000" algn="ctr" rotWithShape="0">
              <a:srgbClr val="000000">
                <a:alpha val="52000"/>
              </a:srgbClr>
            </a:outerShdw>
          </a:effectLst>
        </p:spPr>
      </p:pic>
      <p:sp>
        <p:nvSpPr>
          <p:cNvPr id="39" name="Oval 38"/>
          <p:cNvSpPr/>
          <p:nvPr/>
        </p:nvSpPr>
        <p:spPr>
          <a:xfrm>
            <a:off x="2046516" y="2184401"/>
            <a:ext cx="406398" cy="4136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910114" y="1640114"/>
            <a:ext cx="377371" cy="39914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>
            <a:stCxn id="39" idx="3"/>
            <a:endCxn id="20" idx="2"/>
          </p:cNvCxnSpPr>
          <p:nvPr/>
        </p:nvCxnSpPr>
        <p:spPr>
          <a:xfrm rot="5400000">
            <a:off x="404985" y="2856084"/>
            <a:ext cx="2019653" cy="138244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7"/>
            <a:endCxn id="20" idx="7"/>
          </p:cNvCxnSpPr>
          <p:nvPr/>
        </p:nvCxnSpPr>
        <p:spPr>
          <a:xfrm rot="16200000" flipH="1">
            <a:off x="3454699" y="1183678"/>
            <a:ext cx="921496" cy="304409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84932" y="860322"/>
            <a:ext cx="1840818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Milliseconds: M/EEG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218" y="297315"/>
            <a:ext cx="72884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 smtClean="0">
                <a:latin typeface="+mn-lt"/>
                <a:cs typeface="Arial" charset="0"/>
              </a:rPr>
              <a:t>Connectivity from EEG/LFP Data: Dynamic Causal Models</a:t>
            </a:r>
            <a:endParaRPr lang="en-GB" sz="2400" dirty="0">
              <a:latin typeface="+mn-lt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66484" y="1274066"/>
            <a:ext cx="4302087" cy="4047101"/>
            <a:chOff x="4566484" y="1274066"/>
            <a:chExt cx="4302087" cy="4047101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5571" y="1274066"/>
              <a:ext cx="1992313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895096" y="1421704"/>
              <a:ext cx="3175" cy="1014412"/>
            </a:xfrm>
            <a:prstGeom prst="line">
              <a:avLst/>
            </a:prstGeom>
            <a:noFill/>
            <a:ln w="11113" cap="rnd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558ED5"/>
                </a:solidFill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4566484" y="1772541"/>
              <a:ext cx="27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 dirty="0">
                  <a:solidFill>
                    <a:srgbClr val="558ED5"/>
                  </a:solidFill>
                </a:rPr>
                <a:t>mV</a:t>
              </a:r>
              <a:endParaRPr lang="en-GB" sz="3600" dirty="0">
                <a:solidFill>
                  <a:srgbClr val="558ED5"/>
                </a:solidFill>
              </a:endParaRPr>
            </a:p>
          </p:txBody>
        </p:sp>
        <p:pic>
          <p:nvPicPr>
            <p:cNvPr id="28" name="Picture 20" descr="fre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6971" y="2722430"/>
              <a:ext cx="2641600" cy="2598737"/>
            </a:xfrm>
            <a:prstGeom prst="rect">
              <a:avLst/>
            </a:prstGeom>
            <a:noFill/>
          </p:spPr>
        </p:pic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988843" y="2207139"/>
              <a:ext cx="37189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 dirty="0" smtClean="0">
                  <a:solidFill>
                    <a:srgbClr val="558ED5"/>
                  </a:solidFill>
                </a:rPr>
                <a:t>time</a:t>
              </a:r>
              <a:endParaRPr lang="en-GB" sz="3600" dirty="0">
                <a:solidFill>
                  <a:srgbClr val="558ED5"/>
                </a:solidFill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V="1">
              <a:off x="4903454" y="1857803"/>
              <a:ext cx="2210670" cy="23516"/>
            </a:xfrm>
            <a:prstGeom prst="line">
              <a:avLst/>
            </a:prstGeom>
            <a:noFill/>
            <a:ln w="11113" cap="rnd">
              <a:solidFill>
                <a:srgbClr val="4F81BD"/>
              </a:solidFill>
              <a:round/>
              <a:headEnd type="none"/>
              <a:tailEnd type="arrow"/>
            </a:ln>
          </p:spPr>
          <p:txBody>
            <a:bodyPr/>
            <a:lstStyle/>
            <a:p>
              <a:endParaRPr lang="en-GB">
                <a:solidFill>
                  <a:srgbClr val="558ED5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06911" y="5505253"/>
            <a:ext cx="32239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558ED5"/>
                </a:solidFill>
              </a:rPr>
              <a:t>Event related potentials &amp; Oscillations of different frequencies</a:t>
            </a:r>
          </a:p>
          <a:p>
            <a:pPr algn="r"/>
            <a:r>
              <a:rPr lang="en-US" sz="1200" b="1" dirty="0">
                <a:solidFill>
                  <a:srgbClr val="558ED5"/>
                </a:solidFill>
              </a:rPr>
              <a:t>Implicated in specific cognitive tasks/regions</a:t>
            </a:r>
          </a:p>
          <a:p>
            <a:pPr algn="r"/>
            <a:r>
              <a:rPr lang="en-US" sz="1200" b="1" dirty="0" err="1">
                <a:solidFill>
                  <a:srgbClr val="558ED5"/>
                </a:solidFill>
              </a:rPr>
              <a:t>Eg</a:t>
            </a:r>
            <a:r>
              <a:rPr lang="en-US" sz="1200" b="1" dirty="0">
                <a:solidFill>
                  <a:srgbClr val="558ED5"/>
                </a:solidFill>
              </a:rPr>
              <a:t>. Hippocampal Theta (4 – 8 Hz) &amp; </a:t>
            </a:r>
            <a:r>
              <a:rPr lang="en-US" sz="1200" b="1" dirty="0" smtClean="0">
                <a:solidFill>
                  <a:srgbClr val="558ED5"/>
                </a:solidFill>
              </a:rPr>
              <a:t>Sensory </a:t>
            </a:r>
            <a:r>
              <a:rPr lang="en-US" sz="1200" b="1" dirty="0">
                <a:solidFill>
                  <a:srgbClr val="558ED5"/>
                </a:solidFill>
              </a:rPr>
              <a:t>Gamma (30 – 60 Hz)</a:t>
            </a:r>
          </a:p>
          <a:p>
            <a:pPr algn="r"/>
            <a:endParaRPr lang="en-US" sz="1600" b="1" dirty="0">
              <a:solidFill>
                <a:srgbClr val="558ED5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25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177 -0.0340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3455 0.010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3958 -0.05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2337 L 0.04792 0.023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2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4497 -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34" grpId="0" animBg="1"/>
      <p:bldP spid="34" grpId="1" animBg="1"/>
      <p:bldP spid="35" grpId="0" animBg="1"/>
      <p:bldP spid="35" grpId="1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291384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024684" y="1859379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7"/>
          <p:cNvSpPr txBox="1">
            <a:spLocks noChangeArrowheads="1"/>
          </p:cNvSpPr>
          <p:nvPr/>
        </p:nvSpPr>
        <p:spPr>
          <a:xfrm>
            <a:off x="0" y="-238018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Conductance-Based Neural Mass Models in DCM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4751709" y="1064235"/>
            <a:ext cx="326198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600" dirty="0">
                <a:latin typeface="+mn-lt"/>
              </a:rPr>
              <a:t>Ohm’s Law V = IR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GB" sz="1600" dirty="0">
                <a:latin typeface="+mn-lt"/>
              </a:rPr>
              <a:t>Ohm’s Law for a Capacitor I = C </a:t>
            </a:r>
            <a:r>
              <a:rPr lang="en-GB" sz="1600" dirty="0" smtClean="0">
                <a:latin typeface="+mn-lt"/>
              </a:rPr>
              <a:t>dv/</a:t>
            </a:r>
            <a:r>
              <a:rPr lang="en-GB" sz="1600" dirty="0" err="1" smtClean="0">
                <a:latin typeface="+mn-lt"/>
              </a:rPr>
              <a:t>dt</a:t>
            </a:r>
            <a:endParaRPr lang="en-GB" sz="1600" dirty="0" smtClean="0">
              <a:latin typeface="+mn-lt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GB" sz="1600" dirty="0">
              <a:latin typeface="+mn-lt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GB" sz="1600" dirty="0" smtClean="0">
                <a:latin typeface="+mn-lt"/>
              </a:rPr>
              <a:t>Dynamic Conductance</a:t>
            </a:r>
            <a:endParaRPr lang="en-GB" sz="1600" dirty="0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3972" y="2096800"/>
            <a:ext cx="7685785" cy="4926092"/>
            <a:chOff x="2238374" y="190499"/>
            <a:chExt cx="4294070" cy="297180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7" t="10256" r="39920" b="7543"/>
            <a:stretch/>
          </p:blipFill>
          <p:spPr>
            <a:xfrm>
              <a:off x="2238374" y="190499"/>
              <a:ext cx="1057275" cy="29718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40" t="14539" r="3265" b="8596"/>
            <a:stretch/>
          </p:blipFill>
          <p:spPr>
            <a:xfrm>
              <a:off x="3248024" y="345333"/>
              <a:ext cx="3284420" cy="2778866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3057523" y="333375"/>
              <a:ext cx="9620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67023" y="457200"/>
              <a:ext cx="9620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82059" y="3207895"/>
            <a:ext cx="124906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Glutamate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53201" y="2775677"/>
            <a:ext cx="74892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</a:t>
            </a:r>
            <a:r>
              <a:rPr lang="en-US" dirty="0" err="1" smtClean="0">
                <a:solidFill>
                  <a:schemeClr val="bg1"/>
                </a:solidFill>
              </a:rPr>
              <a:t>aba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629" y="767452"/>
            <a:ext cx="6118755" cy="1641604"/>
            <a:chOff x="791633" y="2225950"/>
            <a:chExt cx="6118755" cy="1641604"/>
          </a:xfrm>
        </p:grpSpPr>
        <p:grpSp>
          <p:nvGrpSpPr>
            <p:cNvPr id="41" name="Group 40"/>
            <p:cNvGrpSpPr/>
            <p:nvPr/>
          </p:nvGrpSpPr>
          <p:grpSpPr>
            <a:xfrm>
              <a:off x="791633" y="2260600"/>
              <a:ext cx="4124042" cy="320477"/>
              <a:chOff x="1134533" y="2387600"/>
              <a:chExt cx="4124042" cy="320477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1134533" y="2400300"/>
                <a:ext cx="11240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Current in =</a:t>
                </a:r>
                <a:endParaRPr lang="en-US" sz="14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180167" y="2396067"/>
                <a:ext cx="1242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Conductance</a:t>
                </a:r>
                <a:endParaRPr lang="en-US" sz="14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344333" y="2387600"/>
                <a:ext cx="19142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X Potential Difference</a:t>
                </a:r>
                <a:endParaRPr lang="en-US" sz="1400" dirty="0"/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 flipH="1" flipV="1">
              <a:off x="4711701" y="2225950"/>
              <a:ext cx="885977" cy="111205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>
              <a:grpSpLocks noChangeAspect="1"/>
            </p:cNvGrpSpPr>
            <p:nvPr/>
          </p:nvGrpSpPr>
          <p:grpSpPr bwMode="auto">
            <a:xfrm>
              <a:off x="1266825" y="2763839"/>
              <a:ext cx="5643563" cy="1100138"/>
              <a:chOff x="798" y="1741"/>
              <a:chExt cx="3555" cy="693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4353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4185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755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3255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2350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1002" y="2090"/>
                <a:ext cx="271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562" y="175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2394" y="175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1952" y="1753"/>
                <a:ext cx="271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1185" y="1753"/>
                <a:ext cx="271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3638" y="211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878" y="211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327" y="2115"/>
                <a:ext cx="17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2277" y="1778"/>
                <a:ext cx="17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513" y="1778"/>
                <a:ext cx="17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3165" y="225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3934" y="211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2496" y="211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816" y="2115"/>
                <a:ext cx="21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2098" y="1778"/>
                <a:ext cx="24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1575" y="1778"/>
                <a:ext cx="24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378" y="1778"/>
                <a:ext cx="21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955" y="1778"/>
                <a:ext cx="24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798" y="1778"/>
                <a:ext cx="25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3435" y="225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2630" y="225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2110" y="225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1529" y="2252"/>
                <a:ext cx="21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1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aff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1714" y="1916"/>
                <a:ext cx="24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1966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1700" y="209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400" y="2090"/>
                <a:ext cx="239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1170" y="2090"/>
                <a:ext cx="271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850" y="2126"/>
                <a:ext cx="22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T Extra" pitchFamily="18" charset="2"/>
                    <a:cs typeface="Arial" pitchFamily="34" charset="0"/>
                  </a:rPr>
                  <a:t>&amp;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1033" y="1741"/>
                <a:ext cx="22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T Extra" pitchFamily="18" charset="2"/>
                    <a:cs typeface="Arial" pitchFamily="34" charset="0"/>
                  </a:rPr>
                  <a:t>&amp;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819399" y="3344334"/>
              <a:ext cx="583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en-US" sz="2800" i="1" dirty="0" smtClean="0">
                  <a:latin typeface="Adobe Garamond Pro" pitchFamily="18" charset="0"/>
                </a:rPr>
                <a:t>g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08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1555516" y="2897089"/>
            <a:ext cx="410108" cy="3910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t="5966" r="3999" b="11673"/>
          <a:stretch>
            <a:fillRect/>
          </a:stretch>
        </p:blipFill>
        <p:spPr bwMode="auto">
          <a:xfrm>
            <a:off x="4671214" y="1058902"/>
            <a:ext cx="940070" cy="42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25088" y="38746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Connectivity driven by </a:t>
            </a:r>
            <a:r>
              <a:rPr lang="en-US" i="1" smtClean="0">
                <a:solidFill>
                  <a:srgbClr val="FF0000"/>
                </a:solidFill>
              </a:rPr>
              <a:t>different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neurotransmitters </a:t>
            </a:r>
            <a:r>
              <a:rPr lang="en-US" i="1" dirty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receptors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145204" y="1236622"/>
            <a:ext cx="266701" cy="3048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636130" y="1928716"/>
            <a:ext cx="4296564" cy="2880189"/>
            <a:chOff x="2238374" y="152399"/>
            <a:chExt cx="4294070" cy="30099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7" t="10256" r="39920" b="7543"/>
            <a:stretch/>
          </p:blipFill>
          <p:spPr>
            <a:xfrm>
              <a:off x="2238374" y="190499"/>
              <a:ext cx="1057275" cy="29718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40" t="9202" r="3265" b="8597"/>
            <a:stretch/>
          </p:blipFill>
          <p:spPr>
            <a:xfrm>
              <a:off x="3248024" y="152399"/>
              <a:ext cx="3284420" cy="297180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057523" y="333375"/>
              <a:ext cx="9620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67023" y="457200"/>
              <a:ext cx="9620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 flipV="1">
            <a:off x="5536348" y="1929032"/>
            <a:ext cx="9809" cy="16627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734958" y="1471759"/>
            <a:ext cx="1127156" cy="135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82223" y="5481798"/>
            <a:ext cx="323678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</a:rPr>
              <a:t>State equations &amp; parameters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692452" y="5515902"/>
          <a:ext cx="1500612" cy="35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7" name="Equation" r:id="rId6" imgW="876240" imgH="215640" progId="Equation.3">
                  <p:embed/>
                </p:oleObj>
              </mc:Choice>
              <mc:Fallback>
                <p:oleObj name="Equation" r:id="rId6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452" y="5515902"/>
                        <a:ext cx="1500612" cy="357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/>
          </p:nvPr>
        </p:nvGraphicFramePr>
        <p:xfrm>
          <a:off x="5455755" y="5510496"/>
          <a:ext cx="2522935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8" name="Equation" r:id="rId8" imgW="1473120" imgH="228600" progId="Equation.3">
                  <p:embed/>
                </p:oleObj>
              </mc:Choice>
              <mc:Fallback>
                <p:oleObj name="Equation" r:id="rId8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755" y="5510496"/>
                        <a:ext cx="2522935" cy="37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6413"/>
              </p:ext>
            </p:extLst>
          </p:nvPr>
        </p:nvGraphicFramePr>
        <p:xfrm>
          <a:off x="288760" y="1946993"/>
          <a:ext cx="6383450" cy="145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9" name="Equation" r:id="rId10" imgW="3606480" imgH="799920" progId="Equation.3">
                  <p:embed/>
                </p:oleObj>
              </mc:Choice>
              <mc:Fallback>
                <p:oleObj name="Equation" r:id="rId10" imgW="3606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0" y="1946993"/>
                        <a:ext cx="6383450" cy="14557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9595"/>
              </p:ext>
            </p:extLst>
          </p:nvPr>
        </p:nvGraphicFramePr>
        <p:xfrm>
          <a:off x="348844" y="3485583"/>
          <a:ext cx="3227288" cy="45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0" name="Equation" r:id="rId12" imgW="1752480" imgH="253800" progId="Equation.3">
                  <p:embed/>
                </p:oleObj>
              </mc:Choice>
              <mc:Fallback>
                <p:oleObj name="Equation" r:id="rId12" imgW="1752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44" y="3485583"/>
                        <a:ext cx="3227288" cy="456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1592325" y="2527069"/>
            <a:ext cx="410108" cy="391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00235" y="3590999"/>
            <a:ext cx="422118" cy="388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/>
          <p:cNvSpPr txBox="1">
            <a:spLocks noChangeArrowheads="1"/>
          </p:cNvSpPr>
          <p:nvPr/>
        </p:nvSpPr>
        <p:spPr>
          <a:xfrm>
            <a:off x="0" y="-238018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Conductance-Based Neural Mass Models in DCM</a:t>
            </a: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cortical_layers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 contrast="-54000"/>
          </a:blip>
          <a:srcRect l="43031" t="16375" r="31332" b="22773"/>
          <a:stretch/>
        </p:blipFill>
        <p:spPr bwMode="auto">
          <a:xfrm>
            <a:off x="1061250" y="1251514"/>
            <a:ext cx="1184566" cy="24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AutoShape 35"/>
          <p:cNvSpPr>
            <a:spLocks noChangeArrowheads="1"/>
          </p:cNvSpPr>
          <p:nvPr/>
        </p:nvSpPr>
        <p:spPr bwMode="auto">
          <a:xfrm>
            <a:off x="1387953" y="2786483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114" name="Text Box 75"/>
          <p:cNvSpPr txBox="1">
            <a:spLocks noChangeArrowheads="1"/>
          </p:cNvSpPr>
          <p:nvPr/>
        </p:nvSpPr>
        <p:spPr bwMode="auto">
          <a:xfrm>
            <a:off x="-63180" y="2217170"/>
            <a:ext cx="1070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+mn-lt"/>
                <a:cs typeface="Times New Roman" pitchFamily="18" charset="0"/>
              </a:rPr>
              <a:t>Spiny </a:t>
            </a:r>
            <a:r>
              <a:rPr lang="en-GB" sz="1200" dirty="0" smtClean="0">
                <a:latin typeface="+mn-lt"/>
                <a:cs typeface="Times New Roman" pitchFamily="18" charset="0"/>
              </a:rPr>
              <a:t>stellate cells</a:t>
            </a:r>
            <a:endParaRPr lang="en-GB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5" name="Text Box 77"/>
          <p:cNvSpPr txBox="1">
            <a:spLocks noChangeArrowheads="1"/>
          </p:cNvSpPr>
          <p:nvPr/>
        </p:nvSpPr>
        <p:spPr bwMode="auto">
          <a:xfrm>
            <a:off x="53378" y="2888155"/>
            <a:ext cx="954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latin typeface="+mn-lt"/>
                <a:cs typeface="Times New Roman" pitchFamily="18" charset="0"/>
              </a:rPr>
              <a:t>Pyramidal cells</a:t>
            </a:r>
            <a:endParaRPr lang="en-GB" sz="1200" dirty="0">
              <a:latin typeface="+mn-lt"/>
              <a:cs typeface="Times New Roman" pitchFamily="18" charset="0"/>
            </a:endParaRPr>
          </a:p>
        </p:txBody>
      </p:sp>
      <p:sp>
        <p:nvSpPr>
          <p:cNvPr id="116" name="Text Box 78"/>
          <p:cNvSpPr txBox="1">
            <a:spLocks noChangeArrowheads="1"/>
          </p:cNvSpPr>
          <p:nvPr/>
        </p:nvSpPr>
        <p:spPr bwMode="auto">
          <a:xfrm>
            <a:off x="-230908" y="1587589"/>
            <a:ext cx="1238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Inhibitory interneuron</a:t>
            </a:r>
          </a:p>
        </p:txBody>
      </p:sp>
      <p:sp>
        <p:nvSpPr>
          <p:cNvPr id="117" name="Text Box 16"/>
          <p:cNvSpPr txBox="1">
            <a:spLocks noChangeArrowheads="1"/>
          </p:cNvSpPr>
          <p:nvPr/>
        </p:nvSpPr>
        <p:spPr bwMode="auto">
          <a:xfrm>
            <a:off x="224570" y="3337619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118" name="Text Box 22"/>
          <p:cNvSpPr txBox="1">
            <a:spLocks noChangeArrowheads="1"/>
          </p:cNvSpPr>
          <p:nvPr/>
        </p:nvSpPr>
        <p:spPr bwMode="auto">
          <a:xfrm>
            <a:off x="1834586" y="2448485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119" name="Text Box 16"/>
          <p:cNvSpPr txBox="1">
            <a:spLocks noChangeArrowheads="1"/>
          </p:cNvSpPr>
          <p:nvPr/>
        </p:nvSpPr>
        <p:spPr bwMode="auto">
          <a:xfrm>
            <a:off x="1810773" y="1774674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120" name="AutoShape 62"/>
          <p:cNvCxnSpPr>
            <a:cxnSpLocks noChangeShapeType="1"/>
            <a:stCxn id="123" idx="0"/>
            <a:endCxn id="113" idx="0"/>
          </p:cNvCxnSpPr>
          <p:nvPr/>
        </p:nvCxnSpPr>
        <p:spPr bwMode="auto">
          <a:xfrm rot="10800000" flipV="1">
            <a:off x="1639982" y="2369601"/>
            <a:ext cx="218381" cy="416881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1" name="AutoShape 55"/>
          <p:cNvCxnSpPr>
            <a:cxnSpLocks noChangeShapeType="1"/>
            <a:stCxn id="113" idx="3"/>
            <a:endCxn id="124" idx="3"/>
          </p:cNvCxnSpPr>
          <p:nvPr/>
        </p:nvCxnSpPr>
        <p:spPr bwMode="auto">
          <a:xfrm rot="5400000" flipH="1">
            <a:off x="658608" y="2313178"/>
            <a:ext cx="1698725" cy="264020"/>
          </a:xfrm>
          <a:prstGeom prst="curvedConnector4">
            <a:avLst>
              <a:gd name="adj1" fmla="val -13457"/>
              <a:gd name="adj2" fmla="val 217472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122" name="AutoShape 60"/>
          <p:cNvCxnSpPr>
            <a:cxnSpLocks noChangeShapeType="1"/>
            <a:stCxn id="113" idx="5"/>
            <a:endCxn id="123" idx="9"/>
          </p:cNvCxnSpPr>
          <p:nvPr/>
        </p:nvCxnSpPr>
        <p:spPr bwMode="auto">
          <a:xfrm flipV="1">
            <a:off x="1765995" y="2489377"/>
            <a:ext cx="321881" cy="5511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" name="12-Point Star 122"/>
          <p:cNvSpPr/>
          <p:nvPr/>
        </p:nvSpPr>
        <p:spPr>
          <a:xfrm rot="11461389">
            <a:off x="1850363" y="2099594"/>
            <a:ext cx="363363" cy="402599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 rot="5612858">
            <a:off x="1294411" y="1565293"/>
            <a:ext cx="398116" cy="3576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p:cxnSp>
        <p:nvCxnSpPr>
          <p:cNvPr id="125" name="AutoShape 71"/>
          <p:cNvCxnSpPr>
            <a:cxnSpLocks noChangeShapeType="1"/>
            <a:stCxn id="113" idx="1"/>
            <a:endCxn id="124" idx="5"/>
          </p:cNvCxnSpPr>
          <p:nvPr/>
        </p:nvCxnSpPr>
        <p:spPr bwMode="auto">
          <a:xfrm rot="10800000">
            <a:off x="1358541" y="1876797"/>
            <a:ext cx="155426" cy="1163721"/>
          </a:xfrm>
          <a:prstGeom prst="curvedConnector3">
            <a:avLst>
              <a:gd name="adj1" fmla="val 28834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6" name="AutoShape 55"/>
          <p:cNvCxnSpPr>
            <a:cxnSpLocks noChangeShapeType="1"/>
          </p:cNvCxnSpPr>
          <p:nvPr/>
        </p:nvCxnSpPr>
        <p:spPr bwMode="auto">
          <a:xfrm flipH="1" flipV="1">
            <a:off x="1538629" y="1468819"/>
            <a:ext cx="166183" cy="209743"/>
          </a:xfrm>
          <a:prstGeom prst="curvedConnector4">
            <a:avLst>
              <a:gd name="adj1" fmla="val -149930"/>
              <a:gd name="adj2" fmla="val 199534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grpSp>
        <p:nvGrpSpPr>
          <p:cNvPr id="92" name="Group 91"/>
          <p:cNvGrpSpPr/>
          <p:nvPr/>
        </p:nvGrpSpPr>
        <p:grpSpPr>
          <a:xfrm>
            <a:off x="980347" y="598621"/>
            <a:ext cx="7773912" cy="5607307"/>
            <a:chOff x="1729852" y="403749"/>
            <a:chExt cx="7773912" cy="5607307"/>
          </a:xfrm>
        </p:grpSpPr>
        <p:sp>
          <p:nvSpPr>
            <p:cNvPr id="135" name="Line 9"/>
            <p:cNvSpPr>
              <a:spLocks noChangeShapeType="1"/>
            </p:cNvSpPr>
            <p:nvPr/>
          </p:nvSpPr>
          <p:spPr bwMode="auto">
            <a:xfrm flipH="1">
              <a:off x="4835069" y="1575639"/>
              <a:ext cx="20986" cy="166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"/>
            <p:cNvSpPr>
              <a:spLocks noChangeShapeType="1"/>
            </p:cNvSpPr>
            <p:nvPr/>
          </p:nvSpPr>
          <p:spPr bwMode="auto">
            <a:xfrm>
              <a:off x="8119456" y="1575639"/>
              <a:ext cx="1500" cy="166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3518916" y="1981543"/>
              <a:ext cx="1022342" cy="4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200" dirty="0"/>
                <a:t>Exogenous input</a:t>
              </a:r>
            </a:p>
          </p:txBody>
        </p:sp>
        <p:sp>
          <p:nvSpPr>
            <p:cNvPr id="136" name="Rectangle 10" descr="White marble"/>
            <p:cNvSpPr>
              <a:spLocks noChangeArrowheads="1"/>
            </p:cNvSpPr>
            <p:nvPr/>
          </p:nvSpPr>
          <p:spPr bwMode="auto">
            <a:xfrm>
              <a:off x="4598222" y="1975450"/>
              <a:ext cx="3794058" cy="8299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Rectangle 11"/>
            <p:cNvSpPr>
              <a:spLocks noChangeArrowheads="1"/>
            </p:cNvSpPr>
            <p:nvPr/>
          </p:nvSpPr>
          <p:spPr bwMode="auto">
            <a:xfrm>
              <a:off x="3102961" y="3240019"/>
              <a:ext cx="6400803" cy="2771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Rectangle 12"/>
            <p:cNvSpPr>
              <a:spLocks noChangeArrowheads="1"/>
            </p:cNvSpPr>
            <p:nvPr/>
          </p:nvSpPr>
          <p:spPr bwMode="auto">
            <a:xfrm>
              <a:off x="4598222" y="403749"/>
              <a:ext cx="3794058" cy="1171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 flipV="1">
              <a:off x="5149867" y="2805381"/>
              <a:ext cx="1499" cy="43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4"/>
            <p:cNvSpPr>
              <a:spLocks noChangeShapeType="1"/>
            </p:cNvSpPr>
            <p:nvPr/>
          </p:nvSpPr>
          <p:spPr bwMode="auto">
            <a:xfrm flipV="1">
              <a:off x="7780674" y="2805381"/>
              <a:ext cx="1500" cy="43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5196336" y="2844610"/>
            <a:ext cx="365765" cy="34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50" name="Equation" r:id="rId4" imgW="203112" imgH="241195" progId="Equation.3">
                    <p:embed/>
                  </p:oleObj>
                </mc:Choice>
                <mc:Fallback>
                  <p:oleObj name="Equation" r:id="rId4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336" y="2844610"/>
                          <a:ext cx="365765" cy="341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Line 16"/>
            <p:cNvSpPr>
              <a:spLocks noChangeShapeType="1"/>
            </p:cNvSpPr>
            <p:nvPr/>
          </p:nvSpPr>
          <p:spPr bwMode="auto">
            <a:xfrm>
              <a:off x="3806731" y="2495349"/>
              <a:ext cx="791491" cy="14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3947245" y="2597319"/>
            <a:ext cx="407738" cy="25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51" name="Equation" r:id="rId6" imgW="279279" imgH="203112" progId="Equation.3">
                    <p:embed/>
                  </p:oleObj>
                </mc:Choice>
                <mc:Fallback>
                  <p:oleObj name="Equation" r:id="rId6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245" y="2597319"/>
                          <a:ext cx="407738" cy="25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Line 18"/>
            <p:cNvSpPr>
              <a:spLocks noChangeShapeType="1"/>
            </p:cNvSpPr>
            <p:nvPr/>
          </p:nvSpPr>
          <p:spPr bwMode="auto">
            <a:xfrm>
              <a:off x="2282230" y="4895886"/>
              <a:ext cx="791491" cy="14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5138759" y="1980578"/>
              <a:ext cx="2686272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i="1" dirty="0"/>
                <a:t>Excitatory spiny cells in granular layers </a:t>
              </a:r>
            </a:p>
          </p:txBody>
        </p:sp>
        <p:sp>
          <p:nvSpPr>
            <p:cNvPr id="146" name="Rectangle 21"/>
            <p:cNvSpPr>
              <a:spLocks noChangeArrowheads="1"/>
            </p:cNvSpPr>
            <p:nvPr/>
          </p:nvSpPr>
          <p:spPr bwMode="auto">
            <a:xfrm>
              <a:off x="4050163" y="3457405"/>
              <a:ext cx="47003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600" i="1" dirty="0"/>
                <a:t>Excitatory pyramidal cells in </a:t>
              </a:r>
              <a:r>
                <a:rPr lang="en-GB" sz="1600" i="1" dirty="0" err="1"/>
                <a:t>extragranular</a:t>
              </a:r>
              <a:r>
                <a:rPr lang="en-GB" sz="1600" i="1" dirty="0"/>
                <a:t> layers  </a:t>
              </a:r>
            </a:p>
          </p:txBody>
        </p:sp>
        <p:sp>
          <p:nvSpPr>
            <p:cNvPr id="147" name="Rectangle 22"/>
            <p:cNvSpPr>
              <a:spLocks noChangeArrowheads="1"/>
            </p:cNvSpPr>
            <p:nvPr/>
          </p:nvSpPr>
          <p:spPr bwMode="auto">
            <a:xfrm>
              <a:off x="5183606" y="413310"/>
              <a:ext cx="2621814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200" i="1" dirty="0"/>
                <a:t>Inhibitory cells in </a:t>
              </a:r>
              <a:r>
                <a:rPr lang="en-GB" sz="1200" i="1" dirty="0" err="1"/>
                <a:t>extragranular</a:t>
              </a:r>
              <a:r>
                <a:rPr lang="en-GB" sz="1200" i="1" dirty="0"/>
                <a:t> layers  </a:t>
              </a: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auto">
            <a:xfrm>
              <a:off x="1729852" y="3964276"/>
              <a:ext cx="1022342" cy="4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200" dirty="0"/>
                <a:t>Measured response</a:t>
              </a:r>
            </a:p>
          </p:txBody>
        </p:sp>
        <p:graphicFrame>
          <p:nvGraphicFramePr>
            <p:cNvPr id="150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7278497" y="2842852"/>
            <a:ext cx="365765" cy="34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52" name="Equation" r:id="rId8" imgW="203112" imgH="241195" progId="Equation.3">
                    <p:embed/>
                  </p:oleObj>
                </mc:Choice>
                <mc:Fallback>
                  <p:oleObj name="Equation" r:id="rId8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8497" y="2842852"/>
                          <a:ext cx="365765" cy="341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7633768" y="1610581"/>
            <a:ext cx="388251" cy="339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53" name="Equation" r:id="rId10" imgW="215713" imgH="241091" progId="Equation.3">
                    <p:embed/>
                  </p:oleObj>
                </mc:Choice>
                <mc:Fallback>
                  <p:oleObj name="Equation" r:id="rId10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768" y="1610581"/>
                          <a:ext cx="388251" cy="339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4923512" y="1610581"/>
            <a:ext cx="388251" cy="339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54" name="Equation" r:id="rId12" imgW="215713" imgH="241091" progId="Equation.3">
                    <p:embed/>
                  </p:oleObj>
                </mc:Choice>
                <mc:Fallback>
                  <p:oleObj name="Equation" r:id="rId12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3512" y="1610581"/>
                          <a:ext cx="388251" cy="339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021735" y="828744"/>
            <a:ext cx="388250" cy="321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55" name="Equation" r:id="rId14" imgW="215806" imgH="228501" progId="Equation.3">
                    <p:embed/>
                  </p:oleObj>
                </mc:Choice>
                <mc:Fallback>
                  <p:oleObj name="Equation" r:id="rId14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1735" y="828744"/>
                          <a:ext cx="388250" cy="3218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Rectangle 7"/>
          <p:cNvSpPr txBox="1">
            <a:spLocks noChangeArrowheads="1"/>
          </p:cNvSpPr>
          <p:nvPr/>
        </p:nvSpPr>
        <p:spPr>
          <a:xfrm>
            <a:off x="71328" y="15107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Conductance-Based Neural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00" name="AutoShape 35"/>
          <p:cNvSpPr>
            <a:spLocks noChangeArrowheads="1"/>
          </p:cNvSpPr>
          <p:nvPr/>
        </p:nvSpPr>
        <p:spPr bwMode="auto">
          <a:xfrm>
            <a:off x="1748357" y="1482703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cxnSp>
        <p:nvCxnSpPr>
          <p:cNvPr id="104" name="AutoShape 60"/>
          <p:cNvCxnSpPr>
            <a:cxnSpLocks noChangeShapeType="1"/>
            <a:endCxn id="100" idx="2"/>
          </p:cNvCxnSpPr>
          <p:nvPr/>
        </p:nvCxnSpPr>
        <p:spPr bwMode="auto">
          <a:xfrm rot="16200000" flipV="1">
            <a:off x="1708567" y="2030560"/>
            <a:ext cx="348148" cy="26856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421161"/>
              </p:ext>
            </p:extLst>
          </p:nvPr>
        </p:nvGraphicFramePr>
        <p:xfrm>
          <a:off x="2415777" y="4060607"/>
          <a:ext cx="6383450" cy="145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56" name="Equation" r:id="rId16" imgW="3606480" imgH="799920" progId="Equation.3">
                  <p:embed/>
                </p:oleObj>
              </mc:Choice>
              <mc:Fallback>
                <p:oleObj name="Equation" r:id="rId16" imgW="3606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777" y="4060607"/>
                        <a:ext cx="6383450" cy="14557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19919"/>
              </p:ext>
            </p:extLst>
          </p:nvPr>
        </p:nvGraphicFramePr>
        <p:xfrm>
          <a:off x="2447467" y="5644167"/>
          <a:ext cx="3227288" cy="45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57" name="Equation" r:id="rId18" imgW="1752480" imgH="253800" progId="Equation.3">
                  <p:embed/>
                </p:oleObj>
              </mc:Choice>
              <mc:Fallback>
                <p:oleObj name="Equation" r:id="rId18" imgW="1752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467" y="5644167"/>
                        <a:ext cx="3227288" cy="456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94492" y="149902"/>
            <a:ext cx="314793" cy="31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270354" y="1021830"/>
            <a:ext cx="357265" cy="37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17234" y="1873770"/>
            <a:ext cx="294806" cy="257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917961" y="1816307"/>
            <a:ext cx="322287" cy="31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507043" y="3077979"/>
            <a:ext cx="322287" cy="31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548203" y="3095467"/>
            <a:ext cx="322287" cy="31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05928" y="2968052"/>
                <a:ext cx="1019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28" y="2968052"/>
                <a:ext cx="1019331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330315" y="2940570"/>
                <a:ext cx="1019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315" y="2940570"/>
                <a:ext cx="1019331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7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sz="2800" dirty="0" smtClean="0"/>
              <a:t>A selection of intrinsic architectures in SPM</a:t>
            </a:r>
            <a:endParaRPr lang="en-US" sz="2800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7" y="1089328"/>
            <a:ext cx="4410810" cy="363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0" y="4341411"/>
            <a:ext cx="5208104" cy="162206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 suite of neuronal population models including neural masses, fields and conductance-based models…expressed in terms of sets of differential equations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2219" r="70480" b="16760"/>
          <a:stretch>
            <a:fillRect/>
          </a:stretch>
        </p:blipFill>
        <p:spPr bwMode="auto">
          <a:xfrm>
            <a:off x="5128012" y="1242722"/>
            <a:ext cx="26797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8" t="6235" r="73312" b="85085"/>
          <a:stretch>
            <a:fillRect/>
          </a:stretch>
        </p:blipFill>
        <p:spPr bwMode="auto">
          <a:xfrm>
            <a:off x="7297420" y="910908"/>
            <a:ext cx="16541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871970" y="2523808"/>
            <a:ext cx="1693863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503497" y="5341652"/>
            <a:ext cx="5722374" cy="1268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2241802" y="3736167"/>
            <a:ext cx="558046" cy="71939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j-lt"/>
              <a:cs typeface="Times New Roman" pitchFamily="18" charset="0"/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2621353" y="2536759"/>
            <a:ext cx="1185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+mj-lt"/>
                <a:cs typeface="Times New Roman" pitchFamily="18" charset="0"/>
              </a:rPr>
              <a:t>Spiny </a:t>
            </a:r>
            <a:r>
              <a:rPr lang="en-GB" sz="1200" dirty="0" smtClean="0">
                <a:latin typeface="+mj-lt"/>
                <a:cs typeface="Times New Roman" pitchFamily="18" charset="0"/>
              </a:rPr>
              <a:t>stellate </a:t>
            </a:r>
            <a:endParaRPr lang="en-GB" sz="12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2003144" y="4509394"/>
            <a:ext cx="1056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latin typeface="+mj-lt"/>
                <a:cs typeface="Times New Roman" pitchFamily="18" charset="0"/>
              </a:rPr>
              <a:t>Pyramidal cells</a:t>
            </a:r>
            <a:endParaRPr lang="en-GB" sz="1200" dirty="0">
              <a:latin typeface="+mj-lt"/>
              <a:cs typeface="Times New Roman" pitchFamily="18" charset="0"/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1983376" y="1261848"/>
            <a:ext cx="137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Inhibitory interneuron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953808" y="4516547"/>
            <a:ext cx="251328" cy="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736274" y="3257579"/>
            <a:ext cx="319872" cy="3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709910" y="2303498"/>
            <a:ext cx="251328" cy="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10800000" flipV="1">
            <a:off x="2373342" y="3153246"/>
            <a:ext cx="173215" cy="56325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55"/>
          <p:cNvCxnSpPr>
            <a:cxnSpLocks noChangeShapeType="1"/>
          </p:cNvCxnSpPr>
          <p:nvPr/>
        </p:nvCxnSpPr>
        <p:spPr bwMode="auto">
          <a:xfrm rot="10800000" flipH="1">
            <a:off x="2115841" y="2210591"/>
            <a:ext cx="21913" cy="1885275"/>
          </a:xfrm>
          <a:prstGeom prst="curvedConnector3">
            <a:avLst>
              <a:gd name="adj1" fmla="val -1679880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2" name="AutoShape 60"/>
          <p:cNvCxnSpPr>
            <a:cxnSpLocks noChangeShapeType="1"/>
          </p:cNvCxnSpPr>
          <p:nvPr/>
        </p:nvCxnSpPr>
        <p:spPr bwMode="auto">
          <a:xfrm flipV="1">
            <a:off x="2817653" y="3413188"/>
            <a:ext cx="329285" cy="781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12-Point Star 32"/>
          <p:cNvSpPr/>
          <p:nvPr/>
        </p:nvSpPr>
        <p:spPr>
          <a:xfrm rot="11461389">
            <a:off x="2680843" y="2874062"/>
            <a:ext cx="464518" cy="452528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 rot="5612858">
            <a:off x="2345516" y="2154764"/>
            <a:ext cx="378345" cy="3959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Times New Roman" pitchFamily="18" charset="0"/>
            </a:endParaRPr>
          </a:p>
        </p:txBody>
      </p: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rot="10800000" flipH="1">
            <a:off x="2243662" y="2477609"/>
            <a:ext cx="5360" cy="1618255"/>
          </a:xfrm>
          <a:prstGeom prst="curvedConnector3">
            <a:avLst>
              <a:gd name="adj1" fmla="val -6867761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AutoShape 55"/>
          <p:cNvCxnSpPr>
            <a:cxnSpLocks noChangeShapeType="1"/>
          </p:cNvCxnSpPr>
          <p:nvPr/>
        </p:nvCxnSpPr>
        <p:spPr bwMode="auto">
          <a:xfrm flipH="1" flipV="1">
            <a:off x="2566057" y="2055797"/>
            <a:ext cx="185914" cy="201062"/>
          </a:xfrm>
          <a:prstGeom prst="curvedConnector4">
            <a:avLst>
              <a:gd name="adj1" fmla="val -118417"/>
              <a:gd name="adj2" fmla="val 218266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40" name="TextBox 39"/>
          <p:cNvSpPr txBox="1"/>
          <p:nvPr/>
        </p:nvSpPr>
        <p:spPr>
          <a:xfrm>
            <a:off x="678939" y="455267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768764" y="441408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24725" y="3960833"/>
            <a:ext cx="1190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Output</a:t>
            </a:r>
            <a:endParaRPr lang="en-US" sz="1200" i="1" dirty="0">
              <a:latin typeface="+mj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355808" y="2069092"/>
            <a:ext cx="148958" cy="181897"/>
            <a:chOff x="4503173" y="1155290"/>
            <a:chExt cx="148958" cy="181897"/>
          </a:xfrm>
        </p:grpSpPr>
        <p:sp>
          <p:nvSpPr>
            <p:cNvPr id="61" name="Oval 60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98376" y="2408306"/>
            <a:ext cx="148958" cy="191729"/>
            <a:chOff x="4547418" y="1700981"/>
            <a:chExt cx="148958" cy="191729"/>
          </a:xfrm>
        </p:grpSpPr>
        <p:sp>
          <p:nvSpPr>
            <p:cNvPr id="63" name="Oval 62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3755619">
            <a:off x="2673964" y="3039403"/>
            <a:ext cx="141920" cy="204964"/>
            <a:chOff x="4886631" y="1912374"/>
            <a:chExt cx="148958" cy="181897"/>
          </a:xfrm>
        </p:grpSpPr>
        <p:sp>
          <p:nvSpPr>
            <p:cNvPr id="65" name="Oval 64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881833" y="2801595"/>
            <a:ext cx="148958" cy="181897"/>
            <a:chOff x="4503173" y="1155290"/>
            <a:chExt cx="148958" cy="181897"/>
          </a:xfrm>
        </p:grpSpPr>
        <p:sp>
          <p:nvSpPr>
            <p:cNvPr id="73" name="Oval 72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24401" y="3140809"/>
            <a:ext cx="148958" cy="191729"/>
            <a:chOff x="4547418" y="1700981"/>
            <a:chExt cx="148958" cy="191729"/>
          </a:xfrm>
        </p:grpSpPr>
        <p:sp>
          <p:nvSpPr>
            <p:cNvPr id="76" name="Oval 75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3755619">
            <a:off x="2187268" y="4135700"/>
            <a:ext cx="141920" cy="204964"/>
            <a:chOff x="4886631" y="1912374"/>
            <a:chExt cx="148958" cy="181897"/>
          </a:xfrm>
        </p:grpSpPr>
        <p:sp>
          <p:nvSpPr>
            <p:cNvPr id="81" name="Oval 80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96814" y="4379673"/>
            <a:ext cx="148958" cy="181897"/>
            <a:chOff x="4503173" y="1155290"/>
            <a:chExt cx="148958" cy="181897"/>
          </a:xfrm>
        </p:grpSpPr>
        <p:sp>
          <p:nvSpPr>
            <p:cNvPr id="84" name="Oval 83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57369" y="4345261"/>
            <a:ext cx="148958" cy="191729"/>
            <a:chOff x="4547418" y="1700981"/>
            <a:chExt cx="148958" cy="191729"/>
          </a:xfrm>
        </p:grpSpPr>
        <p:sp>
          <p:nvSpPr>
            <p:cNvPr id="87" name="Oval 86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3755619">
            <a:off x="2256093" y="2346229"/>
            <a:ext cx="141920" cy="204964"/>
            <a:chOff x="4886631" y="1912374"/>
            <a:chExt cx="148958" cy="181897"/>
          </a:xfrm>
        </p:grpSpPr>
        <p:sp>
          <p:nvSpPr>
            <p:cNvPr id="90" name="Oval 89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4388455" y="1276826"/>
            <a:ext cx="10327" cy="4031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685692" y="6221939"/>
            <a:ext cx="266449" cy="334296"/>
            <a:chOff x="4503173" y="1155290"/>
            <a:chExt cx="148958" cy="181897"/>
          </a:xfrm>
        </p:grpSpPr>
        <p:sp>
          <p:nvSpPr>
            <p:cNvPr id="148" name="Oval 147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5952" y="5876058"/>
            <a:ext cx="306271" cy="299882"/>
            <a:chOff x="4547418" y="1700981"/>
            <a:chExt cx="148958" cy="191729"/>
          </a:xfrm>
        </p:grpSpPr>
        <p:sp>
          <p:nvSpPr>
            <p:cNvPr id="151" name="Oval 150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55373" y="5433305"/>
            <a:ext cx="294967" cy="245805"/>
            <a:chOff x="4886631" y="1912374"/>
            <a:chExt cx="148958" cy="181897"/>
          </a:xfrm>
        </p:grpSpPr>
        <p:sp>
          <p:nvSpPr>
            <p:cNvPr id="154" name="Oval 153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146356" y="5337833"/>
            <a:ext cx="1641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GABA Receptors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AMPA Receptors</a:t>
            </a:r>
          </a:p>
          <a:p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NMDA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Receptors</a:t>
            </a:r>
          </a:p>
          <a:p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8" name="Picture 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88" y="5518246"/>
            <a:ext cx="3127214" cy="66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" name="Rectangle 7"/>
          <p:cNvSpPr txBox="1">
            <a:spLocks noChangeArrowheads="1"/>
          </p:cNvSpPr>
          <p:nvPr/>
        </p:nvSpPr>
        <p:spPr>
          <a:xfrm>
            <a:off x="148103" y="203736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Predictive coding-based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20606" y="0"/>
            <a:ext cx="4223394" cy="6289492"/>
            <a:chOff x="4920606" y="0"/>
            <a:chExt cx="4223394" cy="6289492"/>
          </a:xfrm>
        </p:grpSpPr>
        <p:sp>
          <p:nvSpPr>
            <p:cNvPr id="4" name="Text Box 75"/>
            <p:cNvSpPr txBox="1">
              <a:spLocks noChangeArrowheads="1"/>
            </p:cNvSpPr>
            <p:nvPr/>
          </p:nvSpPr>
          <p:spPr bwMode="auto">
            <a:xfrm>
              <a:off x="7382857" y="3022633"/>
              <a:ext cx="10072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200" dirty="0">
                  <a:latin typeface="+mj-lt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+mj-lt"/>
                  <a:cs typeface="Times New Roman" pitchFamily="18" charset="0"/>
                </a:rPr>
                <a:t>stellate</a:t>
              </a:r>
            </a:p>
          </p:txBody>
        </p:sp>
        <p:sp>
          <p:nvSpPr>
            <p:cNvPr id="5" name="Text Box 77"/>
            <p:cNvSpPr txBox="1">
              <a:spLocks noChangeArrowheads="1"/>
            </p:cNvSpPr>
            <p:nvPr/>
          </p:nvSpPr>
          <p:spPr bwMode="auto">
            <a:xfrm>
              <a:off x="5804302" y="1552075"/>
              <a:ext cx="13182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+mj-lt"/>
                  <a:cs typeface="Times New Roman" pitchFamily="18" charset="0"/>
                </a:rPr>
                <a:t>Superficial pyramidal</a:t>
              </a:r>
            </a:p>
          </p:txBody>
        </p:sp>
        <p:sp>
          <p:nvSpPr>
            <p:cNvPr id="6" name="Text Box 78"/>
            <p:cNvSpPr txBox="1">
              <a:spLocks noChangeArrowheads="1"/>
            </p:cNvSpPr>
            <p:nvPr/>
          </p:nvSpPr>
          <p:spPr bwMode="auto">
            <a:xfrm>
              <a:off x="7267547" y="3615196"/>
              <a:ext cx="11631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+mj-lt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7" name="Text Box 76"/>
            <p:cNvSpPr txBox="1">
              <a:spLocks noChangeArrowheads="1"/>
            </p:cNvSpPr>
            <p:nvPr/>
          </p:nvSpPr>
          <p:spPr bwMode="auto">
            <a:xfrm>
              <a:off x="6215217" y="4831605"/>
              <a:ext cx="10937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+mj-lt"/>
                  <a:cs typeface="Times New Roman" pitchFamily="18" charset="0"/>
                </a:rPr>
                <a:t>Deep pyramidal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7195611" y="3723881"/>
              <a:ext cx="208653" cy="23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7044512" y="3455354"/>
              <a:ext cx="265558" cy="25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1" name="AutoShape 62"/>
            <p:cNvCxnSpPr>
              <a:cxnSpLocks noChangeShapeType="1"/>
            </p:cNvCxnSpPr>
            <p:nvPr/>
          </p:nvCxnSpPr>
          <p:spPr bwMode="auto">
            <a:xfrm rot="10800000" flipH="1">
              <a:off x="6641406" y="2222772"/>
              <a:ext cx="84789" cy="991070"/>
            </a:xfrm>
            <a:prstGeom prst="curvedConnector3">
              <a:avLst>
                <a:gd name="adj1" fmla="val -28441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71"/>
            <p:cNvCxnSpPr>
              <a:cxnSpLocks noChangeShapeType="1"/>
            </p:cNvCxnSpPr>
            <p:nvPr/>
          </p:nvCxnSpPr>
          <p:spPr bwMode="auto">
            <a:xfrm rot="5400000" flipH="1" flipV="1">
              <a:off x="6995354" y="4040462"/>
              <a:ext cx="384452" cy="297829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61"/>
            <p:cNvCxnSpPr>
              <a:cxnSpLocks noChangeShapeType="1"/>
            </p:cNvCxnSpPr>
            <p:nvPr/>
          </p:nvCxnSpPr>
          <p:spPr bwMode="auto">
            <a:xfrm rot="5400000">
              <a:off x="7170107" y="4198220"/>
              <a:ext cx="473539" cy="347467"/>
            </a:xfrm>
            <a:prstGeom prst="curvedConnector2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5"/>
            <p:cNvCxnSpPr>
              <a:cxnSpLocks noChangeShapeType="1"/>
            </p:cNvCxnSpPr>
            <p:nvPr/>
          </p:nvCxnSpPr>
          <p:spPr bwMode="auto">
            <a:xfrm rot="16200000" flipH="1">
              <a:off x="6808616" y="3636423"/>
              <a:ext cx="325306" cy="297829"/>
            </a:xfrm>
            <a:prstGeom prst="curvedConnector2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>
              <a:off x="7164317" y="2222772"/>
              <a:ext cx="84789" cy="991070"/>
            </a:xfrm>
            <a:prstGeom prst="curvedConnector3">
              <a:avLst>
                <a:gd name="adj1" fmla="val 38441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71"/>
            <p:cNvCxnSpPr>
              <a:cxnSpLocks noChangeShapeType="1"/>
            </p:cNvCxnSpPr>
            <p:nvPr/>
          </p:nvCxnSpPr>
          <p:spPr bwMode="auto">
            <a:xfrm>
              <a:off x="7358798" y="3327180"/>
              <a:ext cx="231645" cy="38445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6698863" y="1985818"/>
              <a:ext cx="463289" cy="473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>
              <a:off x="6698863" y="4234119"/>
              <a:ext cx="463289" cy="473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12-Point Star 18"/>
            <p:cNvSpPr/>
            <p:nvPr/>
          </p:nvSpPr>
          <p:spPr>
            <a:xfrm>
              <a:off x="6698863" y="3110335"/>
              <a:ext cx="463289" cy="414025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230472" y="3646400"/>
              <a:ext cx="328786" cy="3511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70812" y="5643161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4-subpopulation</a:t>
              </a:r>
            </a:p>
            <a:p>
              <a:r>
                <a:rPr lang="en-US" dirty="0" smtClean="0"/>
                <a:t>Canonical Microcircuit</a:t>
              </a:r>
              <a:endParaRPr lang="en-US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5006715" y="4703366"/>
              <a:ext cx="2129856" cy="354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994003" y="2092901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920606" y="4177741"/>
              <a:ext cx="119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Backward</a:t>
              </a:r>
            </a:p>
            <a:p>
              <a:r>
                <a:rPr lang="en-US" sz="1200" i="1" dirty="0" smtClean="0">
                  <a:latin typeface="+mj-lt"/>
                </a:rPr>
                <a:t>Extrinsic Output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03603" y="1650449"/>
              <a:ext cx="119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Forward</a:t>
              </a:r>
            </a:p>
            <a:p>
              <a:r>
                <a:rPr lang="en-US" sz="1200" i="1" dirty="0" smtClean="0">
                  <a:latin typeface="+mj-lt"/>
                </a:rPr>
                <a:t>Extrinsic Output</a:t>
              </a:r>
              <a:endParaRPr lang="en-US" sz="1200" i="1" dirty="0">
                <a:latin typeface="+mj-lt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6748196" y="2392787"/>
              <a:ext cx="148958" cy="191729"/>
              <a:chOff x="4547418" y="1700981"/>
              <a:chExt cx="148958" cy="19172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3755619">
              <a:off x="6977861" y="2153729"/>
              <a:ext cx="141920" cy="204964"/>
              <a:chOff x="4886631" y="1912374"/>
              <a:chExt cx="148958" cy="18189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998918" y="2387870"/>
              <a:ext cx="148958" cy="181897"/>
              <a:chOff x="4503173" y="1155290"/>
              <a:chExt cx="148958" cy="181897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 rot="2809691">
              <a:off x="6658617" y="3300554"/>
              <a:ext cx="220591" cy="225997"/>
              <a:chOff x="4547418" y="1700981"/>
              <a:chExt cx="148958" cy="19172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3755619">
              <a:off x="7051603" y="3181200"/>
              <a:ext cx="141920" cy="204964"/>
              <a:chOff x="4886631" y="1912374"/>
              <a:chExt cx="148958" cy="181897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072660" y="3415341"/>
              <a:ext cx="148958" cy="181897"/>
              <a:chOff x="4503173" y="1155290"/>
              <a:chExt cx="148958" cy="181897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679370" y="4369070"/>
              <a:ext cx="148958" cy="191729"/>
              <a:chOff x="4547418" y="1700981"/>
              <a:chExt cx="148958" cy="191729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3755619">
              <a:off x="6653397" y="4631457"/>
              <a:ext cx="141920" cy="204964"/>
              <a:chOff x="4886631" y="1912374"/>
              <a:chExt cx="148958" cy="181897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949757" y="4639457"/>
              <a:ext cx="148958" cy="181897"/>
              <a:chOff x="4503173" y="1155290"/>
              <a:chExt cx="148958" cy="181897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2809691">
              <a:off x="7373045" y="3642608"/>
              <a:ext cx="243583" cy="150658"/>
              <a:chOff x="4547418" y="1700981"/>
              <a:chExt cx="148958" cy="19172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3755619">
              <a:off x="7199087" y="3761303"/>
              <a:ext cx="141920" cy="204964"/>
              <a:chOff x="4886631" y="1912374"/>
              <a:chExt cx="148958" cy="181897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397124" y="3916786"/>
              <a:ext cx="148958" cy="181897"/>
              <a:chOff x="4503173" y="1155290"/>
              <a:chExt cx="148958" cy="181897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643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63" b="2153"/>
            <a:stretch/>
          </p:blipFill>
          <p:spPr bwMode="auto">
            <a:xfrm>
              <a:off x="4953663" y="0"/>
              <a:ext cx="4190337" cy="94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TextBox 145"/>
          <p:cNvSpPr txBox="1"/>
          <p:nvPr/>
        </p:nvSpPr>
        <p:spPr>
          <a:xfrm>
            <a:off x="4019770" y="6336250"/>
            <a:ext cx="21259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</a:rPr>
              <a:t>Moran et al. 2011, </a:t>
            </a:r>
            <a:r>
              <a:rPr lang="en-US" sz="1100" i="1" dirty="0" err="1" smtClean="0">
                <a:solidFill>
                  <a:schemeClr val="accent6">
                    <a:lumMod val="75000"/>
                  </a:schemeClr>
                </a:solidFill>
              </a:rPr>
              <a:t>Neuroimage</a:t>
            </a:r>
            <a:endParaRPr lang="en-US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028950" y="2595563"/>
            <a:ext cx="2303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models</a:t>
            </a:r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ea typeface="+mj-ea"/>
                <a:cs typeface="+mj-cs"/>
              </a:rPr>
              <a:t>Model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</a:rPr>
              <a:t>Inversion &amp; Inference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n-lt"/>
              <a:ea typeface="+mj-ea"/>
              <a:cs typeface="+mj-cs"/>
            </a:endParaRPr>
          </a:p>
        </p:txBody>
      </p:sp>
      <p:grpSp>
        <p:nvGrpSpPr>
          <p:cNvPr id="5129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7921" y="3936344"/>
              <a:ext cx="223368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Bayesian Inversion</a:t>
              </a:r>
            </a:p>
          </p:txBody>
        </p:sp>
      </p:grp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995613" y="906463"/>
          <a:ext cx="2911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4" imgW="1981080" imgH="419040" progId="Equation.3">
                  <p:embed/>
                </p:oleObj>
              </mc:Choice>
              <mc:Fallback>
                <p:oleObj name="Equation" r:id="rId4" imgW="1981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906463"/>
                        <a:ext cx="29114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403350" y="984250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Bayes’ rules:</a:t>
            </a:r>
            <a:endParaRPr lang="en-US" sz="1600" b="1"/>
          </a:p>
        </p:txBody>
      </p:sp>
      <p:grpSp>
        <p:nvGrpSpPr>
          <p:cNvPr id="5132" name="Group 98"/>
          <p:cNvGrpSpPr>
            <a:grpSpLocks/>
          </p:cNvGrpSpPr>
          <p:nvPr/>
        </p:nvGrpSpPr>
        <p:grpSpPr bwMode="auto">
          <a:xfrm>
            <a:off x="1236663" y="2628900"/>
            <a:ext cx="1955800" cy="1358900"/>
            <a:chOff x="1491521" y="4765237"/>
            <a:chExt cx="1956218" cy="1358245"/>
          </a:xfrm>
        </p:grpSpPr>
        <p:pic>
          <p:nvPicPr>
            <p:cNvPr id="61" name="Picture 6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521" y="4765237"/>
              <a:ext cx="1956218" cy="1358245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9" name="Group 95"/>
            <p:cNvGrpSpPr>
              <a:grpSpLocks/>
            </p:cNvGrpSpPr>
            <p:nvPr/>
          </p:nvGrpSpPr>
          <p:grpSpPr bwMode="auto">
            <a:xfrm>
              <a:off x="2128604" y="5164112"/>
              <a:ext cx="846944" cy="891915"/>
              <a:chOff x="2151089" y="5246557"/>
              <a:chExt cx="749777" cy="771994"/>
            </a:xfrm>
          </p:grpSpPr>
          <p:grpSp>
            <p:nvGrpSpPr>
              <p:cNvPr id="5170" name="Group 18"/>
              <p:cNvGrpSpPr>
                <a:grpSpLocks/>
              </p:cNvGrpSpPr>
              <p:nvPr/>
            </p:nvGrpSpPr>
            <p:grpSpPr bwMode="auto">
              <a:xfrm>
                <a:off x="2151089" y="5246557"/>
                <a:ext cx="749777" cy="534382"/>
                <a:chOff x="1924050" y="2657475"/>
                <a:chExt cx="904875" cy="69532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1923665" y="3094616"/>
                  <a:ext cx="239200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590370" y="2933784"/>
                  <a:ext cx="239199" cy="255545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00368" y="2656795"/>
                  <a:ext cx="239199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3"/>
                  <a:endCxn id="64" idx="7"/>
                </p:cNvCxnSpPr>
                <p:nvPr/>
              </p:nvCxnSpPr>
              <p:spPr>
                <a:xfrm rot="5400000">
                  <a:off x="2153843" y="2849995"/>
                  <a:ext cx="255545" cy="30875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65" idx="3"/>
                </p:cNvCxnSpPr>
                <p:nvPr/>
              </p:nvCxnSpPr>
              <p:spPr>
                <a:xfrm rot="5400000">
                  <a:off x="2399417" y="2962750"/>
                  <a:ext cx="37528" cy="415629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7"/>
                </p:cNvCxnSpPr>
                <p:nvPr/>
              </p:nvCxnSpPr>
              <p:spPr>
                <a:xfrm rot="16200000" flipV="1">
                  <a:off x="2634720" y="2812089"/>
                  <a:ext cx="191212" cy="127234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2656340" y="5855756"/>
                <a:ext cx="318627" cy="56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3" name="Group 97"/>
          <p:cNvGrpSpPr>
            <a:grpSpLocks/>
          </p:cNvGrpSpPr>
          <p:nvPr/>
        </p:nvGrpSpPr>
        <p:grpSpPr bwMode="auto">
          <a:xfrm>
            <a:off x="2768600" y="3027363"/>
            <a:ext cx="1955800" cy="1366837"/>
            <a:chOff x="3045500" y="5164112"/>
            <a:chExt cx="1956218" cy="1366603"/>
          </a:xfrm>
        </p:grpSpPr>
        <p:pic>
          <p:nvPicPr>
            <p:cNvPr id="81" name="Picture 8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5500" y="5172048"/>
              <a:ext cx="1956218" cy="1358667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1" name="Group 96"/>
            <p:cNvGrpSpPr>
              <a:grpSpLocks/>
            </p:cNvGrpSpPr>
            <p:nvPr/>
          </p:nvGrpSpPr>
          <p:grpSpPr bwMode="auto">
            <a:xfrm>
              <a:off x="3732552" y="5164112"/>
              <a:ext cx="1019330" cy="994082"/>
              <a:chOff x="3857865" y="5426438"/>
              <a:chExt cx="811572" cy="69428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858250" y="5956321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14629" y="5853226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84416" y="5678077"/>
                <a:ext cx="163083" cy="16295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84" idx="7"/>
              </p:cNvCxnSpPr>
              <p:nvPr/>
            </p:nvCxnSpPr>
            <p:spPr>
              <a:xfrm rot="5400000">
                <a:off x="4021396" y="5793670"/>
                <a:ext cx="162956" cy="21112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6"/>
                <a:endCxn id="85" idx="3"/>
              </p:cNvCxnSpPr>
              <p:nvPr/>
            </p:nvCxnSpPr>
            <p:spPr>
              <a:xfrm flipV="1">
                <a:off x="4021332" y="5992902"/>
                <a:ext cx="317317" cy="45451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0800000" flipV="1">
                <a:off x="4336121" y="5426438"/>
                <a:ext cx="333751" cy="246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34" name="TextBox 110"/>
          <p:cNvSpPr txBox="1">
            <a:spLocks noChangeArrowheads="1"/>
          </p:cNvSpPr>
          <p:nvPr/>
        </p:nvSpPr>
        <p:spPr bwMode="auto">
          <a:xfrm>
            <a:off x="1528763" y="4017963"/>
            <a:ext cx="96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5" name="TextBox 111"/>
          <p:cNvSpPr txBox="1">
            <a:spLocks noChangeArrowheads="1"/>
          </p:cNvSpPr>
          <p:nvPr/>
        </p:nvSpPr>
        <p:spPr bwMode="auto">
          <a:xfrm>
            <a:off x="3203575" y="4352925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2</a:t>
            </a:r>
          </a:p>
        </p:txBody>
      </p:sp>
      <p:sp>
        <p:nvSpPr>
          <p:cNvPr id="5136" name="TextBox 112"/>
          <p:cNvSpPr txBox="1">
            <a:spLocks noChangeArrowheads="1"/>
          </p:cNvSpPr>
          <p:nvPr/>
        </p:nvSpPr>
        <p:spPr bwMode="auto">
          <a:xfrm>
            <a:off x="7232650" y="4373563"/>
            <a:ext cx="96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Free Energy:</a:t>
            </a:r>
            <a:endParaRPr lang="en-US" sz="1600" b="1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7" imgW="2133360" imgH="279360" progId="Equation.3">
                  <p:embed/>
                </p:oleObj>
              </mc:Choice>
              <mc:Fallback>
                <p:oleObj name="Equation" r:id="rId7" imgW="2133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654175"/>
                        <a:ext cx="30527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40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743700" y="4664075"/>
            <a:ext cx="1965325" cy="1736725"/>
            <a:chOff x="6743700" y="4664075"/>
            <a:chExt cx="1965325" cy="1736725"/>
          </a:xfrm>
        </p:grpSpPr>
        <p:pic>
          <p:nvPicPr>
            <p:cNvPr id="5159" name="Picture 23" descr="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43700" y="4664075"/>
              <a:ext cx="1965325" cy="147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6858000" y="6167438"/>
            <a:ext cx="17145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Equation" r:id="rId10" imgW="1485720" imgH="203040" progId="Equation.3">
                    <p:embed/>
                  </p:oleObj>
                </mc:Choice>
                <mc:Fallback>
                  <p:oleObj name="Equation" r:id="rId10" imgW="1485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6167438"/>
                          <a:ext cx="17145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2" name="58 Grupo"/>
          <p:cNvGrpSpPr>
            <a:grpSpLocks/>
          </p:cNvGrpSpPr>
          <p:nvPr/>
        </p:nvGrpSpPr>
        <p:grpSpPr bwMode="auto">
          <a:xfrm>
            <a:off x="5835650" y="2517775"/>
            <a:ext cx="2873375" cy="1789113"/>
            <a:chOff x="6354763" y="2598738"/>
            <a:chExt cx="2354262" cy="1708150"/>
          </a:xfrm>
        </p:grpSpPr>
        <p:sp>
          <p:nvSpPr>
            <p:cNvPr id="5150" name="Text Box 14"/>
            <p:cNvSpPr txBox="1">
              <a:spLocks noChangeArrowheads="1"/>
            </p:cNvSpPr>
            <p:nvPr/>
          </p:nvSpPr>
          <p:spPr bwMode="auto">
            <a:xfrm>
              <a:off x="6354763" y="2598738"/>
              <a:ext cx="2303535" cy="321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>
                  <a:latin typeface="Calibri" pitchFamily="34" charset="0"/>
                </a:rPr>
                <a:t>Inference on parameters</a:t>
              </a:r>
            </a:p>
          </p:txBody>
        </p:sp>
        <p:pic>
          <p:nvPicPr>
            <p:cNvPr id="101" name="Picture 100" descr="blue_brain_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2776" y="2947340"/>
              <a:ext cx="1956249" cy="1359548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06" name="Oval 105"/>
            <p:cNvSpPr/>
            <p:nvPr/>
          </p:nvSpPr>
          <p:spPr>
            <a:xfrm>
              <a:off x="8015754" y="3593011"/>
              <a:ext cx="222419" cy="227349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7836258" y="3345959"/>
              <a:ext cx="223720" cy="22886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8" name="Straight Arrow Connector 107"/>
            <p:cNvCxnSpPr>
              <a:stCxn id="107" idx="3"/>
            </p:cNvCxnSpPr>
            <p:nvPr/>
          </p:nvCxnSpPr>
          <p:spPr>
            <a:xfrm rot="5400000">
              <a:off x="7609965" y="3511534"/>
              <a:ext cx="228865" cy="288755"/>
            </a:xfrm>
            <a:prstGeom prst="straightConnector1">
              <a:avLst/>
            </a:prstGeom>
            <a:ln w="127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</p:cNvCxnSpPr>
            <p:nvPr/>
          </p:nvCxnSpPr>
          <p:spPr>
            <a:xfrm rot="5400000">
              <a:off x="7836602" y="3609992"/>
              <a:ext cx="31828" cy="388909"/>
            </a:xfrm>
            <a:prstGeom prst="straightConnector1">
              <a:avLst/>
            </a:prstGeom>
            <a:ln w="508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7"/>
            </p:cNvCxnSpPr>
            <p:nvPr/>
          </p:nvCxnSpPr>
          <p:spPr>
            <a:xfrm rot="16200000" flipV="1">
              <a:off x="8061705" y="3483705"/>
              <a:ext cx="168238" cy="117063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7957876" y="4052036"/>
              <a:ext cx="366790" cy="650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410929" y="3759734"/>
              <a:ext cx="222420" cy="22583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143" name="57 Grupo"/>
          <p:cNvGrpSpPr>
            <a:grpSpLocks/>
          </p:cNvGrpSpPr>
          <p:nvPr/>
        </p:nvGrpSpPr>
        <p:grpSpPr bwMode="auto">
          <a:xfrm>
            <a:off x="0" y="4849813"/>
            <a:ext cx="6045200" cy="2008346"/>
            <a:chOff x="0" y="4849813"/>
            <a:chExt cx="6045200" cy="2008346"/>
          </a:xfrm>
        </p:grpSpPr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1470025" y="5080000"/>
            <a:ext cx="1774825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Equation" r:id="rId13" imgW="977760" imgH="431640" progId="Equation.3">
                    <p:embed/>
                  </p:oleObj>
                </mc:Choice>
                <mc:Fallback>
                  <p:oleObj name="Equation" r:id="rId13" imgW="977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5080000"/>
                          <a:ext cx="1774825" cy="538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1379538" y="4849813"/>
              <a:ext cx="2503487" cy="80168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/>
                <a:t>Model comparison via Bayes factor:</a:t>
              </a:r>
              <a:endParaRPr lang="en-US" sz="1200"/>
            </a:p>
          </p:txBody>
        </p:sp>
        <p:sp>
          <p:nvSpPr>
            <p:cNvPr id="5145" name="AutoShape 11"/>
            <p:cNvSpPr>
              <a:spLocks noChangeArrowheads="1"/>
            </p:cNvSpPr>
            <p:nvPr/>
          </p:nvSpPr>
          <p:spPr bwMode="auto">
            <a:xfrm>
              <a:off x="1098550" y="6007100"/>
              <a:ext cx="520700" cy="153988"/>
            </a:xfrm>
            <a:prstGeom prst="rightArrow">
              <a:avLst>
                <a:gd name="adj1" fmla="val 50000"/>
                <a:gd name="adj2" fmla="val 6413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6" name="Text Box 12"/>
            <p:cNvSpPr txBox="1">
              <a:spLocks noChangeArrowheads="1"/>
            </p:cNvSpPr>
            <p:nvPr/>
          </p:nvSpPr>
          <p:spPr bwMode="auto">
            <a:xfrm>
              <a:off x="1708150" y="5976938"/>
              <a:ext cx="3689350" cy="277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accounts for </a:t>
              </a:r>
              <a:r>
                <a:rPr lang="en-GB" sz="1200" u="sng">
                  <a:latin typeface="Calibri" pitchFamily="34" charset="0"/>
                </a:rPr>
                <a:t>both</a:t>
              </a:r>
              <a:r>
                <a:rPr lang="en-GB" sz="1200">
                  <a:latin typeface="Calibri" pitchFamily="34" charset="0"/>
                </a:rPr>
                <a:t> accuracy and complexity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5147" name="AutoShape 13"/>
            <p:cNvSpPr>
              <a:spLocks noChangeArrowheads="1"/>
            </p:cNvSpPr>
            <p:nvPr/>
          </p:nvSpPr>
          <p:spPr bwMode="auto">
            <a:xfrm>
              <a:off x="1108075" y="6318250"/>
              <a:ext cx="503238" cy="157163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8" name="Text Box 14"/>
            <p:cNvSpPr txBox="1">
              <a:spLocks noChangeArrowheads="1"/>
            </p:cNvSpPr>
            <p:nvPr/>
          </p:nvSpPr>
          <p:spPr bwMode="auto">
            <a:xfrm>
              <a:off x="1716088" y="6280150"/>
              <a:ext cx="4329112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allows for inference about structure (generalisability)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0" y="6611938"/>
              <a:ext cx="184731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289874" y="0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400" b="0" dirty="0" smtClean="0">
                <a:solidFill>
                  <a:schemeClr val="tx1"/>
                </a:solidFill>
                <a:latin typeface="+mn-lt"/>
              </a:rPr>
              <a:t>Data &amp; Hypotheses</a:t>
            </a:r>
            <a:endParaRPr lang="en-GB" alt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pic>
        <p:nvPicPr>
          <p:cNvPr id="7182" name="Picture 14" descr="dat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7222" r="20813" b="10945"/>
          <a:stretch>
            <a:fillRect/>
          </a:stretch>
        </p:blipFill>
        <p:spPr bwMode="auto">
          <a:xfrm>
            <a:off x="468313" y="2708275"/>
            <a:ext cx="2819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92125" y="278765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de-DE" altLang="en-US" b="0">
                <a:solidFill>
                  <a:schemeClr val="tx1"/>
                </a:solidFill>
              </a:rPr>
              <a:t>data </a:t>
            </a:r>
            <a:r>
              <a:rPr lang="de-DE" altLang="en-US" b="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3276600" y="4076700"/>
            <a:ext cx="86360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348038" y="1557338"/>
            <a:ext cx="4462462" cy="4464050"/>
            <a:chOff x="2109" y="981"/>
            <a:chExt cx="2811" cy="2812"/>
          </a:xfrm>
        </p:grpSpPr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3871" y="1054"/>
            <a:ext cx="683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8" name="Equation" r:id="rId5" imgW="571320" imgH="215640" progId="Equation.3">
                    <p:embed/>
                  </p:oleObj>
                </mc:Choice>
                <mc:Fallback>
                  <p:oleObj name="Equation" r:id="rId5" imgW="571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1" y="1054"/>
                          <a:ext cx="683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2426" y="1064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b="0">
                  <a:solidFill>
                    <a:schemeClr val="tx1"/>
                  </a:solidFill>
                </a:rPr>
                <a:t>Model </a:t>
              </a:r>
              <a:r>
                <a:rPr lang="de-DE" altLang="en-US" b="0" i="1">
                  <a:solidFill>
                    <a:schemeClr val="tx1"/>
                  </a:solidFill>
                </a:rPr>
                <a:t>1</a:t>
              </a:r>
              <a:endParaRPr lang="en-GB" altLang="en-US" b="0" i="1">
                <a:solidFill>
                  <a:schemeClr val="tx1"/>
                </a:solidFill>
              </a:endParaRPr>
            </a:p>
          </p:txBody>
        </p:sp>
        <p:sp>
          <p:nvSpPr>
            <p:cNvPr id="7206" name="Line 24"/>
            <p:cNvSpPr>
              <a:spLocks noChangeShapeType="1"/>
            </p:cNvSpPr>
            <p:nvPr/>
          </p:nvSpPr>
          <p:spPr bwMode="auto">
            <a:xfrm>
              <a:off x="3288" y="1207"/>
              <a:ext cx="3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Rectangle 27"/>
            <p:cNvSpPr>
              <a:spLocks noChangeArrowheads="1"/>
            </p:cNvSpPr>
            <p:nvPr/>
          </p:nvSpPr>
          <p:spPr bwMode="auto">
            <a:xfrm>
              <a:off x="2426" y="2025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b="0">
                  <a:solidFill>
                    <a:schemeClr val="tx1"/>
                  </a:solidFill>
                </a:rPr>
                <a:t>Model </a:t>
              </a:r>
              <a:r>
                <a:rPr lang="de-DE" altLang="en-US" b="0" i="1">
                  <a:solidFill>
                    <a:schemeClr val="tx1"/>
                  </a:solidFill>
                </a:rPr>
                <a:t>2</a:t>
              </a:r>
              <a:endParaRPr lang="en-GB" altLang="en-US" b="0" i="1">
                <a:solidFill>
                  <a:schemeClr val="tx1"/>
                </a:solidFill>
              </a:endParaRPr>
            </a:p>
          </p:txBody>
        </p:sp>
        <p:sp>
          <p:nvSpPr>
            <p:cNvPr id="7208" name="Rectangle 30"/>
            <p:cNvSpPr>
              <a:spLocks noChangeArrowheads="1"/>
            </p:cNvSpPr>
            <p:nvPr/>
          </p:nvSpPr>
          <p:spPr bwMode="auto">
            <a:xfrm rot="5400000">
              <a:off x="2480" y="2644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sz="2400">
                  <a:solidFill>
                    <a:schemeClr val="tx1"/>
                  </a:solidFill>
                </a:rPr>
                <a:t>...</a:t>
              </a:r>
              <a:endParaRPr lang="en-GB" altLang="en-US" sz="2400" i="1">
                <a:solidFill>
                  <a:schemeClr val="tx1"/>
                </a:solidFill>
              </a:endParaRPr>
            </a:p>
          </p:txBody>
        </p:sp>
        <p:sp>
          <p:nvSpPr>
            <p:cNvPr id="7209" name="Rectangle 31"/>
            <p:cNvSpPr>
              <a:spLocks noChangeArrowheads="1"/>
            </p:cNvSpPr>
            <p:nvPr/>
          </p:nvSpPr>
          <p:spPr bwMode="auto">
            <a:xfrm>
              <a:off x="2426" y="315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b="0">
                  <a:solidFill>
                    <a:schemeClr val="tx1"/>
                  </a:solidFill>
                </a:rPr>
                <a:t>Model </a:t>
              </a:r>
              <a:r>
                <a:rPr lang="de-DE" altLang="en-US" b="0" i="1">
                  <a:solidFill>
                    <a:schemeClr val="tx1"/>
                  </a:solidFill>
                </a:rPr>
                <a:t>n</a:t>
              </a:r>
              <a:endParaRPr lang="en-GB" altLang="en-US" b="0" i="1">
                <a:solidFill>
                  <a:schemeClr val="tx1"/>
                </a:solidFill>
              </a:endParaRPr>
            </a:p>
          </p:txBody>
        </p:sp>
        <p:sp>
          <p:nvSpPr>
            <p:cNvPr id="7210" name="Line 32"/>
            <p:cNvSpPr>
              <a:spLocks noChangeShapeType="1"/>
            </p:cNvSpPr>
            <p:nvPr/>
          </p:nvSpPr>
          <p:spPr bwMode="auto">
            <a:xfrm flipV="1">
              <a:off x="3288" y="2160"/>
              <a:ext cx="415" cy="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35"/>
            <p:cNvSpPr>
              <a:spLocks noChangeShapeType="1"/>
            </p:cNvSpPr>
            <p:nvPr/>
          </p:nvSpPr>
          <p:spPr bwMode="auto">
            <a:xfrm>
              <a:off x="3288" y="3301"/>
              <a:ext cx="3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2132" name="Object 36"/>
            <p:cNvGraphicFramePr>
              <a:graphicFrameLocks noChangeAspect="1"/>
            </p:cNvGraphicFramePr>
            <p:nvPr/>
          </p:nvGraphicFramePr>
          <p:xfrm>
            <a:off x="3833" y="1979"/>
            <a:ext cx="69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9" name="Equation" r:id="rId7" imgW="583920" imgH="215640" progId="Equation.3">
                    <p:embed/>
                  </p:oleObj>
                </mc:Choice>
                <mc:Fallback>
                  <p:oleObj name="Equation" r:id="rId7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979"/>
                          <a:ext cx="698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35" name="Object 39"/>
            <p:cNvGraphicFramePr>
              <a:graphicFrameLocks noChangeAspect="1"/>
            </p:cNvGraphicFramePr>
            <p:nvPr/>
          </p:nvGraphicFramePr>
          <p:xfrm>
            <a:off x="3841" y="3148"/>
            <a:ext cx="713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0" name="Equation" r:id="rId9" imgW="596880" imgH="228600" progId="Equation.3">
                    <p:embed/>
                  </p:oleObj>
                </mc:Choice>
                <mc:Fallback>
                  <p:oleObj name="Equation" r:id="rId9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1" y="3148"/>
                          <a:ext cx="713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2" name="Line 40"/>
            <p:cNvSpPr>
              <a:spLocks noChangeShapeType="1"/>
            </p:cNvSpPr>
            <p:nvPr/>
          </p:nvSpPr>
          <p:spPr bwMode="auto">
            <a:xfrm flipV="1">
              <a:off x="2109" y="1253"/>
              <a:ext cx="453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41"/>
            <p:cNvSpPr>
              <a:spLocks noChangeShapeType="1"/>
            </p:cNvSpPr>
            <p:nvPr/>
          </p:nvSpPr>
          <p:spPr bwMode="auto">
            <a:xfrm>
              <a:off x="2109" y="2160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AutoShape 47"/>
            <p:cNvSpPr>
              <a:spLocks/>
            </p:cNvSpPr>
            <p:nvPr/>
          </p:nvSpPr>
          <p:spPr bwMode="auto">
            <a:xfrm flipH="1">
              <a:off x="4513" y="981"/>
              <a:ext cx="407" cy="2812"/>
            </a:xfrm>
            <a:prstGeom prst="leftBrace">
              <a:avLst>
                <a:gd name="adj1" fmla="val 5757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fi-FI" altLang="en-US" b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2146" name="Object 50"/>
            <p:cNvGraphicFramePr>
              <a:graphicFrameLocks noChangeAspect="1"/>
            </p:cNvGraphicFramePr>
            <p:nvPr/>
          </p:nvGraphicFramePr>
          <p:xfrm>
            <a:off x="3833" y="1298"/>
            <a:ext cx="862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1" name="Equation" r:id="rId11" imgW="723600" imgH="215640" progId="Equation.3">
                    <p:embed/>
                  </p:oleObj>
                </mc:Choice>
                <mc:Fallback>
                  <p:oleObj name="Equation" r:id="rId11" imgW="723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298"/>
                          <a:ext cx="862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47" name="Object 51"/>
            <p:cNvGraphicFramePr>
              <a:graphicFrameLocks noChangeAspect="1"/>
            </p:cNvGraphicFramePr>
            <p:nvPr/>
          </p:nvGraphicFramePr>
          <p:xfrm>
            <a:off x="3826" y="2251"/>
            <a:ext cx="877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2" name="Equation" r:id="rId13" imgW="736560" imgH="215640" progId="Equation.3">
                    <p:embed/>
                  </p:oleObj>
                </mc:Choice>
                <mc:Fallback>
                  <p:oleObj name="Equation" r:id="rId13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6" y="2251"/>
                          <a:ext cx="877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48" name="Object 52"/>
            <p:cNvGraphicFramePr>
              <a:graphicFrameLocks noChangeAspect="1"/>
            </p:cNvGraphicFramePr>
            <p:nvPr/>
          </p:nvGraphicFramePr>
          <p:xfrm>
            <a:off x="3826" y="3378"/>
            <a:ext cx="87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3" name="Equation" r:id="rId15" imgW="736560" imgH="228600" progId="Equation.3">
                    <p:embed/>
                  </p:oleObj>
                </mc:Choice>
                <mc:Fallback>
                  <p:oleObj name="Equation" r:id="rId15" imgW="736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6" y="3378"/>
                          <a:ext cx="877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7559675" y="2349500"/>
            <a:ext cx="1584325" cy="1435100"/>
            <a:chOff x="4762" y="1480"/>
            <a:chExt cx="998" cy="904"/>
          </a:xfrm>
        </p:grpSpPr>
        <p:sp>
          <p:nvSpPr>
            <p:cNvPr id="7204" name="Rectangle 48"/>
            <p:cNvSpPr>
              <a:spLocks noChangeArrowheads="1"/>
            </p:cNvSpPr>
            <p:nvPr/>
          </p:nvSpPr>
          <p:spPr bwMode="auto">
            <a:xfrm>
              <a:off x="4762" y="1480"/>
              <a:ext cx="9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>
                  <a:solidFill>
                    <a:schemeClr val="tx1"/>
                  </a:solidFill>
                </a:rPr>
                <a:t>Model selection:</a:t>
              </a:r>
              <a:endParaRPr lang="de-DE" altLang="en-US" b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2149" name="Object 53"/>
            <p:cNvGraphicFramePr>
              <a:graphicFrameLocks noChangeAspect="1"/>
            </p:cNvGraphicFramePr>
            <p:nvPr/>
          </p:nvGraphicFramePr>
          <p:xfrm>
            <a:off x="4967" y="2115"/>
            <a:ext cx="683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4" name="Equation" r:id="rId17" imgW="571320" imgH="228600" progId="Equation.3">
                    <p:embed/>
                  </p:oleObj>
                </mc:Choice>
                <mc:Fallback>
                  <p:oleObj name="Equation" r:id="rId17" imgW="571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" y="2115"/>
                          <a:ext cx="683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141" name="Text Box 45"/>
          <p:cNvSpPr txBox="1">
            <a:spLocks noChangeArrowheads="1"/>
          </p:cNvSpPr>
          <p:nvPr/>
        </p:nvSpPr>
        <p:spPr bwMode="auto">
          <a:xfrm>
            <a:off x="1393825" y="6553200"/>
            <a:ext cx="655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chemeClr val="tx1"/>
                </a:solidFill>
              </a:rPr>
              <a:t>best?</a:t>
            </a:r>
          </a:p>
        </p:txBody>
      </p:sp>
      <p:pic>
        <p:nvPicPr>
          <p:cNvPr id="7188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71506" r="71669" b="8549"/>
          <a:stretch>
            <a:fillRect/>
          </a:stretch>
        </p:blipFill>
        <p:spPr bwMode="auto">
          <a:xfrm>
            <a:off x="355600" y="5797550"/>
            <a:ext cx="8826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Oval 35"/>
          <p:cNvSpPr>
            <a:spLocks noChangeArrowheads="1"/>
          </p:cNvSpPr>
          <p:nvPr/>
        </p:nvSpPr>
        <p:spPr bwMode="auto">
          <a:xfrm>
            <a:off x="228600" y="4616450"/>
            <a:ext cx="388938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STG</a:t>
            </a:r>
          </a:p>
        </p:txBody>
      </p:sp>
      <p:sp>
        <p:nvSpPr>
          <p:cNvPr id="7190" name="Oval 36"/>
          <p:cNvSpPr>
            <a:spLocks noChangeArrowheads="1"/>
          </p:cNvSpPr>
          <p:nvPr/>
        </p:nvSpPr>
        <p:spPr bwMode="auto">
          <a:xfrm>
            <a:off x="1062038" y="4619625"/>
            <a:ext cx="388937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STG</a:t>
            </a:r>
          </a:p>
        </p:txBody>
      </p:sp>
      <p:sp>
        <p:nvSpPr>
          <p:cNvPr id="7191" name="Oval 37"/>
          <p:cNvSpPr>
            <a:spLocks noChangeArrowheads="1"/>
          </p:cNvSpPr>
          <p:nvPr/>
        </p:nvSpPr>
        <p:spPr bwMode="auto">
          <a:xfrm>
            <a:off x="241300" y="5357812"/>
            <a:ext cx="388938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7192" name="Oval 38"/>
          <p:cNvSpPr>
            <a:spLocks noChangeArrowheads="1"/>
          </p:cNvSpPr>
          <p:nvPr/>
        </p:nvSpPr>
        <p:spPr bwMode="auto">
          <a:xfrm>
            <a:off x="1074738" y="5360987"/>
            <a:ext cx="388937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7193" name="Line 39"/>
          <p:cNvSpPr>
            <a:spLocks noChangeShapeType="1"/>
          </p:cNvSpPr>
          <p:nvPr/>
        </p:nvSpPr>
        <p:spPr bwMode="auto">
          <a:xfrm flipV="1">
            <a:off x="474663" y="4995862"/>
            <a:ext cx="3175" cy="315913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 flipV="1">
            <a:off x="1214438" y="4992687"/>
            <a:ext cx="3175" cy="3238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41"/>
          <p:cNvSpPr>
            <a:spLocks noChangeShapeType="1"/>
          </p:cNvSpPr>
          <p:nvPr/>
        </p:nvSpPr>
        <p:spPr bwMode="auto">
          <a:xfrm flipV="1">
            <a:off x="1319213" y="4979987"/>
            <a:ext cx="3175" cy="32543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Line 42"/>
          <p:cNvSpPr>
            <a:spLocks noChangeShapeType="1"/>
          </p:cNvSpPr>
          <p:nvPr/>
        </p:nvSpPr>
        <p:spPr bwMode="auto">
          <a:xfrm flipV="1">
            <a:off x="373063" y="4994275"/>
            <a:ext cx="6350" cy="341312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016125" y="4716462"/>
            <a:ext cx="1222375" cy="1835150"/>
            <a:chOff x="1270" y="2777"/>
            <a:chExt cx="770" cy="1156"/>
          </a:xfrm>
        </p:grpSpPr>
        <p:pic>
          <p:nvPicPr>
            <p:cNvPr id="7198" name="Picture 4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71506" r="71669" b="8549"/>
            <a:stretch>
              <a:fillRect/>
            </a:stretch>
          </p:blipFill>
          <p:spPr bwMode="auto">
            <a:xfrm>
              <a:off x="1342" y="3519"/>
              <a:ext cx="55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9" name="Oval 52"/>
            <p:cNvSpPr>
              <a:spLocks noChangeArrowheads="1"/>
            </p:cNvSpPr>
            <p:nvPr/>
          </p:nvSpPr>
          <p:spPr bwMode="auto">
            <a:xfrm>
              <a:off x="1787" y="2777"/>
              <a:ext cx="245" cy="208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 dirty="0">
                  <a:solidFill>
                    <a:schemeClr val="bg1"/>
                  </a:solidFill>
                </a:rPr>
                <a:t>STG</a:t>
              </a:r>
            </a:p>
          </p:txBody>
        </p:sp>
        <p:sp>
          <p:nvSpPr>
            <p:cNvPr id="7200" name="Oval 53"/>
            <p:cNvSpPr>
              <a:spLocks noChangeArrowheads="1"/>
            </p:cNvSpPr>
            <p:nvPr/>
          </p:nvSpPr>
          <p:spPr bwMode="auto">
            <a:xfrm>
              <a:off x="1270" y="3242"/>
              <a:ext cx="245" cy="208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7201" name="Oval 54"/>
            <p:cNvSpPr>
              <a:spLocks noChangeArrowheads="1"/>
            </p:cNvSpPr>
            <p:nvPr/>
          </p:nvSpPr>
          <p:spPr bwMode="auto">
            <a:xfrm>
              <a:off x="1795" y="3244"/>
              <a:ext cx="245" cy="208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7202" name="Line 56"/>
            <p:cNvSpPr>
              <a:spLocks noChangeShapeType="1"/>
            </p:cNvSpPr>
            <p:nvPr/>
          </p:nvSpPr>
          <p:spPr bwMode="auto">
            <a:xfrm flipV="1">
              <a:off x="1883" y="3012"/>
              <a:ext cx="2" cy="20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57"/>
            <p:cNvSpPr>
              <a:spLocks noChangeShapeType="1"/>
            </p:cNvSpPr>
            <p:nvPr/>
          </p:nvSpPr>
          <p:spPr bwMode="auto">
            <a:xfrm flipV="1">
              <a:off x="1949" y="3004"/>
              <a:ext cx="2" cy="205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926" y="183822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Event-Related Potentials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1084" y="2601798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74948" y="4147794"/>
            <a:ext cx="922256" cy="1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-230673" y="3365973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Channels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137784" y="4149969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18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407019" y="0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400" b="0" dirty="0" smtClean="0">
                <a:solidFill>
                  <a:schemeClr val="tx1"/>
                </a:solidFill>
                <a:latin typeface="+mn-lt"/>
              </a:rPr>
              <a:t>Data &amp; Hypotheses</a:t>
            </a:r>
            <a:endParaRPr lang="en-GB" alt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fi-FI" altLang="en-US" b="0">
              <a:solidFill>
                <a:schemeClr val="tx1"/>
              </a:solidFill>
            </a:endParaRPr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3276600" y="4076700"/>
            <a:ext cx="86360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348038" y="1557338"/>
            <a:ext cx="4462462" cy="4464050"/>
            <a:chOff x="2109" y="981"/>
            <a:chExt cx="2811" cy="2812"/>
          </a:xfrm>
        </p:grpSpPr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3871" y="1054"/>
            <a:ext cx="683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2" name="Equation" r:id="rId4" imgW="571320" imgH="215640" progId="Equation.3">
                    <p:embed/>
                  </p:oleObj>
                </mc:Choice>
                <mc:Fallback>
                  <p:oleObj name="Equation" r:id="rId4" imgW="571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1" y="1054"/>
                          <a:ext cx="683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2426" y="1064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b="0">
                  <a:solidFill>
                    <a:schemeClr val="tx1"/>
                  </a:solidFill>
                </a:rPr>
                <a:t>Model </a:t>
              </a:r>
              <a:r>
                <a:rPr lang="de-DE" altLang="en-US" b="0" i="1">
                  <a:solidFill>
                    <a:schemeClr val="tx1"/>
                  </a:solidFill>
                </a:rPr>
                <a:t>1</a:t>
              </a:r>
              <a:endParaRPr lang="en-GB" altLang="en-US" b="0" i="1">
                <a:solidFill>
                  <a:schemeClr val="tx1"/>
                </a:solidFill>
              </a:endParaRPr>
            </a:p>
          </p:txBody>
        </p:sp>
        <p:sp>
          <p:nvSpPr>
            <p:cNvPr id="7206" name="Line 24"/>
            <p:cNvSpPr>
              <a:spLocks noChangeShapeType="1"/>
            </p:cNvSpPr>
            <p:nvPr/>
          </p:nvSpPr>
          <p:spPr bwMode="auto">
            <a:xfrm>
              <a:off x="3288" y="1207"/>
              <a:ext cx="3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Rectangle 27"/>
            <p:cNvSpPr>
              <a:spLocks noChangeArrowheads="1"/>
            </p:cNvSpPr>
            <p:nvPr/>
          </p:nvSpPr>
          <p:spPr bwMode="auto">
            <a:xfrm>
              <a:off x="2426" y="2025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b="0">
                  <a:solidFill>
                    <a:schemeClr val="tx1"/>
                  </a:solidFill>
                </a:rPr>
                <a:t>Model </a:t>
              </a:r>
              <a:r>
                <a:rPr lang="de-DE" altLang="en-US" b="0" i="1">
                  <a:solidFill>
                    <a:schemeClr val="tx1"/>
                  </a:solidFill>
                </a:rPr>
                <a:t>2</a:t>
              </a:r>
              <a:endParaRPr lang="en-GB" altLang="en-US" b="0" i="1">
                <a:solidFill>
                  <a:schemeClr val="tx1"/>
                </a:solidFill>
              </a:endParaRPr>
            </a:p>
          </p:txBody>
        </p:sp>
        <p:sp>
          <p:nvSpPr>
            <p:cNvPr id="7208" name="Rectangle 30"/>
            <p:cNvSpPr>
              <a:spLocks noChangeArrowheads="1"/>
            </p:cNvSpPr>
            <p:nvPr/>
          </p:nvSpPr>
          <p:spPr bwMode="auto">
            <a:xfrm rot="5400000">
              <a:off x="2480" y="2644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sz="2400">
                  <a:solidFill>
                    <a:schemeClr val="tx1"/>
                  </a:solidFill>
                </a:rPr>
                <a:t>...</a:t>
              </a:r>
              <a:endParaRPr lang="en-GB" altLang="en-US" sz="2400" i="1">
                <a:solidFill>
                  <a:schemeClr val="tx1"/>
                </a:solidFill>
              </a:endParaRPr>
            </a:p>
          </p:txBody>
        </p:sp>
        <p:sp>
          <p:nvSpPr>
            <p:cNvPr id="7209" name="Rectangle 31"/>
            <p:cNvSpPr>
              <a:spLocks noChangeArrowheads="1"/>
            </p:cNvSpPr>
            <p:nvPr/>
          </p:nvSpPr>
          <p:spPr bwMode="auto">
            <a:xfrm>
              <a:off x="2426" y="3158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 b="0">
                  <a:solidFill>
                    <a:schemeClr val="tx1"/>
                  </a:solidFill>
                </a:rPr>
                <a:t>Model </a:t>
              </a:r>
              <a:r>
                <a:rPr lang="de-DE" altLang="en-US" b="0" i="1">
                  <a:solidFill>
                    <a:schemeClr val="tx1"/>
                  </a:solidFill>
                </a:rPr>
                <a:t>n</a:t>
              </a:r>
              <a:endParaRPr lang="en-GB" altLang="en-US" b="0" i="1">
                <a:solidFill>
                  <a:schemeClr val="tx1"/>
                </a:solidFill>
              </a:endParaRPr>
            </a:p>
          </p:txBody>
        </p:sp>
        <p:sp>
          <p:nvSpPr>
            <p:cNvPr id="7210" name="Line 32"/>
            <p:cNvSpPr>
              <a:spLocks noChangeShapeType="1"/>
            </p:cNvSpPr>
            <p:nvPr/>
          </p:nvSpPr>
          <p:spPr bwMode="auto">
            <a:xfrm flipV="1">
              <a:off x="3288" y="2160"/>
              <a:ext cx="415" cy="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35"/>
            <p:cNvSpPr>
              <a:spLocks noChangeShapeType="1"/>
            </p:cNvSpPr>
            <p:nvPr/>
          </p:nvSpPr>
          <p:spPr bwMode="auto">
            <a:xfrm>
              <a:off x="3288" y="3301"/>
              <a:ext cx="3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2132" name="Object 36"/>
            <p:cNvGraphicFramePr>
              <a:graphicFrameLocks noChangeAspect="1"/>
            </p:cNvGraphicFramePr>
            <p:nvPr/>
          </p:nvGraphicFramePr>
          <p:xfrm>
            <a:off x="3833" y="1979"/>
            <a:ext cx="69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3" name="Equation" r:id="rId6" imgW="583920" imgH="215640" progId="Equation.3">
                    <p:embed/>
                  </p:oleObj>
                </mc:Choice>
                <mc:Fallback>
                  <p:oleObj name="Equation" r:id="rId6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979"/>
                          <a:ext cx="698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35" name="Object 39"/>
            <p:cNvGraphicFramePr>
              <a:graphicFrameLocks noChangeAspect="1"/>
            </p:cNvGraphicFramePr>
            <p:nvPr/>
          </p:nvGraphicFramePr>
          <p:xfrm>
            <a:off x="3841" y="3148"/>
            <a:ext cx="713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4" name="Equation" r:id="rId8" imgW="596880" imgH="228600" progId="Equation.3">
                    <p:embed/>
                  </p:oleObj>
                </mc:Choice>
                <mc:Fallback>
                  <p:oleObj name="Equation" r:id="rId8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1" y="3148"/>
                          <a:ext cx="713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2" name="Line 40"/>
            <p:cNvSpPr>
              <a:spLocks noChangeShapeType="1"/>
            </p:cNvSpPr>
            <p:nvPr/>
          </p:nvSpPr>
          <p:spPr bwMode="auto">
            <a:xfrm flipV="1">
              <a:off x="2109" y="1253"/>
              <a:ext cx="453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41"/>
            <p:cNvSpPr>
              <a:spLocks noChangeShapeType="1"/>
            </p:cNvSpPr>
            <p:nvPr/>
          </p:nvSpPr>
          <p:spPr bwMode="auto">
            <a:xfrm>
              <a:off x="2109" y="2160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AutoShape 47"/>
            <p:cNvSpPr>
              <a:spLocks/>
            </p:cNvSpPr>
            <p:nvPr/>
          </p:nvSpPr>
          <p:spPr bwMode="auto">
            <a:xfrm flipH="1">
              <a:off x="4513" y="981"/>
              <a:ext cx="407" cy="2812"/>
            </a:xfrm>
            <a:prstGeom prst="leftBrace">
              <a:avLst>
                <a:gd name="adj1" fmla="val 5757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fi-FI" altLang="en-US" b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2146" name="Object 50"/>
            <p:cNvGraphicFramePr>
              <a:graphicFrameLocks noChangeAspect="1"/>
            </p:cNvGraphicFramePr>
            <p:nvPr/>
          </p:nvGraphicFramePr>
          <p:xfrm>
            <a:off x="3833" y="1298"/>
            <a:ext cx="862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5" name="Equation" r:id="rId10" imgW="723600" imgH="215640" progId="Equation.3">
                    <p:embed/>
                  </p:oleObj>
                </mc:Choice>
                <mc:Fallback>
                  <p:oleObj name="Equation" r:id="rId10" imgW="723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298"/>
                          <a:ext cx="862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47" name="Object 51"/>
            <p:cNvGraphicFramePr>
              <a:graphicFrameLocks noChangeAspect="1"/>
            </p:cNvGraphicFramePr>
            <p:nvPr/>
          </p:nvGraphicFramePr>
          <p:xfrm>
            <a:off x="3826" y="2251"/>
            <a:ext cx="877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6" name="Equation" r:id="rId12" imgW="736560" imgH="215640" progId="Equation.3">
                    <p:embed/>
                  </p:oleObj>
                </mc:Choice>
                <mc:Fallback>
                  <p:oleObj name="Equation" r:id="rId12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6" y="2251"/>
                          <a:ext cx="877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48" name="Object 52"/>
            <p:cNvGraphicFramePr>
              <a:graphicFrameLocks noChangeAspect="1"/>
            </p:cNvGraphicFramePr>
            <p:nvPr/>
          </p:nvGraphicFramePr>
          <p:xfrm>
            <a:off x="3826" y="3378"/>
            <a:ext cx="87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7" name="Equation" r:id="rId14" imgW="736560" imgH="228600" progId="Equation.3">
                    <p:embed/>
                  </p:oleObj>
                </mc:Choice>
                <mc:Fallback>
                  <p:oleObj name="Equation" r:id="rId14" imgW="736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6" y="3378"/>
                          <a:ext cx="877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7559675" y="2349500"/>
            <a:ext cx="1584325" cy="1435100"/>
            <a:chOff x="4762" y="1480"/>
            <a:chExt cx="998" cy="904"/>
          </a:xfrm>
        </p:grpSpPr>
        <p:sp>
          <p:nvSpPr>
            <p:cNvPr id="7204" name="Rectangle 48"/>
            <p:cNvSpPr>
              <a:spLocks noChangeArrowheads="1"/>
            </p:cNvSpPr>
            <p:nvPr/>
          </p:nvSpPr>
          <p:spPr bwMode="auto">
            <a:xfrm>
              <a:off x="4762" y="1480"/>
              <a:ext cx="9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de-DE" altLang="en-US">
                  <a:solidFill>
                    <a:schemeClr val="tx1"/>
                  </a:solidFill>
                </a:rPr>
                <a:t>Model selection:</a:t>
              </a:r>
              <a:endParaRPr lang="de-DE" altLang="en-US" b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2149" name="Object 53"/>
            <p:cNvGraphicFramePr>
              <a:graphicFrameLocks noChangeAspect="1"/>
            </p:cNvGraphicFramePr>
            <p:nvPr/>
          </p:nvGraphicFramePr>
          <p:xfrm>
            <a:off x="4967" y="2115"/>
            <a:ext cx="683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8" name="Equation" r:id="rId16" imgW="571320" imgH="228600" progId="Equation.3">
                    <p:embed/>
                  </p:oleObj>
                </mc:Choice>
                <mc:Fallback>
                  <p:oleObj name="Equation" r:id="rId16" imgW="571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" y="2115"/>
                          <a:ext cx="683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141" name="Text Box 45"/>
          <p:cNvSpPr txBox="1">
            <a:spLocks noChangeArrowheads="1"/>
          </p:cNvSpPr>
          <p:nvPr/>
        </p:nvSpPr>
        <p:spPr bwMode="auto">
          <a:xfrm>
            <a:off x="1393825" y="6553200"/>
            <a:ext cx="655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chemeClr val="tx1"/>
                </a:solidFill>
              </a:rPr>
              <a:t>best?</a:t>
            </a:r>
          </a:p>
        </p:txBody>
      </p:sp>
      <p:pic>
        <p:nvPicPr>
          <p:cNvPr id="7188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71506" r="71669" b="8549"/>
          <a:stretch>
            <a:fillRect/>
          </a:stretch>
        </p:blipFill>
        <p:spPr bwMode="auto">
          <a:xfrm>
            <a:off x="383881" y="5797550"/>
            <a:ext cx="8826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Oval 35"/>
          <p:cNvSpPr>
            <a:spLocks noChangeArrowheads="1"/>
          </p:cNvSpPr>
          <p:nvPr/>
        </p:nvSpPr>
        <p:spPr bwMode="auto">
          <a:xfrm>
            <a:off x="228600" y="4616450"/>
            <a:ext cx="388938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STG</a:t>
            </a:r>
          </a:p>
        </p:txBody>
      </p:sp>
      <p:sp>
        <p:nvSpPr>
          <p:cNvPr id="7190" name="Oval 36"/>
          <p:cNvSpPr>
            <a:spLocks noChangeArrowheads="1"/>
          </p:cNvSpPr>
          <p:nvPr/>
        </p:nvSpPr>
        <p:spPr bwMode="auto">
          <a:xfrm>
            <a:off x="1062038" y="4619625"/>
            <a:ext cx="388937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 dirty="0">
                <a:solidFill>
                  <a:schemeClr val="bg1"/>
                </a:solidFill>
              </a:rPr>
              <a:t>STG</a:t>
            </a:r>
          </a:p>
        </p:txBody>
      </p:sp>
      <p:sp>
        <p:nvSpPr>
          <p:cNvPr id="7191" name="Oval 37"/>
          <p:cNvSpPr>
            <a:spLocks noChangeArrowheads="1"/>
          </p:cNvSpPr>
          <p:nvPr/>
        </p:nvSpPr>
        <p:spPr bwMode="auto">
          <a:xfrm>
            <a:off x="241300" y="5357812"/>
            <a:ext cx="388938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7192" name="Oval 38"/>
          <p:cNvSpPr>
            <a:spLocks noChangeArrowheads="1"/>
          </p:cNvSpPr>
          <p:nvPr/>
        </p:nvSpPr>
        <p:spPr bwMode="auto">
          <a:xfrm>
            <a:off x="1074738" y="5360987"/>
            <a:ext cx="388937" cy="3302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7193" name="Line 39"/>
          <p:cNvSpPr>
            <a:spLocks noChangeShapeType="1"/>
          </p:cNvSpPr>
          <p:nvPr/>
        </p:nvSpPr>
        <p:spPr bwMode="auto">
          <a:xfrm flipV="1">
            <a:off x="474663" y="4995862"/>
            <a:ext cx="3175" cy="315913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 flipV="1">
            <a:off x="1214438" y="4992687"/>
            <a:ext cx="3175" cy="3238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41"/>
          <p:cNvSpPr>
            <a:spLocks noChangeShapeType="1"/>
          </p:cNvSpPr>
          <p:nvPr/>
        </p:nvSpPr>
        <p:spPr bwMode="auto">
          <a:xfrm flipV="1">
            <a:off x="1319213" y="4979987"/>
            <a:ext cx="3175" cy="32543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Line 42"/>
          <p:cNvSpPr>
            <a:spLocks noChangeShapeType="1"/>
          </p:cNvSpPr>
          <p:nvPr/>
        </p:nvSpPr>
        <p:spPr bwMode="auto">
          <a:xfrm flipV="1">
            <a:off x="373063" y="4994275"/>
            <a:ext cx="6350" cy="341312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016125" y="4716462"/>
            <a:ext cx="1222375" cy="1835150"/>
            <a:chOff x="1270" y="2777"/>
            <a:chExt cx="770" cy="1156"/>
          </a:xfrm>
        </p:grpSpPr>
        <p:pic>
          <p:nvPicPr>
            <p:cNvPr id="7198" name="Picture 4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71506" r="71669" b="8549"/>
            <a:stretch>
              <a:fillRect/>
            </a:stretch>
          </p:blipFill>
          <p:spPr bwMode="auto">
            <a:xfrm>
              <a:off x="1342" y="3519"/>
              <a:ext cx="55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9" name="Oval 52"/>
            <p:cNvSpPr>
              <a:spLocks noChangeArrowheads="1"/>
            </p:cNvSpPr>
            <p:nvPr/>
          </p:nvSpPr>
          <p:spPr bwMode="auto">
            <a:xfrm>
              <a:off x="1787" y="2777"/>
              <a:ext cx="245" cy="208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 dirty="0">
                  <a:solidFill>
                    <a:schemeClr val="bg1"/>
                  </a:solidFill>
                </a:rPr>
                <a:t>STG</a:t>
              </a:r>
            </a:p>
          </p:txBody>
        </p:sp>
        <p:sp>
          <p:nvSpPr>
            <p:cNvPr id="7200" name="Oval 53"/>
            <p:cNvSpPr>
              <a:spLocks noChangeArrowheads="1"/>
            </p:cNvSpPr>
            <p:nvPr/>
          </p:nvSpPr>
          <p:spPr bwMode="auto">
            <a:xfrm>
              <a:off x="1270" y="3242"/>
              <a:ext cx="245" cy="208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7201" name="Oval 54"/>
            <p:cNvSpPr>
              <a:spLocks noChangeArrowheads="1"/>
            </p:cNvSpPr>
            <p:nvPr/>
          </p:nvSpPr>
          <p:spPr bwMode="auto">
            <a:xfrm>
              <a:off x="1795" y="3244"/>
              <a:ext cx="245" cy="208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7202" name="Line 56"/>
            <p:cNvSpPr>
              <a:spLocks noChangeShapeType="1"/>
            </p:cNvSpPr>
            <p:nvPr/>
          </p:nvSpPr>
          <p:spPr bwMode="auto">
            <a:xfrm flipV="1">
              <a:off x="1883" y="3012"/>
              <a:ext cx="2" cy="20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57"/>
            <p:cNvSpPr>
              <a:spLocks noChangeShapeType="1"/>
            </p:cNvSpPr>
            <p:nvPr/>
          </p:nvSpPr>
          <p:spPr bwMode="auto">
            <a:xfrm flipV="1">
              <a:off x="1949" y="3004"/>
              <a:ext cx="2" cy="205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7646" y="1140643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Cross-Spectral </a:t>
            </a:r>
            <a:r>
              <a:rPr lang="en-US" dirty="0" smtClean="0"/>
              <a:t>Responses</a:t>
            </a:r>
            <a:endParaRPr lang="en-US" dirty="0"/>
          </a:p>
        </p:txBody>
      </p:sp>
      <p:grpSp>
        <p:nvGrpSpPr>
          <p:cNvPr id="52" name="Group 359"/>
          <p:cNvGrpSpPr>
            <a:grpSpLocks/>
          </p:cNvGrpSpPr>
          <p:nvPr/>
        </p:nvGrpSpPr>
        <p:grpSpPr bwMode="auto">
          <a:xfrm>
            <a:off x="1" y="1668543"/>
            <a:ext cx="3073138" cy="2328421"/>
            <a:chOff x="4403725" y="2355850"/>
            <a:chExt cx="4394200" cy="3478213"/>
          </a:xfrm>
        </p:grpSpPr>
        <p:sp>
          <p:nvSpPr>
            <p:cNvPr id="55" name="AutoShape 16"/>
            <p:cNvSpPr>
              <a:spLocks/>
            </p:cNvSpPr>
            <p:nvPr/>
          </p:nvSpPr>
          <p:spPr bwMode="auto">
            <a:xfrm>
              <a:off x="4403725" y="2355850"/>
              <a:ext cx="647700" cy="3073400"/>
            </a:xfrm>
            <a:prstGeom prst="leftBrace">
              <a:avLst>
                <a:gd name="adj1" fmla="val 47253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AutoShape 17"/>
            <p:cNvSpPr>
              <a:spLocks/>
            </p:cNvSpPr>
            <p:nvPr/>
          </p:nvSpPr>
          <p:spPr bwMode="auto">
            <a:xfrm>
              <a:off x="8040688" y="2355850"/>
              <a:ext cx="647700" cy="3073400"/>
            </a:xfrm>
            <a:prstGeom prst="rightBrace">
              <a:avLst>
                <a:gd name="adj1" fmla="val 463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100"/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8293100" y="25717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51228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8293100" y="34353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5915025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68500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63" name="Text Box 37"/>
            <p:cNvSpPr txBox="1">
              <a:spLocks noChangeArrowheads="1"/>
            </p:cNvSpPr>
            <p:nvPr/>
          </p:nvSpPr>
          <p:spPr bwMode="auto">
            <a:xfrm>
              <a:off x="8293100" y="43719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64" name="Text Box 38"/>
            <p:cNvSpPr txBox="1">
              <a:spLocks noChangeArrowheads="1"/>
            </p:cNvSpPr>
            <p:nvPr/>
          </p:nvSpPr>
          <p:spPr bwMode="auto">
            <a:xfrm>
              <a:off x="7715250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65" name="Text Box 39"/>
            <p:cNvSpPr txBox="1">
              <a:spLocks noChangeArrowheads="1"/>
            </p:cNvSpPr>
            <p:nvPr/>
          </p:nvSpPr>
          <p:spPr bwMode="auto">
            <a:xfrm>
              <a:off x="8293100" y="52355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grpSp>
          <p:nvGrpSpPr>
            <p:cNvPr id="66" name="Group 358"/>
            <p:cNvGrpSpPr>
              <a:grpSpLocks/>
            </p:cNvGrpSpPr>
            <p:nvPr/>
          </p:nvGrpSpPr>
          <p:grpSpPr bwMode="auto">
            <a:xfrm>
              <a:off x="4714875" y="2357438"/>
              <a:ext cx="3571875" cy="2857500"/>
              <a:chOff x="4714875" y="2357438"/>
              <a:chExt cx="3571875" cy="2857500"/>
            </a:xfrm>
          </p:grpSpPr>
          <p:grpSp>
            <p:nvGrpSpPr>
              <p:cNvPr id="67" name="Group 534"/>
              <p:cNvGrpSpPr>
                <a:grpSpLocks/>
              </p:cNvGrpSpPr>
              <p:nvPr/>
            </p:nvGrpSpPr>
            <p:grpSpPr bwMode="auto">
              <a:xfrm>
                <a:off x="4714875" y="2571750"/>
                <a:ext cx="857250" cy="500063"/>
                <a:chOff x="2737" y="1902"/>
                <a:chExt cx="2092" cy="1646"/>
              </a:xfrm>
            </p:grpSpPr>
            <p:sp>
              <p:nvSpPr>
                <p:cNvPr id="369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7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1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4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5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7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7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78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4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5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6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7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9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91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2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93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4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95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6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97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8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99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400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1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8" name="Rectangle 243"/>
              <p:cNvSpPr>
                <a:spLocks noChangeArrowheads="1"/>
              </p:cNvSpPr>
              <p:nvPr/>
            </p:nvSpPr>
            <p:spPr bwMode="auto">
              <a:xfrm>
                <a:off x="5614988" y="258603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69" name="Line 246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Line 247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Line 248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Line 249"/>
              <p:cNvSpPr>
                <a:spLocks noChangeShapeType="1"/>
              </p:cNvSpPr>
              <p:nvPr/>
            </p:nvSpPr>
            <p:spPr bwMode="auto">
              <a:xfrm flipV="1">
                <a:off x="561498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Line 250"/>
              <p:cNvSpPr>
                <a:spLocks noChangeShapeType="1"/>
              </p:cNvSpPr>
              <p:nvPr/>
            </p:nvSpPr>
            <p:spPr bwMode="auto">
              <a:xfrm>
                <a:off x="5614988" y="258603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Rectangle 251"/>
              <p:cNvSpPr>
                <a:spLocks noChangeArrowheads="1"/>
              </p:cNvSpPr>
              <p:nvPr/>
            </p:nvSpPr>
            <p:spPr bwMode="auto">
              <a:xfrm>
                <a:off x="5608638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75" name="Line 252"/>
              <p:cNvSpPr>
                <a:spLocks noChangeShapeType="1"/>
              </p:cNvSpPr>
              <p:nvPr/>
            </p:nvSpPr>
            <p:spPr bwMode="auto">
              <a:xfrm flipV="1">
                <a:off x="57515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Rectangle 254"/>
              <p:cNvSpPr>
                <a:spLocks noChangeArrowheads="1"/>
              </p:cNvSpPr>
              <p:nvPr/>
            </p:nvSpPr>
            <p:spPr bwMode="auto">
              <a:xfrm>
                <a:off x="57435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77" name="Line 255"/>
              <p:cNvSpPr>
                <a:spLocks noChangeShapeType="1"/>
              </p:cNvSpPr>
              <p:nvPr/>
            </p:nvSpPr>
            <p:spPr bwMode="auto">
              <a:xfrm flipV="1">
                <a:off x="5886450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Rectangle 257"/>
              <p:cNvSpPr>
                <a:spLocks noChangeArrowheads="1"/>
              </p:cNvSpPr>
              <p:nvPr/>
            </p:nvSpPr>
            <p:spPr bwMode="auto">
              <a:xfrm>
                <a:off x="58705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79" name="Line 258"/>
              <p:cNvSpPr>
                <a:spLocks noChangeShapeType="1"/>
              </p:cNvSpPr>
              <p:nvPr/>
            </p:nvSpPr>
            <p:spPr bwMode="auto">
              <a:xfrm flipV="1">
                <a:off x="6022975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Rectangle 260"/>
              <p:cNvSpPr>
                <a:spLocks noChangeArrowheads="1"/>
              </p:cNvSpPr>
              <p:nvPr/>
            </p:nvSpPr>
            <p:spPr bwMode="auto">
              <a:xfrm>
                <a:off x="6005513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81" name="Line 261"/>
              <p:cNvSpPr>
                <a:spLocks noChangeShapeType="1"/>
              </p:cNvSpPr>
              <p:nvPr/>
            </p:nvSpPr>
            <p:spPr bwMode="auto">
              <a:xfrm flipV="1">
                <a:off x="61579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Rectangle 263"/>
              <p:cNvSpPr>
                <a:spLocks noChangeArrowheads="1"/>
              </p:cNvSpPr>
              <p:nvPr/>
            </p:nvSpPr>
            <p:spPr bwMode="auto">
              <a:xfrm>
                <a:off x="6142038" y="3014663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83" name="Line 264"/>
              <p:cNvSpPr>
                <a:spLocks noChangeShapeType="1"/>
              </p:cNvSpPr>
              <p:nvPr/>
            </p:nvSpPr>
            <p:spPr bwMode="auto">
              <a:xfrm flipV="1">
                <a:off x="629443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Rectangle 266"/>
              <p:cNvSpPr>
                <a:spLocks noChangeArrowheads="1"/>
              </p:cNvSpPr>
              <p:nvPr/>
            </p:nvSpPr>
            <p:spPr bwMode="auto">
              <a:xfrm>
                <a:off x="62769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85" name="Rectangle 269"/>
              <p:cNvSpPr>
                <a:spLocks noChangeArrowheads="1"/>
              </p:cNvSpPr>
              <p:nvPr/>
            </p:nvSpPr>
            <p:spPr bwMode="auto">
              <a:xfrm>
                <a:off x="6413500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86" name="Line 270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Rectangle 272"/>
              <p:cNvSpPr>
                <a:spLocks noChangeArrowheads="1"/>
              </p:cNvSpPr>
              <p:nvPr/>
            </p:nvSpPr>
            <p:spPr bwMode="auto">
              <a:xfrm>
                <a:off x="5589588" y="29956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88" name="Line 273"/>
              <p:cNvSpPr>
                <a:spLocks noChangeShapeType="1"/>
              </p:cNvSpPr>
              <p:nvPr/>
            </p:nvSpPr>
            <p:spPr bwMode="auto">
              <a:xfrm>
                <a:off x="5614988" y="293846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Rectangle 275"/>
              <p:cNvSpPr>
                <a:spLocks noChangeArrowheads="1"/>
              </p:cNvSpPr>
              <p:nvPr/>
            </p:nvSpPr>
            <p:spPr bwMode="auto">
              <a:xfrm>
                <a:off x="5589588" y="29241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5614988" y="286702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Rectangle 278"/>
              <p:cNvSpPr>
                <a:spLocks noChangeArrowheads="1"/>
              </p:cNvSpPr>
              <p:nvPr/>
            </p:nvSpPr>
            <p:spPr bwMode="auto">
              <a:xfrm>
                <a:off x="5572125" y="28527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92" name="Line 279"/>
              <p:cNvSpPr>
                <a:spLocks noChangeShapeType="1"/>
              </p:cNvSpPr>
              <p:nvPr/>
            </p:nvSpPr>
            <p:spPr bwMode="auto">
              <a:xfrm>
                <a:off x="5614988" y="27971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Rectangle 281"/>
              <p:cNvSpPr>
                <a:spLocks noChangeArrowheads="1"/>
              </p:cNvSpPr>
              <p:nvPr/>
            </p:nvSpPr>
            <p:spPr bwMode="auto">
              <a:xfrm>
                <a:off x="5572125" y="27828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94" name="Line 282"/>
              <p:cNvSpPr>
                <a:spLocks noChangeShapeType="1"/>
              </p:cNvSpPr>
              <p:nvPr/>
            </p:nvSpPr>
            <p:spPr bwMode="auto">
              <a:xfrm>
                <a:off x="5614988" y="27257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Rectangle 284"/>
              <p:cNvSpPr>
                <a:spLocks noChangeArrowheads="1"/>
              </p:cNvSpPr>
              <p:nvPr/>
            </p:nvSpPr>
            <p:spPr bwMode="auto">
              <a:xfrm>
                <a:off x="5572125" y="27114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96" name="Line 285"/>
              <p:cNvSpPr>
                <a:spLocks noChangeShapeType="1"/>
              </p:cNvSpPr>
              <p:nvPr/>
            </p:nvSpPr>
            <p:spPr bwMode="auto">
              <a:xfrm>
                <a:off x="5614988" y="26558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Rectangle 287"/>
              <p:cNvSpPr>
                <a:spLocks noChangeArrowheads="1"/>
              </p:cNvSpPr>
              <p:nvPr/>
            </p:nvSpPr>
            <p:spPr bwMode="auto">
              <a:xfrm>
                <a:off x="5572125" y="26416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98" name="Rectangle 290"/>
              <p:cNvSpPr>
                <a:spLocks noChangeArrowheads="1"/>
              </p:cNvSpPr>
              <p:nvPr/>
            </p:nvSpPr>
            <p:spPr bwMode="auto">
              <a:xfrm>
                <a:off x="5572125" y="25717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99" name="Line 293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Freeform 295"/>
              <p:cNvSpPr>
                <a:spLocks/>
              </p:cNvSpPr>
              <p:nvPr/>
            </p:nvSpPr>
            <p:spPr bwMode="auto">
              <a:xfrm>
                <a:off x="5786438" y="2357438"/>
                <a:ext cx="642937" cy="6270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Rectangle 243"/>
              <p:cNvSpPr>
                <a:spLocks noChangeArrowheads="1"/>
              </p:cNvSpPr>
              <p:nvPr/>
            </p:nvSpPr>
            <p:spPr bwMode="auto">
              <a:xfrm>
                <a:off x="5614988" y="3371850"/>
                <a:ext cx="814387" cy="42386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102" name="Line 246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Line 247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Line 248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Line 249"/>
              <p:cNvSpPr>
                <a:spLocks noChangeShapeType="1"/>
              </p:cNvSpPr>
              <p:nvPr/>
            </p:nvSpPr>
            <p:spPr bwMode="auto">
              <a:xfrm flipV="1">
                <a:off x="561498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Line 250"/>
              <p:cNvSpPr>
                <a:spLocks noChangeShapeType="1"/>
              </p:cNvSpPr>
              <p:nvPr/>
            </p:nvSpPr>
            <p:spPr bwMode="auto">
              <a:xfrm>
                <a:off x="5614988" y="3371850"/>
                <a:ext cx="0" cy="47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Rectangle 251"/>
              <p:cNvSpPr>
                <a:spLocks noChangeArrowheads="1"/>
              </p:cNvSpPr>
              <p:nvPr/>
            </p:nvSpPr>
            <p:spPr bwMode="auto">
              <a:xfrm>
                <a:off x="5608638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08" name="Line 252"/>
              <p:cNvSpPr>
                <a:spLocks noChangeShapeType="1"/>
              </p:cNvSpPr>
              <p:nvPr/>
            </p:nvSpPr>
            <p:spPr bwMode="auto">
              <a:xfrm flipV="1">
                <a:off x="57515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Rectangle 254"/>
              <p:cNvSpPr>
                <a:spLocks noChangeArrowheads="1"/>
              </p:cNvSpPr>
              <p:nvPr/>
            </p:nvSpPr>
            <p:spPr bwMode="auto">
              <a:xfrm>
                <a:off x="57435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10" name="Line 255"/>
              <p:cNvSpPr>
                <a:spLocks noChangeShapeType="1"/>
              </p:cNvSpPr>
              <p:nvPr/>
            </p:nvSpPr>
            <p:spPr bwMode="auto">
              <a:xfrm flipV="1">
                <a:off x="5886450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Rectangle 257"/>
              <p:cNvSpPr>
                <a:spLocks noChangeArrowheads="1"/>
              </p:cNvSpPr>
              <p:nvPr/>
            </p:nvSpPr>
            <p:spPr bwMode="auto">
              <a:xfrm>
                <a:off x="58705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12" name="Line 258"/>
              <p:cNvSpPr>
                <a:spLocks noChangeShapeType="1"/>
              </p:cNvSpPr>
              <p:nvPr/>
            </p:nvSpPr>
            <p:spPr bwMode="auto">
              <a:xfrm flipV="1">
                <a:off x="6022975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Rectangle 260"/>
              <p:cNvSpPr>
                <a:spLocks noChangeArrowheads="1"/>
              </p:cNvSpPr>
              <p:nvPr/>
            </p:nvSpPr>
            <p:spPr bwMode="auto">
              <a:xfrm>
                <a:off x="6005513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14" name="Line 261"/>
              <p:cNvSpPr>
                <a:spLocks noChangeShapeType="1"/>
              </p:cNvSpPr>
              <p:nvPr/>
            </p:nvSpPr>
            <p:spPr bwMode="auto">
              <a:xfrm flipV="1">
                <a:off x="61579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Rectangle 263"/>
              <p:cNvSpPr>
                <a:spLocks noChangeArrowheads="1"/>
              </p:cNvSpPr>
              <p:nvPr/>
            </p:nvSpPr>
            <p:spPr bwMode="auto">
              <a:xfrm>
                <a:off x="6142038" y="3800475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16" name="Line 264"/>
              <p:cNvSpPr>
                <a:spLocks noChangeShapeType="1"/>
              </p:cNvSpPr>
              <p:nvPr/>
            </p:nvSpPr>
            <p:spPr bwMode="auto">
              <a:xfrm flipV="1">
                <a:off x="629443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Rectangle 266"/>
              <p:cNvSpPr>
                <a:spLocks noChangeArrowheads="1"/>
              </p:cNvSpPr>
              <p:nvPr/>
            </p:nvSpPr>
            <p:spPr bwMode="auto">
              <a:xfrm>
                <a:off x="62769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18" name="Rectangle 269"/>
              <p:cNvSpPr>
                <a:spLocks noChangeArrowheads="1"/>
              </p:cNvSpPr>
              <p:nvPr/>
            </p:nvSpPr>
            <p:spPr bwMode="auto">
              <a:xfrm>
                <a:off x="6413500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19" name="Line 270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5589588" y="37814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>
                <a:off x="5614988" y="37242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Rectangle 275"/>
              <p:cNvSpPr>
                <a:spLocks noChangeArrowheads="1"/>
              </p:cNvSpPr>
              <p:nvPr/>
            </p:nvSpPr>
            <p:spPr bwMode="auto">
              <a:xfrm>
                <a:off x="5589588" y="37099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23" name="Line 276"/>
              <p:cNvSpPr>
                <a:spLocks noChangeShapeType="1"/>
              </p:cNvSpPr>
              <p:nvPr/>
            </p:nvSpPr>
            <p:spPr bwMode="auto">
              <a:xfrm>
                <a:off x="5614988" y="36528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Rectangle 278"/>
              <p:cNvSpPr>
                <a:spLocks noChangeArrowheads="1"/>
              </p:cNvSpPr>
              <p:nvPr/>
            </p:nvSpPr>
            <p:spPr bwMode="auto">
              <a:xfrm>
                <a:off x="5572125" y="36385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25" name="Line 279"/>
              <p:cNvSpPr>
                <a:spLocks noChangeShapeType="1"/>
              </p:cNvSpPr>
              <p:nvPr/>
            </p:nvSpPr>
            <p:spPr bwMode="auto">
              <a:xfrm>
                <a:off x="5614988" y="35829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Rectangle 281"/>
              <p:cNvSpPr>
                <a:spLocks noChangeArrowheads="1"/>
              </p:cNvSpPr>
              <p:nvPr/>
            </p:nvSpPr>
            <p:spPr bwMode="auto">
              <a:xfrm>
                <a:off x="5572125" y="35687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27" name="Line 282"/>
              <p:cNvSpPr>
                <a:spLocks noChangeShapeType="1"/>
              </p:cNvSpPr>
              <p:nvPr/>
            </p:nvSpPr>
            <p:spPr bwMode="auto">
              <a:xfrm>
                <a:off x="5614988" y="351155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Rectangle 284"/>
              <p:cNvSpPr>
                <a:spLocks noChangeArrowheads="1"/>
              </p:cNvSpPr>
              <p:nvPr/>
            </p:nvSpPr>
            <p:spPr bwMode="auto">
              <a:xfrm>
                <a:off x="5572125" y="34972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29" name="Line 285"/>
              <p:cNvSpPr>
                <a:spLocks noChangeShapeType="1"/>
              </p:cNvSpPr>
              <p:nvPr/>
            </p:nvSpPr>
            <p:spPr bwMode="auto">
              <a:xfrm>
                <a:off x="5614988" y="34417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Rectangle 287"/>
              <p:cNvSpPr>
                <a:spLocks noChangeArrowheads="1"/>
              </p:cNvSpPr>
              <p:nvPr/>
            </p:nvSpPr>
            <p:spPr bwMode="auto">
              <a:xfrm>
                <a:off x="5572125" y="3427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31" name="Rectangle 290"/>
              <p:cNvSpPr>
                <a:spLocks noChangeArrowheads="1"/>
              </p:cNvSpPr>
              <p:nvPr/>
            </p:nvSpPr>
            <p:spPr bwMode="auto">
              <a:xfrm>
                <a:off x="5572125" y="33575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32" name="Line 293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295"/>
              <p:cNvSpPr>
                <a:spLocks/>
              </p:cNvSpPr>
              <p:nvPr/>
            </p:nvSpPr>
            <p:spPr bwMode="auto">
              <a:xfrm>
                <a:off x="5721350" y="3071813"/>
                <a:ext cx="708025" cy="6985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Rectangle 243"/>
              <p:cNvSpPr>
                <a:spLocks noChangeArrowheads="1"/>
              </p:cNvSpPr>
              <p:nvPr/>
            </p:nvSpPr>
            <p:spPr bwMode="auto">
              <a:xfrm>
                <a:off x="6475413" y="4014788"/>
                <a:ext cx="882650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135" name="Line 246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Line 247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8826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Line 248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Line 249"/>
              <p:cNvSpPr>
                <a:spLocks noChangeShapeType="1"/>
              </p:cNvSpPr>
              <p:nvPr/>
            </p:nvSpPr>
            <p:spPr bwMode="auto">
              <a:xfrm flipV="1">
                <a:off x="64754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250"/>
              <p:cNvSpPr>
                <a:spLocks noChangeShapeType="1"/>
              </p:cNvSpPr>
              <p:nvPr/>
            </p:nvSpPr>
            <p:spPr bwMode="auto">
              <a:xfrm>
                <a:off x="647541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Rectangle 251"/>
              <p:cNvSpPr>
                <a:spLocks noChangeArrowheads="1"/>
              </p:cNvSpPr>
              <p:nvPr/>
            </p:nvSpPr>
            <p:spPr bwMode="auto">
              <a:xfrm>
                <a:off x="646906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41" name="Line 252"/>
              <p:cNvSpPr>
                <a:spLocks noChangeShapeType="1"/>
              </p:cNvSpPr>
              <p:nvPr/>
            </p:nvSpPr>
            <p:spPr bwMode="auto">
              <a:xfrm flipV="1">
                <a:off x="66230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Rectangle 254"/>
              <p:cNvSpPr>
                <a:spLocks noChangeArrowheads="1"/>
              </p:cNvSpPr>
              <p:nvPr/>
            </p:nvSpPr>
            <p:spPr bwMode="auto">
              <a:xfrm>
                <a:off x="661511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43" name="Line 255"/>
              <p:cNvSpPr>
                <a:spLocks noChangeShapeType="1"/>
              </p:cNvSpPr>
              <p:nvPr/>
            </p:nvSpPr>
            <p:spPr bwMode="auto">
              <a:xfrm flipV="1">
                <a:off x="676910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Rectangle 257"/>
              <p:cNvSpPr>
                <a:spLocks noChangeArrowheads="1"/>
              </p:cNvSpPr>
              <p:nvPr/>
            </p:nvSpPr>
            <p:spPr bwMode="auto">
              <a:xfrm>
                <a:off x="6751638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45" name="Line 258"/>
              <p:cNvSpPr>
                <a:spLocks noChangeShapeType="1"/>
              </p:cNvSpPr>
              <p:nvPr/>
            </p:nvSpPr>
            <p:spPr bwMode="auto">
              <a:xfrm flipV="1">
                <a:off x="691673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Rectangle 260"/>
              <p:cNvSpPr>
                <a:spLocks noChangeArrowheads="1"/>
              </p:cNvSpPr>
              <p:nvPr/>
            </p:nvSpPr>
            <p:spPr bwMode="auto">
              <a:xfrm>
                <a:off x="6899275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47" name="Line 261"/>
              <p:cNvSpPr>
                <a:spLocks noChangeShapeType="1"/>
              </p:cNvSpPr>
              <p:nvPr/>
            </p:nvSpPr>
            <p:spPr bwMode="auto">
              <a:xfrm flipV="1">
                <a:off x="706437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Rectangle 263"/>
              <p:cNvSpPr>
                <a:spLocks noChangeArrowheads="1"/>
              </p:cNvSpPr>
              <p:nvPr/>
            </p:nvSpPr>
            <p:spPr bwMode="auto">
              <a:xfrm>
                <a:off x="7045325" y="4443413"/>
                <a:ext cx="39688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49" name="Line 264"/>
              <p:cNvSpPr>
                <a:spLocks noChangeShapeType="1"/>
              </p:cNvSpPr>
              <p:nvPr/>
            </p:nvSpPr>
            <p:spPr bwMode="auto">
              <a:xfrm flipV="1">
                <a:off x="72104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Rectangle 266"/>
              <p:cNvSpPr>
                <a:spLocks noChangeArrowheads="1"/>
              </p:cNvSpPr>
              <p:nvPr/>
            </p:nvSpPr>
            <p:spPr bwMode="auto">
              <a:xfrm>
                <a:off x="719296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51" name="Rectangle 269"/>
              <p:cNvSpPr>
                <a:spLocks noChangeArrowheads="1"/>
              </p:cNvSpPr>
              <p:nvPr/>
            </p:nvSpPr>
            <p:spPr bwMode="auto">
              <a:xfrm>
                <a:off x="734060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52" name="Line 270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Rectangle 272"/>
              <p:cNvSpPr>
                <a:spLocks noChangeArrowheads="1"/>
              </p:cNvSpPr>
              <p:nvPr/>
            </p:nvSpPr>
            <p:spPr bwMode="auto">
              <a:xfrm>
                <a:off x="6446838" y="44243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54" name="Line 273"/>
              <p:cNvSpPr>
                <a:spLocks noChangeShapeType="1"/>
              </p:cNvSpPr>
              <p:nvPr/>
            </p:nvSpPr>
            <p:spPr bwMode="auto">
              <a:xfrm>
                <a:off x="647541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Rectangle 275"/>
              <p:cNvSpPr>
                <a:spLocks noChangeArrowheads="1"/>
              </p:cNvSpPr>
              <p:nvPr/>
            </p:nvSpPr>
            <p:spPr bwMode="auto">
              <a:xfrm>
                <a:off x="6446838" y="43529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56" name="Line 276"/>
              <p:cNvSpPr>
                <a:spLocks noChangeShapeType="1"/>
              </p:cNvSpPr>
              <p:nvPr/>
            </p:nvSpPr>
            <p:spPr bwMode="auto">
              <a:xfrm>
                <a:off x="647541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Rectangle 278"/>
              <p:cNvSpPr>
                <a:spLocks noChangeArrowheads="1"/>
              </p:cNvSpPr>
              <p:nvPr/>
            </p:nvSpPr>
            <p:spPr bwMode="auto">
              <a:xfrm>
                <a:off x="6429375" y="42814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58" name="Line 279"/>
              <p:cNvSpPr>
                <a:spLocks noChangeShapeType="1"/>
              </p:cNvSpPr>
              <p:nvPr/>
            </p:nvSpPr>
            <p:spPr bwMode="auto">
              <a:xfrm>
                <a:off x="647541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Rectangle 281"/>
              <p:cNvSpPr>
                <a:spLocks noChangeArrowheads="1"/>
              </p:cNvSpPr>
              <p:nvPr/>
            </p:nvSpPr>
            <p:spPr bwMode="auto">
              <a:xfrm>
                <a:off x="6429375" y="42116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60" name="Line 282"/>
              <p:cNvSpPr>
                <a:spLocks noChangeShapeType="1"/>
              </p:cNvSpPr>
              <p:nvPr/>
            </p:nvSpPr>
            <p:spPr bwMode="auto">
              <a:xfrm>
                <a:off x="647541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Rectangle 284"/>
              <p:cNvSpPr>
                <a:spLocks noChangeArrowheads="1"/>
              </p:cNvSpPr>
              <p:nvPr/>
            </p:nvSpPr>
            <p:spPr bwMode="auto">
              <a:xfrm>
                <a:off x="6429375" y="41402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62" name="Line 285"/>
              <p:cNvSpPr>
                <a:spLocks noChangeShapeType="1"/>
              </p:cNvSpPr>
              <p:nvPr/>
            </p:nvSpPr>
            <p:spPr bwMode="auto">
              <a:xfrm>
                <a:off x="647541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Rectangle 287"/>
              <p:cNvSpPr>
                <a:spLocks noChangeArrowheads="1"/>
              </p:cNvSpPr>
              <p:nvPr/>
            </p:nvSpPr>
            <p:spPr bwMode="auto">
              <a:xfrm>
                <a:off x="6429375" y="40703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64" name="Rectangle 290"/>
              <p:cNvSpPr>
                <a:spLocks noChangeArrowheads="1"/>
              </p:cNvSpPr>
              <p:nvPr/>
            </p:nvSpPr>
            <p:spPr bwMode="auto">
              <a:xfrm>
                <a:off x="6429375" y="40005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65" name="Line 293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91300" y="4357688"/>
                <a:ext cx="766763" cy="555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4657823 h 1312"/>
                  <a:gd name="T4" fmla="*/ 2147483647 w 1726"/>
                  <a:gd name="T5" fmla="*/ 28481708 h 1312"/>
                  <a:gd name="T6" fmla="*/ 2147483647 w 1726"/>
                  <a:gd name="T7" fmla="*/ 36457139 h 1312"/>
                  <a:gd name="T8" fmla="*/ 2147483647 w 1726"/>
                  <a:gd name="T9" fmla="*/ 37368237 h 1312"/>
                  <a:gd name="T10" fmla="*/ 2147483647 w 1726"/>
                  <a:gd name="T11" fmla="*/ 32886392 h 1312"/>
                  <a:gd name="T12" fmla="*/ 2147483647 w 1726"/>
                  <a:gd name="T13" fmla="*/ 28481708 h 1312"/>
                  <a:gd name="T14" fmla="*/ 2147483647 w 1726"/>
                  <a:gd name="T15" fmla="*/ 28861918 h 1312"/>
                  <a:gd name="T16" fmla="*/ 2147483647 w 1726"/>
                  <a:gd name="T17" fmla="*/ 37823743 h 1312"/>
                  <a:gd name="T18" fmla="*/ 2147483647 w 1726"/>
                  <a:gd name="T19" fmla="*/ 52026023 h 1312"/>
                  <a:gd name="T20" fmla="*/ 2147483647 w 1726"/>
                  <a:gd name="T21" fmla="*/ 64937068 h 1312"/>
                  <a:gd name="T22" fmla="*/ 2147483647 w 1726"/>
                  <a:gd name="T23" fmla="*/ 74734652 h 1312"/>
                  <a:gd name="T24" fmla="*/ 2147483647 w 1726"/>
                  <a:gd name="T25" fmla="*/ 81874324 h 1312"/>
                  <a:gd name="T26" fmla="*/ 2147483647 w 1726"/>
                  <a:gd name="T27" fmla="*/ 86280830 h 1312"/>
                  <a:gd name="T28" fmla="*/ 2147483647 w 1726"/>
                  <a:gd name="T29" fmla="*/ 89849776 h 1312"/>
                  <a:gd name="T30" fmla="*/ 2147483647 w 1726"/>
                  <a:gd name="T31" fmla="*/ 92052097 h 1312"/>
                  <a:gd name="T32" fmla="*/ 2147483647 w 1726"/>
                  <a:gd name="T33" fmla="*/ 93418702 h 1312"/>
                  <a:gd name="T34" fmla="*/ 2147483647 w 1726"/>
                  <a:gd name="T35" fmla="*/ 94331579 h 1312"/>
                  <a:gd name="T36" fmla="*/ 2147483647 w 1726"/>
                  <a:gd name="T37" fmla="*/ 94710010 h 1312"/>
                  <a:gd name="T38" fmla="*/ 2147483647 w 1726"/>
                  <a:gd name="T39" fmla="*/ 95165516 h 1312"/>
                  <a:gd name="T40" fmla="*/ 2147483647 w 1726"/>
                  <a:gd name="T41" fmla="*/ 95621108 h 1312"/>
                  <a:gd name="T42" fmla="*/ 2147483647 w 1726"/>
                  <a:gd name="T43" fmla="*/ 95621108 h 1312"/>
                  <a:gd name="T44" fmla="*/ 2147483647 w 1726"/>
                  <a:gd name="T45" fmla="*/ 96533984 h 1312"/>
                  <a:gd name="T46" fmla="*/ 2147483647 w 1726"/>
                  <a:gd name="T47" fmla="*/ 96989491 h 1312"/>
                  <a:gd name="T48" fmla="*/ 2147483647 w 1726"/>
                  <a:gd name="T49" fmla="*/ 97825207 h 1312"/>
                  <a:gd name="T50" fmla="*/ 2147483647 w 1726"/>
                  <a:gd name="T51" fmla="*/ 98736305 h 1312"/>
                  <a:gd name="T52" fmla="*/ 2147483647 w 1726"/>
                  <a:gd name="T53" fmla="*/ 99647403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7" name="Group 534"/>
              <p:cNvGrpSpPr>
                <a:grpSpLocks/>
              </p:cNvGrpSpPr>
              <p:nvPr/>
            </p:nvGrpSpPr>
            <p:grpSpPr bwMode="auto">
              <a:xfrm>
                <a:off x="7429500" y="4714875"/>
                <a:ext cx="857250" cy="500063"/>
                <a:chOff x="2737" y="1902"/>
                <a:chExt cx="2092" cy="1646"/>
              </a:xfrm>
            </p:grpSpPr>
            <p:sp>
              <p:nvSpPr>
                <p:cNvPr id="336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37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9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0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1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2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43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4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45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6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47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4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51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2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53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54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5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56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7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58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9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60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1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62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3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64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5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66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67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8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8" name="Group 534"/>
              <p:cNvGrpSpPr>
                <a:grpSpLocks/>
              </p:cNvGrpSpPr>
              <p:nvPr/>
            </p:nvGrpSpPr>
            <p:grpSpPr bwMode="auto">
              <a:xfrm>
                <a:off x="6429375" y="3357563"/>
                <a:ext cx="857250" cy="500062"/>
                <a:chOff x="2737" y="1902"/>
                <a:chExt cx="2092" cy="1646"/>
              </a:xfrm>
            </p:grpSpPr>
            <p:sp>
              <p:nvSpPr>
                <p:cNvPr id="303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0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5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10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1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12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3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14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5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16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1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9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20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21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2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23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4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25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6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27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29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31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33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34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5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9" name="Group 534"/>
              <p:cNvGrpSpPr>
                <a:grpSpLocks/>
              </p:cNvGrpSpPr>
              <p:nvPr/>
            </p:nvGrpSpPr>
            <p:grpSpPr bwMode="auto">
              <a:xfrm>
                <a:off x="6500813" y="2571750"/>
                <a:ext cx="785812" cy="500063"/>
                <a:chOff x="2737" y="1902"/>
                <a:chExt cx="2092" cy="1646"/>
              </a:xfrm>
            </p:grpSpPr>
            <p:sp>
              <p:nvSpPr>
                <p:cNvPr id="270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271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2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3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4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5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77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8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7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0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81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2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83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4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85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87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88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9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90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1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92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94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96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7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98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9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00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01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2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0" name="Rectangle 243"/>
              <p:cNvSpPr>
                <a:spLocks noChangeArrowheads="1"/>
              </p:cNvSpPr>
              <p:nvPr/>
            </p:nvSpPr>
            <p:spPr bwMode="auto">
              <a:xfrm>
                <a:off x="7472363" y="401478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171" name="Line 246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Line 247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Line 248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249"/>
              <p:cNvSpPr>
                <a:spLocks noChangeShapeType="1"/>
              </p:cNvSpPr>
              <p:nvPr/>
            </p:nvSpPr>
            <p:spPr bwMode="auto">
              <a:xfrm flipV="1">
                <a:off x="747236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Line 250"/>
              <p:cNvSpPr>
                <a:spLocks noChangeShapeType="1"/>
              </p:cNvSpPr>
              <p:nvPr/>
            </p:nvSpPr>
            <p:spPr bwMode="auto">
              <a:xfrm>
                <a:off x="747236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Rectangle 251"/>
              <p:cNvSpPr>
                <a:spLocks noChangeArrowheads="1"/>
              </p:cNvSpPr>
              <p:nvPr/>
            </p:nvSpPr>
            <p:spPr bwMode="auto">
              <a:xfrm>
                <a:off x="746601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77" name="Line 252"/>
              <p:cNvSpPr>
                <a:spLocks noChangeShapeType="1"/>
              </p:cNvSpPr>
              <p:nvPr/>
            </p:nvSpPr>
            <p:spPr bwMode="auto">
              <a:xfrm flipV="1">
                <a:off x="76088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Rectangle 254"/>
              <p:cNvSpPr>
                <a:spLocks noChangeArrowheads="1"/>
              </p:cNvSpPr>
              <p:nvPr/>
            </p:nvSpPr>
            <p:spPr bwMode="auto">
              <a:xfrm>
                <a:off x="76009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79" name="Line 255"/>
              <p:cNvSpPr>
                <a:spLocks noChangeShapeType="1"/>
              </p:cNvSpPr>
              <p:nvPr/>
            </p:nvSpPr>
            <p:spPr bwMode="auto">
              <a:xfrm flipV="1">
                <a:off x="77438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Rectangle 257"/>
              <p:cNvSpPr>
                <a:spLocks noChangeArrowheads="1"/>
              </p:cNvSpPr>
              <p:nvPr/>
            </p:nvSpPr>
            <p:spPr bwMode="auto">
              <a:xfrm>
                <a:off x="77279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81" name="Line 258"/>
              <p:cNvSpPr>
                <a:spLocks noChangeShapeType="1"/>
              </p:cNvSpPr>
              <p:nvPr/>
            </p:nvSpPr>
            <p:spPr bwMode="auto">
              <a:xfrm flipV="1">
                <a:off x="78803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Rectangle 260"/>
              <p:cNvSpPr>
                <a:spLocks noChangeArrowheads="1"/>
              </p:cNvSpPr>
              <p:nvPr/>
            </p:nvSpPr>
            <p:spPr bwMode="auto">
              <a:xfrm>
                <a:off x="7862888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83" name="Line 261"/>
              <p:cNvSpPr>
                <a:spLocks noChangeShapeType="1"/>
              </p:cNvSpPr>
              <p:nvPr/>
            </p:nvSpPr>
            <p:spPr bwMode="auto">
              <a:xfrm flipV="1">
                <a:off x="80152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Rectangle 263"/>
              <p:cNvSpPr>
                <a:spLocks noChangeArrowheads="1"/>
              </p:cNvSpPr>
              <p:nvPr/>
            </p:nvSpPr>
            <p:spPr bwMode="auto">
              <a:xfrm>
                <a:off x="7999413" y="4443413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85" name="Line 264"/>
              <p:cNvSpPr>
                <a:spLocks noChangeShapeType="1"/>
              </p:cNvSpPr>
              <p:nvPr/>
            </p:nvSpPr>
            <p:spPr bwMode="auto">
              <a:xfrm flipV="1">
                <a:off x="81518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Rectangle 266"/>
              <p:cNvSpPr>
                <a:spLocks noChangeArrowheads="1"/>
              </p:cNvSpPr>
              <p:nvPr/>
            </p:nvSpPr>
            <p:spPr bwMode="auto">
              <a:xfrm>
                <a:off x="81343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87" name="Rectangle 269"/>
              <p:cNvSpPr>
                <a:spLocks noChangeArrowheads="1"/>
              </p:cNvSpPr>
              <p:nvPr/>
            </p:nvSpPr>
            <p:spPr bwMode="auto">
              <a:xfrm>
                <a:off x="8270875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88" name="Line 270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Rectangle 272"/>
              <p:cNvSpPr>
                <a:spLocks noChangeArrowheads="1"/>
              </p:cNvSpPr>
              <p:nvPr/>
            </p:nvSpPr>
            <p:spPr bwMode="auto">
              <a:xfrm>
                <a:off x="7446963" y="44243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90" name="Line 273"/>
              <p:cNvSpPr>
                <a:spLocks noChangeShapeType="1"/>
              </p:cNvSpPr>
              <p:nvPr/>
            </p:nvSpPr>
            <p:spPr bwMode="auto">
              <a:xfrm>
                <a:off x="747236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Rectangle 275"/>
              <p:cNvSpPr>
                <a:spLocks noChangeArrowheads="1"/>
              </p:cNvSpPr>
              <p:nvPr/>
            </p:nvSpPr>
            <p:spPr bwMode="auto">
              <a:xfrm>
                <a:off x="7446963" y="43529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92" name="Line 276"/>
              <p:cNvSpPr>
                <a:spLocks noChangeShapeType="1"/>
              </p:cNvSpPr>
              <p:nvPr/>
            </p:nvSpPr>
            <p:spPr bwMode="auto">
              <a:xfrm>
                <a:off x="747236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Rectangle 278"/>
              <p:cNvSpPr>
                <a:spLocks noChangeArrowheads="1"/>
              </p:cNvSpPr>
              <p:nvPr/>
            </p:nvSpPr>
            <p:spPr bwMode="auto">
              <a:xfrm>
                <a:off x="7429500" y="42814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94" name="Line 279"/>
              <p:cNvSpPr>
                <a:spLocks noChangeShapeType="1"/>
              </p:cNvSpPr>
              <p:nvPr/>
            </p:nvSpPr>
            <p:spPr bwMode="auto">
              <a:xfrm>
                <a:off x="747236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Rectangle 281"/>
              <p:cNvSpPr>
                <a:spLocks noChangeArrowheads="1"/>
              </p:cNvSpPr>
              <p:nvPr/>
            </p:nvSpPr>
            <p:spPr bwMode="auto">
              <a:xfrm>
                <a:off x="7429500" y="42116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96" name="Line 282"/>
              <p:cNvSpPr>
                <a:spLocks noChangeShapeType="1"/>
              </p:cNvSpPr>
              <p:nvPr/>
            </p:nvSpPr>
            <p:spPr bwMode="auto">
              <a:xfrm>
                <a:off x="747236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Rectangle 284"/>
              <p:cNvSpPr>
                <a:spLocks noChangeArrowheads="1"/>
              </p:cNvSpPr>
              <p:nvPr/>
            </p:nvSpPr>
            <p:spPr bwMode="auto">
              <a:xfrm>
                <a:off x="7429500" y="41402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198" name="Line 285"/>
              <p:cNvSpPr>
                <a:spLocks noChangeShapeType="1"/>
              </p:cNvSpPr>
              <p:nvPr/>
            </p:nvSpPr>
            <p:spPr bwMode="auto">
              <a:xfrm>
                <a:off x="747236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Rectangle 287"/>
              <p:cNvSpPr>
                <a:spLocks noChangeArrowheads="1"/>
              </p:cNvSpPr>
              <p:nvPr/>
            </p:nvSpPr>
            <p:spPr bwMode="auto">
              <a:xfrm>
                <a:off x="7429500" y="40703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00" name="Rectangle 290"/>
              <p:cNvSpPr>
                <a:spLocks noChangeArrowheads="1"/>
              </p:cNvSpPr>
              <p:nvPr/>
            </p:nvSpPr>
            <p:spPr bwMode="auto">
              <a:xfrm>
                <a:off x="7429500" y="40005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01" name="Line 293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295"/>
              <p:cNvSpPr>
                <a:spLocks/>
              </p:cNvSpPr>
              <p:nvPr/>
            </p:nvSpPr>
            <p:spPr bwMode="auto">
              <a:xfrm>
                <a:off x="7578725" y="4286250"/>
                <a:ext cx="708025" cy="1270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75050414 h 1312"/>
                  <a:gd name="T4" fmla="*/ 2147483647 w 1726"/>
                  <a:gd name="T5" fmla="*/ 340131138 h 1312"/>
                  <a:gd name="T6" fmla="*/ 2147483647 w 1726"/>
                  <a:gd name="T7" fmla="*/ 435358355 h 1312"/>
                  <a:gd name="T8" fmla="*/ 2147483647 w 1726"/>
                  <a:gd name="T9" fmla="*/ 446246278 h 1312"/>
                  <a:gd name="T10" fmla="*/ 2147483647 w 1726"/>
                  <a:gd name="T11" fmla="*/ 392734286 h 1312"/>
                  <a:gd name="T12" fmla="*/ 2147483647 w 1726"/>
                  <a:gd name="T13" fmla="*/ 340131138 h 1312"/>
                  <a:gd name="T14" fmla="*/ 2147483647 w 1726"/>
                  <a:gd name="T15" fmla="*/ 344666159 h 1312"/>
                  <a:gd name="T16" fmla="*/ 2147483647 w 1726"/>
                  <a:gd name="T17" fmla="*/ 451690239 h 1312"/>
                  <a:gd name="T18" fmla="*/ 2147483647 w 1726"/>
                  <a:gd name="T19" fmla="*/ 621296740 h 1312"/>
                  <a:gd name="T20" fmla="*/ 2147483647 w 1726"/>
                  <a:gd name="T21" fmla="*/ 775489396 h 1312"/>
                  <a:gd name="T22" fmla="*/ 2147483647 w 1726"/>
                  <a:gd name="T23" fmla="*/ 892492555 h 1312"/>
                  <a:gd name="T24" fmla="*/ 2147483647 w 1726"/>
                  <a:gd name="T25" fmla="*/ 977749792 h 1312"/>
                  <a:gd name="T26" fmla="*/ 2147483647 w 1726"/>
                  <a:gd name="T27" fmla="*/ 1030353327 h 1312"/>
                  <a:gd name="T28" fmla="*/ 2147483647 w 1726"/>
                  <a:gd name="T29" fmla="*/ 1072986592 h 1312"/>
                  <a:gd name="T30" fmla="*/ 2147483647 w 1726"/>
                  <a:gd name="T31" fmla="*/ 1099288746 h 1312"/>
                  <a:gd name="T32" fmla="*/ 2147483647 w 1726"/>
                  <a:gd name="T33" fmla="*/ 1115620631 h 1312"/>
                  <a:gd name="T34" fmla="*/ 2147483647 w 1726"/>
                  <a:gd name="T35" fmla="*/ 1126498486 h 1312"/>
                  <a:gd name="T36" fmla="*/ 2147483647 w 1726"/>
                  <a:gd name="T37" fmla="*/ 1131034088 h 1312"/>
                  <a:gd name="T38" fmla="*/ 2147483647 w 1726"/>
                  <a:gd name="T39" fmla="*/ 1136478050 h 1312"/>
                  <a:gd name="T40" fmla="*/ 2147483647 w 1726"/>
                  <a:gd name="T41" fmla="*/ 1141922011 h 1312"/>
                  <a:gd name="T42" fmla="*/ 2147483647 w 1726"/>
                  <a:gd name="T43" fmla="*/ 1141922011 h 1312"/>
                  <a:gd name="T44" fmla="*/ 2147483647 w 1726"/>
                  <a:gd name="T45" fmla="*/ 1152800641 h 1312"/>
                  <a:gd name="T46" fmla="*/ 2147483647 w 1726"/>
                  <a:gd name="T47" fmla="*/ 1158244602 h 1312"/>
                  <a:gd name="T48" fmla="*/ 2147483647 w 1726"/>
                  <a:gd name="T49" fmla="*/ 1168223391 h 1312"/>
                  <a:gd name="T50" fmla="*/ 2147483647 w 1726"/>
                  <a:gd name="T51" fmla="*/ 1179102022 h 1312"/>
                  <a:gd name="T52" fmla="*/ 2147483647 w 1726"/>
                  <a:gd name="T53" fmla="*/ 1189989944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Rectangle 243"/>
              <p:cNvSpPr>
                <a:spLocks noChangeArrowheads="1"/>
              </p:cNvSpPr>
              <p:nvPr/>
            </p:nvSpPr>
            <p:spPr bwMode="auto">
              <a:xfrm>
                <a:off x="7472363" y="3300413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204" name="Line 246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Line 247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Line 248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Line 249"/>
              <p:cNvSpPr>
                <a:spLocks noChangeShapeType="1"/>
              </p:cNvSpPr>
              <p:nvPr/>
            </p:nvSpPr>
            <p:spPr bwMode="auto">
              <a:xfrm flipV="1">
                <a:off x="747236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Line 250"/>
              <p:cNvSpPr>
                <a:spLocks noChangeShapeType="1"/>
              </p:cNvSpPr>
              <p:nvPr/>
            </p:nvSpPr>
            <p:spPr bwMode="auto">
              <a:xfrm>
                <a:off x="7472363" y="3300413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Rectangle 251"/>
              <p:cNvSpPr>
                <a:spLocks noChangeArrowheads="1"/>
              </p:cNvSpPr>
              <p:nvPr/>
            </p:nvSpPr>
            <p:spPr bwMode="auto">
              <a:xfrm>
                <a:off x="7466013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10" name="Line 252"/>
              <p:cNvSpPr>
                <a:spLocks noChangeShapeType="1"/>
              </p:cNvSpPr>
              <p:nvPr/>
            </p:nvSpPr>
            <p:spPr bwMode="auto">
              <a:xfrm flipV="1">
                <a:off x="76088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Rectangle 254"/>
              <p:cNvSpPr>
                <a:spLocks noChangeArrowheads="1"/>
              </p:cNvSpPr>
              <p:nvPr/>
            </p:nvSpPr>
            <p:spPr bwMode="auto">
              <a:xfrm>
                <a:off x="76009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12" name="Line 255"/>
              <p:cNvSpPr>
                <a:spLocks noChangeShapeType="1"/>
              </p:cNvSpPr>
              <p:nvPr/>
            </p:nvSpPr>
            <p:spPr bwMode="auto">
              <a:xfrm flipV="1">
                <a:off x="7743825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Rectangle 257"/>
              <p:cNvSpPr>
                <a:spLocks noChangeArrowheads="1"/>
              </p:cNvSpPr>
              <p:nvPr/>
            </p:nvSpPr>
            <p:spPr bwMode="auto">
              <a:xfrm>
                <a:off x="77279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14" name="Line 258"/>
              <p:cNvSpPr>
                <a:spLocks noChangeShapeType="1"/>
              </p:cNvSpPr>
              <p:nvPr/>
            </p:nvSpPr>
            <p:spPr bwMode="auto">
              <a:xfrm flipV="1">
                <a:off x="7880350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Rectangle 260"/>
              <p:cNvSpPr>
                <a:spLocks noChangeArrowheads="1"/>
              </p:cNvSpPr>
              <p:nvPr/>
            </p:nvSpPr>
            <p:spPr bwMode="auto">
              <a:xfrm>
                <a:off x="7862888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16" name="Line 261"/>
              <p:cNvSpPr>
                <a:spLocks noChangeShapeType="1"/>
              </p:cNvSpPr>
              <p:nvPr/>
            </p:nvSpPr>
            <p:spPr bwMode="auto">
              <a:xfrm flipV="1">
                <a:off x="80152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Rectangle 263"/>
              <p:cNvSpPr>
                <a:spLocks noChangeArrowheads="1"/>
              </p:cNvSpPr>
              <p:nvPr/>
            </p:nvSpPr>
            <p:spPr bwMode="auto">
              <a:xfrm>
                <a:off x="7999413" y="3729038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18" name="Line 264"/>
              <p:cNvSpPr>
                <a:spLocks noChangeShapeType="1"/>
              </p:cNvSpPr>
              <p:nvPr/>
            </p:nvSpPr>
            <p:spPr bwMode="auto">
              <a:xfrm flipV="1">
                <a:off x="815181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Rectangle 266"/>
              <p:cNvSpPr>
                <a:spLocks noChangeArrowheads="1"/>
              </p:cNvSpPr>
              <p:nvPr/>
            </p:nvSpPr>
            <p:spPr bwMode="auto">
              <a:xfrm>
                <a:off x="81343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20" name="Rectangle 269"/>
              <p:cNvSpPr>
                <a:spLocks noChangeArrowheads="1"/>
              </p:cNvSpPr>
              <p:nvPr/>
            </p:nvSpPr>
            <p:spPr bwMode="auto">
              <a:xfrm>
                <a:off x="8270875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21" name="Line 270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Rectangle 272"/>
              <p:cNvSpPr>
                <a:spLocks noChangeArrowheads="1"/>
              </p:cNvSpPr>
              <p:nvPr/>
            </p:nvSpPr>
            <p:spPr bwMode="auto">
              <a:xfrm>
                <a:off x="7446963" y="37099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23" name="Line 273"/>
              <p:cNvSpPr>
                <a:spLocks noChangeShapeType="1"/>
              </p:cNvSpPr>
              <p:nvPr/>
            </p:nvSpPr>
            <p:spPr bwMode="auto">
              <a:xfrm>
                <a:off x="7472363" y="36528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Rectangle 275"/>
              <p:cNvSpPr>
                <a:spLocks noChangeArrowheads="1"/>
              </p:cNvSpPr>
              <p:nvPr/>
            </p:nvSpPr>
            <p:spPr bwMode="auto">
              <a:xfrm>
                <a:off x="7446963" y="36385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25" name="Line 276"/>
              <p:cNvSpPr>
                <a:spLocks noChangeShapeType="1"/>
              </p:cNvSpPr>
              <p:nvPr/>
            </p:nvSpPr>
            <p:spPr bwMode="auto">
              <a:xfrm>
                <a:off x="7472363" y="358140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Rectangle 278"/>
              <p:cNvSpPr>
                <a:spLocks noChangeArrowheads="1"/>
              </p:cNvSpPr>
              <p:nvPr/>
            </p:nvSpPr>
            <p:spPr bwMode="auto">
              <a:xfrm>
                <a:off x="7429500" y="35671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27" name="Line 279"/>
              <p:cNvSpPr>
                <a:spLocks noChangeShapeType="1"/>
              </p:cNvSpPr>
              <p:nvPr/>
            </p:nvSpPr>
            <p:spPr bwMode="auto">
              <a:xfrm>
                <a:off x="7472363" y="35115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Rectangle 281"/>
              <p:cNvSpPr>
                <a:spLocks noChangeArrowheads="1"/>
              </p:cNvSpPr>
              <p:nvPr/>
            </p:nvSpPr>
            <p:spPr bwMode="auto">
              <a:xfrm>
                <a:off x="7429500" y="34972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29" name="Line 282"/>
              <p:cNvSpPr>
                <a:spLocks noChangeShapeType="1"/>
              </p:cNvSpPr>
              <p:nvPr/>
            </p:nvSpPr>
            <p:spPr bwMode="auto">
              <a:xfrm>
                <a:off x="7472363" y="34401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Rectangle 284"/>
              <p:cNvSpPr>
                <a:spLocks noChangeArrowheads="1"/>
              </p:cNvSpPr>
              <p:nvPr/>
            </p:nvSpPr>
            <p:spPr bwMode="auto">
              <a:xfrm>
                <a:off x="7429500" y="34258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31" name="Line 285"/>
              <p:cNvSpPr>
                <a:spLocks noChangeShapeType="1"/>
              </p:cNvSpPr>
              <p:nvPr/>
            </p:nvSpPr>
            <p:spPr bwMode="auto">
              <a:xfrm>
                <a:off x="7472363" y="337026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Rectangle 287"/>
              <p:cNvSpPr>
                <a:spLocks noChangeArrowheads="1"/>
              </p:cNvSpPr>
              <p:nvPr/>
            </p:nvSpPr>
            <p:spPr bwMode="auto">
              <a:xfrm>
                <a:off x="7429500" y="33559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33" name="Rectangle 290"/>
              <p:cNvSpPr>
                <a:spLocks noChangeArrowheads="1"/>
              </p:cNvSpPr>
              <p:nvPr/>
            </p:nvSpPr>
            <p:spPr bwMode="auto">
              <a:xfrm>
                <a:off x="7429500" y="32861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234" name="Line 293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295"/>
              <p:cNvSpPr>
                <a:spLocks/>
              </p:cNvSpPr>
              <p:nvPr/>
            </p:nvSpPr>
            <p:spPr bwMode="auto">
              <a:xfrm>
                <a:off x="7578725" y="3429000"/>
                <a:ext cx="708025" cy="269875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679762673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36" name="Group 534"/>
              <p:cNvGrpSpPr>
                <a:grpSpLocks/>
              </p:cNvGrpSpPr>
              <p:nvPr/>
            </p:nvGrpSpPr>
            <p:grpSpPr bwMode="auto">
              <a:xfrm>
                <a:off x="7429500" y="2571750"/>
                <a:ext cx="857250" cy="500063"/>
                <a:chOff x="2737" y="1902"/>
                <a:chExt cx="2092" cy="1646"/>
              </a:xfrm>
            </p:grpSpPr>
            <p:sp>
              <p:nvSpPr>
                <p:cNvPr id="237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23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0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1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44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46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7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4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50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5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3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54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55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57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59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0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61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2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63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4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65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67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268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9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41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19" y="143124"/>
            <a:ext cx="7800230" cy="751668"/>
          </a:xfrm>
        </p:spPr>
        <p:txBody>
          <a:bodyPr>
            <a:noAutofit/>
          </a:bodyPr>
          <a:lstStyle/>
          <a:p>
            <a:r>
              <a:rPr lang="en-GB" sz="2400" dirty="0" smtClean="0"/>
              <a:t>Inversion in the real &amp; complex domain</a:t>
            </a:r>
          </a:p>
          <a:p>
            <a:endParaRPr lang="en-GB" sz="2400" dirty="0"/>
          </a:p>
        </p:txBody>
      </p:sp>
      <p:sp>
        <p:nvSpPr>
          <p:cNvPr id="235" name="Rectangle 5"/>
          <p:cNvSpPr>
            <a:spLocks noChangeArrowheads="1"/>
          </p:cNvSpPr>
          <p:nvPr/>
        </p:nvSpPr>
        <p:spPr bwMode="auto">
          <a:xfrm>
            <a:off x="2669322" y="1339163"/>
            <a:ext cx="2090841" cy="247324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6" name="Freeform 6"/>
          <p:cNvSpPr>
            <a:spLocks/>
          </p:cNvSpPr>
          <p:nvPr/>
        </p:nvSpPr>
        <p:spPr bwMode="auto">
          <a:xfrm>
            <a:off x="2669322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0" name="Freeform 10"/>
          <p:cNvSpPr>
            <a:spLocks/>
          </p:cNvSpPr>
          <p:nvPr/>
        </p:nvSpPr>
        <p:spPr bwMode="auto">
          <a:xfrm>
            <a:off x="434281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1" name="Freeform 11"/>
          <p:cNvSpPr>
            <a:spLocks/>
          </p:cNvSpPr>
          <p:nvPr/>
        </p:nvSpPr>
        <p:spPr bwMode="auto">
          <a:xfrm>
            <a:off x="476016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Freeform 12"/>
          <p:cNvSpPr>
            <a:spLocks/>
          </p:cNvSpPr>
          <p:nvPr/>
        </p:nvSpPr>
        <p:spPr bwMode="auto">
          <a:xfrm>
            <a:off x="2669322" y="3812408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3"/>
          <p:cNvSpPr>
            <a:spLocks/>
          </p:cNvSpPr>
          <p:nvPr/>
        </p:nvSpPr>
        <p:spPr bwMode="auto">
          <a:xfrm>
            <a:off x="2669322" y="3458849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4"/>
          <p:cNvSpPr>
            <a:spLocks/>
          </p:cNvSpPr>
          <p:nvPr/>
        </p:nvSpPr>
        <p:spPr bwMode="auto">
          <a:xfrm>
            <a:off x="2669322" y="3103622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5"/>
          <p:cNvSpPr>
            <a:spLocks/>
          </p:cNvSpPr>
          <p:nvPr/>
        </p:nvSpPr>
        <p:spPr bwMode="auto">
          <a:xfrm>
            <a:off x="2669322" y="2748396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6"/>
          <p:cNvSpPr>
            <a:spLocks/>
          </p:cNvSpPr>
          <p:nvPr/>
        </p:nvSpPr>
        <p:spPr bwMode="auto">
          <a:xfrm>
            <a:off x="2669322" y="2394837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7"/>
          <p:cNvSpPr>
            <a:spLocks/>
          </p:cNvSpPr>
          <p:nvPr/>
        </p:nvSpPr>
        <p:spPr bwMode="auto">
          <a:xfrm>
            <a:off x="2669322" y="2039610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9"/>
          <p:cNvSpPr>
            <a:spLocks/>
          </p:cNvSpPr>
          <p:nvPr/>
        </p:nvSpPr>
        <p:spPr bwMode="auto">
          <a:xfrm>
            <a:off x="2669322" y="1339163"/>
            <a:ext cx="2090841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" y="0"/>
              </a:cxn>
              <a:cxn ang="0">
                <a:pos x="226" y="0"/>
              </a:cxn>
            </a:cxnLst>
            <a:rect l="0" t="0" r="r" b="b"/>
            <a:pathLst>
              <a:path w="226">
                <a:moveTo>
                  <a:pt x="0" y="0"/>
                </a:moveTo>
                <a:lnTo>
                  <a:pt x="226" y="0"/>
                </a:lnTo>
                <a:lnTo>
                  <a:pt x="226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>
            <a:off x="2669322" y="1339163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Line 21"/>
          <p:cNvSpPr>
            <a:spLocks noChangeShapeType="1"/>
          </p:cNvSpPr>
          <p:nvPr/>
        </p:nvSpPr>
        <p:spPr bwMode="auto">
          <a:xfrm>
            <a:off x="2669322" y="3812408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22"/>
          <p:cNvSpPr>
            <a:spLocks noChangeShapeType="1"/>
          </p:cNvSpPr>
          <p:nvPr/>
        </p:nvSpPr>
        <p:spPr bwMode="auto">
          <a:xfrm flipV="1">
            <a:off x="4760163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23"/>
          <p:cNvSpPr>
            <a:spLocks noChangeShapeType="1"/>
          </p:cNvSpPr>
          <p:nvPr/>
        </p:nvSpPr>
        <p:spPr bwMode="auto">
          <a:xfrm flipV="1">
            <a:off x="2669322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24"/>
          <p:cNvSpPr>
            <a:spLocks noChangeShapeType="1"/>
          </p:cNvSpPr>
          <p:nvPr/>
        </p:nvSpPr>
        <p:spPr bwMode="auto">
          <a:xfrm>
            <a:off x="2669322" y="3812408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25"/>
          <p:cNvSpPr>
            <a:spLocks noChangeShapeType="1"/>
          </p:cNvSpPr>
          <p:nvPr/>
        </p:nvSpPr>
        <p:spPr bwMode="auto">
          <a:xfrm flipV="1">
            <a:off x="2669322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Line 26"/>
          <p:cNvSpPr>
            <a:spLocks noChangeShapeType="1"/>
          </p:cNvSpPr>
          <p:nvPr/>
        </p:nvSpPr>
        <p:spPr bwMode="auto">
          <a:xfrm flipV="1">
            <a:off x="2669322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7" name="Line 27"/>
          <p:cNvSpPr>
            <a:spLocks noChangeShapeType="1"/>
          </p:cNvSpPr>
          <p:nvPr/>
        </p:nvSpPr>
        <p:spPr bwMode="auto">
          <a:xfrm>
            <a:off x="2669322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8" name="Rectangle 28"/>
          <p:cNvSpPr>
            <a:spLocks noChangeArrowheads="1"/>
          </p:cNvSpPr>
          <p:nvPr/>
        </p:nvSpPr>
        <p:spPr bwMode="auto">
          <a:xfrm>
            <a:off x="2640680" y="3835756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Line 29"/>
          <p:cNvSpPr>
            <a:spLocks noChangeShapeType="1"/>
          </p:cNvSpPr>
          <p:nvPr/>
        </p:nvSpPr>
        <p:spPr bwMode="auto">
          <a:xfrm flipV="1">
            <a:off x="3094855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0" name="Line 30"/>
          <p:cNvSpPr>
            <a:spLocks noChangeShapeType="1"/>
          </p:cNvSpPr>
          <p:nvPr/>
        </p:nvSpPr>
        <p:spPr bwMode="auto">
          <a:xfrm>
            <a:off x="3094855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1" name="Rectangle 31"/>
          <p:cNvSpPr>
            <a:spLocks noChangeArrowheads="1"/>
          </p:cNvSpPr>
          <p:nvPr/>
        </p:nvSpPr>
        <p:spPr bwMode="auto">
          <a:xfrm>
            <a:off x="3039617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Line 32"/>
          <p:cNvSpPr>
            <a:spLocks noChangeShapeType="1"/>
          </p:cNvSpPr>
          <p:nvPr/>
        </p:nvSpPr>
        <p:spPr bwMode="auto">
          <a:xfrm flipV="1">
            <a:off x="3510159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3" name="Line 33"/>
          <p:cNvSpPr>
            <a:spLocks noChangeShapeType="1"/>
          </p:cNvSpPr>
          <p:nvPr/>
        </p:nvSpPr>
        <p:spPr bwMode="auto">
          <a:xfrm>
            <a:off x="351015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4" name="Rectangle 34"/>
          <p:cNvSpPr>
            <a:spLocks noChangeArrowheads="1"/>
          </p:cNvSpPr>
          <p:nvPr/>
        </p:nvSpPr>
        <p:spPr bwMode="auto">
          <a:xfrm>
            <a:off x="3454921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Line 35"/>
          <p:cNvSpPr>
            <a:spLocks noChangeShapeType="1"/>
          </p:cNvSpPr>
          <p:nvPr/>
        </p:nvSpPr>
        <p:spPr bwMode="auto">
          <a:xfrm flipV="1">
            <a:off x="3927509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" name="Line 36"/>
          <p:cNvSpPr>
            <a:spLocks noChangeShapeType="1"/>
          </p:cNvSpPr>
          <p:nvPr/>
        </p:nvSpPr>
        <p:spPr bwMode="auto">
          <a:xfrm>
            <a:off x="392750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7" name="Rectangle 37"/>
          <p:cNvSpPr>
            <a:spLocks noChangeArrowheads="1"/>
          </p:cNvSpPr>
          <p:nvPr/>
        </p:nvSpPr>
        <p:spPr bwMode="auto">
          <a:xfrm>
            <a:off x="3872271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Line 38"/>
          <p:cNvSpPr>
            <a:spLocks noChangeShapeType="1"/>
          </p:cNvSpPr>
          <p:nvPr/>
        </p:nvSpPr>
        <p:spPr bwMode="auto">
          <a:xfrm flipV="1">
            <a:off x="4342813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9" name="Line 39"/>
          <p:cNvSpPr>
            <a:spLocks noChangeShapeType="1"/>
          </p:cNvSpPr>
          <p:nvPr/>
        </p:nvSpPr>
        <p:spPr bwMode="auto">
          <a:xfrm>
            <a:off x="434281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0" name="Rectangle 40"/>
          <p:cNvSpPr>
            <a:spLocks noChangeArrowheads="1"/>
          </p:cNvSpPr>
          <p:nvPr/>
        </p:nvSpPr>
        <p:spPr bwMode="auto">
          <a:xfrm>
            <a:off x="4287575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Line 41"/>
          <p:cNvSpPr>
            <a:spLocks noChangeShapeType="1"/>
          </p:cNvSpPr>
          <p:nvPr/>
        </p:nvSpPr>
        <p:spPr bwMode="auto">
          <a:xfrm flipV="1">
            <a:off x="4760163" y="3782389"/>
            <a:ext cx="2046" cy="3001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Line 42"/>
          <p:cNvSpPr>
            <a:spLocks noChangeShapeType="1"/>
          </p:cNvSpPr>
          <p:nvPr/>
        </p:nvSpPr>
        <p:spPr bwMode="auto">
          <a:xfrm>
            <a:off x="476016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3" name="Rectangle 43"/>
          <p:cNvSpPr>
            <a:spLocks noChangeArrowheads="1"/>
          </p:cNvSpPr>
          <p:nvPr/>
        </p:nvSpPr>
        <p:spPr bwMode="auto">
          <a:xfrm>
            <a:off x="4704925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Line 44"/>
          <p:cNvSpPr>
            <a:spLocks noChangeShapeType="1"/>
          </p:cNvSpPr>
          <p:nvPr/>
        </p:nvSpPr>
        <p:spPr bwMode="auto">
          <a:xfrm>
            <a:off x="2669322" y="3812408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5" name="Line 45"/>
          <p:cNvSpPr>
            <a:spLocks noChangeShapeType="1"/>
          </p:cNvSpPr>
          <p:nvPr/>
        </p:nvSpPr>
        <p:spPr bwMode="auto">
          <a:xfrm flipH="1">
            <a:off x="4723338" y="3812408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" name="Rectangle 46"/>
          <p:cNvSpPr>
            <a:spLocks noChangeArrowheads="1"/>
          </p:cNvSpPr>
          <p:nvPr/>
        </p:nvSpPr>
        <p:spPr bwMode="auto">
          <a:xfrm>
            <a:off x="2585442" y="3752369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Line 47"/>
          <p:cNvSpPr>
            <a:spLocks noChangeShapeType="1"/>
          </p:cNvSpPr>
          <p:nvPr/>
        </p:nvSpPr>
        <p:spPr bwMode="auto">
          <a:xfrm>
            <a:off x="2669322" y="3458849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8" name="Line 48"/>
          <p:cNvSpPr>
            <a:spLocks noChangeShapeType="1"/>
          </p:cNvSpPr>
          <p:nvPr/>
        </p:nvSpPr>
        <p:spPr bwMode="auto">
          <a:xfrm flipH="1">
            <a:off x="4723338" y="3458849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" name="Rectangle 49"/>
          <p:cNvSpPr>
            <a:spLocks noChangeArrowheads="1"/>
          </p:cNvSpPr>
          <p:nvPr/>
        </p:nvSpPr>
        <p:spPr bwMode="auto">
          <a:xfrm>
            <a:off x="2503609" y="3397143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Line 50"/>
          <p:cNvSpPr>
            <a:spLocks noChangeShapeType="1"/>
          </p:cNvSpPr>
          <p:nvPr/>
        </p:nvSpPr>
        <p:spPr bwMode="auto">
          <a:xfrm>
            <a:off x="2669322" y="3103622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1"/>
          <p:cNvSpPr>
            <a:spLocks noChangeShapeType="1"/>
          </p:cNvSpPr>
          <p:nvPr/>
        </p:nvSpPr>
        <p:spPr bwMode="auto">
          <a:xfrm flipH="1">
            <a:off x="4723338" y="3103622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Rectangle 52"/>
          <p:cNvSpPr>
            <a:spLocks noChangeArrowheads="1"/>
          </p:cNvSpPr>
          <p:nvPr/>
        </p:nvSpPr>
        <p:spPr bwMode="auto">
          <a:xfrm>
            <a:off x="2585442" y="3043584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Line 53"/>
          <p:cNvSpPr>
            <a:spLocks noChangeShapeType="1"/>
          </p:cNvSpPr>
          <p:nvPr/>
        </p:nvSpPr>
        <p:spPr bwMode="auto">
          <a:xfrm>
            <a:off x="2669322" y="2748396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4"/>
          <p:cNvSpPr>
            <a:spLocks noChangeShapeType="1"/>
          </p:cNvSpPr>
          <p:nvPr/>
        </p:nvSpPr>
        <p:spPr bwMode="auto">
          <a:xfrm flipH="1">
            <a:off x="4723338" y="2748396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Rectangle 55"/>
          <p:cNvSpPr>
            <a:spLocks noChangeArrowheads="1"/>
          </p:cNvSpPr>
          <p:nvPr/>
        </p:nvSpPr>
        <p:spPr bwMode="auto">
          <a:xfrm>
            <a:off x="2503609" y="2688357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Line 56"/>
          <p:cNvSpPr>
            <a:spLocks noChangeShapeType="1"/>
          </p:cNvSpPr>
          <p:nvPr/>
        </p:nvSpPr>
        <p:spPr bwMode="auto">
          <a:xfrm>
            <a:off x="2669322" y="2394837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57"/>
          <p:cNvSpPr>
            <a:spLocks noChangeShapeType="1"/>
          </p:cNvSpPr>
          <p:nvPr/>
        </p:nvSpPr>
        <p:spPr bwMode="auto">
          <a:xfrm flipH="1">
            <a:off x="4723338" y="2394837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Rectangle 58"/>
          <p:cNvSpPr>
            <a:spLocks noChangeArrowheads="1"/>
          </p:cNvSpPr>
          <p:nvPr/>
        </p:nvSpPr>
        <p:spPr bwMode="auto">
          <a:xfrm>
            <a:off x="2585442" y="2334798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Line 59"/>
          <p:cNvSpPr>
            <a:spLocks noChangeShapeType="1"/>
          </p:cNvSpPr>
          <p:nvPr/>
        </p:nvSpPr>
        <p:spPr bwMode="auto">
          <a:xfrm>
            <a:off x="2669322" y="2039610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0"/>
          <p:cNvSpPr>
            <a:spLocks noChangeShapeType="1"/>
          </p:cNvSpPr>
          <p:nvPr/>
        </p:nvSpPr>
        <p:spPr bwMode="auto">
          <a:xfrm flipH="1">
            <a:off x="4723338" y="2039610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Rectangle 61"/>
          <p:cNvSpPr>
            <a:spLocks noChangeArrowheads="1"/>
          </p:cNvSpPr>
          <p:nvPr/>
        </p:nvSpPr>
        <p:spPr bwMode="auto">
          <a:xfrm>
            <a:off x="2503609" y="1979572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Line 62"/>
          <p:cNvSpPr>
            <a:spLocks noChangeShapeType="1"/>
          </p:cNvSpPr>
          <p:nvPr/>
        </p:nvSpPr>
        <p:spPr bwMode="auto">
          <a:xfrm>
            <a:off x="2669322" y="1686051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3"/>
          <p:cNvSpPr>
            <a:spLocks noChangeShapeType="1"/>
          </p:cNvSpPr>
          <p:nvPr/>
        </p:nvSpPr>
        <p:spPr bwMode="auto">
          <a:xfrm flipH="1">
            <a:off x="4723338" y="1686051"/>
            <a:ext cx="36825" cy="166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Rectangle 64"/>
          <p:cNvSpPr>
            <a:spLocks noChangeArrowheads="1"/>
          </p:cNvSpPr>
          <p:nvPr/>
        </p:nvSpPr>
        <p:spPr bwMode="auto">
          <a:xfrm>
            <a:off x="2585442" y="1626013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Line 65"/>
          <p:cNvSpPr>
            <a:spLocks noChangeShapeType="1"/>
          </p:cNvSpPr>
          <p:nvPr/>
        </p:nvSpPr>
        <p:spPr bwMode="auto">
          <a:xfrm>
            <a:off x="2669322" y="1339163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66"/>
          <p:cNvSpPr>
            <a:spLocks noChangeShapeType="1"/>
          </p:cNvSpPr>
          <p:nvPr/>
        </p:nvSpPr>
        <p:spPr bwMode="auto">
          <a:xfrm flipH="1">
            <a:off x="4723338" y="1339163"/>
            <a:ext cx="36825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Rectangle 67"/>
          <p:cNvSpPr>
            <a:spLocks noChangeArrowheads="1"/>
          </p:cNvSpPr>
          <p:nvPr/>
        </p:nvSpPr>
        <p:spPr bwMode="auto">
          <a:xfrm>
            <a:off x="2503609" y="1277457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3.5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68"/>
          <p:cNvSpPr>
            <a:spLocks noChangeShapeType="1"/>
          </p:cNvSpPr>
          <p:nvPr/>
        </p:nvSpPr>
        <p:spPr bwMode="auto">
          <a:xfrm>
            <a:off x="2669322" y="1339163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69"/>
          <p:cNvSpPr>
            <a:spLocks noChangeShapeType="1"/>
          </p:cNvSpPr>
          <p:nvPr/>
        </p:nvSpPr>
        <p:spPr bwMode="auto">
          <a:xfrm>
            <a:off x="2669322" y="3812408"/>
            <a:ext cx="209084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0"/>
          <p:cNvSpPr>
            <a:spLocks noChangeShapeType="1"/>
          </p:cNvSpPr>
          <p:nvPr/>
        </p:nvSpPr>
        <p:spPr bwMode="auto">
          <a:xfrm flipV="1">
            <a:off x="4760163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1"/>
          <p:cNvSpPr>
            <a:spLocks noChangeShapeType="1"/>
          </p:cNvSpPr>
          <p:nvPr/>
        </p:nvSpPr>
        <p:spPr bwMode="auto">
          <a:xfrm flipV="1">
            <a:off x="2669322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Freeform 72"/>
          <p:cNvSpPr>
            <a:spLocks/>
          </p:cNvSpPr>
          <p:nvPr/>
        </p:nvSpPr>
        <p:spPr bwMode="auto">
          <a:xfrm>
            <a:off x="2835034" y="1692722"/>
            <a:ext cx="1841250" cy="17427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5"/>
              </a:cxn>
              <a:cxn ang="0">
                <a:pos x="46" y="100"/>
              </a:cxn>
              <a:cxn ang="0">
                <a:pos x="64" y="149"/>
              </a:cxn>
              <a:cxn ang="0">
                <a:pos x="86" y="204"/>
              </a:cxn>
              <a:cxn ang="0">
                <a:pos x="104" y="276"/>
              </a:cxn>
              <a:cxn ang="0">
                <a:pos x="127" y="353"/>
              </a:cxn>
              <a:cxn ang="0">
                <a:pos x="145" y="434"/>
              </a:cxn>
              <a:cxn ang="0">
                <a:pos x="168" y="511"/>
              </a:cxn>
              <a:cxn ang="0">
                <a:pos x="186" y="584"/>
              </a:cxn>
              <a:cxn ang="0">
                <a:pos x="208" y="642"/>
              </a:cxn>
              <a:cxn ang="0">
                <a:pos x="226" y="692"/>
              </a:cxn>
              <a:cxn ang="0">
                <a:pos x="249" y="737"/>
              </a:cxn>
              <a:cxn ang="0">
                <a:pos x="267" y="774"/>
              </a:cxn>
              <a:cxn ang="0">
                <a:pos x="290" y="805"/>
              </a:cxn>
              <a:cxn ang="0">
                <a:pos x="308" y="832"/>
              </a:cxn>
              <a:cxn ang="0">
                <a:pos x="330" y="855"/>
              </a:cxn>
              <a:cxn ang="0">
                <a:pos x="349" y="878"/>
              </a:cxn>
              <a:cxn ang="0">
                <a:pos x="371" y="896"/>
              </a:cxn>
              <a:cxn ang="0">
                <a:pos x="389" y="914"/>
              </a:cxn>
              <a:cxn ang="0">
                <a:pos x="412" y="927"/>
              </a:cxn>
              <a:cxn ang="0">
                <a:pos x="430" y="941"/>
              </a:cxn>
              <a:cxn ang="0">
                <a:pos x="453" y="950"/>
              </a:cxn>
              <a:cxn ang="0">
                <a:pos x="471" y="964"/>
              </a:cxn>
              <a:cxn ang="0">
                <a:pos x="493" y="973"/>
              </a:cxn>
              <a:cxn ang="0">
                <a:pos x="511" y="982"/>
              </a:cxn>
              <a:cxn ang="0">
                <a:pos x="534" y="991"/>
              </a:cxn>
              <a:cxn ang="0">
                <a:pos x="552" y="1000"/>
              </a:cxn>
              <a:cxn ang="0">
                <a:pos x="575" y="1004"/>
              </a:cxn>
              <a:cxn ang="0">
                <a:pos x="593" y="1013"/>
              </a:cxn>
              <a:cxn ang="0">
                <a:pos x="615" y="1018"/>
              </a:cxn>
              <a:cxn ang="0">
                <a:pos x="633" y="1022"/>
              </a:cxn>
              <a:cxn ang="0">
                <a:pos x="656" y="1027"/>
              </a:cxn>
              <a:cxn ang="0">
                <a:pos x="674" y="1027"/>
              </a:cxn>
              <a:cxn ang="0">
                <a:pos x="697" y="1031"/>
              </a:cxn>
              <a:cxn ang="0">
                <a:pos x="715" y="1036"/>
              </a:cxn>
              <a:cxn ang="0">
                <a:pos x="737" y="1036"/>
              </a:cxn>
              <a:cxn ang="0">
                <a:pos x="756" y="1040"/>
              </a:cxn>
              <a:cxn ang="0">
                <a:pos x="778" y="1040"/>
              </a:cxn>
              <a:cxn ang="0">
                <a:pos x="796" y="1040"/>
              </a:cxn>
              <a:cxn ang="0">
                <a:pos x="819" y="1040"/>
              </a:cxn>
              <a:cxn ang="0">
                <a:pos x="837" y="1040"/>
              </a:cxn>
              <a:cxn ang="0">
                <a:pos x="860" y="1045"/>
              </a:cxn>
              <a:cxn ang="0">
                <a:pos x="878" y="1045"/>
              </a:cxn>
              <a:cxn ang="0">
                <a:pos x="900" y="1045"/>
              </a:cxn>
            </a:cxnLst>
            <a:rect l="0" t="0" r="r" b="b"/>
            <a:pathLst>
              <a:path w="900" h="1045">
                <a:moveTo>
                  <a:pt x="0" y="0"/>
                </a:moveTo>
                <a:lnTo>
                  <a:pt x="23" y="55"/>
                </a:lnTo>
                <a:lnTo>
                  <a:pt x="46" y="100"/>
                </a:lnTo>
                <a:lnTo>
                  <a:pt x="64" y="149"/>
                </a:lnTo>
                <a:lnTo>
                  <a:pt x="86" y="204"/>
                </a:lnTo>
                <a:lnTo>
                  <a:pt x="104" y="276"/>
                </a:lnTo>
                <a:lnTo>
                  <a:pt x="127" y="353"/>
                </a:lnTo>
                <a:lnTo>
                  <a:pt x="145" y="434"/>
                </a:lnTo>
                <a:lnTo>
                  <a:pt x="168" y="511"/>
                </a:lnTo>
                <a:lnTo>
                  <a:pt x="186" y="584"/>
                </a:lnTo>
                <a:lnTo>
                  <a:pt x="208" y="642"/>
                </a:lnTo>
                <a:lnTo>
                  <a:pt x="226" y="692"/>
                </a:lnTo>
                <a:lnTo>
                  <a:pt x="249" y="737"/>
                </a:lnTo>
                <a:lnTo>
                  <a:pt x="267" y="774"/>
                </a:lnTo>
                <a:lnTo>
                  <a:pt x="290" y="805"/>
                </a:lnTo>
                <a:lnTo>
                  <a:pt x="308" y="832"/>
                </a:lnTo>
                <a:lnTo>
                  <a:pt x="330" y="855"/>
                </a:lnTo>
                <a:lnTo>
                  <a:pt x="349" y="878"/>
                </a:lnTo>
                <a:lnTo>
                  <a:pt x="371" y="896"/>
                </a:lnTo>
                <a:lnTo>
                  <a:pt x="389" y="914"/>
                </a:lnTo>
                <a:lnTo>
                  <a:pt x="412" y="927"/>
                </a:lnTo>
                <a:lnTo>
                  <a:pt x="430" y="941"/>
                </a:lnTo>
                <a:lnTo>
                  <a:pt x="453" y="950"/>
                </a:lnTo>
                <a:lnTo>
                  <a:pt x="471" y="964"/>
                </a:lnTo>
                <a:lnTo>
                  <a:pt x="493" y="973"/>
                </a:lnTo>
                <a:lnTo>
                  <a:pt x="511" y="982"/>
                </a:lnTo>
                <a:lnTo>
                  <a:pt x="534" y="991"/>
                </a:lnTo>
                <a:lnTo>
                  <a:pt x="552" y="1000"/>
                </a:lnTo>
                <a:lnTo>
                  <a:pt x="575" y="1004"/>
                </a:lnTo>
                <a:lnTo>
                  <a:pt x="593" y="1013"/>
                </a:lnTo>
                <a:lnTo>
                  <a:pt x="615" y="1018"/>
                </a:lnTo>
                <a:lnTo>
                  <a:pt x="633" y="1022"/>
                </a:lnTo>
                <a:lnTo>
                  <a:pt x="656" y="1027"/>
                </a:lnTo>
                <a:lnTo>
                  <a:pt x="674" y="1027"/>
                </a:lnTo>
                <a:lnTo>
                  <a:pt x="697" y="1031"/>
                </a:lnTo>
                <a:lnTo>
                  <a:pt x="715" y="1036"/>
                </a:lnTo>
                <a:lnTo>
                  <a:pt x="737" y="1036"/>
                </a:lnTo>
                <a:lnTo>
                  <a:pt x="756" y="1040"/>
                </a:lnTo>
                <a:lnTo>
                  <a:pt x="778" y="1040"/>
                </a:lnTo>
                <a:lnTo>
                  <a:pt x="796" y="1040"/>
                </a:lnTo>
                <a:lnTo>
                  <a:pt x="819" y="1040"/>
                </a:lnTo>
                <a:lnTo>
                  <a:pt x="837" y="1040"/>
                </a:lnTo>
                <a:lnTo>
                  <a:pt x="860" y="1045"/>
                </a:lnTo>
                <a:lnTo>
                  <a:pt x="878" y="1045"/>
                </a:lnTo>
                <a:lnTo>
                  <a:pt x="900" y="1045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Freeform 73"/>
          <p:cNvSpPr>
            <a:spLocks/>
          </p:cNvSpPr>
          <p:nvPr/>
        </p:nvSpPr>
        <p:spPr bwMode="auto">
          <a:xfrm>
            <a:off x="2835034" y="3133641"/>
            <a:ext cx="1841250" cy="6637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9"/>
              </a:cxn>
              <a:cxn ang="0">
                <a:pos x="46" y="109"/>
              </a:cxn>
              <a:cxn ang="0">
                <a:pos x="64" y="154"/>
              </a:cxn>
              <a:cxn ang="0">
                <a:pos x="86" y="199"/>
              </a:cxn>
              <a:cxn ang="0">
                <a:pos x="104" y="235"/>
              </a:cxn>
              <a:cxn ang="0">
                <a:pos x="127" y="267"/>
              </a:cxn>
              <a:cxn ang="0">
                <a:pos x="145" y="294"/>
              </a:cxn>
              <a:cxn ang="0">
                <a:pos x="168" y="317"/>
              </a:cxn>
              <a:cxn ang="0">
                <a:pos x="186" y="335"/>
              </a:cxn>
              <a:cxn ang="0">
                <a:pos x="208" y="348"/>
              </a:cxn>
              <a:cxn ang="0">
                <a:pos x="226" y="362"/>
              </a:cxn>
              <a:cxn ang="0">
                <a:pos x="249" y="371"/>
              </a:cxn>
              <a:cxn ang="0">
                <a:pos x="267" y="380"/>
              </a:cxn>
              <a:cxn ang="0">
                <a:pos x="290" y="385"/>
              </a:cxn>
              <a:cxn ang="0">
                <a:pos x="308" y="394"/>
              </a:cxn>
              <a:cxn ang="0">
                <a:pos x="330" y="398"/>
              </a:cxn>
              <a:cxn ang="0">
                <a:pos x="349" y="398"/>
              </a:cxn>
              <a:cxn ang="0">
                <a:pos x="371" y="380"/>
              </a:cxn>
              <a:cxn ang="0">
                <a:pos x="389" y="366"/>
              </a:cxn>
              <a:cxn ang="0">
                <a:pos x="412" y="362"/>
              </a:cxn>
              <a:cxn ang="0">
                <a:pos x="430" y="357"/>
              </a:cxn>
              <a:cxn ang="0">
                <a:pos x="453" y="353"/>
              </a:cxn>
              <a:cxn ang="0">
                <a:pos x="471" y="348"/>
              </a:cxn>
              <a:cxn ang="0">
                <a:pos x="493" y="344"/>
              </a:cxn>
              <a:cxn ang="0">
                <a:pos x="511" y="344"/>
              </a:cxn>
              <a:cxn ang="0">
                <a:pos x="534" y="339"/>
              </a:cxn>
              <a:cxn ang="0">
                <a:pos x="552" y="339"/>
              </a:cxn>
              <a:cxn ang="0">
                <a:pos x="575" y="339"/>
              </a:cxn>
              <a:cxn ang="0">
                <a:pos x="593" y="335"/>
              </a:cxn>
              <a:cxn ang="0">
                <a:pos x="615" y="335"/>
              </a:cxn>
              <a:cxn ang="0">
                <a:pos x="633" y="335"/>
              </a:cxn>
              <a:cxn ang="0">
                <a:pos x="656" y="335"/>
              </a:cxn>
              <a:cxn ang="0">
                <a:pos x="674" y="335"/>
              </a:cxn>
              <a:cxn ang="0">
                <a:pos x="697" y="335"/>
              </a:cxn>
              <a:cxn ang="0">
                <a:pos x="715" y="335"/>
              </a:cxn>
              <a:cxn ang="0">
                <a:pos x="737" y="335"/>
              </a:cxn>
              <a:cxn ang="0">
                <a:pos x="756" y="335"/>
              </a:cxn>
              <a:cxn ang="0">
                <a:pos x="778" y="335"/>
              </a:cxn>
              <a:cxn ang="0">
                <a:pos x="796" y="335"/>
              </a:cxn>
              <a:cxn ang="0">
                <a:pos x="819" y="339"/>
              </a:cxn>
              <a:cxn ang="0">
                <a:pos x="837" y="339"/>
              </a:cxn>
              <a:cxn ang="0">
                <a:pos x="860" y="339"/>
              </a:cxn>
              <a:cxn ang="0">
                <a:pos x="878" y="339"/>
              </a:cxn>
              <a:cxn ang="0">
                <a:pos x="900" y="339"/>
              </a:cxn>
            </a:cxnLst>
            <a:rect l="0" t="0" r="r" b="b"/>
            <a:pathLst>
              <a:path w="900" h="398">
                <a:moveTo>
                  <a:pt x="0" y="0"/>
                </a:moveTo>
                <a:lnTo>
                  <a:pt x="23" y="59"/>
                </a:lnTo>
                <a:lnTo>
                  <a:pt x="46" y="109"/>
                </a:lnTo>
                <a:lnTo>
                  <a:pt x="64" y="154"/>
                </a:lnTo>
                <a:lnTo>
                  <a:pt x="86" y="199"/>
                </a:lnTo>
                <a:lnTo>
                  <a:pt x="104" y="235"/>
                </a:lnTo>
                <a:lnTo>
                  <a:pt x="127" y="267"/>
                </a:lnTo>
                <a:lnTo>
                  <a:pt x="145" y="294"/>
                </a:lnTo>
                <a:lnTo>
                  <a:pt x="168" y="317"/>
                </a:lnTo>
                <a:lnTo>
                  <a:pt x="186" y="335"/>
                </a:lnTo>
                <a:lnTo>
                  <a:pt x="208" y="348"/>
                </a:lnTo>
                <a:lnTo>
                  <a:pt x="226" y="362"/>
                </a:lnTo>
                <a:lnTo>
                  <a:pt x="249" y="371"/>
                </a:lnTo>
                <a:lnTo>
                  <a:pt x="267" y="380"/>
                </a:lnTo>
                <a:lnTo>
                  <a:pt x="290" y="385"/>
                </a:lnTo>
                <a:lnTo>
                  <a:pt x="308" y="394"/>
                </a:lnTo>
                <a:lnTo>
                  <a:pt x="330" y="398"/>
                </a:lnTo>
                <a:lnTo>
                  <a:pt x="349" y="398"/>
                </a:lnTo>
                <a:lnTo>
                  <a:pt x="371" y="380"/>
                </a:lnTo>
                <a:lnTo>
                  <a:pt x="389" y="366"/>
                </a:lnTo>
                <a:lnTo>
                  <a:pt x="412" y="362"/>
                </a:lnTo>
                <a:lnTo>
                  <a:pt x="430" y="357"/>
                </a:lnTo>
                <a:lnTo>
                  <a:pt x="453" y="353"/>
                </a:lnTo>
                <a:lnTo>
                  <a:pt x="471" y="348"/>
                </a:lnTo>
                <a:lnTo>
                  <a:pt x="493" y="344"/>
                </a:lnTo>
                <a:lnTo>
                  <a:pt x="511" y="344"/>
                </a:lnTo>
                <a:lnTo>
                  <a:pt x="534" y="339"/>
                </a:lnTo>
                <a:lnTo>
                  <a:pt x="552" y="339"/>
                </a:lnTo>
                <a:lnTo>
                  <a:pt x="575" y="339"/>
                </a:lnTo>
                <a:lnTo>
                  <a:pt x="593" y="335"/>
                </a:lnTo>
                <a:lnTo>
                  <a:pt x="615" y="335"/>
                </a:lnTo>
                <a:lnTo>
                  <a:pt x="633" y="335"/>
                </a:lnTo>
                <a:lnTo>
                  <a:pt x="656" y="335"/>
                </a:lnTo>
                <a:lnTo>
                  <a:pt x="674" y="335"/>
                </a:lnTo>
                <a:lnTo>
                  <a:pt x="697" y="335"/>
                </a:lnTo>
                <a:lnTo>
                  <a:pt x="715" y="335"/>
                </a:lnTo>
                <a:lnTo>
                  <a:pt x="737" y="335"/>
                </a:lnTo>
                <a:lnTo>
                  <a:pt x="756" y="335"/>
                </a:lnTo>
                <a:lnTo>
                  <a:pt x="778" y="335"/>
                </a:lnTo>
                <a:lnTo>
                  <a:pt x="796" y="335"/>
                </a:lnTo>
                <a:lnTo>
                  <a:pt x="819" y="339"/>
                </a:lnTo>
                <a:lnTo>
                  <a:pt x="837" y="339"/>
                </a:lnTo>
                <a:lnTo>
                  <a:pt x="860" y="339"/>
                </a:lnTo>
                <a:lnTo>
                  <a:pt x="878" y="339"/>
                </a:lnTo>
                <a:lnTo>
                  <a:pt x="900" y="339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Freeform 74"/>
          <p:cNvSpPr>
            <a:spLocks/>
          </p:cNvSpPr>
          <p:nvPr/>
        </p:nvSpPr>
        <p:spPr bwMode="auto">
          <a:xfrm>
            <a:off x="2835034" y="3133641"/>
            <a:ext cx="1841250" cy="6637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9"/>
              </a:cxn>
              <a:cxn ang="0">
                <a:pos x="46" y="109"/>
              </a:cxn>
              <a:cxn ang="0">
                <a:pos x="64" y="154"/>
              </a:cxn>
              <a:cxn ang="0">
                <a:pos x="86" y="199"/>
              </a:cxn>
              <a:cxn ang="0">
                <a:pos x="104" y="235"/>
              </a:cxn>
              <a:cxn ang="0">
                <a:pos x="127" y="267"/>
              </a:cxn>
              <a:cxn ang="0">
                <a:pos x="145" y="294"/>
              </a:cxn>
              <a:cxn ang="0">
                <a:pos x="168" y="317"/>
              </a:cxn>
              <a:cxn ang="0">
                <a:pos x="186" y="335"/>
              </a:cxn>
              <a:cxn ang="0">
                <a:pos x="208" y="348"/>
              </a:cxn>
              <a:cxn ang="0">
                <a:pos x="226" y="362"/>
              </a:cxn>
              <a:cxn ang="0">
                <a:pos x="249" y="371"/>
              </a:cxn>
              <a:cxn ang="0">
                <a:pos x="267" y="380"/>
              </a:cxn>
              <a:cxn ang="0">
                <a:pos x="290" y="385"/>
              </a:cxn>
              <a:cxn ang="0">
                <a:pos x="308" y="394"/>
              </a:cxn>
              <a:cxn ang="0">
                <a:pos x="330" y="398"/>
              </a:cxn>
              <a:cxn ang="0">
                <a:pos x="349" y="398"/>
              </a:cxn>
              <a:cxn ang="0">
                <a:pos x="371" y="380"/>
              </a:cxn>
              <a:cxn ang="0">
                <a:pos x="389" y="366"/>
              </a:cxn>
              <a:cxn ang="0">
                <a:pos x="412" y="362"/>
              </a:cxn>
              <a:cxn ang="0">
                <a:pos x="430" y="357"/>
              </a:cxn>
              <a:cxn ang="0">
                <a:pos x="453" y="353"/>
              </a:cxn>
              <a:cxn ang="0">
                <a:pos x="471" y="348"/>
              </a:cxn>
              <a:cxn ang="0">
                <a:pos x="493" y="344"/>
              </a:cxn>
              <a:cxn ang="0">
                <a:pos x="511" y="344"/>
              </a:cxn>
              <a:cxn ang="0">
                <a:pos x="534" y="339"/>
              </a:cxn>
              <a:cxn ang="0">
                <a:pos x="552" y="339"/>
              </a:cxn>
              <a:cxn ang="0">
                <a:pos x="575" y="339"/>
              </a:cxn>
              <a:cxn ang="0">
                <a:pos x="593" y="335"/>
              </a:cxn>
              <a:cxn ang="0">
                <a:pos x="615" y="335"/>
              </a:cxn>
              <a:cxn ang="0">
                <a:pos x="633" y="335"/>
              </a:cxn>
              <a:cxn ang="0">
                <a:pos x="656" y="335"/>
              </a:cxn>
              <a:cxn ang="0">
                <a:pos x="674" y="335"/>
              </a:cxn>
              <a:cxn ang="0">
                <a:pos x="697" y="335"/>
              </a:cxn>
              <a:cxn ang="0">
                <a:pos x="715" y="335"/>
              </a:cxn>
              <a:cxn ang="0">
                <a:pos x="737" y="335"/>
              </a:cxn>
              <a:cxn ang="0">
                <a:pos x="756" y="335"/>
              </a:cxn>
              <a:cxn ang="0">
                <a:pos x="778" y="335"/>
              </a:cxn>
              <a:cxn ang="0">
                <a:pos x="796" y="335"/>
              </a:cxn>
              <a:cxn ang="0">
                <a:pos x="819" y="339"/>
              </a:cxn>
              <a:cxn ang="0">
                <a:pos x="837" y="339"/>
              </a:cxn>
              <a:cxn ang="0">
                <a:pos x="860" y="339"/>
              </a:cxn>
              <a:cxn ang="0">
                <a:pos x="878" y="339"/>
              </a:cxn>
              <a:cxn ang="0">
                <a:pos x="900" y="339"/>
              </a:cxn>
            </a:cxnLst>
            <a:rect l="0" t="0" r="r" b="b"/>
            <a:pathLst>
              <a:path w="900" h="398">
                <a:moveTo>
                  <a:pt x="0" y="0"/>
                </a:moveTo>
                <a:lnTo>
                  <a:pt x="23" y="59"/>
                </a:lnTo>
                <a:lnTo>
                  <a:pt x="46" y="109"/>
                </a:lnTo>
                <a:lnTo>
                  <a:pt x="64" y="154"/>
                </a:lnTo>
                <a:lnTo>
                  <a:pt x="86" y="199"/>
                </a:lnTo>
                <a:lnTo>
                  <a:pt x="104" y="235"/>
                </a:lnTo>
                <a:lnTo>
                  <a:pt x="127" y="267"/>
                </a:lnTo>
                <a:lnTo>
                  <a:pt x="145" y="294"/>
                </a:lnTo>
                <a:lnTo>
                  <a:pt x="168" y="317"/>
                </a:lnTo>
                <a:lnTo>
                  <a:pt x="186" y="335"/>
                </a:lnTo>
                <a:lnTo>
                  <a:pt x="208" y="348"/>
                </a:lnTo>
                <a:lnTo>
                  <a:pt x="226" y="362"/>
                </a:lnTo>
                <a:lnTo>
                  <a:pt x="249" y="371"/>
                </a:lnTo>
                <a:lnTo>
                  <a:pt x="267" y="380"/>
                </a:lnTo>
                <a:lnTo>
                  <a:pt x="290" y="385"/>
                </a:lnTo>
                <a:lnTo>
                  <a:pt x="308" y="394"/>
                </a:lnTo>
                <a:lnTo>
                  <a:pt x="330" y="398"/>
                </a:lnTo>
                <a:lnTo>
                  <a:pt x="349" y="398"/>
                </a:lnTo>
                <a:lnTo>
                  <a:pt x="371" y="380"/>
                </a:lnTo>
                <a:lnTo>
                  <a:pt x="389" y="366"/>
                </a:lnTo>
                <a:lnTo>
                  <a:pt x="412" y="362"/>
                </a:lnTo>
                <a:lnTo>
                  <a:pt x="430" y="357"/>
                </a:lnTo>
                <a:lnTo>
                  <a:pt x="453" y="353"/>
                </a:lnTo>
                <a:lnTo>
                  <a:pt x="471" y="348"/>
                </a:lnTo>
                <a:lnTo>
                  <a:pt x="493" y="344"/>
                </a:lnTo>
                <a:lnTo>
                  <a:pt x="511" y="344"/>
                </a:lnTo>
                <a:lnTo>
                  <a:pt x="534" y="339"/>
                </a:lnTo>
                <a:lnTo>
                  <a:pt x="552" y="339"/>
                </a:lnTo>
                <a:lnTo>
                  <a:pt x="575" y="339"/>
                </a:lnTo>
                <a:lnTo>
                  <a:pt x="593" y="335"/>
                </a:lnTo>
                <a:lnTo>
                  <a:pt x="615" y="335"/>
                </a:lnTo>
                <a:lnTo>
                  <a:pt x="633" y="335"/>
                </a:lnTo>
                <a:lnTo>
                  <a:pt x="656" y="335"/>
                </a:lnTo>
                <a:lnTo>
                  <a:pt x="674" y="335"/>
                </a:lnTo>
                <a:lnTo>
                  <a:pt x="697" y="335"/>
                </a:lnTo>
                <a:lnTo>
                  <a:pt x="715" y="335"/>
                </a:lnTo>
                <a:lnTo>
                  <a:pt x="737" y="335"/>
                </a:lnTo>
                <a:lnTo>
                  <a:pt x="756" y="335"/>
                </a:lnTo>
                <a:lnTo>
                  <a:pt x="778" y="335"/>
                </a:lnTo>
                <a:lnTo>
                  <a:pt x="796" y="335"/>
                </a:lnTo>
                <a:lnTo>
                  <a:pt x="819" y="339"/>
                </a:lnTo>
                <a:lnTo>
                  <a:pt x="837" y="339"/>
                </a:lnTo>
                <a:lnTo>
                  <a:pt x="860" y="339"/>
                </a:lnTo>
                <a:lnTo>
                  <a:pt x="878" y="339"/>
                </a:lnTo>
                <a:lnTo>
                  <a:pt x="900" y="339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Freeform 75"/>
          <p:cNvSpPr>
            <a:spLocks/>
          </p:cNvSpPr>
          <p:nvPr/>
        </p:nvSpPr>
        <p:spPr bwMode="auto">
          <a:xfrm>
            <a:off x="2835034" y="2651667"/>
            <a:ext cx="1841250" cy="7754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81"/>
              </a:cxn>
              <a:cxn ang="0">
                <a:pos x="46" y="149"/>
              </a:cxn>
              <a:cxn ang="0">
                <a:pos x="64" y="208"/>
              </a:cxn>
              <a:cxn ang="0">
                <a:pos x="86" y="257"/>
              </a:cxn>
              <a:cxn ang="0">
                <a:pos x="104" y="294"/>
              </a:cxn>
              <a:cxn ang="0">
                <a:pos x="127" y="325"/>
              </a:cxn>
              <a:cxn ang="0">
                <a:pos x="145" y="348"/>
              </a:cxn>
              <a:cxn ang="0">
                <a:pos x="168" y="366"/>
              </a:cxn>
              <a:cxn ang="0">
                <a:pos x="186" y="380"/>
              </a:cxn>
              <a:cxn ang="0">
                <a:pos x="208" y="393"/>
              </a:cxn>
              <a:cxn ang="0">
                <a:pos x="226" y="402"/>
              </a:cxn>
              <a:cxn ang="0">
                <a:pos x="249" y="411"/>
              </a:cxn>
              <a:cxn ang="0">
                <a:pos x="267" y="416"/>
              </a:cxn>
              <a:cxn ang="0">
                <a:pos x="290" y="420"/>
              </a:cxn>
              <a:cxn ang="0">
                <a:pos x="308" y="425"/>
              </a:cxn>
              <a:cxn ang="0">
                <a:pos x="330" y="429"/>
              </a:cxn>
              <a:cxn ang="0">
                <a:pos x="349" y="434"/>
              </a:cxn>
              <a:cxn ang="0">
                <a:pos x="371" y="438"/>
              </a:cxn>
              <a:cxn ang="0">
                <a:pos x="389" y="438"/>
              </a:cxn>
              <a:cxn ang="0">
                <a:pos x="412" y="443"/>
              </a:cxn>
              <a:cxn ang="0">
                <a:pos x="430" y="443"/>
              </a:cxn>
              <a:cxn ang="0">
                <a:pos x="453" y="447"/>
              </a:cxn>
              <a:cxn ang="0">
                <a:pos x="471" y="447"/>
              </a:cxn>
              <a:cxn ang="0">
                <a:pos x="493" y="452"/>
              </a:cxn>
              <a:cxn ang="0">
                <a:pos x="511" y="452"/>
              </a:cxn>
              <a:cxn ang="0">
                <a:pos x="534" y="452"/>
              </a:cxn>
              <a:cxn ang="0">
                <a:pos x="552" y="456"/>
              </a:cxn>
              <a:cxn ang="0">
                <a:pos x="575" y="456"/>
              </a:cxn>
              <a:cxn ang="0">
                <a:pos x="593" y="456"/>
              </a:cxn>
              <a:cxn ang="0">
                <a:pos x="615" y="456"/>
              </a:cxn>
              <a:cxn ang="0">
                <a:pos x="633" y="461"/>
              </a:cxn>
              <a:cxn ang="0">
                <a:pos x="656" y="461"/>
              </a:cxn>
              <a:cxn ang="0">
                <a:pos x="674" y="461"/>
              </a:cxn>
              <a:cxn ang="0">
                <a:pos x="697" y="461"/>
              </a:cxn>
              <a:cxn ang="0">
                <a:pos x="715" y="461"/>
              </a:cxn>
              <a:cxn ang="0">
                <a:pos x="737" y="461"/>
              </a:cxn>
              <a:cxn ang="0">
                <a:pos x="756" y="461"/>
              </a:cxn>
              <a:cxn ang="0">
                <a:pos x="778" y="465"/>
              </a:cxn>
              <a:cxn ang="0">
                <a:pos x="796" y="465"/>
              </a:cxn>
              <a:cxn ang="0">
                <a:pos x="819" y="465"/>
              </a:cxn>
              <a:cxn ang="0">
                <a:pos x="837" y="465"/>
              </a:cxn>
              <a:cxn ang="0">
                <a:pos x="860" y="465"/>
              </a:cxn>
              <a:cxn ang="0">
                <a:pos x="878" y="465"/>
              </a:cxn>
              <a:cxn ang="0">
                <a:pos x="900" y="465"/>
              </a:cxn>
            </a:cxnLst>
            <a:rect l="0" t="0" r="r" b="b"/>
            <a:pathLst>
              <a:path w="900" h="465">
                <a:moveTo>
                  <a:pt x="0" y="0"/>
                </a:moveTo>
                <a:lnTo>
                  <a:pt x="23" y="81"/>
                </a:lnTo>
                <a:lnTo>
                  <a:pt x="46" y="149"/>
                </a:lnTo>
                <a:lnTo>
                  <a:pt x="64" y="208"/>
                </a:lnTo>
                <a:lnTo>
                  <a:pt x="86" y="257"/>
                </a:lnTo>
                <a:lnTo>
                  <a:pt x="104" y="294"/>
                </a:lnTo>
                <a:lnTo>
                  <a:pt x="127" y="325"/>
                </a:lnTo>
                <a:lnTo>
                  <a:pt x="145" y="348"/>
                </a:lnTo>
                <a:lnTo>
                  <a:pt x="168" y="366"/>
                </a:lnTo>
                <a:lnTo>
                  <a:pt x="186" y="380"/>
                </a:lnTo>
                <a:lnTo>
                  <a:pt x="208" y="393"/>
                </a:lnTo>
                <a:lnTo>
                  <a:pt x="226" y="402"/>
                </a:lnTo>
                <a:lnTo>
                  <a:pt x="249" y="411"/>
                </a:lnTo>
                <a:lnTo>
                  <a:pt x="267" y="416"/>
                </a:lnTo>
                <a:lnTo>
                  <a:pt x="290" y="420"/>
                </a:lnTo>
                <a:lnTo>
                  <a:pt x="308" y="425"/>
                </a:lnTo>
                <a:lnTo>
                  <a:pt x="330" y="429"/>
                </a:lnTo>
                <a:lnTo>
                  <a:pt x="349" y="434"/>
                </a:lnTo>
                <a:lnTo>
                  <a:pt x="371" y="438"/>
                </a:lnTo>
                <a:lnTo>
                  <a:pt x="389" y="438"/>
                </a:lnTo>
                <a:lnTo>
                  <a:pt x="412" y="443"/>
                </a:lnTo>
                <a:lnTo>
                  <a:pt x="430" y="443"/>
                </a:lnTo>
                <a:lnTo>
                  <a:pt x="453" y="447"/>
                </a:lnTo>
                <a:lnTo>
                  <a:pt x="471" y="447"/>
                </a:lnTo>
                <a:lnTo>
                  <a:pt x="493" y="452"/>
                </a:lnTo>
                <a:lnTo>
                  <a:pt x="511" y="452"/>
                </a:lnTo>
                <a:lnTo>
                  <a:pt x="534" y="452"/>
                </a:lnTo>
                <a:lnTo>
                  <a:pt x="552" y="456"/>
                </a:lnTo>
                <a:lnTo>
                  <a:pt x="575" y="456"/>
                </a:lnTo>
                <a:lnTo>
                  <a:pt x="593" y="456"/>
                </a:lnTo>
                <a:lnTo>
                  <a:pt x="615" y="456"/>
                </a:lnTo>
                <a:lnTo>
                  <a:pt x="633" y="461"/>
                </a:lnTo>
                <a:lnTo>
                  <a:pt x="656" y="461"/>
                </a:lnTo>
                <a:lnTo>
                  <a:pt x="674" y="461"/>
                </a:lnTo>
                <a:lnTo>
                  <a:pt x="697" y="461"/>
                </a:lnTo>
                <a:lnTo>
                  <a:pt x="715" y="461"/>
                </a:lnTo>
                <a:lnTo>
                  <a:pt x="737" y="461"/>
                </a:lnTo>
                <a:lnTo>
                  <a:pt x="756" y="461"/>
                </a:lnTo>
                <a:lnTo>
                  <a:pt x="778" y="465"/>
                </a:lnTo>
                <a:lnTo>
                  <a:pt x="796" y="465"/>
                </a:lnTo>
                <a:lnTo>
                  <a:pt x="819" y="465"/>
                </a:lnTo>
                <a:lnTo>
                  <a:pt x="837" y="465"/>
                </a:lnTo>
                <a:lnTo>
                  <a:pt x="860" y="465"/>
                </a:lnTo>
                <a:lnTo>
                  <a:pt x="878" y="465"/>
                </a:lnTo>
                <a:lnTo>
                  <a:pt x="900" y="465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Freeform 76"/>
          <p:cNvSpPr>
            <a:spLocks/>
          </p:cNvSpPr>
          <p:nvPr/>
        </p:nvSpPr>
        <p:spPr bwMode="auto">
          <a:xfrm>
            <a:off x="2835034" y="2439865"/>
            <a:ext cx="1841250" cy="10106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36"/>
              </a:cxn>
              <a:cxn ang="0">
                <a:pos x="46" y="63"/>
              </a:cxn>
              <a:cxn ang="0">
                <a:pos x="64" y="90"/>
              </a:cxn>
              <a:cxn ang="0">
                <a:pos x="86" y="118"/>
              </a:cxn>
              <a:cxn ang="0">
                <a:pos x="104" y="145"/>
              </a:cxn>
              <a:cxn ang="0">
                <a:pos x="127" y="181"/>
              </a:cxn>
              <a:cxn ang="0">
                <a:pos x="145" y="222"/>
              </a:cxn>
              <a:cxn ang="0">
                <a:pos x="168" y="258"/>
              </a:cxn>
              <a:cxn ang="0">
                <a:pos x="186" y="299"/>
              </a:cxn>
              <a:cxn ang="0">
                <a:pos x="208" y="330"/>
              </a:cxn>
              <a:cxn ang="0">
                <a:pos x="226" y="362"/>
              </a:cxn>
              <a:cxn ang="0">
                <a:pos x="249" y="389"/>
              </a:cxn>
              <a:cxn ang="0">
                <a:pos x="267" y="412"/>
              </a:cxn>
              <a:cxn ang="0">
                <a:pos x="290" y="434"/>
              </a:cxn>
              <a:cxn ang="0">
                <a:pos x="308" y="452"/>
              </a:cxn>
              <a:cxn ang="0">
                <a:pos x="330" y="470"/>
              </a:cxn>
              <a:cxn ang="0">
                <a:pos x="349" y="484"/>
              </a:cxn>
              <a:cxn ang="0">
                <a:pos x="371" y="498"/>
              </a:cxn>
              <a:cxn ang="0">
                <a:pos x="389" y="511"/>
              </a:cxn>
              <a:cxn ang="0">
                <a:pos x="412" y="520"/>
              </a:cxn>
              <a:cxn ang="0">
                <a:pos x="430" y="529"/>
              </a:cxn>
              <a:cxn ang="0">
                <a:pos x="453" y="538"/>
              </a:cxn>
              <a:cxn ang="0">
                <a:pos x="471" y="547"/>
              </a:cxn>
              <a:cxn ang="0">
                <a:pos x="493" y="556"/>
              </a:cxn>
              <a:cxn ang="0">
                <a:pos x="511" y="561"/>
              </a:cxn>
              <a:cxn ang="0">
                <a:pos x="534" y="570"/>
              </a:cxn>
              <a:cxn ang="0">
                <a:pos x="552" y="574"/>
              </a:cxn>
              <a:cxn ang="0">
                <a:pos x="575" y="579"/>
              </a:cxn>
              <a:cxn ang="0">
                <a:pos x="593" y="583"/>
              </a:cxn>
              <a:cxn ang="0">
                <a:pos x="615" y="583"/>
              </a:cxn>
              <a:cxn ang="0">
                <a:pos x="633" y="588"/>
              </a:cxn>
              <a:cxn ang="0">
                <a:pos x="656" y="592"/>
              </a:cxn>
              <a:cxn ang="0">
                <a:pos x="674" y="592"/>
              </a:cxn>
              <a:cxn ang="0">
                <a:pos x="697" y="597"/>
              </a:cxn>
              <a:cxn ang="0">
                <a:pos x="715" y="597"/>
              </a:cxn>
              <a:cxn ang="0">
                <a:pos x="737" y="597"/>
              </a:cxn>
              <a:cxn ang="0">
                <a:pos x="756" y="602"/>
              </a:cxn>
              <a:cxn ang="0">
                <a:pos x="778" y="602"/>
              </a:cxn>
              <a:cxn ang="0">
                <a:pos x="796" y="602"/>
              </a:cxn>
              <a:cxn ang="0">
                <a:pos x="819" y="602"/>
              </a:cxn>
              <a:cxn ang="0">
                <a:pos x="837" y="602"/>
              </a:cxn>
              <a:cxn ang="0">
                <a:pos x="860" y="606"/>
              </a:cxn>
              <a:cxn ang="0">
                <a:pos x="878" y="606"/>
              </a:cxn>
              <a:cxn ang="0">
                <a:pos x="900" y="606"/>
              </a:cxn>
            </a:cxnLst>
            <a:rect l="0" t="0" r="r" b="b"/>
            <a:pathLst>
              <a:path w="900" h="606">
                <a:moveTo>
                  <a:pt x="0" y="0"/>
                </a:moveTo>
                <a:lnTo>
                  <a:pt x="23" y="36"/>
                </a:lnTo>
                <a:lnTo>
                  <a:pt x="46" y="63"/>
                </a:lnTo>
                <a:lnTo>
                  <a:pt x="64" y="90"/>
                </a:lnTo>
                <a:lnTo>
                  <a:pt x="86" y="118"/>
                </a:lnTo>
                <a:lnTo>
                  <a:pt x="104" y="145"/>
                </a:lnTo>
                <a:lnTo>
                  <a:pt x="127" y="181"/>
                </a:lnTo>
                <a:lnTo>
                  <a:pt x="145" y="222"/>
                </a:lnTo>
                <a:lnTo>
                  <a:pt x="168" y="258"/>
                </a:lnTo>
                <a:lnTo>
                  <a:pt x="186" y="299"/>
                </a:lnTo>
                <a:lnTo>
                  <a:pt x="208" y="330"/>
                </a:lnTo>
                <a:lnTo>
                  <a:pt x="226" y="362"/>
                </a:lnTo>
                <a:lnTo>
                  <a:pt x="249" y="389"/>
                </a:lnTo>
                <a:lnTo>
                  <a:pt x="267" y="412"/>
                </a:lnTo>
                <a:lnTo>
                  <a:pt x="290" y="434"/>
                </a:lnTo>
                <a:lnTo>
                  <a:pt x="308" y="452"/>
                </a:lnTo>
                <a:lnTo>
                  <a:pt x="330" y="470"/>
                </a:lnTo>
                <a:lnTo>
                  <a:pt x="349" y="484"/>
                </a:lnTo>
                <a:lnTo>
                  <a:pt x="371" y="498"/>
                </a:lnTo>
                <a:lnTo>
                  <a:pt x="389" y="511"/>
                </a:lnTo>
                <a:lnTo>
                  <a:pt x="412" y="520"/>
                </a:lnTo>
                <a:lnTo>
                  <a:pt x="430" y="529"/>
                </a:lnTo>
                <a:lnTo>
                  <a:pt x="453" y="538"/>
                </a:lnTo>
                <a:lnTo>
                  <a:pt x="471" y="547"/>
                </a:lnTo>
                <a:lnTo>
                  <a:pt x="493" y="556"/>
                </a:lnTo>
                <a:lnTo>
                  <a:pt x="511" y="561"/>
                </a:lnTo>
                <a:lnTo>
                  <a:pt x="534" y="570"/>
                </a:lnTo>
                <a:lnTo>
                  <a:pt x="552" y="574"/>
                </a:lnTo>
                <a:lnTo>
                  <a:pt x="575" y="579"/>
                </a:lnTo>
                <a:lnTo>
                  <a:pt x="593" y="583"/>
                </a:lnTo>
                <a:lnTo>
                  <a:pt x="615" y="583"/>
                </a:lnTo>
                <a:lnTo>
                  <a:pt x="633" y="588"/>
                </a:lnTo>
                <a:lnTo>
                  <a:pt x="656" y="592"/>
                </a:lnTo>
                <a:lnTo>
                  <a:pt x="674" y="592"/>
                </a:lnTo>
                <a:lnTo>
                  <a:pt x="697" y="597"/>
                </a:lnTo>
                <a:lnTo>
                  <a:pt x="715" y="597"/>
                </a:lnTo>
                <a:lnTo>
                  <a:pt x="737" y="597"/>
                </a:lnTo>
                <a:lnTo>
                  <a:pt x="756" y="602"/>
                </a:lnTo>
                <a:lnTo>
                  <a:pt x="778" y="602"/>
                </a:lnTo>
                <a:lnTo>
                  <a:pt x="796" y="602"/>
                </a:lnTo>
                <a:lnTo>
                  <a:pt x="819" y="602"/>
                </a:lnTo>
                <a:lnTo>
                  <a:pt x="837" y="602"/>
                </a:lnTo>
                <a:lnTo>
                  <a:pt x="860" y="606"/>
                </a:lnTo>
                <a:lnTo>
                  <a:pt x="878" y="606"/>
                </a:lnTo>
                <a:lnTo>
                  <a:pt x="900" y="606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Freeform 77"/>
          <p:cNvSpPr>
            <a:spLocks/>
          </p:cNvSpPr>
          <p:nvPr/>
        </p:nvSpPr>
        <p:spPr bwMode="auto">
          <a:xfrm>
            <a:off x="2835034" y="3352114"/>
            <a:ext cx="1841250" cy="423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0"/>
              </a:cxn>
              <a:cxn ang="0">
                <a:pos x="46" y="86"/>
              </a:cxn>
              <a:cxn ang="0">
                <a:pos x="64" y="122"/>
              </a:cxn>
              <a:cxn ang="0">
                <a:pos x="86" y="150"/>
              </a:cxn>
              <a:cxn ang="0">
                <a:pos x="104" y="172"/>
              </a:cxn>
              <a:cxn ang="0">
                <a:pos x="127" y="190"/>
              </a:cxn>
              <a:cxn ang="0">
                <a:pos x="145" y="204"/>
              </a:cxn>
              <a:cxn ang="0">
                <a:pos x="168" y="217"/>
              </a:cxn>
              <a:cxn ang="0">
                <a:pos x="186" y="226"/>
              </a:cxn>
              <a:cxn ang="0">
                <a:pos x="208" y="235"/>
              </a:cxn>
              <a:cxn ang="0">
                <a:pos x="226" y="245"/>
              </a:cxn>
              <a:cxn ang="0">
                <a:pos x="249" y="249"/>
              </a:cxn>
              <a:cxn ang="0">
                <a:pos x="267" y="254"/>
              </a:cxn>
              <a:cxn ang="0">
                <a:pos x="290" y="254"/>
              </a:cxn>
              <a:cxn ang="0">
                <a:pos x="308" y="245"/>
              </a:cxn>
              <a:cxn ang="0">
                <a:pos x="330" y="235"/>
              </a:cxn>
              <a:cxn ang="0">
                <a:pos x="349" y="226"/>
              </a:cxn>
              <a:cxn ang="0">
                <a:pos x="371" y="222"/>
              </a:cxn>
              <a:cxn ang="0">
                <a:pos x="389" y="222"/>
              </a:cxn>
              <a:cxn ang="0">
                <a:pos x="412" y="217"/>
              </a:cxn>
              <a:cxn ang="0">
                <a:pos x="430" y="213"/>
              </a:cxn>
              <a:cxn ang="0">
                <a:pos x="453" y="213"/>
              </a:cxn>
              <a:cxn ang="0">
                <a:pos x="471" y="208"/>
              </a:cxn>
              <a:cxn ang="0">
                <a:pos x="493" y="208"/>
              </a:cxn>
              <a:cxn ang="0">
                <a:pos x="511" y="208"/>
              </a:cxn>
              <a:cxn ang="0">
                <a:pos x="534" y="208"/>
              </a:cxn>
              <a:cxn ang="0">
                <a:pos x="552" y="208"/>
              </a:cxn>
              <a:cxn ang="0">
                <a:pos x="575" y="204"/>
              </a:cxn>
              <a:cxn ang="0">
                <a:pos x="593" y="204"/>
              </a:cxn>
              <a:cxn ang="0">
                <a:pos x="615" y="204"/>
              </a:cxn>
              <a:cxn ang="0">
                <a:pos x="633" y="204"/>
              </a:cxn>
              <a:cxn ang="0">
                <a:pos x="656" y="204"/>
              </a:cxn>
              <a:cxn ang="0">
                <a:pos x="674" y="204"/>
              </a:cxn>
              <a:cxn ang="0">
                <a:pos x="697" y="204"/>
              </a:cxn>
              <a:cxn ang="0">
                <a:pos x="715" y="208"/>
              </a:cxn>
              <a:cxn ang="0">
                <a:pos x="737" y="208"/>
              </a:cxn>
              <a:cxn ang="0">
                <a:pos x="756" y="208"/>
              </a:cxn>
              <a:cxn ang="0">
                <a:pos x="778" y="208"/>
              </a:cxn>
              <a:cxn ang="0">
                <a:pos x="796" y="208"/>
              </a:cxn>
              <a:cxn ang="0">
                <a:pos x="819" y="208"/>
              </a:cxn>
              <a:cxn ang="0">
                <a:pos x="837" y="208"/>
              </a:cxn>
              <a:cxn ang="0">
                <a:pos x="860" y="208"/>
              </a:cxn>
              <a:cxn ang="0">
                <a:pos x="878" y="208"/>
              </a:cxn>
              <a:cxn ang="0">
                <a:pos x="900" y="208"/>
              </a:cxn>
            </a:cxnLst>
            <a:rect l="0" t="0" r="r" b="b"/>
            <a:pathLst>
              <a:path w="900" h="254">
                <a:moveTo>
                  <a:pt x="0" y="0"/>
                </a:moveTo>
                <a:lnTo>
                  <a:pt x="23" y="50"/>
                </a:lnTo>
                <a:lnTo>
                  <a:pt x="46" y="86"/>
                </a:lnTo>
                <a:lnTo>
                  <a:pt x="64" y="122"/>
                </a:lnTo>
                <a:lnTo>
                  <a:pt x="86" y="150"/>
                </a:lnTo>
                <a:lnTo>
                  <a:pt x="104" y="172"/>
                </a:lnTo>
                <a:lnTo>
                  <a:pt x="127" y="190"/>
                </a:lnTo>
                <a:lnTo>
                  <a:pt x="145" y="204"/>
                </a:lnTo>
                <a:lnTo>
                  <a:pt x="168" y="217"/>
                </a:lnTo>
                <a:lnTo>
                  <a:pt x="186" y="226"/>
                </a:lnTo>
                <a:lnTo>
                  <a:pt x="208" y="235"/>
                </a:lnTo>
                <a:lnTo>
                  <a:pt x="226" y="245"/>
                </a:lnTo>
                <a:lnTo>
                  <a:pt x="249" y="249"/>
                </a:lnTo>
                <a:lnTo>
                  <a:pt x="267" y="254"/>
                </a:lnTo>
                <a:lnTo>
                  <a:pt x="290" y="254"/>
                </a:lnTo>
                <a:lnTo>
                  <a:pt x="308" y="245"/>
                </a:lnTo>
                <a:lnTo>
                  <a:pt x="330" y="235"/>
                </a:lnTo>
                <a:lnTo>
                  <a:pt x="349" y="226"/>
                </a:lnTo>
                <a:lnTo>
                  <a:pt x="371" y="222"/>
                </a:lnTo>
                <a:lnTo>
                  <a:pt x="389" y="222"/>
                </a:lnTo>
                <a:lnTo>
                  <a:pt x="412" y="217"/>
                </a:lnTo>
                <a:lnTo>
                  <a:pt x="430" y="213"/>
                </a:lnTo>
                <a:lnTo>
                  <a:pt x="453" y="213"/>
                </a:lnTo>
                <a:lnTo>
                  <a:pt x="471" y="208"/>
                </a:lnTo>
                <a:lnTo>
                  <a:pt x="493" y="208"/>
                </a:lnTo>
                <a:lnTo>
                  <a:pt x="511" y="208"/>
                </a:lnTo>
                <a:lnTo>
                  <a:pt x="534" y="208"/>
                </a:lnTo>
                <a:lnTo>
                  <a:pt x="552" y="208"/>
                </a:lnTo>
                <a:lnTo>
                  <a:pt x="575" y="204"/>
                </a:lnTo>
                <a:lnTo>
                  <a:pt x="593" y="204"/>
                </a:lnTo>
                <a:lnTo>
                  <a:pt x="615" y="204"/>
                </a:lnTo>
                <a:lnTo>
                  <a:pt x="633" y="204"/>
                </a:lnTo>
                <a:lnTo>
                  <a:pt x="656" y="204"/>
                </a:lnTo>
                <a:lnTo>
                  <a:pt x="674" y="204"/>
                </a:lnTo>
                <a:lnTo>
                  <a:pt x="697" y="204"/>
                </a:lnTo>
                <a:lnTo>
                  <a:pt x="715" y="208"/>
                </a:lnTo>
                <a:lnTo>
                  <a:pt x="737" y="208"/>
                </a:lnTo>
                <a:lnTo>
                  <a:pt x="756" y="208"/>
                </a:lnTo>
                <a:lnTo>
                  <a:pt x="778" y="208"/>
                </a:lnTo>
                <a:lnTo>
                  <a:pt x="796" y="208"/>
                </a:lnTo>
                <a:lnTo>
                  <a:pt x="819" y="208"/>
                </a:lnTo>
                <a:lnTo>
                  <a:pt x="837" y="208"/>
                </a:lnTo>
                <a:lnTo>
                  <a:pt x="860" y="208"/>
                </a:lnTo>
                <a:lnTo>
                  <a:pt x="878" y="208"/>
                </a:lnTo>
                <a:lnTo>
                  <a:pt x="900" y="208"/>
                </a:lnTo>
              </a:path>
            </a:pathLst>
          </a:custGeom>
          <a:noFill/>
          <a:ln w="1905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Freeform 78"/>
          <p:cNvSpPr>
            <a:spLocks/>
          </p:cNvSpPr>
          <p:nvPr/>
        </p:nvSpPr>
        <p:spPr bwMode="auto">
          <a:xfrm>
            <a:off x="2835034" y="3352114"/>
            <a:ext cx="1841250" cy="423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0"/>
              </a:cxn>
              <a:cxn ang="0">
                <a:pos x="46" y="86"/>
              </a:cxn>
              <a:cxn ang="0">
                <a:pos x="64" y="122"/>
              </a:cxn>
              <a:cxn ang="0">
                <a:pos x="86" y="150"/>
              </a:cxn>
              <a:cxn ang="0">
                <a:pos x="104" y="172"/>
              </a:cxn>
              <a:cxn ang="0">
                <a:pos x="127" y="190"/>
              </a:cxn>
              <a:cxn ang="0">
                <a:pos x="145" y="204"/>
              </a:cxn>
              <a:cxn ang="0">
                <a:pos x="168" y="217"/>
              </a:cxn>
              <a:cxn ang="0">
                <a:pos x="186" y="226"/>
              </a:cxn>
              <a:cxn ang="0">
                <a:pos x="208" y="235"/>
              </a:cxn>
              <a:cxn ang="0">
                <a:pos x="226" y="245"/>
              </a:cxn>
              <a:cxn ang="0">
                <a:pos x="249" y="249"/>
              </a:cxn>
              <a:cxn ang="0">
                <a:pos x="267" y="254"/>
              </a:cxn>
              <a:cxn ang="0">
                <a:pos x="290" y="254"/>
              </a:cxn>
              <a:cxn ang="0">
                <a:pos x="308" y="245"/>
              </a:cxn>
              <a:cxn ang="0">
                <a:pos x="330" y="235"/>
              </a:cxn>
              <a:cxn ang="0">
                <a:pos x="349" y="226"/>
              </a:cxn>
              <a:cxn ang="0">
                <a:pos x="371" y="222"/>
              </a:cxn>
              <a:cxn ang="0">
                <a:pos x="389" y="222"/>
              </a:cxn>
              <a:cxn ang="0">
                <a:pos x="412" y="217"/>
              </a:cxn>
              <a:cxn ang="0">
                <a:pos x="430" y="213"/>
              </a:cxn>
              <a:cxn ang="0">
                <a:pos x="453" y="213"/>
              </a:cxn>
              <a:cxn ang="0">
                <a:pos x="471" y="208"/>
              </a:cxn>
              <a:cxn ang="0">
                <a:pos x="493" y="208"/>
              </a:cxn>
              <a:cxn ang="0">
                <a:pos x="511" y="208"/>
              </a:cxn>
              <a:cxn ang="0">
                <a:pos x="534" y="208"/>
              </a:cxn>
              <a:cxn ang="0">
                <a:pos x="552" y="208"/>
              </a:cxn>
              <a:cxn ang="0">
                <a:pos x="575" y="204"/>
              </a:cxn>
              <a:cxn ang="0">
                <a:pos x="593" y="204"/>
              </a:cxn>
              <a:cxn ang="0">
                <a:pos x="615" y="204"/>
              </a:cxn>
              <a:cxn ang="0">
                <a:pos x="633" y="204"/>
              </a:cxn>
              <a:cxn ang="0">
                <a:pos x="656" y="204"/>
              </a:cxn>
              <a:cxn ang="0">
                <a:pos x="674" y="204"/>
              </a:cxn>
              <a:cxn ang="0">
                <a:pos x="697" y="204"/>
              </a:cxn>
              <a:cxn ang="0">
                <a:pos x="715" y="208"/>
              </a:cxn>
              <a:cxn ang="0">
                <a:pos x="737" y="208"/>
              </a:cxn>
              <a:cxn ang="0">
                <a:pos x="756" y="208"/>
              </a:cxn>
              <a:cxn ang="0">
                <a:pos x="778" y="208"/>
              </a:cxn>
              <a:cxn ang="0">
                <a:pos x="796" y="208"/>
              </a:cxn>
              <a:cxn ang="0">
                <a:pos x="819" y="208"/>
              </a:cxn>
              <a:cxn ang="0">
                <a:pos x="837" y="208"/>
              </a:cxn>
              <a:cxn ang="0">
                <a:pos x="860" y="208"/>
              </a:cxn>
              <a:cxn ang="0">
                <a:pos x="878" y="208"/>
              </a:cxn>
              <a:cxn ang="0">
                <a:pos x="900" y="208"/>
              </a:cxn>
            </a:cxnLst>
            <a:rect l="0" t="0" r="r" b="b"/>
            <a:pathLst>
              <a:path w="900" h="254">
                <a:moveTo>
                  <a:pt x="0" y="0"/>
                </a:moveTo>
                <a:lnTo>
                  <a:pt x="23" y="50"/>
                </a:lnTo>
                <a:lnTo>
                  <a:pt x="46" y="86"/>
                </a:lnTo>
                <a:lnTo>
                  <a:pt x="64" y="122"/>
                </a:lnTo>
                <a:lnTo>
                  <a:pt x="86" y="150"/>
                </a:lnTo>
                <a:lnTo>
                  <a:pt x="104" y="172"/>
                </a:lnTo>
                <a:lnTo>
                  <a:pt x="127" y="190"/>
                </a:lnTo>
                <a:lnTo>
                  <a:pt x="145" y="204"/>
                </a:lnTo>
                <a:lnTo>
                  <a:pt x="168" y="217"/>
                </a:lnTo>
                <a:lnTo>
                  <a:pt x="186" y="226"/>
                </a:lnTo>
                <a:lnTo>
                  <a:pt x="208" y="235"/>
                </a:lnTo>
                <a:lnTo>
                  <a:pt x="226" y="245"/>
                </a:lnTo>
                <a:lnTo>
                  <a:pt x="249" y="249"/>
                </a:lnTo>
                <a:lnTo>
                  <a:pt x="267" y="254"/>
                </a:lnTo>
                <a:lnTo>
                  <a:pt x="290" y="254"/>
                </a:lnTo>
                <a:lnTo>
                  <a:pt x="308" y="245"/>
                </a:lnTo>
                <a:lnTo>
                  <a:pt x="330" y="235"/>
                </a:lnTo>
                <a:lnTo>
                  <a:pt x="349" y="226"/>
                </a:lnTo>
                <a:lnTo>
                  <a:pt x="371" y="222"/>
                </a:lnTo>
                <a:lnTo>
                  <a:pt x="389" y="222"/>
                </a:lnTo>
                <a:lnTo>
                  <a:pt x="412" y="217"/>
                </a:lnTo>
                <a:lnTo>
                  <a:pt x="430" y="213"/>
                </a:lnTo>
                <a:lnTo>
                  <a:pt x="453" y="213"/>
                </a:lnTo>
                <a:lnTo>
                  <a:pt x="471" y="208"/>
                </a:lnTo>
                <a:lnTo>
                  <a:pt x="493" y="208"/>
                </a:lnTo>
                <a:lnTo>
                  <a:pt x="511" y="208"/>
                </a:lnTo>
                <a:lnTo>
                  <a:pt x="534" y="208"/>
                </a:lnTo>
                <a:lnTo>
                  <a:pt x="552" y="208"/>
                </a:lnTo>
                <a:lnTo>
                  <a:pt x="575" y="204"/>
                </a:lnTo>
                <a:lnTo>
                  <a:pt x="593" y="204"/>
                </a:lnTo>
                <a:lnTo>
                  <a:pt x="615" y="204"/>
                </a:lnTo>
                <a:lnTo>
                  <a:pt x="633" y="204"/>
                </a:lnTo>
                <a:lnTo>
                  <a:pt x="656" y="204"/>
                </a:lnTo>
                <a:lnTo>
                  <a:pt x="674" y="204"/>
                </a:lnTo>
                <a:lnTo>
                  <a:pt x="697" y="204"/>
                </a:lnTo>
                <a:lnTo>
                  <a:pt x="715" y="208"/>
                </a:lnTo>
                <a:lnTo>
                  <a:pt x="737" y="208"/>
                </a:lnTo>
                <a:lnTo>
                  <a:pt x="756" y="208"/>
                </a:lnTo>
                <a:lnTo>
                  <a:pt x="778" y="208"/>
                </a:lnTo>
                <a:lnTo>
                  <a:pt x="796" y="208"/>
                </a:lnTo>
                <a:lnTo>
                  <a:pt x="819" y="208"/>
                </a:lnTo>
                <a:lnTo>
                  <a:pt x="837" y="208"/>
                </a:lnTo>
                <a:lnTo>
                  <a:pt x="860" y="208"/>
                </a:lnTo>
                <a:lnTo>
                  <a:pt x="878" y="208"/>
                </a:lnTo>
                <a:lnTo>
                  <a:pt x="900" y="208"/>
                </a:lnTo>
              </a:path>
            </a:pathLst>
          </a:custGeom>
          <a:noFill/>
          <a:ln w="19050">
            <a:solidFill>
              <a:srgbClr val="3F3F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Freeform 79"/>
          <p:cNvSpPr>
            <a:spLocks/>
          </p:cNvSpPr>
          <p:nvPr/>
        </p:nvSpPr>
        <p:spPr bwMode="auto">
          <a:xfrm>
            <a:off x="2835034" y="2394837"/>
            <a:ext cx="1841250" cy="1032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27"/>
              </a:cxn>
              <a:cxn ang="0">
                <a:pos x="46" y="231"/>
              </a:cxn>
              <a:cxn ang="0">
                <a:pos x="64" y="312"/>
              </a:cxn>
              <a:cxn ang="0">
                <a:pos x="86" y="371"/>
              </a:cxn>
              <a:cxn ang="0">
                <a:pos x="104" y="420"/>
              </a:cxn>
              <a:cxn ang="0">
                <a:pos x="127" y="457"/>
              </a:cxn>
              <a:cxn ang="0">
                <a:pos x="145" y="484"/>
              </a:cxn>
              <a:cxn ang="0">
                <a:pos x="168" y="506"/>
              </a:cxn>
              <a:cxn ang="0">
                <a:pos x="186" y="525"/>
              </a:cxn>
              <a:cxn ang="0">
                <a:pos x="208" y="538"/>
              </a:cxn>
              <a:cxn ang="0">
                <a:pos x="226" y="547"/>
              </a:cxn>
              <a:cxn ang="0">
                <a:pos x="249" y="556"/>
              </a:cxn>
              <a:cxn ang="0">
                <a:pos x="267" y="565"/>
              </a:cxn>
              <a:cxn ang="0">
                <a:pos x="290" y="570"/>
              </a:cxn>
              <a:cxn ang="0">
                <a:pos x="308" y="574"/>
              </a:cxn>
              <a:cxn ang="0">
                <a:pos x="330" y="579"/>
              </a:cxn>
              <a:cxn ang="0">
                <a:pos x="349" y="583"/>
              </a:cxn>
              <a:cxn ang="0">
                <a:pos x="371" y="588"/>
              </a:cxn>
              <a:cxn ang="0">
                <a:pos x="389" y="588"/>
              </a:cxn>
              <a:cxn ang="0">
                <a:pos x="412" y="592"/>
              </a:cxn>
              <a:cxn ang="0">
                <a:pos x="430" y="597"/>
              </a:cxn>
              <a:cxn ang="0">
                <a:pos x="453" y="597"/>
              </a:cxn>
              <a:cxn ang="0">
                <a:pos x="471" y="601"/>
              </a:cxn>
              <a:cxn ang="0">
                <a:pos x="493" y="601"/>
              </a:cxn>
              <a:cxn ang="0">
                <a:pos x="511" y="601"/>
              </a:cxn>
              <a:cxn ang="0">
                <a:pos x="534" y="606"/>
              </a:cxn>
              <a:cxn ang="0">
                <a:pos x="552" y="606"/>
              </a:cxn>
              <a:cxn ang="0">
                <a:pos x="575" y="606"/>
              </a:cxn>
              <a:cxn ang="0">
                <a:pos x="593" y="610"/>
              </a:cxn>
              <a:cxn ang="0">
                <a:pos x="615" y="610"/>
              </a:cxn>
              <a:cxn ang="0">
                <a:pos x="633" y="610"/>
              </a:cxn>
              <a:cxn ang="0">
                <a:pos x="656" y="610"/>
              </a:cxn>
              <a:cxn ang="0">
                <a:pos x="674" y="610"/>
              </a:cxn>
              <a:cxn ang="0">
                <a:pos x="697" y="615"/>
              </a:cxn>
              <a:cxn ang="0">
                <a:pos x="715" y="615"/>
              </a:cxn>
              <a:cxn ang="0">
                <a:pos x="737" y="615"/>
              </a:cxn>
              <a:cxn ang="0">
                <a:pos x="756" y="615"/>
              </a:cxn>
              <a:cxn ang="0">
                <a:pos x="778" y="615"/>
              </a:cxn>
              <a:cxn ang="0">
                <a:pos x="796" y="615"/>
              </a:cxn>
              <a:cxn ang="0">
                <a:pos x="819" y="615"/>
              </a:cxn>
              <a:cxn ang="0">
                <a:pos x="837" y="615"/>
              </a:cxn>
              <a:cxn ang="0">
                <a:pos x="860" y="615"/>
              </a:cxn>
              <a:cxn ang="0">
                <a:pos x="878" y="615"/>
              </a:cxn>
              <a:cxn ang="0">
                <a:pos x="900" y="619"/>
              </a:cxn>
            </a:cxnLst>
            <a:rect l="0" t="0" r="r" b="b"/>
            <a:pathLst>
              <a:path w="900" h="619">
                <a:moveTo>
                  <a:pt x="0" y="0"/>
                </a:moveTo>
                <a:lnTo>
                  <a:pt x="23" y="127"/>
                </a:lnTo>
                <a:lnTo>
                  <a:pt x="46" y="231"/>
                </a:lnTo>
                <a:lnTo>
                  <a:pt x="64" y="312"/>
                </a:lnTo>
                <a:lnTo>
                  <a:pt x="86" y="371"/>
                </a:lnTo>
                <a:lnTo>
                  <a:pt x="104" y="420"/>
                </a:lnTo>
                <a:lnTo>
                  <a:pt x="127" y="457"/>
                </a:lnTo>
                <a:lnTo>
                  <a:pt x="145" y="484"/>
                </a:lnTo>
                <a:lnTo>
                  <a:pt x="168" y="506"/>
                </a:lnTo>
                <a:lnTo>
                  <a:pt x="186" y="525"/>
                </a:lnTo>
                <a:lnTo>
                  <a:pt x="208" y="538"/>
                </a:lnTo>
                <a:lnTo>
                  <a:pt x="226" y="547"/>
                </a:lnTo>
                <a:lnTo>
                  <a:pt x="249" y="556"/>
                </a:lnTo>
                <a:lnTo>
                  <a:pt x="267" y="565"/>
                </a:lnTo>
                <a:lnTo>
                  <a:pt x="290" y="570"/>
                </a:lnTo>
                <a:lnTo>
                  <a:pt x="308" y="574"/>
                </a:lnTo>
                <a:lnTo>
                  <a:pt x="330" y="579"/>
                </a:lnTo>
                <a:lnTo>
                  <a:pt x="349" y="583"/>
                </a:lnTo>
                <a:lnTo>
                  <a:pt x="371" y="588"/>
                </a:lnTo>
                <a:lnTo>
                  <a:pt x="389" y="588"/>
                </a:lnTo>
                <a:lnTo>
                  <a:pt x="412" y="592"/>
                </a:lnTo>
                <a:lnTo>
                  <a:pt x="430" y="597"/>
                </a:lnTo>
                <a:lnTo>
                  <a:pt x="453" y="597"/>
                </a:lnTo>
                <a:lnTo>
                  <a:pt x="471" y="601"/>
                </a:lnTo>
                <a:lnTo>
                  <a:pt x="493" y="601"/>
                </a:lnTo>
                <a:lnTo>
                  <a:pt x="511" y="601"/>
                </a:lnTo>
                <a:lnTo>
                  <a:pt x="534" y="606"/>
                </a:lnTo>
                <a:lnTo>
                  <a:pt x="552" y="606"/>
                </a:lnTo>
                <a:lnTo>
                  <a:pt x="575" y="606"/>
                </a:lnTo>
                <a:lnTo>
                  <a:pt x="593" y="610"/>
                </a:lnTo>
                <a:lnTo>
                  <a:pt x="615" y="610"/>
                </a:lnTo>
                <a:lnTo>
                  <a:pt x="633" y="610"/>
                </a:lnTo>
                <a:lnTo>
                  <a:pt x="656" y="610"/>
                </a:lnTo>
                <a:lnTo>
                  <a:pt x="674" y="610"/>
                </a:lnTo>
                <a:lnTo>
                  <a:pt x="697" y="615"/>
                </a:lnTo>
                <a:lnTo>
                  <a:pt x="715" y="615"/>
                </a:lnTo>
                <a:lnTo>
                  <a:pt x="737" y="615"/>
                </a:lnTo>
                <a:lnTo>
                  <a:pt x="756" y="615"/>
                </a:lnTo>
                <a:lnTo>
                  <a:pt x="778" y="615"/>
                </a:lnTo>
                <a:lnTo>
                  <a:pt x="796" y="615"/>
                </a:lnTo>
                <a:lnTo>
                  <a:pt x="819" y="615"/>
                </a:lnTo>
                <a:lnTo>
                  <a:pt x="837" y="615"/>
                </a:lnTo>
                <a:lnTo>
                  <a:pt x="860" y="615"/>
                </a:lnTo>
                <a:lnTo>
                  <a:pt x="878" y="615"/>
                </a:lnTo>
                <a:lnTo>
                  <a:pt x="900" y="619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Freeform 80"/>
          <p:cNvSpPr>
            <a:spLocks/>
          </p:cNvSpPr>
          <p:nvPr/>
        </p:nvSpPr>
        <p:spPr bwMode="auto">
          <a:xfrm>
            <a:off x="2835034" y="2062958"/>
            <a:ext cx="1841250" cy="13808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4"/>
              </a:cxn>
              <a:cxn ang="0">
                <a:pos x="46" y="90"/>
              </a:cxn>
              <a:cxn ang="0">
                <a:pos x="64" y="126"/>
              </a:cxn>
              <a:cxn ang="0">
                <a:pos x="86" y="163"/>
              </a:cxn>
              <a:cxn ang="0">
                <a:pos x="104" y="212"/>
              </a:cxn>
              <a:cxn ang="0">
                <a:pos x="127" y="267"/>
              </a:cxn>
              <a:cxn ang="0">
                <a:pos x="145" y="326"/>
              </a:cxn>
              <a:cxn ang="0">
                <a:pos x="168" y="380"/>
              </a:cxn>
              <a:cxn ang="0">
                <a:pos x="186" y="434"/>
              </a:cxn>
              <a:cxn ang="0">
                <a:pos x="208" y="484"/>
              </a:cxn>
              <a:cxn ang="0">
                <a:pos x="226" y="525"/>
              </a:cxn>
              <a:cxn ang="0">
                <a:pos x="249" y="561"/>
              </a:cxn>
              <a:cxn ang="0">
                <a:pos x="267" y="592"/>
              </a:cxn>
              <a:cxn ang="0">
                <a:pos x="290" y="619"/>
              </a:cxn>
              <a:cxn ang="0">
                <a:pos x="308" y="642"/>
              </a:cxn>
              <a:cxn ang="0">
                <a:pos x="330" y="660"/>
              </a:cxn>
              <a:cxn ang="0">
                <a:pos x="349" y="678"/>
              </a:cxn>
              <a:cxn ang="0">
                <a:pos x="371" y="696"/>
              </a:cxn>
              <a:cxn ang="0">
                <a:pos x="389" y="710"/>
              </a:cxn>
              <a:cxn ang="0">
                <a:pos x="412" y="724"/>
              </a:cxn>
              <a:cxn ang="0">
                <a:pos x="430" y="737"/>
              </a:cxn>
              <a:cxn ang="0">
                <a:pos x="453" y="746"/>
              </a:cxn>
              <a:cxn ang="0">
                <a:pos x="471" y="755"/>
              </a:cxn>
              <a:cxn ang="0">
                <a:pos x="493" y="764"/>
              </a:cxn>
              <a:cxn ang="0">
                <a:pos x="511" y="773"/>
              </a:cxn>
              <a:cxn ang="0">
                <a:pos x="534" y="782"/>
              </a:cxn>
              <a:cxn ang="0">
                <a:pos x="552" y="787"/>
              </a:cxn>
              <a:cxn ang="0">
                <a:pos x="575" y="791"/>
              </a:cxn>
              <a:cxn ang="0">
                <a:pos x="593" y="796"/>
              </a:cxn>
              <a:cxn ang="0">
                <a:pos x="615" y="800"/>
              </a:cxn>
              <a:cxn ang="0">
                <a:pos x="633" y="805"/>
              </a:cxn>
              <a:cxn ang="0">
                <a:pos x="656" y="809"/>
              </a:cxn>
              <a:cxn ang="0">
                <a:pos x="674" y="814"/>
              </a:cxn>
              <a:cxn ang="0">
                <a:pos x="697" y="814"/>
              </a:cxn>
              <a:cxn ang="0">
                <a:pos x="715" y="818"/>
              </a:cxn>
              <a:cxn ang="0">
                <a:pos x="737" y="818"/>
              </a:cxn>
              <a:cxn ang="0">
                <a:pos x="756" y="818"/>
              </a:cxn>
              <a:cxn ang="0">
                <a:pos x="778" y="823"/>
              </a:cxn>
              <a:cxn ang="0">
                <a:pos x="796" y="823"/>
              </a:cxn>
              <a:cxn ang="0">
                <a:pos x="819" y="823"/>
              </a:cxn>
              <a:cxn ang="0">
                <a:pos x="837" y="823"/>
              </a:cxn>
              <a:cxn ang="0">
                <a:pos x="860" y="823"/>
              </a:cxn>
              <a:cxn ang="0">
                <a:pos x="878" y="828"/>
              </a:cxn>
              <a:cxn ang="0">
                <a:pos x="900" y="828"/>
              </a:cxn>
            </a:cxnLst>
            <a:rect l="0" t="0" r="r" b="b"/>
            <a:pathLst>
              <a:path w="900" h="828">
                <a:moveTo>
                  <a:pt x="0" y="0"/>
                </a:moveTo>
                <a:lnTo>
                  <a:pt x="23" y="54"/>
                </a:lnTo>
                <a:lnTo>
                  <a:pt x="46" y="90"/>
                </a:lnTo>
                <a:lnTo>
                  <a:pt x="64" y="126"/>
                </a:lnTo>
                <a:lnTo>
                  <a:pt x="86" y="163"/>
                </a:lnTo>
                <a:lnTo>
                  <a:pt x="104" y="212"/>
                </a:lnTo>
                <a:lnTo>
                  <a:pt x="127" y="267"/>
                </a:lnTo>
                <a:lnTo>
                  <a:pt x="145" y="326"/>
                </a:lnTo>
                <a:lnTo>
                  <a:pt x="168" y="380"/>
                </a:lnTo>
                <a:lnTo>
                  <a:pt x="186" y="434"/>
                </a:lnTo>
                <a:lnTo>
                  <a:pt x="208" y="484"/>
                </a:lnTo>
                <a:lnTo>
                  <a:pt x="226" y="525"/>
                </a:lnTo>
                <a:lnTo>
                  <a:pt x="249" y="561"/>
                </a:lnTo>
                <a:lnTo>
                  <a:pt x="267" y="592"/>
                </a:lnTo>
                <a:lnTo>
                  <a:pt x="290" y="619"/>
                </a:lnTo>
                <a:lnTo>
                  <a:pt x="308" y="642"/>
                </a:lnTo>
                <a:lnTo>
                  <a:pt x="330" y="660"/>
                </a:lnTo>
                <a:lnTo>
                  <a:pt x="349" y="678"/>
                </a:lnTo>
                <a:lnTo>
                  <a:pt x="371" y="696"/>
                </a:lnTo>
                <a:lnTo>
                  <a:pt x="389" y="710"/>
                </a:lnTo>
                <a:lnTo>
                  <a:pt x="412" y="724"/>
                </a:lnTo>
                <a:lnTo>
                  <a:pt x="430" y="737"/>
                </a:lnTo>
                <a:lnTo>
                  <a:pt x="453" y="746"/>
                </a:lnTo>
                <a:lnTo>
                  <a:pt x="471" y="755"/>
                </a:lnTo>
                <a:lnTo>
                  <a:pt x="493" y="764"/>
                </a:lnTo>
                <a:lnTo>
                  <a:pt x="511" y="773"/>
                </a:lnTo>
                <a:lnTo>
                  <a:pt x="534" y="782"/>
                </a:lnTo>
                <a:lnTo>
                  <a:pt x="552" y="787"/>
                </a:lnTo>
                <a:lnTo>
                  <a:pt x="575" y="791"/>
                </a:lnTo>
                <a:lnTo>
                  <a:pt x="593" y="796"/>
                </a:lnTo>
                <a:lnTo>
                  <a:pt x="615" y="800"/>
                </a:lnTo>
                <a:lnTo>
                  <a:pt x="633" y="805"/>
                </a:lnTo>
                <a:lnTo>
                  <a:pt x="656" y="809"/>
                </a:lnTo>
                <a:lnTo>
                  <a:pt x="674" y="814"/>
                </a:lnTo>
                <a:lnTo>
                  <a:pt x="697" y="814"/>
                </a:lnTo>
                <a:lnTo>
                  <a:pt x="715" y="818"/>
                </a:lnTo>
                <a:lnTo>
                  <a:pt x="737" y="818"/>
                </a:lnTo>
                <a:lnTo>
                  <a:pt x="756" y="818"/>
                </a:lnTo>
                <a:lnTo>
                  <a:pt x="778" y="823"/>
                </a:lnTo>
                <a:lnTo>
                  <a:pt x="796" y="823"/>
                </a:lnTo>
                <a:lnTo>
                  <a:pt x="819" y="823"/>
                </a:lnTo>
                <a:lnTo>
                  <a:pt x="837" y="823"/>
                </a:lnTo>
                <a:lnTo>
                  <a:pt x="860" y="823"/>
                </a:lnTo>
                <a:lnTo>
                  <a:pt x="878" y="828"/>
                </a:lnTo>
                <a:lnTo>
                  <a:pt x="900" y="828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Freeform 81"/>
          <p:cNvSpPr>
            <a:spLocks/>
          </p:cNvSpPr>
          <p:nvPr/>
        </p:nvSpPr>
        <p:spPr bwMode="auto">
          <a:xfrm>
            <a:off x="2835034" y="3171999"/>
            <a:ext cx="1841250" cy="6103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5"/>
              </a:cxn>
              <a:cxn ang="0">
                <a:pos x="46" y="185"/>
              </a:cxn>
              <a:cxn ang="0">
                <a:pos x="64" y="262"/>
              </a:cxn>
              <a:cxn ang="0">
                <a:pos x="86" y="343"/>
              </a:cxn>
              <a:cxn ang="0">
                <a:pos x="104" y="357"/>
              </a:cxn>
              <a:cxn ang="0">
                <a:pos x="127" y="362"/>
              </a:cxn>
              <a:cxn ang="0">
                <a:pos x="145" y="362"/>
              </a:cxn>
              <a:cxn ang="0">
                <a:pos x="168" y="362"/>
              </a:cxn>
              <a:cxn ang="0">
                <a:pos x="186" y="366"/>
              </a:cxn>
              <a:cxn ang="0">
                <a:pos x="208" y="366"/>
              </a:cxn>
              <a:cxn ang="0">
                <a:pos x="226" y="366"/>
              </a:cxn>
              <a:cxn ang="0">
                <a:pos x="249" y="362"/>
              </a:cxn>
              <a:cxn ang="0">
                <a:pos x="267" y="362"/>
              </a:cxn>
              <a:cxn ang="0">
                <a:pos x="290" y="357"/>
              </a:cxn>
              <a:cxn ang="0">
                <a:pos x="308" y="348"/>
              </a:cxn>
              <a:cxn ang="0">
                <a:pos x="330" y="343"/>
              </a:cxn>
              <a:cxn ang="0">
                <a:pos x="349" y="334"/>
              </a:cxn>
              <a:cxn ang="0">
                <a:pos x="371" y="330"/>
              </a:cxn>
              <a:cxn ang="0">
                <a:pos x="389" y="325"/>
              </a:cxn>
              <a:cxn ang="0">
                <a:pos x="412" y="321"/>
              </a:cxn>
              <a:cxn ang="0">
                <a:pos x="430" y="321"/>
              </a:cxn>
              <a:cxn ang="0">
                <a:pos x="453" y="316"/>
              </a:cxn>
              <a:cxn ang="0">
                <a:pos x="471" y="316"/>
              </a:cxn>
              <a:cxn ang="0">
                <a:pos x="493" y="316"/>
              </a:cxn>
              <a:cxn ang="0">
                <a:pos x="511" y="316"/>
              </a:cxn>
              <a:cxn ang="0">
                <a:pos x="534" y="312"/>
              </a:cxn>
              <a:cxn ang="0">
                <a:pos x="552" y="312"/>
              </a:cxn>
              <a:cxn ang="0">
                <a:pos x="575" y="312"/>
              </a:cxn>
              <a:cxn ang="0">
                <a:pos x="593" y="312"/>
              </a:cxn>
              <a:cxn ang="0">
                <a:pos x="615" y="312"/>
              </a:cxn>
              <a:cxn ang="0">
                <a:pos x="633" y="312"/>
              </a:cxn>
              <a:cxn ang="0">
                <a:pos x="656" y="312"/>
              </a:cxn>
              <a:cxn ang="0">
                <a:pos x="674" y="312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16"/>
              </a:cxn>
              <a:cxn ang="0">
                <a:pos x="778" y="316"/>
              </a:cxn>
              <a:cxn ang="0">
                <a:pos x="796" y="316"/>
              </a:cxn>
              <a:cxn ang="0">
                <a:pos x="819" y="316"/>
              </a:cxn>
              <a:cxn ang="0">
                <a:pos x="837" y="316"/>
              </a:cxn>
              <a:cxn ang="0">
                <a:pos x="860" y="316"/>
              </a:cxn>
              <a:cxn ang="0">
                <a:pos x="878" y="316"/>
              </a:cxn>
              <a:cxn ang="0">
                <a:pos x="900" y="316"/>
              </a:cxn>
            </a:cxnLst>
            <a:rect l="0" t="0" r="r" b="b"/>
            <a:pathLst>
              <a:path w="900" h="366">
                <a:moveTo>
                  <a:pt x="0" y="0"/>
                </a:moveTo>
                <a:lnTo>
                  <a:pt x="23" y="95"/>
                </a:lnTo>
                <a:lnTo>
                  <a:pt x="46" y="185"/>
                </a:lnTo>
                <a:lnTo>
                  <a:pt x="64" y="262"/>
                </a:lnTo>
                <a:lnTo>
                  <a:pt x="86" y="343"/>
                </a:lnTo>
                <a:lnTo>
                  <a:pt x="104" y="357"/>
                </a:lnTo>
                <a:lnTo>
                  <a:pt x="127" y="362"/>
                </a:lnTo>
                <a:lnTo>
                  <a:pt x="145" y="362"/>
                </a:lnTo>
                <a:lnTo>
                  <a:pt x="168" y="362"/>
                </a:lnTo>
                <a:lnTo>
                  <a:pt x="186" y="366"/>
                </a:lnTo>
                <a:lnTo>
                  <a:pt x="208" y="366"/>
                </a:lnTo>
                <a:lnTo>
                  <a:pt x="226" y="366"/>
                </a:lnTo>
                <a:lnTo>
                  <a:pt x="249" y="362"/>
                </a:lnTo>
                <a:lnTo>
                  <a:pt x="267" y="362"/>
                </a:lnTo>
                <a:lnTo>
                  <a:pt x="290" y="357"/>
                </a:lnTo>
                <a:lnTo>
                  <a:pt x="308" y="348"/>
                </a:lnTo>
                <a:lnTo>
                  <a:pt x="330" y="343"/>
                </a:lnTo>
                <a:lnTo>
                  <a:pt x="349" y="334"/>
                </a:lnTo>
                <a:lnTo>
                  <a:pt x="371" y="330"/>
                </a:lnTo>
                <a:lnTo>
                  <a:pt x="389" y="325"/>
                </a:lnTo>
                <a:lnTo>
                  <a:pt x="412" y="321"/>
                </a:lnTo>
                <a:lnTo>
                  <a:pt x="430" y="321"/>
                </a:lnTo>
                <a:lnTo>
                  <a:pt x="453" y="316"/>
                </a:lnTo>
                <a:lnTo>
                  <a:pt x="471" y="316"/>
                </a:lnTo>
                <a:lnTo>
                  <a:pt x="493" y="316"/>
                </a:lnTo>
                <a:lnTo>
                  <a:pt x="511" y="316"/>
                </a:lnTo>
                <a:lnTo>
                  <a:pt x="534" y="312"/>
                </a:lnTo>
                <a:lnTo>
                  <a:pt x="552" y="312"/>
                </a:lnTo>
                <a:lnTo>
                  <a:pt x="575" y="312"/>
                </a:lnTo>
                <a:lnTo>
                  <a:pt x="593" y="312"/>
                </a:lnTo>
                <a:lnTo>
                  <a:pt x="615" y="312"/>
                </a:lnTo>
                <a:lnTo>
                  <a:pt x="633" y="312"/>
                </a:lnTo>
                <a:lnTo>
                  <a:pt x="656" y="312"/>
                </a:lnTo>
                <a:lnTo>
                  <a:pt x="674" y="312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16"/>
                </a:lnTo>
                <a:lnTo>
                  <a:pt x="778" y="316"/>
                </a:lnTo>
                <a:lnTo>
                  <a:pt x="796" y="316"/>
                </a:lnTo>
                <a:lnTo>
                  <a:pt x="819" y="316"/>
                </a:lnTo>
                <a:lnTo>
                  <a:pt x="837" y="316"/>
                </a:lnTo>
                <a:lnTo>
                  <a:pt x="860" y="316"/>
                </a:lnTo>
                <a:lnTo>
                  <a:pt x="878" y="316"/>
                </a:lnTo>
                <a:lnTo>
                  <a:pt x="900" y="31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Freeform 82"/>
          <p:cNvSpPr>
            <a:spLocks/>
          </p:cNvSpPr>
          <p:nvPr/>
        </p:nvSpPr>
        <p:spPr bwMode="auto">
          <a:xfrm>
            <a:off x="2835034" y="3171999"/>
            <a:ext cx="1841250" cy="6103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5"/>
              </a:cxn>
              <a:cxn ang="0">
                <a:pos x="46" y="185"/>
              </a:cxn>
              <a:cxn ang="0">
                <a:pos x="64" y="262"/>
              </a:cxn>
              <a:cxn ang="0">
                <a:pos x="86" y="343"/>
              </a:cxn>
              <a:cxn ang="0">
                <a:pos x="104" y="357"/>
              </a:cxn>
              <a:cxn ang="0">
                <a:pos x="127" y="362"/>
              </a:cxn>
              <a:cxn ang="0">
                <a:pos x="145" y="362"/>
              </a:cxn>
              <a:cxn ang="0">
                <a:pos x="168" y="362"/>
              </a:cxn>
              <a:cxn ang="0">
                <a:pos x="186" y="366"/>
              </a:cxn>
              <a:cxn ang="0">
                <a:pos x="208" y="366"/>
              </a:cxn>
              <a:cxn ang="0">
                <a:pos x="226" y="366"/>
              </a:cxn>
              <a:cxn ang="0">
                <a:pos x="249" y="362"/>
              </a:cxn>
              <a:cxn ang="0">
                <a:pos x="267" y="362"/>
              </a:cxn>
              <a:cxn ang="0">
                <a:pos x="290" y="357"/>
              </a:cxn>
              <a:cxn ang="0">
                <a:pos x="308" y="348"/>
              </a:cxn>
              <a:cxn ang="0">
                <a:pos x="330" y="343"/>
              </a:cxn>
              <a:cxn ang="0">
                <a:pos x="349" y="334"/>
              </a:cxn>
              <a:cxn ang="0">
                <a:pos x="371" y="330"/>
              </a:cxn>
              <a:cxn ang="0">
                <a:pos x="389" y="325"/>
              </a:cxn>
              <a:cxn ang="0">
                <a:pos x="412" y="321"/>
              </a:cxn>
              <a:cxn ang="0">
                <a:pos x="430" y="321"/>
              </a:cxn>
              <a:cxn ang="0">
                <a:pos x="453" y="316"/>
              </a:cxn>
              <a:cxn ang="0">
                <a:pos x="471" y="316"/>
              </a:cxn>
              <a:cxn ang="0">
                <a:pos x="493" y="316"/>
              </a:cxn>
              <a:cxn ang="0">
                <a:pos x="511" y="316"/>
              </a:cxn>
              <a:cxn ang="0">
                <a:pos x="534" y="312"/>
              </a:cxn>
              <a:cxn ang="0">
                <a:pos x="552" y="312"/>
              </a:cxn>
              <a:cxn ang="0">
                <a:pos x="575" y="312"/>
              </a:cxn>
              <a:cxn ang="0">
                <a:pos x="593" y="312"/>
              </a:cxn>
              <a:cxn ang="0">
                <a:pos x="615" y="312"/>
              </a:cxn>
              <a:cxn ang="0">
                <a:pos x="633" y="312"/>
              </a:cxn>
              <a:cxn ang="0">
                <a:pos x="656" y="312"/>
              </a:cxn>
              <a:cxn ang="0">
                <a:pos x="674" y="312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16"/>
              </a:cxn>
              <a:cxn ang="0">
                <a:pos x="778" y="316"/>
              </a:cxn>
              <a:cxn ang="0">
                <a:pos x="796" y="316"/>
              </a:cxn>
              <a:cxn ang="0">
                <a:pos x="819" y="316"/>
              </a:cxn>
              <a:cxn ang="0">
                <a:pos x="837" y="316"/>
              </a:cxn>
              <a:cxn ang="0">
                <a:pos x="860" y="316"/>
              </a:cxn>
              <a:cxn ang="0">
                <a:pos x="878" y="316"/>
              </a:cxn>
              <a:cxn ang="0">
                <a:pos x="900" y="316"/>
              </a:cxn>
            </a:cxnLst>
            <a:rect l="0" t="0" r="r" b="b"/>
            <a:pathLst>
              <a:path w="900" h="366">
                <a:moveTo>
                  <a:pt x="0" y="0"/>
                </a:moveTo>
                <a:lnTo>
                  <a:pt x="23" y="95"/>
                </a:lnTo>
                <a:lnTo>
                  <a:pt x="46" y="185"/>
                </a:lnTo>
                <a:lnTo>
                  <a:pt x="64" y="262"/>
                </a:lnTo>
                <a:lnTo>
                  <a:pt x="86" y="343"/>
                </a:lnTo>
                <a:lnTo>
                  <a:pt x="104" y="357"/>
                </a:lnTo>
                <a:lnTo>
                  <a:pt x="127" y="362"/>
                </a:lnTo>
                <a:lnTo>
                  <a:pt x="145" y="362"/>
                </a:lnTo>
                <a:lnTo>
                  <a:pt x="168" y="362"/>
                </a:lnTo>
                <a:lnTo>
                  <a:pt x="186" y="366"/>
                </a:lnTo>
                <a:lnTo>
                  <a:pt x="208" y="366"/>
                </a:lnTo>
                <a:lnTo>
                  <a:pt x="226" y="366"/>
                </a:lnTo>
                <a:lnTo>
                  <a:pt x="249" y="362"/>
                </a:lnTo>
                <a:lnTo>
                  <a:pt x="267" y="362"/>
                </a:lnTo>
                <a:lnTo>
                  <a:pt x="290" y="357"/>
                </a:lnTo>
                <a:lnTo>
                  <a:pt x="308" y="348"/>
                </a:lnTo>
                <a:lnTo>
                  <a:pt x="330" y="343"/>
                </a:lnTo>
                <a:lnTo>
                  <a:pt x="349" y="334"/>
                </a:lnTo>
                <a:lnTo>
                  <a:pt x="371" y="330"/>
                </a:lnTo>
                <a:lnTo>
                  <a:pt x="389" y="325"/>
                </a:lnTo>
                <a:lnTo>
                  <a:pt x="412" y="321"/>
                </a:lnTo>
                <a:lnTo>
                  <a:pt x="430" y="321"/>
                </a:lnTo>
                <a:lnTo>
                  <a:pt x="453" y="316"/>
                </a:lnTo>
                <a:lnTo>
                  <a:pt x="471" y="316"/>
                </a:lnTo>
                <a:lnTo>
                  <a:pt x="493" y="316"/>
                </a:lnTo>
                <a:lnTo>
                  <a:pt x="511" y="316"/>
                </a:lnTo>
                <a:lnTo>
                  <a:pt x="534" y="312"/>
                </a:lnTo>
                <a:lnTo>
                  <a:pt x="552" y="312"/>
                </a:lnTo>
                <a:lnTo>
                  <a:pt x="575" y="312"/>
                </a:lnTo>
                <a:lnTo>
                  <a:pt x="593" y="312"/>
                </a:lnTo>
                <a:lnTo>
                  <a:pt x="615" y="312"/>
                </a:lnTo>
                <a:lnTo>
                  <a:pt x="633" y="312"/>
                </a:lnTo>
                <a:lnTo>
                  <a:pt x="656" y="312"/>
                </a:lnTo>
                <a:lnTo>
                  <a:pt x="674" y="312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16"/>
                </a:lnTo>
                <a:lnTo>
                  <a:pt x="778" y="316"/>
                </a:lnTo>
                <a:lnTo>
                  <a:pt x="796" y="316"/>
                </a:lnTo>
                <a:lnTo>
                  <a:pt x="819" y="316"/>
                </a:lnTo>
                <a:lnTo>
                  <a:pt x="837" y="316"/>
                </a:lnTo>
                <a:lnTo>
                  <a:pt x="860" y="316"/>
                </a:lnTo>
                <a:lnTo>
                  <a:pt x="878" y="316"/>
                </a:lnTo>
                <a:lnTo>
                  <a:pt x="900" y="316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Freeform 83"/>
          <p:cNvSpPr>
            <a:spLocks/>
          </p:cNvSpPr>
          <p:nvPr/>
        </p:nvSpPr>
        <p:spPr bwMode="auto">
          <a:xfrm>
            <a:off x="2835034" y="2228064"/>
            <a:ext cx="1841250" cy="1192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63"/>
              </a:cxn>
              <a:cxn ang="0">
                <a:pos x="46" y="290"/>
              </a:cxn>
              <a:cxn ang="0">
                <a:pos x="64" y="385"/>
              </a:cxn>
              <a:cxn ang="0">
                <a:pos x="86" y="453"/>
              </a:cxn>
              <a:cxn ang="0">
                <a:pos x="104" y="507"/>
              </a:cxn>
              <a:cxn ang="0">
                <a:pos x="127" y="543"/>
              </a:cxn>
              <a:cxn ang="0">
                <a:pos x="145" y="575"/>
              </a:cxn>
              <a:cxn ang="0">
                <a:pos x="168" y="597"/>
              </a:cxn>
              <a:cxn ang="0">
                <a:pos x="186" y="615"/>
              </a:cxn>
              <a:cxn ang="0">
                <a:pos x="208" y="629"/>
              </a:cxn>
              <a:cxn ang="0">
                <a:pos x="226" y="643"/>
              </a:cxn>
              <a:cxn ang="0">
                <a:pos x="249" y="652"/>
              </a:cxn>
              <a:cxn ang="0">
                <a:pos x="267" y="661"/>
              </a:cxn>
              <a:cxn ang="0">
                <a:pos x="290" y="665"/>
              </a:cxn>
              <a:cxn ang="0">
                <a:pos x="308" y="670"/>
              </a:cxn>
              <a:cxn ang="0">
                <a:pos x="330" y="679"/>
              </a:cxn>
              <a:cxn ang="0">
                <a:pos x="349" y="679"/>
              </a:cxn>
              <a:cxn ang="0">
                <a:pos x="371" y="683"/>
              </a:cxn>
              <a:cxn ang="0">
                <a:pos x="389" y="688"/>
              </a:cxn>
              <a:cxn ang="0">
                <a:pos x="412" y="692"/>
              </a:cxn>
              <a:cxn ang="0">
                <a:pos x="430" y="692"/>
              </a:cxn>
              <a:cxn ang="0">
                <a:pos x="453" y="697"/>
              </a:cxn>
              <a:cxn ang="0">
                <a:pos x="471" y="697"/>
              </a:cxn>
              <a:cxn ang="0">
                <a:pos x="493" y="701"/>
              </a:cxn>
              <a:cxn ang="0">
                <a:pos x="511" y="701"/>
              </a:cxn>
              <a:cxn ang="0">
                <a:pos x="534" y="701"/>
              </a:cxn>
              <a:cxn ang="0">
                <a:pos x="552" y="706"/>
              </a:cxn>
              <a:cxn ang="0">
                <a:pos x="575" y="706"/>
              </a:cxn>
              <a:cxn ang="0">
                <a:pos x="593" y="706"/>
              </a:cxn>
              <a:cxn ang="0">
                <a:pos x="615" y="706"/>
              </a:cxn>
              <a:cxn ang="0">
                <a:pos x="633" y="710"/>
              </a:cxn>
              <a:cxn ang="0">
                <a:pos x="656" y="710"/>
              </a:cxn>
              <a:cxn ang="0">
                <a:pos x="674" y="710"/>
              </a:cxn>
              <a:cxn ang="0">
                <a:pos x="697" y="710"/>
              </a:cxn>
              <a:cxn ang="0">
                <a:pos x="715" y="710"/>
              </a:cxn>
              <a:cxn ang="0">
                <a:pos x="737" y="715"/>
              </a:cxn>
              <a:cxn ang="0">
                <a:pos x="756" y="715"/>
              </a:cxn>
              <a:cxn ang="0">
                <a:pos x="778" y="715"/>
              </a:cxn>
              <a:cxn ang="0">
                <a:pos x="796" y="715"/>
              </a:cxn>
              <a:cxn ang="0">
                <a:pos x="819" y="715"/>
              </a:cxn>
              <a:cxn ang="0">
                <a:pos x="837" y="715"/>
              </a:cxn>
              <a:cxn ang="0">
                <a:pos x="860" y="715"/>
              </a:cxn>
              <a:cxn ang="0">
                <a:pos x="878" y="715"/>
              </a:cxn>
              <a:cxn ang="0">
                <a:pos x="900" y="715"/>
              </a:cxn>
            </a:cxnLst>
            <a:rect l="0" t="0" r="r" b="b"/>
            <a:pathLst>
              <a:path w="900" h="715">
                <a:moveTo>
                  <a:pt x="0" y="0"/>
                </a:moveTo>
                <a:lnTo>
                  <a:pt x="23" y="163"/>
                </a:lnTo>
                <a:lnTo>
                  <a:pt x="46" y="290"/>
                </a:lnTo>
                <a:lnTo>
                  <a:pt x="64" y="385"/>
                </a:lnTo>
                <a:lnTo>
                  <a:pt x="86" y="453"/>
                </a:lnTo>
                <a:lnTo>
                  <a:pt x="104" y="507"/>
                </a:lnTo>
                <a:lnTo>
                  <a:pt x="127" y="543"/>
                </a:lnTo>
                <a:lnTo>
                  <a:pt x="145" y="575"/>
                </a:lnTo>
                <a:lnTo>
                  <a:pt x="168" y="597"/>
                </a:lnTo>
                <a:lnTo>
                  <a:pt x="186" y="615"/>
                </a:lnTo>
                <a:lnTo>
                  <a:pt x="208" y="629"/>
                </a:lnTo>
                <a:lnTo>
                  <a:pt x="226" y="643"/>
                </a:lnTo>
                <a:lnTo>
                  <a:pt x="249" y="652"/>
                </a:lnTo>
                <a:lnTo>
                  <a:pt x="267" y="661"/>
                </a:lnTo>
                <a:lnTo>
                  <a:pt x="290" y="665"/>
                </a:lnTo>
                <a:lnTo>
                  <a:pt x="308" y="670"/>
                </a:lnTo>
                <a:lnTo>
                  <a:pt x="330" y="679"/>
                </a:lnTo>
                <a:lnTo>
                  <a:pt x="349" y="679"/>
                </a:lnTo>
                <a:lnTo>
                  <a:pt x="371" y="683"/>
                </a:lnTo>
                <a:lnTo>
                  <a:pt x="389" y="688"/>
                </a:lnTo>
                <a:lnTo>
                  <a:pt x="412" y="692"/>
                </a:lnTo>
                <a:lnTo>
                  <a:pt x="430" y="692"/>
                </a:lnTo>
                <a:lnTo>
                  <a:pt x="453" y="697"/>
                </a:lnTo>
                <a:lnTo>
                  <a:pt x="471" y="697"/>
                </a:lnTo>
                <a:lnTo>
                  <a:pt x="493" y="701"/>
                </a:lnTo>
                <a:lnTo>
                  <a:pt x="511" y="701"/>
                </a:lnTo>
                <a:lnTo>
                  <a:pt x="534" y="701"/>
                </a:lnTo>
                <a:lnTo>
                  <a:pt x="552" y="706"/>
                </a:lnTo>
                <a:lnTo>
                  <a:pt x="575" y="706"/>
                </a:lnTo>
                <a:lnTo>
                  <a:pt x="593" y="706"/>
                </a:lnTo>
                <a:lnTo>
                  <a:pt x="615" y="706"/>
                </a:lnTo>
                <a:lnTo>
                  <a:pt x="633" y="710"/>
                </a:lnTo>
                <a:lnTo>
                  <a:pt x="656" y="710"/>
                </a:lnTo>
                <a:lnTo>
                  <a:pt x="674" y="710"/>
                </a:lnTo>
                <a:lnTo>
                  <a:pt x="697" y="710"/>
                </a:lnTo>
                <a:lnTo>
                  <a:pt x="715" y="710"/>
                </a:lnTo>
                <a:lnTo>
                  <a:pt x="737" y="715"/>
                </a:lnTo>
                <a:lnTo>
                  <a:pt x="756" y="715"/>
                </a:lnTo>
                <a:lnTo>
                  <a:pt x="778" y="715"/>
                </a:lnTo>
                <a:lnTo>
                  <a:pt x="796" y="715"/>
                </a:lnTo>
                <a:lnTo>
                  <a:pt x="819" y="715"/>
                </a:lnTo>
                <a:lnTo>
                  <a:pt x="837" y="715"/>
                </a:lnTo>
                <a:lnTo>
                  <a:pt x="860" y="715"/>
                </a:lnTo>
                <a:lnTo>
                  <a:pt x="878" y="715"/>
                </a:lnTo>
                <a:lnTo>
                  <a:pt x="900" y="715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Freeform 84"/>
          <p:cNvSpPr>
            <a:spLocks/>
          </p:cNvSpPr>
          <p:nvPr/>
        </p:nvSpPr>
        <p:spPr bwMode="auto">
          <a:xfrm>
            <a:off x="2835034" y="1716070"/>
            <a:ext cx="1841250" cy="175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31"/>
              </a:cxn>
              <a:cxn ang="0">
                <a:pos x="46" y="72"/>
              </a:cxn>
              <a:cxn ang="0">
                <a:pos x="64" y="126"/>
              </a:cxn>
              <a:cxn ang="0">
                <a:pos x="86" y="190"/>
              </a:cxn>
              <a:cxn ang="0">
                <a:pos x="104" y="262"/>
              </a:cxn>
              <a:cxn ang="0">
                <a:pos x="127" y="334"/>
              </a:cxn>
              <a:cxn ang="0">
                <a:pos x="145" y="407"/>
              </a:cxn>
              <a:cxn ang="0">
                <a:pos x="168" y="475"/>
              </a:cxn>
              <a:cxn ang="0">
                <a:pos x="186" y="534"/>
              </a:cxn>
              <a:cxn ang="0">
                <a:pos x="208" y="592"/>
              </a:cxn>
              <a:cxn ang="0">
                <a:pos x="226" y="638"/>
              </a:cxn>
              <a:cxn ang="0">
                <a:pos x="249" y="683"/>
              </a:cxn>
              <a:cxn ang="0">
                <a:pos x="267" y="719"/>
              </a:cxn>
              <a:cxn ang="0">
                <a:pos x="290" y="755"/>
              </a:cxn>
              <a:cxn ang="0">
                <a:pos x="308" y="782"/>
              </a:cxn>
              <a:cxn ang="0">
                <a:pos x="330" y="809"/>
              </a:cxn>
              <a:cxn ang="0">
                <a:pos x="349" y="832"/>
              </a:cxn>
              <a:cxn ang="0">
                <a:pos x="371" y="850"/>
              </a:cxn>
              <a:cxn ang="0">
                <a:pos x="389" y="868"/>
              </a:cxn>
              <a:cxn ang="0">
                <a:pos x="412" y="882"/>
              </a:cxn>
              <a:cxn ang="0">
                <a:pos x="430" y="895"/>
              </a:cxn>
              <a:cxn ang="0">
                <a:pos x="453" y="909"/>
              </a:cxn>
              <a:cxn ang="0">
                <a:pos x="471" y="918"/>
              </a:cxn>
              <a:cxn ang="0">
                <a:pos x="493" y="932"/>
              </a:cxn>
              <a:cxn ang="0">
                <a:pos x="511" y="941"/>
              </a:cxn>
              <a:cxn ang="0">
                <a:pos x="534" y="950"/>
              </a:cxn>
              <a:cxn ang="0">
                <a:pos x="552" y="959"/>
              </a:cxn>
              <a:cxn ang="0">
                <a:pos x="575" y="963"/>
              </a:cxn>
              <a:cxn ang="0">
                <a:pos x="593" y="972"/>
              </a:cxn>
              <a:cxn ang="0">
                <a:pos x="615" y="977"/>
              </a:cxn>
              <a:cxn ang="0">
                <a:pos x="633" y="986"/>
              </a:cxn>
              <a:cxn ang="0">
                <a:pos x="656" y="990"/>
              </a:cxn>
              <a:cxn ang="0">
                <a:pos x="674" y="995"/>
              </a:cxn>
              <a:cxn ang="0">
                <a:pos x="697" y="1004"/>
              </a:cxn>
              <a:cxn ang="0">
                <a:pos x="715" y="1008"/>
              </a:cxn>
              <a:cxn ang="0">
                <a:pos x="737" y="1013"/>
              </a:cxn>
              <a:cxn ang="0">
                <a:pos x="756" y="1017"/>
              </a:cxn>
              <a:cxn ang="0">
                <a:pos x="778" y="1022"/>
              </a:cxn>
              <a:cxn ang="0">
                <a:pos x="796" y="1026"/>
              </a:cxn>
              <a:cxn ang="0">
                <a:pos x="819" y="1031"/>
              </a:cxn>
              <a:cxn ang="0">
                <a:pos x="837" y="1036"/>
              </a:cxn>
              <a:cxn ang="0">
                <a:pos x="860" y="1045"/>
              </a:cxn>
              <a:cxn ang="0">
                <a:pos x="878" y="1049"/>
              </a:cxn>
              <a:cxn ang="0">
                <a:pos x="900" y="1054"/>
              </a:cxn>
            </a:cxnLst>
            <a:rect l="0" t="0" r="r" b="b"/>
            <a:pathLst>
              <a:path w="900" h="1054">
                <a:moveTo>
                  <a:pt x="0" y="0"/>
                </a:moveTo>
                <a:lnTo>
                  <a:pt x="23" y="31"/>
                </a:lnTo>
                <a:lnTo>
                  <a:pt x="46" y="72"/>
                </a:lnTo>
                <a:lnTo>
                  <a:pt x="64" y="126"/>
                </a:lnTo>
                <a:lnTo>
                  <a:pt x="86" y="190"/>
                </a:lnTo>
                <a:lnTo>
                  <a:pt x="104" y="262"/>
                </a:lnTo>
                <a:lnTo>
                  <a:pt x="127" y="334"/>
                </a:lnTo>
                <a:lnTo>
                  <a:pt x="145" y="407"/>
                </a:lnTo>
                <a:lnTo>
                  <a:pt x="168" y="475"/>
                </a:lnTo>
                <a:lnTo>
                  <a:pt x="186" y="534"/>
                </a:lnTo>
                <a:lnTo>
                  <a:pt x="208" y="592"/>
                </a:lnTo>
                <a:lnTo>
                  <a:pt x="226" y="638"/>
                </a:lnTo>
                <a:lnTo>
                  <a:pt x="249" y="683"/>
                </a:lnTo>
                <a:lnTo>
                  <a:pt x="267" y="719"/>
                </a:lnTo>
                <a:lnTo>
                  <a:pt x="290" y="755"/>
                </a:lnTo>
                <a:lnTo>
                  <a:pt x="308" y="782"/>
                </a:lnTo>
                <a:lnTo>
                  <a:pt x="330" y="809"/>
                </a:lnTo>
                <a:lnTo>
                  <a:pt x="349" y="832"/>
                </a:lnTo>
                <a:lnTo>
                  <a:pt x="371" y="850"/>
                </a:lnTo>
                <a:lnTo>
                  <a:pt x="389" y="868"/>
                </a:lnTo>
                <a:lnTo>
                  <a:pt x="412" y="882"/>
                </a:lnTo>
                <a:lnTo>
                  <a:pt x="430" y="895"/>
                </a:lnTo>
                <a:lnTo>
                  <a:pt x="453" y="909"/>
                </a:lnTo>
                <a:lnTo>
                  <a:pt x="471" y="918"/>
                </a:lnTo>
                <a:lnTo>
                  <a:pt x="493" y="932"/>
                </a:lnTo>
                <a:lnTo>
                  <a:pt x="511" y="941"/>
                </a:lnTo>
                <a:lnTo>
                  <a:pt x="534" y="950"/>
                </a:lnTo>
                <a:lnTo>
                  <a:pt x="552" y="959"/>
                </a:lnTo>
                <a:lnTo>
                  <a:pt x="575" y="963"/>
                </a:lnTo>
                <a:lnTo>
                  <a:pt x="593" y="972"/>
                </a:lnTo>
                <a:lnTo>
                  <a:pt x="615" y="977"/>
                </a:lnTo>
                <a:lnTo>
                  <a:pt x="633" y="986"/>
                </a:lnTo>
                <a:lnTo>
                  <a:pt x="656" y="990"/>
                </a:lnTo>
                <a:lnTo>
                  <a:pt x="674" y="995"/>
                </a:lnTo>
                <a:lnTo>
                  <a:pt x="697" y="1004"/>
                </a:lnTo>
                <a:lnTo>
                  <a:pt x="715" y="1008"/>
                </a:lnTo>
                <a:lnTo>
                  <a:pt x="737" y="1013"/>
                </a:lnTo>
                <a:lnTo>
                  <a:pt x="756" y="1017"/>
                </a:lnTo>
                <a:lnTo>
                  <a:pt x="778" y="1022"/>
                </a:lnTo>
                <a:lnTo>
                  <a:pt x="796" y="1026"/>
                </a:lnTo>
                <a:lnTo>
                  <a:pt x="819" y="1031"/>
                </a:lnTo>
                <a:lnTo>
                  <a:pt x="837" y="1036"/>
                </a:lnTo>
                <a:lnTo>
                  <a:pt x="860" y="1045"/>
                </a:lnTo>
                <a:lnTo>
                  <a:pt x="878" y="1049"/>
                </a:lnTo>
                <a:lnTo>
                  <a:pt x="900" y="1054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Freeform 85"/>
          <p:cNvSpPr>
            <a:spLocks/>
          </p:cNvSpPr>
          <p:nvPr/>
        </p:nvSpPr>
        <p:spPr bwMode="auto">
          <a:xfrm>
            <a:off x="2835034" y="3367124"/>
            <a:ext cx="1841250" cy="438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"/>
              </a:cxn>
              <a:cxn ang="0">
                <a:pos x="46" y="23"/>
              </a:cxn>
              <a:cxn ang="0">
                <a:pos x="64" y="41"/>
              </a:cxn>
              <a:cxn ang="0">
                <a:pos x="86" y="64"/>
              </a:cxn>
              <a:cxn ang="0">
                <a:pos x="104" y="82"/>
              </a:cxn>
              <a:cxn ang="0">
                <a:pos x="127" y="104"/>
              </a:cxn>
              <a:cxn ang="0">
                <a:pos x="145" y="122"/>
              </a:cxn>
              <a:cxn ang="0">
                <a:pos x="168" y="141"/>
              </a:cxn>
              <a:cxn ang="0">
                <a:pos x="186" y="159"/>
              </a:cxn>
              <a:cxn ang="0">
                <a:pos x="208" y="172"/>
              </a:cxn>
              <a:cxn ang="0">
                <a:pos x="226" y="186"/>
              </a:cxn>
              <a:cxn ang="0">
                <a:pos x="249" y="199"/>
              </a:cxn>
              <a:cxn ang="0">
                <a:pos x="267" y="213"/>
              </a:cxn>
              <a:cxn ang="0">
                <a:pos x="290" y="226"/>
              </a:cxn>
              <a:cxn ang="0">
                <a:pos x="308" y="240"/>
              </a:cxn>
              <a:cxn ang="0">
                <a:pos x="330" y="254"/>
              </a:cxn>
              <a:cxn ang="0">
                <a:pos x="349" y="258"/>
              </a:cxn>
              <a:cxn ang="0">
                <a:pos x="371" y="245"/>
              </a:cxn>
              <a:cxn ang="0">
                <a:pos x="389" y="231"/>
              </a:cxn>
              <a:cxn ang="0">
                <a:pos x="412" y="226"/>
              </a:cxn>
              <a:cxn ang="0">
                <a:pos x="430" y="222"/>
              </a:cxn>
              <a:cxn ang="0">
                <a:pos x="453" y="217"/>
              </a:cxn>
              <a:cxn ang="0">
                <a:pos x="471" y="217"/>
              </a:cxn>
              <a:cxn ang="0">
                <a:pos x="493" y="217"/>
              </a:cxn>
              <a:cxn ang="0">
                <a:pos x="511" y="222"/>
              </a:cxn>
              <a:cxn ang="0">
                <a:pos x="534" y="226"/>
              </a:cxn>
              <a:cxn ang="0">
                <a:pos x="552" y="231"/>
              </a:cxn>
              <a:cxn ang="0">
                <a:pos x="575" y="240"/>
              </a:cxn>
              <a:cxn ang="0">
                <a:pos x="593" y="254"/>
              </a:cxn>
              <a:cxn ang="0">
                <a:pos x="615" y="263"/>
              </a:cxn>
              <a:cxn ang="0">
                <a:pos x="633" y="258"/>
              </a:cxn>
              <a:cxn ang="0">
                <a:pos x="656" y="254"/>
              </a:cxn>
              <a:cxn ang="0">
                <a:pos x="674" y="249"/>
              </a:cxn>
              <a:cxn ang="0">
                <a:pos x="697" y="249"/>
              </a:cxn>
              <a:cxn ang="0">
                <a:pos x="715" y="245"/>
              </a:cxn>
              <a:cxn ang="0">
                <a:pos x="737" y="245"/>
              </a:cxn>
              <a:cxn ang="0">
                <a:pos x="756" y="240"/>
              </a:cxn>
              <a:cxn ang="0">
                <a:pos x="778" y="240"/>
              </a:cxn>
              <a:cxn ang="0">
                <a:pos x="796" y="240"/>
              </a:cxn>
              <a:cxn ang="0">
                <a:pos x="819" y="240"/>
              </a:cxn>
              <a:cxn ang="0">
                <a:pos x="837" y="236"/>
              </a:cxn>
              <a:cxn ang="0">
                <a:pos x="860" y="231"/>
              </a:cxn>
              <a:cxn ang="0">
                <a:pos x="878" y="226"/>
              </a:cxn>
              <a:cxn ang="0">
                <a:pos x="900" y="222"/>
              </a:cxn>
            </a:cxnLst>
            <a:rect l="0" t="0" r="r" b="b"/>
            <a:pathLst>
              <a:path w="900" h="263">
                <a:moveTo>
                  <a:pt x="0" y="0"/>
                </a:moveTo>
                <a:lnTo>
                  <a:pt x="23" y="9"/>
                </a:lnTo>
                <a:lnTo>
                  <a:pt x="46" y="23"/>
                </a:lnTo>
                <a:lnTo>
                  <a:pt x="64" y="41"/>
                </a:lnTo>
                <a:lnTo>
                  <a:pt x="86" y="64"/>
                </a:lnTo>
                <a:lnTo>
                  <a:pt x="104" y="82"/>
                </a:lnTo>
                <a:lnTo>
                  <a:pt x="127" y="104"/>
                </a:lnTo>
                <a:lnTo>
                  <a:pt x="145" y="122"/>
                </a:lnTo>
                <a:lnTo>
                  <a:pt x="168" y="141"/>
                </a:lnTo>
                <a:lnTo>
                  <a:pt x="186" y="159"/>
                </a:lnTo>
                <a:lnTo>
                  <a:pt x="208" y="172"/>
                </a:lnTo>
                <a:lnTo>
                  <a:pt x="226" y="186"/>
                </a:lnTo>
                <a:lnTo>
                  <a:pt x="249" y="199"/>
                </a:lnTo>
                <a:lnTo>
                  <a:pt x="267" y="213"/>
                </a:lnTo>
                <a:lnTo>
                  <a:pt x="290" y="226"/>
                </a:lnTo>
                <a:lnTo>
                  <a:pt x="308" y="240"/>
                </a:lnTo>
                <a:lnTo>
                  <a:pt x="330" y="254"/>
                </a:lnTo>
                <a:lnTo>
                  <a:pt x="349" y="258"/>
                </a:lnTo>
                <a:lnTo>
                  <a:pt x="371" y="245"/>
                </a:lnTo>
                <a:lnTo>
                  <a:pt x="389" y="231"/>
                </a:lnTo>
                <a:lnTo>
                  <a:pt x="412" y="226"/>
                </a:lnTo>
                <a:lnTo>
                  <a:pt x="430" y="222"/>
                </a:lnTo>
                <a:lnTo>
                  <a:pt x="453" y="217"/>
                </a:lnTo>
                <a:lnTo>
                  <a:pt x="471" y="217"/>
                </a:lnTo>
                <a:lnTo>
                  <a:pt x="493" y="217"/>
                </a:lnTo>
                <a:lnTo>
                  <a:pt x="511" y="222"/>
                </a:lnTo>
                <a:lnTo>
                  <a:pt x="534" y="226"/>
                </a:lnTo>
                <a:lnTo>
                  <a:pt x="552" y="231"/>
                </a:lnTo>
                <a:lnTo>
                  <a:pt x="575" y="240"/>
                </a:lnTo>
                <a:lnTo>
                  <a:pt x="593" y="254"/>
                </a:lnTo>
                <a:lnTo>
                  <a:pt x="615" y="263"/>
                </a:lnTo>
                <a:lnTo>
                  <a:pt x="633" y="258"/>
                </a:lnTo>
                <a:lnTo>
                  <a:pt x="656" y="254"/>
                </a:lnTo>
                <a:lnTo>
                  <a:pt x="674" y="249"/>
                </a:lnTo>
                <a:lnTo>
                  <a:pt x="697" y="249"/>
                </a:lnTo>
                <a:lnTo>
                  <a:pt x="715" y="245"/>
                </a:lnTo>
                <a:lnTo>
                  <a:pt x="737" y="245"/>
                </a:lnTo>
                <a:lnTo>
                  <a:pt x="756" y="240"/>
                </a:lnTo>
                <a:lnTo>
                  <a:pt x="778" y="240"/>
                </a:lnTo>
                <a:lnTo>
                  <a:pt x="796" y="240"/>
                </a:lnTo>
                <a:lnTo>
                  <a:pt x="819" y="240"/>
                </a:lnTo>
                <a:lnTo>
                  <a:pt x="837" y="236"/>
                </a:lnTo>
                <a:lnTo>
                  <a:pt x="860" y="231"/>
                </a:lnTo>
                <a:lnTo>
                  <a:pt x="878" y="226"/>
                </a:lnTo>
                <a:lnTo>
                  <a:pt x="900" y="222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Freeform 86"/>
          <p:cNvSpPr>
            <a:spLocks/>
          </p:cNvSpPr>
          <p:nvPr/>
        </p:nvSpPr>
        <p:spPr bwMode="auto">
          <a:xfrm>
            <a:off x="2835034" y="3367124"/>
            <a:ext cx="1841250" cy="438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9"/>
              </a:cxn>
              <a:cxn ang="0">
                <a:pos x="46" y="23"/>
              </a:cxn>
              <a:cxn ang="0">
                <a:pos x="64" y="41"/>
              </a:cxn>
              <a:cxn ang="0">
                <a:pos x="86" y="64"/>
              </a:cxn>
              <a:cxn ang="0">
                <a:pos x="104" y="82"/>
              </a:cxn>
              <a:cxn ang="0">
                <a:pos x="127" y="104"/>
              </a:cxn>
              <a:cxn ang="0">
                <a:pos x="145" y="122"/>
              </a:cxn>
              <a:cxn ang="0">
                <a:pos x="168" y="141"/>
              </a:cxn>
              <a:cxn ang="0">
                <a:pos x="186" y="159"/>
              </a:cxn>
              <a:cxn ang="0">
                <a:pos x="208" y="172"/>
              </a:cxn>
              <a:cxn ang="0">
                <a:pos x="226" y="186"/>
              </a:cxn>
              <a:cxn ang="0">
                <a:pos x="249" y="199"/>
              </a:cxn>
              <a:cxn ang="0">
                <a:pos x="267" y="213"/>
              </a:cxn>
              <a:cxn ang="0">
                <a:pos x="290" y="226"/>
              </a:cxn>
              <a:cxn ang="0">
                <a:pos x="308" y="240"/>
              </a:cxn>
              <a:cxn ang="0">
                <a:pos x="330" y="254"/>
              </a:cxn>
              <a:cxn ang="0">
                <a:pos x="349" y="258"/>
              </a:cxn>
              <a:cxn ang="0">
                <a:pos x="371" y="245"/>
              </a:cxn>
              <a:cxn ang="0">
                <a:pos x="389" y="231"/>
              </a:cxn>
              <a:cxn ang="0">
                <a:pos x="412" y="226"/>
              </a:cxn>
              <a:cxn ang="0">
                <a:pos x="430" y="222"/>
              </a:cxn>
              <a:cxn ang="0">
                <a:pos x="453" y="217"/>
              </a:cxn>
              <a:cxn ang="0">
                <a:pos x="471" y="217"/>
              </a:cxn>
              <a:cxn ang="0">
                <a:pos x="493" y="217"/>
              </a:cxn>
              <a:cxn ang="0">
                <a:pos x="511" y="222"/>
              </a:cxn>
              <a:cxn ang="0">
                <a:pos x="534" y="226"/>
              </a:cxn>
              <a:cxn ang="0">
                <a:pos x="552" y="231"/>
              </a:cxn>
              <a:cxn ang="0">
                <a:pos x="575" y="240"/>
              </a:cxn>
              <a:cxn ang="0">
                <a:pos x="593" y="254"/>
              </a:cxn>
              <a:cxn ang="0">
                <a:pos x="615" y="263"/>
              </a:cxn>
              <a:cxn ang="0">
                <a:pos x="633" y="258"/>
              </a:cxn>
              <a:cxn ang="0">
                <a:pos x="656" y="254"/>
              </a:cxn>
              <a:cxn ang="0">
                <a:pos x="674" y="249"/>
              </a:cxn>
              <a:cxn ang="0">
                <a:pos x="697" y="249"/>
              </a:cxn>
              <a:cxn ang="0">
                <a:pos x="715" y="245"/>
              </a:cxn>
              <a:cxn ang="0">
                <a:pos x="737" y="245"/>
              </a:cxn>
              <a:cxn ang="0">
                <a:pos x="756" y="240"/>
              </a:cxn>
              <a:cxn ang="0">
                <a:pos x="778" y="240"/>
              </a:cxn>
              <a:cxn ang="0">
                <a:pos x="796" y="240"/>
              </a:cxn>
              <a:cxn ang="0">
                <a:pos x="819" y="240"/>
              </a:cxn>
              <a:cxn ang="0">
                <a:pos x="837" y="236"/>
              </a:cxn>
              <a:cxn ang="0">
                <a:pos x="860" y="231"/>
              </a:cxn>
              <a:cxn ang="0">
                <a:pos x="878" y="226"/>
              </a:cxn>
              <a:cxn ang="0">
                <a:pos x="900" y="222"/>
              </a:cxn>
            </a:cxnLst>
            <a:rect l="0" t="0" r="r" b="b"/>
            <a:pathLst>
              <a:path w="900" h="263">
                <a:moveTo>
                  <a:pt x="0" y="0"/>
                </a:moveTo>
                <a:lnTo>
                  <a:pt x="23" y="9"/>
                </a:lnTo>
                <a:lnTo>
                  <a:pt x="46" y="23"/>
                </a:lnTo>
                <a:lnTo>
                  <a:pt x="64" y="41"/>
                </a:lnTo>
                <a:lnTo>
                  <a:pt x="86" y="64"/>
                </a:lnTo>
                <a:lnTo>
                  <a:pt x="104" y="82"/>
                </a:lnTo>
                <a:lnTo>
                  <a:pt x="127" y="104"/>
                </a:lnTo>
                <a:lnTo>
                  <a:pt x="145" y="122"/>
                </a:lnTo>
                <a:lnTo>
                  <a:pt x="168" y="141"/>
                </a:lnTo>
                <a:lnTo>
                  <a:pt x="186" y="159"/>
                </a:lnTo>
                <a:lnTo>
                  <a:pt x="208" y="172"/>
                </a:lnTo>
                <a:lnTo>
                  <a:pt x="226" y="186"/>
                </a:lnTo>
                <a:lnTo>
                  <a:pt x="249" y="199"/>
                </a:lnTo>
                <a:lnTo>
                  <a:pt x="267" y="213"/>
                </a:lnTo>
                <a:lnTo>
                  <a:pt x="290" y="226"/>
                </a:lnTo>
                <a:lnTo>
                  <a:pt x="308" y="240"/>
                </a:lnTo>
                <a:lnTo>
                  <a:pt x="330" y="254"/>
                </a:lnTo>
                <a:lnTo>
                  <a:pt x="349" y="258"/>
                </a:lnTo>
                <a:lnTo>
                  <a:pt x="371" y="245"/>
                </a:lnTo>
                <a:lnTo>
                  <a:pt x="389" y="231"/>
                </a:lnTo>
                <a:lnTo>
                  <a:pt x="412" y="226"/>
                </a:lnTo>
                <a:lnTo>
                  <a:pt x="430" y="222"/>
                </a:lnTo>
                <a:lnTo>
                  <a:pt x="453" y="217"/>
                </a:lnTo>
                <a:lnTo>
                  <a:pt x="471" y="217"/>
                </a:lnTo>
                <a:lnTo>
                  <a:pt x="493" y="217"/>
                </a:lnTo>
                <a:lnTo>
                  <a:pt x="511" y="222"/>
                </a:lnTo>
                <a:lnTo>
                  <a:pt x="534" y="226"/>
                </a:lnTo>
                <a:lnTo>
                  <a:pt x="552" y="231"/>
                </a:lnTo>
                <a:lnTo>
                  <a:pt x="575" y="240"/>
                </a:lnTo>
                <a:lnTo>
                  <a:pt x="593" y="254"/>
                </a:lnTo>
                <a:lnTo>
                  <a:pt x="615" y="263"/>
                </a:lnTo>
                <a:lnTo>
                  <a:pt x="633" y="258"/>
                </a:lnTo>
                <a:lnTo>
                  <a:pt x="656" y="254"/>
                </a:lnTo>
                <a:lnTo>
                  <a:pt x="674" y="249"/>
                </a:lnTo>
                <a:lnTo>
                  <a:pt x="697" y="249"/>
                </a:lnTo>
                <a:lnTo>
                  <a:pt x="715" y="245"/>
                </a:lnTo>
                <a:lnTo>
                  <a:pt x="737" y="245"/>
                </a:lnTo>
                <a:lnTo>
                  <a:pt x="756" y="240"/>
                </a:lnTo>
                <a:lnTo>
                  <a:pt x="778" y="240"/>
                </a:lnTo>
                <a:lnTo>
                  <a:pt x="796" y="240"/>
                </a:lnTo>
                <a:lnTo>
                  <a:pt x="819" y="240"/>
                </a:lnTo>
                <a:lnTo>
                  <a:pt x="837" y="236"/>
                </a:lnTo>
                <a:lnTo>
                  <a:pt x="860" y="231"/>
                </a:lnTo>
                <a:lnTo>
                  <a:pt x="878" y="226"/>
                </a:lnTo>
                <a:lnTo>
                  <a:pt x="900" y="222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Freeform 87"/>
          <p:cNvSpPr>
            <a:spLocks/>
          </p:cNvSpPr>
          <p:nvPr/>
        </p:nvSpPr>
        <p:spPr bwMode="auto">
          <a:xfrm>
            <a:off x="2835034" y="2666677"/>
            <a:ext cx="1841250" cy="8138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13"/>
              </a:cxn>
              <a:cxn ang="0">
                <a:pos x="46" y="194"/>
              </a:cxn>
              <a:cxn ang="0">
                <a:pos x="64" y="257"/>
              </a:cxn>
              <a:cxn ang="0">
                <a:pos x="86" y="303"/>
              </a:cxn>
              <a:cxn ang="0">
                <a:pos x="104" y="334"/>
              </a:cxn>
              <a:cxn ang="0">
                <a:pos x="127" y="362"/>
              </a:cxn>
              <a:cxn ang="0">
                <a:pos x="145" y="384"/>
              </a:cxn>
              <a:cxn ang="0">
                <a:pos x="168" y="402"/>
              </a:cxn>
              <a:cxn ang="0">
                <a:pos x="186" y="416"/>
              </a:cxn>
              <a:cxn ang="0">
                <a:pos x="208" y="425"/>
              </a:cxn>
              <a:cxn ang="0">
                <a:pos x="226" y="434"/>
              </a:cxn>
              <a:cxn ang="0">
                <a:pos x="249" y="443"/>
              </a:cxn>
              <a:cxn ang="0">
                <a:pos x="267" y="447"/>
              </a:cxn>
              <a:cxn ang="0">
                <a:pos x="290" y="447"/>
              </a:cxn>
              <a:cxn ang="0">
                <a:pos x="308" y="452"/>
              </a:cxn>
              <a:cxn ang="0">
                <a:pos x="330" y="452"/>
              </a:cxn>
              <a:cxn ang="0">
                <a:pos x="349" y="452"/>
              </a:cxn>
              <a:cxn ang="0">
                <a:pos x="371" y="452"/>
              </a:cxn>
              <a:cxn ang="0">
                <a:pos x="389" y="447"/>
              </a:cxn>
              <a:cxn ang="0">
                <a:pos x="412" y="447"/>
              </a:cxn>
              <a:cxn ang="0">
                <a:pos x="430" y="447"/>
              </a:cxn>
              <a:cxn ang="0">
                <a:pos x="453" y="443"/>
              </a:cxn>
              <a:cxn ang="0">
                <a:pos x="471" y="443"/>
              </a:cxn>
              <a:cxn ang="0">
                <a:pos x="493" y="443"/>
              </a:cxn>
              <a:cxn ang="0">
                <a:pos x="511" y="443"/>
              </a:cxn>
              <a:cxn ang="0">
                <a:pos x="534" y="443"/>
              </a:cxn>
              <a:cxn ang="0">
                <a:pos x="552" y="443"/>
              </a:cxn>
              <a:cxn ang="0">
                <a:pos x="575" y="447"/>
              </a:cxn>
              <a:cxn ang="0">
                <a:pos x="593" y="447"/>
              </a:cxn>
              <a:cxn ang="0">
                <a:pos x="615" y="452"/>
              </a:cxn>
              <a:cxn ang="0">
                <a:pos x="633" y="456"/>
              </a:cxn>
              <a:cxn ang="0">
                <a:pos x="656" y="461"/>
              </a:cxn>
              <a:cxn ang="0">
                <a:pos x="674" y="466"/>
              </a:cxn>
              <a:cxn ang="0">
                <a:pos x="697" y="470"/>
              </a:cxn>
              <a:cxn ang="0">
                <a:pos x="715" y="475"/>
              </a:cxn>
              <a:cxn ang="0">
                <a:pos x="737" y="475"/>
              </a:cxn>
              <a:cxn ang="0">
                <a:pos x="756" y="479"/>
              </a:cxn>
              <a:cxn ang="0">
                <a:pos x="778" y="484"/>
              </a:cxn>
              <a:cxn ang="0">
                <a:pos x="796" y="484"/>
              </a:cxn>
              <a:cxn ang="0">
                <a:pos x="819" y="484"/>
              </a:cxn>
              <a:cxn ang="0">
                <a:pos x="837" y="488"/>
              </a:cxn>
              <a:cxn ang="0">
                <a:pos x="860" y="488"/>
              </a:cxn>
              <a:cxn ang="0">
                <a:pos x="878" y="488"/>
              </a:cxn>
              <a:cxn ang="0">
                <a:pos x="900" y="488"/>
              </a:cxn>
            </a:cxnLst>
            <a:rect l="0" t="0" r="r" b="b"/>
            <a:pathLst>
              <a:path w="900" h="488">
                <a:moveTo>
                  <a:pt x="0" y="0"/>
                </a:moveTo>
                <a:lnTo>
                  <a:pt x="23" y="113"/>
                </a:lnTo>
                <a:lnTo>
                  <a:pt x="46" y="194"/>
                </a:lnTo>
                <a:lnTo>
                  <a:pt x="64" y="257"/>
                </a:lnTo>
                <a:lnTo>
                  <a:pt x="86" y="303"/>
                </a:lnTo>
                <a:lnTo>
                  <a:pt x="104" y="334"/>
                </a:lnTo>
                <a:lnTo>
                  <a:pt x="127" y="362"/>
                </a:lnTo>
                <a:lnTo>
                  <a:pt x="145" y="384"/>
                </a:lnTo>
                <a:lnTo>
                  <a:pt x="168" y="402"/>
                </a:lnTo>
                <a:lnTo>
                  <a:pt x="186" y="416"/>
                </a:lnTo>
                <a:lnTo>
                  <a:pt x="208" y="425"/>
                </a:lnTo>
                <a:lnTo>
                  <a:pt x="226" y="434"/>
                </a:lnTo>
                <a:lnTo>
                  <a:pt x="249" y="443"/>
                </a:lnTo>
                <a:lnTo>
                  <a:pt x="267" y="447"/>
                </a:lnTo>
                <a:lnTo>
                  <a:pt x="290" y="447"/>
                </a:lnTo>
                <a:lnTo>
                  <a:pt x="308" y="452"/>
                </a:lnTo>
                <a:lnTo>
                  <a:pt x="330" y="452"/>
                </a:lnTo>
                <a:lnTo>
                  <a:pt x="349" y="452"/>
                </a:lnTo>
                <a:lnTo>
                  <a:pt x="371" y="452"/>
                </a:lnTo>
                <a:lnTo>
                  <a:pt x="389" y="447"/>
                </a:lnTo>
                <a:lnTo>
                  <a:pt x="412" y="447"/>
                </a:lnTo>
                <a:lnTo>
                  <a:pt x="430" y="447"/>
                </a:lnTo>
                <a:lnTo>
                  <a:pt x="453" y="443"/>
                </a:lnTo>
                <a:lnTo>
                  <a:pt x="471" y="443"/>
                </a:lnTo>
                <a:lnTo>
                  <a:pt x="493" y="443"/>
                </a:lnTo>
                <a:lnTo>
                  <a:pt x="511" y="443"/>
                </a:lnTo>
                <a:lnTo>
                  <a:pt x="534" y="443"/>
                </a:lnTo>
                <a:lnTo>
                  <a:pt x="552" y="443"/>
                </a:lnTo>
                <a:lnTo>
                  <a:pt x="575" y="447"/>
                </a:lnTo>
                <a:lnTo>
                  <a:pt x="593" y="447"/>
                </a:lnTo>
                <a:lnTo>
                  <a:pt x="615" y="452"/>
                </a:lnTo>
                <a:lnTo>
                  <a:pt x="633" y="456"/>
                </a:lnTo>
                <a:lnTo>
                  <a:pt x="656" y="461"/>
                </a:lnTo>
                <a:lnTo>
                  <a:pt x="674" y="466"/>
                </a:lnTo>
                <a:lnTo>
                  <a:pt x="697" y="470"/>
                </a:lnTo>
                <a:lnTo>
                  <a:pt x="715" y="475"/>
                </a:lnTo>
                <a:lnTo>
                  <a:pt x="737" y="475"/>
                </a:lnTo>
                <a:lnTo>
                  <a:pt x="756" y="479"/>
                </a:lnTo>
                <a:lnTo>
                  <a:pt x="778" y="484"/>
                </a:lnTo>
                <a:lnTo>
                  <a:pt x="796" y="484"/>
                </a:lnTo>
                <a:lnTo>
                  <a:pt x="819" y="484"/>
                </a:lnTo>
                <a:lnTo>
                  <a:pt x="837" y="488"/>
                </a:lnTo>
                <a:lnTo>
                  <a:pt x="860" y="488"/>
                </a:lnTo>
                <a:lnTo>
                  <a:pt x="878" y="488"/>
                </a:lnTo>
                <a:lnTo>
                  <a:pt x="900" y="488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Freeform 88"/>
          <p:cNvSpPr>
            <a:spLocks/>
          </p:cNvSpPr>
          <p:nvPr/>
        </p:nvSpPr>
        <p:spPr bwMode="auto">
          <a:xfrm>
            <a:off x="2835034" y="2319789"/>
            <a:ext cx="1841250" cy="1154070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3" y="230"/>
              </a:cxn>
              <a:cxn ang="0">
                <a:pos x="46" y="172"/>
              </a:cxn>
              <a:cxn ang="0">
                <a:pos x="64" y="104"/>
              </a:cxn>
              <a:cxn ang="0">
                <a:pos x="86" y="40"/>
              </a:cxn>
              <a:cxn ang="0">
                <a:pos x="104" y="0"/>
              </a:cxn>
              <a:cxn ang="0">
                <a:pos x="127" y="9"/>
              </a:cxn>
              <a:cxn ang="0">
                <a:pos x="145" y="67"/>
              </a:cxn>
              <a:cxn ang="0">
                <a:pos x="168" y="158"/>
              </a:cxn>
              <a:cxn ang="0">
                <a:pos x="186" y="244"/>
              </a:cxn>
              <a:cxn ang="0">
                <a:pos x="208" y="325"/>
              </a:cxn>
              <a:cxn ang="0">
                <a:pos x="226" y="389"/>
              </a:cxn>
              <a:cxn ang="0">
                <a:pos x="249" y="443"/>
              </a:cxn>
              <a:cxn ang="0">
                <a:pos x="267" y="484"/>
              </a:cxn>
              <a:cxn ang="0">
                <a:pos x="290" y="515"/>
              </a:cxn>
              <a:cxn ang="0">
                <a:pos x="308" y="542"/>
              </a:cxn>
              <a:cxn ang="0">
                <a:pos x="330" y="565"/>
              </a:cxn>
              <a:cxn ang="0">
                <a:pos x="349" y="579"/>
              </a:cxn>
              <a:cxn ang="0">
                <a:pos x="371" y="592"/>
              </a:cxn>
              <a:cxn ang="0">
                <a:pos x="389" y="601"/>
              </a:cxn>
              <a:cxn ang="0">
                <a:pos x="412" y="606"/>
              </a:cxn>
              <a:cxn ang="0">
                <a:pos x="430" y="610"/>
              </a:cxn>
              <a:cxn ang="0">
                <a:pos x="453" y="610"/>
              </a:cxn>
              <a:cxn ang="0">
                <a:pos x="471" y="610"/>
              </a:cxn>
              <a:cxn ang="0">
                <a:pos x="493" y="610"/>
              </a:cxn>
              <a:cxn ang="0">
                <a:pos x="511" y="610"/>
              </a:cxn>
              <a:cxn ang="0">
                <a:pos x="534" y="606"/>
              </a:cxn>
              <a:cxn ang="0">
                <a:pos x="552" y="601"/>
              </a:cxn>
              <a:cxn ang="0">
                <a:pos x="575" y="601"/>
              </a:cxn>
              <a:cxn ang="0">
                <a:pos x="593" y="597"/>
              </a:cxn>
              <a:cxn ang="0">
                <a:pos x="615" y="597"/>
              </a:cxn>
              <a:cxn ang="0">
                <a:pos x="633" y="601"/>
              </a:cxn>
              <a:cxn ang="0">
                <a:pos x="656" y="606"/>
              </a:cxn>
              <a:cxn ang="0">
                <a:pos x="674" y="610"/>
              </a:cxn>
              <a:cxn ang="0">
                <a:pos x="697" y="619"/>
              </a:cxn>
              <a:cxn ang="0">
                <a:pos x="715" y="628"/>
              </a:cxn>
              <a:cxn ang="0">
                <a:pos x="737" y="637"/>
              </a:cxn>
              <a:cxn ang="0">
                <a:pos x="756" y="646"/>
              </a:cxn>
              <a:cxn ang="0">
                <a:pos x="778" y="655"/>
              </a:cxn>
              <a:cxn ang="0">
                <a:pos x="796" y="664"/>
              </a:cxn>
              <a:cxn ang="0">
                <a:pos x="819" y="674"/>
              </a:cxn>
              <a:cxn ang="0">
                <a:pos x="837" y="678"/>
              </a:cxn>
              <a:cxn ang="0">
                <a:pos x="860" y="683"/>
              </a:cxn>
              <a:cxn ang="0">
                <a:pos x="878" y="687"/>
              </a:cxn>
              <a:cxn ang="0">
                <a:pos x="900" y="692"/>
              </a:cxn>
            </a:cxnLst>
            <a:rect l="0" t="0" r="r" b="b"/>
            <a:pathLst>
              <a:path w="900" h="692">
                <a:moveTo>
                  <a:pt x="0" y="276"/>
                </a:moveTo>
                <a:lnTo>
                  <a:pt x="23" y="230"/>
                </a:lnTo>
                <a:lnTo>
                  <a:pt x="46" y="172"/>
                </a:lnTo>
                <a:lnTo>
                  <a:pt x="64" y="104"/>
                </a:lnTo>
                <a:lnTo>
                  <a:pt x="86" y="40"/>
                </a:lnTo>
                <a:lnTo>
                  <a:pt x="104" y="0"/>
                </a:lnTo>
                <a:lnTo>
                  <a:pt x="127" y="9"/>
                </a:lnTo>
                <a:lnTo>
                  <a:pt x="145" y="67"/>
                </a:lnTo>
                <a:lnTo>
                  <a:pt x="168" y="158"/>
                </a:lnTo>
                <a:lnTo>
                  <a:pt x="186" y="244"/>
                </a:lnTo>
                <a:lnTo>
                  <a:pt x="208" y="325"/>
                </a:lnTo>
                <a:lnTo>
                  <a:pt x="226" y="389"/>
                </a:lnTo>
                <a:lnTo>
                  <a:pt x="249" y="443"/>
                </a:lnTo>
                <a:lnTo>
                  <a:pt x="267" y="484"/>
                </a:lnTo>
                <a:lnTo>
                  <a:pt x="290" y="515"/>
                </a:lnTo>
                <a:lnTo>
                  <a:pt x="308" y="542"/>
                </a:lnTo>
                <a:lnTo>
                  <a:pt x="330" y="565"/>
                </a:lnTo>
                <a:lnTo>
                  <a:pt x="349" y="579"/>
                </a:lnTo>
                <a:lnTo>
                  <a:pt x="371" y="592"/>
                </a:lnTo>
                <a:lnTo>
                  <a:pt x="389" y="601"/>
                </a:lnTo>
                <a:lnTo>
                  <a:pt x="412" y="606"/>
                </a:lnTo>
                <a:lnTo>
                  <a:pt x="430" y="610"/>
                </a:lnTo>
                <a:lnTo>
                  <a:pt x="453" y="610"/>
                </a:lnTo>
                <a:lnTo>
                  <a:pt x="471" y="610"/>
                </a:lnTo>
                <a:lnTo>
                  <a:pt x="493" y="610"/>
                </a:lnTo>
                <a:lnTo>
                  <a:pt x="511" y="610"/>
                </a:lnTo>
                <a:lnTo>
                  <a:pt x="534" y="606"/>
                </a:lnTo>
                <a:lnTo>
                  <a:pt x="552" y="601"/>
                </a:lnTo>
                <a:lnTo>
                  <a:pt x="575" y="601"/>
                </a:lnTo>
                <a:lnTo>
                  <a:pt x="593" y="597"/>
                </a:lnTo>
                <a:lnTo>
                  <a:pt x="615" y="597"/>
                </a:lnTo>
                <a:lnTo>
                  <a:pt x="633" y="601"/>
                </a:lnTo>
                <a:lnTo>
                  <a:pt x="656" y="606"/>
                </a:lnTo>
                <a:lnTo>
                  <a:pt x="674" y="610"/>
                </a:lnTo>
                <a:lnTo>
                  <a:pt x="697" y="619"/>
                </a:lnTo>
                <a:lnTo>
                  <a:pt x="715" y="628"/>
                </a:lnTo>
                <a:lnTo>
                  <a:pt x="737" y="637"/>
                </a:lnTo>
                <a:lnTo>
                  <a:pt x="756" y="646"/>
                </a:lnTo>
                <a:lnTo>
                  <a:pt x="778" y="655"/>
                </a:lnTo>
                <a:lnTo>
                  <a:pt x="796" y="664"/>
                </a:lnTo>
                <a:lnTo>
                  <a:pt x="819" y="674"/>
                </a:lnTo>
                <a:lnTo>
                  <a:pt x="837" y="678"/>
                </a:lnTo>
                <a:lnTo>
                  <a:pt x="860" y="683"/>
                </a:lnTo>
                <a:lnTo>
                  <a:pt x="878" y="687"/>
                </a:lnTo>
                <a:lnTo>
                  <a:pt x="900" y="692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Freeform 89"/>
          <p:cNvSpPr>
            <a:spLocks/>
          </p:cNvSpPr>
          <p:nvPr/>
        </p:nvSpPr>
        <p:spPr bwMode="auto">
          <a:xfrm>
            <a:off x="2835034" y="3638964"/>
            <a:ext cx="1841250" cy="136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8"/>
              </a:cxn>
              <a:cxn ang="0">
                <a:pos x="46" y="27"/>
              </a:cxn>
              <a:cxn ang="0">
                <a:pos x="64" y="32"/>
              </a:cxn>
              <a:cxn ang="0">
                <a:pos x="86" y="32"/>
              </a:cxn>
              <a:cxn ang="0">
                <a:pos x="104" y="36"/>
              </a:cxn>
              <a:cxn ang="0">
                <a:pos x="127" y="41"/>
              </a:cxn>
              <a:cxn ang="0">
                <a:pos x="145" y="45"/>
              </a:cxn>
              <a:cxn ang="0">
                <a:pos x="168" y="54"/>
              </a:cxn>
              <a:cxn ang="0">
                <a:pos x="186" y="59"/>
              </a:cxn>
              <a:cxn ang="0">
                <a:pos x="208" y="63"/>
              </a:cxn>
              <a:cxn ang="0">
                <a:pos x="226" y="68"/>
              </a:cxn>
              <a:cxn ang="0">
                <a:pos x="249" y="68"/>
              </a:cxn>
              <a:cxn ang="0">
                <a:pos x="267" y="68"/>
              </a:cxn>
              <a:cxn ang="0">
                <a:pos x="290" y="68"/>
              </a:cxn>
              <a:cxn ang="0">
                <a:pos x="308" y="73"/>
              </a:cxn>
              <a:cxn ang="0">
                <a:pos x="330" y="73"/>
              </a:cxn>
              <a:cxn ang="0">
                <a:pos x="349" y="68"/>
              </a:cxn>
              <a:cxn ang="0">
                <a:pos x="371" y="68"/>
              </a:cxn>
              <a:cxn ang="0">
                <a:pos x="389" y="68"/>
              </a:cxn>
              <a:cxn ang="0">
                <a:pos x="412" y="68"/>
              </a:cxn>
              <a:cxn ang="0">
                <a:pos x="430" y="63"/>
              </a:cxn>
              <a:cxn ang="0">
                <a:pos x="453" y="63"/>
              </a:cxn>
              <a:cxn ang="0">
                <a:pos x="471" y="59"/>
              </a:cxn>
              <a:cxn ang="0">
                <a:pos x="493" y="59"/>
              </a:cxn>
              <a:cxn ang="0">
                <a:pos x="511" y="54"/>
              </a:cxn>
              <a:cxn ang="0">
                <a:pos x="534" y="50"/>
              </a:cxn>
              <a:cxn ang="0">
                <a:pos x="552" y="45"/>
              </a:cxn>
              <a:cxn ang="0">
                <a:pos x="575" y="41"/>
              </a:cxn>
              <a:cxn ang="0">
                <a:pos x="593" y="36"/>
              </a:cxn>
              <a:cxn ang="0">
                <a:pos x="615" y="32"/>
              </a:cxn>
              <a:cxn ang="0">
                <a:pos x="633" y="27"/>
              </a:cxn>
              <a:cxn ang="0">
                <a:pos x="656" y="23"/>
              </a:cxn>
              <a:cxn ang="0">
                <a:pos x="674" y="23"/>
              </a:cxn>
              <a:cxn ang="0">
                <a:pos x="697" y="27"/>
              </a:cxn>
              <a:cxn ang="0">
                <a:pos x="715" y="32"/>
              </a:cxn>
              <a:cxn ang="0">
                <a:pos x="737" y="36"/>
              </a:cxn>
              <a:cxn ang="0">
                <a:pos x="756" y="41"/>
              </a:cxn>
              <a:cxn ang="0">
                <a:pos x="778" y="45"/>
              </a:cxn>
              <a:cxn ang="0">
                <a:pos x="796" y="50"/>
              </a:cxn>
              <a:cxn ang="0">
                <a:pos x="819" y="59"/>
              </a:cxn>
              <a:cxn ang="0">
                <a:pos x="837" y="63"/>
              </a:cxn>
              <a:cxn ang="0">
                <a:pos x="860" y="68"/>
              </a:cxn>
              <a:cxn ang="0">
                <a:pos x="878" y="77"/>
              </a:cxn>
              <a:cxn ang="0">
                <a:pos x="900" y="82"/>
              </a:cxn>
            </a:cxnLst>
            <a:rect l="0" t="0" r="r" b="b"/>
            <a:pathLst>
              <a:path w="900" h="82">
                <a:moveTo>
                  <a:pt x="0" y="0"/>
                </a:moveTo>
                <a:lnTo>
                  <a:pt x="23" y="18"/>
                </a:lnTo>
                <a:lnTo>
                  <a:pt x="46" y="27"/>
                </a:lnTo>
                <a:lnTo>
                  <a:pt x="64" y="32"/>
                </a:lnTo>
                <a:lnTo>
                  <a:pt x="86" y="32"/>
                </a:lnTo>
                <a:lnTo>
                  <a:pt x="104" y="36"/>
                </a:lnTo>
                <a:lnTo>
                  <a:pt x="127" y="41"/>
                </a:lnTo>
                <a:lnTo>
                  <a:pt x="145" y="45"/>
                </a:lnTo>
                <a:lnTo>
                  <a:pt x="168" y="54"/>
                </a:lnTo>
                <a:lnTo>
                  <a:pt x="186" y="59"/>
                </a:lnTo>
                <a:lnTo>
                  <a:pt x="208" y="63"/>
                </a:lnTo>
                <a:lnTo>
                  <a:pt x="226" y="68"/>
                </a:lnTo>
                <a:lnTo>
                  <a:pt x="249" y="68"/>
                </a:lnTo>
                <a:lnTo>
                  <a:pt x="267" y="68"/>
                </a:lnTo>
                <a:lnTo>
                  <a:pt x="290" y="68"/>
                </a:lnTo>
                <a:lnTo>
                  <a:pt x="308" y="73"/>
                </a:lnTo>
                <a:lnTo>
                  <a:pt x="330" y="73"/>
                </a:lnTo>
                <a:lnTo>
                  <a:pt x="349" y="68"/>
                </a:lnTo>
                <a:lnTo>
                  <a:pt x="371" y="68"/>
                </a:lnTo>
                <a:lnTo>
                  <a:pt x="389" y="68"/>
                </a:lnTo>
                <a:lnTo>
                  <a:pt x="412" y="68"/>
                </a:lnTo>
                <a:lnTo>
                  <a:pt x="430" y="63"/>
                </a:lnTo>
                <a:lnTo>
                  <a:pt x="453" y="63"/>
                </a:lnTo>
                <a:lnTo>
                  <a:pt x="471" y="59"/>
                </a:lnTo>
                <a:lnTo>
                  <a:pt x="493" y="59"/>
                </a:lnTo>
                <a:lnTo>
                  <a:pt x="511" y="54"/>
                </a:lnTo>
                <a:lnTo>
                  <a:pt x="534" y="50"/>
                </a:lnTo>
                <a:lnTo>
                  <a:pt x="552" y="45"/>
                </a:lnTo>
                <a:lnTo>
                  <a:pt x="575" y="41"/>
                </a:lnTo>
                <a:lnTo>
                  <a:pt x="593" y="36"/>
                </a:lnTo>
                <a:lnTo>
                  <a:pt x="615" y="32"/>
                </a:lnTo>
                <a:lnTo>
                  <a:pt x="633" y="27"/>
                </a:lnTo>
                <a:lnTo>
                  <a:pt x="656" y="23"/>
                </a:lnTo>
                <a:lnTo>
                  <a:pt x="674" y="23"/>
                </a:lnTo>
                <a:lnTo>
                  <a:pt x="697" y="27"/>
                </a:lnTo>
                <a:lnTo>
                  <a:pt x="715" y="32"/>
                </a:lnTo>
                <a:lnTo>
                  <a:pt x="737" y="36"/>
                </a:lnTo>
                <a:lnTo>
                  <a:pt x="756" y="41"/>
                </a:lnTo>
                <a:lnTo>
                  <a:pt x="778" y="45"/>
                </a:lnTo>
                <a:lnTo>
                  <a:pt x="796" y="50"/>
                </a:lnTo>
                <a:lnTo>
                  <a:pt x="819" y="59"/>
                </a:lnTo>
                <a:lnTo>
                  <a:pt x="837" y="63"/>
                </a:lnTo>
                <a:lnTo>
                  <a:pt x="860" y="68"/>
                </a:lnTo>
                <a:lnTo>
                  <a:pt x="878" y="77"/>
                </a:lnTo>
                <a:lnTo>
                  <a:pt x="900" y="82"/>
                </a:lnTo>
              </a:path>
            </a:pathLst>
          </a:custGeom>
          <a:noFill/>
          <a:ln w="19050">
            <a:solidFill>
              <a:srgbClr val="BFB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Freeform 90"/>
          <p:cNvSpPr>
            <a:spLocks/>
          </p:cNvSpPr>
          <p:nvPr/>
        </p:nvSpPr>
        <p:spPr bwMode="auto">
          <a:xfrm>
            <a:off x="2835034" y="3638964"/>
            <a:ext cx="1841250" cy="136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8"/>
              </a:cxn>
              <a:cxn ang="0">
                <a:pos x="46" y="27"/>
              </a:cxn>
              <a:cxn ang="0">
                <a:pos x="64" y="32"/>
              </a:cxn>
              <a:cxn ang="0">
                <a:pos x="86" y="32"/>
              </a:cxn>
              <a:cxn ang="0">
                <a:pos x="104" y="36"/>
              </a:cxn>
              <a:cxn ang="0">
                <a:pos x="127" y="41"/>
              </a:cxn>
              <a:cxn ang="0">
                <a:pos x="145" y="45"/>
              </a:cxn>
              <a:cxn ang="0">
                <a:pos x="168" y="54"/>
              </a:cxn>
              <a:cxn ang="0">
                <a:pos x="186" y="59"/>
              </a:cxn>
              <a:cxn ang="0">
                <a:pos x="208" y="63"/>
              </a:cxn>
              <a:cxn ang="0">
                <a:pos x="226" y="68"/>
              </a:cxn>
              <a:cxn ang="0">
                <a:pos x="249" y="68"/>
              </a:cxn>
              <a:cxn ang="0">
                <a:pos x="267" y="68"/>
              </a:cxn>
              <a:cxn ang="0">
                <a:pos x="290" y="68"/>
              </a:cxn>
              <a:cxn ang="0">
                <a:pos x="308" y="73"/>
              </a:cxn>
              <a:cxn ang="0">
                <a:pos x="330" y="73"/>
              </a:cxn>
              <a:cxn ang="0">
                <a:pos x="349" y="68"/>
              </a:cxn>
              <a:cxn ang="0">
                <a:pos x="371" y="68"/>
              </a:cxn>
              <a:cxn ang="0">
                <a:pos x="389" y="68"/>
              </a:cxn>
              <a:cxn ang="0">
                <a:pos x="412" y="68"/>
              </a:cxn>
              <a:cxn ang="0">
                <a:pos x="430" y="63"/>
              </a:cxn>
              <a:cxn ang="0">
                <a:pos x="453" y="63"/>
              </a:cxn>
              <a:cxn ang="0">
                <a:pos x="471" y="59"/>
              </a:cxn>
              <a:cxn ang="0">
                <a:pos x="493" y="59"/>
              </a:cxn>
              <a:cxn ang="0">
                <a:pos x="511" y="54"/>
              </a:cxn>
              <a:cxn ang="0">
                <a:pos x="534" y="50"/>
              </a:cxn>
              <a:cxn ang="0">
                <a:pos x="552" y="45"/>
              </a:cxn>
              <a:cxn ang="0">
                <a:pos x="575" y="41"/>
              </a:cxn>
              <a:cxn ang="0">
                <a:pos x="593" y="36"/>
              </a:cxn>
              <a:cxn ang="0">
                <a:pos x="615" y="32"/>
              </a:cxn>
              <a:cxn ang="0">
                <a:pos x="633" y="27"/>
              </a:cxn>
              <a:cxn ang="0">
                <a:pos x="656" y="23"/>
              </a:cxn>
              <a:cxn ang="0">
                <a:pos x="674" y="23"/>
              </a:cxn>
              <a:cxn ang="0">
                <a:pos x="697" y="27"/>
              </a:cxn>
              <a:cxn ang="0">
                <a:pos x="715" y="32"/>
              </a:cxn>
              <a:cxn ang="0">
                <a:pos x="737" y="36"/>
              </a:cxn>
              <a:cxn ang="0">
                <a:pos x="756" y="41"/>
              </a:cxn>
              <a:cxn ang="0">
                <a:pos x="778" y="45"/>
              </a:cxn>
              <a:cxn ang="0">
                <a:pos x="796" y="50"/>
              </a:cxn>
              <a:cxn ang="0">
                <a:pos x="819" y="59"/>
              </a:cxn>
              <a:cxn ang="0">
                <a:pos x="837" y="63"/>
              </a:cxn>
              <a:cxn ang="0">
                <a:pos x="860" y="68"/>
              </a:cxn>
              <a:cxn ang="0">
                <a:pos x="878" y="77"/>
              </a:cxn>
              <a:cxn ang="0">
                <a:pos x="900" y="82"/>
              </a:cxn>
            </a:cxnLst>
            <a:rect l="0" t="0" r="r" b="b"/>
            <a:pathLst>
              <a:path w="900" h="82">
                <a:moveTo>
                  <a:pt x="0" y="0"/>
                </a:moveTo>
                <a:lnTo>
                  <a:pt x="23" y="18"/>
                </a:lnTo>
                <a:lnTo>
                  <a:pt x="46" y="27"/>
                </a:lnTo>
                <a:lnTo>
                  <a:pt x="64" y="32"/>
                </a:lnTo>
                <a:lnTo>
                  <a:pt x="86" y="32"/>
                </a:lnTo>
                <a:lnTo>
                  <a:pt x="104" y="36"/>
                </a:lnTo>
                <a:lnTo>
                  <a:pt x="127" y="41"/>
                </a:lnTo>
                <a:lnTo>
                  <a:pt x="145" y="45"/>
                </a:lnTo>
                <a:lnTo>
                  <a:pt x="168" y="54"/>
                </a:lnTo>
                <a:lnTo>
                  <a:pt x="186" y="59"/>
                </a:lnTo>
                <a:lnTo>
                  <a:pt x="208" y="63"/>
                </a:lnTo>
                <a:lnTo>
                  <a:pt x="226" y="68"/>
                </a:lnTo>
                <a:lnTo>
                  <a:pt x="249" y="68"/>
                </a:lnTo>
                <a:lnTo>
                  <a:pt x="267" y="68"/>
                </a:lnTo>
                <a:lnTo>
                  <a:pt x="290" y="68"/>
                </a:lnTo>
                <a:lnTo>
                  <a:pt x="308" y="73"/>
                </a:lnTo>
                <a:lnTo>
                  <a:pt x="330" y="73"/>
                </a:lnTo>
                <a:lnTo>
                  <a:pt x="349" y="68"/>
                </a:lnTo>
                <a:lnTo>
                  <a:pt x="371" y="68"/>
                </a:lnTo>
                <a:lnTo>
                  <a:pt x="389" y="68"/>
                </a:lnTo>
                <a:lnTo>
                  <a:pt x="412" y="68"/>
                </a:lnTo>
                <a:lnTo>
                  <a:pt x="430" y="63"/>
                </a:lnTo>
                <a:lnTo>
                  <a:pt x="453" y="63"/>
                </a:lnTo>
                <a:lnTo>
                  <a:pt x="471" y="59"/>
                </a:lnTo>
                <a:lnTo>
                  <a:pt x="493" y="59"/>
                </a:lnTo>
                <a:lnTo>
                  <a:pt x="511" y="54"/>
                </a:lnTo>
                <a:lnTo>
                  <a:pt x="534" y="50"/>
                </a:lnTo>
                <a:lnTo>
                  <a:pt x="552" y="45"/>
                </a:lnTo>
                <a:lnTo>
                  <a:pt x="575" y="41"/>
                </a:lnTo>
                <a:lnTo>
                  <a:pt x="593" y="36"/>
                </a:lnTo>
                <a:lnTo>
                  <a:pt x="615" y="32"/>
                </a:lnTo>
                <a:lnTo>
                  <a:pt x="633" y="27"/>
                </a:lnTo>
                <a:lnTo>
                  <a:pt x="656" y="23"/>
                </a:lnTo>
                <a:lnTo>
                  <a:pt x="674" y="23"/>
                </a:lnTo>
                <a:lnTo>
                  <a:pt x="697" y="27"/>
                </a:lnTo>
                <a:lnTo>
                  <a:pt x="715" y="32"/>
                </a:lnTo>
                <a:lnTo>
                  <a:pt x="737" y="36"/>
                </a:lnTo>
                <a:lnTo>
                  <a:pt x="756" y="41"/>
                </a:lnTo>
                <a:lnTo>
                  <a:pt x="778" y="45"/>
                </a:lnTo>
                <a:lnTo>
                  <a:pt x="796" y="50"/>
                </a:lnTo>
                <a:lnTo>
                  <a:pt x="819" y="59"/>
                </a:lnTo>
                <a:lnTo>
                  <a:pt x="837" y="63"/>
                </a:lnTo>
                <a:lnTo>
                  <a:pt x="860" y="68"/>
                </a:lnTo>
                <a:lnTo>
                  <a:pt x="878" y="77"/>
                </a:lnTo>
                <a:lnTo>
                  <a:pt x="900" y="82"/>
                </a:lnTo>
              </a:path>
            </a:pathLst>
          </a:custGeom>
          <a:noFill/>
          <a:ln w="19050">
            <a:solidFill>
              <a:srgbClr val="3F3F3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Freeform 91"/>
          <p:cNvSpPr>
            <a:spLocks/>
          </p:cNvSpPr>
          <p:nvPr/>
        </p:nvSpPr>
        <p:spPr bwMode="auto">
          <a:xfrm>
            <a:off x="2835034" y="2364817"/>
            <a:ext cx="1841250" cy="1070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58"/>
              </a:cxn>
              <a:cxn ang="0">
                <a:pos x="46" y="267"/>
              </a:cxn>
              <a:cxn ang="0">
                <a:pos x="64" y="344"/>
              </a:cxn>
              <a:cxn ang="0">
                <a:pos x="86" y="402"/>
              </a:cxn>
              <a:cxn ang="0">
                <a:pos x="104" y="448"/>
              </a:cxn>
              <a:cxn ang="0">
                <a:pos x="127" y="479"/>
              </a:cxn>
              <a:cxn ang="0">
                <a:pos x="145" y="506"/>
              </a:cxn>
              <a:cxn ang="0">
                <a:pos x="168" y="533"/>
              </a:cxn>
              <a:cxn ang="0">
                <a:pos x="186" y="552"/>
              </a:cxn>
              <a:cxn ang="0">
                <a:pos x="208" y="565"/>
              </a:cxn>
              <a:cxn ang="0">
                <a:pos x="226" y="583"/>
              </a:cxn>
              <a:cxn ang="0">
                <a:pos x="249" y="592"/>
              </a:cxn>
              <a:cxn ang="0">
                <a:pos x="267" y="601"/>
              </a:cxn>
              <a:cxn ang="0">
                <a:pos x="290" y="610"/>
              </a:cxn>
              <a:cxn ang="0">
                <a:pos x="308" y="615"/>
              </a:cxn>
              <a:cxn ang="0">
                <a:pos x="330" y="619"/>
              </a:cxn>
              <a:cxn ang="0">
                <a:pos x="349" y="624"/>
              </a:cxn>
              <a:cxn ang="0">
                <a:pos x="371" y="628"/>
              </a:cxn>
              <a:cxn ang="0">
                <a:pos x="389" y="633"/>
              </a:cxn>
              <a:cxn ang="0">
                <a:pos x="412" y="633"/>
              </a:cxn>
              <a:cxn ang="0">
                <a:pos x="430" y="633"/>
              </a:cxn>
              <a:cxn ang="0">
                <a:pos x="453" y="633"/>
              </a:cxn>
              <a:cxn ang="0">
                <a:pos x="471" y="633"/>
              </a:cxn>
              <a:cxn ang="0">
                <a:pos x="493" y="633"/>
              </a:cxn>
              <a:cxn ang="0">
                <a:pos x="511" y="633"/>
              </a:cxn>
              <a:cxn ang="0">
                <a:pos x="534" y="633"/>
              </a:cxn>
              <a:cxn ang="0">
                <a:pos x="552" y="633"/>
              </a:cxn>
              <a:cxn ang="0">
                <a:pos x="575" y="633"/>
              </a:cxn>
              <a:cxn ang="0">
                <a:pos x="593" y="633"/>
              </a:cxn>
              <a:cxn ang="0">
                <a:pos x="615" y="633"/>
              </a:cxn>
              <a:cxn ang="0">
                <a:pos x="633" y="633"/>
              </a:cxn>
              <a:cxn ang="0">
                <a:pos x="656" y="633"/>
              </a:cxn>
              <a:cxn ang="0">
                <a:pos x="674" y="633"/>
              </a:cxn>
              <a:cxn ang="0">
                <a:pos x="697" y="633"/>
              </a:cxn>
              <a:cxn ang="0">
                <a:pos x="715" y="633"/>
              </a:cxn>
              <a:cxn ang="0">
                <a:pos x="737" y="637"/>
              </a:cxn>
              <a:cxn ang="0">
                <a:pos x="756" y="637"/>
              </a:cxn>
              <a:cxn ang="0">
                <a:pos x="778" y="637"/>
              </a:cxn>
              <a:cxn ang="0">
                <a:pos x="796" y="637"/>
              </a:cxn>
              <a:cxn ang="0">
                <a:pos x="819" y="642"/>
              </a:cxn>
              <a:cxn ang="0">
                <a:pos x="837" y="642"/>
              </a:cxn>
              <a:cxn ang="0">
                <a:pos x="860" y="637"/>
              </a:cxn>
              <a:cxn ang="0">
                <a:pos x="878" y="637"/>
              </a:cxn>
              <a:cxn ang="0">
                <a:pos x="900" y="637"/>
              </a:cxn>
            </a:cxnLst>
            <a:rect l="0" t="0" r="r" b="b"/>
            <a:pathLst>
              <a:path w="900" h="642">
                <a:moveTo>
                  <a:pt x="0" y="0"/>
                </a:moveTo>
                <a:lnTo>
                  <a:pt x="23" y="158"/>
                </a:lnTo>
                <a:lnTo>
                  <a:pt x="46" y="267"/>
                </a:lnTo>
                <a:lnTo>
                  <a:pt x="64" y="344"/>
                </a:lnTo>
                <a:lnTo>
                  <a:pt x="86" y="402"/>
                </a:lnTo>
                <a:lnTo>
                  <a:pt x="104" y="448"/>
                </a:lnTo>
                <a:lnTo>
                  <a:pt x="127" y="479"/>
                </a:lnTo>
                <a:lnTo>
                  <a:pt x="145" y="506"/>
                </a:lnTo>
                <a:lnTo>
                  <a:pt x="168" y="533"/>
                </a:lnTo>
                <a:lnTo>
                  <a:pt x="186" y="552"/>
                </a:lnTo>
                <a:lnTo>
                  <a:pt x="208" y="565"/>
                </a:lnTo>
                <a:lnTo>
                  <a:pt x="226" y="583"/>
                </a:lnTo>
                <a:lnTo>
                  <a:pt x="249" y="592"/>
                </a:lnTo>
                <a:lnTo>
                  <a:pt x="267" y="601"/>
                </a:lnTo>
                <a:lnTo>
                  <a:pt x="290" y="610"/>
                </a:lnTo>
                <a:lnTo>
                  <a:pt x="308" y="615"/>
                </a:lnTo>
                <a:lnTo>
                  <a:pt x="330" y="619"/>
                </a:lnTo>
                <a:lnTo>
                  <a:pt x="349" y="624"/>
                </a:lnTo>
                <a:lnTo>
                  <a:pt x="371" y="628"/>
                </a:lnTo>
                <a:lnTo>
                  <a:pt x="389" y="633"/>
                </a:lnTo>
                <a:lnTo>
                  <a:pt x="412" y="633"/>
                </a:lnTo>
                <a:lnTo>
                  <a:pt x="430" y="633"/>
                </a:lnTo>
                <a:lnTo>
                  <a:pt x="453" y="633"/>
                </a:lnTo>
                <a:lnTo>
                  <a:pt x="471" y="633"/>
                </a:lnTo>
                <a:lnTo>
                  <a:pt x="493" y="633"/>
                </a:lnTo>
                <a:lnTo>
                  <a:pt x="511" y="633"/>
                </a:lnTo>
                <a:lnTo>
                  <a:pt x="534" y="633"/>
                </a:lnTo>
                <a:lnTo>
                  <a:pt x="552" y="633"/>
                </a:lnTo>
                <a:lnTo>
                  <a:pt x="575" y="633"/>
                </a:lnTo>
                <a:lnTo>
                  <a:pt x="593" y="633"/>
                </a:lnTo>
                <a:lnTo>
                  <a:pt x="615" y="633"/>
                </a:lnTo>
                <a:lnTo>
                  <a:pt x="633" y="633"/>
                </a:lnTo>
                <a:lnTo>
                  <a:pt x="656" y="633"/>
                </a:lnTo>
                <a:lnTo>
                  <a:pt x="674" y="633"/>
                </a:lnTo>
                <a:lnTo>
                  <a:pt x="697" y="633"/>
                </a:lnTo>
                <a:lnTo>
                  <a:pt x="715" y="633"/>
                </a:lnTo>
                <a:lnTo>
                  <a:pt x="737" y="637"/>
                </a:lnTo>
                <a:lnTo>
                  <a:pt x="756" y="637"/>
                </a:lnTo>
                <a:lnTo>
                  <a:pt x="778" y="637"/>
                </a:lnTo>
                <a:lnTo>
                  <a:pt x="796" y="637"/>
                </a:lnTo>
                <a:lnTo>
                  <a:pt x="819" y="642"/>
                </a:lnTo>
                <a:lnTo>
                  <a:pt x="837" y="642"/>
                </a:lnTo>
                <a:lnTo>
                  <a:pt x="860" y="637"/>
                </a:lnTo>
                <a:lnTo>
                  <a:pt x="878" y="637"/>
                </a:lnTo>
                <a:lnTo>
                  <a:pt x="900" y="637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Freeform 92"/>
          <p:cNvSpPr>
            <a:spLocks/>
          </p:cNvSpPr>
          <p:nvPr/>
        </p:nvSpPr>
        <p:spPr bwMode="auto">
          <a:xfrm>
            <a:off x="2835034" y="1632684"/>
            <a:ext cx="1841250" cy="18328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45"/>
              </a:cxn>
              <a:cxn ang="0">
                <a:pos x="46" y="294"/>
              </a:cxn>
              <a:cxn ang="0">
                <a:pos x="64" y="430"/>
              </a:cxn>
              <a:cxn ang="0">
                <a:pos x="86" y="547"/>
              </a:cxn>
              <a:cxn ang="0">
                <a:pos x="104" y="647"/>
              </a:cxn>
              <a:cxn ang="0">
                <a:pos x="127" y="728"/>
              </a:cxn>
              <a:cxn ang="0">
                <a:pos x="145" y="792"/>
              </a:cxn>
              <a:cxn ang="0">
                <a:pos x="168" y="850"/>
              </a:cxn>
              <a:cxn ang="0">
                <a:pos x="186" y="891"/>
              </a:cxn>
              <a:cxn ang="0">
                <a:pos x="208" y="927"/>
              </a:cxn>
              <a:cxn ang="0">
                <a:pos x="226" y="959"/>
              </a:cxn>
              <a:cxn ang="0">
                <a:pos x="249" y="986"/>
              </a:cxn>
              <a:cxn ang="0">
                <a:pos x="267" y="1004"/>
              </a:cxn>
              <a:cxn ang="0">
                <a:pos x="290" y="1022"/>
              </a:cxn>
              <a:cxn ang="0">
                <a:pos x="308" y="1036"/>
              </a:cxn>
              <a:cxn ang="0">
                <a:pos x="330" y="1045"/>
              </a:cxn>
              <a:cxn ang="0">
                <a:pos x="349" y="1054"/>
              </a:cxn>
              <a:cxn ang="0">
                <a:pos x="371" y="1063"/>
              </a:cxn>
              <a:cxn ang="0">
                <a:pos x="389" y="1067"/>
              </a:cxn>
              <a:cxn ang="0">
                <a:pos x="412" y="1072"/>
              </a:cxn>
              <a:cxn ang="0">
                <a:pos x="430" y="1072"/>
              </a:cxn>
              <a:cxn ang="0">
                <a:pos x="453" y="1076"/>
              </a:cxn>
              <a:cxn ang="0">
                <a:pos x="471" y="1072"/>
              </a:cxn>
              <a:cxn ang="0">
                <a:pos x="493" y="1072"/>
              </a:cxn>
              <a:cxn ang="0">
                <a:pos x="511" y="1072"/>
              </a:cxn>
              <a:cxn ang="0">
                <a:pos x="534" y="1067"/>
              </a:cxn>
              <a:cxn ang="0">
                <a:pos x="552" y="1063"/>
              </a:cxn>
              <a:cxn ang="0">
                <a:pos x="575" y="1058"/>
              </a:cxn>
              <a:cxn ang="0">
                <a:pos x="593" y="1054"/>
              </a:cxn>
              <a:cxn ang="0">
                <a:pos x="615" y="1054"/>
              </a:cxn>
              <a:cxn ang="0">
                <a:pos x="633" y="1049"/>
              </a:cxn>
              <a:cxn ang="0">
                <a:pos x="656" y="1045"/>
              </a:cxn>
              <a:cxn ang="0">
                <a:pos x="674" y="1045"/>
              </a:cxn>
              <a:cxn ang="0">
                <a:pos x="697" y="1049"/>
              </a:cxn>
              <a:cxn ang="0">
                <a:pos x="715" y="1049"/>
              </a:cxn>
              <a:cxn ang="0">
                <a:pos x="737" y="1054"/>
              </a:cxn>
              <a:cxn ang="0">
                <a:pos x="756" y="1058"/>
              </a:cxn>
              <a:cxn ang="0">
                <a:pos x="778" y="1067"/>
              </a:cxn>
              <a:cxn ang="0">
                <a:pos x="796" y="1072"/>
              </a:cxn>
              <a:cxn ang="0">
                <a:pos x="819" y="1076"/>
              </a:cxn>
              <a:cxn ang="0">
                <a:pos x="837" y="1086"/>
              </a:cxn>
              <a:cxn ang="0">
                <a:pos x="860" y="1090"/>
              </a:cxn>
              <a:cxn ang="0">
                <a:pos x="878" y="1095"/>
              </a:cxn>
              <a:cxn ang="0">
                <a:pos x="900" y="1099"/>
              </a:cxn>
            </a:cxnLst>
            <a:rect l="0" t="0" r="r" b="b"/>
            <a:pathLst>
              <a:path w="900" h="1099">
                <a:moveTo>
                  <a:pt x="0" y="0"/>
                </a:moveTo>
                <a:lnTo>
                  <a:pt x="23" y="145"/>
                </a:lnTo>
                <a:lnTo>
                  <a:pt x="46" y="294"/>
                </a:lnTo>
                <a:lnTo>
                  <a:pt x="64" y="430"/>
                </a:lnTo>
                <a:lnTo>
                  <a:pt x="86" y="547"/>
                </a:lnTo>
                <a:lnTo>
                  <a:pt x="104" y="647"/>
                </a:lnTo>
                <a:lnTo>
                  <a:pt x="127" y="728"/>
                </a:lnTo>
                <a:lnTo>
                  <a:pt x="145" y="792"/>
                </a:lnTo>
                <a:lnTo>
                  <a:pt x="168" y="850"/>
                </a:lnTo>
                <a:lnTo>
                  <a:pt x="186" y="891"/>
                </a:lnTo>
                <a:lnTo>
                  <a:pt x="208" y="927"/>
                </a:lnTo>
                <a:lnTo>
                  <a:pt x="226" y="959"/>
                </a:lnTo>
                <a:lnTo>
                  <a:pt x="249" y="986"/>
                </a:lnTo>
                <a:lnTo>
                  <a:pt x="267" y="1004"/>
                </a:lnTo>
                <a:lnTo>
                  <a:pt x="290" y="1022"/>
                </a:lnTo>
                <a:lnTo>
                  <a:pt x="308" y="1036"/>
                </a:lnTo>
                <a:lnTo>
                  <a:pt x="330" y="1045"/>
                </a:lnTo>
                <a:lnTo>
                  <a:pt x="349" y="1054"/>
                </a:lnTo>
                <a:lnTo>
                  <a:pt x="371" y="1063"/>
                </a:lnTo>
                <a:lnTo>
                  <a:pt x="389" y="1067"/>
                </a:lnTo>
                <a:lnTo>
                  <a:pt x="412" y="1072"/>
                </a:lnTo>
                <a:lnTo>
                  <a:pt x="430" y="1072"/>
                </a:lnTo>
                <a:lnTo>
                  <a:pt x="453" y="1076"/>
                </a:lnTo>
                <a:lnTo>
                  <a:pt x="471" y="1072"/>
                </a:lnTo>
                <a:lnTo>
                  <a:pt x="493" y="1072"/>
                </a:lnTo>
                <a:lnTo>
                  <a:pt x="511" y="1072"/>
                </a:lnTo>
                <a:lnTo>
                  <a:pt x="534" y="1067"/>
                </a:lnTo>
                <a:lnTo>
                  <a:pt x="552" y="1063"/>
                </a:lnTo>
                <a:lnTo>
                  <a:pt x="575" y="1058"/>
                </a:lnTo>
                <a:lnTo>
                  <a:pt x="593" y="1054"/>
                </a:lnTo>
                <a:lnTo>
                  <a:pt x="615" y="1054"/>
                </a:lnTo>
                <a:lnTo>
                  <a:pt x="633" y="1049"/>
                </a:lnTo>
                <a:lnTo>
                  <a:pt x="656" y="1045"/>
                </a:lnTo>
                <a:lnTo>
                  <a:pt x="674" y="1045"/>
                </a:lnTo>
                <a:lnTo>
                  <a:pt x="697" y="1049"/>
                </a:lnTo>
                <a:lnTo>
                  <a:pt x="715" y="1049"/>
                </a:lnTo>
                <a:lnTo>
                  <a:pt x="737" y="1054"/>
                </a:lnTo>
                <a:lnTo>
                  <a:pt x="756" y="1058"/>
                </a:lnTo>
                <a:lnTo>
                  <a:pt x="778" y="1067"/>
                </a:lnTo>
                <a:lnTo>
                  <a:pt x="796" y="1072"/>
                </a:lnTo>
                <a:lnTo>
                  <a:pt x="819" y="1076"/>
                </a:lnTo>
                <a:lnTo>
                  <a:pt x="837" y="1086"/>
                </a:lnTo>
                <a:lnTo>
                  <a:pt x="860" y="1090"/>
                </a:lnTo>
                <a:lnTo>
                  <a:pt x="878" y="1095"/>
                </a:lnTo>
                <a:lnTo>
                  <a:pt x="900" y="1099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Freeform 93"/>
          <p:cNvSpPr>
            <a:spLocks/>
          </p:cNvSpPr>
          <p:nvPr/>
        </p:nvSpPr>
        <p:spPr bwMode="auto">
          <a:xfrm>
            <a:off x="2835034" y="3126970"/>
            <a:ext cx="1841250" cy="6554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81"/>
              </a:cxn>
              <a:cxn ang="0">
                <a:pos x="46" y="153"/>
              </a:cxn>
              <a:cxn ang="0">
                <a:pos x="64" y="212"/>
              </a:cxn>
              <a:cxn ang="0">
                <a:pos x="86" y="266"/>
              </a:cxn>
              <a:cxn ang="0">
                <a:pos x="104" y="312"/>
              </a:cxn>
              <a:cxn ang="0">
                <a:pos x="127" y="352"/>
              </a:cxn>
              <a:cxn ang="0">
                <a:pos x="145" y="384"/>
              </a:cxn>
              <a:cxn ang="0">
                <a:pos x="168" y="389"/>
              </a:cxn>
              <a:cxn ang="0">
                <a:pos x="186" y="393"/>
              </a:cxn>
              <a:cxn ang="0">
                <a:pos x="208" y="393"/>
              </a:cxn>
              <a:cxn ang="0">
                <a:pos x="226" y="393"/>
              </a:cxn>
              <a:cxn ang="0">
                <a:pos x="249" y="393"/>
              </a:cxn>
              <a:cxn ang="0">
                <a:pos x="267" y="393"/>
              </a:cxn>
              <a:cxn ang="0">
                <a:pos x="290" y="393"/>
              </a:cxn>
              <a:cxn ang="0">
                <a:pos x="308" y="393"/>
              </a:cxn>
              <a:cxn ang="0">
                <a:pos x="330" y="393"/>
              </a:cxn>
              <a:cxn ang="0">
                <a:pos x="349" y="393"/>
              </a:cxn>
              <a:cxn ang="0">
                <a:pos x="371" y="393"/>
              </a:cxn>
              <a:cxn ang="0">
                <a:pos x="389" y="389"/>
              </a:cxn>
              <a:cxn ang="0">
                <a:pos x="412" y="389"/>
              </a:cxn>
              <a:cxn ang="0">
                <a:pos x="430" y="384"/>
              </a:cxn>
              <a:cxn ang="0">
                <a:pos x="453" y="384"/>
              </a:cxn>
              <a:cxn ang="0">
                <a:pos x="471" y="375"/>
              </a:cxn>
              <a:cxn ang="0">
                <a:pos x="493" y="370"/>
              </a:cxn>
              <a:cxn ang="0">
                <a:pos x="511" y="361"/>
              </a:cxn>
              <a:cxn ang="0">
                <a:pos x="534" y="357"/>
              </a:cxn>
              <a:cxn ang="0">
                <a:pos x="552" y="348"/>
              </a:cxn>
              <a:cxn ang="0">
                <a:pos x="575" y="339"/>
              </a:cxn>
              <a:cxn ang="0">
                <a:pos x="593" y="334"/>
              </a:cxn>
              <a:cxn ang="0">
                <a:pos x="615" y="325"/>
              </a:cxn>
              <a:cxn ang="0">
                <a:pos x="633" y="321"/>
              </a:cxn>
              <a:cxn ang="0">
                <a:pos x="656" y="316"/>
              </a:cxn>
              <a:cxn ang="0">
                <a:pos x="674" y="316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21"/>
              </a:cxn>
              <a:cxn ang="0">
                <a:pos x="778" y="321"/>
              </a:cxn>
              <a:cxn ang="0">
                <a:pos x="796" y="325"/>
              </a:cxn>
              <a:cxn ang="0">
                <a:pos x="819" y="330"/>
              </a:cxn>
              <a:cxn ang="0">
                <a:pos x="837" y="334"/>
              </a:cxn>
              <a:cxn ang="0">
                <a:pos x="860" y="339"/>
              </a:cxn>
              <a:cxn ang="0">
                <a:pos x="878" y="343"/>
              </a:cxn>
              <a:cxn ang="0">
                <a:pos x="900" y="348"/>
              </a:cxn>
            </a:cxnLst>
            <a:rect l="0" t="0" r="r" b="b"/>
            <a:pathLst>
              <a:path w="900" h="393">
                <a:moveTo>
                  <a:pt x="0" y="0"/>
                </a:moveTo>
                <a:lnTo>
                  <a:pt x="23" y="81"/>
                </a:lnTo>
                <a:lnTo>
                  <a:pt x="46" y="153"/>
                </a:lnTo>
                <a:lnTo>
                  <a:pt x="64" y="212"/>
                </a:lnTo>
                <a:lnTo>
                  <a:pt x="86" y="266"/>
                </a:lnTo>
                <a:lnTo>
                  <a:pt x="104" y="312"/>
                </a:lnTo>
                <a:lnTo>
                  <a:pt x="127" y="352"/>
                </a:lnTo>
                <a:lnTo>
                  <a:pt x="145" y="384"/>
                </a:lnTo>
                <a:lnTo>
                  <a:pt x="168" y="389"/>
                </a:lnTo>
                <a:lnTo>
                  <a:pt x="186" y="393"/>
                </a:lnTo>
                <a:lnTo>
                  <a:pt x="208" y="393"/>
                </a:lnTo>
                <a:lnTo>
                  <a:pt x="226" y="393"/>
                </a:lnTo>
                <a:lnTo>
                  <a:pt x="249" y="393"/>
                </a:lnTo>
                <a:lnTo>
                  <a:pt x="267" y="393"/>
                </a:lnTo>
                <a:lnTo>
                  <a:pt x="290" y="393"/>
                </a:lnTo>
                <a:lnTo>
                  <a:pt x="308" y="393"/>
                </a:lnTo>
                <a:lnTo>
                  <a:pt x="330" y="393"/>
                </a:lnTo>
                <a:lnTo>
                  <a:pt x="349" y="393"/>
                </a:lnTo>
                <a:lnTo>
                  <a:pt x="371" y="393"/>
                </a:lnTo>
                <a:lnTo>
                  <a:pt x="389" y="389"/>
                </a:lnTo>
                <a:lnTo>
                  <a:pt x="412" y="389"/>
                </a:lnTo>
                <a:lnTo>
                  <a:pt x="430" y="384"/>
                </a:lnTo>
                <a:lnTo>
                  <a:pt x="453" y="384"/>
                </a:lnTo>
                <a:lnTo>
                  <a:pt x="471" y="375"/>
                </a:lnTo>
                <a:lnTo>
                  <a:pt x="493" y="370"/>
                </a:lnTo>
                <a:lnTo>
                  <a:pt x="511" y="361"/>
                </a:lnTo>
                <a:lnTo>
                  <a:pt x="534" y="357"/>
                </a:lnTo>
                <a:lnTo>
                  <a:pt x="552" y="348"/>
                </a:lnTo>
                <a:lnTo>
                  <a:pt x="575" y="339"/>
                </a:lnTo>
                <a:lnTo>
                  <a:pt x="593" y="334"/>
                </a:lnTo>
                <a:lnTo>
                  <a:pt x="615" y="325"/>
                </a:lnTo>
                <a:lnTo>
                  <a:pt x="633" y="321"/>
                </a:lnTo>
                <a:lnTo>
                  <a:pt x="656" y="316"/>
                </a:lnTo>
                <a:lnTo>
                  <a:pt x="674" y="316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21"/>
                </a:lnTo>
                <a:lnTo>
                  <a:pt x="778" y="321"/>
                </a:lnTo>
                <a:lnTo>
                  <a:pt x="796" y="325"/>
                </a:lnTo>
                <a:lnTo>
                  <a:pt x="819" y="330"/>
                </a:lnTo>
                <a:lnTo>
                  <a:pt x="837" y="334"/>
                </a:lnTo>
                <a:lnTo>
                  <a:pt x="860" y="339"/>
                </a:lnTo>
                <a:lnTo>
                  <a:pt x="878" y="343"/>
                </a:lnTo>
                <a:lnTo>
                  <a:pt x="900" y="348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Freeform 94"/>
          <p:cNvSpPr>
            <a:spLocks/>
          </p:cNvSpPr>
          <p:nvPr/>
        </p:nvSpPr>
        <p:spPr bwMode="auto">
          <a:xfrm>
            <a:off x="2835034" y="3126970"/>
            <a:ext cx="1841250" cy="6554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81"/>
              </a:cxn>
              <a:cxn ang="0">
                <a:pos x="46" y="153"/>
              </a:cxn>
              <a:cxn ang="0">
                <a:pos x="64" y="212"/>
              </a:cxn>
              <a:cxn ang="0">
                <a:pos x="86" y="266"/>
              </a:cxn>
              <a:cxn ang="0">
                <a:pos x="104" y="312"/>
              </a:cxn>
              <a:cxn ang="0">
                <a:pos x="127" y="352"/>
              </a:cxn>
              <a:cxn ang="0">
                <a:pos x="145" y="384"/>
              </a:cxn>
              <a:cxn ang="0">
                <a:pos x="168" y="389"/>
              </a:cxn>
              <a:cxn ang="0">
                <a:pos x="186" y="393"/>
              </a:cxn>
              <a:cxn ang="0">
                <a:pos x="208" y="393"/>
              </a:cxn>
              <a:cxn ang="0">
                <a:pos x="226" y="393"/>
              </a:cxn>
              <a:cxn ang="0">
                <a:pos x="249" y="393"/>
              </a:cxn>
              <a:cxn ang="0">
                <a:pos x="267" y="393"/>
              </a:cxn>
              <a:cxn ang="0">
                <a:pos x="290" y="393"/>
              </a:cxn>
              <a:cxn ang="0">
                <a:pos x="308" y="393"/>
              </a:cxn>
              <a:cxn ang="0">
                <a:pos x="330" y="393"/>
              </a:cxn>
              <a:cxn ang="0">
                <a:pos x="349" y="393"/>
              </a:cxn>
              <a:cxn ang="0">
                <a:pos x="371" y="393"/>
              </a:cxn>
              <a:cxn ang="0">
                <a:pos x="389" y="389"/>
              </a:cxn>
              <a:cxn ang="0">
                <a:pos x="412" y="389"/>
              </a:cxn>
              <a:cxn ang="0">
                <a:pos x="430" y="384"/>
              </a:cxn>
              <a:cxn ang="0">
                <a:pos x="453" y="384"/>
              </a:cxn>
              <a:cxn ang="0">
                <a:pos x="471" y="375"/>
              </a:cxn>
              <a:cxn ang="0">
                <a:pos x="493" y="370"/>
              </a:cxn>
              <a:cxn ang="0">
                <a:pos x="511" y="361"/>
              </a:cxn>
              <a:cxn ang="0">
                <a:pos x="534" y="357"/>
              </a:cxn>
              <a:cxn ang="0">
                <a:pos x="552" y="348"/>
              </a:cxn>
              <a:cxn ang="0">
                <a:pos x="575" y="339"/>
              </a:cxn>
              <a:cxn ang="0">
                <a:pos x="593" y="334"/>
              </a:cxn>
              <a:cxn ang="0">
                <a:pos x="615" y="325"/>
              </a:cxn>
              <a:cxn ang="0">
                <a:pos x="633" y="321"/>
              </a:cxn>
              <a:cxn ang="0">
                <a:pos x="656" y="316"/>
              </a:cxn>
              <a:cxn ang="0">
                <a:pos x="674" y="316"/>
              </a:cxn>
              <a:cxn ang="0">
                <a:pos x="697" y="316"/>
              </a:cxn>
              <a:cxn ang="0">
                <a:pos x="715" y="316"/>
              </a:cxn>
              <a:cxn ang="0">
                <a:pos x="737" y="316"/>
              </a:cxn>
              <a:cxn ang="0">
                <a:pos x="756" y="321"/>
              </a:cxn>
              <a:cxn ang="0">
                <a:pos x="778" y="321"/>
              </a:cxn>
              <a:cxn ang="0">
                <a:pos x="796" y="325"/>
              </a:cxn>
              <a:cxn ang="0">
                <a:pos x="819" y="330"/>
              </a:cxn>
              <a:cxn ang="0">
                <a:pos x="837" y="334"/>
              </a:cxn>
              <a:cxn ang="0">
                <a:pos x="860" y="339"/>
              </a:cxn>
              <a:cxn ang="0">
                <a:pos x="878" y="343"/>
              </a:cxn>
              <a:cxn ang="0">
                <a:pos x="900" y="348"/>
              </a:cxn>
            </a:cxnLst>
            <a:rect l="0" t="0" r="r" b="b"/>
            <a:pathLst>
              <a:path w="900" h="393">
                <a:moveTo>
                  <a:pt x="0" y="0"/>
                </a:moveTo>
                <a:lnTo>
                  <a:pt x="23" y="81"/>
                </a:lnTo>
                <a:lnTo>
                  <a:pt x="46" y="153"/>
                </a:lnTo>
                <a:lnTo>
                  <a:pt x="64" y="212"/>
                </a:lnTo>
                <a:lnTo>
                  <a:pt x="86" y="266"/>
                </a:lnTo>
                <a:lnTo>
                  <a:pt x="104" y="312"/>
                </a:lnTo>
                <a:lnTo>
                  <a:pt x="127" y="352"/>
                </a:lnTo>
                <a:lnTo>
                  <a:pt x="145" y="384"/>
                </a:lnTo>
                <a:lnTo>
                  <a:pt x="168" y="389"/>
                </a:lnTo>
                <a:lnTo>
                  <a:pt x="186" y="393"/>
                </a:lnTo>
                <a:lnTo>
                  <a:pt x="208" y="393"/>
                </a:lnTo>
                <a:lnTo>
                  <a:pt x="226" y="393"/>
                </a:lnTo>
                <a:lnTo>
                  <a:pt x="249" y="393"/>
                </a:lnTo>
                <a:lnTo>
                  <a:pt x="267" y="393"/>
                </a:lnTo>
                <a:lnTo>
                  <a:pt x="290" y="393"/>
                </a:lnTo>
                <a:lnTo>
                  <a:pt x="308" y="393"/>
                </a:lnTo>
                <a:lnTo>
                  <a:pt x="330" y="393"/>
                </a:lnTo>
                <a:lnTo>
                  <a:pt x="349" y="393"/>
                </a:lnTo>
                <a:lnTo>
                  <a:pt x="371" y="393"/>
                </a:lnTo>
                <a:lnTo>
                  <a:pt x="389" y="389"/>
                </a:lnTo>
                <a:lnTo>
                  <a:pt x="412" y="389"/>
                </a:lnTo>
                <a:lnTo>
                  <a:pt x="430" y="384"/>
                </a:lnTo>
                <a:lnTo>
                  <a:pt x="453" y="384"/>
                </a:lnTo>
                <a:lnTo>
                  <a:pt x="471" y="375"/>
                </a:lnTo>
                <a:lnTo>
                  <a:pt x="493" y="370"/>
                </a:lnTo>
                <a:lnTo>
                  <a:pt x="511" y="361"/>
                </a:lnTo>
                <a:lnTo>
                  <a:pt x="534" y="357"/>
                </a:lnTo>
                <a:lnTo>
                  <a:pt x="552" y="348"/>
                </a:lnTo>
                <a:lnTo>
                  <a:pt x="575" y="339"/>
                </a:lnTo>
                <a:lnTo>
                  <a:pt x="593" y="334"/>
                </a:lnTo>
                <a:lnTo>
                  <a:pt x="615" y="325"/>
                </a:lnTo>
                <a:lnTo>
                  <a:pt x="633" y="321"/>
                </a:lnTo>
                <a:lnTo>
                  <a:pt x="656" y="316"/>
                </a:lnTo>
                <a:lnTo>
                  <a:pt x="674" y="316"/>
                </a:lnTo>
                <a:lnTo>
                  <a:pt x="697" y="316"/>
                </a:lnTo>
                <a:lnTo>
                  <a:pt x="715" y="316"/>
                </a:lnTo>
                <a:lnTo>
                  <a:pt x="737" y="316"/>
                </a:lnTo>
                <a:lnTo>
                  <a:pt x="756" y="321"/>
                </a:lnTo>
                <a:lnTo>
                  <a:pt x="778" y="321"/>
                </a:lnTo>
                <a:lnTo>
                  <a:pt x="796" y="325"/>
                </a:lnTo>
                <a:lnTo>
                  <a:pt x="819" y="330"/>
                </a:lnTo>
                <a:lnTo>
                  <a:pt x="837" y="334"/>
                </a:lnTo>
                <a:lnTo>
                  <a:pt x="860" y="339"/>
                </a:lnTo>
                <a:lnTo>
                  <a:pt x="878" y="343"/>
                </a:lnTo>
                <a:lnTo>
                  <a:pt x="900" y="348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Freeform 95"/>
          <p:cNvSpPr>
            <a:spLocks/>
          </p:cNvSpPr>
          <p:nvPr/>
        </p:nvSpPr>
        <p:spPr bwMode="auto">
          <a:xfrm>
            <a:off x="2835034" y="2228064"/>
            <a:ext cx="1841250" cy="11624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54"/>
              </a:cxn>
              <a:cxn ang="0">
                <a:pos x="46" y="263"/>
              </a:cxn>
              <a:cxn ang="0">
                <a:pos x="64" y="344"/>
              </a:cxn>
              <a:cxn ang="0">
                <a:pos x="86" y="407"/>
              </a:cxn>
              <a:cxn ang="0">
                <a:pos x="104" y="453"/>
              </a:cxn>
              <a:cxn ang="0">
                <a:pos x="127" y="489"/>
              </a:cxn>
              <a:cxn ang="0">
                <a:pos x="145" y="520"/>
              </a:cxn>
              <a:cxn ang="0">
                <a:pos x="168" y="543"/>
              </a:cxn>
              <a:cxn ang="0">
                <a:pos x="186" y="566"/>
              </a:cxn>
              <a:cxn ang="0">
                <a:pos x="208" y="579"/>
              </a:cxn>
              <a:cxn ang="0">
                <a:pos x="226" y="593"/>
              </a:cxn>
              <a:cxn ang="0">
                <a:pos x="249" y="606"/>
              </a:cxn>
              <a:cxn ang="0">
                <a:pos x="267" y="615"/>
              </a:cxn>
              <a:cxn ang="0">
                <a:pos x="290" y="625"/>
              </a:cxn>
              <a:cxn ang="0">
                <a:pos x="308" y="634"/>
              </a:cxn>
              <a:cxn ang="0">
                <a:pos x="330" y="638"/>
              </a:cxn>
              <a:cxn ang="0">
                <a:pos x="349" y="647"/>
              </a:cxn>
              <a:cxn ang="0">
                <a:pos x="371" y="652"/>
              </a:cxn>
              <a:cxn ang="0">
                <a:pos x="389" y="661"/>
              </a:cxn>
              <a:cxn ang="0">
                <a:pos x="412" y="665"/>
              </a:cxn>
              <a:cxn ang="0">
                <a:pos x="430" y="670"/>
              </a:cxn>
              <a:cxn ang="0">
                <a:pos x="453" y="674"/>
              </a:cxn>
              <a:cxn ang="0">
                <a:pos x="471" y="679"/>
              </a:cxn>
              <a:cxn ang="0">
                <a:pos x="493" y="683"/>
              </a:cxn>
              <a:cxn ang="0">
                <a:pos x="511" y="688"/>
              </a:cxn>
              <a:cxn ang="0">
                <a:pos x="534" y="692"/>
              </a:cxn>
              <a:cxn ang="0">
                <a:pos x="552" y="692"/>
              </a:cxn>
              <a:cxn ang="0">
                <a:pos x="575" y="692"/>
              </a:cxn>
              <a:cxn ang="0">
                <a:pos x="593" y="697"/>
              </a:cxn>
              <a:cxn ang="0">
                <a:pos x="615" y="697"/>
              </a:cxn>
              <a:cxn ang="0">
                <a:pos x="633" y="697"/>
              </a:cxn>
              <a:cxn ang="0">
                <a:pos x="656" y="692"/>
              </a:cxn>
              <a:cxn ang="0">
                <a:pos x="674" y="692"/>
              </a:cxn>
              <a:cxn ang="0">
                <a:pos x="697" y="688"/>
              </a:cxn>
              <a:cxn ang="0">
                <a:pos x="715" y="683"/>
              </a:cxn>
              <a:cxn ang="0">
                <a:pos x="737" y="679"/>
              </a:cxn>
              <a:cxn ang="0">
                <a:pos x="756" y="670"/>
              </a:cxn>
              <a:cxn ang="0">
                <a:pos x="778" y="661"/>
              </a:cxn>
              <a:cxn ang="0">
                <a:pos x="796" y="652"/>
              </a:cxn>
              <a:cxn ang="0">
                <a:pos x="819" y="643"/>
              </a:cxn>
              <a:cxn ang="0">
                <a:pos x="837" y="625"/>
              </a:cxn>
              <a:cxn ang="0">
                <a:pos x="860" y="606"/>
              </a:cxn>
              <a:cxn ang="0">
                <a:pos x="878" y="588"/>
              </a:cxn>
              <a:cxn ang="0">
                <a:pos x="900" y="561"/>
              </a:cxn>
            </a:cxnLst>
            <a:rect l="0" t="0" r="r" b="b"/>
            <a:pathLst>
              <a:path w="900" h="697">
                <a:moveTo>
                  <a:pt x="0" y="0"/>
                </a:moveTo>
                <a:lnTo>
                  <a:pt x="23" y="154"/>
                </a:lnTo>
                <a:lnTo>
                  <a:pt x="46" y="263"/>
                </a:lnTo>
                <a:lnTo>
                  <a:pt x="64" y="344"/>
                </a:lnTo>
                <a:lnTo>
                  <a:pt x="86" y="407"/>
                </a:lnTo>
                <a:lnTo>
                  <a:pt x="104" y="453"/>
                </a:lnTo>
                <a:lnTo>
                  <a:pt x="127" y="489"/>
                </a:lnTo>
                <a:lnTo>
                  <a:pt x="145" y="520"/>
                </a:lnTo>
                <a:lnTo>
                  <a:pt x="168" y="543"/>
                </a:lnTo>
                <a:lnTo>
                  <a:pt x="186" y="566"/>
                </a:lnTo>
                <a:lnTo>
                  <a:pt x="208" y="579"/>
                </a:lnTo>
                <a:lnTo>
                  <a:pt x="226" y="593"/>
                </a:lnTo>
                <a:lnTo>
                  <a:pt x="249" y="606"/>
                </a:lnTo>
                <a:lnTo>
                  <a:pt x="267" y="615"/>
                </a:lnTo>
                <a:lnTo>
                  <a:pt x="290" y="625"/>
                </a:lnTo>
                <a:lnTo>
                  <a:pt x="308" y="634"/>
                </a:lnTo>
                <a:lnTo>
                  <a:pt x="330" y="638"/>
                </a:lnTo>
                <a:lnTo>
                  <a:pt x="349" y="647"/>
                </a:lnTo>
                <a:lnTo>
                  <a:pt x="371" y="652"/>
                </a:lnTo>
                <a:lnTo>
                  <a:pt x="389" y="661"/>
                </a:lnTo>
                <a:lnTo>
                  <a:pt x="412" y="665"/>
                </a:lnTo>
                <a:lnTo>
                  <a:pt x="430" y="670"/>
                </a:lnTo>
                <a:lnTo>
                  <a:pt x="453" y="674"/>
                </a:lnTo>
                <a:lnTo>
                  <a:pt x="471" y="679"/>
                </a:lnTo>
                <a:lnTo>
                  <a:pt x="493" y="683"/>
                </a:lnTo>
                <a:lnTo>
                  <a:pt x="511" y="688"/>
                </a:lnTo>
                <a:lnTo>
                  <a:pt x="534" y="692"/>
                </a:lnTo>
                <a:lnTo>
                  <a:pt x="552" y="692"/>
                </a:lnTo>
                <a:lnTo>
                  <a:pt x="575" y="692"/>
                </a:lnTo>
                <a:lnTo>
                  <a:pt x="593" y="697"/>
                </a:lnTo>
                <a:lnTo>
                  <a:pt x="615" y="697"/>
                </a:lnTo>
                <a:lnTo>
                  <a:pt x="633" y="697"/>
                </a:lnTo>
                <a:lnTo>
                  <a:pt x="656" y="692"/>
                </a:lnTo>
                <a:lnTo>
                  <a:pt x="674" y="692"/>
                </a:lnTo>
                <a:lnTo>
                  <a:pt x="697" y="688"/>
                </a:lnTo>
                <a:lnTo>
                  <a:pt x="715" y="683"/>
                </a:lnTo>
                <a:lnTo>
                  <a:pt x="737" y="679"/>
                </a:lnTo>
                <a:lnTo>
                  <a:pt x="756" y="670"/>
                </a:lnTo>
                <a:lnTo>
                  <a:pt x="778" y="661"/>
                </a:lnTo>
                <a:lnTo>
                  <a:pt x="796" y="652"/>
                </a:lnTo>
                <a:lnTo>
                  <a:pt x="819" y="643"/>
                </a:lnTo>
                <a:lnTo>
                  <a:pt x="837" y="625"/>
                </a:lnTo>
                <a:lnTo>
                  <a:pt x="860" y="606"/>
                </a:lnTo>
                <a:lnTo>
                  <a:pt x="878" y="588"/>
                </a:lnTo>
                <a:lnTo>
                  <a:pt x="900" y="561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Rectangle 96"/>
          <p:cNvSpPr>
            <a:spLocks noChangeArrowheads="1"/>
          </p:cNvSpPr>
          <p:nvPr/>
        </p:nvSpPr>
        <p:spPr bwMode="auto">
          <a:xfrm>
            <a:off x="3114452" y="3948673"/>
            <a:ext cx="876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Frequency (Hz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Rectangle 97"/>
          <p:cNvSpPr>
            <a:spLocks noChangeArrowheads="1"/>
          </p:cNvSpPr>
          <p:nvPr/>
        </p:nvSpPr>
        <p:spPr bwMode="auto">
          <a:xfrm rot="16200000">
            <a:off x="2239353" y="2435165"/>
            <a:ext cx="2789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real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Rectangle 98"/>
          <p:cNvSpPr>
            <a:spLocks noChangeArrowheads="1"/>
          </p:cNvSpPr>
          <p:nvPr/>
        </p:nvSpPr>
        <p:spPr bwMode="auto">
          <a:xfrm>
            <a:off x="2479691" y="1010735"/>
            <a:ext cx="2353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prediction and response: E-Step: 32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Rectangle 100"/>
          <p:cNvSpPr>
            <a:spLocks noChangeArrowheads="1"/>
          </p:cNvSpPr>
          <p:nvPr/>
        </p:nvSpPr>
        <p:spPr bwMode="auto">
          <a:xfrm>
            <a:off x="5416875" y="1339163"/>
            <a:ext cx="2082658" cy="247324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Freeform 101"/>
          <p:cNvSpPr>
            <a:spLocks/>
          </p:cNvSpPr>
          <p:nvPr/>
        </p:nvSpPr>
        <p:spPr bwMode="auto">
          <a:xfrm>
            <a:off x="5416875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Freeform 102"/>
          <p:cNvSpPr>
            <a:spLocks/>
          </p:cNvSpPr>
          <p:nvPr/>
        </p:nvSpPr>
        <p:spPr bwMode="auto">
          <a:xfrm>
            <a:off x="5834225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Freeform 103"/>
          <p:cNvSpPr>
            <a:spLocks/>
          </p:cNvSpPr>
          <p:nvPr/>
        </p:nvSpPr>
        <p:spPr bwMode="auto">
          <a:xfrm>
            <a:off x="6249529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Freeform 104"/>
          <p:cNvSpPr>
            <a:spLocks/>
          </p:cNvSpPr>
          <p:nvPr/>
        </p:nvSpPr>
        <p:spPr bwMode="auto">
          <a:xfrm>
            <a:off x="6666879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Freeform 105"/>
          <p:cNvSpPr>
            <a:spLocks/>
          </p:cNvSpPr>
          <p:nvPr/>
        </p:nvSpPr>
        <p:spPr bwMode="auto">
          <a:xfrm>
            <a:off x="708218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Freeform 106"/>
          <p:cNvSpPr>
            <a:spLocks/>
          </p:cNvSpPr>
          <p:nvPr/>
        </p:nvSpPr>
        <p:spPr bwMode="auto">
          <a:xfrm>
            <a:off x="7499533" y="1339163"/>
            <a:ext cx="2046" cy="2473245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28">
                <a:moveTo>
                  <a:pt x="0" y="3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Freeform 107"/>
          <p:cNvSpPr>
            <a:spLocks/>
          </p:cNvSpPr>
          <p:nvPr/>
        </p:nvSpPr>
        <p:spPr bwMode="auto">
          <a:xfrm>
            <a:off x="5416875" y="3812408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Freeform 108"/>
          <p:cNvSpPr>
            <a:spLocks/>
          </p:cNvSpPr>
          <p:nvPr/>
        </p:nvSpPr>
        <p:spPr bwMode="auto">
          <a:xfrm>
            <a:off x="5416875" y="3563916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Freeform 109"/>
          <p:cNvSpPr>
            <a:spLocks/>
          </p:cNvSpPr>
          <p:nvPr/>
        </p:nvSpPr>
        <p:spPr bwMode="auto">
          <a:xfrm>
            <a:off x="5416875" y="3315424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Freeform 110"/>
          <p:cNvSpPr>
            <a:spLocks/>
          </p:cNvSpPr>
          <p:nvPr/>
        </p:nvSpPr>
        <p:spPr bwMode="auto">
          <a:xfrm>
            <a:off x="5416875" y="3065264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1" name="Freeform 111"/>
          <p:cNvSpPr>
            <a:spLocks/>
          </p:cNvSpPr>
          <p:nvPr/>
        </p:nvSpPr>
        <p:spPr bwMode="auto">
          <a:xfrm>
            <a:off x="5416875" y="2816773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2" name="Freeform 112"/>
          <p:cNvSpPr>
            <a:spLocks/>
          </p:cNvSpPr>
          <p:nvPr/>
        </p:nvSpPr>
        <p:spPr bwMode="auto">
          <a:xfrm>
            <a:off x="5416875" y="2574952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3" name="Freeform 113"/>
          <p:cNvSpPr>
            <a:spLocks/>
          </p:cNvSpPr>
          <p:nvPr/>
        </p:nvSpPr>
        <p:spPr bwMode="auto">
          <a:xfrm>
            <a:off x="5416875" y="2326460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4" name="Freeform 114"/>
          <p:cNvSpPr>
            <a:spLocks/>
          </p:cNvSpPr>
          <p:nvPr/>
        </p:nvSpPr>
        <p:spPr bwMode="auto">
          <a:xfrm>
            <a:off x="5416875" y="2077968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5" name="Freeform 115"/>
          <p:cNvSpPr>
            <a:spLocks/>
          </p:cNvSpPr>
          <p:nvPr/>
        </p:nvSpPr>
        <p:spPr bwMode="auto">
          <a:xfrm>
            <a:off x="5416875" y="1829476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6" name="Freeform 116"/>
          <p:cNvSpPr>
            <a:spLocks/>
          </p:cNvSpPr>
          <p:nvPr/>
        </p:nvSpPr>
        <p:spPr bwMode="auto">
          <a:xfrm>
            <a:off x="5416875" y="1579316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7" name="Freeform 117"/>
          <p:cNvSpPr>
            <a:spLocks/>
          </p:cNvSpPr>
          <p:nvPr/>
        </p:nvSpPr>
        <p:spPr bwMode="auto">
          <a:xfrm>
            <a:off x="5416875" y="1339163"/>
            <a:ext cx="2082658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0"/>
              </a:cxn>
            </a:cxnLst>
            <a:rect l="0" t="0" r="r" b="b"/>
            <a:pathLst>
              <a:path w="225">
                <a:moveTo>
                  <a:pt x="0" y="0"/>
                </a:moveTo>
                <a:lnTo>
                  <a:pt x="225" y="0"/>
                </a:lnTo>
                <a:lnTo>
                  <a:pt x="225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" name="Line 118"/>
          <p:cNvSpPr>
            <a:spLocks noChangeShapeType="1"/>
          </p:cNvSpPr>
          <p:nvPr/>
        </p:nvSpPr>
        <p:spPr bwMode="auto">
          <a:xfrm>
            <a:off x="5416875" y="1339163"/>
            <a:ext cx="2082658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9" name="Line 119"/>
          <p:cNvSpPr>
            <a:spLocks noChangeShapeType="1"/>
          </p:cNvSpPr>
          <p:nvPr/>
        </p:nvSpPr>
        <p:spPr bwMode="auto">
          <a:xfrm>
            <a:off x="5416875" y="3812408"/>
            <a:ext cx="2082658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0" name="Line 120"/>
          <p:cNvSpPr>
            <a:spLocks noChangeShapeType="1"/>
          </p:cNvSpPr>
          <p:nvPr/>
        </p:nvSpPr>
        <p:spPr bwMode="auto">
          <a:xfrm flipV="1">
            <a:off x="7499533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1" name="Line 121"/>
          <p:cNvSpPr>
            <a:spLocks noChangeShapeType="1"/>
          </p:cNvSpPr>
          <p:nvPr/>
        </p:nvSpPr>
        <p:spPr bwMode="auto">
          <a:xfrm flipV="1">
            <a:off x="5416875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" name="Line 122"/>
          <p:cNvSpPr>
            <a:spLocks noChangeShapeType="1"/>
          </p:cNvSpPr>
          <p:nvPr/>
        </p:nvSpPr>
        <p:spPr bwMode="auto">
          <a:xfrm>
            <a:off x="5416875" y="3812408"/>
            <a:ext cx="2082658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3" name="Line 123"/>
          <p:cNvSpPr>
            <a:spLocks noChangeShapeType="1"/>
          </p:cNvSpPr>
          <p:nvPr/>
        </p:nvSpPr>
        <p:spPr bwMode="auto">
          <a:xfrm flipV="1">
            <a:off x="5416875" y="1339163"/>
            <a:ext cx="2046" cy="24732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4" name="Line 124"/>
          <p:cNvSpPr>
            <a:spLocks noChangeShapeType="1"/>
          </p:cNvSpPr>
          <p:nvPr/>
        </p:nvSpPr>
        <p:spPr bwMode="auto">
          <a:xfrm flipV="1">
            <a:off x="5416875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5" name="Line 125"/>
          <p:cNvSpPr>
            <a:spLocks noChangeShapeType="1"/>
          </p:cNvSpPr>
          <p:nvPr/>
        </p:nvSpPr>
        <p:spPr bwMode="auto">
          <a:xfrm>
            <a:off x="5416875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6" name="Rectangle 126"/>
          <p:cNvSpPr>
            <a:spLocks noChangeArrowheads="1"/>
          </p:cNvSpPr>
          <p:nvPr/>
        </p:nvSpPr>
        <p:spPr bwMode="auto">
          <a:xfrm>
            <a:off x="5388234" y="3835756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Line 127"/>
          <p:cNvSpPr>
            <a:spLocks noChangeShapeType="1"/>
          </p:cNvSpPr>
          <p:nvPr/>
        </p:nvSpPr>
        <p:spPr bwMode="auto">
          <a:xfrm flipV="1">
            <a:off x="5834225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" name="Line 128"/>
          <p:cNvSpPr>
            <a:spLocks noChangeShapeType="1"/>
          </p:cNvSpPr>
          <p:nvPr/>
        </p:nvSpPr>
        <p:spPr bwMode="auto">
          <a:xfrm>
            <a:off x="5834225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" name="Rectangle 129"/>
          <p:cNvSpPr>
            <a:spLocks noChangeArrowheads="1"/>
          </p:cNvSpPr>
          <p:nvPr/>
        </p:nvSpPr>
        <p:spPr bwMode="auto">
          <a:xfrm>
            <a:off x="5776942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Line 130"/>
          <p:cNvSpPr>
            <a:spLocks noChangeShapeType="1"/>
          </p:cNvSpPr>
          <p:nvPr/>
        </p:nvSpPr>
        <p:spPr bwMode="auto">
          <a:xfrm flipV="1">
            <a:off x="6249529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1" name="Line 131"/>
          <p:cNvSpPr>
            <a:spLocks noChangeShapeType="1"/>
          </p:cNvSpPr>
          <p:nvPr/>
        </p:nvSpPr>
        <p:spPr bwMode="auto">
          <a:xfrm>
            <a:off x="624952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2" name="Rectangle 132"/>
          <p:cNvSpPr>
            <a:spLocks noChangeArrowheads="1"/>
          </p:cNvSpPr>
          <p:nvPr/>
        </p:nvSpPr>
        <p:spPr bwMode="auto">
          <a:xfrm>
            <a:off x="6194292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Line 133"/>
          <p:cNvSpPr>
            <a:spLocks noChangeShapeType="1"/>
          </p:cNvSpPr>
          <p:nvPr/>
        </p:nvSpPr>
        <p:spPr bwMode="auto">
          <a:xfrm flipV="1">
            <a:off x="6666879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" name="Line 134"/>
          <p:cNvSpPr>
            <a:spLocks noChangeShapeType="1"/>
          </p:cNvSpPr>
          <p:nvPr/>
        </p:nvSpPr>
        <p:spPr bwMode="auto">
          <a:xfrm>
            <a:off x="6666879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5" name="Rectangle 135"/>
          <p:cNvSpPr>
            <a:spLocks noChangeArrowheads="1"/>
          </p:cNvSpPr>
          <p:nvPr/>
        </p:nvSpPr>
        <p:spPr bwMode="auto">
          <a:xfrm>
            <a:off x="6609596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Line 136"/>
          <p:cNvSpPr>
            <a:spLocks noChangeShapeType="1"/>
          </p:cNvSpPr>
          <p:nvPr/>
        </p:nvSpPr>
        <p:spPr bwMode="auto">
          <a:xfrm flipV="1">
            <a:off x="7082183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7" name="Line 137"/>
          <p:cNvSpPr>
            <a:spLocks noChangeShapeType="1"/>
          </p:cNvSpPr>
          <p:nvPr/>
        </p:nvSpPr>
        <p:spPr bwMode="auto">
          <a:xfrm>
            <a:off x="708218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8" name="Rectangle 138"/>
          <p:cNvSpPr>
            <a:spLocks noChangeArrowheads="1"/>
          </p:cNvSpPr>
          <p:nvPr/>
        </p:nvSpPr>
        <p:spPr bwMode="auto">
          <a:xfrm>
            <a:off x="7026946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Line 139"/>
          <p:cNvSpPr>
            <a:spLocks noChangeShapeType="1"/>
          </p:cNvSpPr>
          <p:nvPr/>
        </p:nvSpPr>
        <p:spPr bwMode="auto">
          <a:xfrm flipV="1">
            <a:off x="7499533" y="3782389"/>
            <a:ext cx="2046" cy="300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0" name="Line 140"/>
          <p:cNvSpPr>
            <a:spLocks noChangeShapeType="1"/>
          </p:cNvSpPr>
          <p:nvPr/>
        </p:nvSpPr>
        <p:spPr bwMode="auto">
          <a:xfrm>
            <a:off x="7499533" y="1339163"/>
            <a:ext cx="2046" cy="216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1" name="Rectangle 141"/>
          <p:cNvSpPr>
            <a:spLocks noChangeArrowheads="1"/>
          </p:cNvSpPr>
          <p:nvPr/>
        </p:nvSpPr>
        <p:spPr bwMode="auto">
          <a:xfrm>
            <a:off x="7442250" y="3835756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Line 142"/>
          <p:cNvSpPr>
            <a:spLocks noChangeShapeType="1"/>
          </p:cNvSpPr>
          <p:nvPr/>
        </p:nvSpPr>
        <p:spPr bwMode="auto">
          <a:xfrm>
            <a:off x="5416875" y="3812408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3" name="Line 143"/>
          <p:cNvSpPr>
            <a:spLocks noChangeShapeType="1"/>
          </p:cNvSpPr>
          <p:nvPr/>
        </p:nvSpPr>
        <p:spPr bwMode="auto">
          <a:xfrm flipH="1">
            <a:off x="7460662" y="3812408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4" name="Rectangle 144"/>
          <p:cNvSpPr>
            <a:spLocks noChangeArrowheads="1"/>
          </p:cNvSpPr>
          <p:nvPr/>
        </p:nvSpPr>
        <p:spPr bwMode="auto">
          <a:xfrm>
            <a:off x="5287988" y="3752369"/>
            <a:ext cx="8387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Line 145"/>
          <p:cNvSpPr>
            <a:spLocks noChangeShapeType="1"/>
          </p:cNvSpPr>
          <p:nvPr/>
        </p:nvSpPr>
        <p:spPr bwMode="auto">
          <a:xfrm>
            <a:off x="5416875" y="3563916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6" name="Line 146"/>
          <p:cNvSpPr>
            <a:spLocks noChangeShapeType="1"/>
          </p:cNvSpPr>
          <p:nvPr/>
        </p:nvSpPr>
        <p:spPr bwMode="auto">
          <a:xfrm flipH="1">
            <a:off x="7460662" y="3563916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7" name="Rectangle 147"/>
          <p:cNvSpPr>
            <a:spLocks noChangeArrowheads="1"/>
          </p:cNvSpPr>
          <p:nvPr/>
        </p:nvSpPr>
        <p:spPr bwMode="auto">
          <a:xfrm>
            <a:off x="5204109" y="3503878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Line 148"/>
          <p:cNvSpPr>
            <a:spLocks noChangeShapeType="1"/>
          </p:cNvSpPr>
          <p:nvPr/>
        </p:nvSpPr>
        <p:spPr bwMode="auto">
          <a:xfrm>
            <a:off x="5416875" y="3315424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9" name="Line 149"/>
          <p:cNvSpPr>
            <a:spLocks noChangeShapeType="1"/>
          </p:cNvSpPr>
          <p:nvPr/>
        </p:nvSpPr>
        <p:spPr bwMode="auto">
          <a:xfrm flipH="1">
            <a:off x="7460662" y="3315424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0" name="Rectangle 150"/>
          <p:cNvSpPr>
            <a:spLocks noChangeArrowheads="1"/>
          </p:cNvSpPr>
          <p:nvPr/>
        </p:nvSpPr>
        <p:spPr bwMode="auto">
          <a:xfrm>
            <a:off x="5204109" y="3253718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Line 151"/>
          <p:cNvSpPr>
            <a:spLocks noChangeShapeType="1"/>
          </p:cNvSpPr>
          <p:nvPr/>
        </p:nvSpPr>
        <p:spPr bwMode="auto">
          <a:xfrm>
            <a:off x="5416875" y="3065264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2" name="Line 152"/>
          <p:cNvSpPr>
            <a:spLocks noChangeShapeType="1"/>
          </p:cNvSpPr>
          <p:nvPr/>
        </p:nvSpPr>
        <p:spPr bwMode="auto">
          <a:xfrm flipH="1">
            <a:off x="7460662" y="3065264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3" name="Rectangle 153"/>
          <p:cNvSpPr>
            <a:spLocks noChangeArrowheads="1"/>
          </p:cNvSpPr>
          <p:nvPr/>
        </p:nvSpPr>
        <p:spPr bwMode="auto">
          <a:xfrm>
            <a:off x="5204109" y="3005226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" name="Line 154"/>
          <p:cNvSpPr>
            <a:spLocks noChangeShapeType="1"/>
          </p:cNvSpPr>
          <p:nvPr/>
        </p:nvSpPr>
        <p:spPr bwMode="auto">
          <a:xfrm>
            <a:off x="5416875" y="2816773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5" name="Line 155"/>
          <p:cNvSpPr>
            <a:spLocks noChangeShapeType="1"/>
          </p:cNvSpPr>
          <p:nvPr/>
        </p:nvSpPr>
        <p:spPr bwMode="auto">
          <a:xfrm flipH="1">
            <a:off x="7460662" y="2816773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6" name="Rectangle 156"/>
          <p:cNvSpPr>
            <a:spLocks noChangeArrowheads="1"/>
          </p:cNvSpPr>
          <p:nvPr/>
        </p:nvSpPr>
        <p:spPr bwMode="auto">
          <a:xfrm>
            <a:off x="5204109" y="2756734"/>
            <a:ext cx="16571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-0.2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7" name="Line 157"/>
          <p:cNvSpPr>
            <a:spLocks noChangeShapeType="1"/>
          </p:cNvSpPr>
          <p:nvPr/>
        </p:nvSpPr>
        <p:spPr bwMode="auto">
          <a:xfrm>
            <a:off x="5416875" y="2574952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8" name="Line 158"/>
          <p:cNvSpPr>
            <a:spLocks noChangeShapeType="1"/>
          </p:cNvSpPr>
          <p:nvPr/>
        </p:nvSpPr>
        <p:spPr bwMode="auto">
          <a:xfrm flipH="1">
            <a:off x="7460662" y="2574952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" name="Rectangle 159"/>
          <p:cNvSpPr>
            <a:spLocks noChangeArrowheads="1"/>
          </p:cNvSpPr>
          <p:nvPr/>
        </p:nvSpPr>
        <p:spPr bwMode="auto">
          <a:xfrm>
            <a:off x="5324813" y="2514913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Line 160"/>
          <p:cNvSpPr>
            <a:spLocks noChangeShapeType="1"/>
          </p:cNvSpPr>
          <p:nvPr/>
        </p:nvSpPr>
        <p:spPr bwMode="auto">
          <a:xfrm>
            <a:off x="5416875" y="2326460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1" name="Line 161"/>
          <p:cNvSpPr>
            <a:spLocks noChangeShapeType="1"/>
          </p:cNvSpPr>
          <p:nvPr/>
        </p:nvSpPr>
        <p:spPr bwMode="auto">
          <a:xfrm flipH="1">
            <a:off x="7460662" y="2326460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2" name="Rectangle 162"/>
          <p:cNvSpPr>
            <a:spLocks noChangeArrowheads="1"/>
          </p:cNvSpPr>
          <p:nvPr/>
        </p:nvSpPr>
        <p:spPr bwMode="auto">
          <a:xfrm>
            <a:off x="5240934" y="2266421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Line 163"/>
          <p:cNvSpPr>
            <a:spLocks noChangeShapeType="1"/>
          </p:cNvSpPr>
          <p:nvPr/>
        </p:nvSpPr>
        <p:spPr bwMode="auto">
          <a:xfrm>
            <a:off x="5416875" y="2077968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4" name="Line 164"/>
          <p:cNvSpPr>
            <a:spLocks noChangeShapeType="1"/>
          </p:cNvSpPr>
          <p:nvPr/>
        </p:nvSpPr>
        <p:spPr bwMode="auto">
          <a:xfrm flipH="1">
            <a:off x="7460662" y="2077968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5" name="Rectangle 165"/>
          <p:cNvSpPr>
            <a:spLocks noChangeArrowheads="1"/>
          </p:cNvSpPr>
          <p:nvPr/>
        </p:nvSpPr>
        <p:spPr bwMode="auto">
          <a:xfrm>
            <a:off x="5240934" y="2017929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Line 166"/>
          <p:cNvSpPr>
            <a:spLocks noChangeShapeType="1"/>
          </p:cNvSpPr>
          <p:nvPr/>
        </p:nvSpPr>
        <p:spPr bwMode="auto">
          <a:xfrm>
            <a:off x="5416875" y="1829476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7" name="Line 167"/>
          <p:cNvSpPr>
            <a:spLocks noChangeShapeType="1"/>
          </p:cNvSpPr>
          <p:nvPr/>
        </p:nvSpPr>
        <p:spPr bwMode="auto">
          <a:xfrm flipH="1">
            <a:off x="7460662" y="1829476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8" name="Rectangle 168"/>
          <p:cNvSpPr>
            <a:spLocks noChangeArrowheads="1"/>
          </p:cNvSpPr>
          <p:nvPr/>
        </p:nvSpPr>
        <p:spPr bwMode="auto">
          <a:xfrm>
            <a:off x="5240934" y="1767770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" name="Line 169"/>
          <p:cNvSpPr>
            <a:spLocks noChangeShapeType="1"/>
          </p:cNvSpPr>
          <p:nvPr/>
        </p:nvSpPr>
        <p:spPr bwMode="auto">
          <a:xfrm>
            <a:off x="5416875" y="1579316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 flipH="1">
            <a:off x="7460662" y="1579316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1" name="Rectangle 171"/>
          <p:cNvSpPr>
            <a:spLocks noChangeArrowheads="1"/>
          </p:cNvSpPr>
          <p:nvPr/>
        </p:nvSpPr>
        <p:spPr bwMode="auto">
          <a:xfrm>
            <a:off x="5240934" y="1519278"/>
            <a:ext cx="135025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Line 172"/>
          <p:cNvSpPr>
            <a:spLocks noChangeShapeType="1"/>
          </p:cNvSpPr>
          <p:nvPr/>
        </p:nvSpPr>
        <p:spPr bwMode="auto">
          <a:xfrm>
            <a:off x="5416875" y="1339163"/>
            <a:ext cx="28642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3" name="Line 173"/>
          <p:cNvSpPr>
            <a:spLocks noChangeShapeType="1"/>
          </p:cNvSpPr>
          <p:nvPr/>
        </p:nvSpPr>
        <p:spPr bwMode="auto">
          <a:xfrm flipH="1">
            <a:off x="7460662" y="1339163"/>
            <a:ext cx="38871" cy="1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4" name="Rectangle 174"/>
          <p:cNvSpPr>
            <a:spLocks noChangeArrowheads="1"/>
          </p:cNvSpPr>
          <p:nvPr/>
        </p:nvSpPr>
        <p:spPr bwMode="auto">
          <a:xfrm>
            <a:off x="5324813" y="1277457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Line 175"/>
          <p:cNvSpPr>
            <a:spLocks noChangeShapeType="1"/>
          </p:cNvSpPr>
          <p:nvPr/>
        </p:nvSpPr>
        <p:spPr bwMode="auto">
          <a:xfrm>
            <a:off x="5416875" y="1339163"/>
            <a:ext cx="2082658" cy="166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6" name="Line 176"/>
          <p:cNvSpPr>
            <a:spLocks noChangeShapeType="1"/>
          </p:cNvSpPr>
          <p:nvPr/>
        </p:nvSpPr>
        <p:spPr bwMode="auto">
          <a:xfrm>
            <a:off x="5416875" y="3812408"/>
            <a:ext cx="2082658" cy="166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7" name="Line 177"/>
          <p:cNvSpPr>
            <a:spLocks noChangeShapeType="1"/>
          </p:cNvSpPr>
          <p:nvPr/>
        </p:nvSpPr>
        <p:spPr bwMode="auto">
          <a:xfrm flipV="1">
            <a:off x="7499533" y="1339163"/>
            <a:ext cx="2046" cy="247324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8" name="Line 178"/>
          <p:cNvSpPr>
            <a:spLocks noChangeShapeType="1"/>
          </p:cNvSpPr>
          <p:nvPr/>
        </p:nvSpPr>
        <p:spPr bwMode="auto">
          <a:xfrm flipV="1">
            <a:off x="5416875" y="1339163"/>
            <a:ext cx="2046" cy="247324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" name="Freeform 179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" name="Freeform 180"/>
          <p:cNvSpPr>
            <a:spLocks/>
          </p:cNvSpPr>
          <p:nvPr/>
        </p:nvSpPr>
        <p:spPr bwMode="auto">
          <a:xfrm>
            <a:off x="5582588" y="2514913"/>
            <a:ext cx="1833066" cy="678766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19" y="371"/>
              </a:cxn>
              <a:cxn ang="0">
                <a:pos x="41" y="398"/>
              </a:cxn>
              <a:cxn ang="0">
                <a:pos x="59" y="407"/>
              </a:cxn>
              <a:cxn ang="0">
                <a:pos x="82" y="403"/>
              </a:cxn>
              <a:cxn ang="0">
                <a:pos x="100" y="389"/>
              </a:cxn>
              <a:cxn ang="0">
                <a:pos x="123" y="362"/>
              </a:cxn>
              <a:cxn ang="0">
                <a:pos x="141" y="330"/>
              </a:cxn>
              <a:cxn ang="0">
                <a:pos x="163" y="294"/>
              </a:cxn>
              <a:cxn ang="0">
                <a:pos x="181" y="263"/>
              </a:cxn>
              <a:cxn ang="0">
                <a:pos x="204" y="235"/>
              </a:cxn>
              <a:cxn ang="0">
                <a:pos x="222" y="208"/>
              </a:cxn>
              <a:cxn ang="0">
                <a:pos x="245" y="186"/>
              </a:cxn>
              <a:cxn ang="0">
                <a:pos x="263" y="163"/>
              </a:cxn>
              <a:cxn ang="0">
                <a:pos x="285" y="140"/>
              </a:cxn>
              <a:cxn ang="0">
                <a:pos x="303" y="118"/>
              </a:cxn>
              <a:cxn ang="0">
                <a:pos x="326" y="95"/>
              </a:cxn>
              <a:cxn ang="0">
                <a:pos x="344" y="0"/>
              </a:cxn>
              <a:cxn ang="0">
                <a:pos x="367" y="5"/>
              </a:cxn>
              <a:cxn ang="0">
                <a:pos x="385" y="5"/>
              </a:cxn>
              <a:cxn ang="0">
                <a:pos x="407" y="5"/>
              </a:cxn>
              <a:cxn ang="0">
                <a:pos x="426" y="5"/>
              </a:cxn>
              <a:cxn ang="0">
                <a:pos x="448" y="5"/>
              </a:cxn>
              <a:cxn ang="0">
                <a:pos x="466" y="5"/>
              </a:cxn>
              <a:cxn ang="0">
                <a:pos x="489" y="9"/>
              </a:cxn>
              <a:cxn ang="0">
                <a:pos x="507" y="9"/>
              </a:cxn>
              <a:cxn ang="0">
                <a:pos x="530" y="9"/>
              </a:cxn>
              <a:cxn ang="0">
                <a:pos x="548" y="14"/>
              </a:cxn>
              <a:cxn ang="0">
                <a:pos x="570" y="14"/>
              </a:cxn>
              <a:cxn ang="0">
                <a:pos x="588" y="18"/>
              </a:cxn>
              <a:cxn ang="0">
                <a:pos x="611" y="18"/>
              </a:cxn>
              <a:cxn ang="0">
                <a:pos x="629" y="23"/>
              </a:cxn>
              <a:cxn ang="0">
                <a:pos x="652" y="23"/>
              </a:cxn>
              <a:cxn ang="0">
                <a:pos x="670" y="27"/>
              </a:cxn>
              <a:cxn ang="0">
                <a:pos x="692" y="27"/>
              </a:cxn>
              <a:cxn ang="0">
                <a:pos x="710" y="27"/>
              </a:cxn>
              <a:cxn ang="0">
                <a:pos x="733" y="32"/>
              </a:cxn>
              <a:cxn ang="0">
                <a:pos x="751" y="32"/>
              </a:cxn>
              <a:cxn ang="0">
                <a:pos x="774" y="32"/>
              </a:cxn>
              <a:cxn ang="0">
                <a:pos x="792" y="32"/>
              </a:cxn>
              <a:cxn ang="0">
                <a:pos x="814" y="32"/>
              </a:cxn>
              <a:cxn ang="0">
                <a:pos x="833" y="32"/>
              </a:cxn>
              <a:cxn ang="0">
                <a:pos x="855" y="32"/>
              </a:cxn>
              <a:cxn ang="0">
                <a:pos x="873" y="32"/>
              </a:cxn>
              <a:cxn ang="0">
                <a:pos x="896" y="36"/>
              </a:cxn>
            </a:cxnLst>
            <a:rect l="0" t="0" r="r" b="b"/>
            <a:pathLst>
              <a:path w="896" h="407">
                <a:moveTo>
                  <a:pt x="0" y="326"/>
                </a:moveTo>
                <a:lnTo>
                  <a:pt x="19" y="371"/>
                </a:lnTo>
                <a:lnTo>
                  <a:pt x="41" y="398"/>
                </a:lnTo>
                <a:lnTo>
                  <a:pt x="59" y="407"/>
                </a:lnTo>
                <a:lnTo>
                  <a:pt x="82" y="403"/>
                </a:lnTo>
                <a:lnTo>
                  <a:pt x="100" y="389"/>
                </a:lnTo>
                <a:lnTo>
                  <a:pt x="123" y="362"/>
                </a:lnTo>
                <a:lnTo>
                  <a:pt x="141" y="330"/>
                </a:lnTo>
                <a:lnTo>
                  <a:pt x="163" y="294"/>
                </a:lnTo>
                <a:lnTo>
                  <a:pt x="181" y="263"/>
                </a:lnTo>
                <a:lnTo>
                  <a:pt x="204" y="235"/>
                </a:lnTo>
                <a:lnTo>
                  <a:pt x="222" y="208"/>
                </a:lnTo>
                <a:lnTo>
                  <a:pt x="245" y="186"/>
                </a:lnTo>
                <a:lnTo>
                  <a:pt x="263" y="163"/>
                </a:lnTo>
                <a:lnTo>
                  <a:pt x="285" y="140"/>
                </a:lnTo>
                <a:lnTo>
                  <a:pt x="303" y="118"/>
                </a:lnTo>
                <a:lnTo>
                  <a:pt x="326" y="95"/>
                </a:lnTo>
                <a:lnTo>
                  <a:pt x="344" y="0"/>
                </a:lnTo>
                <a:lnTo>
                  <a:pt x="367" y="5"/>
                </a:lnTo>
                <a:lnTo>
                  <a:pt x="385" y="5"/>
                </a:lnTo>
                <a:lnTo>
                  <a:pt x="407" y="5"/>
                </a:lnTo>
                <a:lnTo>
                  <a:pt x="426" y="5"/>
                </a:lnTo>
                <a:lnTo>
                  <a:pt x="448" y="5"/>
                </a:lnTo>
                <a:lnTo>
                  <a:pt x="466" y="5"/>
                </a:lnTo>
                <a:lnTo>
                  <a:pt x="489" y="9"/>
                </a:lnTo>
                <a:lnTo>
                  <a:pt x="507" y="9"/>
                </a:lnTo>
                <a:lnTo>
                  <a:pt x="530" y="9"/>
                </a:lnTo>
                <a:lnTo>
                  <a:pt x="548" y="14"/>
                </a:lnTo>
                <a:lnTo>
                  <a:pt x="570" y="14"/>
                </a:lnTo>
                <a:lnTo>
                  <a:pt x="588" y="18"/>
                </a:lnTo>
                <a:lnTo>
                  <a:pt x="611" y="18"/>
                </a:lnTo>
                <a:lnTo>
                  <a:pt x="629" y="23"/>
                </a:lnTo>
                <a:lnTo>
                  <a:pt x="652" y="23"/>
                </a:lnTo>
                <a:lnTo>
                  <a:pt x="670" y="27"/>
                </a:lnTo>
                <a:lnTo>
                  <a:pt x="692" y="27"/>
                </a:lnTo>
                <a:lnTo>
                  <a:pt x="710" y="27"/>
                </a:lnTo>
                <a:lnTo>
                  <a:pt x="733" y="32"/>
                </a:lnTo>
                <a:lnTo>
                  <a:pt x="751" y="32"/>
                </a:lnTo>
                <a:lnTo>
                  <a:pt x="774" y="32"/>
                </a:lnTo>
                <a:lnTo>
                  <a:pt x="792" y="32"/>
                </a:lnTo>
                <a:lnTo>
                  <a:pt x="814" y="32"/>
                </a:lnTo>
                <a:lnTo>
                  <a:pt x="833" y="32"/>
                </a:lnTo>
                <a:lnTo>
                  <a:pt x="855" y="32"/>
                </a:lnTo>
                <a:lnTo>
                  <a:pt x="873" y="32"/>
                </a:lnTo>
                <a:lnTo>
                  <a:pt x="896" y="36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" name="Freeform 181"/>
          <p:cNvSpPr>
            <a:spLocks/>
          </p:cNvSpPr>
          <p:nvPr/>
        </p:nvSpPr>
        <p:spPr bwMode="auto">
          <a:xfrm>
            <a:off x="5582588" y="1949552"/>
            <a:ext cx="1833066" cy="678766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19" y="36"/>
              </a:cxn>
              <a:cxn ang="0">
                <a:pos x="41" y="9"/>
              </a:cxn>
              <a:cxn ang="0">
                <a:pos x="59" y="0"/>
              </a:cxn>
              <a:cxn ang="0">
                <a:pos x="82" y="5"/>
              </a:cxn>
              <a:cxn ang="0">
                <a:pos x="100" y="18"/>
              </a:cxn>
              <a:cxn ang="0">
                <a:pos x="123" y="45"/>
              </a:cxn>
              <a:cxn ang="0">
                <a:pos x="141" y="77"/>
              </a:cxn>
              <a:cxn ang="0">
                <a:pos x="163" y="113"/>
              </a:cxn>
              <a:cxn ang="0">
                <a:pos x="181" y="145"/>
              </a:cxn>
              <a:cxn ang="0">
                <a:pos x="204" y="172"/>
              </a:cxn>
              <a:cxn ang="0">
                <a:pos x="222" y="199"/>
              </a:cxn>
              <a:cxn ang="0">
                <a:pos x="245" y="222"/>
              </a:cxn>
              <a:cxn ang="0">
                <a:pos x="263" y="244"/>
              </a:cxn>
              <a:cxn ang="0">
                <a:pos x="285" y="267"/>
              </a:cxn>
              <a:cxn ang="0">
                <a:pos x="303" y="289"/>
              </a:cxn>
              <a:cxn ang="0">
                <a:pos x="326" y="312"/>
              </a:cxn>
              <a:cxn ang="0">
                <a:pos x="344" y="407"/>
              </a:cxn>
              <a:cxn ang="0">
                <a:pos x="367" y="403"/>
              </a:cxn>
              <a:cxn ang="0">
                <a:pos x="385" y="403"/>
              </a:cxn>
              <a:cxn ang="0">
                <a:pos x="407" y="403"/>
              </a:cxn>
              <a:cxn ang="0">
                <a:pos x="426" y="403"/>
              </a:cxn>
              <a:cxn ang="0">
                <a:pos x="448" y="403"/>
              </a:cxn>
              <a:cxn ang="0">
                <a:pos x="466" y="403"/>
              </a:cxn>
              <a:cxn ang="0">
                <a:pos x="489" y="398"/>
              </a:cxn>
              <a:cxn ang="0">
                <a:pos x="507" y="398"/>
              </a:cxn>
              <a:cxn ang="0">
                <a:pos x="530" y="398"/>
              </a:cxn>
              <a:cxn ang="0">
                <a:pos x="548" y="394"/>
              </a:cxn>
              <a:cxn ang="0">
                <a:pos x="570" y="394"/>
              </a:cxn>
              <a:cxn ang="0">
                <a:pos x="588" y="389"/>
              </a:cxn>
              <a:cxn ang="0">
                <a:pos x="611" y="389"/>
              </a:cxn>
              <a:cxn ang="0">
                <a:pos x="629" y="384"/>
              </a:cxn>
              <a:cxn ang="0">
                <a:pos x="652" y="384"/>
              </a:cxn>
              <a:cxn ang="0">
                <a:pos x="670" y="380"/>
              </a:cxn>
              <a:cxn ang="0">
                <a:pos x="692" y="380"/>
              </a:cxn>
              <a:cxn ang="0">
                <a:pos x="710" y="380"/>
              </a:cxn>
              <a:cxn ang="0">
                <a:pos x="733" y="375"/>
              </a:cxn>
              <a:cxn ang="0">
                <a:pos x="751" y="375"/>
              </a:cxn>
              <a:cxn ang="0">
                <a:pos x="774" y="375"/>
              </a:cxn>
              <a:cxn ang="0">
                <a:pos x="792" y="375"/>
              </a:cxn>
              <a:cxn ang="0">
                <a:pos x="814" y="375"/>
              </a:cxn>
              <a:cxn ang="0">
                <a:pos x="833" y="375"/>
              </a:cxn>
              <a:cxn ang="0">
                <a:pos x="855" y="375"/>
              </a:cxn>
              <a:cxn ang="0">
                <a:pos x="873" y="375"/>
              </a:cxn>
              <a:cxn ang="0">
                <a:pos x="896" y="375"/>
              </a:cxn>
            </a:cxnLst>
            <a:rect l="0" t="0" r="r" b="b"/>
            <a:pathLst>
              <a:path w="896" h="407">
                <a:moveTo>
                  <a:pt x="0" y="81"/>
                </a:moveTo>
                <a:lnTo>
                  <a:pt x="19" y="36"/>
                </a:lnTo>
                <a:lnTo>
                  <a:pt x="41" y="9"/>
                </a:lnTo>
                <a:lnTo>
                  <a:pt x="59" y="0"/>
                </a:lnTo>
                <a:lnTo>
                  <a:pt x="82" y="5"/>
                </a:lnTo>
                <a:lnTo>
                  <a:pt x="100" y="18"/>
                </a:lnTo>
                <a:lnTo>
                  <a:pt x="123" y="45"/>
                </a:lnTo>
                <a:lnTo>
                  <a:pt x="141" y="77"/>
                </a:lnTo>
                <a:lnTo>
                  <a:pt x="163" y="113"/>
                </a:lnTo>
                <a:lnTo>
                  <a:pt x="181" y="145"/>
                </a:lnTo>
                <a:lnTo>
                  <a:pt x="204" y="172"/>
                </a:lnTo>
                <a:lnTo>
                  <a:pt x="222" y="199"/>
                </a:lnTo>
                <a:lnTo>
                  <a:pt x="245" y="222"/>
                </a:lnTo>
                <a:lnTo>
                  <a:pt x="263" y="244"/>
                </a:lnTo>
                <a:lnTo>
                  <a:pt x="285" y="267"/>
                </a:lnTo>
                <a:lnTo>
                  <a:pt x="303" y="289"/>
                </a:lnTo>
                <a:lnTo>
                  <a:pt x="326" y="312"/>
                </a:lnTo>
                <a:lnTo>
                  <a:pt x="344" y="407"/>
                </a:lnTo>
                <a:lnTo>
                  <a:pt x="367" y="403"/>
                </a:lnTo>
                <a:lnTo>
                  <a:pt x="385" y="403"/>
                </a:lnTo>
                <a:lnTo>
                  <a:pt x="407" y="403"/>
                </a:lnTo>
                <a:lnTo>
                  <a:pt x="426" y="403"/>
                </a:lnTo>
                <a:lnTo>
                  <a:pt x="448" y="403"/>
                </a:lnTo>
                <a:lnTo>
                  <a:pt x="466" y="403"/>
                </a:lnTo>
                <a:lnTo>
                  <a:pt x="489" y="398"/>
                </a:lnTo>
                <a:lnTo>
                  <a:pt x="507" y="398"/>
                </a:lnTo>
                <a:lnTo>
                  <a:pt x="530" y="398"/>
                </a:lnTo>
                <a:lnTo>
                  <a:pt x="548" y="394"/>
                </a:lnTo>
                <a:lnTo>
                  <a:pt x="570" y="394"/>
                </a:lnTo>
                <a:lnTo>
                  <a:pt x="588" y="389"/>
                </a:lnTo>
                <a:lnTo>
                  <a:pt x="611" y="389"/>
                </a:lnTo>
                <a:lnTo>
                  <a:pt x="629" y="384"/>
                </a:lnTo>
                <a:lnTo>
                  <a:pt x="652" y="384"/>
                </a:lnTo>
                <a:lnTo>
                  <a:pt x="670" y="380"/>
                </a:lnTo>
                <a:lnTo>
                  <a:pt x="692" y="380"/>
                </a:lnTo>
                <a:lnTo>
                  <a:pt x="710" y="380"/>
                </a:lnTo>
                <a:lnTo>
                  <a:pt x="733" y="375"/>
                </a:lnTo>
                <a:lnTo>
                  <a:pt x="751" y="375"/>
                </a:lnTo>
                <a:lnTo>
                  <a:pt x="774" y="375"/>
                </a:lnTo>
                <a:lnTo>
                  <a:pt x="792" y="375"/>
                </a:lnTo>
                <a:lnTo>
                  <a:pt x="814" y="375"/>
                </a:lnTo>
                <a:lnTo>
                  <a:pt x="833" y="375"/>
                </a:lnTo>
                <a:lnTo>
                  <a:pt x="855" y="375"/>
                </a:lnTo>
                <a:lnTo>
                  <a:pt x="873" y="375"/>
                </a:lnTo>
                <a:lnTo>
                  <a:pt x="896" y="375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" name="Freeform 182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" name="Freeform 183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" name="Freeform 184"/>
          <p:cNvSpPr>
            <a:spLocks/>
          </p:cNvSpPr>
          <p:nvPr/>
        </p:nvSpPr>
        <p:spPr bwMode="auto">
          <a:xfrm>
            <a:off x="5582588" y="2544932"/>
            <a:ext cx="1833066" cy="430275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19" y="245"/>
              </a:cxn>
              <a:cxn ang="0">
                <a:pos x="41" y="254"/>
              </a:cxn>
              <a:cxn ang="0">
                <a:pos x="59" y="258"/>
              </a:cxn>
              <a:cxn ang="0">
                <a:pos x="82" y="254"/>
              </a:cxn>
              <a:cxn ang="0">
                <a:pos x="100" y="240"/>
              </a:cxn>
              <a:cxn ang="0">
                <a:pos x="123" y="222"/>
              </a:cxn>
              <a:cxn ang="0">
                <a:pos x="141" y="204"/>
              </a:cxn>
              <a:cxn ang="0">
                <a:pos x="163" y="181"/>
              </a:cxn>
              <a:cxn ang="0">
                <a:pos x="181" y="159"/>
              </a:cxn>
              <a:cxn ang="0">
                <a:pos x="204" y="136"/>
              </a:cxn>
              <a:cxn ang="0">
                <a:pos x="222" y="118"/>
              </a:cxn>
              <a:cxn ang="0">
                <a:pos x="245" y="95"/>
              </a:cxn>
              <a:cxn ang="0">
                <a:pos x="263" y="68"/>
              </a:cxn>
              <a:cxn ang="0">
                <a:pos x="285" y="41"/>
              </a:cxn>
              <a:cxn ang="0">
                <a:pos x="303" y="18"/>
              </a:cxn>
              <a:cxn ang="0">
                <a:pos x="326" y="9"/>
              </a:cxn>
              <a:cxn ang="0">
                <a:pos x="344" y="5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5"/>
              </a:cxn>
              <a:cxn ang="0">
                <a:pos x="548" y="5"/>
              </a:cxn>
              <a:cxn ang="0">
                <a:pos x="570" y="5"/>
              </a:cxn>
              <a:cxn ang="0">
                <a:pos x="588" y="9"/>
              </a:cxn>
              <a:cxn ang="0">
                <a:pos x="611" y="9"/>
              </a:cxn>
              <a:cxn ang="0">
                <a:pos x="629" y="9"/>
              </a:cxn>
              <a:cxn ang="0">
                <a:pos x="652" y="9"/>
              </a:cxn>
              <a:cxn ang="0">
                <a:pos x="670" y="14"/>
              </a:cxn>
              <a:cxn ang="0">
                <a:pos x="692" y="14"/>
              </a:cxn>
              <a:cxn ang="0">
                <a:pos x="710" y="14"/>
              </a:cxn>
              <a:cxn ang="0">
                <a:pos x="733" y="14"/>
              </a:cxn>
              <a:cxn ang="0">
                <a:pos x="751" y="14"/>
              </a:cxn>
              <a:cxn ang="0">
                <a:pos x="774" y="14"/>
              </a:cxn>
              <a:cxn ang="0">
                <a:pos x="792" y="14"/>
              </a:cxn>
              <a:cxn ang="0">
                <a:pos x="814" y="14"/>
              </a:cxn>
              <a:cxn ang="0">
                <a:pos x="833" y="14"/>
              </a:cxn>
              <a:cxn ang="0">
                <a:pos x="855" y="14"/>
              </a:cxn>
              <a:cxn ang="0">
                <a:pos x="873" y="14"/>
              </a:cxn>
              <a:cxn ang="0">
                <a:pos x="896" y="18"/>
              </a:cxn>
            </a:cxnLst>
            <a:rect l="0" t="0" r="r" b="b"/>
            <a:pathLst>
              <a:path w="896" h="258">
                <a:moveTo>
                  <a:pt x="0" y="226"/>
                </a:moveTo>
                <a:lnTo>
                  <a:pt x="19" y="245"/>
                </a:lnTo>
                <a:lnTo>
                  <a:pt x="41" y="254"/>
                </a:lnTo>
                <a:lnTo>
                  <a:pt x="59" y="258"/>
                </a:lnTo>
                <a:lnTo>
                  <a:pt x="82" y="254"/>
                </a:lnTo>
                <a:lnTo>
                  <a:pt x="100" y="240"/>
                </a:lnTo>
                <a:lnTo>
                  <a:pt x="123" y="222"/>
                </a:lnTo>
                <a:lnTo>
                  <a:pt x="141" y="204"/>
                </a:lnTo>
                <a:lnTo>
                  <a:pt x="163" y="181"/>
                </a:lnTo>
                <a:lnTo>
                  <a:pt x="181" y="159"/>
                </a:lnTo>
                <a:lnTo>
                  <a:pt x="204" y="136"/>
                </a:lnTo>
                <a:lnTo>
                  <a:pt x="222" y="118"/>
                </a:lnTo>
                <a:lnTo>
                  <a:pt x="245" y="95"/>
                </a:lnTo>
                <a:lnTo>
                  <a:pt x="263" y="68"/>
                </a:lnTo>
                <a:lnTo>
                  <a:pt x="285" y="41"/>
                </a:lnTo>
                <a:lnTo>
                  <a:pt x="303" y="18"/>
                </a:lnTo>
                <a:lnTo>
                  <a:pt x="326" y="9"/>
                </a:lnTo>
                <a:lnTo>
                  <a:pt x="344" y="5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5"/>
                </a:lnTo>
                <a:lnTo>
                  <a:pt x="548" y="5"/>
                </a:lnTo>
                <a:lnTo>
                  <a:pt x="570" y="5"/>
                </a:lnTo>
                <a:lnTo>
                  <a:pt x="588" y="9"/>
                </a:lnTo>
                <a:lnTo>
                  <a:pt x="611" y="9"/>
                </a:lnTo>
                <a:lnTo>
                  <a:pt x="629" y="9"/>
                </a:lnTo>
                <a:lnTo>
                  <a:pt x="652" y="9"/>
                </a:lnTo>
                <a:lnTo>
                  <a:pt x="670" y="14"/>
                </a:lnTo>
                <a:lnTo>
                  <a:pt x="692" y="14"/>
                </a:lnTo>
                <a:lnTo>
                  <a:pt x="710" y="14"/>
                </a:lnTo>
                <a:lnTo>
                  <a:pt x="733" y="14"/>
                </a:lnTo>
                <a:lnTo>
                  <a:pt x="751" y="14"/>
                </a:lnTo>
                <a:lnTo>
                  <a:pt x="774" y="14"/>
                </a:lnTo>
                <a:lnTo>
                  <a:pt x="792" y="14"/>
                </a:lnTo>
                <a:lnTo>
                  <a:pt x="814" y="14"/>
                </a:lnTo>
                <a:lnTo>
                  <a:pt x="833" y="14"/>
                </a:lnTo>
                <a:lnTo>
                  <a:pt x="855" y="14"/>
                </a:lnTo>
                <a:lnTo>
                  <a:pt x="873" y="14"/>
                </a:lnTo>
                <a:lnTo>
                  <a:pt x="896" y="18"/>
                </a:lnTo>
              </a:path>
            </a:pathLst>
          </a:custGeom>
          <a:noFill/>
          <a:ln w="1905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" name="Freeform 185"/>
          <p:cNvSpPr>
            <a:spLocks/>
          </p:cNvSpPr>
          <p:nvPr/>
        </p:nvSpPr>
        <p:spPr bwMode="auto">
          <a:xfrm>
            <a:off x="5582588" y="2168025"/>
            <a:ext cx="1833066" cy="43027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9" y="14"/>
              </a:cxn>
              <a:cxn ang="0">
                <a:pos x="41" y="5"/>
              </a:cxn>
              <a:cxn ang="0">
                <a:pos x="59" y="0"/>
              </a:cxn>
              <a:cxn ang="0">
                <a:pos x="82" y="5"/>
              </a:cxn>
              <a:cxn ang="0">
                <a:pos x="100" y="18"/>
              </a:cxn>
              <a:cxn ang="0">
                <a:pos x="123" y="36"/>
              </a:cxn>
              <a:cxn ang="0">
                <a:pos x="141" y="54"/>
              </a:cxn>
              <a:cxn ang="0">
                <a:pos x="163" y="77"/>
              </a:cxn>
              <a:cxn ang="0">
                <a:pos x="181" y="100"/>
              </a:cxn>
              <a:cxn ang="0">
                <a:pos x="204" y="122"/>
              </a:cxn>
              <a:cxn ang="0">
                <a:pos x="222" y="140"/>
              </a:cxn>
              <a:cxn ang="0">
                <a:pos x="245" y="163"/>
              </a:cxn>
              <a:cxn ang="0">
                <a:pos x="263" y="190"/>
              </a:cxn>
              <a:cxn ang="0">
                <a:pos x="285" y="217"/>
              </a:cxn>
              <a:cxn ang="0">
                <a:pos x="303" y="240"/>
              </a:cxn>
              <a:cxn ang="0">
                <a:pos x="326" y="249"/>
              </a:cxn>
              <a:cxn ang="0">
                <a:pos x="344" y="253"/>
              </a:cxn>
              <a:cxn ang="0">
                <a:pos x="367" y="258"/>
              </a:cxn>
              <a:cxn ang="0">
                <a:pos x="385" y="258"/>
              </a:cxn>
              <a:cxn ang="0">
                <a:pos x="407" y="258"/>
              </a:cxn>
              <a:cxn ang="0">
                <a:pos x="426" y="258"/>
              </a:cxn>
              <a:cxn ang="0">
                <a:pos x="448" y="258"/>
              </a:cxn>
              <a:cxn ang="0">
                <a:pos x="466" y="258"/>
              </a:cxn>
              <a:cxn ang="0">
                <a:pos x="489" y="258"/>
              </a:cxn>
              <a:cxn ang="0">
                <a:pos x="507" y="258"/>
              </a:cxn>
              <a:cxn ang="0">
                <a:pos x="530" y="253"/>
              </a:cxn>
              <a:cxn ang="0">
                <a:pos x="548" y="253"/>
              </a:cxn>
              <a:cxn ang="0">
                <a:pos x="570" y="253"/>
              </a:cxn>
              <a:cxn ang="0">
                <a:pos x="588" y="249"/>
              </a:cxn>
              <a:cxn ang="0">
                <a:pos x="611" y="249"/>
              </a:cxn>
              <a:cxn ang="0">
                <a:pos x="629" y="249"/>
              </a:cxn>
              <a:cxn ang="0">
                <a:pos x="652" y="249"/>
              </a:cxn>
              <a:cxn ang="0">
                <a:pos x="670" y="244"/>
              </a:cxn>
              <a:cxn ang="0">
                <a:pos x="692" y="244"/>
              </a:cxn>
              <a:cxn ang="0">
                <a:pos x="710" y="244"/>
              </a:cxn>
              <a:cxn ang="0">
                <a:pos x="733" y="244"/>
              </a:cxn>
              <a:cxn ang="0">
                <a:pos x="751" y="244"/>
              </a:cxn>
              <a:cxn ang="0">
                <a:pos x="774" y="244"/>
              </a:cxn>
              <a:cxn ang="0">
                <a:pos x="792" y="244"/>
              </a:cxn>
              <a:cxn ang="0">
                <a:pos x="814" y="244"/>
              </a:cxn>
              <a:cxn ang="0">
                <a:pos x="833" y="244"/>
              </a:cxn>
              <a:cxn ang="0">
                <a:pos x="855" y="244"/>
              </a:cxn>
              <a:cxn ang="0">
                <a:pos x="873" y="244"/>
              </a:cxn>
              <a:cxn ang="0">
                <a:pos x="896" y="244"/>
              </a:cxn>
            </a:cxnLst>
            <a:rect l="0" t="0" r="r" b="b"/>
            <a:pathLst>
              <a:path w="896" h="258">
                <a:moveTo>
                  <a:pt x="0" y="32"/>
                </a:moveTo>
                <a:lnTo>
                  <a:pt x="19" y="14"/>
                </a:lnTo>
                <a:lnTo>
                  <a:pt x="41" y="5"/>
                </a:lnTo>
                <a:lnTo>
                  <a:pt x="59" y="0"/>
                </a:lnTo>
                <a:lnTo>
                  <a:pt x="82" y="5"/>
                </a:lnTo>
                <a:lnTo>
                  <a:pt x="100" y="18"/>
                </a:lnTo>
                <a:lnTo>
                  <a:pt x="123" y="36"/>
                </a:lnTo>
                <a:lnTo>
                  <a:pt x="141" y="54"/>
                </a:lnTo>
                <a:lnTo>
                  <a:pt x="163" y="77"/>
                </a:lnTo>
                <a:lnTo>
                  <a:pt x="181" y="100"/>
                </a:lnTo>
                <a:lnTo>
                  <a:pt x="204" y="122"/>
                </a:lnTo>
                <a:lnTo>
                  <a:pt x="222" y="140"/>
                </a:lnTo>
                <a:lnTo>
                  <a:pt x="245" y="163"/>
                </a:lnTo>
                <a:lnTo>
                  <a:pt x="263" y="190"/>
                </a:lnTo>
                <a:lnTo>
                  <a:pt x="285" y="217"/>
                </a:lnTo>
                <a:lnTo>
                  <a:pt x="303" y="240"/>
                </a:lnTo>
                <a:lnTo>
                  <a:pt x="326" y="249"/>
                </a:lnTo>
                <a:lnTo>
                  <a:pt x="344" y="253"/>
                </a:lnTo>
                <a:lnTo>
                  <a:pt x="367" y="258"/>
                </a:lnTo>
                <a:lnTo>
                  <a:pt x="385" y="258"/>
                </a:lnTo>
                <a:lnTo>
                  <a:pt x="407" y="258"/>
                </a:lnTo>
                <a:lnTo>
                  <a:pt x="426" y="258"/>
                </a:lnTo>
                <a:lnTo>
                  <a:pt x="448" y="258"/>
                </a:lnTo>
                <a:lnTo>
                  <a:pt x="466" y="258"/>
                </a:lnTo>
                <a:lnTo>
                  <a:pt x="489" y="258"/>
                </a:lnTo>
                <a:lnTo>
                  <a:pt x="507" y="258"/>
                </a:lnTo>
                <a:lnTo>
                  <a:pt x="530" y="253"/>
                </a:lnTo>
                <a:lnTo>
                  <a:pt x="548" y="253"/>
                </a:lnTo>
                <a:lnTo>
                  <a:pt x="570" y="253"/>
                </a:lnTo>
                <a:lnTo>
                  <a:pt x="588" y="249"/>
                </a:lnTo>
                <a:lnTo>
                  <a:pt x="611" y="249"/>
                </a:lnTo>
                <a:lnTo>
                  <a:pt x="629" y="249"/>
                </a:lnTo>
                <a:lnTo>
                  <a:pt x="652" y="249"/>
                </a:lnTo>
                <a:lnTo>
                  <a:pt x="670" y="244"/>
                </a:lnTo>
                <a:lnTo>
                  <a:pt x="692" y="244"/>
                </a:lnTo>
                <a:lnTo>
                  <a:pt x="710" y="244"/>
                </a:lnTo>
                <a:lnTo>
                  <a:pt x="733" y="244"/>
                </a:lnTo>
                <a:lnTo>
                  <a:pt x="751" y="244"/>
                </a:lnTo>
                <a:lnTo>
                  <a:pt x="774" y="244"/>
                </a:lnTo>
                <a:lnTo>
                  <a:pt x="792" y="244"/>
                </a:lnTo>
                <a:lnTo>
                  <a:pt x="814" y="244"/>
                </a:lnTo>
                <a:lnTo>
                  <a:pt x="833" y="244"/>
                </a:lnTo>
                <a:lnTo>
                  <a:pt x="855" y="244"/>
                </a:lnTo>
                <a:lnTo>
                  <a:pt x="873" y="244"/>
                </a:lnTo>
                <a:lnTo>
                  <a:pt x="896" y="244"/>
                </a:lnTo>
              </a:path>
            </a:pathLst>
          </a:custGeom>
          <a:noFill/>
          <a:ln w="19050">
            <a:solidFill>
              <a:srgbClr val="3F3F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" name="Freeform 186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" name="Freeform 187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8" name="Freeform 188"/>
          <p:cNvSpPr>
            <a:spLocks/>
          </p:cNvSpPr>
          <p:nvPr/>
        </p:nvSpPr>
        <p:spPr bwMode="auto">
          <a:xfrm>
            <a:off x="5582588" y="2559942"/>
            <a:ext cx="1833066" cy="32520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9" y="14"/>
              </a:cxn>
              <a:cxn ang="0">
                <a:pos x="41" y="18"/>
              </a:cxn>
              <a:cxn ang="0">
                <a:pos x="59" y="32"/>
              </a:cxn>
              <a:cxn ang="0">
                <a:pos x="82" y="95"/>
              </a:cxn>
              <a:cxn ang="0">
                <a:pos x="100" y="172"/>
              </a:cxn>
              <a:cxn ang="0">
                <a:pos x="123" y="195"/>
              </a:cxn>
              <a:cxn ang="0">
                <a:pos x="141" y="195"/>
              </a:cxn>
              <a:cxn ang="0">
                <a:pos x="163" y="181"/>
              </a:cxn>
              <a:cxn ang="0">
                <a:pos x="181" y="163"/>
              </a:cxn>
              <a:cxn ang="0">
                <a:pos x="204" y="145"/>
              </a:cxn>
              <a:cxn ang="0">
                <a:pos x="222" y="122"/>
              </a:cxn>
              <a:cxn ang="0">
                <a:pos x="245" y="104"/>
              </a:cxn>
              <a:cxn ang="0">
                <a:pos x="263" y="82"/>
              </a:cxn>
              <a:cxn ang="0">
                <a:pos x="285" y="59"/>
              </a:cxn>
              <a:cxn ang="0">
                <a:pos x="303" y="41"/>
              </a:cxn>
              <a:cxn ang="0">
                <a:pos x="326" y="28"/>
              </a:cxn>
              <a:cxn ang="0">
                <a:pos x="344" y="18"/>
              </a:cxn>
              <a:cxn ang="0">
                <a:pos x="367" y="14"/>
              </a:cxn>
              <a:cxn ang="0">
                <a:pos x="385" y="9"/>
              </a:cxn>
              <a:cxn ang="0">
                <a:pos x="407" y="5"/>
              </a:cxn>
              <a:cxn ang="0">
                <a:pos x="426" y="5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5"/>
              </a:cxn>
              <a:cxn ang="0">
                <a:pos x="652" y="5"/>
              </a:cxn>
              <a:cxn ang="0">
                <a:pos x="670" y="5"/>
              </a:cxn>
              <a:cxn ang="0">
                <a:pos x="692" y="5"/>
              </a:cxn>
              <a:cxn ang="0">
                <a:pos x="710" y="5"/>
              </a:cxn>
              <a:cxn ang="0">
                <a:pos x="733" y="5"/>
              </a:cxn>
              <a:cxn ang="0">
                <a:pos x="751" y="5"/>
              </a:cxn>
              <a:cxn ang="0">
                <a:pos x="774" y="5"/>
              </a:cxn>
              <a:cxn ang="0">
                <a:pos x="792" y="5"/>
              </a:cxn>
              <a:cxn ang="0">
                <a:pos x="814" y="5"/>
              </a:cxn>
              <a:cxn ang="0">
                <a:pos x="833" y="5"/>
              </a:cxn>
              <a:cxn ang="0">
                <a:pos x="855" y="5"/>
              </a:cxn>
              <a:cxn ang="0">
                <a:pos x="873" y="5"/>
              </a:cxn>
              <a:cxn ang="0">
                <a:pos x="896" y="9"/>
              </a:cxn>
            </a:cxnLst>
            <a:rect l="0" t="0" r="r" b="b"/>
            <a:pathLst>
              <a:path w="896" h="195">
                <a:moveTo>
                  <a:pt x="0" y="14"/>
                </a:moveTo>
                <a:lnTo>
                  <a:pt x="19" y="14"/>
                </a:lnTo>
                <a:lnTo>
                  <a:pt x="41" y="18"/>
                </a:lnTo>
                <a:lnTo>
                  <a:pt x="59" y="32"/>
                </a:lnTo>
                <a:lnTo>
                  <a:pt x="82" y="95"/>
                </a:lnTo>
                <a:lnTo>
                  <a:pt x="100" y="172"/>
                </a:lnTo>
                <a:lnTo>
                  <a:pt x="123" y="195"/>
                </a:lnTo>
                <a:lnTo>
                  <a:pt x="141" y="195"/>
                </a:lnTo>
                <a:lnTo>
                  <a:pt x="163" y="181"/>
                </a:lnTo>
                <a:lnTo>
                  <a:pt x="181" y="163"/>
                </a:lnTo>
                <a:lnTo>
                  <a:pt x="204" y="145"/>
                </a:lnTo>
                <a:lnTo>
                  <a:pt x="222" y="122"/>
                </a:lnTo>
                <a:lnTo>
                  <a:pt x="245" y="104"/>
                </a:lnTo>
                <a:lnTo>
                  <a:pt x="263" y="82"/>
                </a:lnTo>
                <a:lnTo>
                  <a:pt x="285" y="59"/>
                </a:lnTo>
                <a:lnTo>
                  <a:pt x="303" y="41"/>
                </a:lnTo>
                <a:lnTo>
                  <a:pt x="326" y="28"/>
                </a:lnTo>
                <a:lnTo>
                  <a:pt x="344" y="18"/>
                </a:lnTo>
                <a:lnTo>
                  <a:pt x="367" y="14"/>
                </a:lnTo>
                <a:lnTo>
                  <a:pt x="385" y="9"/>
                </a:lnTo>
                <a:lnTo>
                  <a:pt x="407" y="5"/>
                </a:lnTo>
                <a:lnTo>
                  <a:pt x="426" y="5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5"/>
                </a:lnTo>
                <a:lnTo>
                  <a:pt x="652" y="5"/>
                </a:lnTo>
                <a:lnTo>
                  <a:pt x="670" y="5"/>
                </a:lnTo>
                <a:lnTo>
                  <a:pt x="692" y="5"/>
                </a:lnTo>
                <a:lnTo>
                  <a:pt x="710" y="5"/>
                </a:lnTo>
                <a:lnTo>
                  <a:pt x="733" y="5"/>
                </a:lnTo>
                <a:lnTo>
                  <a:pt x="751" y="5"/>
                </a:lnTo>
                <a:lnTo>
                  <a:pt x="774" y="5"/>
                </a:lnTo>
                <a:lnTo>
                  <a:pt x="792" y="5"/>
                </a:lnTo>
                <a:lnTo>
                  <a:pt x="814" y="5"/>
                </a:lnTo>
                <a:lnTo>
                  <a:pt x="833" y="5"/>
                </a:lnTo>
                <a:lnTo>
                  <a:pt x="855" y="5"/>
                </a:lnTo>
                <a:lnTo>
                  <a:pt x="873" y="5"/>
                </a:lnTo>
                <a:lnTo>
                  <a:pt x="896" y="9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9" name="Freeform 189"/>
          <p:cNvSpPr>
            <a:spLocks/>
          </p:cNvSpPr>
          <p:nvPr/>
        </p:nvSpPr>
        <p:spPr bwMode="auto">
          <a:xfrm>
            <a:off x="5582588" y="2258083"/>
            <a:ext cx="1833066" cy="325208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19" y="181"/>
              </a:cxn>
              <a:cxn ang="0">
                <a:pos x="41" y="177"/>
              </a:cxn>
              <a:cxn ang="0">
                <a:pos x="59" y="163"/>
              </a:cxn>
              <a:cxn ang="0">
                <a:pos x="82" y="100"/>
              </a:cxn>
              <a:cxn ang="0">
                <a:pos x="100" y="23"/>
              </a:cxn>
              <a:cxn ang="0">
                <a:pos x="123" y="0"/>
              </a:cxn>
              <a:cxn ang="0">
                <a:pos x="141" y="0"/>
              </a:cxn>
              <a:cxn ang="0">
                <a:pos x="163" y="14"/>
              </a:cxn>
              <a:cxn ang="0">
                <a:pos x="181" y="32"/>
              </a:cxn>
              <a:cxn ang="0">
                <a:pos x="204" y="50"/>
              </a:cxn>
              <a:cxn ang="0">
                <a:pos x="222" y="73"/>
              </a:cxn>
              <a:cxn ang="0">
                <a:pos x="245" y="91"/>
              </a:cxn>
              <a:cxn ang="0">
                <a:pos x="263" y="114"/>
              </a:cxn>
              <a:cxn ang="0">
                <a:pos x="285" y="136"/>
              </a:cxn>
              <a:cxn ang="0">
                <a:pos x="303" y="154"/>
              </a:cxn>
              <a:cxn ang="0">
                <a:pos x="326" y="168"/>
              </a:cxn>
              <a:cxn ang="0">
                <a:pos x="344" y="177"/>
              </a:cxn>
              <a:cxn ang="0">
                <a:pos x="367" y="181"/>
              </a:cxn>
              <a:cxn ang="0">
                <a:pos x="385" y="186"/>
              </a:cxn>
              <a:cxn ang="0">
                <a:pos x="407" y="190"/>
              </a:cxn>
              <a:cxn ang="0">
                <a:pos x="426" y="190"/>
              </a:cxn>
              <a:cxn ang="0">
                <a:pos x="448" y="195"/>
              </a:cxn>
              <a:cxn ang="0">
                <a:pos x="466" y="195"/>
              </a:cxn>
              <a:cxn ang="0">
                <a:pos x="489" y="195"/>
              </a:cxn>
              <a:cxn ang="0">
                <a:pos x="507" y="195"/>
              </a:cxn>
              <a:cxn ang="0">
                <a:pos x="530" y="195"/>
              </a:cxn>
              <a:cxn ang="0">
                <a:pos x="548" y="195"/>
              </a:cxn>
              <a:cxn ang="0">
                <a:pos x="570" y="195"/>
              </a:cxn>
              <a:cxn ang="0">
                <a:pos x="588" y="195"/>
              </a:cxn>
              <a:cxn ang="0">
                <a:pos x="611" y="195"/>
              </a:cxn>
              <a:cxn ang="0">
                <a:pos x="629" y="190"/>
              </a:cxn>
              <a:cxn ang="0">
                <a:pos x="652" y="190"/>
              </a:cxn>
              <a:cxn ang="0">
                <a:pos x="670" y="190"/>
              </a:cxn>
              <a:cxn ang="0">
                <a:pos x="692" y="190"/>
              </a:cxn>
              <a:cxn ang="0">
                <a:pos x="710" y="190"/>
              </a:cxn>
              <a:cxn ang="0">
                <a:pos x="733" y="190"/>
              </a:cxn>
              <a:cxn ang="0">
                <a:pos x="751" y="190"/>
              </a:cxn>
              <a:cxn ang="0">
                <a:pos x="774" y="190"/>
              </a:cxn>
              <a:cxn ang="0">
                <a:pos x="792" y="190"/>
              </a:cxn>
              <a:cxn ang="0">
                <a:pos x="814" y="190"/>
              </a:cxn>
              <a:cxn ang="0">
                <a:pos x="833" y="190"/>
              </a:cxn>
              <a:cxn ang="0">
                <a:pos x="855" y="190"/>
              </a:cxn>
              <a:cxn ang="0">
                <a:pos x="873" y="190"/>
              </a:cxn>
              <a:cxn ang="0">
                <a:pos x="896" y="190"/>
              </a:cxn>
            </a:cxnLst>
            <a:rect l="0" t="0" r="r" b="b"/>
            <a:pathLst>
              <a:path w="896" h="195">
                <a:moveTo>
                  <a:pt x="0" y="181"/>
                </a:moveTo>
                <a:lnTo>
                  <a:pt x="19" y="181"/>
                </a:lnTo>
                <a:lnTo>
                  <a:pt x="41" y="177"/>
                </a:lnTo>
                <a:lnTo>
                  <a:pt x="59" y="163"/>
                </a:lnTo>
                <a:lnTo>
                  <a:pt x="82" y="100"/>
                </a:lnTo>
                <a:lnTo>
                  <a:pt x="100" y="23"/>
                </a:lnTo>
                <a:lnTo>
                  <a:pt x="123" y="0"/>
                </a:lnTo>
                <a:lnTo>
                  <a:pt x="141" y="0"/>
                </a:lnTo>
                <a:lnTo>
                  <a:pt x="163" y="14"/>
                </a:lnTo>
                <a:lnTo>
                  <a:pt x="181" y="32"/>
                </a:lnTo>
                <a:lnTo>
                  <a:pt x="204" y="50"/>
                </a:lnTo>
                <a:lnTo>
                  <a:pt x="222" y="73"/>
                </a:lnTo>
                <a:lnTo>
                  <a:pt x="245" y="91"/>
                </a:lnTo>
                <a:lnTo>
                  <a:pt x="263" y="114"/>
                </a:lnTo>
                <a:lnTo>
                  <a:pt x="285" y="136"/>
                </a:lnTo>
                <a:lnTo>
                  <a:pt x="303" y="154"/>
                </a:lnTo>
                <a:lnTo>
                  <a:pt x="326" y="168"/>
                </a:lnTo>
                <a:lnTo>
                  <a:pt x="344" y="177"/>
                </a:lnTo>
                <a:lnTo>
                  <a:pt x="367" y="181"/>
                </a:lnTo>
                <a:lnTo>
                  <a:pt x="385" y="186"/>
                </a:lnTo>
                <a:lnTo>
                  <a:pt x="407" y="190"/>
                </a:lnTo>
                <a:lnTo>
                  <a:pt x="426" y="190"/>
                </a:lnTo>
                <a:lnTo>
                  <a:pt x="448" y="195"/>
                </a:lnTo>
                <a:lnTo>
                  <a:pt x="466" y="195"/>
                </a:lnTo>
                <a:lnTo>
                  <a:pt x="489" y="195"/>
                </a:lnTo>
                <a:lnTo>
                  <a:pt x="507" y="195"/>
                </a:lnTo>
                <a:lnTo>
                  <a:pt x="530" y="195"/>
                </a:lnTo>
                <a:lnTo>
                  <a:pt x="548" y="195"/>
                </a:lnTo>
                <a:lnTo>
                  <a:pt x="570" y="195"/>
                </a:lnTo>
                <a:lnTo>
                  <a:pt x="588" y="195"/>
                </a:lnTo>
                <a:lnTo>
                  <a:pt x="611" y="195"/>
                </a:lnTo>
                <a:lnTo>
                  <a:pt x="629" y="190"/>
                </a:lnTo>
                <a:lnTo>
                  <a:pt x="652" y="190"/>
                </a:lnTo>
                <a:lnTo>
                  <a:pt x="670" y="190"/>
                </a:lnTo>
                <a:lnTo>
                  <a:pt x="692" y="190"/>
                </a:lnTo>
                <a:lnTo>
                  <a:pt x="710" y="190"/>
                </a:lnTo>
                <a:lnTo>
                  <a:pt x="733" y="190"/>
                </a:lnTo>
                <a:lnTo>
                  <a:pt x="751" y="190"/>
                </a:lnTo>
                <a:lnTo>
                  <a:pt x="774" y="190"/>
                </a:lnTo>
                <a:lnTo>
                  <a:pt x="792" y="190"/>
                </a:lnTo>
                <a:lnTo>
                  <a:pt x="814" y="190"/>
                </a:lnTo>
                <a:lnTo>
                  <a:pt x="833" y="190"/>
                </a:lnTo>
                <a:lnTo>
                  <a:pt x="855" y="190"/>
                </a:lnTo>
                <a:lnTo>
                  <a:pt x="873" y="190"/>
                </a:lnTo>
                <a:lnTo>
                  <a:pt x="896" y="190"/>
                </a:lnTo>
              </a:path>
            </a:pathLst>
          </a:custGeom>
          <a:noFill/>
          <a:ln w="1905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0" name="Freeform 190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1" name="Freeform 191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2" name="Freeform 192"/>
          <p:cNvSpPr>
            <a:spLocks/>
          </p:cNvSpPr>
          <p:nvPr/>
        </p:nvSpPr>
        <p:spPr bwMode="auto">
          <a:xfrm>
            <a:off x="5582588" y="2431527"/>
            <a:ext cx="1833066" cy="1290824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19" y="674"/>
              </a:cxn>
              <a:cxn ang="0">
                <a:pos x="41" y="602"/>
              </a:cxn>
              <a:cxn ang="0">
                <a:pos x="59" y="543"/>
              </a:cxn>
              <a:cxn ang="0">
                <a:pos x="82" y="489"/>
              </a:cxn>
              <a:cxn ang="0">
                <a:pos x="100" y="444"/>
              </a:cxn>
              <a:cxn ang="0">
                <a:pos x="123" y="403"/>
              </a:cxn>
              <a:cxn ang="0">
                <a:pos x="141" y="367"/>
              </a:cxn>
              <a:cxn ang="0">
                <a:pos x="163" y="335"/>
              </a:cxn>
              <a:cxn ang="0">
                <a:pos x="181" y="308"/>
              </a:cxn>
              <a:cxn ang="0">
                <a:pos x="204" y="281"/>
              </a:cxn>
              <a:cxn ang="0">
                <a:pos x="222" y="258"/>
              </a:cxn>
              <a:cxn ang="0">
                <a:pos x="245" y="240"/>
              </a:cxn>
              <a:cxn ang="0">
                <a:pos x="263" y="218"/>
              </a:cxn>
              <a:cxn ang="0">
                <a:pos x="285" y="199"/>
              </a:cxn>
              <a:cxn ang="0">
                <a:pos x="303" y="181"/>
              </a:cxn>
              <a:cxn ang="0">
                <a:pos x="326" y="163"/>
              </a:cxn>
              <a:cxn ang="0">
                <a:pos x="344" y="14"/>
              </a:cxn>
              <a:cxn ang="0">
                <a:pos x="367" y="14"/>
              </a:cxn>
              <a:cxn ang="0">
                <a:pos x="385" y="10"/>
              </a:cxn>
              <a:cxn ang="0">
                <a:pos x="407" y="5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5"/>
              </a:cxn>
              <a:cxn ang="0">
                <a:pos x="507" y="5"/>
              </a:cxn>
              <a:cxn ang="0">
                <a:pos x="530" y="10"/>
              </a:cxn>
              <a:cxn ang="0">
                <a:pos x="548" y="14"/>
              </a:cxn>
              <a:cxn ang="0">
                <a:pos x="570" y="14"/>
              </a:cxn>
              <a:cxn ang="0">
                <a:pos x="588" y="14"/>
              </a:cxn>
              <a:cxn ang="0">
                <a:pos x="611" y="10"/>
              </a:cxn>
              <a:cxn ang="0">
                <a:pos x="629" y="168"/>
              </a:cxn>
              <a:cxn ang="0">
                <a:pos x="652" y="177"/>
              </a:cxn>
              <a:cxn ang="0">
                <a:pos x="670" y="181"/>
              </a:cxn>
              <a:cxn ang="0">
                <a:pos x="692" y="186"/>
              </a:cxn>
              <a:cxn ang="0">
                <a:pos x="710" y="190"/>
              </a:cxn>
              <a:cxn ang="0">
                <a:pos x="733" y="190"/>
              </a:cxn>
              <a:cxn ang="0">
                <a:pos x="751" y="186"/>
              </a:cxn>
              <a:cxn ang="0">
                <a:pos x="774" y="181"/>
              </a:cxn>
              <a:cxn ang="0">
                <a:pos x="792" y="177"/>
              </a:cxn>
              <a:cxn ang="0">
                <a:pos x="814" y="168"/>
              </a:cxn>
              <a:cxn ang="0">
                <a:pos x="833" y="159"/>
              </a:cxn>
              <a:cxn ang="0">
                <a:pos x="855" y="145"/>
              </a:cxn>
              <a:cxn ang="0">
                <a:pos x="873" y="136"/>
              </a:cxn>
              <a:cxn ang="0">
                <a:pos x="896" y="123"/>
              </a:cxn>
            </a:cxnLst>
            <a:rect l="0" t="0" r="r" b="b"/>
            <a:pathLst>
              <a:path w="896" h="774">
                <a:moveTo>
                  <a:pt x="0" y="774"/>
                </a:moveTo>
                <a:lnTo>
                  <a:pt x="19" y="674"/>
                </a:lnTo>
                <a:lnTo>
                  <a:pt x="41" y="602"/>
                </a:lnTo>
                <a:lnTo>
                  <a:pt x="59" y="543"/>
                </a:lnTo>
                <a:lnTo>
                  <a:pt x="82" y="489"/>
                </a:lnTo>
                <a:lnTo>
                  <a:pt x="100" y="444"/>
                </a:lnTo>
                <a:lnTo>
                  <a:pt x="123" y="403"/>
                </a:lnTo>
                <a:lnTo>
                  <a:pt x="141" y="367"/>
                </a:lnTo>
                <a:lnTo>
                  <a:pt x="163" y="335"/>
                </a:lnTo>
                <a:lnTo>
                  <a:pt x="181" y="308"/>
                </a:lnTo>
                <a:lnTo>
                  <a:pt x="204" y="281"/>
                </a:lnTo>
                <a:lnTo>
                  <a:pt x="222" y="258"/>
                </a:lnTo>
                <a:lnTo>
                  <a:pt x="245" y="240"/>
                </a:lnTo>
                <a:lnTo>
                  <a:pt x="263" y="218"/>
                </a:lnTo>
                <a:lnTo>
                  <a:pt x="285" y="199"/>
                </a:lnTo>
                <a:lnTo>
                  <a:pt x="303" y="181"/>
                </a:lnTo>
                <a:lnTo>
                  <a:pt x="326" y="163"/>
                </a:lnTo>
                <a:lnTo>
                  <a:pt x="344" y="14"/>
                </a:lnTo>
                <a:lnTo>
                  <a:pt x="367" y="14"/>
                </a:lnTo>
                <a:lnTo>
                  <a:pt x="385" y="10"/>
                </a:lnTo>
                <a:lnTo>
                  <a:pt x="407" y="5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5"/>
                </a:lnTo>
                <a:lnTo>
                  <a:pt x="507" y="5"/>
                </a:lnTo>
                <a:lnTo>
                  <a:pt x="530" y="10"/>
                </a:lnTo>
                <a:lnTo>
                  <a:pt x="548" y="14"/>
                </a:lnTo>
                <a:lnTo>
                  <a:pt x="570" y="14"/>
                </a:lnTo>
                <a:lnTo>
                  <a:pt x="588" y="14"/>
                </a:lnTo>
                <a:lnTo>
                  <a:pt x="611" y="10"/>
                </a:lnTo>
                <a:lnTo>
                  <a:pt x="629" y="168"/>
                </a:lnTo>
                <a:lnTo>
                  <a:pt x="652" y="177"/>
                </a:lnTo>
                <a:lnTo>
                  <a:pt x="670" y="181"/>
                </a:lnTo>
                <a:lnTo>
                  <a:pt x="692" y="186"/>
                </a:lnTo>
                <a:lnTo>
                  <a:pt x="710" y="190"/>
                </a:lnTo>
                <a:lnTo>
                  <a:pt x="733" y="190"/>
                </a:lnTo>
                <a:lnTo>
                  <a:pt x="751" y="186"/>
                </a:lnTo>
                <a:lnTo>
                  <a:pt x="774" y="181"/>
                </a:lnTo>
                <a:lnTo>
                  <a:pt x="792" y="177"/>
                </a:lnTo>
                <a:lnTo>
                  <a:pt x="814" y="168"/>
                </a:lnTo>
                <a:lnTo>
                  <a:pt x="833" y="159"/>
                </a:lnTo>
                <a:lnTo>
                  <a:pt x="855" y="145"/>
                </a:lnTo>
                <a:lnTo>
                  <a:pt x="873" y="136"/>
                </a:lnTo>
                <a:lnTo>
                  <a:pt x="896" y="123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3" name="Freeform 193"/>
          <p:cNvSpPr>
            <a:spLocks/>
          </p:cNvSpPr>
          <p:nvPr/>
        </p:nvSpPr>
        <p:spPr bwMode="auto">
          <a:xfrm>
            <a:off x="5582588" y="1420882"/>
            <a:ext cx="1833066" cy="12908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00"/>
              </a:cxn>
              <a:cxn ang="0">
                <a:pos x="41" y="172"/>
              </a:cxn>
              <a:cxn ang="0">
                <a:pos x="59" y="231"/>
              </a:cxn>
              <a:cxn ang="0">
                <a:pos x="82" y="285"/>
              </a:cxn>
              <a:cxn ang="0">
                <a:pos x="100" y="331"/>
              </a:cxn>
              <a:cxn ang="0">
                <a:pos x="123" y="371"/>
              </a:cxn>
              <a:cxn ang="0">
                <a:pos x="141" y="407"/>
              </a:cxn>
              <a:cxn ang="0">
                <a:pos x="163" y="439"/>
              </a:cxn>
              <a:cxn ang="0">
                <a:pos x="181" y="466"/>
              </a:cxn>
              <a:cxn ang="0">
                <a:pos x="204" y="493"/>
              </a:cxn>
              <a:cxn ang="0">
                <a:pos x="222" y="516"/>
              </a:cxn>
              <a:cxn ang="0">
                <a:pos x="245" y="534"/>
              </a:cxn>
              <a:cxn ang="0">
                <a:pos x="263" y="557"/>
              </a:cxn>
              <a:cxn ang="0">
                <a:pos x="285" y="575"/>
              </a:cxn>
              <a:cxn ang="0">
                <a:pos x="303" y="593"/>
              </a:cxn>
              <a:cxn ang="0">
                <a:pos x="326" y="611"/>
              </a:cxn>
              <a:cxn ang="0">
                <a:pos x="344" y="760"/>
              </a:cxn>
              <a:cxn ang="0">
                <a:pos x="367" y="760"/>
              </a:cxn>
              <a:cxn ang="0">
                <a:pos x="385" y="765"/>
              </a:cxn>
              <a:cxn ang="0">
                <a:pos x="407" y="769"/>
              </a:cxn>
              <a:cxn ang="0">
                <a:pos x="426" y="774"/>
              </a:cxn>
              <a:cxn ang="0">
                <a:pos x="448" y="774"/>
              </a:cxn>
              <a:cxn ang="0">
                <a:pos x="466" y="774"/>
              </a:cxn>
              <a:cxn ang="0">
                <a:pos x="489" y="769"/>
              </a:cxn>
              <a:cxn ang="0">
                <a:pos x="507" y="769"/>
              </a:cxn>
              <a:cxn ang="0">
                <a:pos x="530" y="765"/>
              </a:cxn>
              <a:cxn ang="0">
                <a:pos x="548" y="760"/>
              </a:cxn>
              <a:cxn ang="0">
                <a:pos x="570" y="760"/>
              </a:cxn>
              <a:cxn ang="0">
                <a:pos x="588" y="760"/>
              </a:cxn>
              <a:cxn ang="0">
                <a:pos x="611" y="765"/>
              </a:cxn>
              <a:cxn ang="0">
                <a:pos x="629" y="606"/>
              </a:cxn>
              <a:cxn ang="0">
                <a:pos x="652" y="597"/>
              </a:cxn>
              <a:cxn ang="0">
                <a:pos x="670" y="593"/>
              </a:cxn>
              <a:cxn ang="0">
                <a:pos x="692" y="588"/>
              </a:cxn>
              <a:cxn ang="0">
                <a:pos x="710" y="584"/>
              </a:cxn>
              <a:cxn ang="0">
                <a:pos x="733" y="584"/>
              </a:cxn>
              <a:cxn ang="0">
                <a:pos x="751" y="588"/>
              </a:cxn>
              <a:cxn ang="0">
                <a:pos x="774" y="593"/>
              </a:cxn>
              <a:cxn ang="0">
                <a:pos x="792" y="597"/>
              </a:cxn>
              <a:cxn ang="0">
                <a:pos x="814" y="606"/>
              </a:cxn>
              <a:cxn ang="0">
                <a:pos x="833" y="616"/>
              </a:cxn>
              <a:cxn ang="0">
                <a:pos x="855" y="629"/>
              </a:cxn>
              <a:cxn ang="0">
                <a:pos x="873" y="638"/>
              </a:cxn>
              <a:cxn ang="0">
                <a:pos x="896" y="652"/>
              </a:cxn>
            </a:cxnLst>
            <a:rect l="0" t="0" r="r" b="b"/>
            <a:pathLst>
              <a:path w="896" h="774">
                <a:moveTo>
                  <a:pt x="0" y="0"/>
                </a:moveTo>
                <a:lnTo>
                  <a:pt x="19" y="100"/>
                </a:lnTo>
                <a:lnTo>
                  <a:pt x="41" y="172"/>
                </a:lnTo>
                <a:lnTo>
                  <a:pt x="59" y="231"/>
                </a:lnTo>
                <a:lnTo>
                  <a:pt x="82" y="285"/>
                </a:lnTo>
                <a:lnTo>
                  <a:pt x="100" y="331"/>
                </a:lnTo>
                <a:lnTo>
                  <a:pt x="123" y="371"/>
                </a:lnTo>
                <a:lnTo>
                  <a:pt x="141" y="407"/>
                </a:lnTo>
                <a:lnTo>
                  <a:pt x="163" y="439"/>
                </a:lnTo>
                <a:lnTo>
                  <a:pt x="181" y="466"/>
                </a:lnTo>
                <a:lnTo>
                  <a:pt x="204" y="493"/>
                </a:lnTo>
                <a:lnTo>
                  <a:pt x="222" y="516"/>
                </a:lnTo>
                <a:lnTo>
                  <a:pt x="245" y="534"/>
                </a:lnTo>
                <a:lnTo>
                  <a:pt x="263" y="557"/>
                </a:lnTo>
                <a:lnTo>
                  <a:pt x="285" y="575"/>
                </a:lnTo>
                <a:lnTo>
                  <a:pt x="303" y="593"/>
                </a:lnTo>
                <a:lnTo>
                  <a:pt x="326" y="611"/>
                </a:lnTo>
                <a:lnTo>
                  <a:pt x="344" y="760"/>
                </a:lnTo>
                <a:lnTo>
                  <a:pt x="367" y="760"/>
                </a:lnTo>
                <a:lnTo>
                  <a:pt x="385" y="765"/>
                </a:lnTo>
                <a:lnTo>
                  <a:pt x="407" y="769"/>
                </a:lnTo>
                <a:lnTo>
                  <a:pt x="426" y="774"/>
                </a:lnTo>
                <a:lnTo>
                  <a:pt x="448" y="774"/>
                </a:lnTo>
                <a:lnTo>
                  <a:pt x="466" y="774"/>
                </a:lnTo>
                <a:lnTo>
                  <a:pt x="489" y="769"/>
                </a:lnTo>
                <a:lnTo>
                  <a:pt x="507" y="769"/>
                </a:lnTo>
                <a:lnTo>
                  <a:pt x="530" y="765"/>
                </a:lnTo>
                <a:lnTo>
                  <a:pt x="548" y="760"/>
                </a:lnTo>
                <a:lnTo>
                  <a:pt x="570" y="760"/>
                </a:lnTo>
                <a:lnTo>
                  <a:pt x="588" y="760"/>
                </a:lnTo>
                <a:lnTo>
                  <a:pt x="611" y="765"/>
                </a:lnTo>
                <a:lnTo>
                  <a:pt x="629" y="606"/>
                </a:lnTo>
                <a:lnTo>
                  <a:pt x="652" y="597"/>
                </a:lnTo>
                <a:lnTo>
                  <a:pt x="670" y="593"/>
                </a:lnTo>
                <a:lnTo>
                  <a:pt x="692" y="588"/>
                </a:lnTo>
                <a:lnTo>
                  <a:pt x="710" y="584"/>
                </a:lnTo>
                <a:lnTo>
                  <a:pt x="733" y="584"/>
                </a:lnTo>
                <a:lnTo>
                  <a:pt x="751" y="588"/>
                </a:lnTo>
                <a:lnTo>
                  <a:pt x="774" y="593"/>
                </a:lnTo>
                <a:lnTo>
                  <a:pt x="792" y="597"/>
                </a:lnTo>
                <a:lnTo>
                  <a:pt x="814" y="606"/>
                </a:lnTo>
                <a:lnTo>
                  <a:pt x="833" y="616"/>
                </a:lnTo>
                <a:lnTo>
                  <a:pt x="855" y="629"/>
                </a:lnTo>
                <a:lnTo>
                  <a:pt x="873" y="638"/>
                </a:lnTo>
                <a:lnTo>
                  <a:pt x="896" y="652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4" name="Freeform 194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5" name="Freeform 195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6" name="Freeform 196"/>
          <p:cNvSpPr>
            <a:spLocks/>
          </p:cNvSpPr>
          <p:nvPr/>
        </p:nvSpPr>
        <p:spPr bwMode="auto">
          <a:xfrm>
            <a:off x="5582588" y="2439865"/>
            <a:ext cx="1833066" cy="882230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19" y="330"/>
              </a:cxn>
              <a:cxn ang="0">
                <a:pos x="41" y="366"/>
              </a:cxn>
              <a:cxn ang="0">
                <a:pos x="59" y="416"/>
              </a:cxn>
              <a:cxn ang="0">
                <a:pos x="82" y="466"/>
              </a:cxn>
              <a:cxn ang="0">
                <a:pos x="100" y="507"/>
              </a:cxn>
              <a:cxn ang="0">
                <a:pos x="123" y="529"/>
              </a:cxn>
              <a:cxn ang="0">
                <a:pos x="141" y="520"/>
              </a:cxn>
              <a:cxn ang="0">
                <a:pos x="163" y="488"/>
              </a:cxn>
              <a:cxn ang="0">
                <a:pos x="181" y="452"/>
              </a:cxn>
              <a:cxn ang="0">
                <a:pos x="204" y="421"/>
              </a:cxn>
              <a:cxn ang="0">
                <a:pos x="222" y="389"/>
              </a:cxn>
              <a:cxn ang="0">
                <a:pos x="245" y="362"/>
              </a:cxn>
              <a:cxn ang="0">
                <a:pos x="263" y="339"/>
              </a:cxn>
              <a:cxn ang="0">
                <a:pos x="285" y="321"/>
              </a:cxn>
              <a:cxn ang="0">
                <a:pos x="303" y="308"/>
              </a:cxn>
              <a:cxn ang="0">
                <a:pos x="326" y="294"/>
              </a:cxn>
              <a:cxn ang="0">
                <a:pos x="344" y="285"/>
              </a:cxn>
              <a:cxn ang="0">
                <a:pos x="367" y="271"/>
              </a:cxn>
              <a:cxn ang="0">
                <a:pos x="385" y="262"/>
              </a:cxn>
              <a:cxn ang="0">
                <a:pos x="407" y="253"/>
              </a:cxn>
              <a:cxn ang="0">
                <a:pos x="426" y="244"/>
              </a:cxn>
              <a:cxn ang="0">
                <a:pos x="448" y="235"/>
              </a:cxn>
              <a:cxn ang="0">
                <a:pos x="466" y="222"/>
              </a:cxn>
              <a:cxn ang="0">
                <a:pos x="489" y="208"/>
              </a:cxn>
              <a:cxn ang="0">
                <a:pos x="507" y="194"/>
              </a:cxn>
              <a:cxn ang="0">
                <a:pos x="530" y="176"/>
              </a:cxn>
              <a:cxn ang="0">
                <a:pos x="548" y="154"/>
              </a:cxn>
              <a:cxn ang="0">
                <a:pos x="570" y="136"/>
              </a:cxn>
              <a:cxn ang="0">
                <a:pos x="588" y="113"/>
              </a:cxn>
              <a:cxn ang="0">
                <a:pos x="611" y="95"/>
              </a:cxn>
              <a:cxn ang="0">
                <a:pos x="629" y="77"/>
              </a:cxn>
              <a:cxn ang="0">
                <a:pos x="652" y="63"/>
              </a:cxn>
              <a:cxn ang="0">
                <a:pos x="670" y="50"/>
              </a:cxn>
              <a:cxn ang="0">
                <a:pos x="692" y="41"/>
              </a:cxn>
              <a:cxn ang="0">
                <a:pos x="710" y="32"/>
              </a:cxn>
              <a:cxn ang="0">
                <a:pos x="733" y="23"/>
              </a:cxn>
              <a:cxn ang="0">
                <a:pos x="751" y="18"/>
              </a:cxn>
              <a:cxn ang="0">
                <a:pos x="774" y="14"/>
              </a:cxn>
              <a:cxn ang="0">
                <a:pos x="792" y="9"/>
              </a:cxn>
              <a:cxn ang="0">
                <a:pos x="814" y="5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 h="529">
                <a:moveTo>
                  <a:pt x="0" y="299"/>
                </a:moveTo>
                <a:lnTo>
                  <a:pt x="19" y="330"/>
                </a:lnTo>
                <a:lnTo>
                  <a:pt x="41" y="366"/>
                </a:lnTo>
                <a:lnTo>
                  <a:pt x="59" y="416"/>
                </a:lnTo>
                <a:lnTo>
                  <a:pt x="82" y="466"/>
                </a:lnTo>
                <a:lnTo>
                  <a:pt x="100" y="507"/>
                </a:lnTo>
                <a:lnTo>
                  <a:pt x="123" y="529"/>
                </a:lnTo>
                <a:lnTo>
                  <a:pt x="141" y="520"/>
                </a:lnTo>
                <a:lnTo>
                  <a:pt x="163" y="488"/>
                </a:lnTo>
                <a:lnTo>
                  <a:pt x="181" y="452"/>
                </a:lnTo>
                <a:lnTo>
                  <a:pt x="204" y="421"/>
                </a:lnTo>
                <a:lnTo>
                  <a:pt x="222" y="389"/>
                </a:lnTo>
                <a:lnTo>
                  <a:pt x="245" y="362"/>
                </a:lnTo>
                <a:lnTo>
                  <a:pt x="263" y="339"/>
                </a:lnTo>
                <a:lnTo>
                  <a:pt x="285" y="321"/>
                </a:lnTo>
                <a:lnTo>
                  <a:pt x="303" y="308"/>
                </a:lnTo>
                <a:lnTo>
                  <a:pt x="326" y="294"/>
                </a:lnTo>
                <a:lnTo>
                  <a:pt x="344" y="285"/>
                </a:lnTo>
                <a:lnTo>
                  <a:pt x="367" y="271"/>
                </a:lnTo>
                <a:lnTo>
                  <a:pt x="385" y="262"/>
                </a:lnTo>
                <a:lnTo>
                  <a:pt x="407" y="253"/>
                </a:lnTo>
                <a:lnTo>
                  <a:pt x="426" y="244"/>
                </a:lnTo>
                <a:lnTo>
                  <a:pt x="448" y="235"/>
                </a:lnTo>
                <a:lnTo>
                  <a:pt x="466" y="222"/>
                </a:lnTo>
                <a:lnTo>
                  <a:pt x="489" y="208"/>
                </a:lnTo>
                <a:lnTo>
                  <a:pt x="507" y="194"/>
                </a:lnTo>
                <a:lnTo>
                  <a:pt x="530" y="176"/>
                </a:lnTo>
                <a:lnTo>
                  <a:pt x="548" y="154"/>
                </a:lnTo>
                <a:lnTo>
                  <a:pt x="570" y="136"/>
                </a:lnTo>
                <a:lnTo>
                  <a:pt x="588" y="113"/>
                </a:lnTo>
                <a:lnTo>
                  <a:pt x="611" y="95"/>
                </a:lnTo>
                <a:lnTo>
                  <a:pt x="629" y="77"/>
                </a:lnTo>
                <a:lnTo>
                  <a:pt x="652" y="63"/>
                </a:lnTo>
                <a:lnTo>
                  <a:pt x="670" y="50"/>
                </a:lnTo>
                <a:lnTo>
                  <a:pt x="692" y="41"/>
                </a:lnTo>
                <a:lnTo>
                  <a:pt x="710" y="32"/>
                </a:lnTo>
                <a:lnTo>
                  <a:pt x="733" y="23"/>
                </a:lnTo>
                <a:lnTo>
                  <a:pt x="751" y="18"/>
                </a:lnTo>
                <a:lnTo>
                  <a:pt x="774" y="14"/>
                </a:lnTo>
                <a:lnTo>
                  <a:pt x="792" y="9"/>
                </a:lnTo>
                <a:lnTo>
                  <a:pt x="814" y="5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B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7" name="Freeform 197"/>
          <p:cNvSpPr>
            <a:spLocks/>
          </p:cNvSpPr>
          <p:nvPr/>
        </p:nvSpPr>
        <p:spPr bwMode="auto">
          <a:xfrm>
            <a:off x="5582588" y="1821137"/>
            <a:ext cx="1833066" cy="882230"/>
          </a:xfrm>
          <a:custGeom>
            <a:avLst/>
            <a:gdLst/>
            <a:ahLst/>
            <a:cxnLst>
              <a:cxn ang="0">
                <a:pos x="0" y="231"/>
              </a:cxn>
              <a:cxn ang="0">
                <a:pos x="19" y="199"/>
              </a:cxn>
              <a:cxn ang="0">
                <a:pos x="41" y="163"/>
              </a:cxn>
              <a:cxn ang="0">
                <a:pos x="59" y="113"/>
              </a:cxn>
              <a:cxn ang="0">
                <a:pos x="82" y="63"/>
              </a:cxn>
              <a:cxn ang="0">
                <a:pos x="100" y="23"/>
              </a:cxn>
              <a:cxn ang="0">
                <a:pos x="123" y="0"/>
              </a:cxn>
              <a:cxn ang="0">
                <a:pos x="141" y="9"/>
              </a:cxn>
              <a:cxn ang="0">
                <a:pos x="163" y="41"/>
              </a:cxn>
              <a:cxn ang="0">
                <a:pos x="181" y="77"/>
              </a:cxn>
              <a:cxn ang="0">
                <a:pos x="204" y="109"/>
              </a:cxn>
              <a:cxn ang="0">
                <a:pos x="222" y="140"/>
              </a:cxn>
              <a:cxn ang="0">
                <a:pos x="245" y="167"/>
              </a:cxn>
              <a:cxn ang="0">
                <a:pos x="263" y="190"/>
              </a:cxn>
              <a:cxn ang="0">
                <a:pos x="285" y="208"/>
              </a:cxn>
              <a:cxn ang="0">
                <a:pos x="303" y="222"/>
              </a:cxn>
              <a:cxn ang="0">
                <a:pos x="326" y="235"/>
              </a:cxn>
              <a:cxn ang="0">
                <a:pos x="344" y="244"/>
              </a:cxn>
              <a:cxn ang="0">
                <a:pos x="367" y="258"/>
              </a:cxn>
              <a:cxn ang="0">
                <a:pos x="385" y="267"/>
              </a:cxn>
              <a:cxn ang="0">
                <a:pos x="407" y="276"/>
              </a:cxn>
              <a:cxn ang="0">
                <a:pos x="426" y="285"/>
              </a:cxn>
              <a:cxn ang="0">
                <a:pos x="448" y="294"/>
              </a:cxn>
              <a:cxn ang="0">
                <a:pos x="466" y="308"/>
              </a:cxn>
              <a:cxn ang="0">
                <a:pos x="489" y="321"/>
              </a:cxn>
              <a:cxn ang="0">
                <a:pos x="507" y="335"/>
              </a:cxn>
              <a:cxn ang="0">
                <a:pos x="530" y="353"/>
              </a:cxn>
              <a:cxn ang="0">
                <a:pos x="548" y="376"/>
              </a:cxn>
              <a:cxn ang="0">
                <a:pos x="570" y="394"/>
              </a:cxn>
              <a:cxn ang="0">
                <a:pos x="588" y="416"/>
              </a:cxn>
              <a:cxn ang="0">
                <a:pos x="611" y="434"/>
              </a:cxn>
              <a:cxn ang="0">
                <a:pos x="629" y="452"/>
              </a:cxn>
              <a:cxn ang="0">
                <a:pos x="652" y="466"/>
              </a:cxn>
              <a:cxn ang="0">
                <a:pos x="670" y="480"/>
              </a:cxn>
              <a:cxn ang="0">
                <a:pos x="692" y="489"/>
              </a:cxn>
              <a:cxn ang="0">
                <a:pos x="710" y="498"/>
              </a:cxn>
              <a:cxn ang="0">
                <a:pos x="733" y="507"/>
              </a:cxn>
              <a:cxn ang="0">
                <a:pos x="751" y="511"/>
              </a:cxn>
              <a:cxn ang="0">
                <a:pos x="774" y="516"/>
              </a:cxn>
              <a:cxn ang="0">
                <a:pos x="792" y="520"/>
              </a:cxn>
              <a:cxn ang="0">
                <a:pos x="814" y="525"/>
              </a:cxn>
              <a:cxn ang="0">
                <a:pos x="833" y="529"/>
              </a:cxn>
              <a:cxn ang="0">
                <a:pos x="855" y="529"/>
              </a:cxn>
              <a:cxn ang="0">
                <a:pos x="873" y="529"/>
              </a:cxn>
              <a:cxn ang="0">
                <a:pos x="896" y="529"/>
              </a:cxn>
            </a:cxnLst>
            <a:rect l="0" t="0" r="r" b="b"/>
            <a:pathLst>
              <a:path w="896" h="529">
                <a:moveTo>
                  <a:pt x="0" y="231"/>
                </a:moveTo>
                <a:lnTo>
                  <a:pt x="19" y="199"/>
                </a:lnTo>
                <a:lnTo>
                  <a:pt x="41" y="163"/>
                </a:lnTo>
                <a:lnTo>
                  <a:pt x="59" y="113"/>
                </a:lnTo>
                <a:lnTo>
                  <a:pt x="82" y="63"/>
                </a:lnTo>
                <a:lnTo>
                  <a:pt x="100" y="23"/>
                </a:lnTo>
                <a:lnTo>
                  <a:pt x="123" y="0"/>
                </a:lnTo>
                <a:lnTo>
                  <a:pt x="141" y="9"/>
                </a:lnTo>
                <a:lnTo>
                  <a:pt x="163" y="41"/>
                </a:lnTo>
                <a:lnTo>
                  <a:pt x="181" y="77"/>
                </a:lnTo>
                <a:lnTo>
                  <a:pt x="204" y="109"/>
                </a:lnTo>
                <a:lnTo>
                  <a:pt x="222" y="140"/>
                </a:lnTo>
                <a:lnTo>
                  <a:pt x="245" y="167"/>
                </a:lnTo>
                <a:lnTo>
                  <a:pt x="263" y="190"/>
                </a:lnTo>
                <a:lnTo>
                  <a:pt x="285" y="208"/>
                </a:lnTo>
                <a:lnTo>
                  <a:pt x="303" y="222"/>
                </a:lnTo>
                <a:lnTo>
                  <a:pt x="326" y="235"/>
                </a:lnTo>
                <a:lnTo>
                  <a:pt x="344" y="244"/>
                </a:lnTo>
                <a:lnTo>
                  <a:pt x="367" y="258"/>
                </a:lnTo>
                <a:lnTo>
                  <a:pt x="385" y="267"/>
                </a:lnTo>
                <a:lnTo>
                  <a:pt x="407" y="276"/>
                </a:lnTo>
                <a:lnTo>
                  <a:pt x="426" y="285"/>
                </a:lnTo>
                <a:lnTo>
                  <a:pt x="448" y="294"/>
                </a:lnTo>
                <a:lnTo>
                  <a:pt x="466" y="308"/>
                </a:lnTo>
                <a:lnTo>
                  <a:pt x="489" y="321"/>
                </a:lnTo>
                <a:lnTo>
                  <a:pt x="507" y="335"/>
                </a:lnTo>
                <a:lnTo>
                  <a:pt x="530" y="353"/>
                </a:lnTo>
                <a:lnTo>
                  <a:pt x="548" y="376"/>
                </a:lnTo>
                <a:lnTo>
                  <a:pt x="570" y="394"/>
                </a:lnTo>
                <a:lnTo>
                  <a:pt x="588" y="416"/>
                </a:lnTo>
                <a:lnTo>
                  <a:pt x="611" y="434"/>
                </a:lnTo>
                <a:lnTo>
                  <a:pt x="629" y="452"/>
                </a:lnTo>
                <a:lnTo>
                  <a:pt x="652" y="466"/>
                </a:lnTo>
                <a:lnTo>
                  <a:pt x="670" y="480"/>
                </a:lnTo>
                <a:lnTo>
                  <a:pt x="692" y="489"/>
                </a:lnTo>
                <a:lnTo>
                  <a:pt x="710" y="498"/>
                </a:lnTo>
                <a:lnTo>
                  <a:pt x="733" y="507"/>
                </a:lnTo>
                <a:lnTo>
                  <a:pt x="751" y="511"/>
                </a:lnTo>
                <a:lnTo>
                  <a:pt x="774" y="516"/>
                </a:lnTo>
                <a:lnTo>
                  <a:pt x="792" y="520"/>
                </a:lnTo>
                <a:lnTo>
                  <a:pt x="814" y="525"/>
                </a:lnTo>
                <a:lnTo>
                  <a:pt x="833" y="529"/>
                </a:lnTo>
                <a:lnTo>
                  <a:pt x="855" y="529"/>
                </a:lnTo>
                <a:lnTo>
                  <a:pt x="873" y="529"/>
                </a:lnTo>
                <a:lnTo>
                  <a:pt x="896" y="529"/>
                </a:lnTo>
              </a:path>
            </a:pathLst>
          </a:custGeom>
          <a:noFill/>
          <a:ln w="19050">
            <a:solidFill>
              <a:srgbClr val="3F3F3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8" name="Freeform 198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9" name="Freeform 199"/>
          <p:cNvSpPr>
            <a:spLocks/>
          </p:cNvSpPr>
          <p:nvPr/>
        </p:nvSpPr>
        <p:spPr bwMode="auto">
          <a:xfrm>
            <a:off x="5582588" y="2568281"/>
            <a:ext cx="1833066" cy="6671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9" y="4"/>
              </a:cxn>
              <a:cxn ang="0">
                <a:pos x="41" y="4"/>
              </a:cxn>
              <a:cxn ang="0">
                <a:pos x="59" y="0"/>
              </a:cxn>
              <a:cxn ang="0">
                <a:pos x="82" y="4"/>
              </a:cxn>
              <a:cxn ang="0">
                <a:pos x="100" y="4"/>
              </a:cxn>
              <a:cxn ang="0">
                <a:pos x="123" y="4"/>
              </a:cxn>
              <a:cxn ang="0">
                <a:pos x="141" y="4"/>
              </a:cxn>
              <a:cxn ang="0">
                <a:pos x="163" y="4"/>
              </a:cxn>
              <a:cxn ang="0">
                <a:pos x="181" y="4"/>
              </a:cxn>
              <a:cxn ang="0">
                <a:pos x="204" y="4"/>
              </a:cxn>
              <a:cxn ang="0">
                <a:pos x="222" y="4"/>
              </a:cxn>
              <a:cxn ang="0">
                <a:pos x="245" y="4"/>
              </a:cxn>
              <a:cxn ang="0">
                <a:pos x="263" y="4"/>
              </a:cxn>
              <a:cxn ang="0">
                <a:pos x="285" y="4"/>
              </a:cxn>
              <a:cxn ang="0">
                <a:pos x="303" y="4"/>
              </a:cxn>
              <a:cxn ang="0">
                <a:pos x="326" y="4"/>
              </a:cxn>
              <a:cxn ang="0">
                <a:pos x="344" y="4"/>
              </a:cxn>
              <a:cxn ang="0">
                <a:pos x="367" y="4"/>
              </a:cxn>
              <a:cxn ang="0">
                <a:pos x="385" y="4"/>
              </a:cxn>
              <a:cxn ang="0">
                <a:pos x="407" y="4"/>
              </a:cxn>
              <a:cxn ang="0">
                <a:pos x="426" y="4"/>
              </a:cxn>
              <a:cxn ang="0">
                <a:pos x="448" y="4"/>
              </a:cxn>
              <a:cxn ang="0">
                <a:pos x="466" y="4"/>
              </a:cxn>
              <a:cxn ang="0">
                <a:pos x="489" y="4"/>
              </a:cxn>
              <a:cxn ang="0">
                <a:pos x="507" y="4"/>
              </a:cxn>
              <a:cxn ang="0">
                <a:pos x="530" y="4"/>
              </a:cxn>
              <a:cxn ang="0">
                <a:pos x="548" y="4"/>
              </a:cxn>
              <a:cxn ang="0">
                <a:pos x="570" y="4"/>
              </a:cxn>
              <a:cxn ang="0">
                <a:pos x="588" y="4"/>
              </a:cxn>
              <a:cxn ang="0">
                <a:pos x="611" y="4"/>
              </a:cxn>
              <a:cxn ang="0">
                <a:pos x="629" y="4"/>
              </a:cxn>
              <a:cxn ang="0">
                <a:pos x="652" y="4"/>
              </a:cxn>
              <a:cxn ang="0">
                <a:pos x="670" y="4"/>
              </a:cxn>
              <a:cxn ang="0">
                <a:pos x="692" y="4"/>
              </a:cxn>
              <a:cxn ang="0">
                <a:pos x="710" y="4"/>
              </a:cxn>
              <a:cxn ang="0">
                <a:pos x="733" y="4"/>
              </a:cxn>
              <a:cxn ang="0">
                <a:pos x="751" y="4"/>
              </a:cxn>
              <a:cxn ang="0">
                <a:pos x="774" y="4"/>
              </a:cxn>
              <a:cxn ang="0">
                <a:pos x="792" y="4"/>
              </a:cxn>
              <a:cxn ang="0">
                <a:pos x="814" y="4"/>
              </a:cxn>
              <a:cxn ang="0">
                <a:pos x="833" y="4"/>
              </a:cxn>
              <a:cxn ang="0">
                <a:pos x="855" y="4"/>
              </a:cxn>
              <a:cxn ang="0">
                <a:pos x="873" y="4"/>
              </a:cxn>
              <a:cxn ang="0">
                <a:pos x="896" y="4"/>
              </a:cxn>
            </a:cxnLst>
            <a:rect l="0" t="0" r="r" b="b"/>
            <a:pathLst>
              <a:path w="896" h="4">
                <a:moveTo>
                  <a:pt x="0" y="4"/>
                </a:moveTo>
                <a:lnTo>
                  <a:pt x="19" y="4"/>
                </a:lnTo>
                <a:lnTo>
                  <a:pt x="41" y="4"/>
                </a:lnTo>
                <a:lnTo>
                  <a:pt x="59" y="0"/>
                </a:lnTo>
                <a:lnTo>
                  <a:pt x="82" y="4"/>
                </a:lnTo>
                <a:lnTo>
                  <a:pt x="100" y="4"/>
                </a:lnTo>
                <a:lnTo>
                  <a:pt x="123" y="4"/>
                </a:lnTo>
                <a:lnTo>
                  <a:pt x="141" y="4"/>
                </a:lnTo>
                <a:lnTo>
                  <a:pt x="163" y="4"/>
                </a:lnTo>
                <a:lnTo>
                  <a:pt x="181" y="4"/>
                </a:lnTo>
                <a:lnTo>
                  <a:pt x="204" y="4"/>
                </a:lnTo>
                <a:lnTo>
                  <a:pt x="222" y="4"/>
                </a:lnTo>
                <a:lnTo>
                  <a:pt x="245" y="4"/>
                </a:lnTo>
                <a:lnTo>
                  <a:pt x="263" y="4"/>
                </a:lnTo>
                <a:lnTo>
                  <a:pt x="285" y="4"/>
                </a:lnTo>
                <a:lnTo>
                  <a:pt x="303" y="4"/>
                </a:lnTo>
                <a:lnTo>
                  <a:pt x="326" y="4"/>
                </a:lnTo>
                <a:lnTo>
                  <a:pt x="344" y="4"/>
                </a:lnTo>
                <a:lnTo>
                  <a:pt x="367" y="4"/>
                </a:lnTo>
                <a:lnTo>
                  <a:pt x="385" y="4"/>
                </a:lnTo>
                <a:lnTo>
                  <a:pt x="407" y="4"/>
                </a:lnTo>
                <a:lnTo>
                  <a:pt x="426" y="4"/>
                </a:lnTo>
                <a:lnTo>
                  <a:pt x="448" y="4"/>
                </a:lnTo>
                <a:lnTo>
                  <a:pt x="466" y="4"/>
                </a:lnTo>
                <a:lnTo>
                  <a:pt x="489" y="4"/>
                </a:lnTo>
                <a:lnTo>
                  <a:pt x="507" y="4"/>
                </a:lnTo>
                <a:lnTo>
                  <a:pt x="530" y="4"/>
                </a:lnTo>
                <a:lnTo>
                  <a:pt x="548" y="4"/>
                </a:lnTo>
                <a:lnTo>
                  <a:pt x="570" y="4"/>
                </a:lnTo>
                <a:lnTo>
                  <a:pt x="588" y="4"/>
                </a:lnTo>
                <a:lnTo>
                  <a:pt x="611" y="4"/>
                </a:lnTo>
                <a:lnTo>
                  <a:pt x="629" y="4"/>
                </a:lnTo>
                <a:lnTo>
                  <a:pt x="652" y="4"/>
                </a:lnTo>
                <a:lnTo>
                  <a:pt x="670" y="4"/>
                </a:lnTo>
                <a:lnTo>
                  <a:pt x="692" y="4"/>
                </a:lnTo>
                <a:lnTo>
                  <a:pt x="710" y="4"/>
                </a:lnTo>
                <a:lnTo>
                  <a:pt x="733" y="4"/>
                </a:lnTo>
                <a:lnTo>
                  <a:pt x="751" y="4"/>
                </a:lnTo>
                <a:lnTo>
                  <a:pt x="774" y="4"/>
                </a:lnTo>
                <a:lnTo>
                  <a:pt x="792" y="4"/>
                </a:lnTo>
                <a:lnTo>
                  <a:pt x="814" y="4"/>
                </a:lnTo>
                <a:lnTo>
                  <a:pt x="833" y="4"/>
                </a:lnTo>
                <a:lnTo>
                  <a:pt x="855" y="4"/>
                </a:lnTo>
                <a:lnTo>
                  <a:pt x="873" y="4"/>
                </a:lnTo>
                <a:lnTo>
                  <a:pt x="896" y="4"/>
                </a:lnTo>
              </a:path>
            </a:pathLst>
          </a:custGeom>
          <a:noFill/>
          <a:ln w="19050">
            <a:solidFill>
              <a:srgbClr val="007F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" name="Freeform 200"/>
          <p:cNvSpPr>
            <a:spLocks/>
          </p:cNvSpPr>
          <p:nvPr/>
        </p:nvSpPr>
        <p:spPr bwMode="auto">
          <a:xfrm>
            <a:off x="5582588" y="2386498"/>
            <a:ext cx="1833066" cy="4452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7"/>
              </a:cxn>
              <a:cxn ang="0">
                <a:pos x="41" y="55"/>
              </a:cxn>
              <a:cxn ang="0">
                <a:pos x="59" y="77"/>
              </a:cxn>
              <a:cxn ang="0">
                <a:pos x="82" y="100"/>
              </a:cxn>
              <a:cxn ang="0">
                <a:pos x="100" y="113"/>
              </a:cxn>
              <a:cxn ang="0">
                <a:pos x="123" y="141"/>
              </a:cxn>
              <a:cxn ang="0">
                <a:pos x="141" y="195"/>
              </a:cxn>
              <a:cxn ang="0">
                <a:pos x="163" y="231"/>
              </a:cxn>
              <a:cxn ang="0">
                <a:pos x="181" y="249"/>
              </a:cxn>
              <a:cxn ang="0">
                <a:pos x="204" y="258"/>
              </a:cxn>
              <a:cxn ang="0">
                <a:pos x="222" y="263"/>
              </a:cxn>
              <a:cxn ang="0">
                <a:pos x="245" y="267"/>
              </a:cxn>
              <a:cxn ang="0">
                <a:pos x="263" y="267"/>
              </a:cxn>
              <a:cxn ang="0">
                <a:pos x="285" y="263"/>
              </a:cxn>
              <a:cxn ang="0">
                <a:pos x="303" y="258"/>
              </a:cxn>
              <a:cxn ang="0">
                <a:pos x="326" y="254"/>
              </a:cxn>
              <a:cxn ang="0">
                <a:pos x="344" y="249"/>
              </a:cxn>
              <a:cxn ang="0">
                <a:pos x="367" y="245"/>
              </a:cxn>
              <a:cxn ang="0">
                <a:pos x="385" y="236"/>
              </a:cxn>
              <a:cxn ang="0">
                <a:pos x="407" y="226"/>
              </a:cxn>
              <a:cxn ang="0">
                <a:pos x="426" y="217"/>
              </a:cxn>
              <a:cxn ang="0">
                <a:pos x="448" y="208"/>
              </a:cxn>
              <a:cxn ang="0">
                <a:pos x="466" y="195"/>
              </a:cxn>
              <a:cxn ang="0">
                <a:pos x="489" y="186"/>
              </a:cxn>
              <a:cxn ang="0">
                <a:pos x="507" y="177"/>
              </a:cxn>
              <a:cxn ang="0">
                <a:pos x="530" y="168"/>
              </a:cxn>
              <a:cxn ang="0">
                <a:pos x="548" y="163"/>
              </a:cxn>
              <a:cxn ang="0">
                <a:pos x="570" y="159"/>
              </a:cxn>
              <a:cxn ang="0">
                <a:pos x="588" y="159"/>
              </a:cxn>
              <a:cxn ang="0">
                <a:pos x="611" y="154"/>
              </a:cxn>
              <a:cxn ang="0">
                <a:pos x="629" y="154"/>
              </a:cxn>
              <a:cxn ang="0">
                <a:pos x="652" y="150"/>
              </a:cxn>
              <a:cxn ang="0">
                <a:pos x="670" y="150"/>
              </a:cxn>
              <a:cxn ang="0">
                <a:pos x="692" y="145"/>
              </a:cxn>
              <a:cxn ang="0">
                <a:pos x="710" y="141"/>
              </a:cxn>
              <a:cxn ang="0">
                <a:pos x="733" y="136"/>
              </a:cxn>
              <a:cxn ang="0">
                <a:pos x="751" y="132"/>
              </a:cxn>
              <a:cxn ang="0">
                <a:pos x="774" y="127"/>
              </a:cxn>
              <a:cxn ang="0">
                <a:pos x="792" y="122"/>
              </a:cxn>
              <a:cxn ang="0">
                <a:pos x="814" y="118"/>
              </a:cxn>
              <a:cxn ang="0">
                <a:pos x="833" y="109"/>
              </a:cxn>
              <a:cxn ang="0">
                <a:pos x="855" y="100"/>
              </a:cxn>
              <a:cxn ang="0">
                <a:pos x="873" y="91"/>
              </a:cxn>
              <a:cxn ang="0">
                <a:pos x="896" y="82"/>
              </a:cxn>
            </a:cxnLst>
            <a:rect l="0" t="0" r="r" b="b"/>
            <a:pathLst>
              <a:path w="896" h="267">
                <a:moveTo>
                  <a:pt x="0" y="0"/>
                </a:moveTo>
                <a:lnTo>
                  <a:pt x="19" y="27"/>
                </a:lnTo>
                <a:lnTo>
                  <a:pt x="41" y="55"/>
                </a:lnTo>
                <a:lnTo>
                  <a:pt x="59" y="77"/>
                </a:lnTo>
                <a:lnTo>
                  <a:pt x="82" y="100"/>
                </a:lnTo>
                <a:lnTo>
                  <a:pt x="100" y="113"/>
                </a:lnTo>
                <a:lnTo>
                  <a:pt x="123" y="141"/>
                </a:lnTo>
                <a:lnTo>
                  <a:pt x="141" y="195"/>
                </a:lnTo>
                <a:lnTo>
                  <a:pt x="163" y="231"/>
                </a:lnTo>
                <a:lnTo>
                  <a:pt x="181" y="249"/>
                </a:lnTo>
                <a:lnTo>
                  <a:pt x="204" y="258"/>
                </a:lnTo>
                <a:lnTo>
                  <a:pt x="222" y="263"/>
                </a:lnTo>
                <a:lnTo>
                  <a:pt x="245" y="267"/>
                </a:lnTo>
                <a:lnTo>
                  <a:pt x="263" y="267"/>
                </a:lnTo>
                <a:lnTo>
                  <a:pt x="285" y="263"/>
                </a:lnTo>
                <a:lnTo>
                  <a:pt x="303" y="258"/>
                </a:lnTo>
                <a:lnTo>
                  <a:pt x="326" y="254"/>
                </a:lnTo>
                <a:lnTo>
                  <a:pt x="344" y="249"/>
                </a:lnTo>
                <a:lnTo>
                  <a:pt x="367" y="245"/>
                </a:lnTo>
                <a:lnTo>
                  <a:pt x="385" y="236"/>
                </a:lnTo>
                <a:lnTo>
                  <a:pt x="407" y="226"/>
                </a:lnTo>
                <a:lnTo>
                  <a:pt x="426" y="217"/>
                </a:lnTo>
                <a:lnTo>
                  <a:pt x="448" y="208"/>
                </a:lnTo>
                <a:lnTo>
                  <a:pt x="466" y="195"/>
                </a:lnTo>
                <a:lnTo>
                  <a:pt x="489" y="186"/>
                </a:lnTo>
                <a:lnTo>
                  <a:pt x="507" y="177"/>
                </a:lnTo>
                <a:lnTo>
                  <a:pt x="530" y="168"/>
                </a:lnTo>
                <a:lnTo>
                  <a:pt x="548" y="163"/>
                </a:lnTo>
                <a:lnTo>
                  <a:pt x="570" y="159"/>
                </a:lnTo>
                <a:lnTo>
                  <a:pt x="588" y="159"/>
                </a:lnTo>
                <a:lnTo>
                  <a:pt x="611" y="154"/>
                </a:lnTo>
                <a:lnTo>
                  <a:pt x="629" y="154"/>
                </a:lnTo>
                <a:lnTo>
                  <a:pt x="652" y="150"/>
                </a:lnTo>
                <a:lnTo>
                  <a:pt x="670" y="150"/>
                </a:lnTo>
                <a:lnTo>
                  <a:pt x="692" y="145"/>
                </a:lnTo>
                <a:lnTo>
                  <a:pt x="710" y="141"/>
                </a:lnTo>
                <a:lnTo>
                  <a:pt x="733" y="136"/>
                </a:lnTo>
                <a:lnTo>
                  <a:pt x="751" y="132"/>
                </a:lnTo>
                <a:lnTo>
                  <a:pt x="774" y="127"/>
                </a:lnTo>
                <a:lnTo>
                  <a:pt x="792" y="122"/>
                </a:lnTo>
                <a:lnTo>
                  <a:pt x="814" y="118"/>
                </a:lnTo>
                <a:lnTo>
                  <a:pt x="833" y="109"/>
                </a:lnTo>
                <a:lnTo>
                  <a:pt x="855" y="100"/>
                </a:lnTo>
                <a:lnTo>
                  <a:pt x="873" y="91"/>
                </a:lnTo>
                <a:lnTo>
                  <a:pt x="896" y="82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Freeform 201"/>
          <p:cNvSpPr>
            <a:spLocks/>
          </p:cNvSpPr>
          <p:nvPr/>
        </p:nvSpPr>
        <p:spPr bwMode="auto">
          <a:xfrm>
            <a:off x="5582588" y="2311450"/>
            <a:ext cx="1833066" cy="445284"/>
          </a:xfrm>
          <a:custGeom>
            <a:avLst/>
            <a:gdLst/>
            <a:ahLst/>
            <a:cxnLst>
              <a:cxn ang="0">
                <a:pos x="0" y="267"/>
              </a:cxn>
              <a:cxn ang="0">
                <a:pos x="19" y="240"/>
              </a:cxn>
              <a:cxn ang="0">
                <a:pos x="41" y="213"/>
              </a:cxn>
              <a:cxn ang="0">
                <a:pos x="59" y="190"/>
              </a:cxn>
              <a:cxn ang="0">
                <a:pos x="82" y="167"/>
              </a:cxn>
              <a:cxn ang="0">
                <a:pos x="100" y="154"/>
              </a:cxn>
              <a:cxn ang="0">
                <a:pos x="123" y="127"/>
              </a:cxn>
              <a:cxn ang="0">
                <a:pos x="141" y="72"/>
              </a:cxn>
              <a:cxn ang="0">
                <a:pos x="163" y="36"/>
              </a:cxn>
              <a:cxn ang="0">
                <a:pos x="181" y="18"/>
              </a:cxn>
              <a:cxn ang="0">
                <a:pos x="204" y="9"/>
              </a:cxn>
              <a:cxn ang="0">
                <a:pos x="222" y="5"/>
              </a:cxn>
              <a:cxn ang="0">
                <a:pos x="245" y="0"/>
              </a:cxn>
              <a:cxn ang="0">
                <a:pos x="263" y="0"/>
              </a:cxn>
              <a:cxn ang="0">
                <a:pos x="285" y="5"/>
              </a:cxn>
              <a:cxn ang="0">
                <a:pos x="303" y="9"/>
              </a:cxn>
              <a:cxn ang="0">
                <a:pos x="326" y="14"/>
              </a:cxn>
              <a:cxn ang="0">
                <a:pos x="344" y="18"/>
              </a:cxn>
              <a:cxn ang="0">
                <a:pos x="367" y="23"/>
              </a:cxn>
              <a:cxn ang="0">
                <a:pos x="385" y="32"/>
              </a:cxn>
              <a:cxn ang="0">
                <a:pos x="407" y="41"/>
              </a:cxn>
              <a:cxn ang="0">
                <a:pos x="426" y="50"/>
              </a:cxn>
              <a:cxn ang="0">
                <a:pos x="448" y="59"/>
              </a:cxn>
              <a:cxn ang="0">
                <a:pos x="466" y="72"/>
              </a:cxn>
              <a:cxn ang="0">
                <a:pos x="489" y="82"/>
              </a:cxn>
              <a:cxn ang="0">
                <a:pos x="507" y="91"/>
              </a:cxn>
              <a:cxn ang="0">
                <a:pos x="530" y="100"/>
              </a:cxn>
              <a:cxn ang="0">
                <a:pos x="548" y="104"/>
              </a:cxn>
              <a:cxn ang="0">
                <a:pos x="570" y="109"/>
              </a:cxn>
              <a:cxn ang="0">
                <a:pos x="588" y="109"/>
              </a:cxn>
              <a:cxn ang="0">
                <a:pos x="611" y="113"/>
              </a:cxn>
              <a:cxn ang="0">
                <a:pos x="629" y="113"/>
              </a:cxn>
              <a:cxn ang="0">
                <a:pos x="652" y="118"/>
              </a:cxn>
              <a:cxn ang="0">
                <a:pos x="670" y="118"/>
              </a:cxn>
              <a:cxn ang="0">
                <a:pos x="692" y="122"/>
              </a:cxn>
              <a:cxn ang="0">
                <a:pos x="710" y="127"/>
              </a:cxn>
              <a:cxn ang="0">
                <a:pos x="733" y="131"/>
              </a:cxn>
              <a:cxn ang="0">
                <a:pos x="751" y="136"/>
              </a:cxn>
              <a:cxn ang="0">
                <a:pos x="774" y="140"/>
              </a:cxn>
              <a:cxn ang="0">
                <a:pos x="792" y="145"/>
              </a:cxn>
              <a:cxn ang="0">
                <a:pos x="814" y="149"/>
              </a:cxn>
              <a:cxn ang="0">
                <a:pos x="833" y="158"/>
              </a:cxn>
              <a:cxn ang="0">
                <a:pos x="855" y="167"/>
              </a:cxn>
              <a:cxn ang="0">
                <a:pos x="873" y="177"/>
              </a:cxn>
              <a:cxn ang="0">
                <a:pos x="896" y="186"/>
              </a:cxn>
            </a:cxnLst>
            <a:rect l="0" t="0" r="r" b="b"/>
            <a:pathLst>
              <a:path w="896" h="267">
                <a:moveTo>
                  <a:pt x="0" y="267"/>
                </a:moveTo>
                <a:lnTo>
                  <a:pt x="19" y="240"/>
                </a:lnTo>
                <a:lnTo>
                  <a:pt x="41" y="213"/>
                </a:lnTo>
                <a:lnTo>
                  <a:pt x="59" y="190"/>
                </a:lnTo>
                <a:lnTo>
                  <a:pt x="82" y="167"/>
                </a:lnTo>
                <a:lnTo>
                  <a:pt x="100" y="154"/>
                </a:lnTo>
                <a:lnTo>
                  <a:pt x="123" y="127"/>
                </a:lnTo>
                <a:lnTo>
                  <a:pt x="141" y="72"/>
                </a:lnTo>
                <a:lnTo>
                  <a:pt x="163" y="36"/>
                </a:lnTo>
                <a:lnTo>
                  <a:pt x="181" y="18"/>
                </a:lnTo>
                <a:lnTo>
                  <a:pt x="204" y="9"/>
                </a:lnTo>
                <a:lnTo>
                  <a:pt x="222" y="5"/>
                </a:lnTo>
                <a:lnTo>
                  <a:pt x="245" y="0"/>
                </a:lnTo>
                <a:lnTo>
                  <a:pt x="263" y="0"/>
                </a:lnTo>
                <a:lnTo>
                  <a:pt x="285" y="5"/>
                </a:lnTo>
                <a:lnTo>
                  <a:pt x="303" y="9"/>
                </a:lnTo>
                <a:lnTo>
                  <a:pt x="326" y="14"/>
                </a:lnTo>
                <a:lnTo>
                  <a:pt x="344" y="18"/>
                </a:lnTo>
                <a:lnTo>
                  <a:pt x="367" y="23"/>
                </a:lnTo>
                <a:lnTo>
                  <a:pt x="385" y="32"/>
                </a:lnTo>
                <a:lnTo>
                  <a:pt x="407" y="41"/>
                </a:lnTo>
                <a:lnTo>
                  <a:pt x="426" y="50"/>
                </a:lnTo>
                <a:lnTo>
                  <a:pt x="448" y="59"/>
                </a:lnTo>
                <a:lnTo>
                  <a:pt x="466" y="72"/>
                </a:lnTo>
                <a:lnTo>
                  <a:pt x="489" y="82"/>
                </a:lnTo>
                <a:lnTo>
                  <a:pt x="507" y="91"/>
                </a:lnTo>
                <a:lnTo>
                  <a:pt x="530" y="100"/>
                </a:lnTo>
                <a:lnTo>
                  <a:pt x="548" y="104"/>
                </a:lnTo>
                <a:lnTo>
                  <a:pt x="570" y="109"/>
                </a:lnTo>
                <a:lnTo>
                  <a:pt x="588" y="109"/>
                </a:lnTo>
                <a:lnTo>
                  <a:pt x="611" y="113"/>
                </a:lnTo>
                <a:lnTo>
                  <a:pt x="629" y="113"/>
                </a:lnTo>
                <a:lnTo>
                  <a:pt x="652" y="118"/>
                </a:lnTo>
                <a:lnTo>
                  <a:pt x="670" y="118"/>
                </a:lnTo>
                <a:lnTo>
                  <a:pt x="692" y="122"/>
                </a:lnTo>
                <a:lnTo>
                  <a:pt x="710" y="127"/>
                </a:lnTo>
                <a:lnTo>
                  <a:pt x="733" y="131"/>
                </a:lnTo>
                <a:lnTo>
                  <a:pt x="751" y="136"/>
                </a:lnTo>
                <a:lnTo>
                  <a:pt x="774" y="140"/>
                </a:lnTo>
                <a:lnTo>
                  <a:pt x="792" y="145"/>
                </a:lnTo>
                <a:lnTo>
                  <a:pt x="814" y="149"/>
                </a:lnTo>
                <a:lnTo>
                  <a:pt x="833" y="158"/>
                </a:lnTo>
                <a:lnTo>
                  <a:pt x="855" y="167"/>
                </a:lnTo>
                <a:lnTo>
                  <a:pt x="873" y="177"/>
                </a:lnTo>
                <a:lnTo>
                  <a:pt x="896" y="186"/>
                </a:lnTo>
              </a:path>
            </a:pathLst>
          </a:custGeom>
          <a:noFill/>
          <a:ln w="19050">
            <a:solidFill>
              <a:srgbClr val="00BF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Freeform 202"/>
          <p:cNvSpPr>
            <a:spLocks/>
          </p:cNvSpPr>
          <p:nvPr/>
        </p:nvSpPr>
        <p:spPr bwMode="auto">
          <a:xfrm>
            <a:off x="5582588" y="2574952"/>
            <a:ext cx="1833066" cy="1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41" y="0"/>
              </a:cxn>
              <a:cxn ang="0">
                <a:pos x="59" y="0"/>
              </a:cxn>
              <a:cxn ang="0">
                <a:pos x="82" y="0"/>
              </a:cxn>
              <a:cxn ang="0">
                <a:pos x="100" y="0"/>
              </a:cxn>
              <a:cxn ang="0">
                <a:pos x="123" y="0"/>
              </a:cxn>
              <a:cxn ang="0">
                <a:pos x="141" y="0"/>
              </a:cxn>
              <a:cxn ang="0">
                <a:pos x="163" y="0"/>
              </a:cxn>
              <a:cxn ang="0">
                <a:pos x="181" y="0"/>
              </a:cxn>
              <a:cxn ang="0">
                <a:pos x="204" y="0"/>
              </a:cxn>
              <a:cxn ang="0">
                <a:pos x="222" y="0"/>
              </a:cxn>
              <a:cxn ang="0">
                <a:pos x="245" y="0"/>
              </a:cxn>
              <a:cxn ang="0">
                <a:pos x="263" y="0"/>
              </a:cxn>
              <a:cxn ang="0">
                <a:pos x="285" y="0"/>
              </a:cxn>
              <a:cxn ang="0">
                <a:pos x="303" y="0"/>
              </a:cxn>
              <a:cxn ang="0">
                <a:pos x="326" y="0"/>
              </a:cxn>
              <a:cxn ang="0">
                <a:pos x="344" y="0"/>
              </a:cxn>
              <a:cxn ang="0">
                <a:pos x="367" y="0"/>
              </a:cxn>
              <a:cxn ang="0">
                <a:pos x="385" y="0"/>
              </a:cxn>
              <a:cxn ang="0">
                <a:pos x="407" y="0"/>
              </a:cxn>
              <a:cxn ang="0">
                <a:pos x="426" y="0"/>
              </a:cxn>
              <a:cxn ang="0">
                <a:pos x="448" y="0"/>
              </a:cxn>
              <a:cxn ang="0">
                <a:pos x="466" y="0"/>
              </a:cxn>
              <a:cxn ang="0">
                <a:pos x="489" y="0"/>
              </a:cxn>
              <a:cxn ang="0">
                <a:pos x="507" y="0"/>
              </a:cxn>
              <a:cxn ang="0">
                <a:pos x="530" y="0"/>
              </a:cxn>
              <a:cxn ang="0">
                <a:pos x="548" y="0"/>
              </a:cxn>
              <a:cxn ang="0">
                <a:pos x="570" y="0"/>
              </a:cxn>
              <a:cxn ang="0">
                <a:pos x="588" y="0"/>
              </a:cxn>
              <a:cxn ang="0">
                <a:pos x="611" y="0"/>
              </a:cxn>
              <a:cxn ang="0">
                <a:pos x="629" y="0"/>
              </a:cxn>
              <a:cxn ang="0">
                <a:pos x="652" y="0"/>
              </a:cxn>
              <a:cxn ang="0">
                <a:pos x="670" y="0"/>
              </a:cxn>
              <a:cxn ang="0">
                <a:pos x="692" y="0"/>
              </a:cxn>
              <a:cxn ang="0">
                <a:pos x="710" y="0"/>
              </a:cxn>
              <a:cxn ang="0">
                <a:pos x="733" y="0"/>
              </a:cxn>
              <a:cxn ang="0">
                <a:pos x="751" y="0"/>
              </a:cxn>
              <a:cxn ang="0">
                <a:pos x="774" y="0"/>
              </a:cxn>
              <a:cxn ang="0">
                <a:pos x="792" y="0"/>
              </a:cxn>
              <a:cxn ang="0">
                <a:pos x="814" y="0"/>
              </a:cxn>
              <a:cxn ang="0">
                <a:pos x="833" y="0"/>
              </a:cxn>
              <a:cxn ang="0">
                <a:pos x="855" y="0"/>
              </a:cxn>
              <a:cxn ang="0">
                <a:pos x="873" y="0"/>
              </a:cxn>
              <a:cxn ang="0">
                <a:pos x="896" y="0"/>
              </a:cxn>
            </a:cxnLst>
            <a:rect l="0" t="0" r="r" b="b"/>
            <a:pathLst>
              <a:path w="896">
                <a:moveTo>
                  <a:pt x="0" y="0"/>
                </a:moveTo>
                <a:lnTo>
                  <a:pt x="19" y="0"/>
                </a:lnTo>
                <a:lnTo>
                  <a:pt x="41" y="0"/>
                </a:lnTo>
                <a:lnTo>
                  <a:pt x="59" y="0"/>
                </a:lnTo>
                <a:lnTo>
                  <a:pt x="82" y="0"/>
                </a:lnTo>
                <a:lnTo>
                  <a:pt x="100" y="0"/>
                </a:lnTo>
                <a:lnTo>
                  <a:pt x="123" y="0"/>
                </a:lnTo>
                <a:lnTo>
                  <a:pt x="141" y="0"/>
                </a:lnTo>
                <a:lnTo>
                  <a:pt x="163" y="0"/>
                </a:lnTo>
                <a:lnTo>
                  <a:pt x="181" y="0"/>
                </a:lnTo>
                <a:lnTo>
                  <a:pt x="204" y="0"/>
                </a:lnTo>
                <a:lnTo>
                  <a:pt x="222" y="0"/>
                </a:lnTo>
                <a:lnTo>
                  <a:pt x="245" y="0"/>
                </a:lnTo>
                <a:lnTo>
                  <a:pt x="263" y="0"/>
                </a:lnTo>
                <a:lnTo>
                  <a:pt x="285" y="0"/>
                </a:lnTo>
                <a:lnTo>
                  <a:pt x="303" y="0"/>
                </a:lnTo>
                <a:lnTo>
                  <a:pt x="326" y="0"/>
                </a:lnTo>
                <a:lnTo>
                  <a:pt x="344" y="0"/>
                </a:lnTo>
                <a:lnTo>
                  <a:pt x="367" y="0"/>
                </a:lnTo>
                <a:lnTo>
                  <a:pt x="385" y="0"/>
                </a:lnTo>
                <a:lnTo>
                  <a:pt x="407" y="0"/>
                </a:lnTo>
                <a:lnTo>
                  <a:pt x="426" y="0"/>
                </a:lnTo>
                <a:lnTo>
                  <a:pt x="448" y="0"/>
                </a:lnTo>
                <a:lnTo>
                  <a:pt x="466" y="0"/>
                </a:lnTo>
                <a:lnTo>
                  <a:pt x="489" y="0"/>
                </a:lnTo>
                <a:lnTo>
                  <a:pt x="507" y="0"/>
                </a:lnTo>
                <a:lnTo>
                  <a:pt x="530" y="0"/>
                </a:lnTo>
                <a:lnTo>
                  <a:pt x="548" y="0"/>
                </a:lnTo>
                <a:lnTo>
                  <a:pt x="570" y="0"/>
                </a:lnTo>
                <a:lnTo>
                  <a:pt x="588" y="0"/>
                </a:lnTo>
                <a:lnTo>
                  <a:pt x="611" y="0"/>
                </a:lnTo>
                <a:lnTo>
                  <a:pt x="629" y="0"/>
                </a:lnTo>
                <a:lnTo>
                  <a:pt x="652" y="0"/>
                </a:lnTo>
                <a:lnTo>
                  <a:pt x="670" y="0"/>
                </a:lnTo>
                <a:lnTo>
                  <a:pt x="692" y="0"/>
                </a:lnTo>
                <a:lnTo>
                  <a:pt x="710" y="0"/>
                </a:lnTo>
                <a:lnTo>
                  <a:pt x="733" y="0"/>
                </a:lnTo>
                <a:lnTo>
                  <a:pt x="751" y="0"/>
                </a:lnTo>
                <a:lnTo>
                  <a:pt x="774" y="0"/>
                </a:lnTo>
                <a:lnTo>
                  <a:pt x="792" y="0"/>
                </a:lnTo>
                <a:lnTo>
                  <a:pt x="814" y="0"/>
                </a:lnTo>
                <a:lnTo>
                  <a:pt x="833" y="0"/>
                </a:lnTo>
                <a:lnTo>
                  <a:pt x="855" y="0"/>
                </a:lnTo>
                <a:lnTo>
                  <a:pt x="873" y="0"/>
                </a:lnTo>
                <a:lnTo>
                  <a:pt x="896" y="0"/>
                </a:lnTo>
              </a:path>
            </a:pathLst>
          </a:custGeom>
          <a:noFill/>
          <a:ln w="19050">
            <a:solidFill>
              <a:srgbClr val="BF00B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3" name="Rectangle 203"/>
          <p:cNvSpPr>
            <a:spLocks noChangeArrowheads="1"/>
          </p:cNvSpPr>
          <p:nvPr/>
        </p:nvSpPr>
        <p:spPr bwMode="auto">
          <a:xfrm>
            <a:off x="6092000" y="3964171"/>
            <a:ext cx="868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Frequency (Hz)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05"/>
          <p:cNvSpPr>
            <a:spLocks noChangeArrowheads="1"/>
          </p:cNvSpPr>
          <p:nvPr/>
        </p:nvSpPr>
        <p:spPr bwMode="auto">
          <a:xfrm rot="16200000">
            <a:off x="4716224" y="2547473"/>
            <a:ext cx="726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imaginary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06"/>
          <p:cNvSpPr>
            <a:spLocks noChangeArrowheads="1"/>
          </p:cNvSpPr>
          <p:nvPr/>
        </p:nvSpPr>
        <p:spPr bwMode="auto">
          <a:xfrm>
            <a:off x="5325496" y="1002986"/>
            <a:ext cx="2353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prediction and response: E-Step: 32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34"/>
          <p:cNvSpPr>
            <a:spLocks noChangeArrowheads="1"/>
          </p:cNvSpPr>
          <p:nvPr/>
        </p:nvSpPr>
        <p:spPr bwMode="auto">
          <a:xfrm>
            <a:off x="2557917" y="6554429"/>
            <a:ext cx="53192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37"/>
          <p:cNvSpPr>
            <a:spLocks noChangeArrowheads="1"/>
          </p:cNvSpPr>
          <p:nvPr/>
        </p:nvSpPr>
        <p:spPr bwMode="auto">
          <a:xfrm>
            <a:off x="3130750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40"/>
          <p:cNvSpPr>
            <a:spLocks noChangeArrowheads="1"/>
          </p:cNvSpPr>
          <p:nvPr/>
        </p:nvSpPr>
        <p:spPr bwMode="auto">
          <a:xfrm>
            <a:off x="3732224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243"/>
          <p:cNvSpPr>
            <a:spLocks noChangeArrowheads="1"/>
          </p:cNvSpPr>
          <p:nvPr/>
        </p:nvSpPr>
        <p:spPr bwMode="auto">
          <a:xfrm>
            <a:off x="4333697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246"/>
          <p:cNvSpPr>
            <a:spLocks noChangeArrowheads="1"/>
          </p:cNvSpPr>
          <p:nvPr/>
        </p:nvSpPr>
        <p:spPr bwMode="auto">
          <a:xfrm>
            <a:off x="4935171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49"/>
          <p:cNvSpPr>
            <a:spLocks noChangeArrowheads="1"/>
          </p:cNvSpPr>
          <p:nvPr/>
        </p:nvSpPr>
        <p:spPr bwMode="auto">
          <a:xfrm>
            <a:off x="5536645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52"/>
          <p:cNvSpPr>
            <a:spLocks noChangeArrowheads="1"/>
          </p:cNvSpPr>
          <p:nvPr/>
        </p:nvSpPr>
        <p:spPr bwMode="auto">
          <a:xfrm>
            <a:off x="6138119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255"/>
          <p:cNvSpPr>
            <a:spLocks noChangeArrowheads="1"/>
          </p:cNvSpPr>
          <p:nvPr/>
        </p:nvSpPr>
        <p:spPr bwMode="auto">
          <a:xfrm>
            <a:off x="6739593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258"/>
          <p:cNvSpPr>
            <a:spLocks noChangeArrowheads="1"/>
          </p:cNvSpPr>
          <p:nvPr/>
        </p:nvSpPr>
        <p:spPr bwMode="auto">
          <a:xfrm>
            <a:off x="7349250" y="6554429"/>
            <a:ext cx="108429" cy="1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4" name="Group 433"/>
          <p:cNvGrpSpPr/>
          <p:nvPr/>
        </p:nvGrpSpPr>
        <p:grpSpPr>
          <a:xfrm>
            <a:off x="2286506" y="4448012"/>
            <a:ext cx="5106573" cy="2113187"/>
            <a:chOff x="2363998" y="4066465"/>
            <a:chExt cx="5106573" cy="2579976"/>
          </a:xfrm>
        </p:grpSpPr>
        <p:sp>
          <p:nvSpPr>
            <p:cNvPr id="37" name="Rectangle 208"/>
            <p:cNvSpPr>
              <a:spLocks noChangeArrowheads="1"/>
            </p:cNvSpPr>
            <p:nvPr/>
          </p:nvSpPr>
          <p:spPr bwMode="auto">
            <a:xfrm>
              <a:off x="2646505" y="4128171"/>
              <a:ext cx="4822020" cy="246657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9"/>
            <p:cNvSpPr>
              <a:spLocks/>
            </p:cNvSpPr>
            <p:nvPr/>
          </p:nvSpPr>
          <p:spPr bwMode="auto">
            <a:xfrm>
              <a:off x="2646505" y="4128171"/>
              <a:ext cx="2046" cy="2466570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7">
                  <a:moveTo>
                    <a:pt x="0" y="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17"/>
            <p:cNvSpPr>
              <a:spLocks/>
            </p:cNvSpPr>
            <p:nvPr/>
          </p:nvSpPr>
          <p:spPr bwMode="auto">
            <a:xfrm>
              <a:off x="7468525" y="4128171"/>
              <a:ext cx="2046" cy="2466570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27">
                  <a:moveTo>
                    <a:pt x="0" y="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19"/>
            <p:cNvSpPr>
              <a:spLocks/>
            </p:cNvSpPr>
            <p:nvPr/>
          </p:nvSpPr>
          <p:spPr bwMode="auto">
            <a:xfrm>
              <a:off x="2646505" y="6239515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20"/>
            <p:cNvSpPr>
              <a:spLocks/>
            </p:cNvSpPr>
            <p:nvPr/>
          </p:nvSpPr>
          <p:spPr bwMode="auto">
            <a:xfrm>
              <a:off x="2646505" y="5884289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21"/>
            <p:cNvSpPr>
              <a:spLocks/>
            </p:cNvSpPr>
            <p:nvPr/>
          </p:nvSpPr>
          <p:spPr bwMode="auto">
            <a:xfrm>
              <a:off x="2646505" y="5530730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22"/>
            <p:cNvSpPr>
              <a:spLocks/>
            </p:cNvSpPr>
            <p:nvPr/>
          </p:nvSpPr>
          <p:spPr bwMode="auto">
            <a:xfrm>
              <a:off x="2646505" y="5183843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23"/>
            <p:cNvSpPr>
              <a:spLocks/>
            </p:cNvSpPr>
            <p:nvPr/>
          </p:nvSpPr>
          <p:spPr bwMode="auto">
            <a:xfrm>
              <a:off x="2646505" y="4828617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24"/>
            <p:cNvSpPr>
              <a:spLocks/>
            </p:cNvSpPr>
            <p:nvPr/>
          </p:nvSpPr>
          <p:spPr bwMode="auto">
            <a:xfrm>
              <a:off x="2646505" y="4475058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5"/>
            <p:cNvSpPr>
              <a:spLocks/>
            </p:cNvSpPr>
            <p:nvPr/>
          </p:nvSpPr>
          <p:spPr bwMode="auto">
            <a:xfrm>
              <a:off x="2646505" y="4128171"/>
              <a:ext cx="4822020" cy="1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1" y="0"/>
                </a:cxn>
                <a:cxn ang="0">
                  <a:pos x="521" y="0"/>
                </a:cxn>
              </a:cxnLst>
              <a:rect l="0" t="0" r="r" b="b"/>
              <a:pathLst>
                <a:path w="521">
                  <a:moveTo>
                    <a:pt x="0" y="0"/>
                  </a:moveTo>
                  <a:lnTo>
                    <a:pt x="521" y="0"/>
                  </a:lnTo>
                  <a:lnTo>
                    <a:pt x="52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226"/>
            <p:cNvSpPr>
              <a:spLocks noChangeShapeType="1"/>
            </p:cNvSpPr>
            <p:nvPr/>
          </p:nvSpPr>
          <p:spPr bwMode="auto">
            <a:xfrm>
              <a:off x="2646505" y="4128171"/>
              <a:ext cx="4822020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228"/>
            <p:cNvSpPr>
              <a:spLocks noChangeShapeType="1"/>
            </p:cNvSpPr>
            <p:nvPr/>
          </p:nvSpPr>
          <p:spPr bwMode="auto">
            <a:xfrm flipV="1">
              <a:off x="7468525" y="4128171"/>
              <a:ext cx="2046" cy="2466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229"/>
            <p:cNvSpPr>
              <a:spLocks noChangeShapeType="1"/>
            </p:cNvSpPr>
            <p:nvPr/>
          </p:nvSpPr>
          <p:spPr bwMode="auto">
            <a:xfrm flipV="1">
              <a:off x="2646505" y="4128171"/>
              <a:ext cx="2046" cy="2466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231"/>
            <p:cNvSpPr>
              <a:spLocks noChangeShapeType="1"/>
            </p:cNvSpPr>
            <p:nvPr/>
          </p:nvSpPr>
          <p:spPr bwMode="auto">
            <a:xfrm flipV="1">
              <a:off x="2646505" y="4128171"/>
              <a:ext cx="2046" cy="2466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232"/>
            <p:cNvSpPr>
              <a:spLocks noChangeShapeType="1"/>
            </p:cNvSpPr>
            <p:nvPr/>
          </p:nvSpPr>
          <p:spPr bwMode="auto">
            <a:xfrm flipV="1">
              <a:off x="2646505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233"/>
            <p:cNvSpPr>
              <a:spLocks noChangeShapeType="1"/>
            </p:cNvSpPr>
            <p:nvPr/>
          </p:nvSpPr>
          <p:spPr bwMode="auto">
            <a:xfrm>
              <a:off x="2646505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235"/>
            <p:cNvSpPr>
              <a:spLocks noChangeShapeType="1"/>
            </p:cNvSpPr>
            <p:nvPr/>
          </p:nvSpPr>
          <p:spPr bwMode="auto">
            <a:xfrm flipV="1">
              <a:off x="3247979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236"/>
            <p:cNvSpPr>
              <a:spLocks noChangeShapeType="1"/>
            </p:cNvSpPr>
            <p:nvPr/>
          </p:nvSpPr>
          <p:spPr bwMode="auto">
            <a:xfrm>
              <a:off x="3247979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238"/>
            <p:cNvSpPr>
              <a:spLocks noChangeShapeType="1"/>
            </p:cNvSpPr>
            <p:nvPr/>
          </p:nvSpPr>
          <p:spPr bwMode="auto">
            <a:xfrm flipV="1">
              <a:off x="3849453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239"/>
            <p:cNvSpPr>
              <a:spLocks noChangeShapeType="1"/>
            </p:cNvSpPr>
            <p:nvPr/>
          </p:nvSpPr>
          <p:spPr bwMode="auto">
            <a:xfrm>
              <a:off x="3849453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241"/>
            <p:cNvSpPr>
              <a:spLocks noChangeShapeType="1"/>
            </p:cNvSpPr>
            <p:nvPr/>
          </p:nvSpPr>
          <p:spPr bwMode="auto">
            <a:xfrm flipV="1">
              <a:off x="4450927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242"/>
            <p:cNvSpPr>
              <a:spLocks noChangeShapeType="1"/>
            </p:cNvSpPr>
            <p:nvPr/>
          </p:nvSpPr>
          <p:spPr bwMode="auto">
            <a:xfrm>
              <a:off x="4450927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244"/>
            <p:cNvSpPr>
              <a:spLocks noChangeShapeType="1"/>
            </p:cNvSpPr>
            <p:nvPr/>
          </p:nvSpPr>
          <p:spPr bwMode="auto">
            <a:xfrm flipV="1">
              <a:off x="5052401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245"/>
            <p:cNvSpPr>
              <a:spLocks noChangeShapeType="1"/>
            </p:cNvSpPr>
            <p:nvPr/>
          </p:nvSpPr>
          <p:spPr bwMode="auto">
            <a:xfrm>
              <a:off x="5052401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247"/>
            <p:cNvSpPr>
              <a:spLocks noChangeShapeType="1"/>
            </p:cNvSpPr>
            <p:nvPr/>
          </p:nvSpPr>
          <p:spPr bwMode="auto">
            <a:xfrm flipV="1">
              <a:off x="5653875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5653875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250"/>
            <p:cNvSpPr>
              <a:spLocks noChangeShapeType="1"/>
            </p:cNvSpPr>
            <p:nvPr/>
          </p:nvSpPr>
          <p:spPr bwMode="auto">
            <a:xfrm flipV="1">
              <a:off x="6255348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251"/>
            <p:cNvSpPr>
              <a:spLocks noChangeShapeType="1"/>
            </p:cNvSpPr>
            <p:nvPr/>
          </p:nvSpPr>
          <p:spPr bwMode="auto">
            <a:xfrm>
              <a:off x="6255348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253"/>
            <p:cNvSpPr>
              <a:spLocks noChangeShapeType="1"/>
            </p:cNvSpPr>
            <p:nvPr/>
          </p:nvSpPr>
          <p:spPr bwMode="auto">
            <a:xfrm flipV="1">
              <a:off x="6856822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254"/>
            <p:cNvSpPr>
              <a:spLocks noChangeShapeType="1"/>
            </p:cNvSpPr>
            <p:nvPr/>
          </p:nvSpPr>
          <p:spPr bwMode="auto">
            <a:xfrm>
              <a:off x="6856822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256"/>
            <p:cNvSpPr>
              <a:spLocks noChangeShapeType="1"/>
            </p:cNvSpPr>
            <p:nvPr/>
          </p:nvSpPr>
          <p:spPr bwMode="auto">
            <a:xfrm flipV="1">
              <a:off x="7468525" y="6548045"/>
              <a:ext cx="2046" cy="466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257"/>
            <p:cNvSpPr>
              <a:spLocks noChangeShapeType="1"/>
            </p:cNvSpPr>
            <p:nvPr/>
          </p:nvSpPr>
          <p:spPr bwMode="auto">
            <a:xfrm>
              <a:off x="7468525" y="4128171"/>
              <a:ext cx="2046" cy="36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261"/>
            <p:cNvSpPr>
              <a:spLocks noChangeArrowheads="1"/>
            </p:cNvSpPr>
            <p:nvPr/>
          </p:nvSpPr>
          <p:spPr bwMode="auto">
            <a:xfrm>
              <a:off x="2447877" y="6533035"/>
              <a:ext cx="83879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 262"/>
            <p:cNvSpPr>
              <a:spLocks noChangeShapeType="1"/>
            </p:cNvSpPr>
            <p:nvPr/>
          </p:nvSpPr>
          <p:spPr bwMode="auto">
            <a:xfrm>
              <a:off x="2646505" y="6239515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263"/>
            <p:cNvSpPr>
              <a:spLocks noChangeShapeType="1"/>
            </p:cNvSpPr>
            <p:nvPr/>
          </p:nvSpPr>
          <p:spPr bwMode="auto">
            <a:xfrm flipH="1">
              <a:off x="7411242" y="6239515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Rectangle 264"/>
            <p:cNvSpPr>
              <a:spLocks noChangeArrowheads="1"/>
            </p:cNvSpPr>
            <p:nvPr/>
          </p:nvSpPr>
          <p:spPr bwMode="auto">
            <a:xfrm>
              <a:off x="2363998" y="6179477"/>
              <a:ext cx="16571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265"/>
            <p:cNvSpPr>
              <a:spLocks noChangeShapeType="1"/>
            </p:cNvSpPr>
            <p:nvPr/>
          </p:nvSpPr>
          <p:spPr bwMode="auto">
            <a:xfrm>
              <a:off x="2646505" y="5884289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266"/>
            <p:cNvSpPr>
              <a:spLocks noChangeShapeType="1"/>
            </p:cNvSpPr>
            <p:nvPr/>
          </p:nvSpPr>
          <p:spPr bwMode="auto">
            <a:xfrm flipH="1">
              <a:off x="7411242" y="5884289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267"/>
            <p:cNvSpPr>
              <a:spLocks noChangeArrowheads="1"/>
            </p:cNvSpPr>
            <p:nvPr/>
          </p:nvSpPr>
          <p:spPr bwMode="auto">
            <a:xfrm>
              <a:off x="2447877" y="5824250"/>
              <a:ext cx="83879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268"/>
            <p:cNvSpPr>
              <a:spLocks noChangeShapeType="1"/>
            </p:cNvSpPr>
            <p:nvPr/>
          </p:nvSpPr>
          <p:spPr bwMode="auto">
            <a:xfrm>
              <a:off x="2646505" y="5530730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269"/>
            <p:cNvSpPr>
              <a:spLocks noChangeShapeType="1"/>
            </p:cNvSpPr>
            <p:nvPr/>
          </p:nvSpPr>
          <p:spPr bwMode="auto">
            <a:xfrm flipH="1">
              <a:off x="7411242" y="5530730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270"/>
            <p:cNvSpPr>
              <a:spLocks noChangeArrowheads="1"/>
            </p:cNvSpPr>
            <p:nvPr/>
          </p:nvSpPr>
          <p:spPr bwMode="auto">
            <a:xfrm>
              <a:off x="2363998" y="5470692"/>
              <a:ext cx="16571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Line 271"/>
            <p:cNvSpPr>
              <a:spLocks noChangeShapeType="1"/>
            </p:cNvSpPr>
            <p:nvPr/>
          </p:nvSpPr>
          <p:spPr bwMode="auto">
            <a:xfrm>
              <a:off x="2646505" y="5183843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272"/>
            <p:cNvSpPr>
              <a:spLocks noChangeShapeType="1"/>
            </p:cNvSpPr>
            <p:nvPr/>
          </p:nvSpPr>
          <p:spPr bwMode="auto">
            <a:xfrm flipH="1">
              <a:off x="7411242" y="5183843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273"/>
            <p:cNvSpPr>
              <a:spLocks noChangeArrowheads="1"/>
            </p:cNvSpPr>
            <p:nvPr/>
          </p:nvSpPr>
          <p:spPr bwMode="auto">
            <a:xfrm>
              <a:off x="2484702" y="5123805"/>
              <a:ext cx="5319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274"/>
            <p:cNvSpPr>
              <a:spLocks noChangeShapeType="1"/>
            </p:cNvSpPr>
            <p:nvPr/>
          </p:nvSpPr>
          <p:spPr bwMode="auto">
            <a:xfrm>
              <a:off x="2646505" y="4828617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275"/>
            <p:cNvSpPr>
              <a:spLocks noChangeShapeType="1"/>
            </p:cNvSpPr>
            <p:nvPr/>
          </p:nvSpPr>
          <p:spPr bwMode="auto">
            <a:xfrm flipH="1">
              <a:off x="7411242" y="4828617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276"/>
            <p:cNvSpPr>
              <a:spLocks noChangeArrowheads="1"/>
            </p:cNvSpPr>
            <p:nvPr/>
          </p:nvSpPr>
          <p:spPr bwMode="auto">
            <a:xfrm>
              <a:off x="2402869" y="4768578"/>
              <a:ext cx="135025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Line 277"/>
            <p:cNvSpPr>
              <a:spLocks noChangeShapeType="1"/>
            </p:cNvSpPr>
            <p:nvPr/>
          </p:nvSpPr>
          <p:spPr bwMode="auto">
            <a:xfrm>
              <a:off x="2646505" y="4475058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278"/>
            <p:cNvSpPr>
              <a:spLocks noChangeShapeType="1"/>
            </p:cNvSpPr>
            <p:nvPr/>
          </p:nvSpPr>
          <p:spPr bwMode="auto">
            <a:xfrm flipH="1">
              <a:off x="7411242" y="4475058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279"/>
            <p:cNvSpPr>
              <a:spLocks noChangeArrowheads="1"/>
            </p:cNvSpPr>
            <p:nvPr/>
          </p:nvSpPr>
          <p:spPr bwMode="auto">
            <a:xfrm>
              <a:off x="2484702" y="4413352"/>
              <a:ext cx="53192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Line 280"/>
            <p:cNvSpPr>
              <a:spLocks noChangeShapeType="1"/>
            </p:cNvSpPr>
            <p:nvPr/>
          </p:nvSpPr>
          <p:spPr bwMode="auto">
            <a:xfrm>
              <a:off x="2646505" y="4128171"/>
              <a:ext cx="47054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Line 281"/>
            <p:cNvSpPr>
              <a:spLocks noChangeShapeType="1"/>
            </p:cNvSpPr>
            <p:nvPr/>
          </p:nvSpPr>
          <p:spPr bwMode="auto">
            <a:xfrm flipH="1">
              <a:off x="7411242" y="4128171"/>
              <a:ext cx="57283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282"/>
            <p:cNvSpPr>
              <a:spLocks noChangeArrowheads="1"/>
            </p:cNvSpPr>
            <p:nvPr/>
          </p:nvSpPr>
          <p:spPr bwMode="auto">
            <a:xfrm>
              <a:off x="2402869" y="4066465"/>
              <a:ext cx="135025" cy="1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1.5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283"/>
            <p:cNvSpPr>
              <a:spLocks noChangeShapeType="1"/>
            </p:cNvSpPr>
            <p:nvPr/>
          </p:nvSpPr>
          <p:spPr bwMode="auto">
            <a:xfrm>
              <a:off x="2646505" y="4128171"/>
              <a:ext cx="4822020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Line 285"/>
            <p:cNvSpPr>
              <a:spLocks noChangeShapeType="1"/>
            </p:cNvSpPr>
            <p:nvPr/>
          </p:nvSpPr>
          <p:spPr bwMode="auto">
            <a:xfrm flipV="1">
              <a:off x="7468525" y="4128171"/>
              <a:ext cx="2046" cy="24665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Line 286"/>
            <p:cNvSpPr>
              <a:spLocks noChangeShapeType="1"/>
            </p:cNvSpPr>
            <p:nvPr/>
          </p:nvSpPr>
          <p:spPr bwMode="auto">
            <a:xfrm flipV="1">
              <a:off x="2646505" y="4128171"/>
              <a:ext cx="2046" cy="24665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287"/>
            <p:cNvSpPr>
              <a:spLocks noChangeArrowheads="1"/>
            </p:cNvSpPr>
            <p:nvPr/>
          </p:nvSpPr>
          <p:spPr bwMode="auto">
            <a:xfrm>
              <a:off x="2675147" y="5183843"/>
              <a:ext cx="55237" cy="2718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288"/>
            <p:cNvSpPr>
              <a:spLocks noChangeArrowheads="1"/>
            </p:cNvSpPr>
            <p:nvPr/>
          </p:nvSpPr>
          <p:spPr bwMode="auto">
            <a:xfrm>
              <a:off x="2675147" y="5183843"/>
              <a:ext cx="55237" cy="27184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289"/>
            <p:cNvSpPr>
              <a:spLocks noChangeArrowheads="1"/>
            </p:cNvSpPr>
            <p:nvPr/>
          </p:nvSpPr>
          <p:spPr bwMode="auto">
            <a:xfrm>
              <a:off x="2740613" y="4806936"/>
              <a:ext cx="45008" cy="3769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2740613" y="4806936"/>
              <a:ext cx="45008" cy="37690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291"/>
            <p:cNvSpPr>
              <a:spLocks noChangeArrowheads="1"/>
            </p:cNvSpPr>
            <p:nvPr/>
          </p:nvSpPr>
          <p:spPr bwMode="auto">
            <a:xfrm>
              <a:off x="2795851" y="4972041"/>
              <a:ext cx="55237" cy="2118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Rectangle 292"/>
            <p:cNvSpPr>
              <a:spLocks noChangeArrowheads="1"/>
            </p:cNvSpPr>
            <p:nvPr/>
          </p:nvSpPr>
          <p:spPr bwMode="auto">
            <a:xfrm>
              <a:off x="2795851" y="4972041"/>
              <a:ext cx="55237" cy="21180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Rectangle 293"/>
            <p:cNvSpPr>
              <a:spLocks noChangeArrowheads="1"/>
            </p:cNvSpPr>
            <p:nvPr/>
          </p:nvSpPr>
          <p:spPr bwMode="auto">
            <a:xfrm>
              <a:off x="2859272" y="4700202"/>
              <a:ext cx="47054" cy="4836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294"/>
            <p:cNvSpPr>
              <a:spLocks noChangeArrowheads="1"/>
            </p:cNvSpPr>
            <p:nvPr/>
          </p:nvSpPr>
          <p:spPr bwMode="auto">
            <a:xfrm>
              <a:off x="2859272" y="4700202"/>
              <a:ext cx="47054" cy="48364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295"/>
            <p:cNvSpPr>
              <a:spLocks noChangeArrowheads="1"/>
            </p:cNvSpPr>
            <p:nvPr/>
          </p:nvSpPr>
          <p:spPr bwMode="auto">
            <a:xfrm>
              <a:off x="2916555" y="5183843"/>
              <a:ext cx="55237" cy="3835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296"/>
            <p:cNvSpPr>
              <a:spLocks noChangeArrowheads="1"/>
            </p:cNvSpPr>
            <p:nvPr/>
          </p:nvSpPr>
          <p:spPr bwMode="auto">
            <a:xfrm>
              <a:off x="2916555" y="5183843"/>
              <a:ext cx="55237" cy="38357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297"/>
            <p:cNvSpPr>
              <a:spLocks noChangeArrowheads="1"/>
            </p:cNvSpPr>
            <p:nvPr/>
          </p:nvSpPr>
          <p:spPr bwMode="auto">
            <a:xfrm>
              <a:off x="2979975" y="5183843"/>
              <a:ext cx="47054" cy="4152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298"/>
            <p:cNvSpPr>
              <a:spLocks noChangeArrowheads="1"/>
            </p:cNvSpPr>
            <p:nvPr/>
          </p:nvSpPr>
          <p:spPr bwMode="auto">
            <a:xfrm>
              <a:off x="2979975" y="5183843"/>
              <a:ext cx="47054" cy="4152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299"/>
            <p:cNvSpPr>
              <a:spLocks noChangeArrowheads="1"/>
            </p:cNvSpPr>
            <p:nvPr/>
          </p:nvSpPr>
          <p:spPr bwMode="auto">
            <a:xfrm>
              <a:off x="3035213" y="4935351"/>
              <a:ext cx="57283" cy="2484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300"/>
            <p:cNvSpPr>
              <a:spLocks noChangeArrowheads="1"/>
            </p:cNvSpPr>
            <p:nvPr/>
          </p:nvSpPr>
          <p:spPr bwMode="auto">
            <a:xfrm>
              <a:off x="3035213" y="4935351"/>
              <a:ext cx="57283" cy="24849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Rectangle 301"/>
            <p:cNvSpPr>
              <a:spLocks noChangeArrowheads="1"/>
            </p:cNvSpPr>
            <p:nvPr/>
          </p:nvSpPr>
          <p:spPr bwMode="auto">
            <a:xfrm>
              <a:off x="3100679" y="5175504"/>
              <a:ext cx="47054" cy="83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Rectangle 302"/>
            <p:cNvSpPr>
              <a:spLocks noChangeArrowheads="1"/>
            </p:cNvSpPr>
            <p:nvPr/>
          </p:nvSpPr>
          <p:spPr bwMode="auto">
            <a:xfrm>
              <a:off x="3100679" y="5175504"/>
              <a:ext cx="47054" cy="833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303"/>
            <p:cNvSpPr>
              <a:spLocks noChangeArrowheads="1"/>
            </p:cNvSpPr>
            <p:nvPr/>
          </p:nvSpPr>
          <p:spPr bwMode="auto">
            <a:xfrm>
              <a:off x="3166146" y="4987051"/>
              <a:ext cx="45008" cy="1967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304"/>
            <p:cNvSpPr>
              <a:spLocks noChangeArrowheads="1"/>
            </p:cNvSpPr>
            <p:nvPr/>
          </p:nvSpPr>
          <p:spPr bwMode="auto">
            <a:xfrm>
              <a:off x="3166146" y="4987051"/>
              <a:ext cx="45008" cy="19679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Rectangle 305"/>
            <p:cNvSpPr>
              <a:spLocks noChangeArrowheads="1"/>
            </p:cNvSpPr>
            <p:nvPr/>
          </p:nvSpPr>
          <p:spPr bwMode="auto">
            <a:xfrm>
              <a:off x="3221383" y="4595135"/>
              <a:ext cx="45008" cy="5887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306"/>
            <p:cNvSpPr>
              <a:spLocks noChangeArrowheads="1"/>
            </p:cNvSpPr>
            <p:nvPr/>
          </p:nvSpPr>
          <p:spPr bwMode="auto">
            <a:xfrm>
              <a:off x="3221383" y="4595135"/>
              <a:ext cx="45008" cy="58870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307"/>
            <p:cNvSpPr>
              <a:spLocks noChangeArrowheads="1"/>
            </p:cNvSpPr>
            <p:nvPr/>
          </p:nvSpPr>
          <p:spPr bwMode="auto">
            <a:xfrm>
              <a:off x="3284804" y="4866974"/>
              <a:ext cx="47054" cy="3168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308"/>
            <p:cNvSpPr>
              <a:spLocks noChangeArrowheads="1"/>
            </p:cNvSpPr>
            <p:nvPr/>
          </p:nvSpPr>
          <p:spPr bwMode="auto">
            <a:xfrm>
              <a:off x="3284804" y="4866974"/>
              <a:ext cx="47054" cy="3168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309"/>
            <p:cNvSpPr>
              <a:spLocks noChangeArrowheads="1"/>
            </p:cNvSpPr>
            <p:nvPr/>
          </p:nvSpPr>
          <p:spPr bwMode="auto">
            <a:xfrm>
              <a:off x="3342087" y="5183843"/>
              <a:ext cx="45008" cy="6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310"/>
            <p:cNvSpPr>
              <a:spLocks noChangeArrowheads="1"/>
            </p:cNvSpPr>
            <p:nvPr/>
          </p:nvSpPr>
          <p:spPr bwMode="auto">
            <a:xfrm>
              <a:off x="3342087" y="5183843"/>
              <a:ext cx="45008" cy="667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311"/>
            <p:cNvSpPr>
              <a:spLocks noChangeArrowheads="1"/>
            </p:cNvSpPr>
            <p:nvPr/>
          </p:nvSpPr>
          <p:spPr bwMode="auto">
            <a:xfrm>
              <a:off x="3405508" y="5183843"/>
              <a:ext cx="47054" cy="6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312"/>
            <p:cNvSpPr>
              <a:spLocks noChangeArrowheads="1"/>
            </p:cNvSpPr>
            <p:nvPr/>
          </p:nvSpPr>
          <p:spPr bwMode="auto">
            <a:xfrm>
              <a:off x="3405508" y="5183843"/>
              <a:ext cx="47054" cy="667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313"/>
            <p:cNvSpPr>
              <a:spLocks noChangeArrowheads="1"/>
            </p:cNvSpPr>
            <p:nvPr/>
          </p:nvSpPr>
          <p:spPr bwMode="auto">
            <a:xfrm>
              <a:off x="3460745" y="5183843"/>
              <a:ext cx="47054" cy="34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314"/>
            <p:cNvSpPr>
              <a:spLocks noChangeArrowheads="1"/>
            </p:cNvSpPr>
            <p:nvPr/>
          </p:nvSpPr>
          <p:spPr bwMode="auto">
            <a:xfrm>
              <a:off x="3460745" y="5183843"/>
              <a:ext cx="47054" cy="34688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315"/>
            <p:cNvSpPr>
              <a:spLocks noChangeArrowheads="1"/>
            </p:cNvSpPr>
            <p:nvPr/>
          </p:nvSpPr>
          <p:spPr bwMode="auto">
            <a:xfrm>
              <a:off x="3526212" y="5183843"/>
              <a:ext cx="47054" cy="51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Rectangle 316"/>
            <p:cNvSpPr>
              <a:spLocks noChangeArrowheads="1"/>
            </p:cNvSpPr>
            <p:nvPr/>
          </p:nvSpPr>
          <p:spPr bwMode="auto">
            <a:xfrm>
              <a:off x="3526212" y="5183843"/>
              <a:ext cx="47054" cy="5170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317"/>
            <p:cNvSpPr>
              <a:spLocks noChangeArrowheads="1"/>
            </p:cNvSpPr>
            <p:nvPr/>
          </p:nvSpPr>
          <p:spPr bwMode="auto">
            <a:xfrm>
              <a:off x="3581449" y="5183843"/>
              <a:ext cx="47054" cy="3235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318"/>
            <p:cNvSpPr>
              <a:spLocks noChangeArrowheads="1"/>
            </p:cNvSpPr>
            <p:nvPr/>
          </p:nvSpPr>
          <p:spPr bwMode="auto">
            <a:xfrm>
              <a:off x="3581449" y="5183843"/>
              <a:ext cx="47054" cy="32353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319"/>
            <p:cNvSpPr>
              <a:spLocks noChangeArrowheads="1"/>
            </p:cNvSpPr>
            <p:nvPr/>
          </p:nvSpPr>
          <p:spPr bwMode="auto">
            <a:xfrm>
              <a:off x="3646916" y="5160495"/>
              <a:ext cx="45008" cy="233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Rectangle 320"/>
            <p:cNvSpPr>
              <a:spLocks noChangeArrowheads="1"/>
            </p:cNvSpPr>
            <p:nvPr/>
          </p:nvSpPr>
          <p:spPr bwMode="auto">
            <a:xfrm>
              <a:off x="3646916" y="5160495"/>
              <a:ext cx="45008" cy="2334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321"/>
            <p:cNvSpPr>
              <a:spLocks noChangeArrowheads="1"/>
            </p:cNvSpPr>
            <p:nvPr/>
          </p:nvSpPr>
          <p:spPr bwMode="auto">
            <a:xfrm>
              <a:off x="3702153" y="5153824"/>
              <a:ext cx="47054" cy="300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Rectangle 322"/>
            <p:cNvSpPr>
              <a:spLocks noChangeArrowheads="1"/>
            </p:cNvSpPr>
            <p:nvPr/>
          </p:nvSpPr>
          <p:spPr bwMode="auto">
            <a:xfrm>
              <a:off x="3702153" y="5153824"/>
              <a:ext cx="47054" cy="300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Rectangle 323"/>
            <p:cNvSpPr>
              <a:spLocks noChangeArrowheads="1"/>
            </p:cNvSpPr>
            <p:nvPr/>
          </p:nvSpPr>
          <p:spPr bwMode="auto">
            <a:xfrm>
              <a:off x="376762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ectangle 324"/>
            <p:cNvSpPr>
              <a:spLocks noChangeArrowheads="1"/>
            </p:cNvSpPr>
            <p:nvPr/>
          </p:nvSpPr>
          <p:spPr bwMode="auto">
            <a:xfrm>
              <a:off x="376762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Rectangle 325"/>
            <p:cNvSpPr>
              <a:spLocks noChangeArrowheads="1"/>
            </p:cNvSpPr>
            <p:nvPr/>
          </p:nvSpPr>
          <p:spPr bwMode="auto">
            <a:xfrm>
              <a:off x="3822857" y="4640163"/>
              <a:ext cx="45008" cy="54367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Rectangle 326"/>
            <p:cNvSpPr>
              <a:spLocks noChangeArrowheads="1"/>
            </p:cNvSpPr>
            <p:nvPr/>
          </p:nvSpPr>
          <p:spPr bwMode="auto">
            <a:xfrm>
              <a:off x="3822857" y="4640163"/>
              <a:ext cx="45008" cy="54367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327"/>
            <p:cNvSpPr>
              <a:spLocks noChangeArrowheads="1"/>
            </p:cNvSpPr>
            <p:nvPr/>
          </p:nvSpPr>
          <p:spPr bwMode="auto">
            <a:xfrm>
              <a:off x="3886278" y="5183843"/>
              <a:ext cx="47054" cy="67042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Rectangle 328"/>
            <p:cNvSpPr>
              <a:spLocks noChangeArrowheads="1"/>
            </p:cNvSpPr>
            <p:nvPr/>
          </p:nvSpPr>
          <p:spPr bwMode="auto">
            <a:xfrm>
              <a:off x="3886278" y="5183843"/>
              <a:ext cx="47054" cy="67042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329"/>
            <p:cNvSpPr>
              <a:spLocks noChangeArrowheads="1"/>
            </p:cNvSpPr>
            <p:nvPr/>
          </p:nvSpPr>
          <p:spPr bwMode="auto">
            <a:xfrm>
              <a:off x="394356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Rectangle 330"/>
            <p:cNvSpPr>
              <a:spLocks noChangeArrowheads="1"/>
            </p:cNvSpPr>
            <p:nvPr/>
          </p:nvSpPr>
          <p:spPr bwMode="auto">
            <a:xfrm>
              <a:off x="394356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Rectangle 331"/>
            <p:cNvSpPr>
              <a:spLocks noChangeArrowheads="1"/>
            </p:cNvSpPr>
            <p:nvPr/>
          </p:nvSpPr>
          <p:spPr bwMode="auto">
            <a:xfrm>
              <a:off x="4006982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Rectangle 332"/>
            <p:cNvSpPr>
              <a:spLocks noChangeArrowheads="1"/>
            </p:cNvSpPr>
            <p:nvPr/>
          </p:nvSpPr>
          <p:spPr bwMode="auto">
            <a:xfrm>
              <a:off x="4006982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333"/>
            <p:cNvSpPr>
              <a:spLocks noChangeArrowheads="1"/>
            </p:cNvSpPr>
            <p:nvPr/>
          </p:nvSpPr>
          <p:spPr bwMode="auto">
            <a:xfrm>
              <a:off x="406221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Rectangle 334"/>
            <p:cNvSpPr>
              <a:spLocks noChangeArrowheads="1"/>
            </p:cNvSpPr>
            <p:nvPr/>
          </p:nvSpPr>
          <p:spPr bwMode="auto">
            <a:xfrm>
              <a:off x="406221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Rectangle 335"/>
            <p:cNvSpPr>
              <a:spLocks noChangeArrowheads="1"/>
            </p:cNvSpPr>
            <p:nvPr/>
          </p:nvSpPr>
          <p:spPr bwMode="auto">
            <a:xfrm>
              <a:off x="412768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336"/>
            <p:cNvSpPr>
              <a:spLocks noChangeArrowheads="1"/>
            </p:cNvSpPr>
            <p:nvPr/>
          </p:nvSpPr>
          <p:spPr bwMode="auto">
            <a:xfrm>
              <a:off x="412768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337"/>
            <p:cNvSpPr>
              <a:spLocks noChangeArrowheads="1"/>
            </p:cNvSpPr>
            <p:nvPr/>
          </p:nvSpPr>
          <p:spPr bwMode="auto">
            <a:xfrm>
              <a:off x="418292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Rectangle 338"/>
            <p:cNvSpPr>
              <a:spLocks noChangeArrowheads="1"/>
            </p:cNvSpPr>
            <p:nvPr/>
          </p:nvSpPr>
          <p:spPr bwMode="auto">
            <a:xfrm>
              <a:off x="418292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339"/>
            <p:cNvSpPr>
              <a:spLocks noChangeArrowheads="1"/>
            </p:cNvSpPr>
            <p:nvPr/>
          </p:nvSpPr>
          <p:spPr bwMode="auto">
            <a:xfrm>
              <a:off x="424839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340"/>
            <p:cNvSpPr>
              <a:spLocks noChangeArrowheads="1"/>
            </p:cNvSpPr>
            <p:nvPr/>
          </p:nvSpPr>
          <p:spPr bwMode="auto">
            <a:xfrm>
              <a:off x="424839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41"/>
            <p:cNvSpPr>
              <a:spLocks noChangeArrowheads="1"/>
            </p:cNvSpPr>
            <p:nvPr/>
          </p:nvSpPr>
          <p:spPr bwMode="auto">
            <a:xfrm>
              <a:off x="4303627" y="5183843"/>
              <a:ext cx="47054" cy="166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42"/>
            <p:cNvSpPr>
              <a:spLocks noChangeArrowheads="1"/>
            </p:cNvSpPr>
            <p:nvPr/>
          </p:nvSpPr>
          <p:spPr bwMode="auto">
            <a:xfrm>
              <a:off x="4303627" y="5183843"/>
              <a:ext cx="47054" cy="16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343"/>
            <p:cNvSpPr>
              <a:spLocks noChangeArrowheads="1"/>
            </p:cNvSpPr>
            <p:nvPr/>
          </p:nvSpPr>
          <p:spPr bwMode="auto">
            <a:xfrm>
              <a:off x="4369094" y="5183843"/>
              <a:ext cx="45008" cy="166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Rectangle 344"/>
            <p:cNvSpPr>
              <a:spLocks noChangeArrowheads="1"/>
            </p:cNvSpPr>
            <p:nvPr/>
          </p:nvSpPr>
          <p:spPr bwMode="auto">
            <a:xfrm>
              <a:off x="4369094" y="5183843"/>
              <a:ext cx="45008" cy="16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Rectangle 345"/>
            <p:cNvSpPr>
              <a:spLocks noChangeArrowheads="1"/>
            </p:cNvSpPr>
            <p:nvPr/>
          </p:nvSpPr>
          <p:spPr bwMode="auto">
            <a:xfrm>
              <a:off x="4424331" y="5183843"/>
              <a:ext cx="45008" cy="166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346"/>
            <p:cNvSpPr>
              <a:spLocks noChangeArrowheads="1"/>
            </p:cNvSpPr>
            <p:nvPr/>
          </p:nvSpPr>
          <p:spPr bwMode="auto">
            <a:xfrm>
              <a:off x="4424331" y="5183843"/>
              <a:ext cx="45008" cy="16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347"/>
            <p:cNvSpPr>
              <a:spLocks noChangeArrowheads="1"/>
            </p:cNvSpPr>
            <p:nvPr/>
          </p:nvSpPr>
          <p:spPr bwMode="auto">
            <a:xfrm>
              <a:off x="4487752" y="5183843"/>
              <a:ext cx="47054" cy="1584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348"/>
            <p:cNvSpPr>
              <a:spLocks noChangeArrowheads="1"/>
            </p:cNvSpPr>
            <p:nvPr/>
          </p:nvSpPr>
          <p:spPr bwMode="auto">
            <a:xfrm>
              <a:off x="4487752" y="5183843"/>
              <a:ext cx="47054" cy="15843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Rectangle 349"/>
            <p:cNvSpPr>
              <a:spLocks noChangeArrowheads="1"/>
            </p:cNvSpPr>
            <p:nvPr/>
          </p:nvSpPr>
          <p:spPr bwMode="auto">
            <a:xfrm>
              <a:off x="4545035" y="5183843"/>
              <a:ext cx="55237" cy="300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Rectangle 350"/>
            <p:cNvSpPr>
              <a:spLocks noChangeArrowheads="1"/>
            </p:cNvSpPr>
            <p:nvPr/>
          </p:nvSpPr>
          <p:spPr bwMode="auto">
            <a:xfrm>
              <a:off x="4545035" y="5183843"/>
              <a:ext cx="55237" cy="3001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Rectangle 351"/>
            <p:cNvSpPr>
              <a:spLocks noChangeArrowheads="1"/>
            </p:cNvSpPr>
            <p:nvPr/>
          </p:nvSpPr>
          <p:spPr bwMode="auto">
            <a:xfrm>
              <a:off x="4608456" y="5183843"/>
              <a:ext cx="47054" cy="2484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Rectangle 352"/>
            <p:cNvSpPr>
              <a:spLocks noChangeArrowheads="1"/>
            </p:cNvSpPr>
            <p:nvPr/>
          </p:nvSpPr>
          <p:spPr bwMode="auto">
            <a:xfrm>
              <a:off x="4608456" y="5183843"/>
              <a:ext cx="47054" cy="24849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353"/>
            <p:cNvSpPr>
              <a:spLocks noChangeArrowheads="1"/>
            </p:cNvSpPr>
            <p:nvPr/>
          </p:nvSpPr>
          <p:spPr bwMode="auto">
            <a:xfrm>
              <a:off x="4663693" y="5093785"/>
              <a:ext cx="55237" cy="900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354"/>
            <p:cNvSpPr>
              <a:spLocks noChangeArrowheads="1"/>
            </p:cNvSpPr>
            <p:nvPr/>
          </p:nvSpPr>
          <p:spPr bwMode="auto">
            <a:xfrm>
              <a:off x="4663693" y="5093785"/>
              <a:ext cx="55237" cy="9005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Rectangle 355"/>
            <p:cNvSpPr>
              <a:spLocks noChangeArrowheads="1"/>
            </p:cNvSpPr>
            <p:nvPr/>
          </p:nvSpPr>
          <p:spPr bwMode="auto">
            <a:xfrm>
              <a:off x="4729160" y="5183843"/>
              <a:ext cx="47054" cy="667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Rectangle 356"/>
            <p:cNvSpPr>
              <a:spLocks noChangeArrowheads="1"/>
            </p:cNvSpPr>
            <p:nvPr/>
          </p:nvSpPr>
          <p:spPr bwMode="auto">
            <a:xfrm>
              <a:off x="4729160" y="5183843"/>
              <a:ext cx="47054" cy="6670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Rectangle 357"/>
            <p:cNvSpPr>
              <a:spLocks noChangeArrowheads="1"/>
            </p:cNvSpPr>
            <p:nvPr/>
          </p:nvSpPr>
          <p:spPr bwMode="auto">
            <a:xfrm>
              <a:off x="4784397" y="5183843"/>
              <a:ext cx="55237" cy="50532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Rectangle 358"/>
            <p:cNvSpPr>
              <a:spLocks noChangeArrowheads="1"/>
            </p:cNvSpPr>
            <p:nvPr/>
          </p:nvSpPr>
          <p:spPr bwMode="auto">
            <a:xfrm>
              <a:off x="4784397" y="5183843"/>
              <a:ext cx="55237" cy="50532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359"/>
            <p:cNvSpPr>
              <a:spLocks noChangeArrowheads="1"/>
            </p:cNvSpPr>
            <p:nvPr/>
          </p:nvSpPr>
          <p:spPr bwMode="auto">
            <a:xfrm>
              <a:off x="4849864" y="4128171"/>
              <a:ext cx="45008" cy="10556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360"/>
            <p:cNvSpPr>
              <a:spLocks noChangeArrowheads="1"/>
            </p:cNvSpPr>
            <p:nvPr/>
          </p:nvSpPr>
          <p:spPr bwMode="auto">
            <a:xfrm>
              <a:off x="4849864" y="4128171"/>
              <a:ext cx="45008" cy="105567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Rectangle 361"/>
            <p:cNvSpPr>
              <a:spLocks noChangeArrowheads="1"/>
            </p:cNvSpPr>
            <p:nvPr/>
          </p:nvSpPr>
          <p:spPr bwMode="auto">
            <a:xfrm>
              <a:off x="4905101" y="5047089"/>
              <a:ext cx="55237" cy="1367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Rectangle 362"/>
            <p:cNvSpPr>
              <a:spLocks noChangeArrowheads="1"/>
            </p:cNvSpPr>
            <p:nvPr/>
          </p:nvSpPr>
          <p:spPr bwMode="auto">
            <a:xfrm>
              <a:off x="4905101" y="5047089"/>
              <a:ext cx="55237" cy="13675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Rectangle 363"/>
            <p:cNvSpPr>
              <a:spLocks noChangeArrowheads="1"/>
            </p:cNvSpPr>
            <p:nvPr/>
          </p:nvSpPr>
          <p:spPr bwMode="auto">
            <a:xfrm>
              <a:off x="4970568" y="5108795"/>
              <a:ext cx="45008" cy="75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Rectangle 364"/>
            <p:cNvSpPr>
              <a:spLocks noChangeArrowheads="1"/>
            </p:cNvSpPr>
            <p:nvPr/>
          </p:nvSpPr>
          <p:spPr bwMode="auto">
            <a:xfrm>
              <a:off x="4970568" y="5108795"/>
              <a:ext cx="45008" cy="7504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365"/>
            <p:cNvSpPr>
              <a:spLocks noChangeArrowheads="1"/>
            </p:cNvSpPr>
            <p:nvPr/>
          </p:nvSpPr>
          <p:spPr bwMode="auto">
            <a:xfrm>
              <a:off x="5025805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366"/>
            <p:cNvSpPr>
              <a:spLocks noChangeArrowheads="1"/>
            </p:cNvSpPr>
            <p:nvPr/>
          </p:nvSpPr>
          <p:spPr bwMode="auto">
            <a:xfrm>
              <a:off x="5025805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Rectangle 367"/>
            <p:cNvSpPr>
              <a:spLocks noChangeArrowheads="1"/>
            </p:cNvSpPr>
            <p:nvPr/>
          </p:nvSpPr>
          <p:spPr bwMode="auto">
            <a:xfrm>
              <a:off x="508922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Rectangle 368"/>
            <p:cNvSpPr>
              <a:spLocks noChangeArrowheads="1"/>
            </p:cNvSpPr>
            <p:nvPr/>
          </p:nvSpPr>
          <p:spPr bwMode="auto">
            <a:xfrm>
              <a:off x="508922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Rectangle 369"/>
            <p:cNvSpPr>
              <a:spLocks noChangeArrowheads="1"/>
            </p:cNvSpPr>
            <p:nvPr/>
          </p:nvSpPr>
          <p:spPr bwMode="auto">
            <a:xfrm>
              <a:off x="5144463" y="5183843"/>
              <a:ext cx="57283" cy="900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Rectangle 370"/>
            <p:cNvSpPr>
              <a:spLocks noChangeArrowheads="1"/>
            </p:cNvSpPr>
            <p:nvPr/>
          </p:nvSpPr>
          <p:spPr bwMode="auto">
            <a:xfrm>
              <a:off x="5144463" y="5183843"/>
              <a:ext cx="57283" cy="9005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371"/>
            <p:cNvSpPr>
              <a:spLocks noChangeArrowheads="1"/>
            </p:cNvSpPr>
            <p:nvPr/>
          </p:nvSpPr>
          <p:spPr bwMode="auto">
            <a:xfrm>
              <a:off x="5209930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372"/>
            <p:cNvSpPr>
              <a:spLocks noChangeArrowheads="1"/>
            </p:cNvSpPr>
            <p:nvPr/>
          </p:nvSpPr>
          <p:spPr bwMode="auto">
            <a:xfrm>
              <a:off x="5209930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Rectangle 373"/>
            <p:cNvSpPr>
              <a:spLocks noChangeArrowheads="1"/>
            </p:cNvSpPr>
            <p:nvPr/>
          </p:nvSpPr>
          <p:spPr bwMode="auto">
            <a:xfrm>
              <a:off x="5265167" y="5183843"/>
              <a:ext cx="55237" cy="1200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Rectangle 374"/>
            <p:cNvSpPr>
              <a:spLocks noChangeArrowheads="1"/>
            </p:cNvSpPr>
            <p:nvPr/>
          </p:nvSpPr>
          <p:spPr bwMode="auto">
            <a:xfrm>
              <a:off x="5265167" y="5183843"/>
              <a:ext cx="55237" cy="120076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Rectangle 375"/>
            <p:cNvSpPr>
              <a:spLocks noChangeArrowheads="1"/>
            </p:cNvSpPr>
            <p:nvPr/>
          </p:nvSpPr>
          <p:spPr bwMode="auto">
            <a:xfrm>
              <a:off x="5330633" y="5183843"/>
              <a:ext cx="47054" cy="10506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Rectangle 376"/>
            <p:cNvSpPr>
              <a:spLocks noChangeArrowheads="1"/>
            </p:cNvSpPr>
            <p:nvPr/>
          </p:nvSpPr>
          <p:spPr bwMode="auto">
            <a:xfrm>
              <a:off x="5330633" y="5183843"/>
              <a:ext cx="47054" cy="10506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Rectangle 377"/>
            <p:cNvSpPr>
              <a:spLocks noChangeArrowheads="1"/>
            </p:cNvSpPr>
            <p:nvPr/>
          </p:nvSpPr>
          <p:spPr bwMode="auto">
            <a:xfrm>
              <a:off x="5385871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Rectangle 378"/>
            <p:cNvSpPr>
              <a:spLocks noChangeArrowheads="1"/>
            </p:cNvSpPr>
            <p:nvPr/>
          </p:nvSpPr>
          <p:spPr bwMode="auto">
            <a:xfrm>
              <a:off x="5385871" y="5183843"/>
              <a:ext cx="55237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Rectangle 379"/>
            <p:cNvSpPr>
              <a:spLocks noChangeArrowheads="1"/>
            </p:cNvSpPr>
            <p:nvPr/>
          </p:nvSpPr>
          <p:spPr bwMode="auto">
            <a:xfrm>
              <a:off x="5451337" y="5183843"/>
              <a:ext cx="45008" cy="1200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Rectangle 380"/>
            <p:cNvSpPr>
              <a:spLocks noChangeArrowheads="1"/>
            </p:cNvSpPr>
            <p:nvPr/>
          </p:nvSpPr>
          <p:spPr bwMode="auto">
            <a:xfrm>
              <a:off x="5451337" y="5183843"/>
              <a:ext cx="45008" cy="120076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Rectangle 381"/>
            <p:cNvSpPr>
              <a:spLocks noChangeArrowheads="1"/>
            </p:cNvSpPr>
            <p:nvPr/>
          </p:nvSpPr>
          <p:spPr bwMode="auto">
            <a:xfrm>
              <a:off x="5506575" y="5032080"/>
              <a:ext cx="55237" cy="1517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Rectangle 382"/>
            <p:cNvSpPr>
              <a:spLocks noChangeArrowheads="1"/>
            </p:cNvSpPr>
            <p:nvPr/>
          </p:nvSpPr>
          <p:spPr bwMode="auto">
            <a:xfrm>
              <a:off x="5506575" y="5032080"/>
              <a:ext cx="55237" cy="15176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Rectangle 383"/>
            <p:cNvSpPr>
              <a:spLocks noChangeArrowheads="1"/>
            </p:cNvSpPr>
            <p:nvPr/>
          </p:nvSpPr>
          <p:spPr bwMode="auto">
            <a:xfrm>
              <a:off x="5569996" y="5183843"/>
              <a:ext cx="47054" cy="75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Rectangle 384"/>
            <p:cNvSpPr>
              <a:spLocks noChangeArrowheads="1"/>
            </p:cNvSpPr>
            <p:nvPr/>
          </p:nvSpPr>
          <p:spPr bwMode="auto">
            <a:xfrm>
              <a:off x="5569996" y="5183843"/>
              <a:ext cx="47054" cy="7504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Rectangle 385"/>
            <p:cNvSpPr>
              <a:spLocks noChangeArrowheads="1"/>
            </p:cNvSpPr>
            <p:nvPr/>
          </p:nvSpPr>
          <p:spPr bwMode="auto">
            <a:xfrm>
              <a:off x="5635462" y="5123805"/>
              <a:ext cx="47054" cy="600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Rectangle 386"/>
            <p:cNvSpPr>
              <a:spLocks noChangeArrowheads="1"/>
            </p:cNvSpPr>
            <p:nvPr/>
          </p:nvSpPr>
          <p:spPr bwMode="auto">
            <a:xfrm>
              <a:off x="5635462" y="5123805"/>
              <a:ext cx="47054" cy="6003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Rectangle 387"/>
            <p:cNvSpPr>
              <a:spLocks noChangeArrowheads="1"/>
            </p:cNvSpPr>
            <p:nvPr/>
          </p:nvSpPr>
          <p:spPr bwMode="auto">
            <a:xfrm>
              <a:off x="569069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Rectangle 388"/>
            <p:cNvSpPr>
              <a:spLocks noChangeArrowheads="1"/>
            </p:cNvSpPr>
            <p:nvPr/>
          </p:nvSpPr>
          <p:spPr bwMode="auto">
            <a:xfrm>
              <a:off x="569069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389"/>
            <p:cNvSpPr>
              <a:spLocks noChangeArrowheads="1"/>
            </p:cNvSpPr>
            <p:nvPr/>
          </p:nvSpPr>
          <p:spPr bwMode="auto">
            <a:xfrm>
              <a:off x="575616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Rectangle 390"/>
            <p:cNvSpPr>
              <a:spLocks noChangeArrowheads="1"/>
            </p:cNvSpPr>
            <p:nvPr/>
          </p:nvSpPr>
          <p:spPr bwMode="auto">
            <a:xfrm>
              <a:off x="5756166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Rectangle 391"/>
            <p:cNvSpPr>
              <a:spLocks noChangeArrowheads="1"/>
            </p:cNvSpPr>
            <p:nvPr/>
          </p:nvSpPr>
          <p:spPr bwMode="auto">
            <a:xfrm>
              <a:off x="581140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Rectangle 392"/>
            <p:cNvSpPr>
              <a:spLocks noChangeArrowheads="1"/>
            </p:cNvSpPr>
            <p:nvPr/>
          </p:nvSpPr>
          <p:spPr bwMode="auto">
            <a:xfrm>
              <a:off x="5811403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Rectangle 393"/>
            <p:cNvSpPr>
              <a:spLocks noChangeArrowheads="1"/>
            </p:cNvSpPr>
            <p:nvPr/>
          </p:nvSpPr>
          <p:spPr bwMode="auto">
            <a:xfrm>
              <a:off x="587687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Rectangle 394"/>
            <p:cNvSpPr>
              <a:spLocks noChangeArrowheads="1"/>
            </p:cNvSpPr>
            <p:nvPr/>
          </p:nvSpPr>
          <p:spPr bwMode="auto">
            <a:xfrm>
              <a:off x="5876870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395"/>
            <p:cNvSpPr>
              <a:spLocks noChangeArrowheads="1"/>
            </p:cNvSpPr>
            <p:nvPr/>
          </p:nvSpPr>
          <p:spPr bwMode="auto">
            <a:xfrm>
              <a:off x="5932107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Rectangle 396"/>
            <p:cNvSpPr>
              <a:spLocks noChangeArrowheads="1"/>
            </p:cNvSpPr>
            <p:nvPr/>
          </p:nvSpPr>
          <p:spPr bwMode="auto">
            <a:xfrm>
              <a:off x="5932107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397"/>
            <p:cNvSpPr>
              <a:spLocks noChangeArrowheads="1"/>
            </p:cNvSpPr>
            <p:nvPr/>
          </p:nvSpPr>
          <p:spPr bwMode="auto">
            <a:xfrm>
              <a:off x="5997574" y="5175504"/>
              <a:ext cx="45008" cy="83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398"/>
            <p:cNvSpPr>
              <a:spLocks noChangeArrowheads="1"/>
            </p:cNvSpPr>
            <p:nvPr/>
          </p:nvSpPr>
          <p:spPr bwMode="auto">
            <a:xfrm>
              <a:off x="5997574" y="5175504"/>
              <a:ext cx="45008" cy="833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399"/>
            <p:cNvSpPr>
              <a:spLocks noChangeArrowheads="1"/>
            </p:cNvSpPr>
            <p:nvPr/>
          </p:nvSpPr>
          <p:spPr bwMode="auto">
            <a:xfrm>
              <a:off x="605281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400"/>
            <p:cNvSpPr>
              <a:spLocks noChangeArrowheads="1"/>
            </p:cNvSpPr>
            <p:nvPr/>
          </p:nvSpPr>
          <p:spPr bwMode="auto">
            <a:xfrm>
              <a:off x="6052811" y="5183843"/>
              <a:ext cx="45008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401"/>
            <p:cNvSpPr>
              <a:spLocks noChangeArrowheads="1"/>
            </p:cNvSpPr>
            <p:nvPr/>
          </p:nvSpPr>
          <p:spPr bwMode="auto">
            <a:xfrm>
              <a:off x="6116232" y="5183843"/>
              <a:ext cx="47054" cy="1350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402"/>
            <p:cNvSpPr>
              <a:spLocks noChangeArrowheads="1"/>
            </p:cNvSpPr>
            <p:nvPr/>
          </p:nvSpPr>
          <p:spPr bwMode="auto">
            <a:xfrm>
              <a:off x="6116232" y="5183843"/>
              <a:ext cx="47054" cy="135086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403"/>
            <p:cNvSpPr>
              <a:spLocks noChangeArrowheads="1"/>
            </p:cNvSpPr>
            <p:nvPr/>
          </p:nvSpPr>
          <p:spPr bwMode="auto">
            <a:xfrm>
              <a:off x="617146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404"/>
            <p:cNvSpPr>
              <a:spLocks noChangeArrowheads="1"/>
            </p:cNvSpPr>
            <p:nvPr/>
          </p:nvSpPr>
          <p:spPr bwMode="auto">
            <a:xfrm>
              <a:off x="6171469" y="5183843"/>
              <a:ext cx="47054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06"/>
            <p:cNvSpPr>
              <a:spLocks noChangeArrowheads="1"/>
            </p:cNvSpPr>
            <p:nvPr/>
          </p:nvSpPr>
          <p:spPr bwMode="auto">
            <a:xfrm>
              <a:off x="6236932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407"/>
            <p:cNvSpPr>
              <a:spLocks noChangeArrowheads="1"/>
            </p:cNvSpPr>
            <p:nvPr/>
          </p:nvSpPr>
          <p:spPr bwMode="auto">
            <a:xfrm>
              <a:off x="6236932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408"/>
            <p:cNvSpPr>
              <a:spLocks noChangeArrowheads="1"/>
            </p:cNvSpPr>
            <p:nvPr/>
          </p:nvSpPr>
          <p:spPr bwMode="auto">
            <a:xfrm>
              <a:off x="6292170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409"/>
            <p:cNvSpPr>
              <a:spLocks noChangeArrowheads="1"/>
            </p:cNvSpPr>
            <p:nvPr/>
          </p:nvSpPr>
          <p:spPr bwMode="auto">
            <a:xfrm>
              <a:off x="6292170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410"/>
            <p:cNvSpPr>
              <a:spLocks noChangeArrowheads="1"/>
            </p:cNvSpPr>
            <p:nvPr/>
          </p:nvSpPr>
          <p:spPr bwMode="auto">
            <a:xfrm>
              <a:off x="6357636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411"/>
            <p:cNvSpPr>
              <a:spLocks noChangeArrowheads="1"/>
            </p:cNvSpPr>
            <p:nvPr/>
          </p:nvSpPr>
          <p:spPr bwMode="auto">
            <a:xfrm>
              <a:off x="6357636" y="5183841"/>
              <a:ext cx="47055" cy="166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412"/>
            <p:cNvSpPr>
              <a:spLocks noChangeArrowheads="1"/>
            </p:cNvSpPr>
            <p:nvPr/>
          </p:nvSpPr>
          <p:spPr bwMode="auto">
            <a:xfrm>
              <a:off x="6412873" y="5183841"/>
              <a:ext cx="47055" cy="450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413"/>
            <p:cNvSpPr>
              <a:spLocks noChangeArrowheads="1"/>
            </p:cNvSpPr>
            <p:nvPr/>
          </p:nvSpPr>
          <p:spPr bwMode="auto">
            <a:xfrm>
              <a:off x="6412873" y="5183841"/>
              <a:ext cx="47055" cy="450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414"/>
            <p:cNvSpPr>
              <a:spLocks noChangeArrowheads="1"/>
            </p:cNvSpPr>
            <p:nvPr/>
          </p:nvSpPr>
          <p:spPr bwMode="auto">
            <a:xfrm>
              <a:off x="6478340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415"/>
            <p:cNvSpPr>
              <a:spLocks noChangeArrowheads="1"/>
            </p:cNvSpPr>
            <p:nvPr/>
          </p:nvSpPr>
          <p:spPr bwMode="auto">
            <a:xfrm>
              <a:off x="6478340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416"/>
            <p:cNvSpPr>
              <a:spLocks noChangeArrowheads="1"/>
            </p:cNvSpPr>
            <p:nvPr/>
          </p:nvSpPr>
          <p:spPr bwMode="auto">
            <a:xfrm>
              <a:off x="6533578" y="5183841"/>
              <a:ext cx="45008" cy="104066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417"/>
            <p:cNvSpPr>
              <a:spLocks noChangeArrowheads="1"/>
            </p:cNvSpPr>
            <p:nvPr/>
          </p:nvSpPr>
          <p:spPr bwMode="auto">
            <a:xfrm>
              <a:off x="6533578" y="5183841"/>
              <a:ext cx="45008" cy="104066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418"/>
            <p:cNvSpPr>
              <a:spLocks noChangeArrowheads="1"/>
            </p:cNvSpPr>
            <p:nvPr/>
          </p:nvSpPr>
          <p:spPr bwMode="auto">
            <a:xfrm>
              <a:off x="6596998" y="5183841"/>
              <a:ext cx="47055" cy="13792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419"/>
            <p:cNvSpPr>
              <a:spLocks noChangeArrowheads="1"/>
            </p:cNvSpPr>
            <p:nvPr/>
          </p:nvSpPr>
          <p:spPr bwMode="auto">
            <a:xfrm>
              <a:off x="6596998" y="5183841"/>
              <a:ext cx="47055" cy="137921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420"/>
            <p:cNvSpPr>
              <a:spLocks noChangeArrowheads="1"/>
            </p:cNvSpPr>
            <p:nvPr/>
          </p:nvSpPr>
          <p:spPr bwMode="auto">
            <a:xfrm>
              <a:off x="6654281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421"/>
            <p:cNvSpPr>
              <a:spLocks noChangeArrowheads="1"/>
            </p:cNvSpPr>
            <p:nvPr/>
          </p:nvSpPr>
          <p:spPr bwMode="auto">
            <a:xfrm>
              <a:off x="6654281" y="5183841"/>
              <a:ext cx="45008" cy="2168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422"/>
            <p:cNvSpPr>
              <a:spLocks noChangeArrowheads="1"/>
            </p:cNvSpPr>
            <p:nvPr/>
          </p:nvSpPr>
          <p:spPr bwMode="auto">
            <a:xfrm>
              <a:off x="6717702" y="5138812"/>
              <a:ext cx="47055" cy="450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423"/>
            <p:cNvSpPr>
              <a:spLocks noChangeArrowheads="1"/>
            </p:cNvSpPr>
            <p:nvPr/>
          </p:nvSpPr>
          <p:spPr bwMode="auto">
            <a:xfrm>
              <a:off x="6717702" y="5138812"/>
              <a:ext cx="47055" cy="45029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4"/>
            <p:cNvSpPr>
              <a:spLocks noChangeArrowheads="1"/>
            </p:cNvSpPr>
            <p:nvPr/>
          </p:nvSpPr>
          <p:spPr bwMode="auto">
            <a:xfrm>
              <a:off x="6772939" y="5183841"/>
              <a:ext cx="47055" cy="6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6772939" y="5183841"/>
              <a:ext cx="47055" cy="6671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426"/>
            <p:cNvSpPr>
              <a:spLocks noChangeArrowheads="1"/>
            </p:cNvSpPr>
            <p:nvPr/>
          </p:nvSpPr>
          <p:spPr bwMode="auto">
            <a:xfrm>
              <a:off x="6838405" y="4745228"/>
              <a:ext cx="47055" cy="4386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27"/>
            <p:cNvSpPr>
              <a:spLocks noChangeArrowheads="1"/>
            </p:cNvSpPr>
            <p:nvPr/>
          </p:nvSpPr>
          <p:spPr bwMode="auto">
            <a:xfrm>
              <a:off x="6838405" y="4745228"/>
              <a:ext cx="47055" cy="4386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428"/>
            <p:cNvSpPr>
              <a:spLocks noChangeShapeType="1"/>
            </p:cNvSpPr>
            <p:nvPr/>
          </p:nvSpPr>
          <p:spPr bwMode="auto">
            <a:xfrm>
              <a:off x="2646503" y="5183841"/>
              <a:ext cx="4822019" cy="16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Rectangle 429"/>
          <p:cNvSpPr>
            <a:spLocks noChangeArrowheads="1"/>
          </p:cNvSpPr>
          <p:nvPr/>
        </p:nvSpPr>
        <p:spPr bwMode="auto">
          <a:xfrm>
            <a:off x="4759227" y="6628599"/>
            <a:ext cx="6732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parameter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30"/>
          <p:cNvSpPr>
            <a:spLocks noChangeArrowheads="1"/>
          </p:cNvSpPr>
          <p:nvPr/>
        </p:nvSpPr>
        <p:spPr bwMode="auto">
          <a:xfrm>
            <a:off x="3812514" y="4272440"/>
            <a:ext cx="2351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conditional [minus prior] expectation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Line 283"/>
          <p:cNvSpPr>
            <a:spLocks noChangeShapeType="1"/>
          </p:cNvSpPr>
          <p:nvPr/>
        </p:nvSpPr>
        <p:spPr bwMode="auto">
          <a:xfrm>
            <a:off x="2570339" y="6519511"/>
            <a:ext cx="4822020" cy="1366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2278049" y="1137037"/>
            <a:ext cx="6372970" cy="124040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8534" y="4750885"/>
            <a:ext cx="2868963" cy="9884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746573"/>
            <a:ext cx="6049812" cy="117847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13846" b="10387"/>
          <a:stretch/>
        </p:blipFill>
        <p:spPr>
          <a:xfrm>
            <a:off x="2246244" y="1748833"/>
            <a:ext cx="6448124" cy="46519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82711" y="4397071"/>
            <a:ext cx="568518" cy="556594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" name="Oval 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AutoShape 62"/>
            <p:cNvCxnSpPr>
              <a:cxnSpLocks noChangeShapeType="1"/>
              <a:stCxn id="14" idx="0"/>
              <a:endCxn id="8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5"/>
            <p:cNvCxnSpPr>
              <a:cxnSpLocks noChangeShapeType="1"/>
              <a:stCxn id="8" idx="3"/>
              <a:endCxn id="15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13" name="AutoShape 60"/>
            <p:cNvCxnSpPr>
              <a:cxnSpLocks noChangeShapeType="1"/>
              <a:stCxn id="8" idx="5"/>
              <a:endCxn id="14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12-Point Star 13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71"/>
            <p:cNvCxnSpPr>
              <a:cxnSpLocks noChangeShapeType="1"/>
              <a:stCxn id="8" idx="1"/>
              <a:endCxn id="15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55"/>
            <p:cNvCxnSpPr>
              <a:cxnSpLocks noChangeShapeType="1"/>
              <a:stCxn id="15" idx="0"/>
              <a:endCxn id="15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18" name="Group 17"/>
          <p:cNvGrpSpPr/>
          <p:nvPr/>
        </p:nvGrpSpPr>
        <p:grpSpPr>
          <a:xfrm>
            <a:off x="3621820" y="3584554"/>
            <a:ext cx="511041" cy="535550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9" name="Oval 1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AutoShape 62"/>
            <p:cNvCxnSpPr>
              <a:cxnSpLocks noChangeShapeType="1"/>
              <a:stCxn id="27" idx="0"/>
              <a:endCxn id="21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55"/>
            <p:cNvCxnSpPr>
              <a:cxnSpLocks noChangeShapeType="1"/>
              <a:stCxn id="21" idx="3"/>
              <a:endCxn id="28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26" name="AutoShape 60"/>
            <p:cNvCxnSpPr>
              <a:cxnSpLocks noChangeShapeType="1"/>
              <a:stCxn id="21" idx="5"/>
              <a:endCxn id="27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12-Point Star 26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AutoShape 71"/>
            <p:cNvCxnSpPr>
              <a:cxnSpLocks noChangeShapeType="1"/>
              <a:stCxn id="21" idx="1"/>
              <a:endCxn id="28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55"/>
            <p:cNvCxnSpPr>
              <a:cxnSpLocks noChangeShapeType="1"/>
              <a:stCxn id="28" idx="0"/>
              <a:endCxn id="28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31" name="Freeform 30"/>
          <p:cNvSpPr/>
          <p:nvPr/>
        </p:nvSpPr>
        <p:spPr>
          <a:xfrm>
            <a:off x="4178412" y="3960459"/>
            <a:ext cx="655981" cy="444564"/>
          </a:xfrm>
          <a:custGeom>
            <a:avLst/>
            <a:gdLst>
              <a:gd name="connsiteX0" fmla="*/ 0 w 1033670"/>
              <a:gd name="connsiteY0" fmla="*/ 167 h 318219"/>
              <a:gd name="connsiteX1" fmla="*/ 731520 w 1033670"/>
              <a:gd name="connsiteY1" fmla="*/ 39923 h 318219"/>
              <a:gd name="connsiteX2" fmla="*/ 803082 w 1033670"/>
              <a:gd name="connsiteY2" fmla="*/ 246657 h 318219"/>
              <a:gd name="connsiteX3" fmla="*/ 978010 w 1033670"/>
              <a:gd name="connsiteY3" fmla="*/ 254609 h 318219"/>
              <a:gd name="connsiteX4" fmla="*/ 1033670 w 1033670"/>
              <a:gd name="connsiteY4" fmla="*/ 318219 h 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0" h="318219">
                <a:moveTo>
                  <a:pt x="0" y="167"/>
                </a:moveTo>
                <a:cubicBezTo>
                  <a:pt x="298836" y="-496"/>
                  <a:pt x="597673" y="-1159"/>
                  <a:pt x="731520" y="39923"/>
                </a:cubicBezTo>
                <a:cubicBezTo>
                  <a:pt x="865367" y="81005"/>
                  <a:pt x="762000" y="210876"/>
                  <a:pt x="803082" y="246657"/>
                </a:cubicBezTo>
                <a:cubicBezTo>
                  <a:pt x="844164" y="282438"/>
                  <a:pt x="939579" y="242682"/>
                  <a:pt x="978010" y="254609"/>
                </a:cubicBezTo>
                <a:cubicBezTo>
                  <a:pt x="1016441" y="266536"/>
                  <a:pt x="1025055" y="292377"/>
                  <a:pt x="1033670" y="318219"/>
                </a:cubicBezTo>
              </a:path>
            </a:pathLst>
          </a:custGeom>
          <a:noFill/>
          <a:ln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995531" y="4140710"/>
            <a:ext cx="759046" cy="534657"/>
          </a:xfrm>
          <a:custGeom>
            <a:avLst/>
            <a:gdLst>
              <a:gd name="connsiteX0" fmla="*/ 0 w 1033670"/>
              <a:gd name="connsiteY0" fmla="*/ 167 h 318219"/>
              <a:gd name="connsiteX1" fmla="*/ 731520 w 1033670"/>
              <a:gd name="connsiteY1" fmla="*/ 39923 h 318219"/>
              <a:gd name="connsiteX2" fmla="*/ 803082 w 1033670"/>
              <a:gd name="connsiteY2" fmla="*/ 246657 h 318219"/>
              <a:gd name="connsiteX3" fmla="*/ 978010 w 1033670"/>
              <a:gd name="connsiteY3" fmla="*/ 254609 h 318219"/>
              <a:gd name="connsiteX4" fmla="*/ 1033670 w 1033670"/>
              <a:gd name="connsiteY4" fmla="*/ 318219 h 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0" h="318219">
                <a:moveTo>
                  <a:pt x="0" y="167"/>
                </a:moveTo>
                <a:cubicBezTo>
                  <a:pt x="298836" y="-496"/>
                  <a:pt x="597673" y="-1159"/>
                  <a:pt x="731520" y="39923"/>
                </a:cubicBezTo>
                <a:cubicBezTo>
                  <a:pt x="865367" y="81005"/>
                  <a:pt x="762000" y="210876"/>
                  <a:pt x="803082" y="246657"/>
                </a:cubicBezTo>
                <a:cubicBezTo>
                  <a:pt x="844164" y="282438"/>
                  <a:pt x="939579" y="242682"/>
                  <a:pt x="978010" y="254609"/>
                </a:cubicBezTo>
                <a:cubicBezTo>
                  <a:pt x="1016441" y="266536"/>
                  <a:pt x="1025055" y="292377"/>
                  <a:pt x="1033670" y="318219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2258170" y="1781092"/>
            <a:ext cx="1045597" cy="127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2" idx="6"/>
          </p:cNvCxnSpPr>
          <p:nvPr/>
        </p:nvCxnSpPr>
        <p:spPr>
          <a:xfrm flipV="1">
            <a:off x="8257430" y="1757239"/>
            <a:ext cx="393589" cy="162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4712689"/>
            <a:ext cx="216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Interconnected </a:t>
            </a:r>
          </a:p>
          <a:p>
            <a:r>
              <a:rPr lang="en-US" dirty="0" smtClean="0"/>
              <a:t>Neural mass models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1244" y="2911526"/>
            <a:ext cx="192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Field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1074" y="1049266"/>
            <a:ext cx="2416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Empirical Observations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Sensor Level)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584174" y="1406421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04484" y="1201012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28160" y="1059214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27983" y="1036685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83465" y="1038010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8217" y="1174508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40919" y="1470031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7"/>
          <p:cNvSpPr txBox="1">
            <a:spLocks noChangeArrowheads="1"/>
          </p:cNvSpPr>
          <p:nvPr/>
        </p:nvSpPr>
        <p:spPr>
          <a:xfrm>
            <a:off x="103133" y="23854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Forward Model: 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9862" y="2473377"/>
                <a:ext cx="2010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400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400" b="0" i="1" baseline="-25000" smtClean="0">
                          <a:latin typeface="Cambria Math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2473377"/>
                <a:ext cx="201029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4124793"/>
                <a:ext cx="1931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400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24793"/>
                <a:ext cx="193104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0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Modeling</a:t>
            </a:r>
            <a:r>
              <a:rPr lang="en-US" sz="24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(slow </a:t>
            </a:r>
            <a:r>
              <a:rPr lang="en-GB" sz="1400" dirty="0"/>
              <a:t>time </a:t>
            </a:r>
            <a:r>
              <a:rPr lang="en-GB" sz="1400" dirty="0" smtClean="0"/>
              <a:t>scale)</a:t>
            </a:r>
            <a:endParaRPr lang="en-GB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786693" y="4672898"/>
            <a:ext cx="2093843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detailed </a:t>
            </a:r>
            <a:r>
              <a:rPr lang="en-GB" sz="1400" dirty="0"/>
              <a:t>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(synaptic time scales)</a:t>
            </a:r>
            <a:endParaRPr lang="en-GB" sz="14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4" name="Equation" r:id="rId3" imgW="952200" imgH="393480" progId="Equation.3">
                  <p:embed/>
                </p:oleObj>
              </mc:Choice>
              <mc:Fallback>
                <p:oleObj name="Equation" r:id="rId3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758141" y="28956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dirty="0"/>
              <a:t>Neural state equation:</a:t>
            </a:r>
            <a:endParaRPr lang="en-US" sz="1200" dirty="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6658" y="1146402"/>
            <a:ext cx="2854088" cy="1509712"/>
            <a:chOff x="237709" y="1269740"/>
            <a:chExt cx="2852960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6"/>
              <a:ext cx="1583462" cy="1201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BOLD</a:t>
              </a:r>
              <a:endParaRPr lang="en-GB" sz="1200" dirty="0"/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Time Domain </a:t>
              </a:r>
              <a:r>
                <a:rPr lang="en-GB" sz="1200" dirty="0" smtClean="0"/>
                <a:t>Data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 smtClean="0"/>
                <a:t>Resting State Data</a:t>
              </a:r>
              <a:endParaRPr lang="en-GB" sz="1200" dirty="0"/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17754" y="942741"/>
            <a:ext cx="1814536" cy="177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sz="1200" dirty="0"/>
              <a:t>Electromagnetic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forward model:</a:t>
            </a:r>
            <a:br>
              <a:rPr lang="en-GB" sz="1200" dirty="0"/>
            </a:br>
            <a:r>
              <a:rPr lang="en-GB" sz="1200" dirty="0"/>
              <a:t>neural </a:t>
            </a:r>
            <a:r>
              <a:rPr lang="en-GB" sz="1200" dirty="0" smtClean="0"/>
              <a:t>activity EEG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MEG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LFP</a:t>
            </a:r>
          </a:p>
          <a:p>
            <a:pPr algn="r" eaLnBrk="0" hangingPunct="0">
              <a:lnSpc>
                <a:spcPct val="90000"/>
              </a:lnSpc>
              <a:defRPr/>
            </a:pPr>
            <a:endParaRPr lang="en-GB" sz="1200" dirty="0"/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Time Domain ERP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Phase Domain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Time Frequency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 smtClean="0"/>
              <a:t>Spectral Data</a:t>
            </a:r>
            <a:endParaRPr lang="en-GB" sz="1200" dirty="0"/>
          </a:p>
        </p:txBody>
      </p:sp>
      <p:grpSp>
        <p:nvGrpSpPr>
          <p:cNvPr id="29" name="50 Grupo"/>
          <p:cNvGrpSpPr>
            <a:grpSpLocks/>
          </p:cNvGrpSpPr>
          <p:nvPr/>
        </p:nvGrpSpPr>
        <p:grpSpPr bwMode="auto">
          <a:xfrm>
            <a:off x="6562826" y="874713"/>
            <a:ext cx="2640429" cy="1900099"/>
            <a:chOff x="7749407" y="1018550"/>
            <a:chExt cx="1194611" cy="1066052"/>
          </a:xfrm>
        </p:grpSpPr>
        <p:sp>
          <p:nvSpPr>
            <p:cNvPr id="30" name="Rectangle 243"/>
            <p:cNvSpPr>
              <a:spLocks noChangeArrowheads="1"/>
            </p:cNvSpPr>
            <p:nvPr/>
          </p:nvSpPr>
          <p:spPr bwMode="auto">
            <a:xfrm>
              <a:off x="7979553" y="1386850"/>
              <a:ext cx="812800" cy="422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1" name="Line 246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47"/>
            <p:cNvSpPr>
              <a:spLocks noChangeShapeType="1"/>
            </p:cNvSpPr>
            <p:nvPr/>
          </p:nvSpPr>
          <p:spPr bwMode="auto">
            <a:xfrm>
              <a:off x="7979553" y="1809125"/>
              <a:ext cx="812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48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50"/>
            <p:cNvSpPr>
              <a:spLocks noChangeShapeType="1"/>
            </p:cNvSpPr>
            <p:nvPr/>
          </p:nvSpPr>
          <p:spPr bwMode="auto">
            <a:xfrm>
              <a:off x="7979553" y="1386850"/>
              <a:ext cx="0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52"/>
            <p:cNvSpPr>
              <a:spLocks noChangeShapeType="1"/>
            </p:cNvSpPr>
            <p:nvPr/>
          </p:nvSpPr>
          <p:spPr bwMode="auto">
            <a:xfrm flipV="1">
              <a:off x="8114490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254"/>
            <p:cNvSpPr>
              <a:spLocks noChangeArrowheads="1"/>
            </p:cNvSpPr>
            <p:nvPr/>
          </p:nvSpPr>
          <p:spPr bwMode="auto">
            <a:xfrm>
              <a:off x="81081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7" name="Line 255"/>
            <p:cNvSpPr>
              <a:spLocks noChangeShapeType="1"/>
            </p:cNvSpPr>
            <p:nvPr/>
          </p:nvSpPr>
          <p:spPr bwMode="auto">
            <a:xfrm flipV="1">
              <a:off x="824942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Rectangle 257"/>
            <p:cNvSpPr>
              <a:spLocks noChangeArrowheads="1"/>
            </p:cNvSpPr>
            <p:nvPr/>
          </p:nvSpPr>
          <p:spPr bwMode="auto">
            <a:xfrm>
              <a:off x="8233553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9" name="Line 258"/>
            <p:cNvSpPr>
              <a:spLocks noChangeShapeType="1"/>
            </p:cNvSpPr>
            <p:nvPr/>
          </p:nvSpPr>
          <p:spPr bwMode="auto">
            <a:xfrm flipV="1">
              <a:off x="8385953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260"/>
            <p:cNvSpPr>
              <a:spLocks noChangeArrowheads="1"/>
            </p:cNvSpPr>
            <p:nvPr/>
          </p:nvSpPr>
          <p:spPr bwMode="auto">
            <a:xfrm>
              <a:off x="83700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1" name="Line 261"/>
            <p:cNvSpPr>
              <a:spLocks noChangeShapeType="1"/>
            </p:cNvSpPr>
            <p:nvPr/>
          </p:nvSpPr>
          <p:spPr bwMode="auto">
            <a:xfrm flipV="1">
              <a:off x="852247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263"/>
            <p:cNvSpPr>
              <a:spLocks noChangeArrowheads="1"/>
            </p:cNvSpPr>
            <p:nvPr/>
          </p:nvSpPr>
          <p:spPr bwMode="auto">
            <a:xfrm>
              <a:off x="8505015" y="1813888"/>
              <a:ext cx="34925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3" name="Line 264"/>
            <p:cNvSpPr>
              <a:spLocks noChangeShapeType="1"/>
            </p:cNvSpPr>
            <p:nvPr/>
          </p:nvSpPr>
          <p:spPr bwMode="auto">
            <a:xfrm flipV="1">
              <a:off x="8657415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266"/>
            <p:cNvSpPr>
              <a:spLocks noChangeArrowheads="1"/>
            </p:cNvSpPr>
            <p:nvPr/>
          </p:nvSpPr>
          <p:spPr bwMode="auto">
            <a:xfrm>
              <a:off x="86415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5" name="Rectangle 269"/>
            <p:cNvSpPr>
              <a:spLocks noChangeArrowheads="1"/>
            </p:cNvSpPr>
            <p:nvPr/>
          </p:nvSpPr>
          <p:spPr bwMode="auto">
            <a:xfrm>
              <a:off x="87764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6" name="Rectangle 290"/>
            <p:cNvSpPr>
              <a:spLocks noChangeArrowheads="1"/>
            </p:cNvSpPr>
            <p:nvPr/>
          </p:nvSpPr>
          <p:spPr bwMode="auto">
            <a:xfrm>
              <a:off x="7935103" y="1372563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7" name="Line 293"/>
            <p:cNvSpPr>
              <a:spLocks noChangeShapeType="1"/>
            </p:cNvSpPr>
            <p:nvPr/>
          </p:nvSpPr>
          <p:spPr bwMode="auto">
            <a:xfrm flipH="1" flipV="1">
              <a:off x="7977965" y="1018550"/>
              <a:ext cx="1588" cy="790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95"/>
            <p:cNvSpPr>
              <a:spLocks/>
            </p:cNvSpPr>
            <p:nvPr/>
          </p:nvSpPr>
          <p:spPr bwMode="auto">
            <a:xfrm>
              <a:off x="8085915" y="1386850"/>
              <a:ext cx="706438" cy="39846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360"/>
            <p:cNvSpPr txBox="1">
              <a:spLocks noChangeArrowheads="1"/>
            </p:cNvSpPr>
            <p:nvPr/>
          </p:nvSpPr>
          <p:spPr bwMode="auto">
            <a:xfrm>
              <a:off x="7968194" y="1866114"/>
              <a:ext cx="975824" cy="21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50" name="TextBox 365"/>
            <p:cNvSpPr txBox="1">
              <a:spLocks noChangeArrowheads="1"/>
            </p:cNvSpPr>
            <p:nvPr/>
          </p:nvSpPr>
          <p:spPr bwMode="auto">
            <a:xfrm rot="16200000">
              <a:off x="7514073" y="1374194"/>
              <a:ext cx="595992" cy="12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 smtClean="0">
                  <a:latin typeface="Calibri" pitchFamily="34" charset="0"/>
                </a:rPr>
                <a:t>  Power </a:t>
              </a:r>
              <a:r>
                <a:rPr lang="en-GB" sz="1200" b="1" dirty="0">
                  <a:latin typeface="Calibri" pitchFamily="34" charset="0"/>
                </a:rPr>
                <a:t>(mV</a:t>
              </a:r>
              <a:r>
                <a:rPr lang="en-GB" sz="1200" b="1" baseline="30000" dirty="0">
                  <a:latin typeface="Calibri" pitchFamily="34" charset="0"/>
                </a:rPr>
                <a:t>2</a:t>
              </a:r>
              <a:r>
                <a:rPr lang="en-GB" sz="1200" b="1" dirty="0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51" name="49 CuadroTexto"/>
          <p:cNvSpPr txBox="1">
            <a:spLocks noChangeArrowheads="1"/>
          </p:cNvSpPr>
          <p:nvPr/>
        </p:nvSpPr>
        <p:spPr bwMode="auto">
          <a:xfrm>
            <a:off x="7646988" y="70643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“theta”</a:t>
            </a:r>
          </a:p>
        </p:txBody>
      </p:sp>
      <p:sp>
        <p:nvSpPr>
          <p:cNvPr id="52" name="Freeform 295"/>
          <p:cNvSpPr>
            <a:spLocks/>
          </p:cNvSpPr>
          <p:nvPr/>
        </p:nvSpPr>
        <p:spPr bwMode="auto">
          <a:xfrm>
            <a:off x="7281863" y="1108075"/>
            <a:ext cx="1047750" cy="1166813"/>
          </a:xfrm>
          <a:custGeom>
            <a:avLst/>
            <a:gdLst>
              <a:gd name="T0" fmla="*/ 0 w 1726"/>
              <a:gd name="T1" fmla="*/ 0 h 1312"/>
              <a:gd name="T2" fmla="*/ 2147483647 w 1726"/>
              <a:gd name="T3" fmla="*/ 2147483647 h 1312"/>
              <a:gd name="T4" fmla="*/ 2147483647 w 1726"/>
              <a:gd name="T5" fmla="*/ 2147483647 h 1312"/>
              <a:gd name="T6" fmla="*/ 2147483647 w 1726"/>
              <a:gd name="T7" fmla="*/ 2147483647 h 1312"/>
              <a:gd name="T8" fmla="*/ 2147483647 w 1726"/>
              <a:gd name="T9" fmla="*/ 2147483647 h 1312"/>
              <a:gd name="T10" fmla="*/ 2147483647 w 1726"/>
              <a:gd name="T11" fmla="*/ 2147483647 h 1312"/>
              <a:gd name="T12" fmla="*/ 2147483647 w 1726"/>
              <a:gd name="T13" fmla="*/ 2147483647 h 1312"/>
              <a:gd name="T14" fmla="*/ 2147483647 w 1726"/>
              <a:gd name="T15" fmla="*/ 2147483647 h 1312"/>
              <a:gd name="T16" fmla="*/ 2147483647 w 1726"/>
              <a:gd name="T17" fmla="*/ 2147483647 h 1312"/>
              <a:gd name="T18" fmla="*/ 2147483647 w 1726"/>
              <a:gd name="T19" fmla="*/ 2147483647 h 1312"/>
              <a:gd name="T20" fmla="*/ 2147483647 w 1726"/>
              <a:gd name="T21" fmla="*/ 2147483647 h 1312"/>
              <a:gd name="T22" fmla="*/ 2147483647 w 1726"/>
              <a:gd name="T23" fmla="*/ 2147483647 h 1312"/>
              <a:gd name="T24" fmla="*/ 2147483647 w 1726"/>
              <a:gd name="T25" fmla="*/ 2147483647 h 1312"/>
              <a:gd name="T26" fmla="*/ 2147483647 w 1726"/>
              <a:gd name="T27" fmla="*/ 2147483647 h 1312"/>
              <a:gd name="T28" fmla="*/ 2147483647 w 1726"/>
              <a:gd name="T29" fmla="*/ 2147483647 h 1312"/>
              <a:gd name="T30" fmla="*/ 2147483647 w 1726"/>
              <a:gd name="T31" fmla="*/ 2147483647 h 1312"/>
              <a:gd name="T32" fmla="*/ 2147483647 w 1726"/>
              <a:gd name="T33" fmla="*/ 2147483647 h 1312"/>
              <a:gd name="T34" fmla="*/ 2147483647 w 1726"/>
              <a:gd name="T35" fmla="*/ 2147483647 h 1312"/>
              <a:gd name="T36" fmla="*/ 2147483647 w 1726"/>
              <a:gd name="T37" fmla="*/ 2147483647 h 1312"/>
              <a:gd name="T38" fmla="*/ 2147483647 w 1726"/>
              <a:gd name="T39" fmla="*/ 2147483647 h 1312"/>
              <a:gd name="T40" fmla="*/ 2147483647 w 1726"/>
              <a:gd name="T41" fmla="*/ 2147483647 h 1312"/>
              <a:gd name="T42" fmla="*/ 2147483647 w 1726"/>
              <a:gd name="T43" fmla="*/ 2147483647 h 1312"/>
              <a:gd name="T44" fmla="*/ 2147483647 w 1726"/>
              <a:gd name="T45" fmla="*/ 2147483647 h 1312"/>
              <a:gd name="T46" fmla="*/ 2147483647 w 1726"/>
              <a:gd name="T47" fmla="*/ 2147483647 h 1312"/>
              <a:gd name="T48" fmla="*/ 2147483647 w 1726"/>
              <a:gd name="T49" fmla="*/ 2147483647 h 1312"/>
              <a:gd name="T50" fmla="*/ 2147483647 w 1726"/>
              <a:gd name="T51" fmla="*/ 2147483647 h 1312"/>
              <a:gd name="T52" fmla="*/ 2147483647 w 1726"/>
              <a:gd name="T53" fmla="*/ 2147483647 h 13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1312"/>
              <a:gd name="T83" fmla="*/ 1726 w 1726"/>
              <a:gd name="T84" fmla="*/ 1312 h 13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1312">
                <a:moveTo>
                  <a:pt x="0" y="0"/>
                </a:moveTo>
                <a:lnTo>
                  <a:pt x="70" y="193"/>
                </a:lnTo>
                <a:lnTo>
                  <a:pt x="134" y="375"/>
                </a:lnTo>
                <a:lnTo>
                  <a:pt x="198" y="480"/>
                </a:lnTo>
                <a:lnTo>
                  <a:pt x="268" y="492"/>
                </a:lnTo>
                <a:lnTo>
                  <a:pt x="332" y="433"/>
                </a:lnTo>
                <a:lnTo>
                  <a:pt x="401" y="375"/>
                </a:lnTo>
                <a:lnTo>
                  <a:pt x="465" y="380"/>
                </a:lnTo>
                <a:lnTo>
                  <a:pt x="529" y="498"/>
                </a:lnTo>
                <a:lnTo>
                  <a:pt x="599" y="685"/>
                </a:lnTo>
                <a:lnTo>
                  <a:pt x="663" y="855"/>
                </a:lnTo>
                <a:lnTo>
                  <a:pt x="733" y="984"/>
                </a:lnTo>
                <a:lnTo>
                  <a:pt x="797" y="1078"/>
                </a:lnTo>
                <a:lnTo>
                  <a:pt x="861" y="1136"/>
                </a:lnTo>
                <a:lnTo>
                  <a:pt x="930" y="1183"/>
                </a:lnTo>
                <a:lnTo>
                  <a:pt x="994" y="1212"/>
                </a:lnTo>
                <a:lnTo>
                  <a:pt x="1064" y="1230"/>
                </a:lnTo>
                <a:lnTo>
                  <a:pt x="1128" y="1242"/>
                </a:lnTo>
                <a:lnTo>
                  <a:pt x="1192" y="1247"/>
                </a:lnTo>
                <a:lnTo>
                  <a:pt x="1262" y="1253"/>
                </a:lnTo>
                <a:lnTo>
                  <a:pt x="1325" y="1259"/>
                </a:lnTo>
                <a:lnTo>
                  <a:pt x="1395" y="1259"/>
                </a:lnTo>
                <a:lnTo>
                  <a:pt x="1459" y="1271"/>
                </a:lnTo>
                <a:lnTo>
                  <a:pt x="1523" y="1277"/>
                </a:lnTo>
                <a:lnTo>
                  <a:pt x="1593" y="1288"/>
                </a:lnTo>
                <a:lnTo>
                  <a:pt x="1657" y="1300"/>
                </a:lnTo>
                <a:lnTo>
                  <a:pt x="1726" y="1312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7650162" y="1339851"/>
            <a:ext cx="512763" cy="18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5549901" y="5019742"/>
            <a:ext cx="885977" cy="11120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blue_brain_2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33000" contrast="44000"/>
          </a:blip>
          <a:stretch>
            <a:fillRect/>
          </a:stretch>
        </p:blipFill>
        <p:spPr bwMode="auto">
          <a:xfrm>
            <a:off x="2763762" y="4030807"/>
            <a:ext cx="3879780" cy="2649393"/>
          </a:xfrm>
          <a:prstGeom prst="rect">
            <a:avLst/>
          </a:prstGeom>
          <a:effectLst>
            <a:outerShdw blurRad="165100" dist="50800" dir="7260000" sx="105000" sy="105000" algn="ctr" rotWithShape="0">
              <a:srgbClr val="000000">
                <a:alpha val="52000"/>
              </a:srgbClr>
            </a:outerShdw>
          </a:effectLst>
        </p:spPr>
      </p:pic>
      <p:sp>
        <p:nvSpPr>
          <p:cNvPr id="56" name="Oval 55"/>
          <p:cNvSpPr/>
          <p:nvPr/>
        </p:nvSpPr>
        <p:spPr>
          <a:xfrm>
            <a:off x="4273249" y="5312375"/>
            <a:ext cx="406398" cy="38764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136847" y="4768088"/>
            <a:ext cx="377371" cy="37404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5482530" y="5015015"/>
            <a:ext cx="895291" cy="297360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8248690">
            <a:off x="3972822" y="5177793"/>
            <a:ext cx="1503536" cy="625440"/>
          </a:xfrm>
          <a:prstGeom prst="arc">
            <a:avLst/>
          </a:prstGeom>
          <a:ln w="381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 rot="7730488">
            <a:off x="4447860" y="4672252"/>
            <a:ext cx="1503536" cy="625440"/>
          </a:xfrm>
          <a:prstGeom prst="arc">
            <a:avLst/>
          </a:prstGeom>
          <a:ln w="38100">
            <a:solidFill>
              <a:schemeClr val="bg1">
                <a:lumMod val="9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6924103" y="5889599"/>
            <a:ext cx="197111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600" smtClean="0">
                <a:solidFill>
                  <a:srgbClr val="FF0000"/>
                </a:solidFill>
                <a:latin typeface="+mn-lt"/>
              </a:rPr>
              <a:t>A Neural Mass Model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1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6727109" y="3042957"/>
            <a:ext cx="241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Event-Related Potentials</a:t>
            </a:r>
            <a:endParaRPr lang="en-US" dirty="0"/>
          </a:p>
        </p:txBody>
      </p:sp>
      <p:sp>
        <p:nvSpPr>
          <p:cNvPr id="58" name="Rectangle 7"/>
          <p:cNvSpPr txBox="1">
            <a:spLocks noChangeArrowheads="1"/>
          </p:cNvSpPr>
          <p:nvPr/>
        </p:nvSpPr>
        <p:spPr>
          <a:xfrm>
            <a:off x="103133" y="23854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 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in DCM for ERPs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84346" y="2353456"/>
            <a:ext cx="2210953" cy="2802877"/>
            <a:chOff x="3084346" y="2353456"/>
            <a:chExt cx="2210953" cy="2802877"/>
          </a:xfrm>
        </p:grpSpPr>
        <p:sp>
          <p:nvSpPr>
            <p:cNvPr id="46" name="TextBox 45"/>
            <p:cNvSpPr txBox="1"/>
            <p:nvPr/>
          </p:nvSpPr>
          <p:spPr>
            <a:xfrm>
              <a:off x="3132945" y="4233003"/>
              <a:ext cx="21623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Interconnected </a:t>
              </a:r>
            </a:p>
            <a:p>
              <a:r>
                <a:rPr lang="en-US" dirty="0" smtClean="0"/>
                <a:t>Neural mass models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84346" y="2791605"/>
              <a:ext cx="1922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Lead Field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02964" y="2353456"/>
                  <a:ext cx="20102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US" sz="24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baseline="-25000" smtClean="0">
                            <a:latin typeface="Cambria Math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964" y="2353456"/>
                  <a:ext cx="2010294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132945" y="3645107"/>
                  <a:ext cx="19310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US" sz="24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945" y="3645107"/>
                  <a:ext cx="1931041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19921" y="2556369"/>
            <a:ext cx="2562416" cy="2240484"/>
            <a:chOff x="119921" y="2556369"/>
            <a:chExt cx="2562416" cy="2240484"/>
          </a:xfrm>
        </p:grpSpPr>
        <p:pic>
          <p:nvPicPr>
            <p:cNvPr id="59" name="Picture 4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4" t="79144" r="72907" b="8549"/>
            <a:stretch/>
          </p:blipFill>
          <p:spPr bwMode="auto">
            <a:xfrm>
              <a:off x="119921" y="3567658"/>
              <a:ext cx="1783830" cy="1229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72322" y="2673245"/>
                  <a:ext cx="14239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22" y="2673245"/>
                  <a:ext cx="142391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9"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AutoShape 13"/>
            <p:cNvCxnSpPr>
              <a:cxnSpLocks noChangeShapeType="1"/>
            </p:cNvCxnSpPr>
            <p:nvPr/>
          </p:nvCxnSpPr>
          <p:spPr bwMode="auto">
            <a:xfrm flipV="1">
              <a:off x="1933731" y="2556369"/>
              <a:ext cx="748606" cy="5615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cxnSp>
        <p:nvCxnSpPr>
          <p:cNvPr id="67" name="AutoShape 13"/>
          <p:cNvCxnSpPr>
            <a:cxnSpLocks noChangeShapeType="1"/>
          </p:cNvCxnSpPr>
          <p:nvPr/>
        </p:nvCxnSpPr>
        <p:spPr bwMode="auto">
          <a:xfrm flipV="1">
            <a:off x="4694419" y="1359654"/>
            <a:ext cx="748606" cy="5615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8" name="Picture 14" descr="dat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7222" r="20813" b="10945"/>
          <a:stretch>
            <a:fillRect/>
          </a:stretch>
        </p:blipFill>
        <p:spPr bwMode="auto">
          <a:xfrm>
            <a:off x="5969704" y="1179278"/>
            <a:ext cx="2819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993516" y="1258653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de-DE" altLang="en-US" b="0">
                <a:solidFill>
                  <a:schemeClr val="tx1"/>
                </a:solidFill>
              </a:rPr>
              <a:t>data </a:t>
            </a:r>
            <a:r>
              <a:rPr lang="de-DE" altLang="en-US" b="0" i="1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5812475" y="1072801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290345" y="2753709"/>
            <a:ext cx="922256" cy="1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5270718" y="1836976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Channels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639175" y="2620972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82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9" grpId="0"/>
      <p:bldP spid="72" grpId="0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13" name="AutoShape 13"/>
          <p:cNvCxnSpPr>
            <a:cxnSpLocks noChangeShapeType="1"/>
          </p:cNvCxnSpPr>
          <p:nvPr/>
        </p:nvCxnSpPr>
        <p:spPr bwMode="auto">
          <a:xfrm flipV="1">
            <a:off x="2368446" y="2286546"/>
            <a:ext cx="748606" cy="5615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4" name="AutoShape 14"/>
          <p:cNvCxnSpPr>
            <a:cxnSpLocks noChangeShapeType="1"/>
          </p:cNvCxnSpPr>
          <p:nvPr/>
        </p:nvCxnSpPr>
        <p:spPr bwMode="auto">
          <a:xfrm flipV="1">
            <a:off x="5561351" y="1802320"/>
            <a:ext cx="630298" cy="61109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4" y="4167030"/>
            <a:ext cx="19923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419889" y="4314668"/>
            <a:ext cx="3175" cy="1014412"/>
          </a:xfrm>
          <a:prstGeom prst="line">
            <a:avLst/>
          </a:prstGeom>
          <a:noFill/>
          <a:ln w="11113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91277" y="4665505"/>
            <a:ext cx="177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900" b="1">
                <a:solidFill>
                  <a:srgbClr val="CC0000"/>
                </a:solidFill>
              </a:rPr>
              <a:t>mV</a:t>
            </a:r>
            <a:endParaRPr lang="en-GB"/>
          </a:p>
        </p:txBody>
      </p:sp>
      <p:pic>
        <p:nvPicPr>
          <p:cNvPr id="25620" name="Picture 20" descr="fr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514" y="3263743"/>
            <a:ext cx="2641600" cy="2598737"/>
          </a:xfrm>
          <a:prstGeom prst="rect">
            <a:avLst/>
          </a:prstGeom>
          <a:noFill/>
        </p:spPr>
      </p:pic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28862" y="182231"/>
            <a:ext cx="714330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>
                <a:solidFill>
                  <a:srgbClr val="000000"/>
                </a:solidFill>
                <a:latin typeface="+mj-lt"/>
              </a:rPr>
              <a:t>State </a:t>
            </a:r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equations from time to spectral domain  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9862" y="2473377"/>
                <a:ext cx="2010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400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400" b="0" i="1" baseline="-25000" smtClean="0">
                          <a:latin typeface="Cambria Math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2473377"/>
                <a:ext cx="201029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9902" y="2910589"/>
                <a:ext cx="1931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400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2" y="2910589"/>
                <a:ext cx="193104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30315" y="2221042"/>
                <a:ext cx="2010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400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400" b="0" i="1" baseline="-25000" smtClean="0">
                          <a:latin typeface="Cambria Math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315" y="2221042"/>
                <a:ext cx="201029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90276" y="2718216"/>
                <a:ext cx="2346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US" sz="2400" b="0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276" y="2718216"/>
                <a:ext cx="234615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4872" y="1394086"/>
            <a:ext cx="272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Time Differential Equations</a:t>
            </a:r>
            <a:endParaRPr lang="en-US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5069" y="13066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Linearise</a:t>
            </a:r>
            <a:endParaRPr lang="en-US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0788" y="1204212"/>
            <a:ext cx="230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Analytic Transfer Function in the Frequency domain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65954" y="2448393"/>
                <a:ext cx="2831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54" y="2448393"/>
                <a:ext cx="283128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4616" y="5456420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White/Pink Noise</a:t>
            </a:r>
            <a:endParaRPr lang="en-US">
              <a:latin typeface="+mn-lt"/>
            </a:endParaRPr>
          </a:p>
        </p:txBody>
      </p:sp>
      <p:pic>
        <p:nvPicPr>
          <p:cNvPr id="40" name="Picture 24" descr="post2pr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2665" t="7393" r="9672" b="12764"/>
          <a:stretch/>
        </p:blipFill>
        <p:spPr bwMode="auto">
          <a:xfrm>
            <a:off x="3147935" y="3741922"/>
            <a:ext cx="2248524" cy="201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167266" y="4332157"/>
            <a:ext cx="329783" cy="124418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/>
      <p:bldP spid="23" grpId="0"/>
      <p:bldP spid="24" grpId="0"/>
      <p:bldP spid="28" grpId="0"/>
      <p:bldP spid="30" grpId="0"/>
      <p:bldP spid="9" grpId="0"/>
      <p:bldP spid="34" grpId="0"/>
      <p:bldP spid="35" grpId="0"/>
      <p:bldP spid="36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DCM for SSR/CSD 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011" y="0"/>
            <a:ext cx="5084141" cy="1534686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r>
              <a:rPr lang="en-US" sz="3200" dirty="0">
                <a:latin typeface="+mn-lt"/>
              </a:rPr>
              <a:t>Connectivity changes underlying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spectral </a:t>
            </a:r>
            <a:r>
              <a:rPr lang="en-US" sz="3200" dirty="0">
                <a:latin typeface="+mn-lt"/>
              </a:rPr>
              <a:t>EEG changes during </a:t>
            </a:r>
            <a:r>
              <a:rPr lang="en-US" sz="3200" dirty="0" err="1" smtClean="0">
                <a:latin typeface="+mn-lt"/>
              </a:rPr>
              <a:t>propofol</a:t>
            </a:r>
            <a:r>
              <a:rPr lang="en-US" sz="3200" dirty="0" smtClean="0">
                <a:latin typeface="+mn-lt"/>
              </a:rPr>
              <a:t>-induced loss </a:t>
            </a:r>
            <a:r>
              <a:rPr lang="en-US" sz="3200" dirty="0">
                <a:latin typeface="+mn-lt"/>
              </a:rPr>
              <a:t>of consciousness.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6869792" y="182109"/>
            <a:ext cx="1983922" cy="1516062"/>
            <a:chOff x="3705678" y="2097995"/>
            <a:chExt cx="3429000" cy="2571750"/>
          </a:xfrm>
        </p:grpSpPr>
        <p:pic>
          <p:nvPicPr>
            <p:cNvPr id="22" name="Picture 21" descr="blue_brain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5678" y="2097995"/>
              <a:ext cx="3429000" cy="257175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129666" y="3153682"/>
              <a:ext cx="1085850" cy="838200"/>
              <a:chOff x="1924050" y="2657475"/>
              <a:chExt cx="904875" cy="69532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24050" y="3096004"/>
                <a:ext cx="238125" cy="25679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90800" y="2934025"/>
                <a:ext cx="238125" cy="25679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00300" y="2657475"/>
                <a:ext cx="238125" cy="25679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30" name="Straight Arrow Connector 29"/>
              <p:cNvCxnSpPr>
                <a:stCxn id="29" idx="3"/>
                <a:endCxn id="27" idx="7"/>
              </p:cNvCxnSpPr>
              <p:nvPr/>
            </p:nvCxnSpPr>
            <p:spPr>
              <a:xfrm rot="5400000">
                <a:off x="2153497" y="2851680"/>
                <a:ext cx="255479" cy="30691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8" idx="3"/>
              </p:cNvCxnSpPr>
              <p:nvPr/>
            </p:nvCxnSpPr>
            <p:spPr>
              <a:xfrm rot="5400000">
                <a:off x="2398403" y="2964028"/>
                <a:ext cx="38191" cy="415396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7"/>
              </p:cNvCxnSpPr>
              <p:nvPr/>
            </p:nvCxnSpPr>
            <p:spPr>
              <a:xfrm rot="16200000" flipV="1">
                <a:off x="2636212" y="2812581"/>
                <a:ext cx="189634" cy="12700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5301343" y="3305628"/>
              <a:ext cx="319314" cy="3120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471886" y="3831772"/>
              <a:ext cx="529771" cy="725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6203270" y="3622449"/>
              <a:ext cx="422504" cy="6122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65100" y="1687830"/>
            <a:ext cx="42690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</a:p>
          <a:p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Mild Sedation: Responsive to command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Deep 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5716" name="Picture 4" descr="http://www.dralansidi.co.uk/Images/Images%20by%20Page/Sedation%20Options/iv%20sed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843212"/>
            <a:ext cx="2619375" cy="2343151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00499" y="6501488"/>
            <a:ext cx="90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Boly, Moran, Murphy,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Boveroux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Bruno,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Noirhomme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Ledoux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Bonhomme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Brichant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Tononi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Laureys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J Neuroscience, 2012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65099" y="1504950"/>
            <a:ext cx="4385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</a:t>
            </a:r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Sedation: Responsive to command</a:t>
            </a:r>
            <a:endParaRPr lang="en-US" dirty="0">
              <a:solidFill>
                <a:srgbClr val="150CCA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5716" name="Picture 4" descr="http://www.dralansidi.co.uk/Images/Images%20by%20Page/Sedation%20Options/iv%20sed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843212"/>
            <a:ext cx="2619375" cy="2343151"/>
          </a:xfrm>
          <a:prstGeom prst="rect">
            <a:avLst/>
          </a:prstGeom>
          <a:noFill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791" y="2610174"/>
            <a:ext cx="3219009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3211286" y="2957285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Anterior </a:t>
            </a:r>
            <a:r>
              <a:rPr lang="en-US" dirty="0" smtClean="0">
                <a:latin typeface="Calibri" pitchFamily="34" charset="0"/>
              </a:rPr>
              <a:t>Cingulate/</a:t>
            </a:r>
            <a:r>
              <a:rPr lang="en-US" dirty="0" err="1" smtClean="0">
                <a:latin typeface="Calibri" pitchFamily="34" charset="0"/>
              </a:rPr>
              <a:t>mPFC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6727372" y="2558144"/>
            <a:ext cx="2146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Precuneus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/Posterior  </a:t>
            </a:r>
            <a:r>
              <a:rPr lang="en-US" dirty="0">
                <a:latin typeface="Calibri" pitchFamily="34" charset="0"/>
              </a:rPr>
              <a:t>Cingulate</a:t>
            </a:r>
          </a:p>
        </p:txBody>
      </p:sp>
    </p:spTree>
    <p:extLst>
      <p:ext uri="{BB962C8B-B14F-4D97-AF65-F5344CB8AC3E}">
        <p14:creationId xmlns:p14="http://schemas.microsoft.com/office/powerpoint/2010/main" val="35965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88953" y="1163044"/>
            <a:ext cx="4385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</a:t>
            </a:r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Sedation: Responsive to command</a:t>
            </a:r>
            <a:endParaRPr lang="en-US" dirty="0">
              <a:solidFill>
                <a:srgbClr val="150CCA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78075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 descr="Rear_IntraROI_Power_NEW_1D"/>
          <p:cNvPicPr>
            <a:picLocks noChangeAspect="1" noChangeArrowheads="1"/>
          </p:cNvPicPr>
          <p:nvPr/>
        </p:nvPicPr>
        <p:blipFill>
          <a:blip r:embed="rId3" cstate="print"/>
          <a:srcRect b="46013"/>
          <a:stretch>
            <a:fillRect/>
          </a:stretch>
        </p:blipFill>
        <p:spPr bwMode="auto">
          <a:xfrm>
            <a:off x="5410200" y="3962400"/>
            <a:ext cx="36560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276600" y="2895600"/>
            <a:ext cx="838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4953000" y="28956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774467" y="6008582"/>
            <a:ext cx="665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Increased gamma power in </a:t>
            </a:r>
            <a:r>
              <a:rPr lang="en-US" sz="1400" i="1" dirty="0" err="1" smtClean="0">
                <a:solidFill>
                  <a:srgbClr val="0000FF"/>
                </a:solidFill>
              </a:rPr>
              <a:t>Propofol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</a:rPr>
              <a:t>vs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Wake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Increased low frequency power </a:t>
            </a:r>
            <a:r>
              <a:rPr lang="en-US" sz="1400" i="1" dirty="0" smtClean="0">
                <a:solidFill>
                  <a:srgbClr val="FF0000"/>
                </a:solidFill>
              </a:rPr>
              <a:t>when </a:t>
            </a:r>
            <a:r>
              <a:rPr lang="en-US" sz="1400" i="1" dirty="0" err="1" smtClean="0">
                <a:solidFill>
                  <a:srgbClr val="FF0000"/>
                </a:solidFill>
              </a:rPr>
              <a:t>consiousness</a:t>
            </a:r>
            <a:r>
              <a:rPr lang="en-US" sz="1400" i="1" dirty="0" smtClean="0">
                <a:solidFill>
                  <a:srgbClr val="FF0000"/>
                </a:solidFill>
              </a:rPr>
              <a:t> is lost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7399434" y="5673910"/>
            <a:ext cx="1537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Murphy </a:t>
            </a:r>
            <a:r>
              <a:rPr lang="fr-BE" sz="11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et al. 2011</a:t>
            </a:r>
            <a:endParaRPr lang="fr-BE" sz="11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7" name="Picture 6" descr="Front_IntraROI_Power_NEW_1D"/>
          <p:cNvPicPr>
            <a:picLocks noChangeAspect="1" noChangeArrowheads="1"/>
          </p:cNvPicPr>
          <p:nvPr/>
        </p:nvPicPr>
        <p:blipFill>
          <a:blip r:embed="rId4" cstate="print"/>
          <a:srcRect b="45901"/>
          <a:stretch>
            <a:fillRect/>
          </a:stretch>
        </p:blipFill>
        <p:spPr bwMode="auto">
          <a:xfrm>
            <a:off x="381001" y="3864429"/>
            <a:ext cx="36560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137860" y="2639233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Anterior </a:t>
            </a:r>
            <a:r>
              <a:rPr lang="en-US" dirty="0" smtClean="0">
                <a:latin typeface="Calibri" pitchFamily="34" charset="0"/>
              </a:rPr>
              <a:t>Cingulate/</a:t>
            </a:r>
            <a:r>
              <a:rPr lang="en-US" dirty="0" err="1" smtClean="0">
                <a:latin typeface="Calibri" pitchFamily="34" charset="0"/>
              </a:rPr>
              <a:t>mPFC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653946" y="2240092"/>
            <a:ext cx="2146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Precuneus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/Posterior  </a:t>
            </a:r>
            <a:r>
              <a:rPr lang="en-US" dirty="0">
                <a:latin typeface="Calibri" pitchFamily="34" charset="0"/>
              </a:rPr>
              <a:t>Cingulate</a:t>
            </a:r>
          </a:p>
        </p:txBody>
      </p:sp>
    </p:spTree>
    <p:extLst>
      <p:ext uri="{BB962C8B-B14F-4D97-AF65-F5344CB8AC3E}">
        <p14:creationId xmlns:p14="http://schemas.microsoft.com/office/powerpoint/2010/main" val="37274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0831" y="2732929"/>
            <a:ext cx="8153400" cy="990600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Bayesian Model Selection</a:t>
            </a:r>
          </a:p>
        </p:txBody>
      </p:sp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Wake</a:t>
            </a:r>
          </a:p>
          <a:p>
            <a:r>
              <a:rPr lang="en-US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90" y="0"/>
            <a:ext cx="260332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95607" y="1747802"/>
            <a:ext cx="934278" cy="1241888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6" name="Oval 4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7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AutoShape 62"/>
            <p:cNvCxnSpPr>
              <a:cxnSpLocks noChangeShapeType="1"/>
              <a:stCxn id="54" idx="0"/>
              <a:endCxn id="48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55"/>
            <p:cNvCxnSpPr>
              <a:cxnSpLocks noChangeShapeType="1"/>
              <a:stCxn id="48" idx="3"/>
              <a:endCxn id="55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53" name="AutoShape 60"/>
            <p:cNvCxnSpPr>
              <a:cxnSpLocks noChangeShapeType="1"/>
              <a:stCxn id="48" idx="5"/>
              <a:endCxn id="54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" name="12-Point Star 53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AutoShape 71"/>
            <p:cNvCxnSpPr>
              <a:cxnSpLocks noChangeShapeType="1"/>
              <a:stCxn id="48" idx="1"/>
              <a:endCxn id="55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55"/>
            <p:cNvCxnSpPr>
              <a:cxnSpLocks noChangeShapeType="1"/>
              <a:stCxn id="55" idx="0"/>
              <a:endCxn id="55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58" name="Group 57"/>
          <p:cNvGrpSpPr/>
          <p:nvPr/>
        </p:nvGrpSpPr>
        <p:grpSpPr>
          <a:xfrm>
            <a:off x="7829384" y="1399270"/>
            <a:ext cx="934278" cy="1241888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9" name="Oval 5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0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AutoShape 62"/>
            <p:cNvCxnSpPr>
              <a:cxnSpLocks noChangeShapeType="1"/>
              <a:stCxn id="67" idx="0"/>
              <a:endCxn id="61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55"/>
            <p:cNvCxnSpPr>
              <a:cxnSpLocks noChangeShapeType="1"/>
              <a:stCxn id="61" idx="3"/>
              <a:endCxn id="68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66" name="AutoShape 60"/>
            <p:cNvCxnSpPr>
              <a:cxnSpLocks noChangeShapeType="1"/>
              <a:stCxn id="61" idx="5"/>
              <a:endCxn id="67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7" name="12-Point Star 66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AutoShape 71"/>
            <p:cNvCxnSpPr>
              <a:cxnSpLocks noChangeShapeType="1"/>
              <a:stCxn id="61" idx="1"/>
              <a:endCxn id="68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55"/>
            <p:cNvCxnSpPr>
              <a:cxnSpLocks noChangeShapeType="1"/>
              <a:stCxn id="68" idx="0"/>
              <a:endCxn id="68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71" name="Group 70"/>
          <p:cNvGrpSpPr/>
          <p:nvPr/>
        </p:nvGrpSpPr>
        <p:grpSpPr>
          <a:xfrm>
            <a:off x="490331" y="44765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2" name="Oval 7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16157" y="443815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5" name="Oval 8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>
            <a:stCxn id="85" idx="1"/>
            <a:endCxn id="72" idx="6"/>
          </p:cNvCxnSpPr>
          <p:nvPr/>
        </p:nvCxnSpPr>
        <p:spPr>
          <a:xfrm flipH="1">
            <a:off x="985963" y="451170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2" idx="5"/>
            <a:endCxn id="85" idx="2"/>
          </p:cNvCxnSpPr>
          <p:nvPr/>
        </p:nvCxnSpPr>
        <p:spPr>
          <a:xfrm flipV="1">
            <a:off x="913379" y="4689282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28" name="TextBox 73727"/>
          <p:cNvSpPr txBox="1"/>
          <p:nvPr/>
        </p:nvSpPr>
        <p:spPr>
          <a:xfrm>
            <a:off x="302150" y="422214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1909639" y="416780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099681" y="421551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4" name="Oval 9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25507" y="417708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8" name="Oval 9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98" idx="1"/>
            <a:endCxn id="94" idx="6"/>
          </p:cNvCxnSpPr>
          <p:nvPr/>
        </p:nvCxnSpPr>
        <p:spPr>
          <a:xfrm flipH="1">
            <a:off x="3595313" y="4250639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5"/>
            <a:endCxn id="98" idx="2"/>
          </p:cNvCxnSpPr>
          <p:nvPr/>
        </p:nvCxnSpPr>
        <p:spPr>
          <a:xfrm flipV="1">
            <a:off x="3522729" y="4428214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911500" y="396107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518989" y="390674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6321287" y="425659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06" name="Oval 10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47113" y="421816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10" name="Oval 10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3" name="Straight Arrow Connector 112"/>
          <p:cNvCxnSpPr>
            <a:stCxn id="110" idx="1"/>
            <a:endCxn id="106" idx="6"/>
          </p:cNvCxnSpPr>
          <p:nvPr/>
        </p:nvCxnSpPr>
        <p:spPr>
          <a:xfrm flipH="1">
            <a:off x="6816919" y="4291721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6" idx="5"/>
            <a:endCxn id="110" idx="2"/>
          </p:cNvCxnSpPr>
          <p:nvPr/>
        </p:nvCxnSpPr>
        <p:spPr>
          <a:xfrm flipV="1">
            <a:off x="6744335" y="4469296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133106" y="400215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740595" y="394782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3753013" y="520280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18" name="Oval 11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288400" y="548109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6282856" y="526773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23" name="Oval 12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10291" y="557784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Thalami</a:t>
            </a:r>
            <a:endParaRPr lang="en-US" sz="1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7619999" y="534062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28" name="Oval 12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1" name="Straight Arrow Connector 130"/>
          <p:cNvCxnSpPr>
            <a:stCxn id="118" idx="1"/>
          </p:cNvCxnSpPr>
          <p:nvPr/>
        </p:nvCxnSpPr>
        <p:spPr>
          <a:xfrm flipH="1" flipV="1">
            <a:off x="3397856" y="4682654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18" idx="7"/>
            <a:endCxn id="98" idx="3"/>
          </p:cNvCxnSpPr>
          <p:nvPr/>
        </p:nvCxnSpPr>
        <p:spPr>
          <a:xfrm flipV="1">
            <a:off x="4176061" y="4605788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4" idx="3"/>
            <a:endCxn id="118" idx="2"/>
          </p:cNvCxnSpPr>
          <p:nvPr/>
        </p:nvCxnSpPr>
        <p:spPr>
          <a:xfrm>
            <a:off x="3172265" y="4644218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8" idx="4"/>
            <a:endCxn id="118" idx="6"/>
          </p:cNvCxnSpPr>
          <p:nvPr/>
        </p:nvCxnSpPr>
        <p:spPr>
          <a:xfrm flipH="1">
            <a:off x="4248645" y="4679342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6" idx="3"/>
            <a:endCxn id="123" idx="2"/>
          </p:cNvCxnSpPr>
          <p:nvPr/>
        </p:nvCxnSpPr>
        <p:spPr>
          <a:xfrm flipH="1">
            <a:off x="6282856" y="4685300"/>
            <a:ext cx="111015" cy="8335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23" idx="0"/>
            <a:endCxn id="106" idx="4"/>
          </p:cNvCxnSpPr>
          <p:nvPr/>
        </p:nvCxnSpPr>
        <p:spPr>
          <a:xfrm flipV="1">
            <a:off x="6530672" y="4758854"/>
            <a:ext cx="38431" cy="50888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28" idx="1"/>
            <a:endCxn id="110" idx="4"/>
          </p:cNvCxnSpPr>
          <p:nvPr/>
        </p:nvCxnSpPr>
        <p:spPr>
          <a:xfrm flipV="1">
            <a:off x="7692583" y="4720424"/>
            <a:ext cx="102346" cy="6937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10" idx="5"/>
          </p:cNvCxnSpPr>
          <p:nvPr/>
        </p:nvCxnSpPr>
        <p:spPr>
          <a:xfrm flipH="1">
            <a:off x="7882395" y="4646870"/>
            <a:ext cx="87766" cy="762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060" t="5200" b="5466"/>
          <a:stretch/>
        </p:blipFill>
        <p:spPr bwMode="auto">
          <a:xfrm>
            <a:off x="1688359" y="3784822"/>
            <a:ext cx="4839661" cy="301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49197" y="813186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382" y="0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2137" y="232973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0" name="Oval 3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47963" y="229130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5" name="Oval 4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8" name="Straight Arrow Connector 47"/>
          <p:cNvCxnSpPr>
            <a:stCxn id="45" idx="1"/>
            <a:endCxn id="40" idx="6"/>
          </p:cNvCxnSpPr>
          <p:nvPr/>
        </p:nvCxnSpPr>
        <p:spPr>
          <a:xfrm flipH="1">
            <a:off x="1017769" y="2364854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5"/>
            <a:endCxn id="45" idx="2"/>
          </p:cNvCxnSpPr>
          <p:nvPr/>
        </p:nvCxnSpPr>
        <p:spPr>
          <a:xfrm flipV="1">
            <a:off x="945185" y="2542429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33956" y="20752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445" y="202095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131487" y="206866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3" name="Oval 5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57313" y="203023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7" name="Oval 5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0" name="Straight Arrow Connector 59"/>
          <p:cNvCxnSpPr>
            <a:stCxn id="57" idx="1"/>
            <a:endCxn id="53" idx="6"/>
          </p:cNvCxnSpPr>
          <p:nvPr/>
        </p:nvCxnSpPr>
        <p:spPr>
          <a:xfrm flipH="1">
            <a:off x="3627119" y="2103786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5"/>
            <a:endCxn id="57" idx="2"/>
          </p:cNvCxnSpPr>
          <p:nvPr/>
        </p:nvCxnSpPr>
        <p:spPr>
          <a:xfrm flipV="1">
            <a:off x="3554535" y="2281361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43306" y="181422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0795" y="175988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6353093" y="210974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5" name="Oval 6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78919" y="207131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9" name="Oval 6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2" name="Straight Arrow Connector 71"/>
          <p:cNvCxnSpPr>
            <a:stCxn id="69" idx="1"/>
            <a:endCxn id="65" idx="6"/>
          </p:cNvCxnSpPr>
          <p:nvPr/>
        </p:nvCxnSpPr>
        <p:spPr>
          <a:xfrm flipH="1">
            <a:off x="6848725" y="2144868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5" idx="5"/>
            <a:endCxn id="69" idx="2"/>
          </p:cNvCxnSpPr>
          <p:nvPr/>
        </p:nvCxnSpPr>
        <p:spPr>
          <a:xfrm flipV="1">
            <a:off x="6776141" y="2322443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64912" y="185530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772401" y="180097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3784819" y="30559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7" name="Oval 7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20206" y="333424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314662" y="312088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2" name="Oval 8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842097" y="3430987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Thalami</a:t>
            </a:r>
            <a:endParaRPr lang="en-US" sz="14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7651805" y="319377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7" name="Oval 8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Straight Arrow Connector 89"/>
          <p:cNvCxnSpPr>
            <a:stCxn id="77" idx="1"/>
          </p:cNvCxnSpPr>
          <p:nvPr/>
        </p:nvCxnSpPr>
        <p:spPr>
          <a:xfrm flipH="1" flipV="1">
            <a:off x="3429662" y="2535801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7" idx="7"/>
            <a:endCxn id="57" idx="3"/>
          </p:cNvCxnSpPr>
          <p:nvPr/>
        </p:nvCxnSpPr>
        <p:spPr>
          <a:xfrm flipV="1">
            <a:off x="4207867" y="2458935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3"/>
            <a:endCxn id="77" idx="2"/>
          </p:cNvCxnSpPr>
          <p:nvPr/>
        </p:nvCxnSpPr>
        <p:spPr>
          <a:xfrm>
            <a:off x="3204071" y="2497365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7" idx="4"/>
            <a:endCxn id="77" idx="6"/>
          </p:cNvCxnSpPr>
          <p:nvPr/>
        </p:nvCxnSpPr>
        <p:spPr>
          <a:xfrm flipH="1">
            <a:off x="4280451" y="2532489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3"/>
            <a:endCxn id="82" idx="2"/>
          </p:cNvCxnSpPr>
          <p:nvPr/>
        </p:nvCxnSpPr>
        <p:spPr>
          <a:xfrm flipH="1">
            <a:off x="6314662" y="2538447"/>
            <a:ext cx="111015" cy="8335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2" idx="0"/>
            <a:endCxn id="65" idx="4"/>
          </p:cNvCxnSpPr>
          <p:nvPr/>
        </p:nvCxnSpPr>
        <p:spPr>
          <a:xfrm flipV="1">
            <a:off x="6562478" y="2612001"/>
            <a:ext cx="38431" cy="50888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7" idx="1"/>
            <a:endCxn id="69" idx="4"/>
          </p:cNvCxnSpPr>
          <p:nvPr/>
        </p:nvCxnSpPr>
        <p:spPr>
          <a:xfrm flipV="1">
            <a:off x="7724389" y="2573571"/>
            <a:ext cx="102346" cy="6937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9" idx="5"/>
          </p:cNvCxnSpPr>
          <p:nvPr/>
        </p:nvCxnSpPr>
        <p:spPr>
          <a:xfrm flipH="1">
            <a:off x="7914201" y="2500017"/>
            <a:ext cx="87766" cy="762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21362" y="1023399"/>
            <a:ext cx="8153400" cy="990600"/>
          </a:xfrm>
        </p:spPr>
        <p:txBody>
          <a:bodyPr/>
          <a:lstStyle/>
          <a:p>
            <a:r>
              <a:rPr lang="en-GB" sz="2000" b="1" dirty="0" smtClean="0"/>
              <a:t>Parameters of Winning </a:t>
            </a:r>
            <a:r>
              <a:rPr lang="en-GB" sz="2000" b="1" dirty="0" smtClean="0">
                <a:solidFill>
                  <a:schemeClr val="tx1"/>
                </a:solidFill>
              </a:rPr>
              <a:t>Model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68732" y="146436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0" name="Oval 2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94558" y="142593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6" name="Oval 3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Arrow Connector 38"/>
          <p:cNvCxnSpPr>
            <a:stCxn id="36" idx="1"/>
            <a:endCxn id="30" idx="6"/>
          </p:cNvCxnSpPr>
          <p:nvPr/>
        </p:nvCxnSpPr>
        <p:spPr>
          <a:xfrm flipH="1">
            <a:off x="1464364" y="149948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5"/>
            <a:endCxn id="36" idx="2"/>
          </p:cNvCxnSpPr>
          <p:nvPr/>
        </p:nvCxnSpPr>
        <p:spPr>
          <a:xfrm flipV="1">
            <a:off x="1391780" y="1677062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0551" y="12099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88040" y="11555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22064" y="245165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4" name="Oval 4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57451" y="272994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48" name="Straight Arrow Connector 47"/>
          <p:cNvCxnSpPr>
            <a:stCxn id="44" idx="1"/>
          </p:cNvCxnSpPr>
          <p:nvPr/>
        </p:nvCxnSpPr>
        <p:spPr>
          <a:xfrm flipH="1" flipV="1">
            <a:off x="1266907" y="193150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7"/>
            <a:endCxn id="36" idx="3"/>
          </p:cNvCxnSpPr>
          <p:nvPr/>
        </p:nvCxnSpPr>
        <p:spPr>
          <a:xfrm flipV="1">
            <a:off x="2045112" y="185463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3"/>
            <a:endCxn id="44" idx="2"/>
          </p:cNvCxnSpPr>
          <p:nvPr/>
        </p:nvCxnSpPr>
        <p:spPr>
          <a:xfrm>
            <a:off x="1041316" y="189306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4"/>
            <a:endCxn id="44" idx="6"/>
          </p:cNvCxnSpPr>
          <p:nvPr/>
        </p:nvCxnSpPr>
        <p:spPr>
          <a:xfrm flipH="1">
            <a:off x="2117696" y="192819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8108" y="4615997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Mild Sedation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686009" y="4899417"/>
            <a:ext cx="3173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latin typeface="+mn-lt"/>
              </a:rPr>
              <a:t>:Increase </a:t>
            </a:r>
            <a:r>
              <a:rPr lang="en-GB" i="1" dirty="0">
                <a:solidFill>
                  <a:srgbClr val="0070C0"/>
                </a:solidFill>
                <a:latin typeface="+mn-lt"/>
              </a:rPr>
              <a:t>in thalamic excitability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016440" y="136099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2" name="Oval 4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42266" y="132256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2" name="Oval 5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52" idx="1"/>
            <a:endCxn id="42" idx="6"/>
          </p:cNvCxnSpPr>
          <p:nvPr/>
        </p:nvCxnSpPr>
        <p:spPr>
          <a:xfrm flipH="1">
            <a:off x="1512072" y="1396120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52" idx="2"/>
          </p:cNvCxnSpPr>
          <p:nvPr/>
        </p:nvCxnSpPr>
        <p:spPr>
          <a:xfrm flipV="1">
            <a:off x="1439488" y="1573695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259" y="110655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435748" y="10522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69772" y="23482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0" name="Oval 5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05159" y="262658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60" idx="1"/>
          </p:cNvCxnSpPr>
          <p:nvPr/>
        </p:nvCxnSpPr>
        <p:spPr>
          <a:xfrm flipH="1" flipV="1">
            <a:off x="1314615" y="1828135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7"/>
            <a:endCxn id="52" idx="3"/>
          </p:cNvCxnSpPr>
          <p:nvPr/>
        </p:nvCxnSpPr>
        <p:spPr>
          <a:xfrm flipV="1">
            <a:off x="2092820" y="1751269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2" idx="3"/>
            <a:endCxn id="60" idx="2"/>
          </p:cNvCxnSpPr>
          <p:nvPr/>
        </p:nvCxnSpPr>
        <p:spPr>
          <a:xfrm>
            <a:off x="1089024" y="1789699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4"/>
            <a:endCxn id="60" idx="6"/>
          </p:cNvCxnSpPr>
          <p:nvPr/>
        </p:nvCxnSpPr>
        <p:spPr>
          <a:xfrm flipH="1">
            <a:off x="2165404" y="1824823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82562" y="338857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0" name="Oval 6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08388" y="33501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4" name="Oval 7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7" name="Straight Arrow Connector 76"/>
          <p:cNvCxnSpPr>
            <a:stCxn id="74" idx="1"/>
            <a:endCxn id="70" idx="6"/>
          </p:cNvCxnSpPr>
          <p:nvPr/>
        </p:nvCxnSpPr>
        <p:spPr>
          <a:xfrm flipH="1">
            <a:off x="3778194" y="3423703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5"/>
            <a:endCxn id="74" idx="2"/>
          </p:cNvCxnSpPr>
          <p:nvPr/>
        </p:nvCxnSpPr>
        <p:spPr>
          <a:xfrm flipV="1">
            <a:off x="3705610" y="3601278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94381" y="313413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701870" y="30798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3935894" y="4375866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1281" y="465416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86" name="Straight Arrow Connector 85"/>
          <p:cNvCxnSpPr>
            <a:stCxn id="82" idx="1"/>
          </p:cNvCxnSpPr>
          <p:nvPr/>
        </p:nvCxnSpPr>
        <p:spPr>
          <a:xfrm flipH="1" flipV="1">
            <a:off x="3580737" y="3855718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7"/>
            <a:endCxn id="74" idx="3"/>
          </p:cNvCxnSpPr>
          <p:nvPr/>
        </p:nvCxnSpPr>
        <p:spPr>
          <a:xfrm flipV="1">
            <a:off x="4358942" y="3778852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3"/>
            <a:endCxn id="82" idx="2"/>
          </p:cNvCxnSpPr>
          <p:nvPr/>
        </p:nvCxnSpPr>
        <p:spPr>
          <a:xfrm>
            <a:off x="3355146" y="3817282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4" idx="4"/>
            <a:endCxn id="82" idx="6"/>
          </p:cNvCxnSpPr>
          <p:nvPr/>
        </p:nvCxnSpPr>
        <p:spPr>
          <a:xfrm flipH="1">
            <a:off x="4431526" y="3852406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31727" y="97034"/>
            <a:ext cx="7772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400" b="0" dirty="0" smtClean="0">
                <a:solidFill>
                  <a:schemeClr val="tx1"/>
                </a:solidFill>
                <a:latin typeface="+mn-lt"/>
              </a:rPr>
              <a:t>Macro and </a:t>
            </a:r>
            <a:r>
              <a:rPr lang="en-GB" altLang="en-US" sz="2400" b="0" dirty="0" err="1" smtClean="0">
                <a:solidFill>
                  <a:schemeClr val="tx1"/>
                </a:solidFill>
                <a:latin typeface="+mn-lt"/>
              </a:rPr>
              <a:t>meso</a:t>
            </a:r>
            <a:r>
              <a:rPr lang="en-GB" altLang="en-US" sz="2400" b="0" dirty="0" smtClean="0">
                <a:solidFill>
                  <a:schemeClr val="tx1"/>
                </a:solidFill>
                <a:latin typeface="+mn-lt"/>
              </a:rPr>
              <a:t>-scales: The Neural Mass Model</a:t>
            </a:r>
            <a:endParaRPr lang="en-US" altLang="en-US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r="3999" b="11673"/>
          <a:stretch>
            <a:fillRect/>
          </a:stretch>
        </p:blipFill>
        <p:spPr bwMode="auto">
          <a:xfrm>
            <a:off x="3741738" y="1436688"/>
            <a:ext cx="6477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10825"/>
          <a:stretch>
            <a:fillRect/>
          </a:stretch>
        </p:blipFill>
        <p:spPr bwMode="auto">
          <a:xfrm>
            <a:off x="4460875" y="1436688"/>
            <a:ext cx="7286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362200" y="914400"/>
            <a:ext cx="4267200" cy="304800"/>
          </a:xfrm>
          <a:prstGeom prst="rect">
            <a:avLst/>
          </a:prstGeom>
          <a:solidFill>
            <a:srgbClr val="D9D3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362200" y="914400"/>
            <a:ext cx="4267200" cy="563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5253038" y="2676525"/>
            <a:ext cx="0" cy="360363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5253038" y="3089275"/>
            <a:ext cx="0" cy="649288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5253038" y="1938338"/>
            <a:ext cx="0" cy="681037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5265738" y="2654300"/>
            <a:ext cx="1096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internal granular</a:t>
            </a:r>
          </a:p>
          <a:p>
            <a:pPr eaLnBrk="1" hangingPunct="1"/>
            <a:r>
              <a:rPr lang="en-GB" altLang="en-US" sz="1000" b="0">
                <a:solidFill>
                  <a:srgbClr val="336699"/>
                </a:solidFill>
              </a:rPr>
              <a:t>layer</a:t>
            </a:r>
            <a:endParaRPr lang="en-US" altLang="en-US" sz="1000" b="0">
              <a:solidFill>
                <a:srgbClr val="336699"/>
              </a:solidFill>
            </a:endParaRP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265738" y="3162300"/>
            <a:ext cx="1182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internal pyramidal</a:t>
            </a:r>
          </a:p>
          <a:p>
            <a:pPr eaLnBrk="1" hangingPunct="1"/>
            <a:r>
              <a:rPr lang="en-GB" altLang="en-US" sz="1000" b="0">
                <a:solidFill>
                  <a:srgbClr val="336699"/>
                </a:solidFill>
              </a:rPr>
              <a:t>layer</a:t>
            </a:r>
            <a:endParaRPr lang="en-US" altLang="en-US" sz="1000" b="0">
              <a:solidFill>
                <a:srgbClr val="336699"/>
              </a:solidFill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5265738" y="2009775"/>
            <a:ext cx="1217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external pyramidal</a:t>
            </a:r>
          </a:p>
          <a:p>
            <a:pPr eaLnBrk="1" hangingPunct="1"/>
            <a:r>
              <a:rPr lang="en-GB" altLang="en-US" sz="1000" b="0">
                <a:solidFill>
                  <a:srgbClr val="336699"/>
                </a:solidFill>
              </a:rPr>
              <a:t>layer</a:t>
            </a:r>
            <a:endParaRPr lang="en-US" altLang="en-US" sz="1000" b="0">
              <a:solidFill>
                <a:srgbClr val="336699"/>
              </a:solidFill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265738" y="1506538"/>
            <a:ext cx="1131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external granular</a:t>
            </a:r>
          </a:p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layer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5253038" y="1544638"/>
            <a:ext cx="0" cy="360362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57" name="Picture 17" descr="neur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562100"/>
            <a:ext cx="2060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8320088" y="2947988"/>
            <a:ext cx="215900" cy="215900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7632700" y="2833688"/>
            <a:ext cx="215900" cy="215900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447675" y="91440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sz="1400" b="0">
                <a:solidFill>
                  <a:srgbClr val="A50021"/>
                </a:solidFill>
              </a:rPr>
              <a:t>macro-scale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3935413" y="914400"/>
            <a:ext cx="1093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sz="1400" b="0">
                <a:solidFill>
                  <a:srgbClr val="A50021"/>
                </a:solidFill>
              </a:rPr>
              <a:t>meso-scale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7254875" y="914400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en-US" sz="1400" b="0">
                <a:solidFill>
                  <a:srgbClr val="A50021"/>
                </a:solidFill>
              </a:rPr>
              <a:t>micro-scale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892300" y="1447800"/>
            <a:ext cx="1766888" cy="1746250"/>
            <a:chOff x="1192" y="912"/>
            <a:chExt cx="1113" cy="1100"/>
          </a:xfrm>
        </p:grpSpPr>
        <p:pic>
          <p:nvPicPr>
            <p:cNvPr id="23589" name="Picture 44" descr="zoom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912"/>
              <a:ext cx="1112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0" name="Oval 45"/>
            <p:cNvSpPr>
              <a:spLocks noChangeAspect="1" noChangeArrowheads="1"/>
            </p:cNvSpPr>
            <p:nvPr/>
          </p:nvSpPr>
          <p:spPr bwMode="auto">
            <a:xfrm>
              <a:off x="1192" y="942"/>
              <a:ext cx="1113" cy="1061"/>
            </a:xfrm>
            <a:prstGeom prst="ellips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7"/>
          <p:cNvGrpSpPr>
            <a:grpSpLocks noChangeAspect="1"/>
          </p:cNvGrpSpPr>
          <p:nvPr/>
        </p:nvGrpSpPr>
        <p:grpSpPr bwMode="auto">
          <a:xfrm>
            <a:off x="4152900" y="1600200"/>
            <a:ext cx="571500" cy="2159000"/>
            <a:chOff x="3264" y="2016"/>
            <a:chExt cx="432" cy="1632"/>
          </a:xfrm>
        </p:grpSpPr>
        <p:sp>
          <p:nvSpPr>
            <p:cNvPr id="23582" name="Oval 48"/>
            <p:cNvSpPr>
              <a:spLocks noChangeAspect="1" noChangeArrowheads="1"/>
            </p:cNvSpPr>
            <p:nvPr/>
          </p:nvSpPr>
          <p:spPr bwMode="auto">
            <a:xfrm>
              <a:off x="3264" y="2016"/>
              <a:ext cx="432" cy="432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  <p:sp>
          <p:nvSpPr>
            <p:cNvPr id="23583" name="Oval 49"/>
            <p:cNvSpPr>
              <a:spLocks noChangeAspect="1" noChangeArrowheads="1"/>
            </p:cNvSpPr>
            <p:nvPr/>
          </p:nvSpPr>
          <p:spPr bwMode="auto">
            <a:xfrm>
              <a:off x="3264" y="2640"/>
              <a:ext cx="432" cy="432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  <p:sp>
          <p:nvSpPr>
            <p:cNvPr id="23584" name="Oval 50"/>
            <p:cNvSpPr>
              <a:spLocks noChangeAspect="1" noChangeArrowheads="1"/>
            </p:cNvSpPr>
            <p:nvPr/>
          </p:nvSpPr>
          <p:spPr bwMode="auto">
            <a:xfrm>
              <a:off x="3264" y="3216"/>
              <a:ext cx="432" cy="432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  <p:cxnSp>
          <p:nvCxnSpPr>
            <p:cNvPr id="23585" name="AutoShape 51"/>
            <p:cNvCxnSpPr>
              <a:cxnSpLocks noChangeAspect="1" noChangeShapeType="1"/>
              <a:stCxn id="23582" idx="5"/>
              <a:endCxn id="23583" idx="7"/>
            </p:cNvCxnSpPr>
            <p:nvPr/>
          </p:nvCxnSpPr>
          <p:spPr bwMode="auto">
            <a:xfrm>
              <a:off x="3633" y="2385"/>
              <a:ext cx="0" cy="318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6" name="AutoShape 52"/>
            <p:cNvCxnSpPr>
              <a:cxnSpLocks noChangeAspect="1" noChangeShapeType="1"/>
              <a:stCxn id="23583" idx="1"/>
              <a:endCxn id="23582" idx="3"/>
            </p:cNvCxnSpPr>
            <p:nvPr/>
          </p:nvCxnSpPr>
          <p:spPr bwMode="auto">
            <a:xfrm flipV="1">
              <a:off x="3327" y="2385"/>
              <a:ext cx="0" cy="318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7" name="AutoShape 53"/>
            <p:cNvCxnSpPr>
              <a:cxnSpLocks noChangeAspect="1" noChangeShapeType="1"/>
              <a:stCxn id="23583" idx="5"/>
              <a:endCxn id="23584" idx="7"/>
            </p:cNvCxnSpPr>
            <p:nvPr/>
          </p:nvCxnSpPr>
          <p:spPr bwMode="auto">
            <a:xfrm>
              <a:off x="3633" y="3009"/>
              <a:ext cx="0" cy="270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8" name="AutoShape 54"/>
            <p:cNvCxnSpPr>
              <a:cxnSpLocks noChangeAspect="1" noChangeShapeType="1"/>
              <a:stCxn id="23584" idx="1"/>
              <a:endCxn id="23583" idx="3"/>
            </p:cNvCxnSpPr>
            <p:nvPr/>
          </p:nvCxnSpPr>
          <p:spPr bwMode="auto">
            <a:xfrm flipV="1">
              <a:off x="3327" y="3009"/>
              <a:ext cx="0" cy="270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95" name="Oval 55"/>
          <p:cNvSpPr>
            <a:spLocks noChangeArrowheads="1"/>
          </p:cNvSpPr>
          <p:nvPr/>
        </p:nvSpPr>
        <p:spPr bwMode="auto">
          <a:xfrm>
            <a:off x="8394700" y="3887788"/>
            <a:ext cx="215900" cy="215900"/>
          </a:xfrm>
          <a:prstGeom prst="ellips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87097" name="Rectangle 57"/>
          <p:cNvSpPr>
            <a:spLocks noChangeArrowheads="1"/>
          </p:cNvSpPr>
          <p:nvPr/>
        </p:nvSpPr>
        <p:spPr bwMode="auto">
          <a:xfrm>
            <a:off x="1828800" y="3187700"/>
            <a:ext cx="1828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87098" name="Line 58"/>
          <p:cNvSpPr>
            <a:spLocks noChangeAspect="1" noChangeShapeType="1"/>
          </p:cNvSpPr>
          <p:nvPr/>
        </p:nvSpPr>
        <p:spPr bwMode="auto">
          <a:xfrm flipH="1">
            <a:off x="1931988" y="2984500"/>
            <a:ext cx="303212" cy="43180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0" name="Line 60"/>
          <p:cNvSpPr>
            <a:spLocks noChangeShapeType="1"/>
          </p:cNvSpPr>
          <p:nvPr/>
        </p:nvSpPr>
        <p:spPr bwMode="auto">
          <a:xfrm flipV="1">
            <a:off x="2362200" y="11938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Text Box 59"/>
          <p:cNvSpPr txBox="1">
            <a:spLocks noChangeArrowheads="1"/>
          </p:cNvSpPr>
          <p:nvPr/>
        </p:nvSpPr>
        <p:spPr bwMode="auto">
          <a:xfrm>
            <a:off x="2835112" y="4617824"/>
            <a:ext cx="396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b="0" dirty="0">
                <a:solidFill>
                  <a:schemeClr val="tx1"/>
                </a:solidFill>
              </a:rPr>
              <a:t>The state of a neuron comprises a number of attributes, membrane potentials, </a:t>
            </a:r>
            <a:r>
              <a:rPr lang="en-GB" altLang="en-US" sz="1400" b="0" dirty="0" err="1">
                <a:solidFill>
                  <a:schemeClr val="tx1"/>
                </a:solidFill>
              </a:rPr>
              <a:t>conductances</a:t>
            </a:r>
            <a:r>
              <a:rPr lang="en-GB" altLang="en-US" sz="1400" b="0" dirty="0">
                <a:solidFill>
                  <a:schemeClr val="tx1"/>
                </a:solidFill>
              </a:rPr>
              <a:t> etc. Modelling these states can become intractable. </a:t>
            </a:r>
            <a:r>
              <a:rPr lang="en-GB" altLang="en-US" sz="1400" dirty="0">
                <a:solidFill>
                  <a:schemeClr val="tx1"/>
                </a:solidFill>
              </a:rPr>
              <a:t>Mean field approximations</a:t>
            </a:r>
            <a:r>
              <a:rPr lang="en-GB" altLang="en-US" sz="1400" b="0" dirty="0">
                <a:solidFill>
                  <a:schemeClr val="tx1"/>
                </a:solidFill>
              </a:rPr>
              <a:t> summarise the states in terms of their ensemble density. </a:t>
            </a:r>
            <a:r>
              <a:rPr lang="en-GB" altLang="en-US" sz="1400" dirty="0">
                <a:solidFill>
                  <a:schemeClr val="tx1"/>
                </a:solidFill>
              </a:rPr>
              <a:t>Neural mass models</a:t>
            </a:r>
            <a:r>
              <a:rPr lang="en-GB" altLang="en-US" sz="1400" b="0" dirty="0">
                <a:solidFill>
                  <a:schemeClr val="tx1"/>
                </a:solidFill>
              </a:rPr>
              <a:t> consider only point densities and describe the interaction of the means in the ensemble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" y="3073400"/>
            <a:ext cx="2730633" cy="2073636"/>
            <a:chOff x="76200" y="3073400"/>
            <a:chExt cx="2730633" cy="2073636"/>
          </a:xfrm>
        </p:grpSpPr>
        <p:grpSp>
          <p:nvGrpSpPr>
            <p:cNvPr id="2" name="Group 32"/>
            <p:cNvGrpSpPr>
              <a:grpSpLocks/>
            </p:cNvGrpSpPr>
            <p:nvPr/>
          </p:nvGrpSpPr>
          <p:grpSpPr bwMode="auto">
            <a:xfrm>
              <a:off x="76200" y="3124200"/>
              <a:ext cx="2209800" cy="1963738"/>
              <a:chOff x="48" y="1968"/>
              <a:chExt cx="1392" cy="1237"/>
            </a:xfrm>
          </p:grpSpPr>
          <p:pic>
            <p:nvPicPr>
              <p:cNvPr id="23591" name="Picture 33" descr="cervo&amp;lobes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69"/>
              <a:stretch>
                <a:fillRect/>
              </a:stretch>
            </p:blipFill>
            <p:spPr bwMode="auto">
              <a:xfrm>
                <a:off x="48" y="1968"/>
                <a:ext cx="1392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2" name="Oval 34"/>
              <p:cNvSpPr>
                <a:spLocks noChangeArrowheads="1"/>
              </p:cNvSpPr>
              <p:nvPr/>
            </p:nvSpPr>
            <p:spPr bwMode="auto">
              <a:xfrm>
                <a:off x="1200" y="2544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/>
                <a:endParaRPr lang="en-GB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93" name="Oval 35"/>
              <p:cNvSpPr>
                <a:spLocks noChangeArrowheads="1"/>
              </p:cNvSpPr>
              <p:nvPr/>
            </p:nvSpPr>
            <p:spPr bwMode="auto">
              <a:xfrm>
                <a:off x="192" y="2400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/>
                <a:endParaRPr lang="en-GB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94" name="Oval 3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/>
                <a:endParaRPr lang="en-GB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95" name="Oval 37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/>
                <a:endParaRPr lang="en-GB" altLang="en-US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596" name="AutoShape 38"/>
              <p:cNvCxnSpPr>
                <a:cxnSpLocks noChangeShapeType="1"/>
                <a:stCxn id="23592" idx="3"/>
                <a:endCxn id="23594" idx="5"/>
              </p:cNvCxnSpPr>
              <p:nvPr/>
            </p:nvCxnSpPr>
            <p:spPr bwMode="auto">
              <a:xfrm rot="5400000">
                <a:off x="960" y="2488"/>
                <a:ext cx="48" cy="488"/>
              </a:xfrm>
              <a:prstGeom prst="curvedConnector3">
                <a:avLst>
                  <a:gd name="adj1" fmla="val 370833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97" name="AutoShape 39"/>
              <p:cNvCxnSpPr>
                <a:cxnSpLocks noChangeShapeType="1"/>
                <a:stCxn id="23592" idx="0"/>
                <a:endCxn id="23595" idx="6"/>
              </p:cNvCxnSpPr>
              <p:nvPr/>
            </p:nvCxnSpPr>
            <p:spPr bwMode="auto">
              <a:xfrm rot="5400000" flipH="1">
                <a:off x="1056" y="2304"/>
                <a:ext cx="288" cy="192"/>
              </a:xfrm>
              <a:prstGeom prst="curvedConnector2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98" name="AutoShape 40"/>
              <p:cNvCxnSpPr>
                <a:cxnSpLocks noChangeShapeType="1"/>
                <a:stCxn id="23595" idx="1"/>
                <a:endCxn id="23593" idx="0"/>
              </p:cNvCxnSpPr>
              <p:nvPr/>
            </p:nvCxnSpPr>
            <p:spPr bwMode="auto">
              <a:xfrm rot="-5400000" flipH="1" flipV="1">
                <a:off x="508" y="1968"/>
                <a:ext cx="212" cy="652"/>
              </a:xfrm>
              <a:prstGeom prst="curvedConnector3">
                <a:avLst>
                  <a:gd name="adj1" fmla="val -41042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99" name="AutoShape 41"/>
              <p:cNvCxnSpPr>
                <a:cxnSpLocks noChangeShapeType="1"/>
                <a:stCxn id="23594" idx="7"/>
                <a:endCxn id="23592" idx="1"/>
              </p:cNvCxnSpPr>
              <p:nvPr/>
            </p:nvCxnSpPr>
            <p:spPr bwMode="auto">
              <a:xfrm rot="-5400000">
                <a:off x="960" y="2352"/>
                <a:ext cx="48" cy="488"/>
              </a:xfrm>
              <a:prstGeom prst="curvedConnector3">
                <a:avLst>
                  <a:gd name="adj1" fmla="val 360417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0" name="AutoShape 42"/>
              <p:cNvCxnSpPr>
                <a:cxnSpLocks noChangeShapeType="1"/>
                <a:endCxn id="23595" idx="3"/>
              </p:cNvCxnSpPr>
              <p:nvPr/>
            </p:nvCxnSpPr>
            <p:spPr bwMode="auto">
              <a:xfrm flipV="1">
                <a:off x="384" y="2324"/>
                <a:ext cx="556" cy="172"/>
              </a:xfrm>
              <a:prstGeom prst="curvedConnector2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7099" name="Line 59"/>
            <p:cNvSpPr>
              <a:spLocks noChangeShapeType="1"/>
            </p:cNvSpPr>
            <p:nvPr/>
          </p:nvSpPr>
          <p:spPr bwMode="auto">
            <a:xfrm flipV="1">
              <a:off x="2362200" y="3073400"/>
              <a:ext cx="0" cy="381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1975" y="3082566"/>
              <a:ext cx="2674858" cy="2064470"/>
              <a:chOff x="-1072947" y="3088127"/>
              <a:chExt cx="3879780" cy="2649393"/>
            </a:xfrm>
          </p:grpSpPr>
          <p:cxnSp>
            <p:nvCxnSpPr>
              <p:cNvPr id="49" name="Straight Arrow Connector 48"/>
              <p:cNvCxnSpPr/>
              <p:nvPr/>
            </p:nvCxnSpPr>
            <p:spPr bwMode="auto">
              <a:xfrm flipH="1" flipV="1">
                <a:off x="1713192" y="4077062"/>
                <a:ext cx="885977" cy="11120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Picture 49" descr="blue_brain_2.jp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33000" contrast="44000"/>
              </a:blip>
              <a:stretch>
                <a:fillRect/>
              </a:stretch>
            </p:blipFill>
            <p:spPr bwMode="auto">
              <a:xfrm>
                <a:off x="-1072947" y="3088127"/>
                <a:ext cx="3879780" cy="2649393"/>
              </a:xfrm>
              <a:prstGeom prst="rect">
                <a:avLst/>
              </a:prstGeom>
              <a:effectLst>
                <a:outerShdw blurRad="165100" dist="50800" dir="7260000" sx="105000" sy="105000" algn="ctr" rotWithShape="0">
                  <a:srgbClr val="000000">
                    <a:alpha val="52000"/>
                  </a:srgbClr>
                </a:outerShdw>
              </a:effec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436540" y="4369695"/>
                <a:ext cx="406398" cy="3876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300138" y="3825408"/>
                <a:ext cx="377371" cy="3740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1645821" y="4072335"/>
                <a:ext cx="895291" cy="29736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53"/>
              <p:cNvSpPr/>
              <p:nvPr/>
            </p:nvSpPr>
            <p:spPr>
              <a:xfrm rot="18248690">
                <a:off x="136113" y="4235113"/>
                <a:ext cx="1503536" cy="625440"/>
              </a:xfrm>
              <a:prstGeom prst="arc">
                <a:avLst/>
              </a:prstGeom>
              <a:ln w="38100">
                <a:solidFill>
                  <a:schemeClr val="bg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Arc 54"/>
              <p:cNvSpPr/>
              <p:nvPr/>
            </p:nvSpPr>
            <p:spPr>
              <a:xfrm rot="7730488">
                <a:off x="611151" y="3729572"/>
                <a:ext cx="1503536" cy="625440"/>
              </a:xfrm>
              <a:prstGeom prst="arc">
                <a:avLst/>
              </a:prstGeom>
              <a:ln w="38100">
                <a:solidFill>
                  <a:schemeClr val="bg1">
                    <a:lumMod val="9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" name="Oval 5"/>
          <p:cNvSpPr/>
          <p:nvPr/>
        </p:nvSpPr>
        <p:spPr>
          <a:xfrm>
            <a:off x="1875933" y="1508289"/>
            <a:ext cx="1762813" cy="1687398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9" grpId="0" animBg="1"/>
      <p:bldP spid="87050" grpId="0" animBg="1"/>
      <p:bldP spid="87051" grpId="0" animBg="1"/>
      <p:bldP spid="87052" grpId="0"/>
      <p:bldP spid="87053" grpId="0"/>
      <p:bldP spid="87054" grpId="0"/>
      <p:bldP spid="87055" grpId="0"/>
      <p:bldP spid="87056" grpId="0" animBg="1"/>
      <p:bldP spid="87058" grpId="0" animBg="1"/>
      <p:bldP spid="87060" grpId="0" animBg="1"/>
      <p:bldP spid="87068" grpId="0"/>
      <p:bldP spid="87069" grpId="0"/>
      <p:bldP spid="87070" grpId="0"/>
      <p:bldP spid="87095" grpId="0" animBg="1"/>
      <p:bldP spid="87097" grpId="0" animBg="1"/>
      <p:bldP spid="87098" grpId="0" animBg="1"/>
      <p:bldP spid="87100" grpId="0" animBg="1"/>
      <p:bldP spid="87100" grpId="1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8108" y="4615997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Mild Sedation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686009" y="4899417"/>
            <a:ext cx="3173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latin typeface="+mn-lt"/>
              </a:rPr>
              <a:t>:Increase </a:t>
            </a:r>
            <a:r>
              <a:rPr lang="en-GB" i="1" dirty="0">
                <a:solidFill>
                  <a:srgbClr val="0070C0"/>
                </a:solidFill>
                <a:latin typeface="+mn-lt"/>
              </a:rPr>
              <a:t>in thalamic excitability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016440" y="136099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2" name="Oval 4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42266" y="132256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2" name="Oval 5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52" idx="1"/>
            <a:endCxn id="42" idx="6"/>
          </p:cNvCxnSpPr>
          <p:nvPr/>
        </p:nvCxnSpPr>
        <p:spPr>
          <a:xfrm flipH="1">
            <a:off x="1512072" y="1396120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52" idx="2"/>
          </p:cNvCxnSpPr>
          <p:nvPr/>
        </p:nvCxnSpPr>
        <p:spPr>
          <a:xfrm flipV="1">
            <a:off x="1439488" y="1573695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259" y="110655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435748" y="10522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69772" y="23482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0" name="Oval 5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05159" y="262658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60" idx="1"/>
          </p:cNvCxnSpPr>
          <p:nvPr/>
        </p:nvCxnSpPr>
        <p:spPr>
          <a:xfrm flipH="1" flipV="1">
            <a:off x="1314615" y="1828135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7"/>
            <a:endCxn id="52" idx="3"/>
          </p:cNvCxnSpPr>
          <p:nvPr/>
        </p:nvCxnSpPr>
        <p:spPr>
          <a:xfrm flipV="1">
            <a:off x="2092820" y="1751269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2" idx="3"/>
            <a:endCxn id="60" idx="2"/>
          </p:cNvCxnSpPr>
          <p:nvPr/>
        </p:nvCxnSpPr>
        <p:spPr>
          <a:xfrm>
            <a:off x="1089024" y="1789699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4"/>
            <a:endCxn id="60" idx="6"/>
          </p:cNvCxnSpPr>
          <p:nvPr/>
        </p:nvCxnSpPr>
        <p:spPr>
          <a:xfrm flipH="1">
            <a:off x="2165404" y="1824823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82562" y="338857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0" name="Oval 6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08388" y="33501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4" name="Oval 7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7" name="Straight Arrow Connector 76"/>
          <p:cNvCxnSpPr>
            <a:stCxn id="74" idx="1"/>
            <a:endCxn id="70" idx="6"/>
          </p:cNvCxnSpPr>
          <p:nvPr/>
        </p:nvCxnSpPr>
        <p:spPr>
          <a:xfrm flipH="1">
            <a:off x="3778194" y="3423703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94381" y="313413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701870" y="30798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3935894" y="4375866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1281" y="465416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86" name="Straight Arrow Connector 85"/>
          <p:cNvCxnSpPr>
            <a:stCxn id="82" idx="1"/>
          </p:cNvCxnSpPr>
          <p:nvPr/>
        </p:nvCxnSpPr>
        <p:spPr>
          <a:xfrm flipH="1" flipV="1">
            <a:off x="3580737" y="3855718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7"/>
            <a:endCxn id="74" idx="3"/>
          </p:cNvCxnSpPr>
          <p:nvPr/>
        </p:nvCxnSpPr>
        <p:spPr>
          <a:xfrm flipV="1">
            <a:off x="4358942" y="3778852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3"/>
            <a:endCxn id="82" idx="2"/>
          </p:cNvCxnSpPr>
          <p:nvPr/>
        </p:nvCxnSpPr>
        <p:spPr>
          <a:xfrm>
            <a:off x="3355146" y="3817282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4" idx="4"/>
            <a:endCxn id="82" idx="6"/>
          </p:cNvCxnSpPr>
          <p:nvPr/>
        </p:nvCxnSpPr>
        <p:spPr>
          <a:xfrm flipH="1">
            <a:off x="4431526" y="3852406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01247" y="6088987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Loss of Consciousness</a:t>
            </a:r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4421910" y="6369398"/>
            <a:ext cx="4457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:Breakdown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GB" i="1" dirty="0" smtClean="0">
                <a:solidFill>
                  <a:srgbClr val="FF0000"/>
                </a:solidFill>
                <a:latin typeface="+mn-lt"/>
              </a:rPr>
              <a:t>Cortical Backward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Connections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480311" y="441562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4" name="Oval 9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706137" y="437719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8" name="Oval 9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98" idx="1"/>
            <a:endCxn id="94" idx="6"/>
          </p:cNvCxnSpPr>
          <p:nvPr/>
        </p:nvCxnSpPr>
        <p:spPr>
          <a:xfrm flipH="1">
            <a:off x="6975943" y="445074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5"/>
            <a:endCxn id="98" idx="2"/>
          </p:cNvCxnSpPr>
          <p:nvPr/>
        </p:nvCxnSpPr>
        <p:spPr>
          <a:xfrm flipV="1">
            <a:off x="6903359" y="4628322"/>
            <a:ext cx="802778" cy="216004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92130" y="416118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99619" y="410684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105" name="Oval 104"/>
          <p:cNvSpPr/>
          <p:nvPr/>
        </p:nvSpPr>
        <p:spPr>
          <a:xfrm>
            <a:off x="7133643" y="5402910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69030" y="568120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107" name="Straight Arrow Connector 106"/>
          <p:cNvCxnSpPr>
            <a:stCxn id="105" idx="1"/>
          </p:cNvCxnSpPr>
          <p:nvPr/>
        </p:nvCxnSpPr>
        <p:spPr>
          <a:xfrm flipH="1" flipV="1">
            <a:off x="6778486" y="488276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5" idx="7"/>
            <a:endCxn id="98" idx="3"/>
          </p:cNvCxnSpPr>
          <p:nvPr/>
        </p:nvCxnSpPr>
        <p:spPr>
          <a:xfrm flipV="1">
            <a:off x="7556691" y="480589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3"/>
            <a:endCxn id="105" idx="2"/>
          </p:cNvCxnSpPr>
          <p:nvPr/>
        </p:nvCxnSpPr>
        <p:spPr>
          <a:xfrm>
            <a:off x="6552895" y="484432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8" idx="4"/>
            <a:endCxn id="105" idx="6"/>
          </p:cNvCxnSpPr>
          <p:nvPr/>
        </p:nvCxnSpPr>
        <p:spPr>
          <a:xfrm flipH="1">
            <a:off x="7629275" y="487945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762594" y="3650310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 l="3901" t="15582" r="5762" b="8126"/>
          <a:stretch>
            <a:fillRect/>
          </a:stretch>
        </p:blipFill>
        <p:spPr bwMode="auto">
          <a:xfrm>
            <a:off x="3369459" y="3164814"/>
            <a:ext cx="4934857" cy="29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3336" t="15148" r="7978" b="62564"/>
          <a:stretch>
            <a:fillRect/>
          </a:stretch>
        </p:blipFill>
        <p:spPr bwMode="auto">
          <a:xfrm>
            <a:off x="4248086" y="2334322"/>
            <a:ext cx="4501905" cy="7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5273" y="3250371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Loss of Consciousness</a:t>
            </a: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485030" y="3626199"/>
            <a:ext cx="2340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:Breakdown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GB" i="1" dirty="0" smtClean="0">
                <a:solidFill>
                  <a:srgbClr val="FF0000"/>
                </a:solidFill>
                <a:latin typeface="+mn-lt"/>
              </a:rPr>
              <a:t>Cortical </a:t>
            </a:r>
          </a:p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Backward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Connections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18982" y="148954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9" name="Oval 3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44808" y="145111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3" name="Oval 4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6" name="Straight Arrow Connector 45"/>
          <p:cNvCxnSpPr>
            <a:stCxn id="43" idx="1"/>
            <a:endCxn id="39" idx="6"/>
          </p:cNvCxnSpPr>
          <p:nvPr/>
        </p:nvCxnSpPr>
        <p:spPr>
          <a:xfrm flipH="1">
            <a:off x="1314614" y="152466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5"/>
            <a:endCxn id="43" idx="2"/>
          </p:cNvCxnSpPr>
          <p:nvPr/>
        </p:nvCxnSpPr>
        <p:spPr>
          <a:xfrm flipV="1">
            <a:off x="1242030" y="1702242"/>
            <a:ext cx="802778" cy="216004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0801" y="123510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238290" y="118076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50" name="Oval 49"/>
          <p:cNvSpPr/>
          <p:nvPr/>
        </p:nvSpPr>
        <p:spPr>
          <a:xfrm>
            <a:off x="1472314" y="2476830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07701" y="275512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flipH="1" flipV="1">
            <a:off x="1117157" y="195668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7"/>
            <a:endCxn id="43" idx="3"/>
          </p:cNvCxnSpPr>
          <p:nvPr/>
        </p:nvCxnSpPr>
        <p:spPr>
          <a:xfrm flipV="1">
            <a:off x="1895362" y="187981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3"/>
            <a:endCxn id="50" idx="2"/>
          </p:cNvCxnSpPr>
          <p:nvPr/>
        </p:nvCxnSpPr>
        <p:spPr>
          <a:xfrm>
            <a:off x="891566" y="191824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3" idx="4"/>
            <a:endCxn id="50" idx="6"/>
          </p:cNvCxnSpPr>
          <p:nvPr/>
        </p:nvCxnSpPr>
        <p:spPr>
          <a:xfrm flipH="1">
            <a:off x="1967946" y="195337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6401" y="4402343"/>
            <a:ext cx="339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Boly, Moran, Murphy,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Boveroux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Bruno,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Noirhomme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Ledoux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Bonhomme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Brichant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Tononi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Laureys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J Neuroscience, 2012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134938" y="0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The Ketamine Model of Psychosis &amp; Schizophrenia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24548"/>
            <a:ext cx="8343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4406" y="1436303"/>
            <a:ext cx="778769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Noncompetitive NMDA-r antagonist</a:t>
            </a:r>
          </a:p>
          <a:p>
            <a:pPr marL="0" indent="0">
              <a:buNone/>
            </a:pPr>
            <a:r>
              <a:rPr lang="en-US" sz="1800" b="1" dirty="0" smtClean="0"/>
              <a:t>Dissociative </a:t>
            </a:r>
            <a:r>
              <a:rPr lang="en-US" sz="1800" b="1" dirty="0" err="1" smtClean="0"/>
              <a:t>anaesthetic</a:t>
            </a:r>
            <a:r>
              <a:rPr lang="en-US" sz="1800" b="1" dirty="0" smtClean="0"/>
              <a:t>: </a:t>
            </a:r>
          </a:p>
          <a:p>
            <a:r>
              <a:rPr lang="en-US" sz="1800" dirty="0" smtClean="0"/>
              <a:t>"</a:t>
            </a:r>
            <a:r>
              <a:rPr lang="en-US" sz="1800" dirty="0"/>
              <a:t>... a peculiar </a:t>
            </a:r>
            <a:r>
              <a:rPr lang="en-US" sz="1800" dirty="0" err="1"/>
              <a:t>anaesthetic</a:t>
            </a:r>
            <a:r>
              <a:rPr lang="en-US" sz="1800" dirty="0"/>
              <a:t> state in which marked sensory loss and analgesia as well as amnesia is not accompanied by actual loss of consciousness</a:t>
            </a:r>
            <a:r>
              <a:rPr lang="en-US" sz="1800" dirty="0" smtClean="0"/>
              <a:t>.” (</a:t>
            </a:r>
            <a:r>
              <a:rPr lang="en-US" sz="1800" dirty="0" err="1" smtClean="0"/>
              <a:t>Bonta</a:t>
            </a:r>
            <a:r>
              <a:rPr lang="en-US" sz="1800" dirty="0" smtClean="0"/>
              <a:t>, 2004)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err="1" smtClean="0"/>
              <a:t>Subanaesthetic</a:t>
            </a:r>
            <a:r>
              <a:rPr lang="en-US" sz="1800" b="1" dirty="0" smtClean="0"/>
              <a:t> Doses:</a:t>
            </a:r>
          </a:p>
          <a:p>
            <a:r>
              <a:rPr lang="en-US" sz="1800" dirty="0" smtClean="0"/>
              <a:t>Model of psychosis in animals, producing </a:t>
            </a:r>
            <a:r>
              <a:rPr lang="en-US" sz="1800" dirty="0" err="1" smtClean="0"/>
              <a:t>hyperlocomotion</a:t>
            </a:r>
            <a:r>
              <a:rPr lang="en-US" sz="1800" dirty="0" smtClean="0"/>
              <a:t> and disruption of PPI</a:t>
            </a:r>
          </a:p>
          <a:p>
            <a:endParaRPr lang="en-US" sz="1800" dirty="0" smtClean="0"/>
          </a:p>
          <a:p>
            <a:r>
              <a:rPr lang="en-US" sz="1800" dirty="0" smtClean="0"/>
              <a:t>Reproduces in humans both positive and negative symptoms of schizophrenia along with associated cognitive deficits.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37807"/>
            <a:ext cx="7924137" cy="1143000"/>
          </a:xfrm>
        </p:spPr>
        <p:txBody>
          <a:bodyPr/>
          <a:lstStyle/>
          <a:p>
            <a:pPr algn="l"/>
            <a:r>
              <a:rPr lang="en-US" sz="2400" dirty="0"/>
              <a:t>The Ketamine Model of Psychosis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&amp; </a:t>
            </a:r>
            <a:r>
              <a:rPr lang="en-US" sz="2400" dirty="0"/>
              <a:t>Schizophrenia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i="1" dirty="0" smtClean="0"/>
              <a:t>With Matthew Jones, University of Bristol</a:t>
            </a:r>
            <a:endParaRPr lang="en-US" sz="1800" i="1" dirty="0"/>
          </a:p>
        </p:txBody>
      </p:sp>
      <p:pic>
        <p:nvPicPr>
          <p:cNvPr id="4" name="b10858ab-b3b6-4f6c-8401-731879d834a1" descr="615CBB5B-8647-4210-A3A2-2323AD8B0762@Micradigi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494" b="10494"/>
          <a:stretch>
            <a:fillRect/>
          </a:stretch>
        </p:blipFill>
        <p:spPr bwMode="auto">
          <a:xfrm>
            <a:off x="2897721" y="2162237"/>
            <a:ext cx="5223764" cy="28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1876" y="5475395"/>
            <a:ext cx="7407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Hippocampal &amp; Prefrontal Recordings</a:t>
            </a:r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 of recordings from freely moving rat: </a:t>
            </a:r>
            <a:r>
              <a:rPr lang="en-US" dirty="0" err="1" smtClean="0"/>
              <a:t>tetrodes</a:t>
            </a:r>
            <a:r>
              <a:rPr lang="en-US" dirty="0" smtClean="0"/>
              <a:t> in dCA1 &amp; </a:t>
            </a:r>
            <a:r>
              <a:rPr lang="en-US" dirty="0" err="1" smtClean="0"/>
              <a:t>mPFC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1" y="1703891"/>
            <a:ext cx="3486149" cy="2701765"/>
          </a:xfrm>
          <a:prstGeom prst="rect">
            <a:avLst/>
          </a:prstGeom>
        </p:spPr>
      </p:pic>
      <p:pic>
        <p:nvPicPr>
          <p:cNvPr id="157700" name="Picture 4" descr="Full-size image (31 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14" y="224597"/>
            <a:ext cx="4027609" cy="19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4822" y="1989667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Bowers et al. 2010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187918" y="4499295"/>
            <a:ext cx="408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Ketamine Dose:  </a:t>
            </a:r>
            <a:r>
              <a:rPr lang="en-GB" dirty="0" smtClean="0">
                <a:solidFill>
                  <a:schemeClr val="bg1"/>
                </a:solidFill>
              </a:rPr>
              <a:t>0, 2, 4, 8, 30 mgkg-1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606" y="801303"/>
            <a:ext cx="778769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Effects </a:t>
            </a:r>
            <a:r>
              <a:rPr lang="en-US" sz="1800" b="1" dirty="0"/>
              <a:t>on Oscillations: </a:t>
            </a:r>
          </a:p>
          <a:p>
            <a:r>
              <a:rPr lang="en-US" sz="1800" dirty="0"/>
              <a:t>Theta reduction in the hippocampus and Gamma enhancement in hippocampus and </a:t>
            </a:r>
            <a:r>
              <a:rPr lang="en-US" sz="1800" dirty="0" err="1"/>
              <a:t>neocortex</a:t>
            </a:r>
            <a:r>
              <a:rPr lang="en-US" sz="1800" dirty="0"/>
              <a:t>. 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ntipsychotic </a:t>
            </a:r>
            <a:r>
              <a:rPr lang="en-US" sz="1800" dirty="0"/>
              <a:t>drugs </a:t>
            </a:r>
            <a:r>
              <a:rPr lang="en-US" sz="1800" dirty="0" smtClean="0"/>
              <a:t>(D2 antagonists) acutely </a:t>
            </a:r>
            <a:r>
              <a:rPr lang="en-US" sz="1800" dirty="0"/>
              <a:t>reduce cortical gamma oscillations in rats (Jones et al. 2011)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Aberrant beta and gamma synchrony observed in patient populations (</a:t>
            </a:r>
            <a:r>
              <a:rPr lang="en-US" sz="1800" dirty="0" err="1"/>
              <a:t>Uhlhaas</a:t>
            </a:r>
            <a:r>
              <a:rPr lang="en-US" sz="1800" dirty="0"/>
              <a:t> et al. 2008).</a:t>
            </a:r>
          </a:p>
          <a:p>
            <a:r>
              <a:rPr lang="en-US" sz="1800" dirty="0"/>
              <a:t>Reduced or enhanced gamma depending on state </a:t>
            </a:r>
            <a:r>
              <a:rPr lang="en-US" sz="1800" dirty="0" smtClean="0"/>
              <a:t>late/prodromal </a:t>
            </a:r>
            <a:r>
              <a:rPr lang="en-US" sz="1800" dirty="0"/>
              <a:t>( Sun et al. 2011).</a:t>
            </a:r>
          </a:p>
          <a:p>
            <a:endParaRPr lang="en-US" sz="18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774700" y="4706877"/>
            <a:ext cx="29210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0" y="3932176"/>
            <a:ext cx="2247900" cy="1401823"/>
          </a:xfrm>
          <a:prstGeom prst="ellipse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  <a:alpha val="66000"/>
                </a:schemeClr>
              </a:gs>
              <a:gs pos="80000">
                <a:schemeClr val="dk1">
                  <a:shade val="93000"/>
                  <a:satMod val="130000"/>
                  <a:alpha val="66000"/>
                </a:schemeClr>
              </a:gs>
              <a:gs pos="100000">
                <a:schemeClr val="dk1">
                  <a:shade val="94000"/>
                  <a:satMod val="135000"/>
                  <a:alpha val="66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4706877"/>
            <a:ext cx="2667000" cy="13335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4000"/>
                </a:schemeClr>
              </a:gs>
              <a:gs pos="80000">
                <a:schemeClr val="accent2">
                  <a:shade val="93000"/>
                  <a:satMod val="130000"/>
                  <a:alpha val="44000"/>
                </a:schemeClr>
              </a:gs>
              <a:gs pos="100000">
                <a:schemeClr val="accent2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Receptor Neurochemistry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92663" y="1542270"/>
            <a:ext cx="909337" cy="353290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34938" y="0"/>
            <a:ext cx="8489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smtClean="0"/>
              <a:t>The Ketamine Model of Psychosis &amp; Schizophrenia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19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Behavioural Phenotype</a:t>
            </a:r>
          </a:p>
        </p:txBody>
      </p:sp>
      <p:pic>
        <p:nvPicPr>
          <p:cNvPr id="4" name="b10858ab-b3b6-4f6c-8401-731879d834a1" descr="615CBB5B-8647-4210-A3A2-2323AD8B0762@Micradigi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494" b="10494"/>
          <a:stretch>
            <a:fillRect/>
          </a:stretch>
        </p:blipFill>
        <p:spPr bwMode="auto">
          <a:xfrm>
            <a:off x="156104" y="849126"/>
            <a:ext cx="4622629" cy="24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3948405" y="2348880"/>
            <a:ext cx="5217421" cy="4056450"/>
            <a:chOff x="3948405" y="2348880"/>
            <a:chExt cx="5217421" cy="4056450"/>
          </a:xfrm>
        </p:grpSpPr>
        <p:sp>
          <p:nvSpPr>
            <p:cNvPr id="5" name="TextBox 4"/>
            <p:cNvSpPr txBox="1"/>
            <p:nvPr/>
          </p:nvSpPr>
          <p:spPr>
            <a:xfrm>
              <a:off x="8247113" y="5310194"/>
              <a:ext cx="918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mean ± std 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182842" y="4518398"/>
              <a:ext cx="1869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Speed of movement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7152" y="2348880"/>
              <a:ext cx="2451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800000"/>
                  </a:solidFill>
                  <a:latin typeface="+mn-lt"/>
                </a:rPr>
                <a:t>Hyper-locomotion</a:t>
              </a:r>
              <a:endParaRPr lang="en-GB" sz="2400" dirty="0">
                <a:solidFill>
                  <a:srgbClr val="800000"/>
                </a:solidFill>
                <a:latin typeface="+mn-lt"/>
              </a:endParaRPr>
            </a:p>
          </p:txBody>
        </p:sp>
        <p:sp>
          <p:nvSpPr>
            <p:cNvPr id="8" name="Line 93"/>
            <p:cNvSpPr>
              <a:spLocks noChangeShapeType="1"/>
            </p:cNvSpPr>
            <p:nvPr/>
          </p:nvSpPr>
          <p:spPr bwMode="auto">
            <a:xfrm>
              <a:off x="4519639" y="5673863"/>
              <a:ext cx="3988288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V="1">
              <a:off x="4519639" y="3471939"/>
              <a:ext cx="1376" cy="22019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>
              <a:off x="4519639" y="5673863"/>
              <a:ext cx="3988288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 flipV="1">
              <a:off x="4519639" y="3471939"/>
              <a:ext cx="1376" cy="22019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2" name="Line 101"/>
            <p:cNvSpPr>
              <a:spLocks noChangeShapeType="1"/>
            </p:cNvSpPr>
            <p:nvPr/>
          </p:nvSpPr>
          <p:spPr bwMode="auto">
            <a:xfrm flipV="1">
              <a:off x="5016454" y="5633377"/>
              <a:ext cx="1376" cy="40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 i="1">
                <a:latin typeface="+mn-lt"/>
              </a:endParaRPr>
            </a:p>
          </p:txBody>
        </p:sp>
        <p:sp>
          <p:nvSpPr>
            <p:cNvPr id="13" name="Rectangle 103"/>
            <p:cNvSpPr>
              <a:spLocks noChangeArrowheads="1"/>
            </p:cNvSpPr>
            <p:nvPr/>
          </p:nvSpPr>
          <p:spPr bwMode="auto">
            <a:xfrm>
              <a:off x="4981758" y="5767126"/>
              <a:ext cx="28203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0 </a:t>
              </a:r>
              <a:endPara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Line 107"/>
            <p:cNvSpPr>
              <a:spLocks noChangeShapeType="1"/>
            </p:cNvSpPr>
            <p:nvPr/>
          </p:nvSpPr>
          <p:spPr bwMode="auto">
            <a:xfrm flipV="1">
              <a:off x="6011462" y="5633377"/>
              <a:ext cx="1376" cy="40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 i="1">
                <a:latin typeface="+mn-lt"/>
              </a:endParaRPr>
            </a:p>
          </p:txBody>
        </p:sp>
        <p:sp>
          <p:nvSpPr>
            <p:cNvPr id="15" name="Line 113"/>
            <p:cNvSpPr>
              <a:spLocks noChangeShapeType="1"/>
            </p:cNvSpPr>
            <p:nvPr/>
          </p:nvSpPr>
          <p:spPr bwMode="auto">
            <a:xfrm flipV="1">
              <a:off x="7011974" y="5633377"/>
              <a:ext cx="1376" cy="40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 i="1">
                <a:latin typeface="+mn-lt"/>
              </a:endParaRPr>
            </a:p>
          </p:txBody>
        </p:sp>
        <p:sp>
          <p:nvSpPr>
            <p:cNvPr id="16" name="Line 119"/>
            <p:cNvSpPr>
              <a:spLocks noChangeShapeType="1"/>
            </p:cNvSpPr>
            <p:nvPr/>
          </p:nvSpPr>
          <p:spPr bwMode="auto">
            <a:xfrm flipV="1">
              <a:off x="8008358" y="5633377"/>
              <a:ext cx="1376" cy="40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 i="1">
                <a:latin typeface="+mn-lt"/>
              </a:endParaRPr>
            </a:p>
          </p:txBody>
        </p:sp>
        <p:sp>
          <p:nvSpPr>
            <p:cNvPr id="17" name="Line 120"/>
            <p:cNvSpPr>
              <a:spLocks noChangeShapeType="1"/>
            </p:cNvSpPr>
            <p:nvPr/>
          </p:nvSpPr>
          <p:spPr bwMode="auto">
            <a:xfrm>
              <a:off x="8008358" y="3471939"/>
              <a:ext cx="1376" cy="365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auto">
            <a:xfrm>
              <a:off x="4406031" y="5628152"/>
              <a:ext cx="5770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</a:t>
              </a:r>
              <a:endPara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4519639" y="5395684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0" name="Rectangle 130"/>
            <p:cNvSpPr>
              <a:spLocks noChangeArrowheads="1"/>
            </p:cNvSpPr>
            <p:nvPr/>
          </p:nvSpPr>
          <p:spPr bwMode="auto">
            <a:xfrm>
              <a:off x="4404250" y="5366952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6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Line 131"/>
            <p:cNvSpPr>
              <a:spLocks noChangeShapeType="1"/>
            </p:cNvSpPr>
            <p:nvPr/>
          </p:nvSpPr>
          <p:spPr bwMode="auto">
            <a:xfrm>
              <a:off x="4519639" y="5121423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" name="Rectangle 133"/>
            <p:cNvSpPr>
              <a:spLocks noChangeArrowheads="1"/>
            </p:cNvSpPr>
            <p:nvPr/>
          </p:nvSpPr>
          <p:spPr bwMode="auto">
            <a:xfrm>
              <a:off x="4404250" y="5092691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8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Line 134"/>
            <p:cNvSpPr>
              <a:spLocks noChangeShapeType="1"/>
            </p:cNvSpPr>
            <p:nvPr/>
          </p:nvSpPr>
          <p:spPr bwMode="auto">
            <a:xfrm>
              <a:off x="4519639" y="4844550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" name="Rectangle 136"/>
            <p:cNvSpPr>
              <a:spLocks noChangeArrowheads="1"/>
            </p:cNvSpPr>
            <p:nvPr/>
          </p:nvSpPr>
          <p:spPr bwMode="auto">
            <a:xfrm>
              <a:off x="4378103" y="4815818"/>
              <a:ext cx="10259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10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Line 137"/>
            <p:cNvSpPr>
              <a:spLocks noChangeShapeType="1"/>
            </p:cNvSpPr>
            <p:nvPr/>
          </p:nvSpPr>
          <p:spPr bwMode="auto">
            <a:xfrm>
              <a:off x="4519639" y="4570289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6" name="Rectangle 139"/>
            <p:cNvSpPr>
              <a:spLocks noChangeArrowheads="1"/>
            </p:cNvSpPr>
            <p:nvPr/>
          </p:nvSpPr>
          <p:spPr bwMode="auto">
            <a:xfrm>
              <a:off x="4378103" y="4541557"/>
              <a:ext cx="10259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12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" name="Line 140"/>
            <p:cNvSpPr>
              <a:spLocks noChangeShapeType="1"/>
            </p:cNvSpPr>
            <p:nvPr/>
          </p:nvSpPr>
          <p:spPr bwMode="auto">
            <a:xfrm>
              <a:off x="4519639" y="4297334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8" name="Rectangle 142"/>
            <p:cNvSpPr>
              <a:spLocks noChangeArrowheads="1"/>
            </p:cNvSpPr>
            <p:nvPr/>
          </p:nvSpPr>
          <p:spPr bwMode="auto">
            <a:xfrm>
              <a:off x="4378103" y="4267296"/>
              <a:ext cx="10259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14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9" name="Line 143"/>
            <p:cNvSpPr>
              <a:spLocks noChangeShapeType="1"/>
            </p:cNvSpPr>
            <p:nvPr/>
          </p:nvSpPr>
          <p:spPr bwMode="auto">
            <a:xfrm>
              <a:off x="4519639" y="4019155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0" name="Rectangle 145"/>
            <p:cNvSpPr>
              <a:spLocks noChangeArrowheads="1"/>
            </p:cNvSpPr>
            <p:nvPr/>
          </p:nvSpPr>
          <p:spPr bwMode="auto">
            <a:xfrm>
              <a:off x="4378103" y="3990423"/>
              <a:ext cx="10259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16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1" name="Line 146"/>
            <p:cNvSpPr>
              <a:spLocks noChangeShapeType="1"/>
            </p:cNvSpPr>
            <p:nvPr/>
          </p:nvSpPr>
          <p:spPr bwMode="auto">
            <a:xfrm>
              <a:off x="4519639" y="3744894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2" name="Rectangle 148"/>
            <p:cNvSpPr>
              <a:spLocks noChangeArrowheads="1"/>
            </p:cNvSpPr>
            <p:nvPr/>
          </p:nvSpPr>
          <p:spPr bwMode="auto">
            <a:xfrm>
              <a:off x="4378103" y="3716162"/>
              <a:ext cx="10259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18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3" name="Line 149"/>
            <p:cNvSpPr>
              <a:spLocks noChangeShapeType="1"/>
            </p:cNvSpPr>
            <p:nvPr/>
          </p:nvSpPr>
          <p:spPr bwMode="auto">
            <a:xfrm>
              <a:off x="4519639" y="3471939"/>
              <a:ext cx="38534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4" name="Rectangle 151"/>
            <p:cNvSpPr>
              <a:spLocks noChangeArrowheads="1"/>
            </p:cNvSpPr>
            <p:nvPr/>
          </p:nvSpPr>
          <p:spPr bwMode="auto">
            <a:xfrm>
              <a:off x="4378103" y="3441901"/>
              <a:ext cx="10259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20</a:t>
              </a:r>
              <a:endPara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" name="Line 153"/>
            <p:cNvSpPr>
              <a:spLocks noChangeShapeType="1"/>
            </p:cNvSpPr>
            <p:nvPr/>
          </p:nvSpPr>
          <p:spPr bwMode="auto">
            <a:xfrm>
              <a:off x="4519639" y="5673863"/>
              <a:ext cx="3988288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6" name="Line 155"/>
            <p:cNvSpPr>
              <a:spLocks noChangeShapeType="1"/>
            </p:cNvSpPr>
            <p:nvPr/>
          </p:nvSpPr>
          <p:spPr bwMode="auto">
            <a:xfrm flipV="1">
              <a:off x="4519639" y="3471939"/>
              <a:ext cx="1376" cy="22019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7" name="Line 156"/>
            <p:cNvSpPr>
              <a:spLocks noChangeShapeType="1"/>
            </p:cNvSpPr>
            <p:nvPr/>
          </p:nvSpPr>
          <p:spPr bwMode="auto">
            <a:xfrm>
              <a:off x="5016454" y="4939888"/>
              <a:ext cx="1376" cy="726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8" name="Line 157"/>
            <p:cNvSpPr>
              <a:spLocks noChangeShapeType="1"/>
            </p:cNvSpPr>
            <p:nvPr/>
          </p:nvSpPr>
          <p:spPr bwMode="auto">
            <a:xfrm>
              <a:off x="4984801" y="4939888"/>
              <a:ext cx="61930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9" name="Line 158"/>
            <p:cNvSpPr>
              <a:spLocks noChangeShapeType="1"/>
            </p:cNvSpPr>
            <p:nvPr/>
          </p:nvSpPr>
          <p:spPr bwMode="auto">
            <a:xfrm>
              <a:off x="4984801" y="5666026"/>
              <a:ext cx="61930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b="1" i="1">
                <a:latin typeface="+mn-lt"/>
              </a:endParaRPr>
            </a:p>
          </p:txBody>
        </p:sp>
        <p:sp>
          <p:nvSpPr>
            <p:cNvPr id="40" name="Line 159"/>
            <p:cNvSpPr>
              <a:spLocks noChangeShapeType="1"/>
            </p:cNvSpPr>
            <p:nvPr/>
          </p:nvSpPr>
          <p:spPr bwMode="auto">
            <a:xfrm>
              <a:off x="6011462" y="5060040"/>
              <a:ext cx="1376" cy="350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1" name="Line 160"/>
            <p:cNvSpPr>
              <a:spLocks noChangeShapeType="1"/>
            </p:cNvSpPr>
            <p:nvPr/>
          </p:nvSpPr>
          <p:spPr bwMode="auto">
            <a:xfrm>
              <a:off x="5985313" y="5060040"/>
              <a:ext cx="57801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2" name="Line 161"/>
            <p:cNvSpPr>
              <a:spLocks noChangeShapeType="1"/>
            </p:cNvSpPr>
            <p:nvPr/>
          </p:nvSpPr>
          <p:spPr bwMode="auto">
            <a:xfrm>
              <a:off x="5985313" y="5410050"/>
              <a:ext cx="57801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3" name="Line 162"/>
            <p:cNvSpPr>
              <a:spLocks noChangeShapeType="1"/>
            </p:cNvSpPr>
            <p:nvPr/>
          </p:nvSpPr>
          <p:spPr bwMode="auto">
            <a:xfrm>
              <a:off x="7011974" y="4208526"/>
              <a:ext cx="1376" cy="1055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4" name="Line 163"/>
            <p:cNvSpPr>
              <a:spLocks noChangeShapeType="1"/>
            </p:cNvSpPr>
            <p:nvPr/>
          </p:nvSpPr>
          <p:spPr bwMode="auto">
            <a:xfrm>
              <a:off x="6981697" y="4208526"/>
              <a:ext cx="57801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5" name="Line 164"/>
            <p:cNvSpPr>
              <a:spLocks noChangeShapeType="1"/>
            </p:cNvSpPr>
            <p:nvPr/>
          </p:nvSpPr>
          <p:spPr bwMode="auto">
            <a:xfrm>
              <a:off x="6981697" y="5263777"/>
              <a:ext cx="57801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6" name="Line 165"/>
            <p:cNvSpPr>
              <a:spLocks noChangeShapeType="1"/>
            </p:cNvSpPr>
            <p:nvPr/>
          </p:nvSpPr>
          <p:spPr bwMode="auto">
            <a:xfrm>
              <a:off x="8008358" y="3475858"/>
              <a:ext cx="1376" cy="955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7" name="Line 166"/>
            <p:cNvSpPr>
              <a:spLocks noChangeShapeType="1"/>
            </p:cNvSpPr>
            <p:nvPr/>
          </p:nvSpPr>
          <p:spPr bwMode="auto">
            <a:xfrm>
              <a:off x="7976705" y="3475858"/>
              <a:ext cx="61930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8" name="Line 167"/>
            <p:cNvSpPr>
              <a:spLocks noChangeShapeType="1"/>
            </p:cNvSpPr>
            <p:nvPr/>
          </p:nvSpPr>
          <p:spPr bwMode="auto">
            <a:xfrm>
              <a:off x="7976705" y="4431853"/>
              <a:ext cx="61930" cy="1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49" name="Freeform 168"/>
            <p:cNvSpPr>
              <a:spLocks/>
            </p:cNvSpPr>
            <p:nvPr/>
          </p:nvSpPr>
          <p:spPr bwMode="auto">
            <a:xfrm>
              <a:off x="5016454" y="3953855"/>
              <a:ext cx="2991904" cy="1346491"/>
            </a:xfrm>
            <a:custGeom>
              <a:avLst/>
              <a:gdLst/>
              <a:ahLst/>
              <a:cxnLst>
                <a:cxn ang="0">
                  <a:pos x="0" y="1031"/>
                </a:cxn>
                <a:cxn ang="0">
                  <a:pos x="723" y="981"/>
                </a:cxn>
                <a:cxn ang="0">
                  <a:pos x="1450" y="601"/>
                </a:cxn>
                <a:cxn ang="0">
                  <a:pos x="2174" y="0"/>
                </a:cxn>
              </a:cxnLst>
              <a:rect l="0" t="0" r="r" b="b"/>
              <a:pathLst>
                <a:path w="2174" h="1031">
                  <a:moveTo>
                    <a:pt x="0" y="1031"/>
                  </a:moveTo>
                  <a:lnTo>
                    <a:pt x="723" y="981"/>
                  </a:lnTo>
                  <a:lnTo>
                    <a:pt x="1450" y="601"/>
                  </a:lnTo>
                  <a:lnTo>
                    <a:pt x="2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50" name="Freeform 169"/>
            <p:cNvSpPr>
              <a:spLocks/>
            </p:cNvSpPr>
            <p:nvPr/>
          </p:nvSpPr>
          <p:spPr bwMode="auto">
            <a:xfrm>
              <a:off x="4927000" y="5253329"/>
              <a:ext cx="177532" cy="142355"/>
            </a:xfrm>
            <a:custGeom>
              <a:avLst/>
              <a:gdLst/>
              <a:ahLst/>
              <a:cxnLst>
                <a:cxn ang="0">
                  <a:pos x="65" y="109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65" y="109"/>
                </a:cxn>
              </a:cxnLst>
              <a:rect l="0" t="0" r="r" b="b"/>
              <a:pathLst>
                <a:path w="129" h="109">
                  <a:moveTo>
                    <a:pt x="65" y="109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65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51" name="Freeform 170"/>
            <p:cNvSpPr>
              <a:spLocks/>
            </p:cNvSpPr>
            <p:nvPr/>
          </p:nvSpPr>
          <p:spPr bwMode="auto">
            <a:xfrm>
              <a:off x="5923384" y="5188029"/>
              <a:ext cx="177532" cy="142355"/>
            </a:xfrm>
            <a:custGeom>
              <a:avLst/>
              <a:gdLst/>
              <a:ahLst/>
              <a:cxnLst>
                <a:cxn ang="0">
                  <a:pos x="64" y="109"/>
                </a:cxn>
                <a:cxn ang="0">
                  <a:pos x="129" y="0"/>
                </a:cxn>
                <a:cxn ang="0">
                  <a:pos x="0" y="0"/>
                </a:cxn>
                <a:cxn ang="0">
                  <a:pos x="64" y="109"/>
                </a:cxn>
              </a:cxnLst>
              <a:rect l="0" t="0" r="r" b="b"/>
              <a:pathLst>
                <a:path w="129" h="109">
                  <a:moveTo>
                    <a:pt x="64" y="109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64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52" name="Freeform 171"/>
            <p:cNvSpPr>
              <a:spLocks/>
            </p:cNvSpPr>
            <p:nvPr/>
          </p:nvSpPr>
          <p:spPr bwMode="auto">
            <a:xfrm>
              <a:off x="6923896" y="4691747"/>
              <a:ext cx="176156" cy="142355"/>
            </a:xfrm>
            <a:custGeom>
              <a:avLst/>
              <a:gdLst/>
              <a:ahLst/>
              <a:cxnLst>
                <a:cxn ang="0">
                  <a:pos x="64" y="109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64" y="109"/>
                </a:cxn>
              </a:cxnLst>
              <a:rect l="0" t="0" r="r" b="b"/>
              <a:pathLst>
                <a:path w="128" h="109">
                  <a:moveTo>
                    <a:pt x="64" y="109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64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53" name="Freeform 172"/>
            <p:cNvSpPr>
              <a:spLocks/>
            </p:cNvSpPr>
            <p:nvPr/>
          </p:nvSpPr>
          <p:spPr bwMode="auto">
            <a:xfrm>
              <a:off x="7920280" y="3905533"/>
              <a:ext cx="176156" cy="142355"/>
            </a:xfrm>
            <a:custGeom>
              <a:avLst/>
              <a:gdLst/>
              <a:ahLst/>
              <a:cxnLst>
                <a:cxn ang="0">
                  <a:pos x="64" y="109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64" y="109"/>
                </a:cxn>
              </a:cxnLst>
              <a:rect l="0" t="0" r="r" b="b"/>
              <a:pathLst>
                <a:path w="128" h="109">
                  <a:moveTo>
                    <a:pt x="64" y="109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64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54" name="Rectangle 103"/>
            <p:cNvSpPr>
              <a:spLocks noChangeArrowheads="1"/>
            </p:cNvSpPr>
            <p:nvPr/>
          </p:nvSpPr>
          <p:spPr bwMode="auto">
            <a:xfrm>
              <a:off x="5993849" y="5761375"/>
              <a:ext cx="28203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2 </a:t>
              </a:r>
              <a:endPara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5" name="Rectangle 103"/>
            <p:cNvSpPr>
              <a:spLocks noChangeArrowheads="1"/>
            </p:cNvSpPr>
            <p:nvPr/>
          </p:nvSpPr>
          <p:spPr bwMode="auto">
            <a:xfrm>
              <a:off x="7020485" y="5762525"/>
              <a:ext cx="28203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4 </a:t>
              </a:r>
              <a:endPara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6" name="Rectangle 103"/>
            <p:cNvSpPr>
              <a:spLocks noChangeArrowheads="1"/>
            </p:cNvSpPr>
            <p:nvPr/>
          </p:nvSpPr>
          <p:spPr bwMode="auto">
            <a:xfrm>
              <a:off x="7988939" y="5756774"/>
              <a:ext cx="282037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8</a:t>
              </a:r>
              <a:endPara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52029" y="6035998"/>
              <a:ext cx="1736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Mg </a:t>
              </a:r>
              <a:r>
                <a:rPr lang="en-GB" dirty="0" err="1" smtClean="0">
                  <a:latin typeface="+mn-lt"/>
                </a:rPr>
                <a:t>Ketamine</a:t>
              </a:r>
              <a:r>
                <a:rPr lang="en-GB" dirty="0" smtClean="0">
                  <a:latin typeface="+mn-lt"/>
                </a:rPr>
                <a:t>/kg</a:t>
              </a:r>
              <a:endParaRPr lang="en-GB" dirty="0">
                <a:latin typeface="+mn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961702" y="3224204"/>
              <a:ext cx="3027998" cy="6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886861" y="3309249"/>
              <a:ext cx="1480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318060" y="298132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  <a:latin typeface="+mn-lt"/>
                </a:rPr>
                <a:t>**</a:t>
              </a:r>
              <a:endParaRPr lang="en-GB" sz="1200" dirty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5890389" y="3438525"/>
              <a:ext cx="2056448" cy="15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5832286" y="3514725"/>
              <a:ext cx="133351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251385" y="3252788"/>
              <a:ext cx="338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  <a:latin typeface="+mn-lt"/>
                </a:rPr>
                <a:t>**</a:t>
              </a:r>
              <a:endParaRPr lang="en-GB" sz="1200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3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49"/>
          <p:cNvSpPr txBox="1"/>
          <p:nvPr/>
        </p:nvSpPr>
        <p:spPr>
          <a:xfrm>
            <a:off x="307179" y="569374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p &lt; 0.005 **</a:t>
            </a:r>
          </a:p>
          <a:p>
            <a:r>
              <a:rPr lang="en-GB" sz="1000" i="1" dirty="0" smtClean="0"/>
              <a:t>p &lt; 0.05 *</a:t>
            </a:r>
            <a:endParaRPr lang="en-GB" sz="1000" i="1" dirty="0"/>
          </a:p>
        </p:txBody>
      </p:sp>
      <p:grpSp>
        <p:nvGrpSpPr>
          <p:cNvPr id="2" name="Group 633"/>
          <p:cNvGrpSpPr/>
          <p:nvPr/>
        </p:nvGrpSpPr>
        <p:grpSpPr>
          <a:xfrm>
            <a:off x="919932" y="966306"/>
            <a:ext cx="3221198" cy="2588590"/>
            <a:chOff x="546558" y="560633"/>
            <a:chExt cx="3221198" cy="2588590"/>
          </a:xfrm>
        </p:grpSpPr>
        <p:grpSp>
          <p:nvGrpSpPr>
            <p:cNvPr id="3" name="Group 247"/>
            <p:cNvGrpSpPr/>
            <p:nvPr/>
          </p:nvGrpSpPr>
          <p:grpSpPr>
            <a:xfrm>
              <a:off x="546558" y="560633"/>
              <a:ext cx="3221198" cy="2588590"/>
              <a:chOff x="1344720" y="808602"/>
              <a:chExt cx="6101698" cy="4893097"/>
            </a:xfrm>
          </p:grpSpPr>
          <p:sp>
            <p:nvSpPr>
              <p:cNvPr id="24693" name="Line 11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765800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4" name="Line 118"/>
              <p:cNvSpPr>
                <a:spLocks noChangeShapeType="1"/>
              </p:cNvSpPr>
              <p:nvPr/>
            </p:nvSpPr>
            <p:spPr bwMode="auto">
              <a:xfrm flipV="1">
                <a:off x="1584432" y="914965"/>
                <a:ext cx="1587" cy="4543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5" name="Line 119"/>
              <p:cNvSpPr>
                <a:spLocks noChangeShapeType="1"/>
              </p:cNvSpPr>
              <p:nvPr/>
            </p:nvSpPr>
            <p:spPr bwMode="auto">
              <a:xfrm flipV="1">
                <a:off x="1584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6" name="Rectangle 120"/>
              <p:cNvSpPr>
                <a:spLocks noChangeArrowheads="1"/>
              </p:cNvSpPr>
              <p:nvPr/>
            </p:nvSpPr>
            <p:spPr bwMode="auto">
              <a:xfrm>
                <a:off x="1544745" y="5498077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 flipV="1">
                <a:off x="2301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8" name="Rectangle 122"/>
              <p:cNvSpPr>
                <a:spLocks noChangeArrowheads="1"/>
              </p:cNvSpPr>
              <p:nvPr/>
            </p:nvSpPr>
            <p:spPr bwMode="auto">
              <a:xfrm>
                <a:off x="220832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9" name="Line 123"/>
              <p:cNvSpPr>
                <a:spLocks noChangeShapeType="1"/>
              </p:cNvSpPr>
              <p:nvPr/>
            </p:nvSpPr>
            <p:spPr bwMode="auto">
              <a:xfrm flipV="1">
                <a:off x="30195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0" name="Rectangle 124"/>
              <p:cNvSpPr>
                <a:spLocks noChangeArrowheads="1"/>
              </p:cNvSpPr>
              <p:nvPr/>
            </p:nvSpPr>
            <p:spPr bwMode="auto">
              <a:xfrm>
                <a:off x="292587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1" name="Line 125"/>
              <p:cNvSpPr>
                <a:spLocks noChangeShapeType="1"/>
              </p:cNvSpPr>
              <p:nvPr/>
            </p:nvSpPr>
            <p:spPr bwMode="auto">
              <a:xfrm flipV="1">
                <a:off x="37370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2" name="Rectangle 126"/>
              <p:cNvSpPr>
                <a:spLocks noChangeArrowheads="1"/>
              </p:cNvSpPr>
              <p:nvPr/>
            </p:nvSpPr>
            <p:spPr bwMode="auto">
              <a:xfrm>
                <a:off x="3643421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3" name="Line 127"/>
              <p:cNvSpPr>
                <a:spLocks noChangeShapeType="1"/>
              </p:cNvSpPr>
              <p:nvPr/>
            </p:nvSpPr>
            <p:spPr bwMode="auto">
              <a:xfrm flipV="1">
                <a:off x="44673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4" name="Rectangle 128"/>
              <p:cNvSpPr>
                <a:spLocks noChangeArrowheads="1"/>
              </p:cNvSpPr>
              <p:nvPr/>
            </p:nvSpPr>
            <p:spPr bwMode="auto">
              <a:xfrm>
                <a:off x="4375257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5" name="Line 129"/>
              <p:cNvSpPr>
                <a:spLocks noChangeShapeType="1"/>
              </p:cNvSpPr>
              <p:nvPr/>
            </p:nvSpPr>
            <p:spPr bwMode="auto">
              <a:xfrm flipV="1">
                <a:off x="51848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6" name="Rectangle 130"/>
              <p:cNvSpPr>
                <a:spLocks noChangeArrowheads="1"/>
              </p:cNvSpPr>
              <p:nvPr/>
            </p:nvSpPr>
            <p:spPr bwMode="auto">
              <a:xfrm>
                <a:off x="509280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7" name="Line 131"/>
              <p:cNvSpPr>
                <a:spLocks noChangeShapeType="1"/>
              </p:cNvSpPr>
              <p:nvPr/>
            </p:nvSpPr>
            <p:spPr bwMode="auto">
              <a:xfrm flipV="1">
                <a:off x="5902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8" name="Rectangle 132"/>
              <p:cNvSpPr>
                <a:spLocks noChangeArrowheads="1"/>
              </p:cNvSpPr>
              <p:nvPr/>
            </p:nvSpPr>
            <p:spPr bwMode="auto">
              <a:xfrm>
                <a:off x="58103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60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9" name="Line 133"/>
              <p:cNvSpPr>
                <a:spLocks noChangeShapeType="1"/>
              </p:cNvSpPr>
              <p:nvPr/>
            </p:nvSpPr>
            <p:spPr bwMode="auto">
              <a:xfrm flipV="1">
                <a:off x="6619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0" name="Rectangle 134"/>
              <p:cNvSpPr>
                <a:spLocks noChangeArrowheads="1"/>
              </p:cNvSpPr>
              <p:nvPr/>
            </p:nvSpPr>
            <p:spPr bwMode="auto">
              <a:xfrm>
                <a:off x="6526322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70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1" name="Line 135"/>
              <p:cNvSpPr>
                <a:spLocks noChangeShapeType="1"/>
              </p:cNvSpPr>
              <p:nvPr/>
            </p:nvSpPr>
            <p:spPr bwMode="auto">
              <a:xfrm flipV="1">
                <a:off x="73502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2" name="Rectangle 136"/>
              <p:cNvSpPr>
                <a:spLocks noChangeArrowheads="1"/>
              </p:cNvSpPr>
              <p:nvPr/>
            </p:nvSpPr>
            <p:spPr bwMode="auto">
              <a:xfrm>
                <a:off x="72581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80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3" name="Line 13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4" name="Rectangle 138"/>
              <p:cNvSpPr>
                <a:spLocks noChangeArrowheads="1"/>
              </p:cNvSpPr>
              <p:nvPr/>
            </p:nvSpPr>
            <p:spPr bwMode="auto">
              <a:xfrm>
                <a:off x="1438382" y="53520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5" name="Line 139"/>
              <p:cNvSpPr>
                <a:spLocks noChangeShapeType="1"/>
              </p:cNvSpPr>
              <p:nvPr/>
            </p:nvSpPr>
            <p:spPr bwMode="auto">
              <a:xfrm>
                <a:off x="1584432" y="4886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6" name="Rectangle 140"/>
              <p:cNvSpPr>
                <a:spLocks noChangeArrowheads="1"/>
              </p:cNvSpPr>
              <p:nvPr/>
            </p:nvSpPr>
            <p:spPr bwMode="auto">
              <a:xfrm>
                <a:off x="1438382" y="47805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7" name="Line 141"/>
              <p:cNvSpPr>
                <a:spLocks noChangeShapeType="1"/>
              </p:cNvSpPr>
              <p:nvPr/>
            </p:nvSpPr>
            <p:spPr bwMode="auto">
              <a:xfrm>
                <a:off x="1584432" y="4315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8" name="Rectangle 142"/>
              <p:cNvSpPr>
                <a:spLocks noChangeArrowheads="1"/>
              </p:cNvSpPr>
              <p:nvPr/>
            </p:nvSpPr>
            <p:spPr bwMode="auto">
              <a:xfrm>
                <a:off x="1344720" y="4209026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9" name="Line 143"/>
              <p:cNvSpPr>
                <a:spLocks noChangeShapeType="1"/>
              </p:cNvSpPr>
              <p:nvPr/>
            </p:nvSpPr>
            <p:spPr bwMode="auto">
              <a:xfrm>
                <a:off x="1584432" y="3743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0" name="Rectangle 144"/>
              <p:cNvSpPr>
                <a:spLocks noChangeArrowheads="1"/>
              </p:cNvSpPr>
              <p:nvPr/>
            </p:nvSpPr>
            <p:spPr bwMode="auto">
              <a:xfrm>
                <a:off x="1344720" y="363752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1" name="Line 145"/>
              <p:cNvSpPr>
                <a:spLocks noChangeShapeType="1"/>
              </p:cNvSpPr>
              <p:nvPr/>
            </p:nvSpPr>
            <p:spPr bwMode="auto">
              <a:xfrm>
                <a:off x="1584432" y="3186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2" name="Rectangle 146"/>
              <p:cNvSpPr>
                <a:spLocks noChangeArrowheads="1"/>
              </p:cNvSpPr>
              <p:nvPr/>
            </p:nvSpPr>
            <p:spPr bwMode="auto">
              <a:xfrm>
                <a:off x="1344720" y="3080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3" name="Line 147"/>
              <p:cNvSpPr>
                <a:spLocks noChangeShapeType="1"/>
              </p:cNvSpPr>
              <p:nvPr/>
            </p:nvSpPr>
            <p:spPr bwMode="auto">
              <a:xfrm>
                <a:off x="1584432" y="2615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4" name="Rectangle 148"/>
              <p:cNvSpPr>
                <a:spLocks noChangeArrowheads="1"/>
              </p:cNvSpPr>
              <p:nvPr/>
            </p:nvSpPr>
            <p:spPr bwMode="auto">
              <a:xfrm>
                <a:off x="1344720" y="2508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5" name="Line 149"/>
              <p:cNvSpPr>
                <a:spLocks noChangeShapeType="1"/>
              </p:cNvSpPr>
              <p:nvPr/>
            </p:nvSpPr>
            <p:spPr bwMode="auto">
              <a:xfrm>
                <a:off x="1584432" y="2043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6" name="Rectangle 150"/>
              <p:cNvSpPr>
                <a:spLocks noChangeArrowheads="1"/>
              </p:cNvSpPr>
              <p:nvPr/>
            </p:nvSpPr>
            <p:spPr bwMode="auto">
              <a:xfrm>
                <a:off x="1344720" y="1937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7" name="Line 151"/>
              <p:cNvSpPr>
                <a:spLocks noChangeShapeType="1"/>
              </p:cNvSpPr>
              <p:nvPr/>
            </p:nvSpPr>
            <p:spPr bwMode="auto">
              <a:xfrm>
                <a:off x="1584432" y="1472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8" name="Rectangle 152"/>
              <p:cNvSpPr>
                <a:spLocks noChangeArrowheads="1"/>
              </p:cNvSpPr>
              <p:nvPr/>
            </p:nvSpPr>
            <p:spPr bwMode="auto">
              <a:xfrm>
                <a:off x="1344720" y="1365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9" name="Line 153"/>
              <p:cNvSpPr>
                <a:spLocks noChangeShapeType="1"/>
              </p:cNvSpPr>
              <p:nvPr/>
            </p:nvSpPr>
            <p:spPr bwMode="auto">
              <a:xfrm>
                <a:off x="1584432" y="914965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0" name="Rectangle 154"/>
              <p:cNvSpPr>
                <a:spLocks noChangeArrowheads="1"/>
              </p:cNvSpPr>
              <p:nvPr/>
            </p:nvSpPr>
            <p:spPr bwMode="auto">
              <a:xfrm>
                <a:off x="1344720" y="808602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1" name="Freeform 155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999999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2" name="Freeform 156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</a:path>
                </a:pathLst>
              </a:custGeom>
              <a:no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3" name="Freeform 157"/>
              <p:cNvSpPr>
                <a:spLocks/>
              </p:cNvSpPr>
              <p:nvPr/>
            </p:nvSpPr>
            <p:spPr bwMode="auto">
              <a:xfrm>
                <a:off x="1651107" y="2204015"/>
                <a:ext cx="5619750" cy="3241675"/>
              </a:xfrm>
              <a:custGeom>
                <a:avLst/>
                <a:gdLst/>
                <a:ahLst/>
                <a:cxnLst>
                  <a:cxn ang="0">
                    <a:pos x="42" y="175"/>
                  </a:cxn>
                  <a:cxn ang="0">
                    <a:pos x="134" y="452"/>
                  </a:cxn>
                  <a:cxn ang="0">
                    <a:pos x="226" y="510"/>
                  </a:cxn>
                  <a:cxn ang="0">
                    <a:pos x="318" y="895"/>
                  </a:cxn>
                  <a:cxn ang="0">
                    <a:pos x="410" y="1380"/>
                  </a:cxn>
                  <a:cxn ang="0">
                    <a:pos x="502" y="1673"/>
                  </a:cxn>
                  <a:cxn ang="0">
                    <a:pos x="586" y="1799"/>
                  </a:cxn>
                  <a:cxn ang="0">
                    <a:pos x="678" y="1866"/>
                  </a:cxn>
                  <a:cxn ang="0">
                    <a:pos x="770" y="1891"/>
                  </a:cxn>
                  <a:cxn ang="0">
                    <a:pos x="862" y="1908"/>
                  </a:cxn>
                  <a:cxn ang="0">
                    <a:pos x="954" y="1916"/>
                  </a:cxn>
                  <a:cxn ang="0">
                    <a:pos x="1046" y="1924"/>
                  </a:cxn>
                  <a:cxn ang="0">
                    <a:pos x="1138" y="1933"/>
                  </a:cxn>
                  <a:cxn ang="0">
                    <a:pos x="1222" y="1950"/>
                  </a:cxn>
                  <a:cxn ang="0">
                    <a:pos x="1314" y="1966"/>
                  </a:cxn>
                  <a:cxn ang="0">
                    <a:pos x="1406" y="1983"/>
                  </a:cxn>
                  <a:cxn ang="0">
                    <a:pos x="1498" y="2000"/>
                  </a:cxn>
                  <a:cxn ang="0">
                    <a:pos x="1590" y="2008"/>
                  </a:cxn>
                  <a:cxn ang="0">
                    <a:pos x="1682" y="2008"/>
                  </a:cxn>
                  <a:cxn ang="0">
                    <a:pos x="1774" y="2008"/>
                  </a:cxn>
                  <a:cxn ang="0">
                    <a:pos x="1858" y="2008"/>
                  </a:cxn>
                  <a:cxn ang="0">
                    <a:pos x="1950" y="2008"/>
                  </a:cxn>
                  <a:cxn ang="0">
                    <a:pos x="2042" y="2000"/>
                  </a:cxn>
                  <a:cxn ang="0">
                    <a:pos x="2134" y="1991"/>
                  </a:cxn>
                  <a:cxn ang="0">
                    <a:pos x="2226" y="1991"/>
                  </a:cxn>
                  <a:cxn ang="0">
                    <a:pos x="2318" y="2008"/>
                  </a:cxn>
                  <a:cxn ang="0">
                    <a:pos x="2402" y="2017"/>
                  </a:cxn>
                  <a:cxn ang="0">
                    <a:pos x="2494" y="2025"/>
                  </a:cxn>
                  <a:cxn ang="0">
                    <a:pos x="2586" y="2025"/>
                  </a:cxn>
                  <a:cxn ang="0">
                    <a:pos x="2678" y="2033"/>
                  </a:cxn>
                  <a:cxn ang="0">
                    <a:pos x="2770" y="2033"/>
                  </a:cxn>
                  <a:cxn ang="0">
                    <a:pos x="2862" y="2033"/>
                  </a:cxn>
                  <a:cxn ang="0">
                    <a:pos x="2954" y="2033"/>
                  </a:cxn>
                  <a:cxn ang="0">
                    <a:pos x="3038" y="2033"/>
                  </a:cxn>
                  <a:cxn ang="0">
                    <a:pos x="3130" y="2025"/>
                  </a:cxn>
                  <a:cxn ang="0">
                    <a:pos x="3222" y="2025"/>
                  </a:cxn>
                  <a:cxn ang="0">
                    <a:pos x="3314" y="2025"/>
                  </a:cxn>
                  <a:cxn ang="0">
                    <a:pos x="3406" y="2033"/>
                  </a:cxn>
                  <a:cxn ang="0">
                    <a:pos x="3498" y="2042"/>
                  </a:cxn>
                </a:cxnLst>
                <a:rect l="0" t="0" r="r" b="b"/>
                <a:pathLst>
                  <a:path w="3540" h="2042">
                    <a:moveTo>
                      <a:pt x="0" y="0"/>
                    </a:moveTo>
                    <a:lnTo>
                      <a:pt x="42" y="175"/>
                    </a:lnTo>
                    <a:lnTo>
                      <a:pt x="92" y="351"/>
                    </a:lnTo>
                    <a:lnTo>
                      <a:pt x="134" y="452"/>
                    </a:lnTo>
                    <a:lnTo>
                      <a:pt x="184" y="477"/>
                    </a:lnTo>
                    <a:lnTo>
                      <a:pt x="226" y="510"/>
                    </a:lnTo>
                    <a:lnTo>
                      <a:pt x="268" y="652"/>
                    </a:lnTo>
                    <a:lnTo>
                      <a:pt x="318" y="895"/>
                    </a:lnTo>
                    <a:lnTo>
                      <a:pt x="360" y="1155"/>
                    </a:lnTo>
                    <a:lnTo>
                      <a:pt x="410" y="1380"/>
                    </a:lnTo>
                    <a:lnTo>
                      <a:pt x="452" y="1556"/>
                    </a:lnTo>
                    <a:lnTo>
                      <a:pt x="502" y="1673"/>
                    </a:lnTo>
                    <a:lnTo>
                      <a:pt x="544" y="1749"/>
                    </a:lnTo>
                    <a:lnTo>
                      <a:pt x="586" y="1799"/>
                    </a:lnTo>
                    <a:lnTo>
                      <a:pt x="636" y="1841"/>
                    </a:lnTo>
                    <a:lnTo>
                      <a:pt x="678" y="1866"/>
                    </a:lnTo>
                    <a:lnTo>
                      <a:pt x="728" y="1883"/>
                    </a:lnTo>
                    <a:lnTo>
                      <a:pt x="770" y="1891"/>
                    </a:lnTo>
                    <a:lnTo>
                      <a:pt x="820" y="1899"/>
                    </a:lnTo>
                    <a:lnTo>
                      <a:pt x="862" y="1908"/>
                    </a:lnTo>
                    <a:lnTo>
                      <a:pt x="904" y="1916"/>
                    </a:lnTo>
                    <a:lnTo>
                      <a:pt x="954" y="1916"/>
                    </a:lnTo>
                    <a:lnTo>
                      <a:pt x="996" y="1924"/>
                    </a:lnTo>
                    <a:lnTo>
                      <a:pt x="1046" y="1924"/>
                    </a:lnTo>
                    <a:lnTo>
                      <a:pt x="1088" y="1933"/>
                    </a:lnTo>
                    <a:lnTo>
                      <a:pt x="1138" y="1933"/>
                    </a:lnTo>
                    <a:lnTo>
                      <a:pt x="1180" y="1941"/>
                    </a:lnTo>
                    <a:lnTo>
                      <a:pt x="1222" y="1950"/>
                    </a:lnTo>
                    <a:lnTo>
                      <a:pt x="1272" y="1958"/>
                    </a:lnTo>
                    <a:lnTo>
                      <a:pt x="1314" y="1966"/>
                    </a:lnTo>
                    <a:lnTo>
                      <a:pt x="1364" y="1975"/>
                    </a:lnTo>
                    <a:lnTo>
                      <a:pt x="1406" y="1983"/>
                    </a:lnTo>
                    <a:lnTo>
                      <a:pt x="1456" y="1991"/>
                    </a:lnTo>
                    <a:lnTo>
                      <a:pt x="1498" y="2000"/>
                    </a:lnTo>
                    <a:lnTo>
                      <a:pt x="1540" y="2000"/>
                    </a:lnTo>
                    <a:lnTo>
                      <a:pt x="1590" y="2008"/>
                    </a:lnTo>
                    <a:lnTo>
                      <a:pt x="1632" y="2008"/>
                    </a:lnTo>
                    <a:lnTo>
                      <a:pt x="1682" y="2008"/>
                    </a:lnTo>
                    <a:lnTo>
                      <a:pt x="1724" y="2008"/>
                    </a:lnTo>
                    <a:lnTo>
                      <a:pt x="1774" y="2008"/>
                    </a:lnTo>
                    <a:lnTo>
                      <a:pt x="1816" y="2008"/>
                    </a:lnTo>
                    <a:lnTo>
                      <a:pt x="1858" y="2008"/>
                    </a:lnTo>
                    <a:lnTo>
                      <a:pt x="1908" y="2008"/>
                    </a:lnTo>
                    <a:lnTo>
                      <a:pt x="1950" y="2008"/>
                    </a:lnTo>
                    <a:lnTo>
                      <a:pt x="2000" y="2008"/>
                    </a:lnTo>
                    <a:lnTo>
                      <a:pt x="2042" y="2000"/>
                    </a:lnTo>
                    <a:lnTo>
                      <a:pt x="2084" y="2000"/>
                    </a:lnTo>
                    <a:lnTo>
                      <a:pt x="2134" y="1991"/>
                    </a:lnTo>
                    <a:lnTo>
                      <a:pt x="2176" y="1991"/>
                    </a:lnTo>
                    <a:lnTo>
                      <a:pt x="2226" y="1991"/>
                    </a:lnTo>
                    <a:lnTo>
                      <a:pt x="2268" y="2000"/>
                    </a:lnTo>
                    <a:lnTo>
                      <a:pt x="2318" y="2008"/>
                    </a:lnTo>
                    <a:lnTo>
                      <a:pt x="2360" y="2008"/>
                    </a:lnTo>
                    <a:lnTo>
                      <a:pt x="2402" y="2017"/>
                    </a:lnTo>
                    <a:lnTo>
                      <a:pt x="2452" y="2017"/>
                    </a:lnTo>
                    <a:lnTo>
                      <a:pt x="2494" y="2025"/>
                    </a:lnTo>
                    <a:lnTo>
                      <a:pt x="2544" y="2025"/>
                    </a:lnTo>
                    <a:lnTo>
                      <a:pt x="2586" y="2025"/>
                    </a:lnTo>
                    <a:lnTo>
                      <a:pt x="2636" y="2033"/>
                    </a:lnTo>
                    <a:lnTo>
                      <a:pt x="2678" y="2033"/>
                    </a:lnTo>
                    <a:lnTo>
                      <a:pt x="2720" y="2033"/>
                    </a:lnTo>
                    <a:lnTo>
                      <a:pt x="2770" y="2033"/>
                    </a:lnTo>
                    <a:lnTo>
                      <a:pt x="2812" y="2033"/>
                    </a:lnTo>
                    <a:lnTo>
                      <a:pt x="2862" y="2033"/>
                    </a:lnTo>
                    <a:lnTo>
                      <a:pt x="2904" y="2033"/>
                    </a:lnTo>
                    <a:lnTo>
                      <a:pt x="2954" y="2033"/>
                    </a:lnTo>
                    <a:lnTo>
                      <a:pt x="2996" y="2033"/>
                    </a:lnTo>
                    <a:lnTo>
                      <a:pt x="3038" y="2033"/>
                    </a:lnTo>
                    <a:lnTo>
                      <a:pt x="3088" y="2025"/>
                    </a:lnTo>
                    <a:lnTo>
                      <a:pt x="3130" y="2025"/>
                    </a:lnTo>
                    <a:lnTo>
                      <a:pt x="3180" y="2025"/>
                    </a:lnTo>
                    <a:lnTo>
                      <a:pt x="3222" y="2025"/>
                    </a:lnTo>
                    <a:lnTo>
                      <a:pt x="3272" y="2025"/>
                    </a:lnTo>
                    <a:lnTo>
                      <a:pt x="3314" y="2025"/>
                    </a:lnTo>
                    <a:lnTo>
                      <a:pt x="3356" y="2033"/>
                    </a:lnTo>
                    <a:lnTo>
                      <a:pt x="3406" y="2033"/>
                    </a:lnTo>
                    <a:lnTo>
                      <a:pt x="3448" y="2033"/>
                    </a:lnTo>
                    <a:lnTo>
                      <a:pt x="3498" y="2042"/>
                    </a:lnTo>
                    <a:lnTo>
                      <a:pt x="3540" y="2042"/>
                    </a:lnTo>
                  </a:path>
                </a:pathLst>
              </a:custGeom>
              <a:noFill/>
              <a:ln w="26988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162" name="Line 9"/>
              <p:cNvSpPr>
                <a:spLocks noChangeShapeType="1"/>
              </p:cNvSpPr>
              <p:nvPr/>
            </p:nvSpPr>
            <p:spPr bwMode="auto">
              <a:xfrm>
                <a:off x="1582582" y="5459292"/>
                <a:ext cx="5764213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3" name="Line 10"/>
              <p:cNvSpPr>
                <a:spLocks noChangeShapeType="1"/>
              </p:cNvSpPr>
              <p:nvPr/>
            </p:nvSpPr>
            <p:spPr bwMode="auto">
              <a:xfrm flipV="1">
                <a:off x="1582582" y="906650"/>
                <a:ext cx="1588" cy="45526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4" name="Line 11"/>
              <p:cNvSpPr>
                <a:spLocks noChangeShapeType="1"/>
              </p:cNvSpPr>
              <p:nvPr/>
            </p:nvSpPr>
            <p:spPr bwMode="auto">
              <a:xfrm flipV="1">
                <a:off x="15825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5" name="Line 13"/>
              <p:cNvSpPr>
                <a:spLocks noChangeShapeType="1"/>
              </p:cNvSpPr>
              <p:nvPr/>
            </p:nvSpPr>
            <p:spPr bwMode="auto">
              <a:xfrm flipV="1">
                <a:off x="23001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V="1">
                <a:off x="30176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7" name="Line 17"/>
              <p:cNvSpPr>
                <a:spLocks noChangeShapeType="1"/>
              </p:cNvSpPr>
              <p:nvPr/>
            </p:nvSpPr>
            <p:spPr bwMode="auto">
              <a:xfrm flipV="1">
                <a:off x="37336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8" name="Line 19"/>
              <p:cNvSpPr>
                <a:spLocks noChangeShapeType="1"/>
              </p:cNvSpPr>
              <p:nvPr/>
            </p:nvSpPr>
            <p:spPr bwMode="auto">
              <a:xfrm flipV="1">
                <a:off x="44654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9" name="Line 21"/>
              <p:cNvSpPr>
                <a:spLocks noChangeShapeType="1"/>
              </p:cNvSpPr>
              <p:nvPr/>
            </p:nvSpPr>
            <p:spPr bwMode="auto">
              <a:xfrm flipV="1">
                <a:off x="51830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58989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1" name="Line 25"/>
              <p:cNvSpPr>
                <a:spLocks noChangeShapeType="1"/>
              </p:cNvSpPr>
              <p:nvPr/>
            </p:nvSpPr>
            <p:spPr bwMode="auto">
              <a:xfrm flipV="1">
                <a:off x="66165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2" name="Line 27"/>
              <p:cNvSpPr>
                <a:spLocks noChangeShapeType="1"/>
              </p:cNvSpPr>
              <p:nvPr/>
            </p:nvSpPr>
            <p:spPr bwMode="auto">
              <a:xfrm flipV="1">
                <a:off x="73467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1582582" y="4887015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>
                <a:off x="1582582" y="431473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5" name="Line 35"/>
              <p:cNvSpPr>
                <a:spLocks noChangeShapeType="1"/>
              </p:cNvSpPr>
              <p:nvPr/>
            </p:nvSpPr>
            <p:spPr bwMode="auto">
              <a:xfrm>
                <a:off x="1582582" y="374246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6" name="Line 37"/>
              <p:cNvSpPr>
                <a:spLocks noChangeShapeType="1"/>
              </p:cNvSpPr>
              <p:nvPr/>
            </p:nvSpPr>
            <p:spPr bwMode="auto">
              <a:xfrm>
                <a:off x="1582582" y="3182971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>
                <a:off x="1582582" y="2610694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8" name="Line 41"/>
              <p:cNvSpPr>
                <a:spLocks noChangeShapeType="1"/>
              </p:cNvSpPr>
              <p:nvPr/>
            </p:nvSpPr>
            <p:spPr bwMode="auto">
              <a:xfrm>
                <a:off x="1582582" y="203681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9" name="Line 43"/>
              <p:cNvSpPr>
                <a:spLocks noChangeShapeType="1"/>
              </p:cNvSpPr>
              <p:nvPr/>
            </p:nvSpPr>
            <p:spPr bwMode="auto">
              <a:xfrm>
                <a:off x="1582582" y="146454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0" name="Line 45"/>
              <p:cNvSpPr>
                <a:spLocks noChangeShapeType="1"/>
              </p:cNvSpPr>
              <p:nvPr/>
            </p:nvSpPr>
            <p:spPr bwMode="auto">
              <a:xfrm>
                <a:off x="1582582" y="90665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1" name="Freeform 47"/>
              <p:cNvSpPr>
                <a:spLocks/>
              </p:cNvSpPr>
              <p:nvPr/>
            </p:nvSpPr>
            <p:spPr bwMode="auto">
              <a:xfrm>
                <a:off x="1649257" y="3780825"/>
                <a:ext cx="5618163" cy="1665679"/>
              </a:xfrm>
              <a:custGeom>
                <a:avLst/>
                <a:gdLst/>
                <a:ahLst/>
                <a:cxnLst>
                  <a:cxn ang="0">
                    <a:pos x="92" y="392"/>
                  </a:cxn>
                  <a:cxn ang="0">
                    <a:pos x="226" y="367"/>
                  </a:cxn>
                  <a:cxn ang="0">
                    <a:pos x="360" y="633"/>
                  </a:cxn>
                  <a:cxn ang="0">
                    <a:pos x="502" y="825"/>
                  </a:cxn>
                  <a:cxn ang="0">
                    <a:pos x="636" y="908"/>
                  </a:cxn>
                  <a:cxn ang="0">
                    <a:pos x="770" y="942"/>
                  </a:cxn>
                  <a:cxn ang="0">
                    <a:pos x="903" y="950"/>
                  </a:cxn>
                  <a:cxn ang="0">
                    <a:pos x="1046" y="950"/>
                  </a:cxn>
                  <a:cxn ang="0">
                    <a:pos x="1180" y="933"/>
                  </a:cxn>
                  <a:cxn ang="0">
                    <a:pos x="1313" y="942"/>
                  </a:cxn>
                  <a:cxn ang="0">
                    <a:pos x="1456" y="967"/>
                  </a:cxn>
                  <a:cxn ang="0">
                    <a:pos x="1590" y="983"/>
                  </a:cxn>
                  <a:cxn ang="0">
                    <a:pos x="1723" y="1000"/>
                  </a:cxn>
                  <a:cxn ang="0">
                    <a:pos x="1857" y="1000"/>
                  </a:cxn>
                  <a:cxn ang="0">
                    <a:pos x="2000" y="1000"/>
                  </a:cxn>
                  <a:cxn ang="0">
                    <a:pos x="2133" y="992"/>
                  </a:cxn>
                  <a:cxn ang="0">
                    <a:pos x="2267" y="983"/>
                  </a:cxn>
                  <a:cxn ang="0">
                    <a:pos x="2401" y="992"/>
                  </a:cxn>
                  <a:cxn ang="0">
                    <a:pos x="2543" y="1008"/>
                  </a:cxn>
                  <a:cxn ang="0">
                    <a:pos x="2677" y="1025"/>
                  </a:cxn>
                  <a:cxn ang="0">
                    <a:pos x="2811" y="1025"/>
                  </a:cxn>
                  <a:cxn ang="0">
                    <a:pos x="2954" y="1025"/>
                  </a:cxn>
                  <a:cxn ang="0">
                    <a:pos x="3087" y="1017"/>
                  </a:cxn>
                  <a:cxn ang="0">
                    <a:pos x="3221" y="1008"/>
                  </a:cxn>
                  <a:cxn ang="0">
                    <a:pos x="3355" y="1017"/>
                  </a:cxn>
                  <a:cxn ang="0">
                    <a:pos x="3497" y="1033"/>
                  </a:cxn>
                  <a:cxn ang="0">
                    <a:pos x="3497" y="1033"/>
                  </a:cxn>
                  <a:cxn ang="0">
                    <a:pos x="3355" y="1008"/>
                  </a:cxn>
                  <a:cxn ang="0">
                    <a:pos x="3221" y="992"/>
                  </a:cxn>
                  <a:cxn ang="0">
                    <a:pos x="3087" y="1008"/>
                  </a:cxn>
                  <a:cxn ang="0">
                    <a:pos x="2954" y="1017"/>
                  </a:cxn>
                  <a:cxn ang="0">
                    <a:pos x="2811" y="1017"/>
                  </a:cxn>
                  <a:cxn ang="0">
                    <a:pos x="2677" y="1017"/>
                  </a:cxn>
                  <a:cxn ang="0">
                    <a:pos x="2543" y="1000"/>
                  </a:cxn>
                  <a:cxn ang="0">
                    <a:pos x="2401" y="975"/>
                  </a:cxn>
                  <a:cxn ang="0">
                    <a:pos x="2267" y="967"/>
                  </a:cxn>
                  <a:cxn ang="0">
                    <a:pos x="2133" y="975"/>
                  </a:cxn>
                  <a:cxn ang="0">
                    <a:pos x="2000" y="992"/>
                  </a:cxn>
                  <a:cxn ang="0">
                    <a:pos x="1857" y="992"/>
                  </a:cxn>
                  <a:cxn ang="0">
                    <a:pos x="1723" y="983"/>
                  </a:cxn>
                  <a:cxn ang="0">
                    <a:pos x="1590" y="967"/>
                  </a:cxn>
                  <a:cxn ang="0">
                    <a:pos x="1456" y="942"/>
                  </a:cxn>
                  <a:cxn ang="0">
                    <a:pos x="1313" y="908"/>
                  </a:cxn>
                  <a:cxn ang="0">
                    <a:pos x="1180" y="900"/>
                  </a:cxn>
                  <a:cxn ang="0">
                    <a:pos x="1046" y="917"/>
                  </a:cxn>
                  <a:cxn ang="0">
                    <a:pos x="903" y="925"/>
                  </a:cxn>
                  <a:cxn ang="0">
                    <a:pos x="770" y="917"/>
                  </a:cxn>
                  <a:cxn ang="0">
                    <a:pos x="636" y="867"/>
                  </a:cxn>
                  <a:cxn ang="0">
                    <a:pos x="502" y="750"/>
                  </a:cxn>
                  <a:cxn ang="0">
                    <a:pos x="360" y="417"/>
                  </a:cxn>
                  <a:cxn ang="0">
                    <a:pos x="226" y="0"/>
                  </a:cxn>
                  <a:cxn ang="0">
                    <a:pos x="92" y="117"/>
                  </a:cxn>
                  <a:cxn ang="0">
                    <a:pos x="0" y="475"/>
                  </a:cxn>
                </a:cxnLst>
                <a:rect l="0" t="0" r="r" b="b"/>
                <a:pathLst>
                  <a:path w="3539" h="1042">
                    <a:moveTo>
                      <a:pt x="0" y="475"/>
                    </a:moveTo>
                    <a:lnTo>
                      <a:pt x="42" y="434"/>
                    </a:lnTo>
                    <a:lnTo>
                      <a:pt x="92" y="392"/>
                    </a:lnTo>
                    <a:lnTo>
                      <a:pt x="134" y="350"/>
                    </a:lnTo>
                    <a:lnTo>
                      <a:pt x="184" y="342"/>
                    </a:lnTo>
                    <a:lnTo>
                      <a:pt x="226" y="367"/>
                    </a:lnTo>
                    <a:lnTo>
                      <a:pt x="267" y="434"/>
                    </a:lnTo>
                    <a:lnTo>
                      <a:pt x="318" y="534"/>
                    </a:lnTo>
                    <a:lnTo>
                      <a:pt x="360" y="633"/>
                    </a:lnTo>
                    <a:lnTo>
                      <a:pt x="410" y="717"/>
                    </a:lnTo>
                    <a:lnTo>
                      <a:pt x="452" y="783"/>
                    </a:lnTo>
                    <a:lnTo>
                      <a:pt x="502" y="825"/>
                    </a:lnTo>
                    <a:lnTo>
                      <a:pt x="544" y="867"/>
                    </a:lnTo>
                    <a:lnTo>
                      <a:pt x="585" y="892"/>
                    </a:lnTo>
                    <a:lnTo>
                      <a:pt x="636" y="908"/>
                    </a:lnTo>
                    <a:lnTo>
                      <a:pt x="677" y="925"/>
                    </a:lnTo>
                    <a:lnTo>
                      <a:pt x="728" y="933"/>
                    </a:lnTo>
                    <a:lnTo>
                      <a:pt x="770" y="942"/>
                    </a:lnTo>
                    <a:lnTo>
                      <a:pt x="820" y="950"/>
                    </a:lnTo>
                    <a:lnTo>
                      <a:pt x="862" y="950"/>
                    </a:lnTo>
                    <a:lnTo>
                      <a:pt x="903" y="950"/>
                    </a:lnTo>
                    <a:lnTo>
                      <a:pt x="954" y="950"/>
                    </a:lnTo>
                    <a:lnTo>
                      <a:pt x="995" y="950"/>
                    </a:lnTo>
                    <a:lnTo>
                      <a:pt x="1046" y="950"/>
                    </a:lnTo>
                    <a:lnTo>
                      <a:pt x="1087" y="942"/>
                    </a:lnTo>
                    <a:lnTo>
                      <a:pt x="1138" y="942"/>
                    </a:lnTo>
                    <a:lnTo>
                      <a:pt x="1180" y="933"/>
                    </a:lnTo>
                    <a:lnTo>
                      <a:pt x="1221" y="933"/>
                    </a:lnTo>
                    <a:lnTo>
                      <a:pt x="1272" y="942"/>
                    </a:lnTo>
                    <a:lnTo>
                      <a:pt x="1313" y="942"/>
                    </a:lnTo>
                    <a:lnTo>
                      <a:pt x="1364" y="950"/>
                    </a:lnTo>
                    <a:lnTo>
                      <a:pt x="1405" y="958"/>
                    </a:lnTo>
                    <a:lnTo>
                      <a:pt x="1456" y="967"/>
                    </a:lnTo>
                    <a:lnTo>
                      <a:pt x="1498" y="975"/>
                    </a:lnTo>
                    <a:lnTo>
                      <a:pt x="1539" y="983"/>
                    </a:lnTo>
                    <a:lnTo>
                      <a:pt x="1590" y="983"/>
                    </a:lnTo>
                    <a:lnTo>
                      <a:pt x="1631" y="992"/>
                    </a:lnTo>
                    <a:lnTo>
                      <a:pt x="1682" y="1000"/>
                    </a:lnTo>
                    <a:lnTo>
                      <a:pt x="1723" y="1000"/>
                    </a:lnTo>
                    <a:lnTo>
                      <a:pt x="1774" y="1000"/>
                    </a:lnTo>
                    <a:lnTo>
                      <a:pt x="1815" y="1000"/>
                    </a:lnTo>
                    <a:lnTo>
                      <a:pt x="1857" y="1000"/>
                    </a:lnTo>
                    <a:lnTo>
                      <a:pt x="1908" y="1000"/>
                    </a:lnTo>
                    <a:lnTo>
                      <a:pt x="1949" y="1000"/>
                    </a:lnTo>
                    <a:lnTo>
                      <a:pt x="2000" y="1000"/>
                    </a:lnTo>
                    <a:lnTo>
                      <a:pt x="2041" y="1000"/>
                    </a:lnTo>
                    <a:lnTo>
                      <a:pt x="2083" y="992"/>
                    </a:lnTo>
                    <a:lnTo>
                      <a:pt x="2133" y="992"/>
                    </a:lnTo>
                    <a:lnTo>
                      <a:pt x="2175" y="983"/>
                    </a:lnTo>
                    <a:lnTo>
                      <a:pt x="2226" y="983"/>
                    </a:lnTo>
                    <a:lnTo>
                      <a:pt x="2267" y="983"/>
                    </a:lnTo>
                    <a:lnTo>
                      <a:pt x="2318" y="983"/>
                    </a:lnTo>
                    <a:lnTo>
                      <a:pt x="2359" y="983"/>
                    </a:lnTo>
                    <a:lnTo>
                      <a:pt x="2401" y="992"/>
                    </a:lnTo>
                    <a:lnTo>
                      <a:pt x="2451" y="1000"/>
                    </a:lnTo>
                    <a:lnTo>
                      <a:pt x="2493" y="1008"/>
                    </a:lnTo>
                    <a:lnTo>
                      <a:pt x="2543" y="1008"/>
                    </a:lnTo>
                    <a:lnTo>
                      <a:pt x="2585" y="1017"/>
                    </a:lnTo>
                    <a:lnTo>
                      <a:pt x="2636" y="1017"/>
                    </a:lnTo>
                    <a:lnTo>
                      <a:pt x="2677" y="1025"/>
                    </a:lnTo>
                    <a:lnTo>
                      <a:pt x="2719" y="1025"/>
                    </a:lnTo>
                    <a:lnTo>
                      <a:pt x="2769" y="1025"/>
                    </a:lnTo>
                    <a:lnTo>
                      <a:pt x="2811" y="1025"/>
                    </a:lnTo>
                    <a:lnTo>
                      <a:pt x="2861" y="1025"/>
                    </a:lnTo>
                    <a:lnTo>
                      <a:pt x="2903" y="1025"/>
                    </a:lnTo>
                    <a:lnTo>
                      <a:pt x="2954" y="1025"/>
                    </a:lnTo>
                    <a:lnTo>
                      <a:pt x="2995" y="1025"/>
                    </a:lnTo>
                    <a:lnTo>
                      <a:pt x="3037" y="1025"/>
                    </a:lnTo>
                    <a:lnTo>
                      <a:pt x="3087" y="1017"/>
                    </a:lnTo>
                    <a:lnTo>
                      <a:pt x="3129" y="1017"/>
                    </a:lnTo>
                    <a:lnTo>
                      <a:pt x="3179" y="1008"/>
                    </a:lnTo>
                    <a:lnTo>
                      <a:pt x="3221" y="1008"/>
                    </a:lnTo>
                    <a:lnTo>
                      <a:pt x="3271" y="1008"/>
                    </a:lnTo>
                    <a:lnTo>
                      <a:pt x="3313" y="1008"/>
                    </a:lnTo>
                    <a:lnTo>
                      <a:pt x="3355" y="1017"/>
                    </a:lnTo>
                    <a:lnTo>
                      <a:pt x="3405" y="1025"/>
                    </a:lnTo>
                    <a:lnTo>
                      <a:pt x="3447" y="1033"/>
                    </a:lnTo>
                    <a:lnTo>
                      <a:pt x="3497" y="1033"/>
                    </a:lnTo>
                    <a:lnTo>
                      <a:pt x="3539" y="1042"/>
                    </a:lnTo>
                    <a:lnTo>
                      <a:pt x="3539" y="1033"/>
                    </a:lnTo>
                    <a:lnTo>
                      <a:pt x="3497" y="1033"/>
                    </a:lnTo>
                    <a:lnTo>
                      <a:pt x="3447" y="1025"/>
                    </a:lnTo>
                    <a:lnTo>
                      <a:pt x="3405" y="1017"/>
                    </a:lnTo>
                    <a:lnTo>
                      <a:pt x="3355" y="1008"/>
                    </a:lnTo>
                    <a:lnTo>
                      <a:pt x="3313" y="1000"/>
                    </a:lnTo>
                    <a:lnTo>
                      <a:pt x="3271" y="992"/>
                    </a:lnTo>
                    <a:lnTo>
                      <a:pt x="3221" y="992"/>
                    </a:lnTo>
                    <a:lnTo>
                      <a:pt x="3179" y="1000"/>
                    </a:lnTo>
                    <a:lnTo>
                      <a:pt x="3129" y="1008"/>
                    </a:lnTo>
                    <a:lnTo>
                      <a:pt x="3087" y="1008"/>
                    </a:lnTo>
                    <a:lnTo>
                      <a:pt x="3037" y="1017"/>
                    </a:lnTo>
                    <a:lnTo>
                      <a:pt x="2995" y="1017"/>
                    </a:lnTo>
                    <a:lnTo>
                      <a:pt x="2954" y="1017"/>
                    </a:lnTo>
                    <a:lnTo>
                      <a:pt x="2903" y="1017"/>
                    </a:lnTo>
                    <a:lnTo>
                      <a:pt x="2861" y="1017"/>
                    </a:lnTo>
                    <a:lnTo>
                      <a:pt x="2811" y="1017"/>
                    </a:lnTo>
                    <a:lnTo>
                      <a:pt x="2769" y="1017"/>
                    </a:lnTo>
                    <a:lnTo>
                      <a:pt x="2719" y="1017"/>
                    </a:lnTo>
                    <a:lnTo>
                      <a:pt x="2677" y="1017"/>
                    </a:lnTo>
                    <a:lnTo>
                      <a:pt x="2636" y="1008"/>
                    </a:lnTo>
                    <a:lnTo>
                      <a:pt x="2585" y="1008"/>
                    </a:lnTo>
                    <a:lnTo>
                      <a:pt x="2543" y="1000"/>
                    </a:lnTo>
                    <a:lnTo>
                      <a:pt x="2493" y="992"/>
                    </a:lnTo>
                    <a:lnTo>
                      <a:pt x="2451" y="983"/>
                    </a:lnTo>
                    <a:lnTo>
                      <a:pt x="2401" y="975"/>
                    </a:lnTo>
                    <a:lnTo>
                      <a:pt x="2359" y="967"/>
                    </a:lnTo>
                    <a:lnTo>
                      <a:pt x="2318" y="967"/>
                    </a:lnTo>
                    <a:lnTo>
                      <a:pt x="2267" y="967"/>
                    </a:lnTo>
                    <a:lnTo>
                      <a:pt x="2226" y="967"/>
                    </a:lnTo>
                    <a:lnTo>
                      <a:pt x="2175" y="967"/>
                    </a:lnTo>
                    <a:lnTo>
                      <a:pt x="2133" y="975"/>
                    </a:lnTo>
                    <a:lnTo>
                      <a:pt x="2083" y="983"/>
                    </a:lnTo>
                    <a:lnTo>
                      <a:pt x="2041" y="983"/>
                    </a:lnTo>
                    <a:lnTo>
                      <a:pt x="2000" y="992"/>
                    </a:lnTo>
                    <a:lnTo>
                      <a:pt x="1949" y="992"/>
                    </a:lnTo>
                    <a:lnTo>
                      <a:pt x="1908" y="992"/>
                    </a:lnTo>
                    <a:lnTo>
                      <a:pt x="1857" y="992"/>
                    </a:lnTo>
                    <a:lnTo>
                      <a:pt x="1815" y="992"/>
                    </a:lnTo>
                    <a:lnTo>
                      <a:pt x="1774" y="992"/>
                    </a:lnTo>
                    <a:lnTo>
                      <a:pt x="1723" y="983"/>
                    </a:lnTo>
                    <a:lnTo>
                      <a:pt x="1682" y="983"/>
                    </a:lnTo>
                    <a:lnTo>
                      <a:pt x="1631" y="975"/>
                    </a:lnTo>
                    <a:lnTo>
                      <a:pt x="1590" y="967"/>
                    </a:lnTo>
                    <a:lnTo>
                      <a:pt x="1539" y="958"/>
                    </a:lnTo>
                    <a:lnTo>
                      <a:pt x="1498" y="950"/>
                    </a:lnTo>
                    <a:lnTo>
                      <a:pt x="1456" y="942"/>
                    </a:lnTo>
                    <a:lnTo>
                      <a:pt x="1405" y="925"/>
                    </a:lnTo>
                    <a:lnTo>
                      <a:pt x="1364" y="917"/>
                    </a:lnTo>
                    <a:lnTo>
                      <a:pt x="1313" y="908"/>
                    </a:lnTo>
                    <a:lnTo>
                      <a:pt x="1272" y="900"/>
                    </a:lnTo>
                    <a:lnTo>
                      <a:pt x="1221" y="892"/>
                    </a:lnTo>
                    <a:lnTo>
                      <a:pt x="1180" y="900"/>
                    </a:lnTo>
                    <a:lnTo>
                      <a:pt x="1138" y="900"/>
                    </a:lnTo>
                    <a:lnTo>
                      <a:pt x="1087" y="908"/>
                    </a:lnTo>
                    <a:lnTo>
                      <a:pt x="1046" y="917"/>
                    </a:lnTo>
                    <a:lnTo>
                      <a:pt x="995" y="917"/>
                    </a:lnTo>
                    <a:lnTo>
                      <a:pt x="954" y="925"/>
                    </a:lnTo>
                    <a:lnTo>
                      <a:pt x="903" y="925"/>
                    </a:lnTo>
                    <a:lnTo>
                      <a:pt x="862" y="925"/>
                    </a:lnTo>
                    <a:lnTo>
                      <a:pt x="820" y="917"/>
                    </a:lnTo>
                    <a:lnTo>
                      <a:pt x="770" y="917"/>
                    </a:lnTo>
                    <a:lnTo>
                      <a:pt x="728" y="900"/>
                    </a:lnTo>
                    <a:lnTo>
                      <a:pt x="677" y="892"/>
                    </a:lnTo>
                    <a:lnTo>
                      <a:pt x="636" y="867"/>
                    </a:lnTo>
                    <a:lnTo>
                      <a:pt x="585" y="842"/>
                    </a:lnTo>
                    <a:lnTo>
                      <a:pt x="544" y="808"/>
                    </a:lnTo>
                    <a:lnTo>
                      <a:pt x="502" y="750"/>
                    </a:lnTo>
                    <a:lnTo>
                      <a:pt x="452" y="675"/>
                    </a:lnTo>
                    <a:lnTo>
                      <a:pt x="410" y="567"/>
                    </a:lnTo>
                    <a:lnTo>
                      <a:pt x="360" y="417"/>
                    </a:lnTo>
                    <a:lnTo>
                      <a:pt x="318" y="234"/>
                    </a:lnTo>
                    <a:lnTo>
                      <a:pt x="267" y="67"/>
                    </a:lnTo>
                    <a:lnTo>
                      <a:pt x="226" y="0"/>
                    </a:lnTo>
                    <a:lnTo>
                      <a:pt x="184" y="17"/>
                    </a:lnTo>
                    <a:lnTo>
                      <a:pt x="134" y="75"/>
                    </a:lnTo>
                    <a:lnTo>
                      <a:pt x="92" y="117"/>
                    </a:lnTo>
                    <a:lnTo>
                      <a:pt x="42" y="150"/>
                    </a:lnTo>
                    <a:lnTo>
                      <a:pt x="0" y="175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E17A9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2" name="Freeform 49"/>
              <p:cNvSpPr>
                <a:spLocks/>
              </p:cNvSpPr>
              <p:nvPr/>
            </p:nvSpPr>
            <p:spPr bwMode="auto">
              <a:xfrm>
                <a:off x="1649257" y="4060569"/>
                <a:ext cx="5618163" cy="1385935"/>
              </a:xfrm>
              <a:custGeom>
                <a:avLst/>
                <a:gdLst/>
                <a:ahLst/>
                <a:cxnLst>
                  <a:cxn ang="0">
                    <a:pos x="42" y="117"/>
                  </a:cxn>
                  <a:cxn ang="0">
                    <a:pos x="134" y="34"/>
                  </a:cxn>
                  <a:cxn ang="0">
                    <a:pos x="226" y="9"/>
                  </a:cxn>
                  <a:cxn ang="0">
                    <a:pos x="318" y="209"/>
                  </a:cxn>
                  <a:cxn ang="0">
                    <a:pos x="410" y="467"/>
                  </a:cxn>
                  <a:cxn ang="0">
                    <a:pos x="502" y="617"/>
                  </a:cxn>
                  <a:cxn ang="0">
                    <a:pos x="585" y="692"/>
                  </a:cxn>
                  <a:cxn ang="0">
                    <a:pos x="677" y="733"/>
                  </a:cxn>
                  <a:cxn ang="0">
                    <a:pos x="770" y="750"/>
                  </a:cxn>
                  <a:cxn ang="0">
                    <a:pos x="862" y="758"/>
                  </a:cxn>
                  <a:cxn ang="0">
                    <a:pos x="954" y="758"/>
                  </a:cxn>
                  <a:cxn ang="0">
                    <a:pos x="1046" y="758"/>
                  </a:cxn>
                  <a:cxn ang="0">
                    <a:pos x="1138" y="750"/>
                  </a:cxn>
                  <a:cxn ang="0">
                    <a:pos x="1221" y="742"/>
                  </a:cxn>
                  <a:cxn ang="0">
                    <a:pos x="1313" y="750"/>
                  </a:cxn>
                  <a:cxn ang="0">
                    <a:pos x="1405" y="767"/>
                  </a:cxn>
                  <a:cxn ang="0">
                    <a:pos x="1498" y="783"/>
                  </a:cxn>
                  <a:cxn ang="0">
                    <a:pos x="1590" y="800"/>
                  </a:cxn>
                  <a:cxn ang="0">
                    <a:pos x="1682" y="817"/>
                  </a:cxn>
                  <a:cxn ang="0">
                    <a:pos x="1774" y="825"/>
                  </a:cxn>
                  <a:cxn ang="0">
                    <a:pos x="1857" y="825"/>
                  </a:cxn>
                  <a:cxn ang="0">
                    <a:pos x="1949" y="825"/>
                  </a:cxn>
                  <a:cxn ang="0">
                    <a:pos x="2041" y="817"/>
                  </a:cxn>
                  <a:cxn ang="0">
                    <a:pos x="2133" y="808"/>
                  </a:cxn>
                  <a:cxn ang="0">
                    <a:pos x="2226" y="800"/>
                  </a:cxn>
                  <a:cxn ang="0">
                    <a:pos x="2318" y="800"/>
                  </a:cxn>
                  <a:cxn ang="0">
                    <a:pos x="2401" y="808"/>
                  </a:cxn>
                  <a:cxn ang="0">
                    <a:pos x="2493" y="825"/>
                  </a:cxn>
                  <a:cxn ang="0">
                    <a:pos x="2585" y="833"/>
                  </a:cxn>
                  <a:cxn ang="0">
                    <a:pos x="2677" y="842"/>
                  </a:cxn>
                  <a:cxn ang="0">
                    <a:pos x="2769" y="850"/>
                  </a:cxn>
                  <a:cxn ang="0">
                    <a:pos x="2861" y="850"/>
                  </a:cxn>
                  <a:cxn ang="0">
                    <a:pos x="2954" y="850"/>
                  </a:cxn>
                  <a:cxn ang="0">
                    <a:pos x="3037" y="842"/>
                  </a:cxn>
                  <a:cxn ang="0">
                    <a:pos x="3129" y="833"/>
                  </a:cxn>
                  <a:cxn ang="0">
                    <a:pos x="3221" y="825"/>
                  </a:cxn>
                  <a:cxn ang="0">
                    <a:pos x="3313" y="833"/>
                  </a:cxn>
                  <a:cxn ang="0">
                    <a:pos x="3405" y="850"/>
                  </a:cxn>
                  <a:cxn ang="0">
                    <a:pos x="3497" y="858"/>
                  </a:cxn>
                </a:cxnLst>
                <a:rect l="0" t="0" r="r" b="b"/>
                <a:pathLst>
                  <a:path w="3539" h="867">
                    <a:moveTo>
                      <a:pt x="0" y="150"/>
                    </a:moveTo>
                    <a:lnTo>
                      <a:pt x="42" y="117"/>
                    </a:lnTo>
                    <a:lnTo>
                      <a:pt x="92" y="84"/>
                    </a:lnTo>
                    <a:lnTo>
                      <a:pt x="134" y="34"/>
                    </a:lnTo>
                    <a:lnTo>
                      <a:pt x="184" y="0"/>
                    </a:lnTo>
                    <a:lnTo>
                      <a:pt x="226" y="9"/>
                    </a:lnTo>
                    <a:lnTo>
                      <a:pt x="267" y="75"/>
                    </a:lnTo>
                    <a:lnTo>
                      <a:pt x="318" y="209"/>
                    </a:lnTo>
                    <a:lnTo>
                      <a:pt x="360" y="350"/>
                    </a:lnTo>
                    <a:lnTo>
                      <a:pt x="410" y="467"/>
                    </a:lnTo>
                    <a:lnTo>
                      <a:pt x="452" y="550"/>
                    </a:lnTo>
                    <a:lnTo>
                      <a:pt x="502" y="617"/>
                    </a:lnTo>
                    <a:lnTo>
                      <a:pt x="544" y="658"/>
                    </a:lnTo>
                    <a:lnTo>
                      <a:pt x="585" y="692"/>
                    </a:lnTo>
                    <a:lnTo>
                      <a:pt x="636" y="717"/>
                    </a:lnTo>
                    <a:lnTo>
                      <a:pt x="677" y="733"/>
                    </a:lnTo>
                    <a:lnTo>
                      <a:pt x="728" y="742"/>
                    </a:lnTo>
                    <a:lnTo>
                      <a:pt x="770" y="750"/>
                    </a:lnTo>
                    <a:lnTo>
                      <a:pt x="820" y="758"/>
                    </a:lnTo>
                    <a:lnTo>
                      <a:pt x="862" y="758"/>
                    </a:lnTo>
                    <a:lnTo>
                      <a:pt x="903" y="767"/>
                    </a:lnTo>
                    <a:lnTo>
                      <a:pt x="954" y="758"/>
                    </a:lnTo>
                    <a:lnTo>
                      <a:pt x="995" y="758"/>
                    </a:lnTo>
                    <a:lnTo>
                      <a:pt x="1046" y="758"/>
                    </a:lnTo>
                    <a:lnTo>
                      <a:pt x="1087" y="750"/>
                    </a:lnTo>
                    <a:lnTo>
                      <a:pt x="1138" y="750"/>
                    </a:lnTo>
                    <a:lnTo>
                      <a:pt x="1180" y="742"/>
                    </a:lnTo>
                    <a:lnTo>
                      <a:pt x="1221" y="742"/>
                    </a:lnTo>
                    <a:lnTo>
                      <a:pt x="1272" y="742"/>
                    </a:lnTo>
                    <a:lnTo>
                      <a:pt x="1313" y="750"/>
                    </a:lnTo>
                    <a:lnTo>
                      <a:pt x="1364" y="758"/>
                    </a:lnTo>
                    <a:lnTo>
                      <a:pt x="1405" y="767"/>
                    </a:lnTo>
                    <a:lnTo>
                      <a:pt x="1456" y="775"/>
                    </a:lnTo>
                    <a:lnTo>
                      <a:pt x="1498" y="783"/>
                    </a:lnTo>
                    <a:lnTo>
                      <a:pt x="1539" y="800"/>
                    </a:lnTo>
                    <a:lnTo>
                      <a:pt x="1590" y="800"/>
                    </a:lnTo>
                    <a:lnTo>
                      <a:pt x="1631" y="808"/>
                    </a:lnTo>
                    <a:lnTo>
                      <a:pt x="1682" y="817"/>
                    </a:lnTo>
                    <a:lnTo>
                      <a:pt x="1723" y="817"/>
                    </a:lnTo>
                    <a:lnTo>
                      <a:pt x="1774" y="825"/>
                    </a:lnTo>
                    <a:lnTo>
                      <a:pt x="1815" y="825"/>
                    </a:lnTo>
                    <a:lnTo>
                      <a:pt x="1857" y="825"/>
                    </a:lnTo>
                    <a:lnTo>
                      <a:pt x="1908" y="825"/>
                    </a:lnTo>
                    <a:lnTo>
                      <a:pt x="1949" y="825"/>
                    </a:lnTo>
                    <a:lnTo>
                      <a:pt x="2000" y="817"/>
                    </a:lnTo>
                    <a:lnTo>
                      <a:pt x="2041" y="817"/>
                    </a:lnTo>
                    <a:lnTo>
                      <a:pt x="2083" y="808"/>
                    </a:lnTo>
                    <a:lnTo>
                      <a:pt x="2133" y="808"/>
                    </a:lnTo>
                    <a:lnTo>
                      <a:pt x="2175" y="800"/>
                    </a:lnTo>
                    <a:lnTo>
                      <a:pt x="2226" y="800"/>
                    </a:lnTo>
                    <a:lnTo>
                      <a:pt x="2267" y="800"/>
                    </a:lnTo>
                    <a:lnTo>
                      <a:pt x="2318" y="800"/>
                    </a:lnTo>
                    <a:lnTo>
                      <a:pt x="2359" y="800"/>
                    </a:lnTo>
                    <a:lnTo>
                      <a:pt x="2401" y="808"/>
                    </a:lnTo>
                    <a:lnTo>
                      <a:pt x="2451" y="817"/>
                    </a:lnTo>
                    <a:lnTo>
                      <a:pt x="2493" y="825"/>
                    </a:lnTo>
                    <a:lnTo>
                      <a:pt x="2543" y="833"/>
                    </a:lnTo>
                    <a:lnTo>
                      <a:pt x="2585" y="833"/>
                    </a:lnTo>
                    <a:lnTo>
                      <a:pt x="2636" y="842"/>
                    </a:lnTo>
                    <a:lnTo>
                      <a:pt x="2677" y="842"/>
                    </a:lnTo>
                    <a:lnTo>
                      <a:pt x="2719" y="842"/>
                    </a:lnTo>
                    <a:lnTo>
                      <a:pt x="2769" y="850"/>
                    </a:lnTo>
                    <a:lnTo>
                      <a:pt x="2811" y="850"/>
                    </a:lnTo>
                    <a:lnTo>
                      <a:pt x="2861" y="850"/>
                    </a:lnTo>
                    <a:lnTo>
                      <a:pt x="2903" y="850"/>
                    </a:lnTo>
                    <a:lnTo>
                      <a:pt x="2954" y="850"/>
                    </a:lnTo>
                    <a:lnTo>
                      <a:pt x="2995" y="842"/>
                    </a:lnTo>
                    <a:lnTo>
                      <a:pt x="3037" y="842"/>
                    </a:lnTo>
                    <a:lnTo>
                      <a:pt x="3087" y="842"/>
                    </a:lnTo>
                    <a:lnTo>
                      <a:pt x="3129" y="833"/>
                    </a:lnTo>
                    <a:lnTo>
                      <a:pt x="3179" y="833"/>
                    </a:lnTo>
                    <a:lnTo>
                      <a:pt x="3221" y="825"/>
                    </a:lnTo>
                    <a:lnTo>
                      <a:pt x="3271" y="825"/>
                    </a:lnTo>
                    <a:lnTo>
                      <a:pt x="3313" y="833"/>
                    </a:lnTo>
                    <a:lnTo>
                      <a:pt x="3355" y="842"/>
                    </a:lnTo>
                    <a:lnTo>
                      <a:pt x="3405" y="850"/>
                    </a:lnTo>
                    <a:lnTo>
                      <a:pt x="3447" y="858"/>
                    </a:lnTo>
                    <a:lnTo>
                      <a:pt x="3497" y="858"/>
                    </a:lnTo>
                    <a:lnTo>
                      <a:pt x="3539" y="867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4" name="Line 8"/>
              <p:cNvSpPr>
                <a:spLocks noChangeShapeType="1"/>
              </p:cNvSpPr>
              <p:nvPr/>
            </p:nvSpPr>
            <p:spPr bwMode="auto">
              <a:xfrm>
                <a:off x="1582281" y="5464446"/>
                <a:ext cx="57626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5" name="Line 9"/>
              <p:cNvSpPr>
                <a:spLocks noChangeShapeType="1"/>
              </p:cNvSpPr>
              <p:nvPr/>
            </p:nvSpPr>
            <p:spPr bwMode="auto">
              <a:xfrm flipV="1">
                <a:off x="1582281" y="898796"/>
                <a:ext cx="1588" cy="4565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 flipV="1">
                <a:off x="22982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 flipV="1">
                <a:off x="30157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8" name="Line 16"/>
              <p:cNvSpPr>
                <a:spLocks noChangeShapeType="1"/>
              </p:cNvSpPr>
              <p:nvPr/>
            </p:nvSpPr>
            <p:spPr bwMode="auto">
              <a:xfrm flipV="1">
                <a:off x="37333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9" name="Line 18"/>
              <p:cNvSpPr>
                <a:spLocks noChangeShapeType="1"/>
              </p:cNvSpPr>
              <p:nvPr/>
            </p:nvSpPr>
            <p:spPr bwMode="auto">
              <a:xfrm flipV="1">
                <a:off x="44635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0" name="Line 20"/>
              <p:cNvSpPr>
                <a:spLocks noChangeShapeType="1"/>
              </p:cNvSpPr>
              <p:nvPr/>
            </p:nvSpPr>
            <p:spPr bwMode="auto">
              <a:xfrm flipV="1">
                <a:off x="51795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1" name="Line 22"/>
              <p:cNvSpPr>
                <a:spLocks noChangeShapeType="1"/>
              </p:cNvSpPr>
              <p:nvPr/>
            </p:nvSpPr>
            <p:spPr bwMode="auto">
              <a:xfrm flipV="1">
                <a:off x="58971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2" name="Line 24"/>
              <p:cNvSpPr>
                <a:spLocks noChangeShapeType="1"/>
              </p:cNvSpPr>
              <p:nvPr/>
            </p:nvSpPr>
            <p:spPr bwMode="auto">
              <a:xfrm flipV="1">
                <a:off x="66146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3" name="Line 26"/>
              <p:cNvSpPr>
                <a:spLocks noChangeShapeType="1"/>
              </p:cNvSpPr>
              <p:nvPr/>
            </p:nvSpPr>
            <p:spPr bwMode="auto">
              <a:xfrm flipV="1">
                <a:off x="73449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4" name="Line 30"/>
              <p:cNvSpPr>
                <a:spLocks noChangeShapeType="1"/>
              </p:cNvSpPr>
              <p:nvPr/>
            </p:nvSpPr>
            <p:spPr bwMode="auto">
              <a:xfrm>
                <a:off x="1582281" y="48913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5" name="Line 32"/>
              <p:cNvSpPr>
                <a:spLocks noChangeShapeType="1"/>
              </p:cNvSpPr>
              <p:nvPr/>
            </p:nvSpPr>
            <p:spPr bwMode="auto">
              <a:xfrm>
                <a:off x="1582281" y="43166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582281" y="374200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7" name="Line 36"/>
              <p:cNvSpPr>
                <a:spLocks noChangeShapeType="1"/>
              </p:cNvSpPr>
              <p:nvPr/>
            </p:nvSpPr>
            <p:spPr bwMode="auto">
              <a:xfrm>
                <a:off x="1582281" y="3181621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8" name="Line 38"/>
              <p:cNvSpPr>
                <a:spLocks noChangeShapeType="1"/>
              </p:cNvSpPr>
              <p:nvPr/>
            </p:nvSpPr>
            <p:spPr bwMode="auto">
              <a:xfrm>
                <a:off x="1582281" y="260853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9" name="Line 40"/>
              <p:cNvSpPr>
                <a:spLocks noChangeShapeType="1"/>
              </p:cNvSpPr>
              <p:nvPr/>
            </p:nvSpPr>
            <p:spPr bwMode="auto">
              <a:xfrm>
                <a:off x="1582281" y="20338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0" name="Line 42"/>
              <p:cNvSpPr>
                <a:spLocks noChangeShapeType="1"/>
              </p:cNvSpPr>
              <p:nvPr/>
            </p:nvSpPr>
            <p:spPr bwMode="auto">
              <a:xfrm>
                <a:off x="1582281" y="14591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1" name="Line 44"/>
              <p:cNvSpPr>
                <a:spLocks noChangeShapeType="1"/>
              </p:cNvSpPr>
              <p:nvPr/>
            </p:nvSpPr>
            <p:spPr bwMode="auto">
              <a:xfrm>
                <a:off x="1582281" y="898796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auto">
              <a:xfrm>
                <a:off x="1647368" y="3181621"/>
                <a:ext cx="5616575" cy="2270125"/>
              </a:xfrm>
              <a:custGeom>
                <a:avLst/>
                <a:gdLst/>
                <a:ahLst/>
                <a:cxnLst>
                  <a:cxn ang="0">
                    <a:pos x="92" y="858"/>
                  </a:cxn>
                  <a:cxn ang="0">
                    <a:pos x="226" y="765"/>
                  </a:cxn>
                  <a:cxn ang="0">
                    <a:pos x="360" y="1018"/>
                  </a:cxn>
                  <a:cxn ang="0">
                    <a:pos x="502" y="1228"/>
                  </a:cxn>
                  <a:cxn ang="0">
                    <a:pos x="636" y="1312"/>
                  </a:cxn>
                  <a:cxn ang="0">
                    <a:pos x="770" y="1346"/>
                  </a:cxn>
                  <a:cxn ang="0">
                    <a:pos x="904" y="1354"/>
                  </a:cxn>
                  <a:cxn ang="0">
                    <a:pos x="1046" y="1354"/>
                  </a:cxn>
                  <a:cxn ang="0">
                    <a:pos x="1180" y="1337"/>
                  </a:cxn>
                  <a:cxn ang="0">
                    <a:pos x="1314" y="1337"/>
                  </a:cxn>
                  <a:cxn ang="0">
                    <a:pos x="1456" y="1354"/>
                  </a:cxn>
                  <a:cxn ang="0">
                    <a:pos x="1590" y="1371"/>
                  </a:cxn>
                  <a:cxn ang="0">
                    <a:pos x="1723" y="1388"/>
                  </a:cxn>
                  <a:cxn ang="0">
                    <a:pos x="1857" y="1388"/>
                  </a:cxn>
                  <a:cxn ang="0">
                    <a:pos x="1999" y="1388"/>
                  </a:cxn>
                  <a:cxn ang="0">
                    <a:pos x="2133" y="1379"/>
                  </a:cxn>
                  <a:cxn ang="0">
                    <a:pos x="2267" y="1371"/>
                  </a:cxn>
                  <a:cxn ang="0">
                    <a:pos x="2401" y="1379"/>
                  </a:cxn>
                  <a:cxn ang="0">
                    <a:pos x="2543" y="1396"/>
                  </a:cxn>
                  <a:cxn ang="0">
                    <a:pos x="2677" y="1405"/>
                  </a:cxn>
                  <a:cxn ang="0">
                    <a:pos x="2811" y="1413"/>
                  </a:cxn>
                  <a:cxn ang="0">
                    <a:pos x="2953" y="1413"/>
                  </a:cxn>
                  <a:cxn ang="0">
                    <a:pos x="3087" y="1405"/>
                  </a:cxn>
                  <a:cxn ang="0">
                    <a:pos x="3221" y="1396"/>
                  </a:cxn>
                  <a:cxn ang="0">
                    <a:pos x="3354" y="1405"/>
                  </a:cxn>
                  <a:cxn ang="0">
                    <a:pos x="3497" y="1421"/>
                  </a:cxn>
                  <a:cxn ang="0">
                    <a:pos x="3497" y="1421"/>
                  </a:cxn>
                  <a:cxn ang="0">
                    <a:pos x="3354" y="1396"/>
                  </a:cxn>
                  <a:cxn ang="0">
                    <a:pos x="3221" y="1379"/>
                  </a:cxn>
                  <a:cxn ang="0">
                    <a:pos x="3087" y="1396"/>
                  </a:cxn>
                  <a:cxn ang="0">
                    <a:pos x="2953" y="1405"/>
                  </a:cxn>
                  <a:cxn ang="0">
                    <a:pos x="2811" y="1405"/>
                  </a:cxn>
                  <a:cxn ang="0">
                    <a:pos x="2677" y="1396"/>
                  </a:cxn>
                  <a:cxn ang="0">
                    <a:pos x="2543" y="1379"/>
                  </a:cxn>
                  <a:cxn ang="0">
                    <a:pos x="2401" y="1362"/>
                  </a:cxn>
                  <a:cxn ang="0">
                    <a:pos x="2267" y="1362"/>
                  </a:cxn>
                  <a:cxn ang="0">
                    <a:pos x="2133" y="1371"/>
                  </a:cxn>
                  <a:cxn ang="0">
                    <a:pos x="1999" y="1379"/>
                  </a:cxn>
                  <a:cxn ang="0">
                    <a:pos x="1857" y="1379"/>
                  </a:cxn>
                  <a:cxn ang="0">
                    <a:pos x="1723" y="1371"/>
                  </a:cxn>
                  <a:cxn ang="0">
                    <a:pos x="1590" y="1362"/>
                  </a:cxn>
                  <a:cxn ang="0">
                    <a:pos x="1456" y="1337"/>
                  </a:cxn>
                  <a:cxn ang="0">
                    <a:pos x="1314" y="1312"/>
                  </a:cxn>
                  <a:cxn ang="0">
                    <a:pos x="1180" y="1312"/>
                  </a:cxn>
                  <a:cxn ang="0">
                    <a:pos x="1046" y="1329"/>
                  </a:cxn>
                  <a:cxn ang="0">
                    <a:pos x="904" y="1329"/>
                  </a:cxn>
                  <a:cxn ang="0">
                    <a:pos x="770" y="1320"/>
                  </a:cxn>
                  <a:cxn ang="0">
                    <a:pos x="636" y="1287"/>
                  </a:cxn>
                  <a:cxn ang="0">
                    <a:pos x="502" y="1186"/>
                  </a:cxn>
                  <a:cxn ang="0">
                    <a:pos x="360" y="908"/>
                  </a:cxn>
                  <a:cxn ang="0">
                    <a:pos x="226" y="421"/>
                  </a:cxn>
                  <a:cxn ang="0">
                    <a:pos x="92" y="17"/>
                  </a:cxn>
                  <a:cxn ang="0">
                    <a:pos x="0" y="942"/>
                  </a:cxn>
                </a:cxnLst>
                <a:rect l="0" t="0" r="r" b="b"/>
                <a:pathLst>
                  <a:path w="3538" h="1430">
                    <a:moveTo>
                      <a:pt x="0" y="942"/>
                    </a:moveTo>
                    <a:lnTo>
                      <a:pt x="42" y="908"/>
                    </a:lnTo>
                    <a:lnTo>
                      <a:pt x="92" y="858"/>
                    </a:lnTo>
                    <a:lnTo>
                      <a:pt x="134" y="807"/>
                    </a:lnTo>
                    <a:lnTo>
                      <a:pt x="184" y="774"/>
                    </a:lnTo>
                    <a:lnTo>
                      <a:pt x="226" y="765"/>
                    </a:lnTo>
                    <a:lnTo>
                      <a:pt x="268" y="816"/>
                    </a:lnTo>
                    <a:lnTo>
                      <a:pt x="318" y="908"/>
                    </a:lnTo>
                    <a:lnTo>
                      <a:pt x="360" y="1018"/>
                    </a:lnTo>
                    <a:lnTo>
                      <a:pt x="410" y="1102"/>
                    </a:lnTo>
                    <a:lnTo>
                      <a:pt x="452" y="1177"/>
                    </a:lnTo>
                    <a:lnTo>
                      <a:pt x="502" y="1228"/>
                    </a:lnTo>
                    <a:lnTo>
                      <a:pt x="544" y="1270"/>
                    </a:lnTo>
                    <a:lnTo>
                      <a:pt x="586" y="1295"/>
                    </a:lnTo>
                    <a:lnTo>
                      <a:pt x="636" y="1312"/>
                    </a:lnTo>
                    <a:lnTo>
                      <a:pt x="678" y="1329"/>
                    </a:lnTo>
                    <a:lnTo>
                      <a:pt x="728" y="1337"/>
                    </a:lnTo>
                    <a:lnTo>
                      <a:pt x="770" y="1346"/>
                    </a:lnTo>
                    <a:lnTo>
                      <a:pt x="820" y="1354"/>
                    </a:lnTo>
                    <a:lnTo>
                      <a:pt x="862" y="1354"/>
                    </a:lnTo>
                    <a:lnTo>
                      <a:pt x="904" y="1354"/>
                    </a:lnTo>
                    <a:lnTo>
                      <a:pt x="954" y="1354"/>
                    </a:lnTo>
                    <a:lnTo>
                      <a:pt x="996" y="1354"/>
                    </a:lnTo>
                    <a:lnTo>
                      <a:pt x="1046" y="1354"/>
                    </a:lnTo>
                    <a:lnTo>
                      <a:pt x="1088" y="1346"/>
                    </a:lnTo>
                    <a:lnTo>
                      <a:pt x="1138" y="1346"/>
                    </a:lnTo>
                    <a:lnTo>
                      <a:pt x="1180" y="1337"/>
                    </a:lnTo>
                    <a:lnTo>
                      <a:pt x="1222" y="1337"/>
                    </a:lnTo>
                    <a:lnTo>
                      <a:pt x="1272" y="1337"/>
                    </a:lnTo>
                    <a:lnTo>
                      <a:pt x="1314" y="1337"/>
                    </a:lnTo>
                    <a:lnTo>
                      <a:pt x="1364" y="1337"/>
                    </a:lnTo>
                    <a:lnTo>
                      <a:pt x="1406" y="1346"/>
                    </a:lnTo>
                    <a:lnTo>
                      <a:pt x="1456" y="1354"/>
                    </a:lnTo>
                    <a:lnTo>
                      <a:pt x="1498" y="1362"/>
                    </a:lnTo>
                    <a:lnTo>
                      <a:pt x="1539" y="1362"/>
                    </a:lnTo>
                    <a:lnTo>
                      <a:pt x="1590" y="1371"/>
                    </a:lnTo>
                    <a:lnTo>
                      <a:pt x="1631" y="1379"/>
                    </a:lnTo>
                    <a:lnTo>
                      <a:pt x="1682" y="1379"/>
                    </a:lnTo>
                    <a:lnTo>
                      <a:pt x="1723" y="1388"/>
                    </a:lnTo>
                    <a:lnTo>
                      <a:pt x="1774" y="1388"/>
                    </a:lnTo>
                    <a:lnTo>
                      <a:pt x="1815" y="1388"/>
                    </a:lnTo>
                    <a:lnTo>
                      <a:pt x="1857" y="1388"/>
                    </a:lnTo>
                    <a:lnTo>
                      <a:pt x="1907" y="1388"/>
                    </a:lnTo>
                    <a:lnTo>
                      <a:pt x="1949" y="1388"/>
                    </a:lnTo>
                    <a:lnTo>
                      <a:pt x="1999" y="1388"/>
                    </a:lnTo>
                    <a:lnTo>
                      <a:pt x="2041" y="1388"/>
                    </a:lnTo>
                    <a:lnTo>
                      <a:pt x="2083" y="1379"/>
                    </a:lnTo>
                    <a:lnTo>
                      <a:pt x="2133" y="1379"/>
                    </a:lnTo>
                    <a:lnTo>
                      <a:pt x="2175" y="1379"/>
                    </a:lnTo>
                    <a:lnTo>
                      <a:pt x="2225" y="1371"/>
                    </a:lnTo>
                    <a:lnTo>
                      <a:pt x="2267" y="1371"/>
                    </a:lnTo>
                    <a:lnTo>
                      <a:pt x="2317" y="1371"/>
                    </a:lnTo>
                    <a:lnTo>
                      <a:pt x="2359" y="1379"/>
                    </a:lnTo>
                    <a:lnTo>
                      <a:pt x="2401" y="1379"/>
                    </a:lnTo>
                    <a:lnTo>
                      <a:pt x="2451" y="1388"/>
                    </a:lnTo>
                    <a:lnTo>
                      <a:pt x="2493" y="1388"/>
                    </a:lnTo>
                    <a:lnTo>
                      <a:pt x="2543" y="1396"/>
                    </a:lnTo>
                    <a:lnTo>
                      <a:pt x="2585" y="1405"/>
                    </a:lnTo>
                    <a:lnTo>
                      <a:pt x="2635" y="1405"/>
                    </a:lnTo>
                    <a:lnTo>
                      <a:pt x="2677" y="1405"/>
                    </a:lnTo>
                    <a:lnTo>
                      <a:pt x="2719" y="1413"/>
                    </a:lnTo>
                    <a:lnTo>
                      <a:pt x="2769" y="1413"/>
                    </a:lnTo>
                    <a:lnTo>
                      <a:pt x="2811" y="1413"/>
                    </a:lnTo>
                    <a:lnTo>
                      <a:pt x="2861" y="1413"/>
                    </a:lnTo>
                    <a:lnTo>
                      <a:pt x="2903" y="1413"/>
                    </a:lnTo>
                    <a:lnTo>
                      <a:pt x="2953" y="1413"/>
                    </a:lnTo>
                    <a:lnTo>
                      <a:pt x="2995" y="1413"/>
                    </a:lnTo>
                    <a:lnTo>
                      <a:pt x="3037" y="1405"/>
                    </a:lnTo>
                    <a:lnTo>
                      <a:pt x="3087" y="1405"/>
                    </a:lnTo>
                    <a:lnTo>
                      <a:pt x="3129" y="1405"/>
                    </a:lnTo>
                    <a:lnTo>
                      <a:pt x="3179" y="1396"/>
                    </a:lnTo>
                    <a:lnTo>
                      <a:pt x="3221" y="1396"/>
                    </a:lnTo>
                    <a:lnTo>
                      <a:pt x="3271" y="1396"/>
                    </a:lnTo>
                    <a:lnTo>
                      <a:pt x="3313" y="1396"/>
                    </a:lnTo>
                    <a:lnTo>
                      <a:pt x="3354" y="1405"/>
                    </a:lnTo>
                    <a:lnTo>
                      <a:pt x="3405" y="1413"/>
                    </a:lnTo>
                    <a:lnTo>
                      <a:pt x="3446" y="1421"/>
                    </a:lnTo>
                    <a:lnTo>
                      <a:pt x="3497" y="1421"/>
                    </a:lnTo>
                    <a:lnTo>
                      <a:pt x="3538" y="1430"/>
                    </a:lnTo>
                    <a:lnTo>
                      <a:pt x="3538" y="1421"/>
                    </a:lnTo>
                    <a:lnTo>
                      <a:pt x="3497" y="1421"/>
                    </a:lnTo>
                    <a:lnTo>
                      <a:pt x="3446" y="1413"/>
                    </a:lnTo>
                    <a:lnTo>
                      <a:pt x="3405" y="1405"/>
                    </a:lnTo>
                    <a:lnTo>
                      <a:pt x="3354" y="1396"/>
                    </a:lnTo>
                    <a:lnTo>
                      <a:pt x="3313" y="1388"/>
                    </a:lnTo>
                    <a:lnTo>
                      <a:pt x="3271" y="1379"/>
                    </a:lnTo>
                    <a:lnTo>
                      <a:pt x="3221" y="1379"/>
                    </a:lnTo>
                    <a:lnTo>
                      <a:pt x="3179" y="1388"/>
                    </a:lnTo>
                    <a:lnTo>
                      <a:pt x="3129" y="1388"/>
                    </a:lnTo>
                    <a:lnTo>
                      <a:pt x="3087" y="1396"/>
                    </a:lnTo>
                    <a:lnTo>
                      <a:pt x="3037" y="1396"/>
                    </a:lnTo>
                    <a:lnTo>
                      <a:pt x="2995" y="1405"/>
                    </a:lnTo>
                    <a:lnTo>
                      <a:pt x="2953" y="1405"/>
                    </a:lnTo>
                    <a:lnTo>
                      <a:pt x="2903" y="1405"/>
                    </a:lnTo>
                    <a:lnTo>
                      <a:pt x="2861" y="1405"/>
                    </a:lnTo>
                    <a:lnTo>
                      <a:pt x="2811" y="1405"/>
                    </a:lnTo>
                    <a:lnTo>
                      <a:pt x="2769" y="1405"/>
                    </a:lnTo>
                    <a:lnTo>
                      <a:pt x="2719" y="1405"/>
                    </a:lnTo>
                    <a:lnTo>
                      <a:pt x="2677" y="1396"/>
                    </a:lnTo>
                    <a:lnTo>
                      <a:pt x="2635" y="1396"/>
                    </a:lnTo>
                    <a:lnTo>
                      <a:pt x="2585" y="1388"/>
                    </a:lnTo>
                    <a:lnTo>
                      <a:pt x="2543" y="1379"/>
                    </a:lnTo>
                    <a:lnTo>
                      <a:pt x="2493" y="1371"/>
                    </a:lnTo>
                    <a:lnTo>
                      <a:pt x="2451" y="1362"/>
                    </a:lnTo>
                    <a:lnTo>
                      <a:pt x="2401" y="1362"/>
                    </a:lnTo>
                    <a:lnTo>
                      <a:pt x="2359" y="1354"/>
                    </a:lnTo>
                    <a:lnTo>
                      <a:pt x="2317" y="1354"/>
                    </a:lnTo>
                    <a:lnTo>
                      <a:pt x="2267" y="1362"/>
                    </a:lnTo>
                    <a:lnTo>
                      <a:pt x="2225" y="1362"/>
                    </a:lnTo>
                    <a:lnTo>
                      <a:pt x="2175" y="1362"/>
                    </a:lnTo>
                    <a:lnTo>
                      <a:pt x="2133" y="1371"/>
                    </a:lnTo>
                    <a:lnTo>
                      <a:pt x="2083" y="1371"/>
                    </a:lnTo>
                    <a:lnTo>
                      <a:pt x="2041" y="1379"/>
                    </a:lnTo>
                    <a:lnTo>
                      <a:pt x="1999" y="1379"/>
                    </a:lnTo>
                    <a:lnTo>
                      <a:pt x="1949" y="1379"/>
                    </a:lnTo>
                    <a:lnTo>
                      <a:pt x="1907" y="1379"/>
                    </a:lnTo>
                    <a:lnTo>
                      <a:pt x="1857" y="1379"/>
                    </a:lnTo>
                    <a:lnTo>
                      <a:pt x="1815" y="1379"/>
                    </a:lnTo>
                    <a:lnTo>
                      <a:pt x="1774" y="1379"/>
                    </a:lnTo>
                    <a:lnTo>
                      <a:pt x="1723" y="1371"/>
                    </a:lnTo>
                    <a:lnTo>
                      <a:pt x="1682" y="1371"/>
                    </a:lnTo>
                    <a:lnTo>
                      <a:pt x="1631" y="1362"/>
                    </a:lnTo>
                    <a:lnTo>
                      <a:pt x="1590" y="1362"/>
                    </a:lnTo>
                    <a:lnTo>
                      <a:pt x="1539" y="1354"/>
                    </a:lnTo>
                    <a:lnTo>
                      <a:pt x="1498" y="1346"/>
                    </a:lnTo>
                    <a:lnTo>
                      <a:pt x="1456" y="1337"/>
                    </a:lnTo>
                    <a:lnTo>
                      <a:pt x="1406" y="1329"/>
                    </a:lnTo>
                    <a:lnTo>
                      <a:pt x="1364" y="1320"/>
                    </a:lnTo>
                    <a:lnTo>
                      <a:pt x="1314" y="1312"/>
                    </a:lnTo>
                    <a:lnTo>
                      <a:pt x="1272" y="1312"/>
                    </a:lnTo>
                    <a:lnTo>
                      <a:pt x="1222" y="1312"/>
                    </a:lnTo>
                    <a:lnTo>
                      <a:pt x="1180" y="1312"/>
                    </a:lnTo>
                    <a:lnTo>
                      <a:pt x="1138" y="1320"/>
                    </a:lnTo>
                    <a:lnTo>
                      <a:pt x="1088" y="1320"/>
                    </a:lnTo>
                    <a:lnTo>
                      <a:pt x="1046" y="1329"/>
                    </a:lnTo>
                    <a:lnTo>
                      <a:pt x="996" y="1329"/>
                    </a:lnTo>
                    <a:lnTo>
                      <a:pt x="954" y="1329"/>
                    </a:lnTo>
                    <a:lnTo>
                      <a:pt x="904" y="1329"/>
                    </a:lnTo>
                    <a:lnTo>
                      <a:pt x="862" y="1329"/>
                    </a:lnTo>
                    <a:lnTo>
                      <a:pt x="820" y="1329"/>
                    </a:lnTo>
                    <a:lnTo>
                      <a:pt x="770" y="1320"/>
                    </a:lnTo>
                    <a:lnTo>
                      <a:pt x="728" y="1312"/>
                    </a:lnTo>
                    <a:lnTo>
                      <a:pt x="678" y="1304"/>
                    </a:lnTo>
                    <a:lnTo>
                      <a:pt x="636" y="1287"/>
                    </a:lnTo>
                    <a:lnTo>
                      <a:pt x="586" y="1262"/>
                    </a:lnTo>
                    <a:lnTo>
                      <a:pt x="544" y="1228"/>
                    </a:lnTo>
                    <a:lnTo>
                      <a:pt x="502" y="1186"/>
                    </a:lnTo>
                    <a:lnTo>
                      <a:pt x="452" y="1119"/>
                    </a:lnTo>
                    <a:lnTo>
                      <a:pt x="410" y="1035"/>
                    </a:lnTo>
                    <a:lnTo>
                      <a:pt x="360" y="908"/>
                    </a:lnTo>
                    <a:lnTo>
                      <a:pt x="318" y="757"/>
                    </a:lnTo>
                    <a:lnTo>
                      <a:pt x="268" y="589"/>
                    </a:lnTo>
                    <a:lnTo>
                      <a:pt x="226" y="421"/>
                    </a:lnTo>
                    <a:lnTo>
                      <a:pt x="184" y="244"/>
                    </a:lnTo>
                    <a:lnTo>
                      <a:pt x="134" y="101"/>
                    </a:lnTo>
                    <a:lnTo>
                      <a:pt x="92" y="17"/>
                    </a:lnTo>
                    <a:lnTo>
                      <a:pt x="42" y="0"/>
                    </a:lnTo>
                    <a:lnTo>
                      <a:pt x="0" y="34"/>
                    </a:lnTo>
                    <a:lnTo>
                      <a:pt x="0" y="942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3" name="Freeform 48"/>
              <p:cNvSpPr>
                <a:spLocks/>
              </p:cNvSpPr>
              <p:nvPr/>
            </p:nvSpPr>
            <p:spPr bwMode="auto">
              <a:xfrm>
                <a:off x="1647368" y="3875358"/>
                <a:ext cx="5616575" cy="1576388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134" y="17"/>
                  </a:cxn>
                  <a:cxn ang="0">
                    <a:pos x="226" y="152"/>
                  </a:cxn>
                  <a:cxn ang="0">
                    <a:pos x="318" y="396"/>
                  </a:cxn>
                  <a:cxn ang="0">
                    <a:pos x="410" y="631"/>
                  </a:cxn>
                  <a:cxn ang="0">
                    <a:pos x="502" y="766"/>
                  </a:cxn>
                  <a:cxn ang="0">
                    <a:pos x="586" y="841"/>
                  </a:cxn>
                  <a:cxn ang="0">
                    <a:pos x="678" y="875"/>
                  </a:cxn>
                  <a:cxn ang="0">
                    <a:pos x="770" y="900"/>
                  </a:cxn>
                  <a:cxn ang="0">
                    <a:pos x="862" y="909"/>
                  </a:cxn>
                  <a:cxn ang="0">
                    <a:pos x="954" y="909"/>
                  </a:cxn>
                  <a:cxn ang="0">
                    <a:pos x="1046" y="900"/>
                  </a:cxn>
                  <a:cxn ang="0">
                    <a:pos x="1138" y="892"/>
                  </a:cxn>
                  <a:cxn ang="0">
                    <a:pos x="1222" y="883"/>
                  </a:cxn>
                  <a:cxn ang="0">
                    <a:pos x="1314" y="892"/>
                  </a:cxn>
                  <a:cxn ang="0">
                    <a:pos x="1406" y="900"/>
                  </a:cxn>
                  <a:cxn ang="0">
                    <a:pos x="1498" y="917"/>
                  </a:cxn>
                  <a:cxn ang="0">
                    <a:pos x="1590" y="925"/>
                  </a:cxn>
                  <a:cxn ang="0">
                    <a:pos x="1682" y="942"/>
                  </a:cxn>
                  <a:cxn ang="0">
                    <a:pos x="1774" y="942"/>
                  </a:cxn>
                  <a:cxn ang="0">
                    <a:pos x="1857" y="951"/>
                  </a:cxn>
                  <a:cxn ang="0">
                    <a:pos x="1949" y="951"/>
                  </a:cxn>
                  <a:cxn ang="0">
                    <a:pos x="2041" y="942"/>
                  </a:cxn>
                  <a:cxn ang="0">
                    <a:pos x="2133" y="934"/>
                  </a:cxn>
                  <a:cxn ang="0">
                    <a:pos x="2225" y="934"/>
                  </a:cxn>
                  <a:cxn ang="0">
                    <a:pos x="2317" y="925"/>
                  </a:cxn>
                  <a:cxn ang="0">
                    <a:pos x="2401" y="934"/>
                  </a:cxn>
                  <a:cxn ang="0">
                    <a:pos x="2493" y="942"/>
                  </a:cxn>
                  <a:cxn ang="0">
                    <a:pos x="2585" y="959"/>
                  </a:cxn>
                  <a:cxn ang="0">
                    <a:pos x="2677" y="968"/>
                  </a:cxn>
                  <a:cxn ang="0">
                    <a:pos x="2769" y="968"/>
                  </a:cxn>
                  <a:cxn ang="0">
                    <a:pos x="2861" y="976"/>
                  </a:cxn>
                  <a:cxn ang="0">
                    <a:pos x="2953" y="976"/>
                  </a:cxn>
                  <a:cxn ang="0">
                    <a:pos x="3037" y="968"/>
                  </a:cxn>
                  <a:cxn ang="0">
                    <a:pos x="3129" y="959"/>
                  </a:cxn>
                  <a:cxn ang="0">
                    <a:pos x="3221" y="951"/>
                  </a:cxn>
                  <a:cxn ang="0">
                    <a:pos x="3313" y="959"/>
                  </a:cxn>
                  <a:cxn ang="0">
                    <a:pos x="3405" y="976"/>
                  </a:cxn>
                  <a:cxn ang="0">
                    <a:pos x="3497" y="984"/>
                  </a:cxn>
                </a:cxnLst>
                <a:rect l="0" t="0" r="r" b="b"/>
                <a:pathLst>
                  <a:path w="3538" h="993">
                    <a:moveTo>
                      <a:pt x="0" y="51"/>
                    </a:moveTo>
                    <a:lnTo>
                      <a:pt x="42" y="17"/>
                    </a:lnTo>
                    <a:lnTo>
                      <a:pt x="92" y="0"/>
                    </a:lnTo>
                    <a:lnTo>
                      <a:pt x="134" y="17"/>
                    </a:lnTo>
                    <a:lnTo>
                      <a:pt x="184" y="76"/>
                    </a:lnTo>
                    <a:lnTo>
                      <a:pt x="226" y="152"/>
                    </a:lnTo>
                    <a:lnTo>
                      <a:pt x="268" y="270"/>
                    </a:lnTo>
                    <a:lnTo>
                      <a:pt x="318" y="396"/>
                    </a:lnTo>
                    <a:lnTo>
                      <a:pt x="360" y="522"/>
                    </a:lnTo>
                    <a:lnTo>
                      <a:pt x="410" y="631"/>
                    </a:lnTo>
                    <a:lnTo>
                      <a:pt x="452" y="715"/>
                    </a:lnTo>
                    <a:lnTo>
                      <a:pt x="502" y="766"/>
                    </a:lnTo>
                    <a:lnTo>
                      <a:pt x="544" y="808"/>
                    </a:lnTo>
                    <a:lnTo>
                      <a:pt x="586" y="841"/>
                    </a:lnTo>
                    <a:lnTo>
                      <a:pt x="636" y="867"/>
                    </a:lnTo>
                    <a:lnTo>
                      <a:pt x="678" y="875"/>
                    </a:lnTo>
                    <a:lnTo>
                      <a:pt x="728" y="892"/>
                    </a:lnTo>
                    <a:lnTo>
                      <a:pt x="770" y="900"/>
                    </a:lnTo>
                    <a:lnTo>
                      <a:pt x="820" y="900"/>
                    </a:lnTo>
                    <a:lnTo>
                      <a:pt x="862" y="909"/>
                    </a:lnTo>
                    <a:lnTo>
                      <a:pt x="904" y="909"/>
                    </a:lnTo>
                    <a:lnTo>
                      <a:pt x="954" y="909"/>
                    </a:lnTo>
                    <a:lnTo>
                      <a:pt x="996" y="909"/>
                    </a:lnTo>
                    <a:lnTo>
                      <a:pt x="1046" y="900"/>
                    </a:lnTo>
                    <a:lnTo>
                      <a:pt x="1088" y="900"/>
                    </a:lnTo>
                    <a:lnTo>
                      <a:pt x="1138" y="892"/>
                    </a:lnTo>
                    <a:lnTo>
                      <a:pt x="1180" y="892"/>
                    </a:lnTo>
                    <a:lnTo>
                      <a:pt x="1222" y="883"/>
                    </a:lnTo>
                    <a:lnTo>
                      <a:pt x="1272" y="883"/>
                    </a:lnTo>
                    <a:lnTo>
                      <a:pt x="1314" y="892"/>
                    </a:lnTo>
                    <a:lnTo>
                      <a:pt x="1364" y="892"/>
                    </a:lnTo>
                    <a:lnTo>
                      <a:pt x="1406" y="900"/>
                    </a:lnTo>
                    <a:lnTo>
                      <a:pt x="1456" y="909"/>
                    </a:lnTo>
                    <a:lnTo>
                      <a:pt x="1498" y="917"/>
                    </a:lnTo>
                    <a:lnTo>
                      <a:pt x="1539" y="925"/>
                    </a:lnTo>
                    <a:lnTo>
                      <a:pt x="1590" y="925"/>
                    </a:lnTo>
                    <a:lnTo>
                      <a:pt x="1631" y="934"/>
                    </a:lnTo>
                    <a:lnTo>
                      <a:pt x="1682" y="942"/>
                    </a:lnTo>
                    <a:lnTo>
                      <a:pt x="1723" y="942"/>
                    </a:lnTo>
                    <a:lnTo>
                      <a:pt x="1774" y="942"/>
                    </a:lnTo>
                    <a:lnTo>
                      <a:pt x="1815" y="951"/>
                    </a:lnTo>
                    <a:lnTo>
                      <a:pt x="1857" y="951"/>
                    </a:lnTo>
                    <a:lnTo>
                      <a:pt x="1907" y="951"/>
                    </a:lnTo>
                    <a:lnTo>
                      <a:pt x="1949" y="951"/>
                    </a:lnTo>
                    <a:lnTo>
                      <a:pt x="1999" y="942"/>
                    </a:lnTo>
                    <a:lnTo>
                      <a:pt x="2041" y="942"/>
                    </a:lnTo>
                    <a:lnTo>
                      <a:pt x="2083" y="942"/>
                    </a:lnTo>
                    <a:lnTo>
                      <a:pt x="2133" y="934"/>
                    </a:lnTo>
                    <a:lnTo>
                      <a:pt x="2175" y="934"/>
                    </a:lnTo>
                    <a:lnTo>
                      <a:pt x="2225" y="934"/>
                    </a:lnTo>
                    <a:lnTo>
                      <a:pt x="2267" y="925"/>
                    </a:lnTo>
                    <a:lnTo>
                      <a:pt x="2317" y="925"/>
                    </a:lnTo>
                    <a:lnTo>
                      <a:pt x="2359" y="925"/>
                    </a:lnTo>
                    <a:lnTo>
                      <a:pt x="2401" y="934"/>
                    </a:lnTo>
                    <a:lnTo>
                      <a:pt x="2451" y="942"/>
                    </a:lnTo>
                    <a:lnTo>
                      <a:pt x="2493" y="942"/>
                    </a:lnTo>
                    <a:lnTo>
                      <a:pt x="2543" y="951"/>
                    </a:lnTo>
                    <a:lnTo>
                      <a:pt x="2585" y="959"/>
                    </a:lnTo>
                    <a:lnTo>
                      <a:pt x="2635" y="959"/>
                    </a:lnTo>
                    <a:lnTo>
                      <a:pt x="2677" y="968"/>
                    </a:lnTo>
                    <a:lnTo>
                      <a:pt x="2719" y="968"/>
                    </a:lnTo>
                    <a:lnTo>
                      <a:pt x="2769" y="968"/>
                    </a:lnTo>
                    <a:lnTo>
                      <a:pt x="2811" y="976"/>
                    </a:lnTo>
                    <a:lnTo>
                      <a:pt x="2861" y="976"/>
                    </a:lnTo>
                    <a:lnTo>
                      <a:pt x="2903" y="976"/>
                    </a:lnTo>
                    <a:lnTo>
                      <a:pt x="2953" y="976"/>
                    </a:lnTo>
                    <a:lnTo>
                      <a:pt x="2995" y="968"/>
                    </a:lnTo>
                    <a:lnTo>
                      <a:pt x="3037" y="968"/>
                    </a:lnTo>
                    <a:lnTo>
                      <a:pt x="3087" y="968"/>
                    </a:lnTo>
                    <a:lnTo>
                      <a:pt x="3129" y="959"/>
                    </a:lnTo>
                    <a:lnTo>
                      <a:pt x="3179" y="951"/>
                    </a:lnTo>
                    <a:lnTo>
                      <a:pt x="3221" y="951"/>
                    </a:lnTo>
                    <a:lnTo>
                      <a:pt x="3271" y="951"/>
                    </a:lnTo>
                    <a:lnTo>
                      <a:pt x="3313" y="959"/>
                    </a:lnTo>
                    <a:lnTo>
                      <a:pt x="3354" y="968"/>
                    </a:lnTo>
                    <a:lnTo>
                      <a:pt x="3405" y="976"/>
                    </a:lnTo>
                    <a:lnTo>
                      <a:pt x="3446" y="984"/>
                    </a:lnTo>
                    <a:lnTo>
                      <a:pt x="3497" y="984"/>
                    </a:lnTo>
                    <a:lnTo>
                      <a:pt x="3538" y="993"/>
                    </a:lnTo>
                  </a:path>
                </a:pathLst>
              </a:custGeom>
              <a:noFill/>
              <a:ln w="26988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5" name="Line 8"/>
              <p:cNvSpPr>
                <a:spLocks noChangeShapeType="1"/>
              </p:cNvSpPr>
              <p:nvPr/>
            </p:nvSpPr>
            <p:spPr bwMode="auto">
              <a:xfrm>
                <a:off x="1584623" y="5466150"/>
                <a:ext cx="5775487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6" name="Line 9"/>
              <p:cNvSpPr>
                <a:spLocks noChangeShapeType="1"/>
              </p:cNvSpPr>
              <p:nvPr/>
            </p:nvSpPr>
            <p:spPr bwMode="auto">
              <a:xfrm flipV="1">
                <a:off x="1584623" y="906651"/>
                <a:ext cx="1586" cy="45594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7" name="Line 12"/>
              <p:cNvSpPr>
                <a:spLocks noChangeShapeType="1"/>
              </p:cNvSpPr>
              <p:nvPr/>
            </p:nvSpPr>
            <p:spPr bwMode="auto">
              <a:xfrm flipV="1">
                <a:off x="230279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8" name="Line 14"/>
              <p:cNvSpPr>
                <a:spLocks noChangeShapeType="1"/>
              </p:cNvSpPr>
              <p:nvPr/>
            </p:nvSpPr>
            <p:spPr bwMode="auto">
              <a:xfrm flipV="1">
                <a:off x="3020964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9" name="Line 16"/>
              <p:cNvSpPr>
                <a:spLocks noChangeShapeType="1"/>
              </p:cNvSpPr>
              <p:nvPr/>
            </p:nvSpPr>
            <p:spPr bwMode="auto">
              <a:xfrm flipV="1">
                <a:off x="374072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0" name="Line 18"/>
              <p:cNvSpPr>
                <a:spLocks noChangeShapeType="1"/>
              </p:cNvSpPr>
              <p:nvPr/>
            </p:nvSpPr>
            <p:spPr bwMode="auto">
              <a:xfrm flipV="1">
                <a:off x="447157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1" name="Line 20"/>
              <p:cNvSpPr>
                <a:spLocks noChangeShapeType="1"/>
              </p:cNvSpPr>
              <p:nvPr/>
            </p:nvSpPr>
            <p:spPr bwMode="auto">
              <a:xfrm flipV="1">
                <a:off x="519132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2" name="Line 22"/>
              <p:cNvSpPr>
                <a:spLocks noChangeShapeType="1"/>
              </p:cNvSpPr>
              <p:nvPr/>
            </p:nvSpPr>
            <p:spPr bwMode="auto">
              <a:xfrm flipV="1">
                <a:off x="590950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3" name="Line 24"/>
              <p:cNvSpPr>
                <a:spLocks noChangeShapeType="1"/>
              </p:cNvSpPr>
              <p:nvPr/>
            </p:nvSpPr>
            <p:spPr bwMode="auto">
              <a:xfrm flipV="1">
                <a:off x="662767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4" name="Line 26"/>
              <p:cNvSpPr>
                <a:spLocks noChangeShapeType="1"/>
              </p:cNvSpPr>
              <p:nvPr/>
            </p:nvSpPr>
            <p:spPr bwMode="auto">
              <a:xfrm flipV="1">
                <a:off x="736010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5" name="Line 30"/>
              <p:cNvSpPr>
                <a:spLocks noChangeShapeType="1"/>
              </p:cNvSpPr>
              <p:nvPr/>
            </p:nvSpPr>
            <p:spPr bwMode="auto">
              <a:xfrm>
                <a:off x="1584623" y="48934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6" name="Line 32"/>
              <p:cNvSpPr>
                <a:spLocks noChangeShapeType="1"/>
              </p:cNvSpPr>
              <p:nvPr/>
            </p:nvSpPr>
            <p:spPr bwMode="auto">
              <a:xfrm>
                <a:off x="1584623" y="432075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7" name="Line 34"/>
              <p:cNvSpPr>
                <a:spLocks noChangeShapeType="1"/>
              </p:cNvSpPr>
              <p:nvPr/>
            </p:nvSpPr>
            <p:spPr bwMode="auto">
              <a:xfrm>
                <a:off x="1584623" y="374647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8" name="Line 36"/>
              <p:cNvSpPr>
                <a:spLocks noChangeShapeType="1"/>
              </p:cNvSpPr>
              <p:nvPr/>
            </p:nvSpPr>
            <p:spPr bwMode="auto">
              <a:xfrm>
                <a:off x="1584623" y="3186400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9" name="Line 38"/>
              <p:cNvSpPr>
                <a:spLocks noChangeShapeType="1"/>
              </p:cNvSpPr>
              <p:nvPr/>
            </p:nvSpPr>
            <p:spPr bwMode="auto">
              <a:xfrm>
                <a:off x="1584623" y="2613702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0" name="Line 40"/>
              <p:cNvSpPr>
                <a:spLocks noChangeShapeType="1"/>
              </p:cNvSpPr>
              <p:nvPr/>
            </p:nvSpPr>
            <p:spPr bwMode="auto">
              <a:xfrm>
                <a:off x="1584623" y="204100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1" name="Line 42"/>
              <p:cNvSpPr>
                <a:spLocks noChangeShapeType="1"/>
              </p:cNvSpPr>
              <p:nvPr/>
            </p:nvSpPr>
            <p:spPr bwMode="auto">
              <a:xfrm>
                <a:off x="1584623" y="146672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2" name="Line 44"/>
              <p:cNvSpPr>
                <a:spLocks noChangeShapeType="1"/>
              </p:cNvSpPr>
              <p:nvPr/>
            </p:nvSpPr>
            <p:spPr bwMode="auto">
              <a:xfrm>
                <a:off x="1584623" y="9066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1651208" y="3494048"/>
                <a:ext cx="5629634" cy="1959480"/>
              </a:xfrm>
              <a:custGeom>
                <a:avLst/>
                <a:gdLst/>
                <a:ahLst/>
                <a:cxnLst>
                  <a:cxn ang="0">
                    <a:pos x="92" y="676"/>
                  </a:cxn>
                  <a:cxn ang="0">
                    <a:pos x="226" y="431"/>
                  </a:cxn>
                  <a:cxn ang="0">
                    <a:pos x="361" y="667"/>
                  </a:cxn>
                  <a:cxn ang="0">
                    <a:pos x="503" y="1022"/>
                  </a:cxn>
                  <a:cxn ang="0">
                    <a:pos x="638" y="1124"/>
                  </a:cxn>
                  <a:cxn ang="0">
                    <a:pos x="772" y="1166"/>
                  </a:cxn>
                  <a:cxn ang="0">
                    <a:pos x="906" y="1174"/>
                  </a:cxn>
                  <a:cxn ang="0">
                    <a:pos x="1049" y="1174"/>
                  </a:cxn>
                  <a:cxn ang="0">
                    <a:pos x="1183" y="1174"/>
                  </a:cxn>
                  <a:cxn ang="0">
                    <a:pos x="1318" y="1166"/>
                  </a:cxn>
                  <a:cxn ang="0">
                    <a:pos x="1460" y="1174"/>
                  </a:cxn>
                  <a:cxn ang="0">
                    <a:pos x="1595" y="1183"/>
                  </a:cxn>
                  <a:cxn ang="0">
                    <a:pos x="1729" y="1200"/>
                  </a:cxn>
                  <a:cxn ang="0">
                    <a:pos x="1863" y="1200"/>
                  </a:cxn>
                  <a:cxn ang="0">
                    <a:pos x="2006" y="1200"/>
                  </a:cxn>
                  <a:cxn ang="0">
                    <a:pos x="2140" y="1183"/>
                  </a:cxn>
                  <a:cxn ang="0">
                    <a:pos x="2275" y="1166"/>
                  </a:cxn>
                  <a:cxn ang="0">
                    <a:pos x="2409" y="1174"/>
                  </a:cxn>
                  <a:cxn ang="0">
                    <a:pos x="2552" y="1191"/>
                  </a:cxn>
                  <a:cxn ang="0">
                    <a:pos x="2686" y="1208"/>
                  </a:cxn>
                  <a:cxn ang="0">
                    <a:pos x="2820" y="1217"/>
                  </a:cxn>
                  <a:cxn ang="0">
                    <a:pos x="2963" y="1217"/>
                  </a:cxn>
                  <a:cxn ang="0">
                    <a:pos x="3097" y="1208"/>
                  </a:cxn>
                  <a:cxn ang="0">
                    <a:pos x="3232" y="1191"/>
                  </a:cxn>
                  <a:cxn ang="0">
                    <a:pos x="3366" y="1217"/>
                  </a:cxn>
                  <a:cxn ang="0">
                    <a:pos x="3509" y="1233"/>
                  </a:cxn>
                  <a:cxn ang="0">
                    <a:pos x="3509" y="1233"/>
                  </a:cxn>
                  <a:cxn ang="0">
                    <a:pos x="3366" y="1200"/>
                  </a:cxn>
                  <a:cxn ang="0">
                    <a:pos x="3232" y="1183"/>
                  </a:cxn>
                  <a:cxn ang="0">
                    <a:pos x="3097" y="1200"/>
                  </a:cxn>
                  <a:cxn ang="0">
                    <a:pos x="2963" y="1208"/>
                  </a:cxn>
                  <a:cxn ang="0">
                    <a:pos x="2820" y="1208"/>
                  </a:cxn>
                  <a:cxn ang="0">
                    <a:pos x="2686" y="1200"/>
                  </a:cxn>
                  <a:cxn ang="0">
                    <a:pos x="2552" y="1174"/>
                  </a:cxn>
                  <a:cxn ang="0">
                    <a:pos x="2409" y="1149"/>
                  </a:cxn>
                  <a:cxn ang="0">
                    <a:pos x="2275" y="1140"/>
                  </a:cxn>
                  <a:cxn ang="0">
                    <a:pos x="2140" y="1157"/>
                  </a:cxn>
                  <a:cxn ang="0">
                    <a:pos x="2006" y="1183"/>
                  </a:cxn>
                  <a:cxn ang="0">
                    <a:pos x="1863" y="1183"/>
                  </a:cxn>
                  <a:cxn ang="0">
                    <a:pos x="1729" y="1174"/>
                  </a:cxn>
                  <a:cxn ang="0">
                    <a:pos x="1595" y="1157"/>
                  </a:cxn>
                  <a:cxn ang="0">
                    <a:pos x="1460" y="1140"/>
                  </a:cxn>
                  <a:cxn ang="0">
                    <a:pos x="1318" y="1132"/>
                  </a:cxn>
                  <a:cxn ang="0">
                    <a:pos x="1183" y="1140"/>
                  </a:cxn>
                  <a:cxn ang="0">
                    <a:pos x="1049" y="1157"/>
                  </a:cxn>
                  <a:cxn ang="0">
                    <a:pos x="906" y="1157"/>
                  </a:cxn>
                  <a:cxn ang="0">
                    <a:pos x="772" y="1140"/>
                  </a:cxn>
                  <a:cxn ang="0">
                    <a:pos x="638" y="1098"/>
                  </a:cxn>
                  <a:cxn ang="0">
                    <a:pos x="503" y="955"/>
                  </a:cxn>
                  <a:cxn ang="0">
                    <a:pos x="361" y="431"/>
                  </a:cxn>
                  <a:cxn ang="0">
                    <a:pos x="226" y="42"/>
                  </a:cxn>
                  <a:cxn ang="0">
                    <a:pos x="92" y="431"/>
                  </a:cxn>
                  <a:cxn ang="0">
                    <a:pos x="0" y="777"/>
                  </a:cxn>
                </a:cxnLst>
                <a:rect l="0" t="0" r="r" b="b"/>
                <a:pathLst>
                  <a:path w="3551" h="1242">
                    <a:moveTo>
                      <a:pt x="0" y="777"/>
                    </a:moveTo>
                    <a:lnTo>
                      <a:pt x="42" y="735"/>
                    </a:lnTo>
                    <a:lnTo>
                      <a:pt x="92" y="676"/>
                    </a:lnTo>
                    <a:lnTo>
                      <a:pt x="134" y="608"/>
                    </a:lnTo>
                    <a:lnTo>
                      <a:pt x="184" y="515"/>
                    </a:lnTo>
                    <a:lnTo>
                      <a:pt x="226" y="431"/>
                    </a:lnTo>
                    <a:lnTo>
                      <a:pt x="268" y="388"/>
                    </a:lnTo>
                    <a:lnTo>
                      <a:pt x="319" y="473"/>
                    </a:lnTo>
                    <a:lnTo>
                      <a:pt x="361" y="667"/>
                    </a:lnTo>
                    <a:lnTo>
                      <a:pt x="411" y="828"/>
                    </a:lnTo>
                    <a:lnTo>
                      <a:pt x="453" y="946"/>
                    </a:lnTo>
                    <a:lnTo>
                      <a:pt x="503" y="1022"/>
                    </a:lnTo>
                    <a:lnTo>
                      <a:pt x="545" y="1073"/>
                    </a:lnTo>
                    <a:lnTo>
                      <a:pt x="587" y="1107"/>
                    </a:lnTo>
                    <a:lnTo>
                      <a:pt x="638" y="1124"/>
                    </a:lnTo>
                    <a:lnTo>
                      <a:pt x="680" y="1140"/>
                    </a:lnTo>
                    <a:lnTo>
                      <a:pt x="730" y="1157"/>
                    </a:lnTo>
                    <a:lnTo>
                      <a:pt x="772" y="1166"/>
                    </a:lnTo>
                    <a:lnTo>
                      <a:pt x="822" y="1166"/>
                    </a:lnTo>
                    <a:lnTo>
                      <a:pt x="864" y="1174"/>
                    </a:lnTo>
                    <a:lnTo>
                      <a:pt x="906" y="1174"/>
                    </a:lnTo>
                    <a:lnTo>
                      <a:pt x="957" y="1174"/>
                    </a:lnTo>
                    <a:lnTo>
                      <a:pt x="999" y="1174"/>
                    </a:lnTo>
                    <a:lnTo>
                      <a:pt x="1049" y="1174"/>
                    </a:lnTo>
                    <a:lnTo>
                      <a:pt x="1091" y="1174"/>
                    </a:lnTo>
                    <a:lnTo>
                      <a:pt x="1141" y="1174"/>
                    </a:lnTo>
                    <a:lnTo>
                      <a:pt x="1183" y="1174"/>
                    </a:lnTo>
                    <a:lnTo>
                      <a:pt x="1225" y="1166"/>
                    </a:lnTo>
                    <a:lnTo>
                      <a:pt x="1276" y="1166"/>
                    </a:lnTo>
                    <a:lnTo>
                      <a:pt x="1318" y="1166"/>
                    </a:lnTo>
                    <a:lnTo>
                      <a:pt x="1368" y="1166"/>
                    </a:lnTo>
                    <a:lnTo>
                      <a:pt x="1410" y="1166"/>
                    </a:lnTo>
                    <a:lnTo>
                      <a:pt x="1460" y="1174"/>
                    </a:lnTo>
                    <a:lnTo>
                      <a:pt x="1502" y="1174"/>
                    </a:lnTo>
                    <a:lnTo>
                      <a:pt x="1544" y="1183"/>
                    </a:lnTo>
                    <a:lnTo>
                      <a:pt x="1595" y="1183"/>
                    </a:lnTo>
                    <a:lnTo>
                      <a:pt x="1637" y="1191"/>
                    </a:lnTo>
                    <a:lnTo>
                      <a:pt x="1687" y="1191"/>
                    </a:lnTo>
                    <a:lnTo>
                      <a:pt x="1729" y="1200"/>
                    </a:lnTo>
                    <a:lnTo>
                      <a:pt x="1779" y="1200"/>
                    </a:lnTo>
                    <a:lnTo>
                      <a:pt x="1821" y="1200"/>
                    </a:lnTo>
                    <a:lnTo>
                      <a:pt x="1863" y="1200"/>
                    </a:lnTo>
                    <a:lnTo>
                      <a:pt x="1914" y="1200"/>
                    </a:lnTo>
                    <a:lnTo>
                      <a:pt x="1956" y="1200"/>
                    </a:lnTo>
                    <a:lnTo>
                      <a:pt x="2006" y="1200"/>
                    </a:lnTo>
                    <a:lnTo>
                      <a:pt x="2048" y="1191"/>
                    </a:lnTo>
                    <a:lnTo>
                      <a:pt x="2090" y="1191"/>
                    </a:lnTo>
                    <a:lnTo>
                      <a:pt x="2140" y="1183"/>
                    </a:lnTo>
                    <a:lnTo>
                      <a:pt x="2182" y="1183"/>
                    </a:lnTo>
                    <a:lnTo>
                      <a:pt x="2233" y="1174"/>
                    </a:lnTo>
                    <a:lnTo>
                      <a:pt x="2275" y="1166"/>
                    </a:lnTo>
                    <a:lnTo>
                      <a:pt x="2325" y="1166"/>
                    </a:lnTo>
                    <a:lnTo>
                      <a:pt x="2367" y="1166"/>
                    </a:lnTo>
                    <a:lnTo>
                      <a:pt x="2409" y="1174"/>
                    </a:lnTo>
                    <a:lnTo>
                      <a:pt x="2459" y="1174"/>
                    </a:lnTo>
                    <a:lnTo>
                      <a:pt x="2501" y="1183"/>
                    </a:lnTo>
                    <a:lnTo>
                      <a:pt x="2552" y="1191"/>
                    </a:lnTo>
                    <a:lnTo>
                      <a:pt x="2594" y="1200"/>
                    </a:lnTo>
                    <a:lnTo>
                      <a:pt x="2644" y="1208"/>
                    </a:lnTo>
                    <a:lnTo>
                      <a:pt x="2686" y="1208"/>
                    </a:lnTo>
                    <a:lnTo>
                      <a:pt x="2728" y="1217"/>
                    </a:lnTo>
                    <a:lnTo>
                      <a:pt x="2778" y="1217"/>
                    </a:lnTo>
                    <a:lnTo>
                      <a:pt x="2820" y="1217"/>
                    </a:lnTo>
                    <a:lnTo>
                      <a:pt x="2871" y="1217"/>
                    </a:lnTo>
                    <a:lnTo>
                      <a:pt x="2913" y="1217"/>
                    </a:lnTo>
                    <a:lnTo>
                      <a:pt x="2963" y="1217"/>
                    </a:lnTo>
                    <a:lnTo>
                      <a:pt x="3005" y="1217"/>
                    </a:lnTo>
                    <a:lnTo>
                      <a:pt x="3047" y="1217"/>
                    </a:lnTo>
                    <a:lnTo>
                      <a:pt x="3097" y="1208"/>
                    </a:lnTo>
                    <a:lnTo>
                      <a:pt x="3139" y="1208"/>
                    </a:lnTo>
                    <a:lnTo>
                      <a:pt x="3190" y="1200"/>
                    </a:lnTo>
                    <a:lnTo>
                      <a:pt x="3232" y="1191"/>
                    </a:lnTo>
                    <a:lnTo>
                      <a:pt x="3282" y="1200"/>
                    </a:lnTo>
                    <a:lnTo>
                      <a:pt x="3324" y="1200"/>
                    </a:lnTo>
                    <a:lnTo>
                      <a:pt x="3366" y="1217"/>
                    </a:lnTo>
                    <a:lnTo>
                      <a:pt x="3416" y="1225"/>
                    </a:lnTo>
                    <a:lnTo>
                      <a:pt x="3458" y="1233"/>
                    </a:lnTo>
                    <a:lnTo>
                      <a:pt x="3509" y="1233"/>
                    </a:lnTo>
                    <a:lnTo>
                      <a:pt x="3551" y="1242"/>
                    </a:lnTo>
                    <a:lnTo>
                      <a:pt x="3551" y="1233"/>
                    </a:lnTo>
                    <a:lnTo>
                      <a:pt x="3509" y="1233"/>
                    </a:lnTo>
                    <a:lnTo>
                      <a:pt x="3458" y="1225"/>
                    </a:lnTo>
                    <a:lnTo>
                      <a:pt x="3416" y="1217"/>
                    </a:lnTo>
                    <a:lnTo>
                      <a:pt x="3366" y="1200"/>
                    </a:lnTo>
                    <a:lnTo>
                      <a:pt x="3324" y="1191"/>
                    </a:lnTo>
                    <a:lnTo>
                      <a:pt x="3282" y="1183"/>
                    </a:lnTo>
                    <a:lnTo>
                      <a:pt x="3232" y="1183"/>
                    </a:lnTo>
                    <a:lnTo>
                      <a:pt x="3190" y="1183"/>
                    </a:lnTo>
                    <a:lnTo>
                      <a:pt x="3139" y="1191"/>
                    </a:lnTo>
                    <a:lnTo>
                      <a:pt x="3097" y="1200"/>
                    </a:lnTo>
                    <a:lnTo>
                      <a:pt x="3047" y="1208"/>
                    </a:lnTo>
                    <a:lnTo>
                      <a:pt x="3005" y="1208"/>
                    </a:lnTo>
                    <a:lnTo>
                      <a:pt x="2963" y="1208"/>
                    </a:lnTo>
                    <a:lnTo>
                      <a:pt x="2913" y="1208"/>
                    </a:lnTo>
                    <a:lnTo>
                      <a:pt x="2871" y="1208"/>
                    </a:lnTo>
                    <a:lnTo>
                      <a:pt x="2820" y="1208"/>
                    </a:lnTo>
                    <a:lnTo>
                      <a:pt x="2778" y="1208"/>
                    </a:lnTo>
                    <a:lnTo>
                      <a:pt x="2728" y="1208"/>
                    </a:lnTo>
                    <a:lnTo>
                      <a:pt x="2686" y="1200"/>
                    </a:lnTo>
                    <a:lnTo>
                      <a:pt x="2644" y="1191"/>
                    </a:lnTo>
                    <a:lnTo>
                      <a:pt x="2594" y="1183"/>
                    </a:lnTo>
                    <a:lnTo>
                      <a:pt x="2552" y="1174"/>
                    </a:lnTo>
                    <a:lnTo>
                      <a:pt x="2501" y="1166"/>
                    </a:lnTo>
                    <a:lnTo>
                      <a:pt x="2459" y="1157"/>
                    </a:lnTo>
                    <a:lnTo>
                      <a:pt x="2409" y="1149"/>
                    </a:lnTo>
                    <a:lnTo>
                      <a:pt x="2367" y="1140"/>
                    </a:lnTo>
                    <a:lnTo>
                      <a:pt x="2325" y="1140"/>
                    </a:lnTo>
                    <a:lnTo>
                      <a:pt x="2275" y="1140"/>
                    </a:lnTo>
                    <a:lnTo>
                      <a:pt x="2233" y="1140"/>
                    </a:lnTo>
                    <a:lnTo>
                      <a:pt x="2182" y="1149"/>
                    </a:lnTo>
                    <a:lnTo>
                      <a:pt x="2140" y="1157"/>
                    </a:lnTo>
                    <a:lnTo>
                      <a:pt x="2090" y="1166"/>
                    </a:lnTo>
                    <a:lnTo>
                      <a:pt x="2048" y="1174"/>
                    </a:lnTo>
                    <a:lnTo>
                      <a:pt x="2006" y="1183"/>
                    </a:lnTo>
                    <a:lnTo>
                      <a:pt x="1956" y="1183"/>
                    </a:lnTo>
                    <a:lnTo>
                      <a:pt x="1914" y="1183"/>
                    </a:lnTo>
                    <a:lnTo>
                      <a:pt x="1863" y="1183"/>
                    </a:lnTo>
                    <a:lnTo>
                      <a:pt x="1821" y="1183"/>
                    </a:lnTo>
                    <a:lnTo>
                      <a:pt x="1779" y="1183"/>
                    </a:lnTo>
                    <a:lnTo>
                      <a:pt x="1729" y="1174"/>
                    </a:lnTo>
                    <a:lnTo>
                      <a:pt x="1687" y="1174"/>
                    </a:lnTo>
                    <a:lnTo>
                      <a:pt x="1637" y="1166"/>
                    </a:lnTo>
                    <a:lnTo>
                      <a:pt x="1595" y="1157"/>
                    </a:lnTo>
                    <a:lnTo>
                      <a:pt x="1544" y="1149"/>
                    </a:lnTo>
                    <a:lnTo>
                      <a:pt x="1502" y="1149"/>
                    </a:lnTo>
                    <a:lnTo>
                      <a:pt x="1460" y="1140"/>
                    </a:lnTo>
                    <a:lnTo>
                      <a:pt x="1410" y="1132"/>
                    </a:lnTo>
                    <a:lnTo>
                      <a:pt x="1368" y="1132"/>
                    </a:lnTo>
                    <a:lnTo>
                      <a:pt x="1318" y="1132"/>
                    </a:lnTo>
                    <a:lnTo>
                      <a:pt x="1276" y="1140"/>
                    </a:lnTo>
                    <a:lnTo>
                      <a:pt x="1225" y="1140"/>
                    </a:lnTo>
                    <a:lnTo>
                      <a:pt x="1183" y="1140"/>
                    </a:lnTo>
                    <a:lnTo>
                      <a:pt x="1141" y="1149"/>
                    </a:lnTo>
                    <a:lnTo>
                      <a:pt x="1091" y="1149"/>
                    </a:lnTo>
                    <a:lnTo>
                      <a:pt x="1049" y="1157"/>
                    </a:lnTo>
                    <a:lnTo>
                      <a:pt x="999" y="1157"/>
                    </a:lnTo>
                    <a:lnTo>
                      <a:pt x="957" y="1157"/>
                    </a:lnTo>
                    <a:lnTo>
                      <a:pt x="906" y="1157"/>
                    </a:lnTo>
                    <a:lnTo>
                      <a:pt x="864" y="1149"/>
                    </a:lnTo>
                    <a:lnTo>
                      <a:pt x="822" y="1149"/>
                    </a:lnTo>
                    <a:lnTo>
                      <a:pt x="772" y="1140"/>
                    </a:lnTo>
                    <a:lnTo>
                      <a:pt x="730" y="1132"/>
                    </a:lnTo>
                    <a:lnTo>
                      <a:pt x="680" y="1115"/>
                    </a:lnTo>
                    <a:lnTo>
                      <a:pt x="638" y="1098"/>
                    </a:lnTo>
                    <a:lnTo>
                      <a:pt x="587" y="1064"/>
                    </a:lnTo>
                    <a:lnTo>
                      <a:pt x="545" y="1022"/>
                    </a:lnTo>
                    <a:lnTo>
                      <a:pt x="503" y="955"/>
                    </a:lnTo>
                    <a:lnTo>
                      <a:pt x="453" y="853"/>
                    </a:lnTo>
                    <a:lnTo>
                      <a:pt x="411" y="693"/>
                    </a:lnTo>
                    <a:lnTo>
                      <a:pt x="361" y="431"/>
                    </a:lnTo>
                    <a:lnTo>
                      <a:pt x="319" y="126"/>
                    </a:lnTo>
                    <a:lnTo>
                      <a:pt x="268" y="0"/>
                    </a:lnTo>
                    <a:lnTo>
                      <a:pt x="226" y="42"/>
                    </a:lnTo>
                    <a:lnTo>
                      <a:pt x="184" y="186"/>
                    </a:lnTo>
                    <a:lnTo>
                      <a:pt x="134" y="329"/>
                    </a:lnTo>
                    <a:lnTo>
                      <a:pt x="92" y="431"/>
                    </a:lnTo>
                    <a:lnTo>
                      <a:pt x="42" y="507"/>
                    </a:lnTo>
                    <a:lnTo>
                      <a:pt x="0" y="557"/>
                    </a:lnTo>
                    <a:lnTo>
                      <a:pt x="0" y="777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4" name="Freeform 48"/>
              <p:cNvSpPr>
                <a:spLocks/>
              </p:cNvSpPr>
              <p:nvPr/>
            </p:nvSpPr>
            <p:spPr bwMode="auto">
              <a:xfrm>
                <a:off x="1651208" y="3800118"/>
                <a:ext cx="5629634" cy="1639210"/>
              </a:xfrm>
              <a:custGeom>
                <a:avLst/>
                <a:gdLst/>
                <a:ahLst/>
                <a:cxnLst>
                  <a:cxn ang="0">
                    <a:pos x="42" y="423"/>
                  </a:cxn>
                  <a:cxn ang="0">
                    <a:pos x="134" y="270"/>
                  </a:cxn>
                  <a:cxn ang="0">
                    <a:pos x="226" y="42"/>
                  </a:cxn>
                  <a:cxn ang="0">
                    <a:pos x="319" y="110"/>
                  </a:cxn>
                  <a:cxn ang="0">
                    <a:pos x="411" y="566"/>
                  </a:cxn>
                  <a:cxn ang="0">
                    <a:pos x="503" y="794"/>
                  </a:cxn>
                  <a:cxn ang="0">
                    <a:pos x="587" y="887"/>
                  </a:cxn>
                  <a:cxn ang="0">
                    <a:pos x="680" y="938"/>
                  </a:cxn>
                  <a:cxn ang="0">
                    <a:pos x="772" y="955"/>
                  </a:cxn>
                  <a:cxn ang="0">
                    <a:pos x="864" y="972"/>
                  </a:cxn>
                  <a:cxn ang="0">
                    <a:pos x="957" y="972"/>
                  </a:cxn>
                  <a:cxn ang="0">
                    <a:pos x="1049" y="972"/>
                  </a:cxn>
                  <a:cxn ang="0">
                    <a:pos x="1141" y="963"/>
                  </a:cxn>
                  <a:cxn ang="0">
                    <a:pos x="1225" y="963"/>
                  </a:cxn>
                  <a:cxn ang="0">
                    <a:pos x="1318" y="955"/>
                  </a:cxn>
                  <a:cxn ang="0">
                    <a:pos x="1410" y="955"/>
                  </a:cxn>
                  <a:cxn ang="0">
                    <a:pos x="1502" y="963"/>
                  </a:cxn>
                  <a:cxn ang="0">
                    <a:pos x="1595" y="980"/>
                  </a:cxn>
                  <a:cxn ang="0">
                    <a:pos x="1687" y="989"/>
                  </a:cxn>
                  <a:cxn ang="0">
                    <a:pos x="1779" y="997"/>
                  </a:cxn>
                  <a:cxn ang="0">
                    <a:pos x="1863" y="997"/>
                  </a:cxn>
                  <a:cxn ang="0">
                    <a:pos x="1956" y="997"/>
                  </a:cxn>
                  <a:cxn ang="0">
                    <a:pos x="2048" y="989"/>
                  </a:cxn>
                  <a:cxn ang="0">
                    <a:pos x="2140" y="980"/>
                  </a:cxn>
                  <a:cxn ang="0">
                    <a:pos x="2233" y="963"/>
                  </a:cxn>
                  <a:cxn ang="0">
                    <a:pos x="2325" y="955"/>
                  </a:cxn>
                  <a:cxn ang="0">
                    <a:pos x="2409" y="963"/>
                  </a:cxn>
                  <a:cxn ang="0">
                    <a:pos x="2501" y="980"/>
                  </a:cxn>
                  <a:cxn ang="0">
                    <a:pos x="2594" y="997"/>
                  </a:cxn>
                  <a:cxn ang="0">
                    <a:pos x="2686" y="1014"/>
                  </a:cxn>
                  <a:cxn ang="0">
                    <a:pos x="2778" y="1014"/>
                  </a:cxn>
                  <a:cxn ang="0">
                    <a:pos x="2871" y="1023"/>
                  </a:cxn>
                  <a:cxn ang="0">
                    <a:pos x="2963" y="1023"/>
                  </a:cxn>
                  <a:cxn ang="0">
                    <a:pos x="3047" y="1014"/>
                  </a:cxn>
                  <a:cxn ang="0">
                    <a:pos x="3139" y="1006"/>
                  </a:cxn>
                  <a:cxn ang="0">
                    <a:pos x="3232" y="989"/>
                  </a:cxn>
                  <a:cxn ang="0">
                    <a:pos x="3324" y="997"/>
                  </a:cxn>
                  <a:cxn ang="0">
                    <a:pos x="3416" y="1023"/>
                  </a:cxn>
                  <a:cxn ang="0">
                    <a:pos x="3509" y="1039"/>
                  </a:cxn>
                </a:cxnLst>
                <a:rect l="0" t="0" r="r" b="b"/>
                <a:pathLst>
                  <a:path w="3551" h="1039">
                    <a:moveTo>
                      <a:pt x="0" y="473"/>
                    </a:moveTo>
                    <a:lnTo>
                      <a:pt x="42" y="423"/>
                    </a:lnTo>
                    <a:lnTo>
                      <a:pt x="92" y="363"/>
                    </a:lnTo>
                    <a:lnTo>
                      <a:pt x="134" y="270"/>
                    </a:lnTo>
                    <a:lnTo>
                      <a:pt x="184" y="161"/>
                    </a:lnTo>
                    <a:lnTo>
                      <a:pt x="226" y="42"/>
                    </a:lnTo>
                    <a:lnTo>
                      <a:pt x="268" y="0"/>
                    </a:lnTo>
                    <a:lnTo>
                      <a:pt x="319" y="110"/>
                    </a:lnTo>
                    <a:lnTo>
                      <a:pt x="361" y="355"/>
                    </a:lnTo>
                    <a:lnTo>
                      <a:pt x="411" y="566"/>
                    </a:lnTo>
                    <a:lnTo>
                      <a:pt x="453" y="710"/>
                    </a:lnTo>
                    <a:lnTo>
                      <a:pt x="503" y="794"/>
                    </a:lnTo>
                    <a:lnTo>
                      <a:pt x="545" y="854"/>
                    </a:lnTo>
                    <a:lnTo>
                      <a:pt x="587" y="887"/>
                    </a:lnTo>
                    <a:lnTo>
                      <a:pt x="638" y="921"/>
                    </a:lnTo>
                    <a:lnTo>
                      <a:pt x="680" y="938"/>
                    </a:lnTo>
                    <a:lnTo>
                      <a:pt x="730" y="946"/>
                    </a:lnTo>
                    <a:lnTo>
                      <a:pt x="772" y="955"/>
                    </a:lnTo>
                    <a:lnTo>
                      <a:pt x="822" y="963"/>
                    </a:lnTo>
                    <a:lnTo>
                      <a:pt x="864" y="972"/>
                    </a:lnTo>
                    <a:lnTo>
                      <a:pt x="906" y="972"/>
                    </a:lnTo>
                    <a:lnTo>
                      <a:pt x="957" y="972"/>
                    </a:lnTo>
                    <a:lnTo>
                      <a:pt x="999" y="972"/>
                    </a:lnTo>
                    <a:lnTo>
                      <a:pt x="1049" y="972"/>
                    </a:lnTo>
                    <a:lnTo>
                      <a:pt x="1091" y="972"/>
                    </a:lnTo>
                    <a:lnTo>
                      <a:pt x="1141" y="963"/>
                    </a:lnTo>
                    <a:lnTo>
                      <a:pt x="1183" y="963"/>
                    </a:lnTo>
                    <a:lnTo>
                      <a:pt x="1225" y="963"/>
                    </a:lnTo>
                    <a:lnTo>
                      <a:pt x="1276" y="955"/>
                    </a:lnTo>
                    <a:lnTo>
                      <a:pt x="1318" y="955"/>
                    </a:lnTo>
                    <a:lnTo>
                      <a:pt x="1368" y="955"/>
                    </a:lnTo>
                    <a:lnTo>
                      <a:pt x="1410" y="955"/>
                    </a:lnTo>
                    <a:lnTo>
                      <a:pt x="1460" y="963"/>
                    </a:lnTo>
                    <a:lnTo>
                      <a:pt x="1502" y="963"/>
                    </a:lnTo>
                    <a:lnTo>
                      <a:pt x="1544" y="972"/>
                    </a:lnTo>
                    <a:lnTo>
                      <a:pt x="1595" y="980"/>
                    </a:lnTo>
                    <a:lnTo>
                      <a:pt x="1637" y="980"/>
                    </a:lnTo>
                    <a:lnTo>
                      <a:pt x="1687" y="989"/>
                    </a:lnTo>
                    <a:lnTo>
                      <a:pt x="1729" y="989"/>
                    </a:lnTo>
                    <a:lnTo>
                      <a:pt x="1779" y="997"/>
                    </a:lnTo>
                    <a:lnTo>
                      <a:pt x="1821" y="997"/>
                    </a:lnTo>
                    <a:lnTo>
                      <a:pt x="1863" y="997"/>
                    </a:lnTo>
                    <a:lnTo>
                      <a:pt x="1914" y="997"/>
                    </a:lnTo>
                    <a:lnTo>
                      <a:pt x="1956" y="997"/>
                    </a:lnTo>
                    <a:lnTo>
                      <a:pt x="2006" y="997"/>
                    </a:lnTo>
                    <a:lnTo>
                      <a:pt x="2048" y="989"/>
                    </a:lnTo>
                    <a:lnTo>
                      <a:pt x="2090" y="989"/>
                    </a:lnTo>
                    <a:lnTo>
                      <a:pt x="2140" y="980"/>
                    </a:lnTo>
                    <a:lnTo>
                      <a:pt x="2182" y="972"/>
                    </a:lnTo>
                    <a:lnTo>
                      <a:pt x="2233" y="963"/>
                    </a:lnTo>
                    <a:lnTo>
                      <a:pt x="2275" y="963"/>
                    </a:lnTo>
                    <a:lnTo>
                      <a:pt x="2325" y="955"/>
                    </a:lnTo>
                    <a:lnTo>
                      <a:pt x="2367" y="963"/>
                    </a:lnTo>
                    <a:lnTo>
                      <a:pt x="2409" y="963"/>
                    </a:lnTo>
                    <a:lnTo>
                      <a:pt x="2459" y="972"/>
                    </a:lnTo>
                    <a:lnTo>
                      <a:pt x="2501" y="980"/>
                    </a:lnTo>
                    <a:lnTo>
                      <a:pt x="2552" y="989"/>
                    </a:lnTo>
                    <a:lnTo>
                      <a:pt x="2594" y="997"/>
                    </a:lnTo>
                    <a:lnTo>
                      <a:pt x="2644" y="1006"/>
                    </a:lnTo>
                    <a:lnTo>
                      <a:pt x="2686" y="1014"/>
                    </a:lnTo>
                    <a:lnTo>
                      <a:pt x="2728" y="1014"/>
                    </a:lnTo>
                    <a:lnTo>
                      <a:pt x="2778" y="1014"/>
                    </a:lnTo>
                    <a:lnTo>
                      <a:pt x="2820" y="1023"/>
                    </a:lnTo>
                    <a:lnTo>
                      <a:pt x="2871" y="1023"/>
                    </a:lnTo>
                    <a:lnTo>
                      <a:pt x="2913" y="1023"/>
                    </a:lnTo>
                    <a:lnTo>
                      <a:pt x="2963" y="1023"/>
                    </a:lnTo>
                    <a:lnTo>
                      <a:pt x="3005" y="1023"/>
                    </a:lnTo>
                    <a:lnTo>
                      <a:pt x="3047" y="1014"/>
                    </a:lnTo>
                    <a:lnTo>
                      <a:pt x="3097" y="1014"/>
                    </a:lnTo>
                    <a:lnTo>
                      <a:pt x="3139" y="1006"/>
                    </a:lnTo>
                    <a:lnTo>
                      <a:pt x="3190" y="997"/>
                    </a:lnTo>
                    <a:lnTo>
                      <a:pt x="3232" y="989"/>
                    </a:lnTo>
                    <a:lnTo>
                      <a:pt x="3282" y="997"/>
                    </a:lnTo>
                    <a:lnTo>
                      <a:pt x="3324" y="997"/>
                    </a:lnTo>
                    <a:lnTo>
                      <a:pt x="3366" y="1014"/>
                    </a:lnTo>
                    <a:lnTo>
                      <a:pt x="3416" y="1023"/>
                    </a:lnTo>
                    <a:lnTo>
                      <a:pt x="3458" y="1031"/>
                    </a:lnTo>
                    <a:lnTo>
                      <a:pt x="3509" y="1039"/>
                    </a:lnTo>
                    <a:lnTo>
                      <a:pt x="3551" y="1039"/>
                    </a:lnTo>
                  </a:path>
                </a:pathLst>
              </a:custGeom>
              <a:noFill/>
              <a:ln w="269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6" name="Line 8"/>
              <p:cNvSpPr>
                <a:spLocks noChangeShapeType="1"/>
              </p:cNvSpPr>
              <p:nvPr/>
            </p:nvSpPr>
            <p:spPr bwMode="auto">
              <a:xfrm>
                <a:off x="1580827" y="5456269"/>
                <a:ext cx="5763741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7" name="Line 9"/>
              <p:cNvSpPr>
                <a:spLocks noChangeShapeType="1"/>
              </p:cNvSpPr>
              <p:nvPr/>
            </p:nvSpPr>
            <p:spPr bwMode="auto">
              <a:xfrm flipV="1">
                <a:off x="1580827" y="891153"/>
                <a:ext cx="1628" cy="4565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8" name="Line 10"/>
              <p:cNvSpPr>
                <a:spLocks noChangeShapeType="1"/>
              </p:cNvSpPr>
              <p:nvPr/>
            </p:nvSpPr>
            <p:spPr bwMode="auto">
              <a:xfrm flipV="1">
                <a:off x="1580827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9" name="Line 12"/>
              <p:cNvSpPr>
                <a:spLocks noChangeShapeType="1"/>
              </p:cNvSpPr>
              <p:nvPr/>
            </p:nvSpPr>
            <p:spPr bwMode="auto">
              <a:xfrm flipV="1">
                <a:off x="2297022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0" name="Line 14"/>
              <p:cNvSpPr>
                <a:spLocks noChangeShapeType="1"/>
              </p:cNvSpPr>
              <p:nvPr/>
            </p:nvSpPr>
            <p:spPr bwMode="auto">
              <a:xfrm flipV="1">
                <a:off x="3014845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1" name="Line 16"/>
              <p:cNvSpPr>
                <a:spLocks noChangeShapeType="1"/>
              </p:cNvSpPr>
              <p:nvPr/>
            </p:nvSpPr>
            <p:spPr bwMode="auto">
              <a:xfrm flipV="1">
                <a:off x="3731040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2" name="Line 18"/>
              <p:cNvSpPr>
                <a:spLocks noChangeShapeType="1"/>
              </p:cNvSpPr>
              <p:nvPr/>
            </p:nvSpPr>
            <p:spPr bwMode="auto">
              <a:xfrm flipV="1">
                <a:off x="446188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3" name="Line 20"/>
              <p:cNvSpPr>
                <a:spLocks noChangeShapeType="1"/>
              </p:cNvSpPr>
              <p:nvPr/>
            </p:nvSpPr>
            <p:spPr bwMode="auto">
              <a:xfrm flipV="1">
                <a:off x="5179706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4" name="Line 22"/>
              <p:cNvSpPr>
                <a:spLocks noChangeShapeType="1"/>
              </p:cNvSpPr>
              <p:nvPr/>
            </p:nvSpPr>
            <p:spPr bwMode="auto">
              <a:xfrm flipV="1">
                <a:off x="5895901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5" name="Line 24"/>
              <p:cNvSpPr>
                <a:spLocks noChangeShapeType="1"/>
              </p:cNvSpPr>
              <p:nvPr/>
            </p:nvSpPr>
            <p:spPr bwMode="auto">
              <a:xfrm flipV="1">
                <a:off x="661372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6" name="Line 26"/>
              <p:cNvSpPr>
                <a:spLocks noChangeShapeType="1"/>
              </p:cNvSpPr>
              <p:nvPr/>
            </p:nvSpPr>
            <p:spPr bwMode="auto">
              <a:xfrm flipV="1">
                <a:off x="7344568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7" name="Line 30"/>
              <p:cNvSpPr>
                <a:spLocks noChangeShapeType="1"/>
              </p:cNvSpPr>
              <p:nvPr/>
            </p:nvSpPr>
            <p:spPr bwMode="auto">
              <a:xfrm>
                <a:off x="1580827" y="488194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8" name="Line 32"/>
              <p:cNvSpPr>
                <a:spLocks noChangeShapeType="1"/>
              </p:cNvSpPr>
              <p:nvPr/>
            </p:nvSpPr>
            <p:spPr bwMode="auto">
              <a:xfrm>
                <a:off x="1580827" y="4307627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9" name="Line 34"/>
              <p:cNvSpPr>
                <a:spLocks noChangeShapeType="1"/>
              </p:cNvSpPr>
              <p:nvPr/>
            </p:nvSpPr>
            <p:spPr bwMode="auto">
              <a:xfrm>
                <a:off x="1580827" y="3734942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0" name="Line 36"/>
              <p:cNvSpPr>
                <a:spLocks noChangeShapeType="1"/>
              </p:cNvSpPr>
              <p:nvPr/>
            </p:nvSpPr>
            <p:spPr bwMode="auto">
              <a:xfrm>
                <a:off x="1580827" y="3173711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1" name="Line 38"/>
              <p:cNvSpPr>
                <a:spLocks noChangeShapeType="1"/>
              </p:cNvSpPr>
              <p:nvPr/>
            </p:nvSpPr>
            <p:spPr bwMode="auto">
              <a:xfrm>
                <a:off x="1580827" y="2599390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2" name="Line 40"/>
              <p:cNvSpPr>
                <a:spLocks noChangeShapeType="1"/>
              </p:cNvSpPr>
              <p:nvPr/>
            </p:nvSpPr>
            <p:spPr bwMode="auto">
              <a:xfrm>
                <a:off x="1580827" y="202506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3" name="Line 42"/>
              <p:cNvSpPr>
                <a:spLocks noChangeShapeType="1"/>
              </p:cNvSpPr>
              <p:nvPr/>
            </p:nvSpPr>
            <p:spPr bwMode="auto">
              <a:xfrm>
                <a:off x="1580827" y="1452384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4" name="Line 44"/>
              <p:cNvSpPr>
                <a:spLocks noChangeShapeType="1"/>
              </p:cNvSpPr>
              <p:nvPr/>
            </p:nvSpPr>
            <p:spPr bwMode="auto">
              <a:xfrm>
                <a:off x="1580827" y="891153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5" name="Freeform 46"/>
              <p:cNvSpPr>
                <a:spLocks/>
              </p:cNvSpPr>
              <p:nvPr/>
            </p:nvSpPr>
            <p:spPr bwMode="auto">
              <a:xfrm>
                <a:off x="1645936" y="3039539"/>
                <a:ext cx="5618874" cy="2403641"/>
              </a:xfrm>
              <a:custGeom>
                <a:avLst/>
                <a:gdLst/>
                <a:ahLst/>
                <a:cxnLst>
                  <a:cxn ang="0">
                    <a:pos x="90" y="563"/>
                  </a:cxn>
                  <a:cxn ang="0">
                    <a:pos x="221" y="792"/>
                  </a:cxn>
                  <a:cxn ang="0">
                    <a:pos x="351" y="1150"/>
                  </a:cxn>
                  <a:cxn ang="0">
                    <a:pos x="490" y="1305"/>
                  </a:cxn>
                  <a:cxn ang="0">
                    <a:pos x="620" y="1371"/>
                  </a:cxn>
                  <a:cxn ang="0">
                    <a:pos x="751" y="1403"/>
                  </a:cxn>
                  <a:cxn ang="0">
                    <a:pos x="882" y="1412"/>
                  </a:cxn>
                  <a:cxn ang="0">
                    <a:pos x="1020" y="1412"/>
                  </a:cxn>
                  <a:cxn ang="0">
                    <a:pos x="1151" y="1403"/>
                  </a:cxn>
                  <a:cxn ang="0">
                    <a:pos x="1281" y="1403"/>
                  </a:cxn>
                  <a:cxn ang="0">
                    <a:pos x="1420" y="1412"/>
                  </a:cxn>
                  <a:cxn ang="0">
                    <a:pos x="1551" y="1420"/>
                  </a:cxn>
                  <a:cxn ang="0">
                    <a:pos x="1681" y="1428"/>
                  </a:cxn>
                  <a:cxn ang="0">
                    <a:pos x="1812" y="1428"/>
                  </a:cxn>
                  <a:cxn ang="0">
                    <a:pos x="1950" y="1420"/>
                  </a:cxn>
                  <a:cxn ang="0">
                    <a:pos x="2081" y="1403"/>
                  </a:cxn>
                  <a:cxn ang="0">
                    <a:pos x="2211" y="1379"/>
                  </a:cxn>
                  <a:cxn ang="0">
                    <a:pos x="2342" y="1395"/>
                  </a:cxn>
                  <a:cxn ang="0">
                    <a:pos x="2481" y="1428"/>
                  </a:cxn>
                  <a:cxn ang="0">
                    <a:pos x="2611" y="1444"/>
                  </a:cxn>
                  <a:cxn ang="0">
                    <a:pos x="2742" y="1444"/>
                  </a:cxn>
                  <a:cxn ang="0">
                    <a:pos x="2880" y="1444"/>
                  </a:cxn>
                  <a:cxn ang="0">
                    <a:pos x="3011" y="1444"/>
                  </a:cxn>
                  <a:cxn ang="0">
                    <a:pos x="3142" y="1428"/>
                  </a:cxn>
                  <a:cxn ang="0">
                    <a:pos x="3272" y="1444"/>
                  </a:cxn>
                  <a:cxn ang="0">
                    <a:pos x="3411" y="1460"/>
                  </a:cxn>
                  <a:cxn ang="0">
                    <a:pos x="3411" y="1460"/>
                  </a:cxn>
                  <a:cxn ang="0">
                    <a:pos x="3272" y="1436"/>
                  </a:cxn>
                  <a:cxn ang="0">
                    <a:pos x="3142" y="1420"/>
                  </a:cxn>
                  <a:cxn ang="0">
                    <a:pos x="3011" y="1428"/>
                  </a:cxn>
                  <a:cxn ang="0">
                    <a:pos x="2880" y="1444"/>
                  </a:cxn>
                  <a:cxn ang="0">
                    <a:pos x="2742" y="1444"/>
                  </a:cxn>
                  <a:cxn ang="0">
                    <a:pos x="2611" y="1436"/>
                  </a:cxn>
                  <a:cxn ang="0">
                    <a:pos x="2481" y="1412"/>
                  </a:cxn>
                  <a:cxn ang="0">
                    <a:pos x="2342" y="1371"/>
                  </a:cxn>
                  <a:cxn ang="0">
                    <a:pos x="2211" y="1354"/>
                  </a:cxn>
                  <a:cxn ang="0">
                    <a:pos x="2081" y="1387"/>
                  </a:cxn>
                  <a:cxn ang="0">
                    <a:pos x="1950" y="1412"/>
                  </a:cxn>
                  <a:cxn ang="0">
                    <a:pos x="1812" y="1420"/>
                  </a:cxn>
                  <a:cxn ang="0">
                    <a:pos x="1681" y="1412"/>
                  </a:cxn>
                  <a:cxn ang="0">
                    <a:pos x="1551" y="1403"/>
                  </a:cxn>
                  <a:cxn ang="0">
                    <a:pos x="1420" y="1387"/>
                  </a:cxn>
                  <a:cxn ang="0">
                    <a:pos x="1281" y="1379"/>
                  </a:cxn>
                  <a:cxn ang="0">
                    <a:pos x="1151" y="1387"/>
                  </a:cxn>
                  <a:cxn ang="0">
                    <a:pos x="1020" y="1395"/>
                  </a:cxn>
                  <a:cxn ang="0">
                    <a:pos x="882" y="1395"/>
                  </a:cxn>
                  <a:cxn ang="0">
                    <a:pos x="751" y="1387"/>
                  </a:cxn>
                  <a:cxn ang="0">
                    <a:pos x="620" y="1363"/>
                  </a:cxn>
                  <a:cxn ang="0">
                    <a:pos x="490" y="1289"/>
                  </a:cxn>
                  <a:cxn ang="0">
                    <a:pos x="351" y="1012"/>
                  </a:cxn>
                  <a:cxn ang="0">
                    <a:pos x="221" y="522"/>
                  </a:cxn>
                  <a:cxn ang="0">
                    <a:pos x="90" y="221"/>
                  </a:cxn>
                  <a:cxn ang="0">
                    <a:pos x="0" y="522"/>
                  </a:cxn>
                </a:cxnLst>
                <a:rect l="0" t="0" r="r" b="b"/>
                <a:pathLst>
                  <a:path w="3452" h="1469">
                    <a:moveTo>
                      <a:pt x="0" y="522"/>
                    </a:moveTo>
                    <a:lnTo>
                      <a:pt x="41" y="539"/>
                    </a:lnTo>
                    <a:lnTo>
                      <a:pt x="90" y="563"/>
                    </a:lnTo>
                    <a:lnTo>
                      <a:pt x="131" y="579"/>
                    </a:lnTo>
                    <a:lnTo>
                      <a:pt x="180" y="620"/>
                    </a:lnTo>
                    <a:lnTo>
                      <a:pt x="221" y="792"/>
                    </a:lnTo>
                    <a:lnTo>
                      <a:pt x="261" y="947"/>
                    </a:lnTo>
                    <a:lnTo>
                      <a:pt x="310" y="1061"/>
                    </a:lnTo>
                    <a:lnTo>
                      <a:pt x="351" y="1150"/>
                    </a:lnTo>
                    <a:lnTo>
                      <a:pt x="400" y="1224"/>
                    </a:lnTo>
                    <a:lnTo>
                      <a:pt x="441" y="1273"/>
                    </a:lnTo>
                    <a:lnTo>
                      <a:pt x="490" y="1305"/>
                    </a:lnTo>
                    <a:lnTo>
                      <a:pt x="531" y="1338"/>
                    </a:lnTo>
                    <a:lnTo>
                      <a:pt x="572" y="1354"/>
                    </a:lnTo>
                    <a:lnTo>
                      <a:pt x="620" y="1371"/>
                    </a:lnTo>
                    <a:lnTo>
                      <a:pt x="661" y="1387"/>
                    </a:lnTo>
                    <a:lnTo>
                      <a:pt x="710" y="1395"/>
                    </a:lnTo>
                    <a:lnTo>
                      <a:pt x="751" y="1403"/>
                    </a:lnTo>
                    <a:lnTo>
                      <a:pt x="800" y="1403"/>
                    </a:lnTo>
                    <a:lnTo>
                      <a:pt x="841" y="1412"/>
                    </a:lnTo>
                    <a:lnTo>
                      <a:pt x="882" y="1412"/>
                    </a:lnTo>
                    <a:lnTo>
                      <a:pt x="931" y="1412"/>
                    </a:lnTo>
                    <a:lnTo>
                      <a:pt x="971" y="1412"/>
                    </a:lnTo>
                    <a:lnTo>
                      <a:pt x="1020" y="1412"/>
                    </a:lnTo>
                    <a:lnTo>
                      <a:pt x="1061" y="1412"/>
                    </a:lnTo>
                    <a:lnTo>
                      <a:pt x="1110" y="1412"/>
                    </a:lnTo>
                    <a:lnTo>
                      <a:pt x="1151" y="1403"/>
                    </a:lnTo>
                    <a:lnTo>
                      <a:pt x="1192" y="1403"/>
                    </a:lnTo>
                    <a:lnTo>
                      <a:pt x="1241" y="1403"/>
                    </a:lnTo>
                    <a:lnTo>
                      <a:pt x="1281" y="1403"/>
                    </a:lnTo>
                    <a:lnTo>
                      <a:pt x="1330" y="1403"/>
                    </a:lnTo>
                    <a:lnTo>
                      <a:pt x="1371" y="1403"/>
                    </a:lnTo>
                    <a:lnTo>
                      <a:pt x="1420" y="1412"/>
                    </a:lnTo>
                    <a:lnTo>
                      <a:pt x="1461" y="1412"/>
                    </a:lnTo>
                    <a:lnTo>
                      <a:pt x="1502" y="1412"/>
                    </a:lnTo>
                    <a:lnTo>
                      <a:pt x="1551" y="1420"/>
                    </a:lnTo>
                    <a:lnTo>
                      <a:pt x="1591" y="1420"/>
                    </a:lnTo>
                    <a:lnTo>
                      <a:pt x="1640" y="1428"/>
                    </a:lnTo>
                    <a:lnTo>
                      <a:pt x="1681" y="1428"/>
                    </a:lnTo>
                    <a:lnTo>
                      <a:pt x="1730" y="1428"/>
                    </a:lnTo>
                    <a:lnTo>
                      <a:pt x="1771" y="1428"/>
                    </a:lnTo>
                    <a:lnTo>
                      <a:pt x="1812" y="1428"/>
                    </a:lnTo>
                    <a:lnTo>
                      <a:pt x="1861" y="1428"/>
                    </a:lnTo>
                    <a:lnTo>
                      <a:pt x="1901" y="1428"/>
                    </a:lnTo>
                    <a:lnTo>
                      <a:pt x="1950" y="1420"/>
                    </a:lnTo>
                    <a:lnTo>
                      <a:pt x="1991" y="1420"/>
                    </a:lnTo>
                    <a:lnTo>
                      <a:pt x="2032" y="1412"/>
                    </a:lnTo>
                    <a:lnTo>
                      <a:pt x="2081" y="1403"/>
                    </a:lnTo>
                    <a:lnTo>
                      <a:pt x="2122" y="1395"/>
                    </a:lnTo>
                    <a:lnTo>
                      <a:pt x="2171" y="1387"/>
                    </a:lnTo>
                    <a:lnTo>
                      <a:pt x="2211" y="1379"/>
                    </a:lnTo>
                    <a:lnTo>
                      <a:pt x="2260" y="1379"/>
                    </a:lnTo>
                    <a:lnTo>
                      <a:pt x="2301" y="1387"/>
                    </a:lnTo>
                    <a:lnTo>
                      <a:pt x="2342" y="1395"/>
                    </a:lnTo>
                    <a:lnTo>
                      <a:pt x="2391" y="1403"/>
                    </a:lnTo>
                    <a:lnTo>
                      <a:pt x="2432" y="1412"/>
                    </a:lnTo>
                    <a:lnTo>
                      <a:pt x="2481" y="1428"/>
                    </a:lnTo>
                    <a:lnTo>
                      <a:pt x="2521" y="1428"/>
                    </a:lnTo>
                    <a:lnTo>
                      <a:pt x="2570" y="1436"/>
                    </a:lnTo>
                    <a:lnTo>
                      <a:pt x="2611" y="1444"/>
                    </a:lnTo>
                    <a:lnTo>
                      <a:pt x="2652" y="1444"/>
                    </a:lnTo>
                    <a:lnTo>
                      <a:pt x="2701" y="1444"/>
                    </a:lnTo>
                    <a:lnTo>
                      <a:pt x="2742" y="1444"/>
                    </a:lnTo>
                    <a:lnTo>
                      <a:pt x="2791" y="1452"/>
                    </a:lnTo>
                    <a:lnTo>
                      <a:pt x="2832" y="1452"/>
                    </a:lnTo>
                    <a:lnTo>
                      <a:pt x="2880" y="1444"/>
                    </a:lnTo>
                    <a:lnTo>
                      <a:pt x="2921" y="1444"/>
                    </a:lnTo>
                    <a:lnTo>
                      <a:pt x="2962" y="1444"/>
                    </a:lnTo>
                    <a:lnTo>
                      <a:pt x="3011" y="1444"/>
                    </a:lnTo>
                    <a:lnTo>
                      <a:pt x="3052" y="1436"/>
                    </a:lnTo>
                    <a:lnTo>
                      <a:pt x="3101" y="1436"/>
                    </a:lnTo>
                    <a:lnTo>
                      <a:pt x="3142" y="1428"/>
                    </a:lnTo>
                    <a:lnTo>
                      <a:pt x="3191" y="1428"/>
                    </a:lnTo>
                    <a:lnTo>
                      <a:pt x="3231" y="1436"/>
                    </a:lnTo>
                    <a:lnTo>
                      <a:pt x="3272" y="1444"/>
                    </a:lnTo>
                    <a:lnTo>
                      <a:pt x="3321" y="1452"/>
                    </a:lnTo>
                    <a:lnTo>
                      <a:pt x="3362" y="1460"/>
                    </a:lnTo>
                    <a:lnTo>
                      <a:pt x="3411" y="1460"/>
                    </a:lnTo>
                    <a:lnTo>
                      <a:pt x="3452" y="1469"/>
                    </a:lnTo>
                    <a:lnTo>
                      <a:pt x="3452" y="1460"/>
                    </a:lnTo>
                    <a:lnTo>
                      <a:pt x="3411" y="1460"/>
                    </a:lnTo>
                    <a:lnTo>
                      <a:pt x="3362" y="1452"/>
                    </a:lnTo>
                    <a:lnTo>
                      <a:pt x="3321" y="1444"/>
                    </a:lnTo>
                    <a:lnTo>
                      <a:pt x="3272" y="1436"/>
                    </a:lnTo>
                    <a:lnTo>
                      <a:pt x="3231" y="1428"/>
                    </a:lnTo>
                    <a:lnTo>
                      <a:pt x="3191" y="1420"/>
                    </a:lnTo>
                    <a:lnTo>
                      <a:pt x="3142" y="1420"/>
                    </a:lnTo>
                    <a:lnTo>
                      <a:pt x="3101" y="1420"/>
                    </a:lnTo>
                    <a:lnTo>
                      <a:pt x="3052" y="1428"/>
                    </a:lnTo>
                    <a:lnTo>
                      <a:pt x="3011" y="1428"/>
                    </a:lnTo>
                    <a:lnTo>
                      <a:pt x="2962" y="1436"/>
                    </a:lnTo>
                    <a:lnTo>
                      <a:pt x="2921" y="1436"/>
                    </a:lnTo>
                    <a:lnTo>
                      <a:pt x="2880" y="1444"/>
                    </a:lnTo>
                    <a:lnTo>
                      <a:pt x="2832" y="1444"/>
                    </a:lnTo>
                    <a:lnTo>
                      <a:pt x="2791" y="1444"/>
                    </a:lnTo>
                    <a:lnTo>
                      <a:pt x="2742" y="1444"/>
                    </a:lnTo>
                    <a:lnTo>
                      <a:pt x="2701" y="1436"/>
                    </a:lnTo>
                    <a:lnTo>
                      <a:pt x="2652" y="1436"/>
                    </a:lnTo>
                    <a:lnTo>
                      <a:pt x="2611" y="1436"/>
                    </a:lnTo>
                    <a:lnTo>
                      <a:pt x="2570" y="1428"/>
                    </a:lnTo>
                    <a:lnTo>
                      <a:pt x="2521" y="1420"/>
                    </a:lnTo>
                    <a:lnTo>
                      <a:pt x="2481" y="1412"/>
                    </a:lnTo>
                    <a:lnTo>
                      <a:pt x="2432" y="1395"/>
                    </a:lnTo>
                    <a:lnTo>
                      <a:pt x="2391" y="1387"/>
                    </a:lnTo>
                    <a:lnTo>
                      <a:pt x="2342" y="1371"/>
                    </a:lnTo>
                    <a:lnTo>
                      <a:pt x="2301" y="1363"/>
                    </a:lnTo>
                    <a:lnTo>
                      <a:pt x="2260" y="1354"/>
                    </a:lnTo>
                    <a:lnTo>
                      <a:pt x="2211" y="1354"/>
                    </a:lnTo>
                    <a:lnTo>
                      <a:pt x="2171" y="1363"/>
                    </a:lnTo>
                    <a:lnTo>
                      <a:pt x="2122" y="1371"/>
                    </a:lnTo>
                    <a:lnTo>
                      <a:pt x="2081" y="1387"/>
                    </a:lnTo>
                    <a:lnTo>
                      <a:pt x="2032" y="1395"/>
                    </a:lnTo>
                    <a:lnTo>
                      <a:pt x="1991" y="1403"/>
                    </a:lnTo>
                    <a:lnTo>
                      <a:pt x="1950" y="1412"/>
                    </a:lnTo>
                    <a:lnTo>
                      <a:pt x="1901" y="1412"/>
                    </a:lnTo>
                    <a:lnTo>
                      <a:pt x="1861" y="1412"/>
                    </a:lnTo>
                    <a:lnTo>
                      <a:pt x="1812" y="1420"/>
                    </a:lnTo>
                    <a:lnTo>
                      <a:pt x="1771" y="1420"/>
                    </a:lnTo>
                    <a:lnTo>
                      <a:pt x="1730" y="1412"/>
                    </a:lnTo>
                    <a:lnTo>
                      <a:pt x="1681" y="1412"/>
                    </a:lnTo>
                    <a:lnTo>
                      <a:pt x="1640" y="1412"/>
                    </a:lnTo>
                    <a:lnTo>
                      <a:pt x="1591" y="1403"/>
                    </a:lnTo>
                    <a:lnTo>
                      <a:pt x="1551" y="1403"/>
                    </a:lnTo>
                    <a:lnTo>
                      <a:pt x="1502" y="1395"/>
                    </a:lnTo>
                    <a:lnTo>
                      <a:pt x="1461" y="1395"/>
                    </a:lnTo>
                    <a:lnTo>
                      <a:pt x="1420" y="1387"/>
                    </a:lnTo>
                    <a:lnTo>
                      <a:pt x="1371" y="1387"/>
                    </a:lnTo>
                    <a:lnTo>
                      <a:pt x="1330" y="1379"/>
                    </a:lnTo>
                    <a:lnTo>
                      <a:pt x="1281" y="1379"/>
                    </a:lnTo>
                    <a:lnTo>
                      <a:pt x="1241" y="1379"/>
                    </a:lnTo>
                    <a:lnTo>
                      <a:pt x="1192" y="1379"/>
                    </a:lnTo>
                    <a:lnTo>
                      <a:pt x="1151" y="1387"/>
                    </a:lnTo>
                    <a:lnTo>
                      <a:pt x="1110" y="1387"/>
                    </a:lnTo>
                    <a:lnTo>
                      <a:pt x="1061" y="1387"/>
                    </a:lnTo>
                    <a:lnTo>
                      <a:pt x="1020" y="1395"/>
                    </a:lnTo>
                    <a:lnTo>
                      <a:pt x="971" y="1395"/>
                    </a:lnTo>
                    <a:lnTo>
                      <a:pt x="931" y="1395"/>
                    </a:lnTo>
                    <a:lnTo>
                      <a:pt x="882" y="1395"/>
                    </a:lnTo>
                    <a:lnTo>
                      <a:pt x="841" y="1395"/>
                    </a:lnTo>
                    <a:lnTo>
                      <a:pt x="800" y="1395"/>
                    </a:lnTo>
                    <a:lnTo>
                      <a:pt x="751" y="1387"/>
                    </a:lnTo>
                    <a:lnTo>
                      <a:pt x="710" y="1379"/>
                    </a:lnTo>
                    <a:lnTo>
                      <a:pt x="661" y="1371"/>
                    </a:lnTo>
                    <a:lnTo>
                      <a:pt x="620" y="1363"/>
                    </a:lnTo>
                    <a:lnTo>
                      <a:pt x="572" y="1346"/>
                    </a:lnTo>
                    <a:lnTo>
                      <a:pt x="531" y="1322"/>
                    </a:lnTo>
                    <a:lnTo>
                      <a:pt x="490" y="1289"/>
                    </a:lnTo>
                    <a:lnTo>
                      <a:pt x="441" y="1232"/>
                    </a:lnTo>
                    <a:lnTo>
                      <a:pt x="400" y="1150"/>
                    </a:lnTo>
                    <a:lnTo>
                      <a:pt x="351" y="1012"/>
                    </a:lnTo>
                    <a:lnTo>
                      <a:pt x="310" y="816"/>
                    </a:lnTo>
                    <a:lnTo>
                      <a:pt x="261" y="612"/>
                    </a:lnTo>
                    <a:lnTo>
                      <a:pt x="221" y="522"/>
                    </a:lnTo>
                    <a:lnTo>
                      <a:pt x="180" y="531"/>
                    </a:lnTo>
                    <a:lnTo>
                      <a:pt x="131" y="400"/>
                    </a:lnTo>
                    <a:lnTo>
                      <a:pt x="90" y="221"/>
                    </a:lnTo>
                    <a:lnTo>
                      <a:pt x="41" y="82"/>
                    </a:lnTo>
                    <a:lnTo>
                      <a:pt x="0" y="0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FF33CC">
                  <a:alpha val="9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6" name="Freeform 48"/>
              <p:cNvSpPr>
                <a:spLocks/>
              </p:cNvSpPr>
              <p:nvPr/>
            </p:nvSpPr>
            <p:spPr bwMode="auto">
              <a:xfrm>
                <a:off x="1645936" y="3466599"/>
                <a:ext cx="5618874" cy="1961855"/>
              </a:xfrm>
              <a:custGeom>
                <a:avLst/>
                <a:gdLst/>
                <a:ahLst/>
                <a:cxnLst>
                  <a:cxn ang="0">
                    <a:pos x="41" y="49"/>
                  </a:cxn>
                  <a:cxn ang="0">
                    <a:pos x="131" y="229"/>
                  </a:cxn>
                  <a:cxn ang="0">
                    <a:pos x="221" y="400"/>
                  </a:cxn>
                  <a:cxn ang="0">
                    <a:pos x="310" y="677"/>
                  </a:cxn>
                  <a:cxn ang="0">
                    <a:pos x="400" y="922"/>
                  </a:cxn>
                  <a:cxn ang="0">
                    <a:pos x="490" y="1036"/>
                  </a:cxn>
                  <a:cxn ang="0">
                    <a:pos x="572" y="1093"/>
                  </a:cxn>
                  <a:cxn ang="0">
                    <a:pos x="661" y="1118"/>
                  </a:cxn>
                  <a:cxn ang="0">
                    <a:pos x="751" y="1134"/>
                  </a:cxn>
                  <a:cxn ang="0">
                    <a:pos x="841" y="1142"/>
                  </a:cxn>
                  <a:cxn ang="0">
                    <a:pos x="931" y="1142"/>
                  </a:cxn>
                  <a:cxn ang="0">
                    <a:pos x="1020" y="1142"/>
                  </a:cxn>
                  <a:cxn ang="0">
                    <a:pos x="1110" y="1134"/>
                  </a:cxn>
                  <a:cxn ang="0">
                    <a:pos x="1192" y="1134"/>
                  </a:cxn>
                  <a:cxn ang="0">
                    <a:pos x="1281" y="1134"/>
                  </a:cxn>
                  <a:cxn ang="0">
                    <a:pos x="1371" y="1134"/>
                  </a:cxn>
                  <a:cxn ang="0">
                    <a:pos x="1461" y="1142"/>
                  </a:cxn>
                  <a:cxn ang="0">
                    <a:pos x="1551" y="1151"/>
                  </a:cxn>
                  <a:cxn ang="0">
                    <a:pos x="1640" y="1159"/>
                  </a:cxn>
                  <a:cxn ang="0">
                    <a:pos x="1730" y="1159"/>
                  </a:cxn>
                  <a:cxn ang="0">
                    <a:pos x="1812" y="1159"/>
                  </a:cxn>
                  <a:cxn ang="0">
                    <a:pos x="1901" y="1159"/>
                  </a:cxn>
                  <a:cxn ang="0">
                    <a:pos x="1991" y="1151"/>
                  </a:cxn>
                  <a:cxn ang="0">
                    <a:pos x="2081" y="1134"/>
                  </a:cxn>
                  <a:cxn ang="0">
                    <a:pos x="2171" y="1118"/>
                  </a:cxn>
                  <a:cxn ang="0">
                    <a:pos x="2260" y="1110"/>
                  </a:cxn>
                  <a:cxn ang="0">
                    <a:pos x="2342" y="1126"/>
                  </a:cxn>
                  <a:cxn ang="0">
                    <a:pos x="2432" y="1142"/>
                  </a:cxn>
                  <a:cxn ang="0">
                    <a:pos x="2521" y="1167"/>
                  </a:cxn>
                  <a:cxn ang="0">
                    <a:pos x="2611" y="1175"/>
                  </a:cxn>
                  <a:cxn ang="0">
                    <a:pos x="2701" y="1183"/>
                  </a:cxn>
                  <a:cxn ang="0">
                    <a:pos x="2791" y="1183"/>
                  </a:cxn>
                  <a:cxn ang="0">
                    <a:pos x="2880" y="1183"/>
                  </a:cxn>
                  <a:cxn ang="0">
                    <a:pos x="2962" y="1183"/>
                  </a:cxn>
                  <a:cxn ang="0">
                    <a:pos x="3052" y="1167"/>
                  </a:cxn>
                  <a:cxn ang="0">
                    <a:pos x="3142" y="1159"/>
                  </a:cxn>
                  <a:cxn ang="0">
                    <a:pos x="3231" y="1167"/>
                  </a:cxn>
                  <a:cxn ang="0">
                    <a:pos x="3321" y="1191"/>
                  </a:cxn>
                  <a:cxn ang="0">
                    <a:pos x="3411" y="1199"/>
                  </a:cxn>
                </a:cxnLst>
                <a:rect l="0" t="0" r="r" b="b"/>
                <a:pathLst>
                  <a:path w="3452" h="1199">
                    <a:moveTo>
                      <a:pt x="0" y="0"/>
                    </a:moveTo>
                    <a:lnTo>
                      <a:pt x="41" y="49"/>
                    </a:lnTo>
                    <a:lnTo>
                      <a:pt x="90" y="131"/>
                    </a:lnTo>
                    <a:lnTo>
                      <a:pt x="131" y="229"/>
                    </a:lnTo>
                    <a:lnTo>
                      <a:pt x="180" y="318"/>
                    </a:lnTo>
                    <a:lnTo>
                      <a:pt x="221" y="400"/>
                    </a:lnTo>
                    <a:lnTo>
                      <a:pt x="261" y="514"/>
                    </a:lnTo>
                    <a:lnTo>
                      <a:pt x="310" y="677"/>
                    </a:lnTo>
                    <a:lnTo>
                      <a:pt x="351" y="824"/>
                    </a:lnTo>
                    <a:lnTo>
                      <a:pt x="400" y="922"/>
                    </a:lnTo>
                    <a:lnTo>
                      <a:pt x="441" y="987"/>
                    </a:lnTo>
                    <a:lnTo>
                      <a:pt x="490" y="1036"/>
                    </a:lnTo>
                    <a:lnTo>
                      <a:pt x="531" y="1069"/>
                    </a:lnTo>
                    <a:lnTo>
                      <a:pt x="572" y="1093"/>
                    </a:lnTo>
                    <a:lnTo>
                      <a:pt x="620" y="1110"/>
                    </a:lnTo>
                    <a:lnTo>
                      <a:pt x="661" y="1118"/>
                    </a:lnTo>
                    <a:lnTo>
                      <a:pt x="710" y="1126"/>
                    </a:lnTo>
                    <a:lnTo>
                      <a:pt x="751" y="1134"/>
                    </a:lnTo>
                    <a:lnTo>
                      <a:pt x="800" y="1134"/>
                    </a:lnTo>
                    <a:lnTo>
                      <a:pt x="841" y="1142"/>
                    </a:lnTo>
                    <a:lnTo>
                      <a:pt x="882" y="1142"/>
                    </a:lnTo>
                    <a:lnTo>
                      <a:pt x="931" y="1142"/>
                    </a:lnTo>
                    <a:lnTo>
                      <a:pt x="971" y="1142"/>
                    </a:lnTo>
                    <a:lnTo>
                      <a:pt x="1020" y="1142"/>
                    </a:lnTo>
                    <a:lnTo>
                      <a:pt x="1061" y="1142"/>
                    </a:lnTo>
                    <a:lnTo>
                      <a:pt x="1110" y="1134"/>
                    </a:lnTo>
                    <a:lnTo>
                      <a:pt x="1151" y="1134"/>
                    </a:lnTo>
                    <a:lnTo>
                      <a:pt x="1192" y="1134"/>
                    </a:lnTo>
                    <a:lnTo>
                      <a:pt x="1241" y="1134"/>
                    </a:lnTo>
                    <a:lnTo>
                      <a:pt x="1281" y="1134"/>
                    </a:lnTo>
                    <a:lnTo>
                      <a:pt x="1330" y="1134"/>
                    </a:lnTo>
                    <a:lnTo>
                      <a:pt x="1371" y="1134"/>
                    </a:lnTo>
                    <a:lnTo>
                      <a:pt x="1420" y="1134"/>
                    </a:lnTo>
                    <a:lnTo>
                      <a:pt x="1461" y="1142"/>
                    </a:lnTo>
                    <a:lnTo>
                      <a:pt x="1502" y="1142"/>
                    </a:lnTo>
                    <a:lnTo>
                      <a:pt x="1551" y="1151"/>
                    </a:lnTo>
                    <a:lnTo>
                      <a:pt x="1591" y="1151"/>
                    </a:lnTo>
                    <a:lnTo>
                      <a:pt x="1640" y="1159"/>
                    </a:lnTo>
                    <a:lnTo>
                      <a:pt x="1681" y="1159"/>
                    </a:lnTo>
                    <a:lnTo>
                      <a:pt x="1730" y="1159"/>
                    </a:lnTo>
                    <a:lnTo>
                      <a:pt x="1771" y="1159"/>
                    </a:lnTo>
                    <a:lnTo>
                      <a:pt x="1812" y="1159"/>
                    </a:lnTo>
                    <a:lnTo>
                      <a:pt x="1861" y="1159"/>
                    </a:lnTo>
                    <a:lnTo>
                      <a:pt x="1901" y="1159"/>
                    </a:lnTo>
                    <a:lnTo>
                      <a:pt x="1950" y="1151"/>
                    </a:lnTo>
                    <a:lnTo>
                      <a:pt x="1991" y="1151"/>
                    </a:lnTo>
                    <a:lnTo>
                      <a:pt x="2032" y="1142"/>
                    </a:lnTo>
                    <a:lnTo>
                      <a:pt x="2081" y="1134"/>
                    </a:lnTo>
                    <a:lnTo>
                      <a:pt x="2122" y="1126"/>
                    </a:lnTo>
                    <a:lnTo>
                      <a:pt x="2171" y="1118"/>
                    </a:lnTo>
                    <a:lnTo>
                      <a:pt x="2211" y="1110"/>
                    </a:lnTo>
                    <a:lnTo>
                      <a:pt x="2260" y="1110"/>
                    </a:lnTo>
                    <a:lnTo>
                      <a:pt x="2301" y="1110"/>
                    </a:lnTo>
                    <a:lnTo>
                      <a:pt x="2342" y="1126"/>
                    </a:lnTo>
                    <a:lnTo>
                      <a:pt x="2391" y="1134"/>
                    </a:lnTo>
                    <a:lnTo>
                      <a:pt x="2432" y="1142"/>
                    </a:lnTo>
                    <a:lnTo>
                      <a:pt x="2481" y="1159"/>
                    </a:lnTo>
                    <a:lnTo>
                      <a:pt x="2521" y="1167"/>
                    </a:lnTo>
                    <a:lnTo>
                      <a:pt x="2570" y="1167"/>
                    </a:lnTo>
                    <a:lnTo>
                      <a:pt x="2611" y="1175"/>
                    </a:lnTo>
                    <a:lnTo>
                      <a:pt x="2652" y="1183"/>
                    </a:lnTo>
                    <a:lnTo>
                      <a:pt x="2701" y="1183"/>
                    </a:lnTo>
                    <a:lnTo>
                      <a:pt x="2742" y="1183"/>
                    </a:lnTo>
                    <a:lnTo>
                      <a:pt x="2791" y="1183"/>
                    </a:lnTo>
                    <a:lnTo>
                      <a:pt x="2832" y="1183"/>
                    </a:lnTo>
                    <a:lnTo>
                      <a:pt x="2880" y="1183"/>
                    </a:lnTo>
                    <a:lnTo>
                      <a:pt x="2921" y="1183"/>
                    </a:lnTo>
                    <a:lnTo>
                      <a:pt x="2962" y="1183"/>
                    </a:lnTo>
                    <a:lnTo>
                      <a:pt x="3011" y="1175"/>
                    </a:lnTo>
                    <a:lnTo>
                      <a:pt x="3052" y="1167"/>
                    </a:lnTo>
                    <a:lnTo>
                      <a:pt x="3101" y="1167"/>
                    </a:lnTo>
                    <a:lnTo>
                      <a:pt x="3142" y="1159"/>
                    </a:lnTo>
                    <a:lnTo>
                      <a:pt x="3191" y="1159"/>
                    </a:lnTo>
                    <a:lnTo>
                      <a:pt x="3231" y="1167"/>
                    </a:lnTo>
                    <a:lnTo>
                      <a:pt x="3272" y="1175"/>
                    </a:lnTo>
                    <a:lnTo>
                      <a:pt x="3321" y="1191"/>
                    </a:lnTo>
                    <a:lnTo>
                      <a:pt x="3362" y="1191"/>
                    </a:lnTo>
                    <a:lnTo>
                      <a:pt x="3411" y="1199"/>
                    </a:lnTo>
                    <a:lnTo>
                      <a:pt x="3452" y="1199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>
              <a:off x="730623" y="132047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442882" y="2683112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</p:grpSp>
      <p:grpSp>
        <p:nvGrpSpPr>
          <p:cNvPr id="4" name="Group 632"/>
          <p:cNvGrpSpPr/>
          <p:nvPr/>
        </p:nvGrpSpPr>
        <p:grpSpPr>
          <a:xfrm>
            <a:off x="4755681" y="1010114"/>
            <a:ext cx="3249484" cy="2544715"/>
            <a:chOff x="4707771" y="588943"/>
            <a:chExt cx="3249484" cy="2544715"/>
          </a:xfrm>
        </p:grpSpPr>
        <p:sp>
          <p:nvSpPr>
            <p:cNvPr id="254" name="TextBox 253"/>
            <p:cNvSpPr txBox="1"/>
            <p:nvPr/>
          </p:nvSpPr>
          <p:spPr>
            <a:xfrm>
              <a:off x="4977844" y="100480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625831" y="262955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488" name="Line 103"/>
            <p:cNvSpPr>
              <a:spLocks noChangeShapeType="1"/>
            </p:cNvSpPr>
            <p:nvPr/>
          </p:nvSpPr>
          <p:spPr bwMode="auto">
            <a:xfrm>
              <a:off x="4862119" y="300522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89" name="Line 104"/>
            <p:cNvSpPr>
              <a:spLocks noChangeShapeType="1"/>
            </p:cNvSpPr>
            <p:nvPr/>
          </p:nvSpPr>
          <p:spPr bwMode="auto">
            <a:xfrm flipV="1">
              <a:off x="4862119" y="64417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0" name="Line 105"/>
            <p:cNvSpPr>
              <a:spLocks noChangeShapeType="1"/>
            </p:cNvSpPr>
            <p:nvPr/>
          </p:nvSpPr>
          <p:spPr bwMode="auto">
            <a:xfrm flipV="1">
              <a:off x="486211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1" name="Rectangle 106"/>
            <p:cNvSpPr>
              <a:spLocks noChangeArrowheads="1"/>
            </p:cNvSpPr>
            <p:nvPr/>
          </p:nvSpPr>
          <p:spPr bwMode="auto">
            <a:xfrm>
              <a:off x="4841071" y="302593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2" name="Line 107"/>
            <p:cNvSpPr>
              <a:spLocks noChangeShapeType="1"/>
            </p:cNvSpPr>
            <p:nvPr/>
          </p:nvSpPr>
          <p:spPr bwMode="auto">
            <a:xfrm flipV="1">
              <a:off x="5240972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3" name="Rectangle 108"/>
            <p:cNvSpPr>
              <a:spLocks noChangeArrowheads="1"/>
            </p:cNvSpPr>
            <p:nvPr/>
          </p:nvSpPr>
          <p:spPr bwMode="auto">
            <a:xfrm>
              <a:off x="519186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4" name="Line 109"/>
            <p:cNvSpPr>
              <a:spLocks noChangeShapeType="1"/>
            </p:cNvSpPr>
            <p:nvPr/>
          </p:nvSpPr>
          <p:spPr bwMode="auto">
            <a:xfrm flipV="1">
              <a:off x="5619826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5" name="Rectangle 110"/>
            <p:cNvSpPr>
              <a:spLocks noChangeArrowheads="1"/>
            </p:cNvSpPr>
            <p:nvPr/>
          </p:nvSpPr>
          <p:spPr bwMode="auto">
            <a:xfrm>
              <a:off x="557071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6" name="Line 111"/>
            <p:cNvSpPr>
              <a:spLocks noChangeShapeType="1"/>
            </p:cNvSpPr>
            <p:nvPr/>
          </p:nvSpPr>
          <p:spPr bwMode="auto">
            <a:xfrm flipV="1">
              <a:off x="59986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7" name="Rectangle 112"/>
            <p:cNvSpPr>
              <a:spLocks noChangeArrowheads="1"/>
            </p:cNvSpPr>
            <p:nvPr/>
          </p:nvSpPr>
          <p:spPr bwMode="auto">
            <a:xfrm>
              <a:off x="59495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8" name="Line 113"/>
            <p:cNvSpPr>
              <a:spLocks noChangeShapeType="1"/>
            </p:cNvSpPr>
            <p:nvPr/>
          </p:nvSpPr>
          <p:spPr bwMode="auto">
            <a:xfrm flipV="1">
              <a:off x="638454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9" name="Rectangle 114"/>
            <p:cNvSpPr>
              <a:spLocks noChangeArrowheads="1"/>
            </p:cNvSpPr>
            <p:nvPr/>
          </p:nvSpPr>
          <p:spPr bwMode="auto">
            <a:xfrm>
              <a:off x="633543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0" name="Line 115"/>
            <p:cNvSpPr>
              <a:spLocks noChangeShapeType="1"/>
            </p:cNvSpPr>
            <p:nvPr/>
          </p:nvSpPr>
          <p:spPr bwMode="auto">
            <a:xfrm flipV="1">
              <a:off x="6763403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1" name="Rectangle 116"/>
            <p:cNvSpPr>
              <a:spLocks noChangeArrowheads="1"/>
            </p:cNvSpPr>
            <p:nvPr/>
          </p:nvSpPr>
          <p:spPr bwMode="auto">
            <a:xfrm>
              <a:off x="671429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2" name="Line 117"/>
            <p:cNvSpPr>
              <a:spLocks noChangeShapeType="1"/>
            </p:cNvSpPr>
            <p:nvPr/>
          </p:nvSpPr>
          <p:spPr bwMode="auto">
            <a:xfrm flipV="1">
              <a:off x="7142257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3" name="Rectangle 118"/>
            <p:cNvSpPr>
              <a:spLocks noChangeArrowheads="1"/>
            </p:cNvSpPr>
            <p:nvPr/>
          </p:nvSpPr>
          <p:spPr bwMode="auto">
            <a:xfrm>
              <a:off x="709314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4" name="Line 119"/>
            <p:cNvSpPr>
              <a:spLocks noChangeShapeType="1"/>
            </p:cNvSpPr>
            <p:nvPr/>
          </p:nvSpPr>
          <p:spPr bwMode="auto">
            <a:xfrm flipV="1">
              <a:off x="752111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5" name="Rectangle 120"/>
            <p:cNvSpPr>
              <a:spLocks noChangeArrowheads="1"/>
            </p:cNvSpPr>
            <p:nvPr/>
          </p:nvSpPr>
          <p:spPr bwMode="auto">
            <a:xfrm>
              <a:off x="7472000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6" name="Line 121"/>
            <p:cNvSpPr>
              <a:spLocks noChangeShapeType="1"/>
            </p:cNvSpPr>
            <p:nvPr/>
          </p:nvSpPr>
          <p:spPr bwMode="auto">
            <a:xfrm flipV="1">
              <a:off x="79069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7" name="Rectangle 122"/>
            <p:cNvSpPr>
              <a:spLocks noChangeArrowheads="1"/>
            </p:cNvSpPr>
            <p:nvPr/>
          </p:nvSpPr>
          <p:spPr bwMode="auto">
            <a:xfrm>
              <a:off x="78578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8" name="Line 123"/>
            <p:cNvSpPr>
              <a:spLocks noChangeShapeType="1"/>
            </p:cNvSpPr>
            <p:nvPr/>
          </p:nvSpPr>
          <p:spPr bwMode="auto">
            <a:xfrm>
              <a:off x="4862119" y="300522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9" name="Rectangle 124"/>
            <p:cNvSpPr>
              <a:spLocks noChangeArrowheads="1"/>
            </p:cNvSpPr>
            <p:nvPr/>
          </p:nvSpPr>
          <p:spPr bwMode="auto">
            <a:xfrm>
              <a:off x="4784945" y="294999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0" name="Line 125"/>
            <p:cNvSpPr>
              <a:spLocks noChangeShapeType="1"/>
            </p:cNvSpPr>
            <p:nvPr/>
          </p:nvSpPr>
          <p:spPr bwMode="auto">
            <a:xfrm>
              <a:off x="4862119" y="27635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1" name="Rectangle 126"/>
            <p:cNvSpPr>
              <a:spLocks noChangeArrowheads="1"/>
            </p:cNvSpPr>
            <p:nvPr/>
          </p:nvSpPr>
          <p:spPr bwMode="auto">
            <a:xfrm>
              <a:off x="4707771" y="270836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2" name="Line 127"/>
            <p:cNvSpPr>
              <a:spLocks noChangeShapeType="1"/>
            </p:cNvSpPr>
            <p:nvPr/>
          </p:nvSpPr>
          <p:spPr bwMode="auto">
            <a:xfrm>
              <a:off x="4862119" y="25288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3" name="Rectangle 128"/>
            <p:cNvSpPr>
              <a:spLocks noChangeArrowheads="1"/>
            </p:cNvSpPr>
            <p:nvPr/>
          </p:nvSpPr>
          <p:spPr bwMode="auto">
            <a:xfrm>
              <a:off x="4784945" y="24736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4" name="Line 129"/>
            <p:cNvSpPr>
              <a:spLocks noChangeShapeType="1"/>
            </p:cNvSpPr>
            <p:nvPr/>
          </p:nvSpPr>
          <p:spPr bwMode="auto">
            <a:xfrm>
              <a:off x="4862119" y="229414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5" name="Rectangle 130"/>
            <p:cNvSpPr>
              <a:spLocks noChangeArrowheads="1"/>
            </p:cNvSpPr>
            <p:nvPr/>
          </p:nvSpPr>
          <p:spPr bwMode="auto">
            <a:xfrm>
              <a:off x="4707771" y="223891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6" name="Line 131"/>
            <p:cNvSpPr>
              <a:spLocks noChangeShapeType="1"/>
            </p:cNvSpPr>
            <p:nvPr/>
          </p:nvSpPr>
          <p:spPr bwMode="auto">
            <a:xfrm>
              <a:off x="4862119" y="205942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7" name="Rectangle 132"/>
            <p:cNvSpPr>
              <a:spLocks noChangeArrowheads="1"/>
            </p:cNvSpPr>
            <p:nvPr/>
          </p:nvSpPr>
          <p:spPr bwMode="auto">
            <a:xfrm>
              <a:off x="4784945" y="2004194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8" name="Line 133"/>
            <p:cNvSpPr>
              <a:spLocks noChangeShapeType="1"/>
            </p:cNvSpPr>
            <p:nvPr/>
          </p:nvSpPr>
          <p:spPr bwMode="auto">
            <a:xfrm>
              <a:off x="4862119" y="182469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9" name="Rectangle 134"/>
            <p:cNvSpPr>
              <a:spLocks noChangeArrowheads="1"/>
            </p:cNvSpPr>
            <p:nvPr/>
          </p:nvSpPr>
          <p:spPr bwMode="auto">
            <a:xfrm>
              <a:off x="4707771" y="1769469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0" name="Line 135"/>
            <p:cNvSpPr>
              <a:spLocks noChangeShapeType="1"/>
            </p:cNvSpPr>
            <p:nvPr/>
          </p:nvSpPr>
          <p:spPr bwMode="auto">
            <a:xfrm>
              <a:off x="4862119" y="158307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1" name="Rectangle 136"/>
            <p:cNvSpPr>
              <a:spLocks noChangeArrowheads="1"/>
            </p:cNvSpPr>
            <p:nvPr/>
          </p:nvSpPr>
          <p:spPr bwMode="auto">
            <a:xfrm>
              <a:off x="4784945" y="1527841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2" name="Line 137"/>
            <p:cNvSpPr>
              <a:spLocks noChangeShapeType="1"/>
            </p:cNvSpPr>
            <p:nvPr/>
          </p:nvSpPr>
          <p:spPr bwMode="auto">
            <a:xfrm>
              <a:off x="4862119" y="134834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3" name="Rectangle 138"/>
            <p:cNvSpPr>
              <a:spLocks noChangeArrowheads="1"/>
            </p:cNvSpPr>
            <p:nvPr/>
          </p:nvSpPr>
          <p:spPr bwMode="auto">
            <a:xfrm>
              <a:off x="4707771" y="129311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4" name="Line 139"/>
            <p:cNvSpPr>
              <a:spLocks noChangeShapeType="1"/>
            </p:cNvSpPr>
            <p:nvPr/>
          </p:nvSpPr>
          <p:spPr bwMode="auto">
            <a:xfrm>
              <a:off x="4862119" y="111362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5" name="Rectangle 140"/>
            <p:cNvSpPr>
              <a:spLocks noChangeArrowheads="1"/>
            </p:cNvSpPr>
            <p:nvPr/>
          </p:nvSpPr>
          <p:spPr bwMode="auto">
            <a:xfrm>
              <a:off x="4784945" y="1058392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6" name="Line 141"/>
            <p:cNvSpPr>
              <a:spLocks noChangeShapeType="1"/>
            </p:cNvSpPr>
            <p:nvPr/>
          </p:nvSpPr>
          <p:spPr bwMode="auto">
            <a:xfrm>
              <a:off x="4862119" y="8788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7" name="Rectangle 142"/>
            <p:cNvSpPr>
              <a:spLocks noChangeArrowheads="1"/>
            </p:cNvSpPr>
            <p:nvPr/>
          </p:nvSpPr>
          <p:spPr bwMode="auto">
            <a:xfrm>
              <a:off x="4707771" y="82366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8" name="Line 143"/>
            <p:cNvSpPr>
              <a:spLocks noChangeShapeType="1"/>
            </p:cNvSpPr>
            <p:nvPr/>
          </p:nvSpPr>
          <p:spPr bwMode="auto">
            <a:xfrm>
              <a:off x="4862119" y="6441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9" name="Rectangle 144"/>
            <p:cNvSpPr>
              <a:spLocks noChangeArrowheads="1"/>
            </p:cNvSpPr>
            <p:nvPr/>
          </p:nvSpPr>
          <p:spPr bwMode="auto">
            <a:xfrm>
              <a:off x="4784945" y="5889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30" name="Freeform 145"/>
            <p:cNvSpPr>
              <a:spLocks/>
            </p:cNvSpPr>
            <p:nvPr/>
          </p:nvSpPr>
          <p:spPr bwMode="auto">
            <a:xfrm>
              <a:off x="4897198" y="1258598"/>
              <a:ext cx="2967687" cy="1739723"/>
            </a:xfrm>
            <a:custGeom>
              <a:avLst/>
              <a:gdLst/>
              <a:ahLst/>
              <a:cxnLst>
                <a:cxn ang="0">
                  <a:pos x="66" y="1116"/>
                </a:cxn>
                <a:cxn ang="0">
                  <a:pos x="162" y="702"/>
                </a:cxn>
                <a:cxn ang="0">
                  <a:pos x="258" y="1104"/>
                </a:cxn>
                <a:cxn ang="0">
                  <a:pos x="360" y="1386"/>
                </a:cxn>
                <a:cxn ang="0">
                  <a:pos x="456" y="1452"/>
                </a:cxn>
                <a:cxn ang="0">
                  <a:pos x="552" y="1470"/>
                </a:cxn>
                <a:cxn ang="0">
                  <a:pos x="648" y="1482"/>
                </a:cxn>
                <a:cxn ang="0">
                  <a:pos x="750" y="1494"/>
                </a:cxn>
                <a:cxn ang="0">
                  <a:pos x="846" y="1500"/>
                </a:cxn>
                <a:cxn ang="0">
                  <a:pos x="942" y="1500"/>
                </a:cxn>
                <a:cxn ang="0">
                  <a:pos x="1044" y="1506"/>
                </a:cxn>
                <a:cxn ang="0">
                  <a:pos x="1140" y="1512"/>
                </a:cxn>
                <a:cxn ang="0">
                  <a:pos x="1236" y="1512"/>
                </a:cxn>
                <a:cxn ang="0">
                  <a:pos x="1332" y="1506"/>
                </a:cxn>
                <a:cxn ang="0">
                  <a:pos x="1434" y="1500"/>
                </a:cxn>
                <a:cxn ang="0">
                  <a:pos x="1530" y="1488"/>
                </a:cxn>
                <a:cxn ang="0">
                  <a:pos x="1626" y="1488"/>
                </a:cxn>
                <a:cxn ang="0">
                  <a:pos x="1722" y="1506"/>
                </a:cxn>
                <a:cxn ang="0">
                  <a:pos x="1824" y="1512"/>
                </a:cxn>
                <a:cxn ang="0">
                  <a:pos x="1920" y="1512"/>
                </a:cxn>
                <a:cxn ang="0">
                  <a:pos x="2016" y="1512"/>
                </a:cxn>
                <a:cxn ang="0">
                  <a:pos x="2118" y="1512"/>
                </a:cxn>
                <a:cxn ang="0">
                  <a:pos x="2214" y="1512"/>
                </a:cxn>
                <a:cxn ang="0">
                  <a:pos x="2310" y="1512"/>
                </a:cxn>
                <a:cxn ang="0">
                  <a:pos x="2406" y="1512"/>
                </a:cxn>
                <a:cxn ang="0">
                  <a:pos x="2508" y="1512"/>
                </a:cxn>
                <a:cxn ang="0">
                  <a:pos x="2508" y="1512"/>
                </a:cxn>
                <a:cxn ang="0">
                  <a:pos x="2406" y="1512"/>
                </a:cxn>
                <a:cxn ang="0">
                  <a:pos x="2310" y="1512"/>
                </a:cxn>
                <a:cxn ang="0">
                  <a:pos x="2214" y="1512"/>
                </a:cxn>
                <a:cxn ang="0">
                  <a:pos x="2118" y="1512"/>
                </a:cxn>
                <a:cxn ang="0">
                  <a:pos x="2016" y="1512"/>
                </a:cxn>
                <a:cxn ang="0">
                  <a:pos x="1920" y="1512"/>
                </a:cxn>
                <a:cxn ang="0">
                  <a:pos x="1824" y="1512"/>
                </a:cxn>
                <a:cxn ang="0">
                  <a:pos x="1722" y="1500"/>
                </a:cxn>
                <a:cxn ang="0">
                  <a:pos x="1626" y="1452"/>
                </a:cxn>
                <a:cxn ang="0">
                  <a:pos x="1530" y="1446"/>
                </a:cxn>
                <a:cxn ang="0">
                  <a:pos x="1434" y="1488"/>
                </a:cxn>
                <a:cxn ang="0">
                  <a:pos x="1332" y="1506"/>
                </a:cxn>
                <a:cxn ang="0">
                  <a:pos x="1236" y="1506"/>
                </a:cxn>
                <a:cxn ang="0">
                  <a:pos x="1140" y="1506"/>
                </a:cxn>
                <a:cxn ang="0">
                  <a:pos x="1044" y="1500"/>
                </a:cxn>
                <a:cxn ang="0">
                  <a:pos x="942" y="1494"/>
                </a:cxn>
                <a:cxn ang="0">
                  <a:pos x="846" y="1488"/>
                </a:cxn>
                <a:cxn ang="0">
                  <a:pos x="750" y="1476"/>
                </a:cxn>
                <a:cxn ang="0">
                  <a:pos x="648" y="1458"/>
                </a:cxn>
                <a:cxn ang="0">
                  <a:pos x="552" y="1440"/>
                </a:cxn>
                <a:cxn ang="0">
                  <a:pos x="456" y="1404"/>
                </a:cxn>
                <a:cxn ang="0">
                  <a:pos x="360" y="1278"/>
                </a:cxn>
                <a:cxn ang="0">
                  <a:pos x="258" y="708"/>
                </a:cxn>
                <a:cxn ang="0">
                  <a:pos x="162" y="0"/>
                </a:cxn>
                <a:cxn ang="0">
                  <a:pos x="66" y="840"/>
                </a:cxn>
                <a:cxn ang="0">
                  <a:pos x="0" y="1188"/>
                </a:cxn>
              </a:cxnLst>
              <a:rect l="0" t="0" r="r" b="b"/>
              <a:pathLst>
                <a:path w="2538" h="1512">
                  <a:moveTo>
                    <a:pt x="0" y="1188"/>
                  </a:moveTo>
                  <a:lnTo>
                    <a:pt x="30" y="1152"/>
                  </a:lnTo>
                  <a:lnTo>
                    <a:pt x="66" y="1116"/>
                  </a:lnTo>
                  <a:lnTo>
                    <a:pt x="96" y="1020"/>
                  </a:lnTo>
                  <a:lnTo>
                    <a:pt x="132" y="846"/>
                  </a:lnTo>
                  <a:lnTo>
                    <a:pt x="162" y="702"/>
                  </a:lnTo>
                  <a:lnTo>
                    <a:pt x="192" y="726"/>
                  </a:lnTo>
                  <a:lnTo>
                    <a:pt x="228" y="906"/>
                  </a:lnTo>
                  <a:lnTo>
                    <a:pt x="258" y="1104"/>
                  </a:lnTo>
                  <a:lnTo>
                    <a:pt x="294" y="1248"/>
                  </a:lnTo>
                  <a:lnTo>
                    <a:pt x="324" y="1332"/>
                  </a:lnTo>
                  <a:lnTo>
                    <a:pt x="360" y="1386"/>
                  </a:lnTo>
                  <a:lnTo>
                    <a:pt x="390" y="1416"/>
                  </a:lnTo>
                  <a:lnTo>
                    <a:pt x="420" y="1434"/>
                  </a:lnTo>
                  <a:lnTo>
                    <a:pt x="456" y="1452"/>
                  </a:lnTo>
                  <a:lnTo>
                    <a:pt x="486" y="1458"/>
                  </a:lnTo>
                  <a:lnTo>
                    <a:pt x="522" y="1464"/>
                  </a:lnTo>
                  <a:lnTo>
                    <a:pt x="552" y="1470"/>
                  </a:lnTo>
                  <a:lnTo>
                    <a:pt x="588" y="1476"/>
                  </a:lnTo>
                  <a:lnTo>
                    <a:pt x="618" y="1482"/>
                  </a:lnTo>
                  <a:lnTo>
                    <a:pt x="648" y="1482"/>
                  </a:lnTo>
                  <a:lnTo>
                    <a:pt x="684" y="1488"/>
                  </a:lnTo>
                  <a:lnTo>
                    <a:pt x="714" y="1488"/>
                  </a:lnTo>
                  <a:lnTo>
                    <a:pt x="750" y="1494"/>
                  </a:lnTo>
                  <a:lnTo>
                    <a:pt x="780" y="1494"/>
                  </a:lnTo>
                  <a:lnTo>
                    <a:pt x="816" y="1500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500"/>
                  </a:lnTo>
                  <a:lnTo>
                    <a:pt x="942" y="1500"/>
                  </a:lnTo>
                  <a:lnTo>
                    <a:pt x="978" y="1506"/>
                  </a:lnTo>
                  <a:lnTo>
                    <a:pt x="1008" y="1506"/>
                  </a:lnTo>
                  <a:lnTo>
                    <a:pt x="1044" y="1506"/>
                  </a:lnTo>
                  <a:lnTo>
                    <a:pt x="1074" y="1506"/>
                  </a:lnTo>
                  <a:lnTo>
                    <a:pt x="1104" y="1506"/>
                  </a:lnTo>
                  <a:lnTo>
                    <a:pt x="1140" y="1512"/>
                  </a:lnTo>
                  <a:lnTo>
                    <a:pt x="1170" y="1512"/>
                  </a:lnTo>
                  <a:lnTo>
                    <a:pt x="1206" y="1512"/>
                  </a:lnTo>
                  <a:lnTo>
                    <a:pt x="1236" y="1512"/>
                  </a:lnTo>
                  <a:lnTo>
                    <a:pt x="1272" y="1512"/>
                  </a:lnTo>
                  <a:lnTo>
                    <a:pt x="1302" y="1506"/>
                  </a:lnTo>
                  <a:lnTo>
                    <a:pt x="1332" y="1506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500"/>
                  </a:lnTo>
                  <a:lnTo>
                    <a:pt x="1494" y="1494"/>
                  </a:lnTo>
                  <a:lnTo>
                    <a:pt x="1530" y="1488"/>
                  </a:lnTo>
                  <a:lnTo>
                    <a:pt x="1560" y="1482"/>
                  </a:lnTo>
                  <a:lnTo>
                    <a:pt x="1596" y="1482"/>
                  </a:lnTo>
                  <a:lnTo>
                    <a:pt x="1626" y="1488"/>
                  </a:lnTo>
                  <a:lnTo>
                    <a:pt x="1662" y="1494"/>
                  </a:lnTo>
                  <a:lnTo>
                    <a:pt x="1692" y="1500"/>
                  </a:lnTo>
                  <a:lnTo>
                    <a:pt x="1722" y="1506"/>
                  </a:lnTo>
                  <a:lnTo>
                    <a:pt x="1758" y="1506"/>
                  </a:lnTo>
                  <a:lnTo>
                    <a:pt x="1788" y="1512"/>
                  </a:lnTo>
                  <a:lnTo>
                    <a:pt x="1824" y="1512"/>
                  </a:lnTo>
                  <a:lnTo>
                    <a:pt x="1854" y="1512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2"/>
                  </a:lnTo>
                  <a:lnTo>
                    <a:pt x="2052" y="1512"/>
                  </a:lnTo>
                  <a:lnTo>
                    <a:pt x="2082" y="1512"/>
                  </a:lnTo>
                  <a:lnTo>
                    <a:pt x="2118" y="1512"/>
                  </a:lnTo>
                  <a:lnTo>
                    <a:pt x="2148" y="1512"/>
                  </a:lnTo>
                  <a:lnTo>
                    <a:pt x="2178" y="1512"/>
                  </a:lnTo>
                  <a:lnTo>
                    <a:pt x="2214" y="1512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12"/>
                  </a:lnTo>
                  <a:lnTo>
                    <a:pt x="2346" y="1512"/>
                  </a:lnTo>
                  <a:lnTo>
                    <a:pt x="2376" y="1512"/>
                  </a:lnTo>
                  <a:lnTo>
                    <a:pt x="2406" y="1512"/>
                  </a:lnTo>
                  <a:lnTo>
                    <a:pt x="2442" y="1512"/>
                  </a:lnTo>
                  <a:lnTo>
                    <a:pt x="2472" y="1512"/>
                  </a:lnTo>
                  <a:lnTo>
                    <a:pt x="2508" y="1512"/>
                  </a:lnTo>
                  <a:lnTo>
                    <a:pt x="2538" y="1512"/>
                  </a:lnTo>
                  <a:lnTo>
                    <a:pt x="2538" y="1512"/>
                  </a:lnTo>
                  <a:lnTo>
                    <a:pt x="2508" y="1512"/>
                  </a:lnTo>
                  <a:lnTo>
                    <a:pt x="2472" y="1512"/>
                  </a:lnTo>
                  <a:lnTo>
                    <a:pt x="2442" y="1512"/>
                  </a:lnTo>
                  <a:lnTo>
                    <a:pt x="2406" y="1512"/>
                  </a:lnTo>
                  <a:lnTo>
                    <a:pt x="2376" y="1506"/>
                  </a:lnTo>
                  <a:lnTo>
                    <a:pt x="2346" y="1512"/>
                  </a:lnTo>
                  <a:lnTo>
                    <a:pt x="2310" y="1512"/>
                  </a:lnTo>
                  <a:lnTo>
                    <a:pt x="2280" y="1512"/>
                  </a:lnTo>
                  <a:lnTo>
                    <a:pt x="2244" y="1512"/>
                  </a:lnTo>
                  <a:lnTo>
                    <a:pt x="2214" y="1512"/>
                  </a:lnTo>
                  <a:lnTo>
                    <a:pt x="2178" y="1512"/>
                  </a:lnTo>
                  <a:lnTo>
                    <a:pt x="2148" y="1512"/>
                  </a:lnTo>
                  <a:lnTo>
                    <a:pt x="2118" y="1512"/>
                  </a:lnTo>
                  <a:lnTo>
                    <a:pt x="2082" y="1512"/>
                  </a:lnTo>
                  <a:lnTo>
                    <a:pt x="2052" y="1512"/>
                  </a:lnTo>
                  <a:lnTo>
                    <a:pt x="2016" y="1512"/>
                  </a:lnTo>
                  <a:lnTo>
                    <a:pt x="1986" y="1512"/>
                  </a:lnTo>
                  <a:lnTo>
                    <a:pt x="1950" y="1512"/>
                  </a:lnTo>
                  <a:lnTo>
                    <a:pt x="1920" y="1512"/>
                  </a:lnTo>
                  <a:lnTo>
                    <a:pt x="1890" y="1512"/>
                  </a:lnTo>
                  <a:lnTo>
                    <a:pt x="1854" y="1512"/>
                  </a:lnTo>
                  <a:lnTo>
                    <a:pt x="1824" y="1512"/>
                  </a:lnTo>
                  <a:lnTo>
                    <a:pt x="1788" y="1506"/>
                  </a:lnTo>
                  <a:lnTo>
                    <a:pt x="1758" y="1506"/>
                  </a:lnTo>
                  <a:lnTo>
                    <a:pt x="1722" y="1500"/>
                  </a:lnTo>
                  <a:lnTo>
                    <a:pt x="1692" y="1488"/>
                  </a:lnTo>
                  <a:lnTo>
                    <a:pt x="1662" y="1476"/>
                  </a:lnTo>
                  <a:lnTo>
                    <a:pt x="1626" y="1452"/>
                  </a:lnTo>
                  <a:lnTo>
                    <a:pt x="1596" y="1434"/>
                  </a:lnTo>
                  <a:lnTo>
                    <a:pt x="1560" y="1434"/>
                  </a:lnTo>
                  <a:lnTo>
                    <a:pt x="1530" y="1446"/>
                  </a:lnTo>
                  <a:lnTo>
                    <a:pt x="1494" y="1464"/>
                  </a:lnTo>
                  <a:lnTo>
                    <a:pt x="1464" y="1482"/>
                  </a:lnTo>
                  <a:lnTo>
                    <a:pt x="1434" y="1488"/>
                  </a:lnTo>
                  <a:lnTo>
                    <a:pt x="1398" y="1494"/>
                  </a:lnTo>
                  <a:lnTo>
                    <a:pt x="1368" y="1500"/>
                  </a:lnTo>
                  <a:lnTo>
                    <a:pt x="1332" y="1506"/>
                  </a:lnTo>
                  <a:lnTo>
                    <a:pt x="1302" y="1506"/>
                  </a:lnTo>
                  <a:lnTo>
                    <a:pt x="1272" y="1506"/>
                  </a:lnTo>
                  <a:lnTo>
                    <a:pt x="1236" y="1506"/>
                  </a:lnTo>
                  <a:lnTo>
                    <a:pt x="1206" y="1506"/>
                  </a:lnTo>
                  <a:lnTo>
                    <a:pt x="1170" y="1506"/>
                  </a:lnTo>
                  <a:lnTo>
                    <a:pt x="1140" y="1506"/>
                  </a:lnTo>
                  <a:lnTo>
                    <a:pt x="1104" y="1506"/>
                  </a:lnTo>
                  <a:lnTo>
                    <a:pt x="1074" y="1506"/>
                  </a:lnTo>
                  <a:lnTo>
                    <a:pt x="1044" y="1500"/>
                  </a:lnTo>
                  <a:lnTo>
                    <a:pt x="1008" y="1500"/>
                  </a:lnTo>
                  <a:lnTo>
                    <a:pt x="978" y="1500"/>
                  </a:lnTo>
                  <a:lnTo>
                    <a:pt x="942" y="1494"/>
                  </a:lnTo>
                  <a:lnTo>
                    <a:pt x="912" y="1494"/>
                  </a:lnTo>
                  <a:lnTo>
                    <a:pt x="876" y="1494"/>
                  </a:lnTo>
                  <a:lnTo>
                    <a:pt x="846" y="1488"/>
                  </a:lnTo>
                  <a:lnTo>
                    <a:pt x="816" y="1488"/>
                  </a:lnTo>
                  <a:lnTo>
                    <a:pt x="780" y="1482"/>
                  </a:lnTo>
                  <a:lnTo>
                    <a:pt x="750" y="1476"/>
                  </a:lnTo>
                  <a:lnTo>
                    <a:pt x="714" y="1470"/>
                  </a:lnTo>
                  <a:lnTo>
                    <a:pt x="684" y="1464"/>
                  </a:lnTo>
                  <a:lnTo>
                    <a:pt x="648" y="1458"/>
                  </a:lnTo>
                  <a:lnTo>
                    <a:pt x="618" y="1458"/>
                  </a:lnTo>
                  <a:lnTo>
                    <a:pt x="588" y="1452"/>
                  </a:lnTo>
                  <a:lnTo>
                    <a:pt x="552" y="1440"/>
                  </a:lnTo>
                  <a:lnTo>
                    <a:pt x="522" y="1434"/>
                  </a:lnTo>
                  <a:lnTo>
                    <a:pt x="486" y="1422"/>
                  </a:lnTo>
                  <a:lnTo>
                    <a:pt x="456" y="1404"/>
                  </a:lnTo>
                  <a:lnTo>
                    <a:pt x="420" y="1380"/>
                  </a:lnTo>
                  <a:lnTo>
                    <a:pt x="390" y="1338"/>
                  </a:lnTo>
                  <a:lnTo>
                    <a:pt x="360" y="1278"/>
                  </a:lnTo>
                  <a:lnTo>
                    <a:pt x="324" y="1164"/>
                  </a:lnTo>
                  <a:lnTo>
                    <a:pt x="294" y="978"/>
                  </a:lnTo>
                  <a:lnTo>
                    <a:pt x="258" y="708"/>
                  </a:lnTo>
                  <a:lnTo>
                    <a:pt x="228" y="396"/>
                  </a:lnTo>
                  <a:lnTo>
                    <a:pt x="192" y="102"/>
                  </a:lnTo>
                  <a:lnTo>
                    <a:pt x="162" y="0"/>
                  </a:lnTo>
                  <a:lnTo>
                    <a:pt x="132" y="234"/>
                  </a:lnTo>
                  <a:lnTo>
                    <a:pt x="96" y="588"/>
                  </a:lnTo>
                  <a:lnTo>
                    <a:pt x="66" y="840"/>
                  </a:lnTo>
                  <a:lnTo>
                    <a:pt x="30" y="936"/>
                  </a:lnTo>
                  <a:lnTo>
                    <a:pt x="0" y="930"/>
                  </a:lnTo>
                  <a:lnTo>
                    <a:pt x="0" y="1188"/>
                  </a:lnTo>
                  <a:close/>
                </a:path>
              </a:pathLst>
            </a:custGeom>
            <a:solidFill>
              <a:srgbClr val="999999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31" name="Freeform 147"/>
            <p:cNvSpPr>
              <a:spLocks/>
            </p:cNvSpPr>
            <p:nvPr/>
          </p:nvSpPr>
          <p:spPr bwMode="auto">
            <a:xfrm>
              <a:off x="4897198" y="1665914"/>
              <a:ext cx="2967687" cy="1332407"/>
            </a:xfrm>
            <a:custGeom>
              <a:avLst/>
              <a:gdLst/>
              <a:ahLst/>
              <a:cxnLst>
                <a:cxn ang="0">
                  <a:pos x="30" y="690"/>
                </a:cxn>
                <a:cxn ang="0">
                  <a:pos x="96" y="450"/>
                </a:cxn>
                <a:cxn ang="0">
                  <a:pos x="162" y="0"/>
                </a:cxn>
                <a:cxn ang="0">
                  <a:pos x="228" y="294"/>
                </a:cxn>
                <a:cxn ang="0">
                  <a:pos x="294" y="762"/>
                </a:cxn>
                <a:cxn ang="0">
                  <a:pos x="360" y="978"/>
                </a:cxn>
                <a:cxn ang="0">
                  <a:pos x="420" y="1056"/>
                </a:cxn>
                <a:cxn ang="0">
                  <a:pos x="486" y="1086"/>
                </a:cxn>
                <a:cxn ang="0">
                  <a:pos x="552" y="1104"/>
                </a:cxn>
                <a:cxn ang="0">
                  <a:pos x="618" y="1116"/>
                </a:cxn>
                <a:cxn ang="0">
                  <a:pos x="684" y="1122"/>
                </a:cxn>
                <a:cxn ang="0">
                  <a:pos x="750" y="1134"/>
                </a:cxn>
                <a:cxn ang="0">
                  <a:pos x="816" y="1140"/>
                </a:cxn>
                <a:cxn ang="0">
                  <a:pos x="876" y="1140"/>
                </a:cxn>
                <a:cxn ang="0">
                  <a:pos x="942" y="1146"/>
                </a:cxn>
                <a:cxn ang="0">
                  <a:pos x="1008" y="1146"/>
                </a:cxn>
                <a:cxn ang="0">
                  <a:pos x="1074" y="1152"/>
                </a:cxn>
                <a:cxn ang="0">
                  <a:pos x="1140" y="1152"/>
                </a:cxn>
                <a:cxn ang="0">
                  <a:pos x="1206" y="1158"/>
                </a:cxn>
                <a:cxn ang="0">
                  <a:pos x="1272" y="1152"/>
                </a:cxn>
                <a:cxn ang="0">
                  <a:pos x="1332" y="1152"/>
                </a:cxn>
                <a:cxn ang="0">
                  <a:pos x="1398" y="1146"/>
                </a:cxn>
                <a:cxn ang="0">
                  <a:pos x="1464" y="1134"/>
                </a:cxn>
                <a:cxn ang="0">
                  <a:pos x="1530" y="1110"/>
                </a:cxn>
                <a:cxn ang="0">
                  <a:pos x="1596" y="1104"/>
                </a:cxn>
                <a:cxn ang="0">
                  <a:pos x="1662" y="1134"/>
                </a:cxn>
                <a:cxn ang="0">
                  <a:pos x="1722" y="1146"/>
                </a:cxn>
                <a:cxn ang="0">
                  <a:pos x="1788" y="1152"/>
                </a:cxn>
                <a:cxn ang="0">
                  <a:pos x="1854" y="1158"/>
                </a:cxn>
                <a:cxn ang="0">
                  <a:pos x="1920" y="1158"/>
                </a:cxn>
                <a:cxn ang="0">
                  <a:pos x="1986" y="1158"/>
                </a:cxn>
                <a:cxn ang="0">
                  <a:pos x="2052" y="1158"/>
                </a:cxn>
                <a:cxn ang="0">
                  <a:pos x="2118" y="1158"/>
                </a:cxn>
                <a:cxn ang="0">
                  <a:pos x="2178" y="1158"/>
                </a:cxn>
                <a:cxn ang="0">
                  <a:pos x="2244" y="1158"/>
                </a:cxn>
                <a:cxn ang="0">
                  <a:pos x="2310" y="1158"/>
                </a:cxn>
                <a:cxn ang="0">
                  <a:pos x="2376" y="1158"/>
                </a:cxn>
                <a:cxn ang="0">
                  <a:pos x="2442" y="1158"/>
                </a:cxn>
                <a:cxn ang="0">
                  <a:pos x="2508" y="1158"/>
                </a:cxn>
              </a:cxnLst>
              <a:rect l="0" t="0" r="r" b="b"/>
              <a:pathLst>
                <a:path w="2538" h="1158">
                  <a:moveTo>
                    <a:pt x="0" y="702"/>
                  </a:moveTo>
                  <a:lnTo>
                    <a:pt x="30" y="690"/>
                  </a:lnTo>
                  <a:lnTo>
                    <a:pt x="66" y="624"/>
                  </a:lnTo>
                  <a:lnTo>
                    <a:pt x="96" y="450"/>
                  </a:lnTo>
                  <a:lnTo>
                    <a:pt x="132" y="186"/>
                  </a:lnTo>
                  <a:lnTo>
                    <a:pt x="162" y="0"/>
                  </a:lnTo>
                  <a:lnTo>
                    <a:pt x="192" y="60"/>
                  </a:lnTo>
                  <a:lnTo>
                    <a:pt x="228" y="294"/>
                  </a:lnTo>
                  <a:lnTo>
                    <a:pt x="258" y="552"/>
                  </a:lnTo>
                  <a:lnTo>
                    <a:pt x="294" y="762"/>
                  </a:lnTo>
                  <a:lnTo>
                    <a:pt x="324" y="894"/>
                  </a:lnTo>
                  <a:lnTo>
                    <a:pt x="360" y="978"/>
                  </a:lnTo>
                  <a:lnTo>
                    <a:pt x="390" y="1026"/>
                  </a:lnTo>
                  <a:lnTo>
                    <a:pt x="420" y="1056"/>
                  </a:lnTo>
                  <a:lnTo>
                    <a:pt x="456" y="1074"/>
                  </a:lnTo>
                  <a:lnTo>
                    <a:pt x="486" y="1086"/>
                  </a:lnTo>
                  <a:lnTo>
                    <a:pt x="522" y="1098"/>
                  </a:lnTo>
                  <a:lnTo>
                    <a:pt x="552" y="1104"/>
                  </a:lnTo>
                  <a:lnTo>
                    <a:pt x="588" y="1110"/>
                  </a:lnTo>
                  <a:lnTo>
                    <a:pt x="618" y="1116"/>
                  </a:lnTo>
                  <a:lnTo>
                    <a:pt x="648" y="1116"/>
                  </a:lnTo>
                  <a:lnTo>
                    <a:pt x="684" y="1122"/>
                  </a:lnTo>
                  <a:lnTo>
                    <a:pt x="714" y="1128"/>
                  </a:lnTo>
                  <a:lnTo>
                    <a:pt x="750" y="1134"/>
                  </a:lnTo>
                  <a:lnTo>
                    <a:pt x="780" y="1134"/>
                  </a:lnTo>
                  <a:lnTo>
                    <a:pt x="816" y="1140"/>
                  </a:lnTo>
                  <a:lnTo>
                    <a:pt x="846" y="1140"/>
                  </a:lnTo>
                  <a:lnTo>
                    <a:pt x="876" y="1140"/>
                  </a:lnTo>
                  <a:lnTo>
                    <a:pt x="912" y="1146"/>
                  </a:lnTo>
                  <a:lnTo>
                    <a:pt x="942" y="1146"/>
                  </a:lnTo>
                  <a:lnTo>
                    <a:pt x="978" y="1146"/>
                  </a:lnTo>
                  <a:lnTo>
                    <a:pt x="1008" y="1146"/>
                  </a:lnTo>
                  <a:lnTo>
                    <a:pt x="1044" y="1152"/>
                  </a:lnTo>
                  <a:lnTo>
                    <a:pt x="1074" y="1152"/>
                  </a:lnTo>
                  <a:lnTo>
                    <a:pt x="1104" y="1152"/>
                  </a:lnTo>
                  <a:lnTo>
                    <a:pt x="1140" y="1152"/>
                  </a:lnTo>
                  <a:lnTo>
                    <a:pt x="1170" y="1158"/>
                  </a:lnTo>
                  <a:lnTo>
                    <a:pt x="1206" y="1158"/>
                  </a:lnTo>
                  <a:lnTo>
                    <a:pt x="1236" y="1152"/>
                  </a:lnTo>
                  <a:lnTo>
                    <a:pt x="1272" y="1152"/>
                  </a:lnTo>
                  <a:lnTo>
                    <a:pt x="1302" y="1152"/>
                  </a:lnTo>
                  <a:lnTo>
                    <a:pt x="1332" y="1152"/>
                  </a:lnTo>
                  <a:lnTo>
                    <a:pt x="1368" y="1152"/>
                  </a:lnTo>
                  <a:lnTo>
                    <a:pt x="1398" y="1146"/>
                  </a:lnTo>
                  <a:lnTo>
                    <a:pt x="1434" y="1140"/>
                  </a:lnTo>
                  <a:lnTo>
                    <a:pt x="1464" y="1134"/>
                  </a:lnTo>
                  <a:lnTo>
                    <a:pt x="1494" y="1128"/>
                  </a:lnTo>
                  <a:lnTo>
                    <a:pt x="1530" y="1110"/>
                  </a:lnTo>
                  <a:lnTo>
                    <a:pt x="1560" y="1104"/>
                  </a:lnTo>
                  <a:lnTo>
                    <a:pt x="1596" y="1104"/>
                  </a:lnTo>
                  <a:lnTo>
                    <a:pt x="1626" y="1116"/>
                  </a:lnTo>
                  <a:lnTo>
                    <a:pt x="1662" y="1134"/>
                  </a:lnTo>
                  <a:lnTo>
                    <a:pt x="1692" y="1140"/>
                  </a:lnTo>
                  <a:lnTo>
                    <a:pt x="1722" y="1146"/>
                  </a:lnTo>
                  <a:lnTo>
                    <a:pt x="1758" y="1152"/>
                  </a:lnTo>
                  <a:lnTo>
                    <a:pt x="1788" y="1152"/>
                  </a:lnTo>
                  <a:lnTo>
                    <a:pt x="1824" y="1158"/>
                  </a:lnTo>
                  <a:lnTo>
                    <a:pt x="1854" y="1158"/>
                  </a:lnTo>
                  <a:lnTo>
                    <a:pt x="1890" y="1158"/>
                  </a:lnTo>
                  <a:lnTo>
                    <a:pt x="1920" y="1158"/>
                  </a:lnTo>
                  <a:lnTo>
                    <a:pt x="1950" y="1158"/>
                  </a:lnTo>
                  <a:lnTo>
                    <a:pt x="1986" y="1158"/>
                  </a:lnTo>
                  <a:lnTo>
                    <a:pt x="2016" y="1158"/>
                  </a:lnTo>
                  <a:lnTo>
                    <a:pt x="2052" y="1158"/>
                  </a:lnTo>
                  <a:lnTo>
                    <a:pt x="2082" y="1158"/>
                  </a:lnTo>
                  <a:lnTo>
                    <a:pt x="2118" y="1158"/>
                  </a:lnTo>
                  <a:lnTo>
                    <a:pt x="2148" y="1158"/>
                  </a:lnTo>
                  <a:lnTo>
                    <a:pt x="2178" y="1158"/>
                  </a:lnTo>
                  <a:lnTo>
                    <a:pt x="2214" y="1158"/>
                  </a:lnTo>
                  <a:lnTo>
                    <a:pt x="2244" y="1158"/>
                  </a:lnTo>
                  <a:lnTo>
                    <a:pt x="2280" y="1158"/>
                  </a:lnTo>
                  <a:lnTo>
                    <a:pt x="2310" y="1158"/>
                  </a:lnTo>
                  <a:lnTo>
                    <a:pt x="2346" y="1158"/>
                  </a:lnTo>
                  <a:lnTo>
                    <a:pt x="2376" y="1158"/>
                  </a:lnTo>
                  <a:lnTo>
                    <a:pt x="2406" y="1158"/>
                  </a:lnTo>
                  <a:lnTo>
                    <a:pt x="2442" y="1158"/>
                  </a:lnTo>
                  <a:lnTo>
                    <a:pt x="2472" y="1158"/>
                  </a:lnTo>
                  <a:lnTo>
                    <a:pt x="2508" y="1158"/>
                  </a:lnTo>
                  <a:lnTo>
                    <a:pt x="2538" y="1158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grpSp>
          <p:nvGrpSpPr>
            <p:cNvPr id="5" name="Group 242"/>
            <p:cNvGrpSpPr/>
            <p:nvPr/>
          </p:nvGrpSpPr>
          <p:grpSpPr>
            <a:xfrm>
              <a:off x="4862119" y="644172"/>
              <a:ext cx="3046031" cy="2362204"/>
              <a:chOff x="2600325" y="1733550"/>
              <a:chExt cx="4135438" cy="3259138"/>
            </a:xfrm>
          </p:grpSpPr>
          <p:sp>
            <p:nvSpPr>
              <p:cNvPr id="465" name="Line 102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6" name="Line 103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7" name="Line 104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8" name="Line 106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9" name="Line 108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0" name="Line 110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1" name="Line 112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2" name="Line 114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3" name="Line 116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4" name="Line 118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5" name="Line 120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6" name="Line 124"/>
              <p:cNvSpPr>
                <a:spLocks noChangeShapeType="1"/>
              </p:cNvSpPr>
              <p:nvPr/>
            </p:nvSpPr>
            <p:spPr bwMode="auto">
              <a:xfrm>
                <a:off x="2600325" y="46577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7" name="Line 126"/>
              <p:cNvSpPr>
                <a:spLocks noChangeShapeType="1"/>
              </p:cNvSpPr>
              <p:nvPr/>
            </p:nvSpPr>
            <p:spPr bwMode="auto">
              <a:xfrm>
                <a:off x="2600325" y="43338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8" name="Line 128"/>
              <p:cNvSpPr>
                <a:spLocks noChangeShapeType="1"/>
              </p:cNvSpPr>
              <p:nvPr/>
            </p:nvSpPr>
            <p:spPr bwMode="auto">
              <a:xfrm>
                <a:off x="2600325" y="40100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9" name="Line 130"/>
              <p:cNvSpPr>
                <a:spLocks noChangeShapeType="1"/>
              </p:cNvSpPr>
              <p:nvPr/>
            </p:nvSpPr>
            <p:spPr bwMode="auto">
              <a:xfrm>
                <a:off x="2600325" y="36861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0" name="Line 132"/>
              <p:cNvSpPr>
                <a:spLocks noChangeShapeType="1"/>
              </p:cNvSpPr>
              <p:nvPr/>
            </p:nvSpPr>
            <p:spPr bwMode="auto">
              <a:xfrm>
                <a:off x="2600325" y="33623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1" name="Line 134"/>
              <p:cNvSpPr>
                <a:spLocks noChangeShapeType="1"/>
              </p:cNvSpPr>
              <p:nvPr/>
            </p:nvSpPr>
            <p:spPr bwMode="auto">
              <a:xfrm>
                <a:off x="2600325" y="30289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2" name="Line 136"/>
              <p:cNvSpPr>
                <a:spLocks noChangeShapeType="1"/>
              </p:cNvSpPr>
              <p:nvPr/>
            </p:nvSpPr>
            <p:spPr bwMode="auto">
              <a:xfrm>
                <a:off x="2600325" y="2705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3" name="Line 138"/>
              <p:cNvSpPr>
                <a:spLocks noChangeShapeType="1"/>
              </p:cNvSpPr>
              <p:nvPr/>
            </p:nvSpPr>
            <p:spPr bwMode="auto">
              <a:xfrm>
                <a:off x="2600325" y="2381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4" name="Line 140"/>
              <p:cNvSpPr>
                <a:spLocks noChangeShapeType="1"/>
              </p:cNvSpPr>
              <p:nvPr/>
            </p:nvSpPr>
            <p:spPr bwMode="auto">
              <a:xfrm>
                <a:off x="2600325" y="2057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5" name="Line 14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6" name="Freeform 144"/>
              <p:cNvSpPr>
                <a:spLocks/>
              </p:cNvSpPr>
              <p:nvPr/>
            </p:nvSpPr>
            <p:spPr bwMode="auto">
              <a:xfrm>
                <a:off x="2647950" y="4733925"/>
                <a:ext cx="4029075" cy="247650"/>
              </a:xfrm>
              <a:custGeom>
                <a:avLst/>
                <a:gdLst/>
                <a:ahLst/>
                <a:cxnLst>
                  <a:cxn ang="0">
                    <a:pos x="66" y="60"/>
                  </a:cxn>
                  <a:cxn ang="0">
                    <a:pos x="162" y="72"/>
                  </a:cxn>
                  <a:cxn ang="0">
                    <a:pos x="258" y="126"/>
                  </a:cxn>
                  <a:cxn ang="0">
                    <a:pos x="360" y="144"/>
                  </a:cxn>
                  <a:cxn ang="0">
                    <a:pos x="456" y="150"/>
                  </a:cxn>
                  <a:cxn ang="0">
                    <a:pos x="552" y="156"/>
                  </a:cxn>
                  <a:cxn ang="0">
                    <a:pos x="648" y="156"/>
                  </a:cxn>
                  <a:cxn ang="0">
                    <a:pos x="750" y="156"/>
                  </a:cxn>
                  <a:cxn ang="0">
                    <a:pos x="846" y="150"/>
                  </a:cxn>
                  <a:cxn ang="0">
                    <a:pos x="942" y="150"/>
                  </a:cxn>
                  <a:cxn ang="0">
                    <a:pos x="1044" y="150"/>
                  </a:cxn>
                  <a:cxn ang="0">
                    <a:pos x="1140" y="156"/>
                  </a:cxn>
                  <a:cxn ang="0">
                    <a:pos x="1236" y="156"/>
                  </a:cxn>
                  <a:cxn ang="0">
                    <a:pos x="1332" y="156"/>
                  </a:cxn>
                  <a:cxn ang="0">
                    <a:pos x="1434" y="150"/>
                  </a:cxn>
                  <a:cxn ang="0">
                    <a:pos x="1530" y="150"/>
                  </a:cxn>
                  <a:cxn ang="0">
                    <a:pos x="1626" y="144"/>
                  </a:cxn>
                  <a:cxn ang="0">
                    <a:pos x="1722" y="144"/>
                  </a:cxn>
                  <a:cxn ang="0">
                    <a:pos x="1824" y="156"/>
                  </a:cxn>
                  <a:cxn ang="0">
                    <a:pos x="1920" y="156"/>
                  </a:cxn>
                  <a:cxn ang="0">
                    <a:pos x="2016" y="156"/>
                  </a:cxn>
                  <a:cxn ang="0">
                    <a:pos x="2118" y="156"/>
                  </a:cxn>
                  <a:cxn ang="0">
                    <a:pos x="2214" y="156"/>
                  </a:cxn>
                  <a:cxn ang="0">
                    <a:pos x="2310" y="156"/>
                  </a:cxn>
                  <a:cxn ang="0">
                    <a:pos x="2406" y="156"/>
                  </a:cxn>
                  <a:cxn ang="0">
                    <a:pos x="2508" y="156"/>
                  </a:cxn>
                  <a:cxn ang="0">
                    <a:pos x="2508" y="156"/>
                  </a:cxn>
                  <a:cxn ang="0">
                    <a:pos x="2406" y="156"/>
                  </a:cxn>
                  <a:cxn ang="0">
                    <a:pos x="2310" y="150"/>
                  </a:cxn>
                  <a:cxn ang="0">
                    <a:pos x="2214" y="150"/>
                  </a:cxn>
                  <a:cxn ang="0">
                    <a:pos x="2118" y="156"/>
                  </a:cxn>
                  <a:cxn ang="0">
                    <a:pos x="2016" y="156"/>
                  </a:cxn>
                  <a:cxn ang="0">
                    <a:pos x="1920" y="150"/>
                  </a:cxn>
                  <a:cxn ang="0">
                    <a:pos x="1824" y="150"/>
                  </a:cxn>
                  <a:cxn ang="0">
                    <a:pos x="1722" y="138"/>
                  </a:cxn>
                  <a:cxn ang="0">
                    <a:pos x="1626" y="132"/>
                  </a:cxn>
                  <a:cxn ang="0">
                    <a:pos x="1530" y="138"/>
                  </a:cxn>
                  <a:cxn ang="0">
                    <a:pos x="1434" y="150"/>
                  </a:cxn>
                  <a:cxn ang="0">
                    <a:pos x="1332" y="150"/>
                  </a:cxn>
                  <a:cxn ang="0">
                    <a:pos x="1236" y="150"/>
                  </a:cxn>
                  <a:cxn ang="0">
                    <a:pos x="1140" y="144"/>
                  </a:cxn>
                  <a:cxn ang="0">
                    <a:pos x="1044" y="138"/>
                  </a:cxn>
                  <a:cxn ang="0">
                    <a:pos x="942" y="144"/>
                  </a:cxn>
                  <a:cxn ang="0">
                    <a:pos x="846" y="150"/>
                  </a:cxn>
                  <a:cxn ang="0">
                    <a:pos x="750" y="150"/>
                  </a:cxn>
                  <a:cxn ang="0">
                    <a:pos x="648" y="150"/>
                  </a:cxn>
                  <a:cxn ang="0">
                    <a:pos x="552" y="150"/>
                  </a:cxn>
                  <a:cxn ang="0">
                    <a:pos x="456" y="150"/>
                  </a:cxn>
                  <a:cxn ang="0">
                    <a:pos x="360" y="138"/>
                  </a:cxn>
                  <a:cxn ang="0">
                    <a:pos x="258" y="96"/>
                  </a:cxn>
                  <a:cxn ang="0">
                    <a:pos x="162" y="6"/>
                  </a:cxn>
                  <a:cxn ang="0">
                    <a:pos x="66" y="12"/>
                  </a:cxn>
                  <a:cxn ang="0">
                    <a:pos x="0" y="90"/>
                  </a:cxn>
                </a:cxnLst>
                <a:rect l="0" t="0" r="r" b="b"/>
                <a:pathLst>
                  <a:path w="2538" h="156">
                    <a:moveTo>
                      <a:pt x="0" y="90"/>
                    </a:moveTo>
                    <a:lnTo>
                      <a:pt x="30" y="72"/>
                    </a:lnTo>
                    <a:lnTo>
                      <a:pt x="66" y="60"/>
                    </a:lnTo>
                    <a:lnTo>
                      <a:pt x="96" y="54"/>
                    </a:lnTo>
                    <a:lnTo>
                      <a:pt x="132" y="60"/>
                    </a:lnTo>
                    <a:lnTo>
                      <a:pt x="162" y="72"/>
                    </a:lnTo>
                    <a:lnTo>
                      <a:pt x="192" y="96"/>
                    </a:lnTo>
                    <a:lnTo>
                      <a:pt x="228" y="114"/>
                    </a:lnTo>
                    <a:lnTo>
                      <a:pt x="258" y="126"/>
                    </a:lnTo>
                    <a:lnTo>
                      <a:pt x="294" y="132"/>
                    </a:lnTo>
                    <a:lnTo>
                      <a:pt x="324" y="138"/>
                    </a:lnTo>
                    <a:lnTo>
                      <a:pt x="360" y="144"/>
                    </a:lnTo>
                    <a:lnTo>
                      <a:pt x="390" y="150"/>
                    </a:lnTo>
                    <a:lnTo>
                      <a:pt x="420" y="150"/>
                    </a:lnTo>
                    <a:lnTo>
                      <a:pt x="456" y="150"/>
                    </a:lnTo>
                    <a:lnTo>
                      <a:pt x="486" y="156"/>
                    </a:lnTo>
                    <a:lnTo>
                      <a:pt x="522" y="156"/>
                    </a:lnTo>
                    <a:lnTo>
                      <a:pt x="552" y="156"/>
                    </a:lnTo>
                    <a:lnTo>
                      <a:pt x="588" y="156"/>
                    </a:lnTo>
                    <a:lnTo>
                      <a:pt x="618" y="156"/>
                    </a:lnTo>
                    <a:lnTo>
                      <a:pt x="648" y="156"/>
                    </a:lnTo>
                    <a:lnTo>
                      <a:pt x="684" y="156"/>
                    </a:lnTo>
                    <a:lnTo>
                      <a:pt x="714" y="156"/>
                    </a:lnTo>
                    <a:lnTo>
                      <a:pt x="750" y="156"/>
                    </a:lnTo>
                    <a:lnTo>
                      <a:pt x="780" y="156"/>
                    </a:lnTo>
                    <a:lnTo>
                      <a:pt x="816" y="150"/>
                    </a:lnTo>
                    <a:lnTo>
                      <a:pt x="846" y="150"/>
                    </a:lnTo>
                    <a:lnTo>
                      <a:pt x="876" y="150"/>
                    </a:lnTo>
                    <a:lnTo>
                      <a:pt x="912" y="150"/>
                    </a:lnTo>
                    <a:lnTo>
                      <a:pt x="942" y="150"/>
                    </a:lnTo>
                    <a:lnTo>
                      <a:pt x="978" y="150"/>
                    </a:lnTo>
                    <a:lnTo>
                      <a:pt x="1008" y="150"/>
                    </a:lnTo>
                    <a:lnTo>
                      <a:pt x="1044" y="150"/>
                    </a:lnTo>
                    <a:lnTo>
                      <a:pt x="1074" y="150"/>
                    </a:lnTo>
                    <a:lnTo>
                      <a:pt x="1104" y="150"/>
                    </a:lnTo>
                    <a:lnTo>
                      <a:pt x="1140" y="156"/>
                    </a:lnTo>
                    <a:lnTo>
                      <a:pt x="1170" y="156"/>
                    </a:lnTo>
                    <a:lnTo>
                      <a:pt x="1206" y="156"/>
                    </a:lnTo>
                    <a:lnTo>
                      <a:pt x="1236" y="156"/>
                    </a:lnTo>
                    <a:lnTo>
                      <a:pt x="1272" y="156"/>
                    </a:lnTo>
                    <a:lnTo>
                      <a:pt x="1302" y="156"/>
                    </a:lnTo>
                    <a:lnTo>
                      <a:pt x="1332" y="156"/>
                    </a:lnTo>
                    <a:lnTo>
                      <a:pt x="1368" y="156"/>
                    </a:lnTo>
                    <a:lnTo>
                      <a:pt x="1398" y="150"/>
                    </a:lnTo>
                    <a:lnTo>
                      <a:pt x="1434" y="150"/>
                    </a:lnTo>
                    <a:lnTo>
                      <a:pt x="1464" y="150"/>
                    </a:lnTo>
                    <a:lnTo>
                      <a:pt x="1494" y="150"/>
                    </a:lnTo>
                    <a:lnTo>
                      <a:pt x="1530" y="150"/>
                    </a:lnTo>
                    <a:lnTo>
                      <a:pt x="1560" y="144"/>
                    </a:lnTo>
                    <a:lnTo>
                      <a:pt x="1596" y="144"/>
                    </a:lnTo>
                    <a:lnTo>
                      <a:pt x="1626" y="144"/>
                    </a:lnTo>
                    <a:lnTo>
                      <a:pt x="1662" y="144"/>
                    </a:lnTo>
                    <a:lnTo>
                      <a:pt x="1692" y="144"/>
                    </a:lnTo>
                    <a:lnTo>
                      <a:pt x="1722" y="144"/>
                    </a:lnTo>
                    <a:lnTo>
                      <a:pt x="1758" y="150"/>
                    </a:lnTo>
                    <a:lnTo>
                      <a:pt x="1788" y="150"/>
                    </a:lnTo>
                    <a:lnTo>
                      <a:pt x="1824" y="156"/>
                    </a:lnTo>
                    <a:lnTo>
                      <a:pt x="1854" y="156"/>
                    </a:lnTo>
                    <a:lnTo>
                      <a:pt x="1890" y="156"/>
                    </a:lnTo>
                    <a:lnTo>
                      <a:pt x="1920" y="156"/>
                    </a:lnTo>
                    <a:lnTo>
                      <a:pt x="1950" y="156"/>
                    </a:lnTo>
                    <a:lnTo>
                      <a:pt x="1986" y="156"/>
                    </a:lnTo>
                    <a:lnTo>
                      <a:pt x="2016" y="156"/>
                    </a:lnTo>
                    <a:lnTo>
                      <a:pt x="2052" y="156"/>
                    </a:lnTo>
                    <a:lnTo>
                      <a:pt x="2082" y="156"/>
                    </a:lnTo>
                    <a:lnTo>
                      <a:pt x="2118" y="156"/>
                    </a:lnTo>
                    <a:lnTo>
                      <a:pt x="2148" y="156"/>
                    </a:lnTo>
                    <a:lnTo>
                      <a:pt x="2178" y="156"/>
                    </a:lnTo>
                    <a:lnTo>
                      <a:pt x="2214" y="156"/>
                    </a:lnTo>
                    <a:lnTo>
                      <a:pt x="2244" y="156"/>
                    </a:lnTo>
                    <a:lnTo>
                      <a:pt x="2280" y="156"/>
                    </a:lnTo>
                    <a:lnTo>
                      <a:pt x="2310" y="156"/>
                    </a:lnTo>
                    <a:lnTo>
                      <a:pt x="2346" y="156"/>
                    </a:lnTo>
                    <a:lnTo>
                      <a:pt x="2376" y="156"/>
                    </a:lnTo>
                    <a:lnTo>
                      <a:pt x="2406" y="156"/>
                    </a:lnTo>
                    <a:lnTo>
                      <a:pt x="2442" y="156"/>
                    </a:lnTo>
                    <a:lnTo>
                      <a:pt x="2472" y="156"/>
                    </a:lnTo>
                    <a:lnTo>
                      <a:pt x="2508" y="156"/>
                    </a:lnTo>
                    <a:lnTo>
                      <a:pt x="2538" y="156"/>
                    </a:lnTo>
                    <a:lnTo>
                      <a:pt x="2538" y="156"/>
                    </a:lnTo>
                    <a:lnTo>
                      <a:pt x="2508" y="156"/>
                    </a:lnTo>
                    <a:lnTo>
                      <a:pt x="2472" y="156"/>
                    </a:lnTo>
                    <a:lnTo>
                      <a:pt x="2442" y="156"/>
                    </a:lnTo>
                    <a:lnTo>
                      <a:pt x="2406" y="156"/>
                    </a:lnTo>
                    <a:lnTo>
                      <a:pt x="2376" y="150"/>
                    </a:lnTo>
                    <a:lnTo>
                      <a:pt x="2346" y="150"/>
                    </a:lnTo>
                    <a:lnTo>
                      <a:pt x="2310" y="150"/>
                    </a:lnTo>
                    <a:lnTo>
                      <a:pt x="2280" y="150"/>
                    </a:lnTo>
                    <a:lnTo>
                      <a:pt x="2244" y="150"/>
                    </a:lnTo>
                    <a:lnTo>
                      <a:pt x="2214" y="150"/>
                    </a:lnTo>
                    <a:lnTo>
                      <a:pt x="2178" y="156"/>
                    </a:lnTo>
                    <a:lnTo>
                      <a:pt x="2148" y="156"/>
                    </a:lnTo>
                    <a:lnTo>
                      <a:pt x="2118" y="156"/>
                    </a:lnTo>
                    <a:lnTo>
                      <a:pt x="2082" y="156"/>
                    </a:lnTo>
                    <a:lnTo>
                      <a:pt x="2052" y="156"/>
                    </a:lnTo>
                    <a:lnTo>
                      <a:pt x="2016" y="156"/>
                    </a:lnTo>
                    <a:lnTo>
                      <a:pt x="1986" y="156"/>
                    </a:lnTo>
                    <a:lnTo>
                      <a:pt x="1950" y="156"/>
                    </a:lnTo>
                    <a:lnTo>
                      <a:pt x="1920" y="150"/>
                    </a:lnTo>
                    <a:lnTo>
                      <a:pt x="1890" y="150"/>
                    </a:lnTo>
                    <a:lnTo>
                      <a:pt x="1854" y="150"/>
                    </a:lnTo>
                    <a:lnTo>
                      <a:pt x="1824" y="150"/>
                    </a:lnTo>
                    <a:lnTo>
                      <a:pt x="1788" y="144"/>
                    </a:lnTo>
                    <a:lnTo>
                      <a:pt x="1758" y="144"/>
                    </a:lnTo>
                    <a:lnTo>
                      <a:pt x="1722" y="138"/>
                    </a:lnTo>
                    <a:lnTo>
                      <a:pt x="1692" y="138"/>
                    </a:lnTo>
                    <a:lnTo>
                      <a:pt x="1662" y="132"/>
                    </a:lnTo>
                    <a:lnTo>
                      <a:pt x="1626" y="132"/>
                    </a:lnTo>
                    <a:lnTo>
                      <a:pt x="1596" y="132"/>
                    </a:lnTo>
                    <a:lnTo>
                      <a:pt x="1560" y="132"/>
                    </a:lnTo>
                    <a:lnTo>
                      <a:pt x="1530" y="138"/>
                    </a:lnTo>
                    <a:lnTo>
                      <a:pt x="1494" y="144"/>
                    </a:lnTo>
                    <a:lnTo>
                      <a:pt x="1464" y="144"/>
                    </a:lnTo>
                    <a:lnTo>
                      <a:pt x="1434" y="150"/>
                    </a:lnTo>
                    <a:lnTo>
                      <a:pt x="1398" y="150"/>
                    </a:lnTo>
                    <a:lnTo>
                      <a:pt x="1368" y="150"/>
                    </a:lnTo>
                    <a:lnTo>
                      <a:pt x="1332" y="150"/>
                    </a:lnTo>
                    <a:lnTo>
                      <a:pt x="1302" y="150"/>
                    </a:lnTo>
                    <a:lnTo>
                      <a:pt x="1272" y="150"/>
                    </a:lnTo>
                    <a:lnTo>
                      <a:pt x="1236" y="150"/>
                    </a:lnTo>
                    <a:lnTo>
                      <a:pt x="1206" y="150"/>
                    </a:lnTo>
                    <a:lnTo>
                      <a:pt x="1170" y="150"/>
                    </a:lnTo>
                    <a:lnTo>
                      <a:pt x="1140" y="144"/>
                    </a:lnTo>
                    <a:lnTo>
                      <a:pt x="1104" y="144"/>
                    </a:lnTo>
                    <a:lnTo>
                      <a:pt x="1074" y="144"/>
                    </a:lnTo>
                    <a:lnTo>
                      <a:pt x="1044" y="138"/>
                    </a:lnTo>
                    <a:lnTo>
                      <a:pt x="1008" y="138"/>
                    </a:lnTo>
                    <a:lnTo>
                      <a:pt x="978" y="138"/>
                    </a:lnTo>
                    <a:lnTo>
                      <a:pt x="942" y="144"/>
                    </a:lnTo>
                    <a:lnTo>
                      <a:pt x="912" y="144"/>
                    </a:lnTo>
                    <a:lnTo>
                      <a:pt x="876" y="144"/>
                    </a:lnTo>
                    <a:lnTo>
                      <a:pt x="846" y="150"/>
                    </a:lnTo>
                    <a:lnTo>
                      <a:pt x="816" y="150"/>
                    </a:lnTo>
                    <a:lnTo>
                      <a:pt x="780" y="150"/>
                    </a:lnTo>
                    <a:lnTo>
                      <a:pt x="750" y="150"/>
                    </a:lnTo>
                    <a:lnTo>
                      <a:pt x="714" y="150"/>
                    </a:lnTo>
                    <a:lnTo>
                      <a:pt x="684" y="150"/>
                    </a:lnTo>
                    <a:lnTo>
                      <a:pt x="648" y="150"/>
                    </a:lnTo>
                    <a:lnTo>
                      <a:pt x="618" y="150"/>
                    </a:lnTo>
                    <a:lnTo>
                      <a:pt x="588" y="150"/>
                    </a:lnTo>
                    <a:lnTo>
                      <a:pt x="552" y="150"/>
                    </a:lnTo>
                    <a:lnTo>
                      <a:pt x="522" y="150"/>
                    </a:lnTo>
                    <a:lnTo>
                      <a:pt x="486" y="150"/>
                    </a:lnTo>
                    <a:lnTo>
                      <a:pt x="456" y="150"/>
                    </a:lnTo>
                    <a:lnTo>
                      <a:pt x="420" y="144"/>
                    </a:lnTo>
                    <a:lnTo>
                      <a:pt x="390" y="144"/>
                    </a:lnTo>
                    <a:lnTo>
                      <a:pt x="360" y="138"/>
                    </a:lnTo>
                    <a:lnTo>
                      <a:pt x="324" y="132"/>
                    </a:lnTo>
                    <a:lnTo>
                      <a:pt x="294" y="120"/>
                    </a:lnTo>
                    <a:lnTo>
                      <a:pt x="258" y="96"/>
                    </a:lnTo>
                    <a:lnTo>
                      <a:pt x="228" y="66"/>
                    </a:lnTo>
                    <a:lnTo>
                      <a:pt x="192" y="30"/>
                    </a:lnTo>
                    <a:lnTo>
                      <a:pt x="162" y="6"/>
                    </a:lnTo>
                    <a:lnTo>
                      <a:pt x="132" y="0"/>
                    </a:lnTo>
                    <a:lnTo>
                      <a:pt x="96" y="0"/>
                    </a:lnTo>
                    <a:lnTo>
                      <a:pt x="66" y="12"/>
                    </a:lnTo>
                    <a:lnTo>
                      <a:pt x="30" y="30"/>
                    </a:lnTo>
                    <a:lnTo>
                      <a:pt x="0" y="4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E17A9">
                  <a:alpha val="27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7" name="Freeform 146"/>
              <p:cNvSpPr>
                <a:spLocks/>
              </p:cNvSpPr>
              <p:nvPr/>
            </p:nvSpPr>
            <p:spPr bwMode="auto">
              <a:xfrm>
                <a:off x="2647950" y="4781550"/>
                <a:ext cx="4029075" cy="200025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96" y="0"/>
                  </a:cxn>
                  <a:cxn ang="0">
                    <a:pos x="162" y="12"/>
                  </a:cxn>
                  <a:cxn ang="0">
                    <a:pos x="228" y="60"/>
                  </a:cxn>
                  <a:cxn ang="0">
                    <a:pos x="294" y="96"/>
                  </a:cxn>
                  <a:cxn ang="0">
                    <a:pos x="360" y="114"/>
                  </a:cxn>
                  <a:cxn ang="0">
                    <a:pos x="420" y="120"/>
                  </a:cxn>
                  <a:cxn ang="0">
                    <a:pos x="486" y="120"/>
                  </a:cxn>
                  <a:cxn ang="0">
                    <a:pos x="552" y="120"/>
                  </a:cxn>
                  <a:cxn ang="0">
                    <a:pos x="618" y="126"/>
                  </a:cxn>
                  <a:cxn ang="0">
                    <a:pos x="684" y="126"/>
                  </a:cxn>
                  <a:cxn ang="0">
                    <a:pos x="750" y="120"/>
                  </a:cxn>
                  <a:cxn ang="0">
                    <a:pos x="816" y="120"/>
                  </a:cxn>
                  <a:cxn ang="0">
                    <a:pos x="876" y="120"/>
                  </a:cxn>
                  <a:cxn ang="0">
                    <a:pos x="942" y="114"/>
                  </a:cxn>
                  <a:cxn ang="0">
                    <a:pos x="1008" y="114"/>
                  </a:cxn>
                  <a:cxn ang="0">
                    <a:pos x="1074" y="114"/>
                  </a:cxn>
                  <a:cxn ang="0">
                    <a:pos x="1140" y="120"/>
                  </a:cxn>
                  <a:cxn ang="0">
                    <a:pos x="1206" y="120"/>
                  </a:cxn>
                  <a:cxn ang="0">
                    <a:pos x="1272" y="120"/>
                  </a:cxn>
                  <a:cxn ang="0">
                    <a:pos x="1332" y="120"/>
                  </a:cxn>
                  <a:cxn ang="0">
                    <a:pos x="1398" y="120"/>
                  </a:cxn>
                  <a:cxn ang="0">
                    <a:pos x="1464" y="120"/>
                  </a:cxn>
                  <a:cxn ang="0">
                    <a:pos x="1530" y="114"/>
                  </a:cxn>
                  <a:cxn ang="0">
                    <a:pos x="1596" y="108"/>
                  </a:cxn>
                  <a:cxn ang="0">
                    <a:pos x="1662" y="108"/>
                  </a:cxn>
                  <a:cxn ang="0">
                    <a:pos x="1722" y="114"/>
                  </a:cxn>
                  <a:cxn ang="0">
                    <a:pos x="1788" y="120"/>
                  </a:cxn>
                  <a:cxn ang="0">
                    <a:pos x="1854" y="120"/>
                  </a:cxn>
                  <a:cxn ang="0">
                    <a:pos x="1920" y="126"/>
                  </a:cxn>
                  <a:cxn ang="0">
                    <a:pos x="1986" y="126"/>
                  </a:cxn>
                  <a:cxn ang="0">
                    <a:pos x="2052" y="126"/>
                  </a:cxn>
                  <a:cxn ang="0">
                    <a:pos x="2118" y="126"/>
                  </a:cxn>
                  <a:cxn ang="0">
                    <a:pos x="2178" y="126"/>
                  </a:cxn>
                  <a:cxn ang="0">
                    <a:pos x="2244" y="126"/>
                  </a:cxn>
                  <a:cxn ang="0">
                    <a:pos x="2310" y="126"/>
                  </a:cxn>
                  <a:cxn ang="0">
                    <a:pos x="2376" y="126"/>
                  </a:cxn>
                  <a:cxn ang="0">
                    <a:pos x="2442" y="126"/>
                  </a:cxn>
                  <a:cxn ang="0">
                    <a:pos x="2508" y="126"/>
                  </a:cxn>
                </a:cxnLst>
                <a:rect l="0" t="0" r="r" b="b"/>
                <a:pathLst>
                  <a:path w="2538" h="126">
                    <a:moveTo>
                      <a:pt x="0" y="42"/>
                    </a:moveTo>
                    <a:lnTo>
                      <a:pt x="30" y="18"/>
                    </a:lnTo>
                    <a:lnTo>
                      <a:pt x="66" y="6"/>
                    </a:lnTo>
                    <a:lnTo>
                      <a:pt x="96" y="0"/>
                    </a:lnTo>
                    <a:lnTo>
                      <a:pt x="132" y="0"/>
                    </a:lnTo>
                    <a:lnTo>
                      <a:pt x="162" y="12"/>
                    </a:lnTo>
                    <a:lnTo>
                      <a:pt x="192" y="36"/>
                    </a:lnTo>
                    <a:lnTo>
                      <a:pt x="228" y="60"/>
                    </a:lnTo>
                    <a:lnTo>
                      <a:pt x="258" y="78"/>
                    </a:lnTo>
                    <a:lnTo>
                      <a:pt x="294" y="96"/>
                    </a:lnTo>
                    <a:lnTo>
                      <a:pt x="324" y="108"/>
                    </a:lnTo>
                    <a:lnTo>
                      <a:pt x="360" y="114"/>
                    </a:lnTo>
                    <a:lnTo>
                      <a:pt x="390" y="114"/>
                    </a:lnTo>
                    <a:lnTo>
                      <a:pt x="420" y="120"/>
                    </a:lnTo>
                    <a:lnTo>
                      <a:pt x="456" y="120"/>
                    </a:lnTo>
                    <a:lnTo>
                      <a:pt x="486" y="120"/>
                    </a:lnTo>
                    <a:lnTo>
                      <a:pt x="522" y="120"/>
                    </a:lnTo>
                    <a:lnTo>
                      <a:pt x="552" y="120"/>
                    </a:lnTo>
                    <a:lnTo>
                      <a:pt x="588" y="126"/>
                    </a:lnTo>
                    <a:lnTo>
                      <a:pt x="618" y="126"/>
                    </a:lnTo>
                    <a:lnTo>
                      <a:pt x="648" y="126"/>
                    </a:lnTo>
                    <a:lnTo>
                      <a:pt x="684" y="126"/>
                    </a:lnTo>
                    <a:lnTo>
                      <a:pt x="714" y="120"/>
                    </a:lnTo>
                    <a:lnTo>
                      <a:pt x="750" y="120"/>
                    </a:lnTo>
                    <a:lnTo>
                      <a:pt x="780" y="120"/>
                    </a:lnTo>
                    <a:lnTo>
                      <a:pt x="816" y="120"/>
                    </a:lnTo>
                    <a:lnTo>
                      <a:pt x="846" y="120"/>
                    </a:lnTo>
                    <a:lnTo>
                      <a:pt x="876" y="120"/>
                    </a:lnTo>
                    <a:lnTo>
                      <a:pt x="912" y="120"/>
                    </a:lnTo>
                    <a:lnTo>
                      <a:pt x="942" y="114"/>
                    </a:lnTo>
                    <a:lnTo>
                      <a:pt x="978" y="114"/>
                    </a:lnTo>
                    <a:lnTo>
                      <a:pt x="1008" y="114"/>
                    </a:lnTo>
                    <a:lnTo>
                      <a:pt x="1044" y="114"/>
                    </a:lnTo>
                    <a:lnTo>
                      <a:pt x="1074" y="114"/>
                    </a:lnTo>
                    <a:lnTo>
                      <a:pt x="1104" y="120"/>
                    </a:lnTo>
                    <a:lnTo>
                      <a:pt x="1140" y="120"/>
                    </a:lnTo>
                    <a:lnTo>
                      <a:pt x="1170" y="120"/>
                    </a:lnTo>
                    <a:lnTo>
                      <a:pt x="1206" y="120"/>
                    </a:lnTo>
                    <a:lnTo>
                      <a:pt x="1236" y="120"/>
                    </a:lnTo>
                    <a:lnTo>
                      <a:pt x="1272" y="120"/>
                    </a:lnTo>
                    <a:lnTo>
                      <a:pt x="1302" y="120"/>
                    </a:lnTo>
                    <a:lnTo>
                      <a:pt x="1332" y="120"/>
                    </a:lnTo>
                    <a:lnTo>
                      <a:pt x="1368" y="120"/>
                    </a:lnTo>
                    <a:lnTo>
                      <a:pt x="1398" y="120"/>
                    </a:lnTo>
                    <a:lnTo>
                      <a:pt x="1434" y="120"/>
                    </a:lnTo>
                    <a:lnTo>
                      <a:pt x="1464" y="120"/>
                    </a:lnTo>
                    <a:lnTo>
                      <a:pt x="1494" y="114"/>
                    </a:lnTo>
                    <a:lnTo>
                      <a:pt x="1530" y="114"/>
                    </a:lnTo>
                    <a:lnTo>
                      <a:pt x="1560" y="108"/>
                    </a:lnTo>
                    <a:lnTo>
                      <a:pt x="1596" y="108"/>
                    </a:lnTo>
                    <a:lnTo>
                      <a:pt x="1626" y="108"/>
                    </a:lnTo>
                    <a:lnTo>
                      <a:pt x="1662" y="108"/>
                    </a:lnTo>
                    <a:lnTo>
                      <a:pt x="1692" y="108"/>
                    </a:lnTo>
                    <a:lnTo>
                      <a:pt x="1722" y="114"/>
                    </a:lnTo>
                    <a:lnTo>
                      <a:pt x="1758" y="114"/>
                    </a:lnTo>
                    <a:lnTo>
                      <a:pt x="1788" y="120"/>
                    </a:lnTo>
                    <a:lnTo>
                      <a:pt x="1824" y="120"/>
                    </a:lnTo>
                    <a:lnTo>
                      <a:pt x="1854" y="120"/>
                    </a:lnTo>
                    <a:lnTo>
                      <a:pt x="1890" y="126"/>
                    </a:lnTo>
                    <a:lnTo>
                      <a:pt x="1920" y="126"/>
                    </a:lnTo>
                    <a:lnTo>
                      <a:pt x="1950" y="126"/>
                    </a:lnTo>
                    <a:lnTo>
                      <a:pt x="1986" y="126"/>
                    </a:lnTo>
                    <a:lnTo>
                      <a:pt x="2016" y="126"/>
                    </a:lnTo>
                    <a:lnTo>
                      <a:pt x="2052" y="126"/>
                    </a:lnTo>
                    <a:lnTo>
                      <a:pt x="2082" y="126"/>
                    </a:lnTo>
                    <a:lnTo>
                      <a:pt x="2118" y="126"/>
                    </a:lnTo>
                    <a:lnTo>
                      <a:pt x="2148" y="126"/>
                    </a:lnTo>
                    <a:lnTo>
                      <a:pt x="2178" y="126"/>
                    </a:lnTo>
                    <a:lnTo>
                      <a:pt x="2214" y="126"/>
                    </a:lnTo>
                    <a:lnTo>
                      <a:pt x="2244" y="126"/>
                    </a:lnTo>
                    <a:lnTo>
                      <a:pt x="2280" y="126"/>
                    </a:lnTo>
                    <a:lnTo>
                      <a:pt x="2310" y="126"/>
                    </a:lnTo>
                    <a:lnTo>
                      <a:pt x="2346" y="126"/>
                    </a:lnTo>
                    <a:lnTo>
                      <a:pt x="2376" y="126"/>
                    </a:lnTo>
                    <a:lnTo>
                      <a:pt x="2406" y="126"/>
                    </a:lnTo>
                    <a:lnTo>
                      <a:pt x="2442" y="126"/>
                    </a:lnTo>
                    <a:lnTo>
                      <a:pt x="2472" y="126"/>
                    </a:lnTo>
                    <a:lnTo>
                      <a:pt x="2508" y="126"/>
                    </a:lnTo>
                    <a:lnTo>
                      <a:pt x="2538" y="126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</p:grpSp>
        <p:sp>
          <p:nvSpPr>
            <p:cNvPr id="441" name="Line 102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2" name="Line 103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3" name="Line 104"/>
            <p:cNvSpPr>
              <a:spLocks noChangeShapeType="1"/>
            </p:cNvSpPr>
            <p:nvPr/>
          </p:nvSpPr>
          <p:spPr bwMode="auto">
            <a:xfrm flipV="1">
              <a:off x="4865926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4" name="Line 106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5" name="Line 108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6" name="Line 110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7" name="Line 112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8" name="Line 114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9" name="Line 116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0" name="Line 118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1" name="Line 120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2" name="Line 122"/>
            <p:cNvSpPr>
              <a:spLocks noChangeShapeType="1"/>
            </p:cNvSpPr>
            <p:nvPr/>
          </p:nvSpPr>
          <p:spPr bwMode="auto">
            <a:xfrm>
              <a:off x="4865926" y="300335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3" name="Line 124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4" name="Line 126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5" name="Line 128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6" name="Line 130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7" name="Line 132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8" name="Line 134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9" name="Line 136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0" name="Line 138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1" name="Line 140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2" name="Line 142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3" name="Freeform 144"/>
            <p:cNvSpPr>
              <a:spLocks/>
            </p:cNvSpPr>
            <p:nvPr/>
          </p:nvSpPr>
          <p:spPr bwMode="auto">
            <a:xfrm>
              <a:off x="4901005" y="2720305"/>
              <a:ext cx="2967687" cy="276147"/>
            </a:xfrm>
            <a:custGeom>
              <a:avLst/>
              <a:gdLst/>
              <a:ahLst/>
              <a:cxnLst>
                <a:cxn ang="0">
                  <a:pos x="66" y="144"/>
                </a:cxn>
                <a:cxn ang="0">
                  <a:pos x="162" y="120"/>
                </a:cxn>
                <a:cxn ang="0">
                  <a:pos x="258" y="186"/>
                </a:cxn>
                <a:cxn ang="0">
                  <a:pos x="360" y="222"/>
                </a:cxn>
                <a:cxn ang="0">
                  <a:pos x="456" y="234"/>
                </a:cxn>
                <a:cxn ang="0">
                  <a:pos x="552" y="234"/>
                </a:cxn>
                <a:cxn ang="0">
                  <a:pos x="648" y="234"/>
                </a:cxn>
                <a:cxn ang="0">
                  <a:pos x="750" y="234"/>
                </a:cxn>
                <a:cxn ang="0">
                  <a:pos x="846" y="234"/>
                </a:cxn>
                <a:cxn ang="0">
                  <a:pos x="942" y="234"/>
                </a:cxn>
                <a:cxn ang="0">
                  <a:pos x="1044" y="234"/>
                </a:cxn>
                <a:cxn ang="0">
                  <a:pos x="1140" y="234"/>
                </a:cxn>
                <a:cxn ang="0">
                  <a:pos x="1236" y="240"/>
                </a:cxn>
                <a:cxn ang="0">
                  <a:pos x="1332" y="240"/>
                </a:cxn>
                <a:cxn ang="0">
                  <a:pos x="1434" y="240"/>
                </a:cxn>
                <a:cxn ang="0">
                  <a:pos x="1530" y="240"/>
                </a:cxn>
                <a:cxn ang="0">
                  <a:pos x="1626" y="234"/>
                </a:cxn>
                <a:cxn ang="0">
                  <a:pos x="1722" y="234"/>
                </a:cxn>
                <a:cxn ang="0">
                  <a:pos x="1824" y="234"/>
                </a:cxn>
                <a:cxn ang="0">
                  <a:pos x="1920" y="240"/>
                </a:cxn>
                <a:cxn ang="0">
                  <a:pos x="2016" y="240"/>
                </a:cxn>
                <a:cxn ang="0">
                  <a:pos x="2118" y="240"/>
                </a:cxn>
                <a:cxn ang="0">
                  <a:pos x="2214" y="240"/>
                </a:cxn>
                <a:cxn ang="0">
                  <a:pos x="2310" y="240"/>
                </a:cxn>
                <a:cxn ang="0">
                  <a:pos x="2406" y="240"/>
                </a:cxn>
                <a:cxn ang="0">
                  <a:pos x="2508" y="240"/>
                </a:cxn>
                <a:cxn ang="0">
                  <a:pos x="2508" y="240"/>
                </a:cxn>
                <a:cxn ang="0">
                  <a:pos x="2406" y="234"/>
                </a:cxn>
                <a:cxn ang="0">
                  <a:pos x="2310" y="234"/>
                </a:cxn>
                <a:cxn ang="0">
                  <a:pos x="2214" y="234"/>
                </a:cxn>
                <a:cxn ang="0">
                  <a:pos x="2118" y="240"/>
                </a:cxn>
                <a:cxn ang="0">
                  <a:pos x="2016" y="240"/>
                </a:cxn>
                <a:cxn ang="0">
                  <a:pos x="1920" y="234"/>
                </a:cxn>
                <a:cxn ang="0">
                  <a:pos x="1824" y="234"/>
                </a:cxn>
                <a:cxn ang="0">
                  <a:pos x="1722" y="228"/>
                </a:cxn>
                <a:cxn ang="0">
                  <a:pos x="1626" y="234"/>
                </a:cxn>
                <a:cxn ang="0">
                  <a:pos x="1530" y="234"/>
                </a:cxn>
                <a:cxn ang="0">
                  <a:pos x="1434" y="234"/>
                </a:cxn>
                <a:cxn ang="0">
                  <a:pos x="1332" y="234"/>
                </a:cxn>
                <a:cxn ang="0">
                  <a:pos x="1236" y="234"/>
                </a:cxn>
                <a:cxn ang="0">
                  <a:pos x="1140" y="228"/>
                </a:cxn>
                <a:cxn ang="0">
                  <a:pos x="1044" y="228"/>
                </a:cxn>
                <a:cxn ang="0">
                  <a:pos x="942" y="228"/>
                </a:cxn>
                <a:cxn ang="0">
                  <a:pos x="846" y="228"/>
                </a:cxn>
                <a:cxn ang="0">
                  <a:pos x="750" y="228"/>
                </a:cxn>
                <a:cxn ang="0">
                  <a:pos x="648" y="234"/>
                </a:cxn>
                <a:cxn ang="0">
                  <a:pos x="552" y="228"/>
                </a:cxn>
                <a:cxn ang="0">
                  <a:pos x="456" y="228"/>
                </a:cxn>
                <a:cxn ang="0">
                  <a:pos x="360" y="210"/>
                </a:cxn>
                <a:cxn ang="0">
                  <a:pos x="258" y="150"/>
                </a:cxn>
                <a:cxn ang="0">
                  <a:pos x="162" y="24"/>
                </a:cxn>
                <a:cxn ang="0">
                  <a:pos x="66" y="48"/>
                </a:cxn>
                <a:cxn ang="0">
                  <a:pos x="0" y="162"/>
                </a:cxn>
              </a:cxnLst>
              <a:rect l="0" t="0" r="r" b="b"/>
              <a:pathLst>
                <a:path w="2538" h="240">
                  <a:moveTo>
                    <a:pt x="0" y="162"/>
                  </a:moveTo>
                  <a:lnTo>
                    <a:pt x="30" y="168"/>
                  </a:lnTo>
                  <a:lnTo>
                    <a:pt x="66" y="144"/>
                  </a:lnTo>
                  <a:lnTo>
                    <a:pt x="96" y="132"/>
                  </a:lnTo>
                  <a:lnTo>
                    <a:pt x="132" y="120"/>
                  </a:lnTo>
                  <a:lnTo>
                    <a:pt x="162" y="120"/>
                  </a:lnTo>
                  <a:lnTo>
                    <a:pt x="192" y="138"/>
                  </a:lnTo>
                  <a:lnTo>
                    <a:pt x="228" y="162"/>
                  </a:lnTo>
                  <a:lnTo>
                    <a:pt x="258" y="186"/>
                  </a:lnTo>
                  <a:lnTo>
                    <a:pt x="294" y="204"/>
                  </a:lnTo>
                  <a:lnTo>
                    <a:pt x="324" y="216"/>
                  </a:lnTo>
                  <a:lnTo>
                    <a:pt x="360" y="222"/>
                  </a:lnTo>
                  <a:lnTo>
                    <a:pt x="390" y="228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86" y="234"/>
                  </a:lnTo>
                  <a:lnTo>
                    <a:pt x="522" y="234"/>
                  </a:lnTo>
                  <a:lnTo>
                    <a:pt x="552" y="234"/>
                  </a:lnTo>
                  <a:lnTo>
                    <a:pt x="588" y="234"/>
                  </a:lnTo>
                  <a:lnTo>
                    <a:pt x="618" y="234"/>
                  </a:lnTo>
                  <a:lnTo>
                    <a:pt x="648" y="234"/>
                  </a:lnTo>
                  <a:lnTo>
                    <a:pt x="684" y="234"/>
                  </a:lnTo>
                  <a:lnTo>
                    <a:pt x="714" y="234"/>
                  </a:lnTo>
                  <a:lnTo>
                    <a:pt x="750" y="234"/>
                  </a:lnTo>
                  <a:lnTo>
                    <a:pt x="780" y="234"/>
                  </a:lnTo>
                  <a:lnTo>
                    <a:pt x="816" y="234"/>
                  </a:lnTo>
                  <a:lnTo>
                    <a:pt x="846" y="234"/>
                  </a:lnTo>
                  <a:lnTo>
                    <a:pt x="876" y="234"/>
                  </a:lnTo>
                  <a:lnTo>
                    <a:pt x="912" y="234"/>
                  </a:lnTo>
                  <a:lnTo>
                    <a:pt x="942" y="234"/>
                  </a:lnTo>
                  <a:lnTo>
                    <a:pt x="978" y="234"/>
                  </a:lnTo>
                  <a:lnTo>
                    <a:pt x="1008" y="234"/>
                  </a:lnTo>
                  <a:lnTo>
                    <a:pt x="1044" y="234"/>
                  </a:lnTo>
                  <a:lnTo>
                    <a:pt x="1074" y="234"/>
                  </a:lnTo>
                  <a:lnTo>
                    <a:pt x="1104" y="234"/>
                  </a:lnTo>
                  <a:lnTo>
                    <a:pt x="1140" y="234"/>
                  </a:lnTo>
                  <a:lnTo>
                    <a:pt x="1170" y="240"/>
                  </a:lnTo>
                  <a:lnTo>
                    <a:pt x="1206" y="240"/>
                  </a:lnTo>
                  <a:lnTo>
                    <a:pt x="1236" y="240"/>
                  </a:lnTo>
                  <a:lnTo>
                    <a:pt x="1272" y="240"/>
                  </a:lnTo>
                  <a:lnTo>
                    <a:pt x="1302" y="240"/>
                  </a:lnTo>
                  <a:lnTo>
                    <a:pt x="1332" y="240"/>
                  </a:lnTo>
                  <a:lnTo>
                    <a:pt x="1368" y="240"/>
                  </a:lnTo>
                  <a:lnTo>
                    <a:pt x="1398" y="240"/>
                  </a:lnTo>
                  <a:lnTo>
                    <a:pt x="1434" y="240"/>
                  </a:lnTo>
                  <a:lnTo>
                    <a:pt x="1464" y="240"/>
                  </a:lnTo>
                  <a:lnTo>
                    <a:pt x="1494" y="240"/>
                  </a:lnTo>
                  <a:lnTo>
                    <a:pt x="1530" y="240"/>
                  </a:lnTo>
                  <a:lnTo>
                    <a:pt x="1560" y="240"/>
                  </a:lnTo>
                  <a:lnTo>
                    <a:pt x="1596" y="240"/>
                  </a:lnTo>
                  <a:lnTo>
                    <a:pt x="1626" y="234"/>
                  </a:lnTo>
                  <a:lnTo>
                    <a:pt x="1662" y="234"/>
                  </a:lnTo>
                  <a:lnTo>
                    <a:pt x="1692" y="234"/>
                  </a:lnTo>
                  <a:lnTo>
                    <a:pt x="1722" y="234"/>
                  </a:lnTo>
                  <a:lnTo>
                    <a:pt x="1758" y="234"/>
                  </a:lnTo>
                  <a:lnTo>
                    <a:pt x="1788" y="234"/>
                  </a:lnTo>
                  <a:lnTo>
                    <a:pt x="1824" y="234"/>
                  </a:lnTo>
                  <a:lnTo>
                    <a:pt x="1854" y="240"/>
                  </a:lnTo>
                  <a:lnTo>
                    <a:pt x="1890" y="240"/>
                  </a:lnTo>
                  <a:lnTo>
                    <a:pt x="1920" y="240"/>
                  </a:lnTo>
                  <a:lnTo>
                    <a:pt x="1950" y="240"/>
                  </a:lnTo>
                  <a:lnTo>
                    <a:pt x="1986" y="240"/>
                  </a:lnTo>
                  <a:lnTo>
                    <a:pt x="2016" y="240"/>
                  </a:lnTo>
                  <a:lnTo>
                    <a:pt x="2052" y="240"/>
                  </a:lnTo>
                  <a:lnTo>
                    <a:pt x="2082" y="240"/>
                  </a:lnTo>
                  <a:lnTo>
                    <a:pt x="2118" y="240"/>
                  </a:lnTo>
                  <a:lnTo>
                    <a:pt x="2148" y="240"/>
                  </a:lnTo>
                  <a:lnTo>
                    <a:pt x="2178" y="240"/>
                  </a:lnTo>
                  <a:lnTo>
                    <a:pt x="2214" y="240"/>
                  </a:lnTo>
                  <a:lnTo>
                    <a:pt x="2244" y="240"/>
                  </a:lnTo>
                  <a:lnTo>
                    <a:pt x="2280" y="240"/>
                  </a:lnTo>
                  <a:lnTo>
                    <a:pt x="2310" y="240"/>
                  </a:lnTo>
                  <a:lnTo>
                    <a:pt x="2346" y="240"/>
                  </a:lnTo>
                  <a:lnTo>
                    <a:pt x="2376" y="240"/>
                  </a:lnTo>
                  <a:lnTo>
                    <a:pt x="2406" y="240"/>
                  </a:lnTo>
                  <a:lnTo>
                    <a:pt x="2442" y="240"/>
                  </a:lnTo>
                  <a:lnTo>
                    <a:pt x="2472" y="240"/>
                  </a:lnTo>
                  <a:lnTo>
                    <a:pt x="2508" y="240"/>
                  </a:lnTo>
                  <a:lnTo>
                    <a:pt x="2538" y="240"/>
                  </a:lnTo>
                  <a:lnTo>
                    <a:pt x="2538" y="240"/>
                  </a:lnTo>
                  <a:lnTo>
                    <a:pt x="2508" y="240"/>
                  </a:lnTo>
                  <a:lnTo>
                    <a:pt x="2472" y="240"/>
                  </a:lnTo>
                  <a:lnTo>
                    <a:pt x="2442" y="240"/>
                  </a:lnTo>
                  <a:lnTo>
                    <a:pt x="2406" y="234"/>
                  </a:lnTo>
                  <a:lnTo>
                    <a:pt x="2376" y="234"/>
                  </a:lnTo>
                  <a:lnTo>
                    <a:pt x="2346" y="234"/>
                  </a:lnTo>
                  <a:lnTo>
                    <a:pt x="2310" y="234"/>
                  </a:lnTo>
                  <a:lnTo>
                    <a:pt x="2280" y="234"/>
                  </a:lnTo>
                  <a:lnTo>
                    <a:pt x="2244" y="234"/>
                  </a:lnTo>
                  <a:lnTo>
                    <a:pt x="2214" y="234"/>
                  </a:lnTo>
                  <a:lnTo>
                    <a:pt x="2178" y="240"/>
                  </a:lnTo>
                  <a:lnTo>
                    <a:pt x="2148" y="240"/>
                  </a:lnTo>
                  <a:lnTo>
                    <a:pt x="2118" y="240"/>
                  </a:lnTo>
                  <a:lnTo>
                    <a:pt x="2082" y="240"/>
                  </a:lnTo>
                  <a:lnTo>
                    <a:pt x="2052" y="240"/>
                  </a:lnTo>
                  <a:lnTo>
                    <a:pt x="2016" y="240"/>
                  </a:lnTo>
                  <a:lnTo>
                    <a:pt x="1986" y="240"/>
                  </a:lnTo>
                  <a:lnTo>
                    <a:pt x="1950" y="234"/>
                  </a:lnTo>
                  <a:lnTo>
                    <a:pt x="1920" y="234"/>
                  </a:lnTo>
                  <a:lnTo>
                    <a:pt x="1890" y="234"/>
                  </a:lnTo>
                  <a:lnTo>
                    <a:pt x="1854" y="234"/>
                  </a:lnTo>
                  <a:lnTo>
                    <a:pt x="1824" y="234"/>
                  </a:lnTo>
                  <a:lnTo>
                    <a:pt x="1788" y="228"/>
                  </a:lnTo>
                  <a:lnTo>
                    <a:pt x="1758" y="228"/>
                  </a:lnTo>
                  <a:lnTo>
                    <a:pt x="1722" y="228"/>
                  </a:lnTo>
                  <a:lnTo>
                    <a:pt x="1692" y="234"/>
                  </a:lnTo>
                  <a:lnTo>
                    <a:pt x="1662" y="234"/>
                  </a:lnTo>
                  <a:lnTo>
                    <a:pt x="1626" y="234"/>
                  </a:lnTo>
                  <a:lnTo>
                    <a:pt x="1596" y="234"/>
                  </a:lnTo>
                  <a:lnTo>
                    <a:pt x="1560" y="234"/>
                  </a:lnTo>
                  <a:lnTo>
                    <a:pt x="1530" y="234"/>
                  </a:lnTo>
                  <a:lnTo>
                    <a:pt x="1494" y="234"/>
                  </a:lnTo>
                  <a:lnTo>
                    <a:pt x="1464" y="234"/>
                  </a:lnTo>
                  <a:lnTo>
                    <a:pt x="1434" y="234"/>
                  </a:lnTo>
                  <a:lnTo>
                    <a:pt x="1398" y="234"/>
                  </a:lnTo>
                  <a:lnTo>
                    <a:pt x="1368" y="234"/>
                  </a:lnTo>
                  <a:lnTo>
                    <a:pt x="1332" y="234"/>
                  </a:lnTo>
                  <a:lnTo>
                    <a:pt x="1302" y="234"/>
                  </a:lnTo>
                  <a:lnTo>
                    <a:pt x="1272" y="234"/>
                  </a:lnTo>
                  <a:lnTo>
                    <a:pt x="1236" y="234"/>
                  </a:lnTo>
                  <a:lnTo>
                    <a:pt x="1206" y="234"/>
                  </a:lnTo>
                  <a:lnTo>
                    <a:pt x="1170" y="234"/>
                  </a:lnTo>
                  <a:lnTo>
                    <a:pt x="1140" y="228"/>
                  </a:lnTo>
                  <a:lnTo>
                    <a:pt x="1104" y="228"/>
                  </a:lnTo>
                  <a:lnTo>
                    <a:pt x="1074" y="228"/>
                  </a:lnTo>
                  <a:lnTo>
                    <a:pt x="1044" y="228"/>
                  </a:lnTo>
                  <a:lnTo>
                    <a:pt x="1008" y="228"/>
                  </a:lnTo>
                  <a:lnTo>
                    <a:pt x="978" y="228"/>
                  </a:lnTo>
                  <a:lnTo>
                    <a:pt x="942" y="228"/>
                  </a:lnTo>
                  <a:lnTo>
                    <a:pt x="912" y="228"/>
                  </a:lnTo>
                  <a:lnTo>
                    <a:pt x="876" y="228"/>
                  </a:lnTo>
                  <a:lnTo>
                    <a:pt x="846" y="228"/>
                  </a:lnTo>
                  <a:lnTo>
                    <a:pt x="816" y="228"/>
                  </a:lnTo>
                  <a:lnTo>
                    <a:pt x="780" y="228"/>
                  </a:lnTo>
                  <a:lnTo>
                    <a:pt x="750" y="228"/>
                  </a:lnTo>
                  <a:lnTo>
                    <a:pt x="714" y="228"/>
                  </a:lnTo>
                  <a:lnTo>
                    <a:pt x="684" y="228"/>
                  </a:lnTo>
                  <a:lnTo>
                    <a:pt x="648" y="234"/>
                  </a:lnTo>
                  <a:lnTo>
                    <a:pt x="618" y="234"/>
                  </a:lnTo>
                  <a:lnTo>
                    <a:pt x="588" y="228"/>
                  </a:lnTo>
                  <a:lnTo>
                    <a:pt x="552" y="228"/>
                  </a:lnTo>
                  <a:lnTo>
                    <a:pt x="522" y="228"/>
                  </a:lnTo>
                  <a:lnTo>
                    <a:pt x="486" y="228"/>
                  </a:lnTo>
                  <a:lnTo>
                    <a:pt x="456" y="228"/>
                  </a:lnTo>
                  <a:lnTo>
                    <a:pt x="420" y="222"/>
                  </a:lnTo>
                  <a:lnTo>
                    <a:pt x="390" y="216"/>
                  </a:lnTo>
                  <a:lnTo>
                    <a:pt x="360" y="210"/>
                  </a:lnTo>
                  <a:lnTo>
                    <a:pt x="324" y="198"/>
                  </a:lnTo>
                  <a:lnTo>
                    <a:pt x="294" y="180"/>
                  </a:lnTo>
                  <a:lnTo>
                    <a:pt x="258" y="150"/>
                  </a:lnTo>
                  <a:lnTo>
                    <a:pt x="228" y="108"/>
                  </a:lnTo>
                  <a:lnTo>
                    <a:pt x="192" y="66"/>
                  </a:lnTo>
                  <a:lnTo>
                    <a:pt x="162" y="24"/>
                  </a:lnTo>
                  <a:lnTo>
                    <a:pt x="132" y="0"/>
                  </a:lnTo>
                  <a:lnTo>
                    <a:pt x="96" y="6"/>
                  </a:lnTo>
                  <a:lnTo>
                    <a:pt x="66" y="48"/>
                  </a:lnTo>
                  <a:lnTo>
                    <a:pt x="30" y="84"/>
                  </a:lnTo>
                  <a:lnTo>
                    <a:pt x="0" y="6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CC00">
                <a:alpha val="1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4" name="Freeform 146"/>
            <p:cNvSpPr>
              <a:spLocks/>
            </p:cNvSpPr>
            <p:nvPr/>
          </p:nvSpPr>
          <p:spPr bwMode="auto">
            <a:xfrm>
              <a:off x="4901005" y="2789341"/>
              <a:ext cx="2967687" cy="207110"/>
            </a:xfrm>
            <a:custGeom>
              <a:avLst/>
              <a:gdLst/>
              <a:ahLst/>
              <a:cxnLst>
                <a:cxn ang="0">
                  <a:pos x="30" y="66"/>
                </a:cxn>
                <a:cxn ang="0">
                  <a:pos x="96" y="12"/>
                </a:cxn>
                <a:cxn ang="0">
                  <a:pos x="162" y="12"/>
                </a:cxn>
                <a:cxn ang="0">
                  <a:pos x="228" y="78"/>
                </a:cxn>
                <a:cxn ang="0">
                  <a:pos x="294" y="132"/>
                </a:cxn>
                <a:cxn ang="0">
                  <a:pos x="360" y="156"/>
                </a:cxn>
                <a:cxn ang="0">
                  <a:pos x="420" y="168"/>
                </a:cxn>
                <a:cxn ang="0">
                  <a:pos x="486" y="168"/>
                </a:cxn>
                <a:cxn ang="0">
                  <a:pos x="552" y="174"/>
                </a:cxn>
                <a:cxn ang="0">
                  <a:pos x="618" y="174"/>
                </a:cxn>
                <a:cxn ang="0">
                  <a:pos x="684" y="174"/>
                </a:cxn>
                <a:cxn ang="0">
                  <a:pos x="750" y="174"/>
                </a:cxn>
                <a:cxn ang="0">
                  <a:pos x="816" y="174"/>
                </a:cxn>
                <a:cxn ang="0">
                  <a:pos x="876" y="174"/>
                </a:cxn>
                <a:cxn ang="0">
                  <a:pos x="942" y="174"/>
                </a:cxn>
                <a:cxn ang="0">
                  <a:pos x="1008" y="174"/>
                </a:cxn>
                <a:cxn ang="0">
                  <a:pos x="1074" y="174"/>
                </a:cxn>
                <a:cxn ang="0">
                  <a:pos x="1140" y="174"/>
                </a:cxn>
                <a:cxn ang="0">
                  <a:pos x="1206" y="174"/>
                </a:cxn>
                <a:cxn ang="0">
                  <a:pos x="1272" y="174"/>
                </a:cxn>
                <a:cxn ang="0">
                  <a:pos x="1332" y="180"/>
                </a:cxn>
                <a:cxn ang="0">
                  <a:pos x="1398" y="180"/>
                </a:cxn>
                <a:cxn ang="0">
                  <a:pos x="1464" y="180"/>
                </a:cxn>
                <a:cxn ang="0">
                  <a:pos x="1530" y="180"/>
                </a:cxn>
                <a:cxn ang="0">
                  <a:pos x="1596" y="174"/>
                </a:cxn>
                <a:cxn ang="0">
                  <a:pos x="1662" y="174"/>
                </a:cxn>
                <a:cxn ang="0">
                  <a:pos x="1722" y="174"/>
                </a:cxn>
                <a:cxn ang="0">
                  <a:pos x="1788" y="174"/>
                </a:cxn>
                <a:cxn ang="0">
                  <a:pos x="1854" y="174"/>
                </a:cxn>
                <a:cxn ang="0">
                  <a:pos x="1920" y="180"/>
                </a:cxn>
                <a:cxn ang="0">
                  <a:pos x="1986" y="180"/>
                </a:cxn>
                <a:cxn ang="0">
                  <a:pos x="2052" y="180"/>
                </a:cxn>
                <a:cxn ang="0">
                  <a:pos x="2118" y="180"/>
                </a:cxn>
                <a:cxn ang="0">
                  <a:pos x="2178" y="180"/>
                </a:cxn>
                <a:cxn ang="0">
                  <a:pos x="2244" y="180"/>
                </a:cxn>
                <a:cxn ang="0">
                  <a:pos x="2310" y="174"/>
                </a:cxn>
                <a:cxn ang="0">
                  <a:pos x="2376" y="174"/>
                </a:cxn>
                <a:cxn ang="0">
                  <a:pos x="2442" y="180"/>
                </a:cxn>
                <a:cxn ang="0">
                  <a:pos x="2508" y="180"/>
                </a:cxn>
              </a:cxnLst>
              <a:rect l="0" t="0" r="r" b="b"/>
              <a:pathLst>
                <a:path w="2538" h="180">
                  <a:moveTo>
                    <a:pt x="0" y="54"/>
                  </a:moveTo>
                  <a:lnTo>
                    <a:pt x="30" y="66"/>
                  </a:lnTo>
                  <a:lnTo>
                    <a:pt x="66" y="36"/>
                  </a:lnTo>
                  <a:lnTo>
                    <a:pt x="96" y="12"/>
                  </a:lnTo>
                  <a:lnTo>
                    <a:pt x="132" y="0"/>
                  </a:lnTo>
                  <a:lnTo>
                    <a:pt x="162" y="12"/>
                  </a:lnTo>
                  <a:lnTo>
                    <a:pt x="192" y="42"/>
                  </a:lnTo>
                  <a:lnTo>
                    <a:pt x="228" y="78"/>
                  </a:lnTo>
                  <a:lnTo>
                    <a:pt x="258" y="108"/>
                  </a:lnTo>
                  <a:lnTo>
                    <a:pt x="294" y="132"/>
                  </a:lnTo>
                  <a:lnTo>
                    <a:pt x="324" y="144"/>
                  </a:lnTo>
                  <a:lnTo>
                    <a:pt x="360" y="156"/>
                  </a:lnTo>
                  <a:lnTo>
                    <a:pt x="390" y="162"/>
                  </a:lnTo>
                  <a:lnTo>
                    <a:pt x="420" y="168"/>
                  </a:lnTo>
                  <a:lnTo>
                    <a:pt x="456" y="168"/>
                  </a:lnTo>
                  <a:lnTo>
                    <a:pt x="486" y="168"/>
                  </a:lnTo>
                  <a:lnTo>
                    <a:pt x="522" y="174"/>
                  </a:lnTo>
                  <a:lnTo>
                    <a:pt x="552" y="174"/>
                  </a:lnTo>
                  <a:lnTo>
                    <a:pt x="588" y="174"/>
                  </a:lnTo>
                  <a:lnTo>
                    <a:pt x="618" y="174"/>
                  </a:lnTo>
                  <a:lnTo>
                    <a:pt x="648" y="174"/>
                  </a:lnTo>
                  <a:lnTo>
                    <a:pt x="684" y="174"/>
                  </a:lnTo>
                  <a:lnTo>
                    <a:pt x="714" y="174"/>
                  </a:lnTo>
                  <a:lnTo>
                    <a:pt x="750" y="174"/>
                  </a:lnTo>
                  <a:lnTo>
                    <a:pt x="780" y="174"/>
                  </a:lnTo>
                  <a:lnTo>
                    <a:pt x="816" y="174"/>
                  </a:lnTo>
                  <a:lnTo>
                    <a:pt x="846" y="174"/>
                  </a:lnTo>
                  <a:lnTo>
                    <a:pt x="876" y="174"/>
                  </a:lnTo>
                  <a:lnTo>
                    <a:pt x="912" y="174"/>
                  </a:lnTo>
                  <a:lnTo>
                    <a:pt x="942" y="174"/>
                  </a:lnTo>
                  <a:lnTo>
                    <a:pt x="978" y="174"/>
                  </a:lnTo>
                  <a:lnTo>
                    <a:pt x="1008" y="174"/>
                  </a:lnTo>
                  <a:lnTo>
                    <a:pt x="1044" y="174"/>
                  </a:lnTo>
                  <a:lnTo>
                    <a:pt x="1074" y="174"/>
                  </a:lnTo>
                  <a:lnTo>
                    <a:pt x="1104" y="174"/>
                  </a:lnTo>
                  <a:lnTo>
                    <a:pt x="1140" y="174"/>
                  </a:lnTo>
                  <a:lnTo>
                    <a:pt x="1170" y="174"/>
                  </a:lnTo>
                  <a:lnTo>
                    <a:pt x="1206" y="174"/>
                  </a:lnTo>
                  <a:lnTo>
                    <a:pt x="1236" y="174"/>
                  </a:lnTo>
                  <a:lnTo>
                    <a:pt x="1272" y="174"/>
                  </a:lnTo>
                  <a:lnTo>
                    <a:pt x="1302" y="180"/>
                  </a:lnTo>
                  <a:lnTo>
                    <a:pt x="1332" y="180"/>
                  </a:lnTo>
                  <a:lnTo>
                    <a:pt x="1368" y="180"/>
                  </a:lnTo>
                  <a:lnTo>
                    <a:pt x="1398" y="180"/>
                  </a:lnTo>
                  <a:lnTo>
                    <a:pt x="1434" y="180"/>
                  </a:lnTo>
                  <a:lnTo>
                    <a:pt x="1464" y="180"/>
                  </a:lnTo>
                  <a:lnTo>
                    <a:pt x="1494" y="180"/>
                  </a:lnTo>
                  <a:lnTo>
                    <a:pt x="1530" y="180"/>
                  </a:lnTo>
                  <a:lnTo>
                    <a:pt x="1560" y="180"/>
                  </a:lnTo>
                  <a:lnTo>
                    <a:pt x="1596" y="174"/>
                  </a:lnTo>
                  <a:lnTo>
                    <a:pt x="1626" y="174"/>
                  </a:lnTo>
                  <a:lnTo>
                    <a:pt x="1662" y="174"/>
                  </a:lnTo>
                  <a:lnTo>
                    <a:pt x="1692" y="174"/>
                  </a:lnTo>
                  <a:lnTo>
                    <a:pt x="1722" y="174"/>
                  </a:lnTo>
                  <a:lnTo>
                    <a:pt x="1758" y="174"/>
                  </a:lnTo>
                  <a:lnTo>
                    <a:pt x="1788" y="174"/>
                  </a:lnTo>
                  <a:lnTo>
                    <a:pt x="1824" y="174"/>
                  </a:lnTo>
                  <a:lnTo>
                    <a:pt x="1854" y="174"/>
                  </a:lnTo>
                  <a:lnTo>
                    <a:pt x="1890" y="174"/>
                  </a:lnTo>
                  <a:lnTo>
                    <a:pt x="1920" y="180"/>
                  </a:lnTo>
                  <a:lnTo>
                    <a:pt x="1950" y="180"/>
                  </a:lnTo>
                  <a:lnTo>
                    <a:pt x="1986" y="180"/>
                  </a:lnTo>
                  <a:lnTo>
                    <a:pt x="2016" y="180"/>
                  </a:lnTo>
                  <a:lnTo>
                    <a:pt x="2052" y="180"/>
                  </a:lnTo>
                  <a:lnTo>
                    <a:pt x="2082" y="180"/>
                  </a:lnTo>
                  <a:lnTo>
                    <a:pt x="2118" y="180"/>
                  </a:lnTo>
                  <a:lnTo>
                    <a:pt x="2148" y="180"/>
                  </a:lnTo>
                  <a:lnTo>
                    <a:pt x="2178" y="180"/>
                  </a:lnTo>
                  <a:lnTo>
                    <a:pt x="2214" y="180"/>
                  </a:lnTo>
                  <a:lnTo>
                    <a:pt x="2244" y="180"/>
                  </a:lnTo>
                  <a:lnTo>
                    <a:pt x="2280" y="180"/>
                  </a:lnTo>
                  <a:lnTo>
                    <a:pt x="2310" y="174"/>
                  </a:lnTo>
                  <a:lnTo>
                    <a:pt x="2346" y="174"/>
                  </a:lnTo>
                  <a:lnTo>
                    <a:pt x="2376" y="174"/>
                  </a:lnTo>
                  <a:lnTo>
                    <a:pt x="2406" y="180"/>
                  </a:lnTo>
                  <a:lnTo>
                    <a:pt x="2442" y="180"/>
                  </a:lnTo>
                  <a:lnTo>
                    <a:pt x="2472" y="180"/>
                  </a:lnTo>
                  <a:lnTo>
                    <a:pt x="2508" y="180"/>
                  </a:lnTo>
                  <a:lnTo>
                    <a:pt x="2538" y="180"/>
                  </a:lnTo>
                </a:path>
              </a:pathLst>
            </a:custGeom>
            <a:noFill/>
            <a:ln w="25400" cap="flat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0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1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2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3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4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5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6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7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8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9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0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1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2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3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4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5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6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7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8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9" name="Freeform 97"/>
            <p:cNvSpPr>
              <a:spLocks/>
            </p:cNvSpPr>
            <p:nvPr/>
          </p:nvSpPr>
          <p:spPr bwMode="auto">
            <a:xfrm>
              <a:off x="4901005" y="1739985"/>
              <a:ext cx="2967687" cy="1256467"/>
            </a:xfrm>
            <a:custGeom>
              <a:avLst/>
              <a:gdLst/>
              <a:ahLst/>
              <a:cxnLst>
                <a:cxn ang="0">
                  <a:pos x="66" y="804"/>
                </a:cxn>
                <a:cxn ang="0">
                  <a:pos x="162" y="486"/>
                </a:cxn>
                <a:cxn ang="0">
                  <a:pos x="258" y="726"/>
                </a:cxn>
                <a:cxn ang="0">
                  <a:pos x="360" y="1002"/>
                </a:cxn>
                <a:cxn ang="0">
                  <a:pos x="456" y="1044"/>
                </a:cxn>
                <a:cxn ang="0">
                  <a:pos x="552" y="1062"/>
                </a:cxn>
                <a:cxn ang="0">
                  <a:pos x="648" y="1068"/>
                </a:cxn>
                <a:cxn ang="0">
                  <a:pos x="750" y="1074"/>
                </a:cxn>
                <a:cxn ang="0">
                  <a:pos x="846" y="1074"/>
                </a:cxn>
                <a:cxn ang="0">
                  <a:pos x="942" y="1080"/>
                </a:cxn>
                <a:cxn ang="0">
                  <a:pos x="1044" y="1080"/>
                </a:cxn>
                <a:cxn ang="0">
                  <a:pos x="1140" y="1080"/>
                </a:cxn>
                <a:cxn ang="0">
                  <a:pos x="1236" y="1086"/>
                </a:cxn>
                <a:cxn ang="0">
                  <a:pos x="1332" y="1080"/>
                </a:cxn>
                <a:cxn ang="0">
                  <a:pos x="1434" y="1080"/>
                </a:cxn>
                <a:cxn ang="0">
                  <a:pos x="1530" y="1068"/>
                </a:cxn>
                <a:cxn ang="0">
                  <a:pos x="1626" y="1050"/>
                </a:cxn>
                <a:cxn ang="0">
                  <a:pos x="1722" y="1062"/>
                </a:cxn>
                <a:cxn ang="0">
                  <a:pos x="1824" y="1080"/>
                </a:cxn>
                <a:cxn ang="0">
                  <a:pos x="1920" y="1086"/>
                </a:cxn>
                <a:cxn ang="0">
                  <a:pos x="2016" y="1086"/>
                </a:cxn>
                <a:cxn ang="0">
                  <a:pos x="2118" y="1086"/>
                </a:cxn>
                <a:cxn ang="0">
                  <a:pos x="2214" y="1086"/>
                </a:cxn>
                <a:cxn ang="0">
                  <a:pos x="2310" y="1080"/>
                </a:cxn>
                <a:cxn ang="0">
                  <a:pos x="2406" y="1086"/>
                </a:cxn>
                <a:cxn ang="0">
                  <a:pos x="2508" y="1092"/>
                </a:cxn>
                <a:cxn ang="0">
                  <a:pos x="2508" y="1086"/>
                </a:cxn>
                <a:cxn ang="0">
                  <a:pos x="2406" y="1074"/>
                </a:cxn>
                <a:cxn ang="0">
                  <a:pos x="2310" y="1074"/>
                </a:cxn>
                <a:cxn ang="0">
                  <a:pos x="2214" y="1080"/>
                </a:cxn>
                <a:cxn ang="0">
                  <a:pos x="2118" y="1086"/>
                </a:cxn>
                <a:cxn ang="0">
                  <a:pos x="2016" y="1086"/>
                </a:cxn>
                <a:cxn ang="0">
                  <a:pos x="1920" y="1080"/>
                </a:cxn>
                <a:cxn ang="0">
                  <a:pos x="1824" y="1068"/>
                </a:cxn>
                <a:cxn ang="0">
                  <a:pos x="1722" y="1044"/>
                </a:cxn>
                <a:cxn ang="0">
                  <a:pos x="1626" y="1008"/>
                </a:cxn>
                <a:cxn ang="0">
                  <a:pos x="1530" y="1050"/>
                </a:cxn>
                <a:cxn ang="0">
                  <a:pos x="1434" y="1068"/>
                </a:cxn>
                <a:cxn ang="0">
                  <a:pos x="1332" y="1074"/>
                </a:cxn>
                <a:cxn ang="0">
                  <a:pos x="1236" y="1074"/>
                </a:cxn>
                <a:cxn ang="0">
                  <a:pos x="1140" y="1074"/>
                </a:cxn>
                <a:cxn ang="0">
                  <a:pos x="1044" y="1068"/>
                </a:cxn>
                <a:cxn ang="0">
                  <a:pos x="942" y="1056"/>
                </a:cxn>
                <a:cxn ang="0">
                  <a:pos x="846" y="1044"/>
                </a:cxn>
                <a:cxn ang="0">
                  <a:pos x="750" y="1044"/>
                </a:cxn>
                <a:cxn ang="0">
                  <a:pos x="648" y="1044"/>
                </a:cxn>
                <a:cxn ang="0">
                  <a:pos x="552" y="1038"/>
                </a:cxn>
                <a:cxn ang="0">
                  <a:pos x="456" y="1032"/>
                </a:cxn>
                <a:cxn ang="0">
                  <a:pos x="360" y="972"/>
                </a:cxn>
                <a:cxn ang="0">
                  <a:pos x="258" y="510"/>
                </a:cxn>
                <a:cxn ang="0">
                  <a:pos x="162" y="12"/>
                </a:cxn>
                <a:cxn ang="0">
                  <a:pos x="66" y="588"/>
                </a:cxn>
                <a:cxn ang="0">
                  <a:pos x="0" y="822"/>
                </a:cxn>
              </a:cxnLst>
              <a:rect l="0" t="0" r="r" b="b"/>
              <a:pathLst>
                <a:path w="2538" h="1092">
                  <a:moveTo>
                    <a:pt x="0" y="822"/>
                  </a:moveTo>
                  <a:lnTo>
                    <a:pt x="30" y="822"/>
                  </a:lnTo>
                  <a:lnTo>
                    <a:pt x="66" y="804"/>
                  </a:lnTo>
                  <a:lnTo>
                    <a:pt x="96" y="720"/>
                  </a:lnTo>
                  <a:lnTo>
                    <a:pt x="132" y="600"/>
                  </a:lnTo>
                  <a:lnTo>
                    <a:pt x="162" y="486"/>
                  </a:lnTo>
                  <a:lnTo>
                    <a:pt x="192" y="450"/>
                  </a:lnTo>
                  <a:lnTo>
                    <a:pt x="228" y="552"/>
                  </a:lnTo>
                  <a:lnTo>
                    <a:pt x="258" y="726"/>
                  </a:lnTo>
                  <a:lnTo>
                    <a:pt x="294" y="864"/>
                  </a:lnTo>
                  <a:lnTo>
                    <a:pt x="324" y="948"/>
                  </a:lnTo>
                  <a:lnTo>
                    <a:pt x="360" y="1002"/>
                  </a:lnTo>
                  <a:lnTo>
                    <a:pt x="390" y="1032"/>
                  </a:lnTo>
                  <a:lnTo>
                    <a:pt x="420" y="1038"/>
                  </a:lnTo>
                  <a:lnTo>
                    <a:pt x="456" y="1044"/>
                  </a:lnTo>
                  <a:lnTo>
                    <a:pt x="486" y="1050"/>
                  </a:lnTo>
                  <a:lnTo>
                    <a:pt x="522" y="1056"/>
                  </a:lnTo>
                  <a:lnTo>
                    <a:pt x="552" y="1062"/>
                  </a:lnTo>
                  <a:lnTo>
                    <a:pt x="588" y="1062"/>
                  </a:lnTo>
                  <a:lnTo>
                    <a:pt x="618" y="1068"/>
                  </a:lnTo>
                  <a:lnTo>
                    <a:pt x="648" y="1068"/>
                  </a:lnTo>
                  <a:lnTo>
                    <a:pt x="684" y="1068"/>
                  </a:lnTo>
                  <a:lnTo>
                    <a:pt x="714" y="1068"/>
                  </a:lnTo>
                  <a:lnTo>
                    <a:pt x="750" y="1074"/>
                  </a:lnTo>
                  <a:lnTo>
                    <a:pt x="780" y="1074"/>
                  </a:lnTo>
                  <a:lnTo>
                    <a:pt x="816" y="1074"/>
                  </a:lnTo>
                  <a:lnTo>
                    <a:pt x="846" y="1074"/>
                  </a:lnTo>
                  <a:lnTo>
                    <a:pt x="876" y="1080"/>
                  </a:lnTo>
                  <a:lnTo>
                    <a:pt x="912" y="1080"/>
                  </a:lnTo>
                  <a:lnTo>
                    <a:pt x="942" y="1080"/>
                  </a:lnTo>
                  <a:lnTo>
                    <a:pt x="978" y="1080"/>
                  </a:lnTo>
                  <a:lnTo>
                    <a:pt x="1008" y="1080"/>
                  </a:lnTo>
                  <a:lnTo>
                    <a:pt x="1044" y="1080"/>
                  </a:lnTo>
                  <a:lnTo>
                    <a:pt x="1074" y="1080"/>
                  </a:lnTo>
                  <a:lnTo>
                    <a:pt x="1104" y="1080"/>
                  </a:lnTo>
                  <a:lnTo>
                    <a:pt x="1140" y="1080"/>
                  </a:lnTo>
                  <a:lnTo>
                    <a:pt x="1170" y="1080"/>
                  </a:lnTo>
                  <a:lnTo>
                    <a:pt x="1206" y="1080"/>
                  </a:lnTo>
                  <a:lnTo>
                    <a:pt x="1236" y="1086"/>
                  </a:lnTo>
                  <a:lnTo>
                    <a:pt x="1272" y="1086"/>
                  </a:lnTo>
                  <a:lnTo>
                    <a:pt x="1302" y="1086"/>
                  </a:lnTo>
                  <a:lnTo>
                    <a:pt x="1332" y="1080"/>
                  </a:lnTo>
                  <a:lnTo>
                    <a:pt x="1368" y="1080"/>
                  </a:lnTo>
                  <a:lnTo>
                    <a:pt x="1398" y="1080"/>
                  </a:lnTo>
                  <a:lnTo>
                    <a:pt x="1434" y="1080"/>
                  </a:lnTo>
                  <a:lnTo>
                    <a:pt x="1464" y="1074"/>
                  </a:lnTo>
                  <a:lnTo>
                    <a:pt x="1494" y="1074"/>
                  </a:lnTo>
                  <a:lnTo>
                    <a:pt x="1530" y="1068"/>
                  </a:lnTo>
                  <a:lnTo>
                    <a:pt x="1560" y="1062"/>
                  </a:lnTo>
                  <a:lnTo>
                    <a:pt x="1596" y="1056"/>
                  </a:lnTo>
                  <a:lnTo>
                    <a:pt x="1626" y="1050"/>
                  </a:lnTo>
                  <a:lnTo>
                    <a:pt x="1662" y="1044"/>
                  </a:lnTo>
                  <a:lnTo>
                    <a:pt x="1692" y="1050"/>
                  </a:lnTo>
                  <a:lnTo>
                    <a:pt x="1722" y="1062"/>
                  </a:lnTo>
                  <a:lnTo>
                    <a:pt x="1758" y="1068"/>
                  </a:lnTo>
                  <a:lnTo>
                    <a:pt x="1788" y="1074"/>
                  </a:lnTo>
                  <a:lnTo>
                    <a:pt x="1824" y="1080"/>
                  </a:lnTo>
                  <a:lnTo>
                    <a:pt x="1854" y="1080"/>
                  </a:lnTo>
                  <a:lnTo>
                    <a:pt x="1890" y="1086"/>
                  </a:lnTo>
                  <a:lnTo>
                    <a:pt x="1920" y="1086"/>
                  </a:lnTo>
                  <a:lnTo>
                    <a:pt x="1950" y="1086"/>
                  </a:lnTo>
                  <a:lnTo>
                    <a:pt x="1986" y="1086"/>
                  </a:lnTo>
                  <a:lnTo>
                    <a:pt x="2016" y="1086"/>
                  </a:lnTo>
                  <a:lnTo>
                    <a:pt x="2052" y="1086"/>
                  </a:lnTo>
                  <a:lnTo>
                    <a:pt x="2082" y="1086"/>
                  </a:lnTo>
                  <a:lnTo>
                    <a:pt x="2118" y="1086"/>
                  </a:lnTo>
                  <a:lnTo>
                    <a:pt x="2148" y="1086"/>
                  </a:lnTo>
                  <a:lnTo>
                    <a:pt x="2178" y="1086"/>
                  </a:lnTo>
                  <a:lnTo>
                    <a:pt x="2214" y="1086"/>
                  </a:lnTo>
                  <a:lnTo>
                    <a:pt x="2244" y="1086"/>
                  </a:lnTo>
                  <a:lnTo>
                    <a:pt x="2280" y="1080"/>
                  </a:lnTo>
                  <a:lnTo>
                    <a:pt x="2310" y="1080"/>
                  </a:lnTo>
                  <a:lnTo>
                    <a:pt x="2346" y="1080"/>
                  </a:lnTo>
                  <a:lnTo>
                    <a:pt x="2376" y="1080"/>
                  </a:lnTo>
                  <a:lnTo>
                    <a:pt x="2406" y="1086"/>
                  </a:lnTo>
                  <a:lnTo>
                    <a:pt x="2442" y="1086"/>
                  </a:lnTo>
                  <a:lnTo>
                    <a:pt x="2472" y="1092"/>
                  </a:lnTo>
                  <a:lnTo>
                    <a:pt x="2508" y="1092"/>
                  </a:lnTo>
                  <a:lnTo>
                    <a:pt x="2538" y="1092"/>
                  </a:lnTo>
                  <a:lnTo>
                    <a:pt x="2538" y="1092"/>
                  </a:lnTo>
                  <a:lnTo>
                    <a:pt x="2508" y="1086"/>
                  </a:lnTo>
                  <a:lnTo>
                    <a:pt x="2472" y="1086"/>
                  </a:lnTo>
                  <a:lnTo>
                    <a:pt x="2442" y="1080"/>
                  </a:lnTo>
                  <a:lnTo>
                    <a:pt x="2406" y="1074"/>
                  </a:lnTo>
                  <a:lnTo>
                    <a:pt x="2376" y="1068"/>
                  </a:lnTo>
                  <a:lnTo>
                    <a:pt x="2346" y="1068"/>
                  </a:lnTo>
                  <a:lnTo>
                    <a:pt x="2310" y="1074"/>
                  </a:lnTo>
                  <a:lnTo>
                    <a:pt x="2280" y="1074"/>
                  </a:lnTo>
                  <a:lnTo>
                    <a:pt x="2244" y="1080"/>
                  </a:lnTo>
                  <a:lnTo>
                    <a:pt x="2214" y="1080"/>
                  </a:lnTo>
                  <a:lnTo>
                    <a:pt x="2178" y="1080"/>
                  </a:lnTo>
                  <a:lnTo>
                    <a:pt x="2148" y="1086"/>
                  </a:lnTo>
                  <a:lnTo>
                    <a:pt x="2118" y="1086"/>
                  </a:lnTo>
                  <a:lnTo>
                    <a:pt x="2082" y="1086"/>
                  </a:lnTo>
                  <a:lnTo>
                    <a:pt x="2052" y="1086"/>
                  </a:lnTo>
                  <a:lnTo>
                    <a:pt x="2016" y="1086"/>
                  </a:lnTo>
                  <a:lnTo>
                    <a:pt x="1986" y="1086"/>
                  </a:lnTo>
                  <a:lnTo>
                    <a:pt x="1950" y="1086"/>
                  </a:lnTo>
                  <a:lnTo>
                    <a:pt x="1920" y="1080"/>
                  </a:lnTo>
                  <a:lnTo>
                    <a:pt x="1890" y="1080"/>
                  </a:lnTo>
                  <a:lnTo>
                    <a:pt x="1854" y="1074"/>
                  </a:lnTo>
                  <a:lnTo>
                    <a:pt x="1824" y="1068"/>
                  </a:lnTo>
                  <a:lnTo>
                    <a:pt x="1788" y="1062"/>
                  </a:lnTo>
                  <a:lnTo>
                    <a:pt x="1758" y="1056"/>
                  </a:lnTo>
                  <a:lnTo>
                    <a:pt x="1722" y="1044"/>
                  </a:lnTo>
                  <a:lnTo>
                    <a:pt x="1692" y="1014"/>
                  </a:lnTo>
                  <a:lnTo>
                    <a:pt x="1662" y="1002"/>
                  </a:lnTo>
                  <a:lnTo>
                    <a:pt x="1626" y="1008"/>
                  </a:lnTo>
                  <a:lnTo>
                    <a:pt x="1596" y="1026"/>
                  </a:lnTo>
                  <a:lnTo>
                    <a:pt x="1560" y="1038"/>
                  </a:lnTo>
                  <a:lnTo>
                    <a:pt x="1530" y="1050"/>
                  </a:lnTo>
                  <a:lnTo>
                    <a:pt x="1494" y="1056"/>
                  </a:lnTo>
                  <a:lnTo>
                    <a:pt x="1464" y="1062"/>
                  </a:lnTo>
                  <a:lnTo>
                    <a:pt x="1434" y="1068"/>
                  </a:lnTo>
                  <a:lnTo>
                    <a:pt x="1398" y="1068"/>
                  </a:lnTo>
                  <a:lnTo>
                    <a:pt x="1368" y="1074"/>
                  </a:lnTo>
                  <a:lnTo>
                    <a:pt x="1332" y="1074"/>
                  </a:lnTo>
                  <a:lnTo>
                    <a:pt x="1302" y="1074"/>
                  </a:lnTo>
                  <a:lnTo>
                    <a:pt x="1272" y="1074"/>
                  </a:lnTo>
                  <a:lnTo>
                    <a:pt x="1236" y="1074"/>
                  </a:lnTo>
                  <a:lnTo>
                    <a:pt x="1206" y="1074"/>
                  </a:lnTo>
                  <a:lnTo>
                    <a:pt x="1170" y="1074"/>
                  </a:lnTo>
                  <a:lnTo>
                    <a:pt x="1140" y="1074"/>
                  </a:lnTo>
                  <a:lnTo>
                    <a:pt x="1104" y="1068"/>
                  </a:lnTo>
                  <a:lnTo>
                    <a:pt x="1074" y="1068"/>
                  </a:lnTo>
                  <a:lnTo>
                    <a:pt x="1044" y="1068"/>
                  </a:lnTo>
                  <a:lnTo>
                    <a:pt x="1008" y="1062"/>
                  </a:lnTo>
                  <a:lnTo>
                    <a:pt x="978" y="1062"/>
                  </a:lnTo>
                  <a:lnTo>
                    <a:pt x="942" y="1056"/>
                  </a:lnTo>
                  <a:lnTo>
                    <a:pt x="912" y="1050"/>
                  </a:lnTo>
                  <a:lnTo>
                    <a:pt x="876" y="1050"/>
                  </a:lnTo>
                  <a:lnTo>
                    <a:pt x="846" y="1044"/>
                  </a:lnTo>
                  <a:lnTo>
                    <a:pt x="816" y="1044"/>
                  </a:lnTo>
                  <a:lnTo>
                    <a:pt x="780" y="1044"/>
                  </a:lnTo>
                  <a:lnTo>
                    <a:pt x="750" y="1044"/>
                  </a:lnTo>
                  <a:lnTo>
                    <a:pt x="714" y="1044"/>
                  </a:lnTo>
                  <a:lnTo>
                    <a:pt x="684" y="1044"/>
                  </a:lnTo>
                  <a:lnTo>
                    <a:pt x="648" y="1044"/>
                  </a:lnTo>
                  <a:lnTo>
                    <a:pt x="618" y="1044"/>
                  </a:lnTo>
                  <a:lnTo>
                    <a:pt x="588" y="1044"/>
                  </a:lnTo>
                  <a:lnTo>
                    <a:pt x="552" y="1038"/>
                  </a:lnTo>
                  <a:lnTo>
                    <a:pt x="522" y="1038"/>
                  </a:lnTo>
                  <a:lnTo>
                    <a:pt x="486" y="1032"/>
                  </a:lnTo>
                  <a:lnTo>
                    <a:pt x="456" y="1032"/>
                  </a:lnTo>
                  <a:lnTo>
                    <a:pt x="420" y="1020"/>
                  </a:lnTo>
                  <a:lnTo>
                    <a:pt x="390" y="1008"/>
                  </a:lnTo>
                  <a:lnTo>
                    <a:pt x="360" y="972"/>
                  </a:lnTo>
                  <a:lnTo>
                    <a:pt x="324" y="894"/>
                  </a:lnTo>
                  <a:lnTo>
                    <a:pt x="294" y="756"/>
                  </a:lnTo>
                  <a:lnTo>
                    <a:pt x="258" y="510"/>
                  </a:lnTo>
                  <a:lnTo>
                    <a:pt x="228" y="192"/>
                  </a:lnTo>
                  <a:lnTo>
                    <a:pt x="192" y="0"/>
                  </a:lnTo>
                  <a:lnTo>
                    <a:pt x="162" y="12"/>
                  </a:lnTo>
                  <a:lnTo>
                    <a:pt x="132" y="204"/>
                  </a:lnTo>
                  <a:lnTo>
                    <a:pt x="96" y="438"/>
                  </a:lnTo>
                  <a:lnTo>
                    <a:pt x="66" y="588"/>
                  </a:lnTo>
                  <a:lnTo>
                    <a:pt x="30" y="624"/>
                  </a:lnTo>
                  <a:lnTo>
                    <a:pt x="0" y="618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4901005" y="1995420"/>
              <a:ext cx="2967687" cy="1001031"/>
            </a:xfrm>
            <a:custGeom>
              <a:avLst/>
              <a:gdLst/>
              <a:ahLst/>
              <a:cxnLst>
                <a:cxn ang="0">
                  <a:pos x="30" y="498"/>
                </a:cxn>
                <a:cxn ang="0">
                  <a:pos x="96" y="360"/>
                </a:cxn>
                <a:cxn ang="0">
                  <a:pos x="162" y="24"/>
                </a:cxn>
                <a:cxn ang="0">
                  <a:pos x="228" y="150"/>
                </a:cxn>
                <a:cxn ang="0">
                  <a:pos x="294" y="588"/>
                </a:cxn>
                <a:cxn ang="0">
                  <a:pos x="360" y="762"/>
                </a:cxn>
                <a:cxn ang="0">
                  <a:pos x="420" y="810"/>
                </a:cxn>
                <a:cxn ang="0">
                  <a:pos x="486" y="822"/>
                </a:cxn>
                <a:cxn ang="0">
                  <a:pos x="552" y="828"/>
                </a:cxn>
                <a:cxn ang="0">
                  <a:pos x="618" y="834"/>
                </a:cxn>
                <a:cxn ang="0">
                  <a:pos x="684" y="834"/>
                </a:cxn>
                <a:cxn ang="0">
                  <a:pos x="750" y="834"/>
                </a:cxn>
                <a:cxn ang="0">
                  <a:pos x="816" y="834"/>
                </a:cxn>
                <a:cxn ang="0">
                  <a:pos x="876" y="840"/>
                </a:cxn>
                <a:cxn ang="0">
                  <a:pos x="942" y="846"/>
                </a:cxn>
                <a:cxn ang="0">
                  <a:pos x="1008" y="852"/>
                </a:cxn>
                <a:cxn ang="0">
                  <a:pos x="1074" y="852"/>
                </a:cxn>
                <a:cxn ang="0">
                  <a:pos x="1140" y="852"/>
                </a:cxn>
                <a:cxn ang="0">
                  <a:pos x="1206" y="858"/>
                </a:cxn>
                <a:cxn ang="0">
                  <a:pos x="1272" y="858"/>
                </a:cxn>
                <a:cxn ang="0">
                  <a:pos x="1332" y="858"/>
                </a:cxn>
                <a:cxn ang="0">
                  <a:pos x="1398" y="852"/>
                </a:cxn>
                <a:cxn ang="0">
                  <a:pos x="1464" y="846"/>
                </a:cxn>
                <a:cxn ang="0">
                  <a:pos x="1530" y="834"/>
                </a:cxn>
                <a:cxn ang="0">
                  <a:pos x="1596" y="816"/>
                </a:cxn>
                <a:cxn ang="0">
                  <a:pos x="1662" y="798"/>
                </a:cxn>
                <a:cxn ang="0">
                  <a:pos x="1722" y="828"/>
                </a:cxn>
                <a:cxn ang="0">
                  <a:pos x="1788" y="846"/>
                </a:cxn>
                <a:cxn ang="0">
                  <a:pos x="1854" y="858"/>
                </a:cxn>
                <a:cxn ang="0">
                  <a:pos x="1920" y="864"/>
                </a:cxn>
                <a:cxn ang="0">
                  <a:pos x="1986" y="864"/>
                </a:cxn>
                <a:cxn ang="0">
                  <a:pos x="2052" y="864"/>
                </a:cxn>
                <a:cxn ang="0">
                  <a:pos x="2118" y="864"/>
                </a:cxn>
                <a:cxn ang="0">
                  <a:pos x="2178" y="864"/>
                </a:cxn>
                <a:cxn ang="0">
                  <a:pos x="2244" y="858"/>
                </a:cxn>
                <a:cxn ang="0">
                  <a:pos x="2310" y="858"/>
                </a:cxn>
                <a:cxn ang="0">
                  <a:pos x="2376" y="852"/>
                </a:cxn>
                <a:cxn ang="0">
                  <a:pos x="2442" y="864"/>
                </a:cxn>
                <a:cxn ang="0">
                  <a:pos x="2508" y="870"/>
                </a:cxn>
              </a:cxnLst>
              <a:rect l="0" t="0" r="r" b="b"/>
              <a:pathLst>
                <a:path w="2538" h="870">
                  <a:moveTo>
                    <a:pt x="0" y="498"/>
                  </a:moveTo>
                  <a:lnTo>
                    <a:pt x="30" y="498"/>
                  </a:lnTo>
                  <a:lnTo>
                    <a:pt x="66" y="474"/>
                  </a:lnTo>
                  <a:lnTo>
                    <a:pt x="96" y="360"/>
                  </a:lnTo>
                  <a:lnTo>
                    <a:pt x="132" y="180"/>
                  </a:lnTo>
                  <a:lnTo>
                    <a:pt x="162" y="24"/>
                  </a:lnTo>
                  <a:lnTo>
                    <a:pt x="192" y="0"/>
                  </a:lnTo>
                  <a:lnTo>
                    <a:pt x="228" y="150"/>
                  </a:lnTo>
                  <a:lnTo>
                    <a:pt x="258" y="396"/>
                  </a:lnTo>
                  <a:lnTo>
                    <a:pt x="294" y="588"/>
                  </a:lnTo>
                  <a:lnTo>
                    <a:pt x="324" y="702"/>
                  </a:lnTo>
                  <a:lnTo>
                    <a:pt x="360" y="762"/>
                  </a:lnTo>
                  <a:lnTo>
                    <a:pt x="390" y="798"/>
                  </a:lnTo>
                  <a:lnTo>
                    <a:pt x="420" y="810"/>
                  </a:lnTo>
                  <a:lnTo>
                    <a:pt x="456" y="816"/>
                  </a:lnTo>
                  <a:lnTo>
                    <a:pt x="486" y="822"/>
                  </a:lnTo>
                  <a:lnTo>
                    <a:pt x="522" y="828"/>
                  </a:lnTo>
                  <a:lnTo>
                    <a:pt x="552" y="828"/>
                  </a:lnTo>
                  <a:lnTo>
                    <a:pt x="588" y="834"/>
                  </a:lnTo>
                  <a:lnTo>
                    <a:pt x="618" y="834"/>
                  </a:lnTo>
                  <a:lnTo>
                    <a:pt x="648" y="834"/>
                  </a:lnTo>
                  <a:lnTo>
                    <a:pt x="684" y="834"/>
                  </a:lnTo>
                  <a:lnTo>
                    <a:pt x="714" y="834"/>
                  </a:lnTo>
                  <a:lnTo>
                    <a:pt x="750" y="834"/>
                  </a:lnTo>
                  <a:lnTo>
                    <a:pt x="780" y="834"/>
                  </a:lnTo>
                  <a:lnTo>
                    <a:pt x="816" y="834"/>
                  </a:lnTo>
                  <a:lnTo>
                    <a:pt x="846" y="840"/>
                  </a:lnTo>
                  <a:lnTo>
                    <a:pt x="876" y="840"/>
                  </a:lnTo>
                  <a:lnTo>
                    <a:pt x="912" y="846"/>
                  </a:lnTo>
                  <a:lnTo>
                    <a:pt x="942" y="846"/>
                  </a:lnTo>
                  <a:lnTo>
                    <a:pt x="978" y="846"/>
                  </a:lnTo>
                  <a:lnTo>
                    <a:pt x="1008" y="852"/>
                  </a:lnTo>
                  <a:lnTo>
                    <a:pt x="1044" y="852"/>
                  </a:lnTo>
                  <a:lnTo>
                    <a:pt x="1074" y="852"/>
                  </a:lnTo>
                  <a:lnTo>
                    <a:pt x="1104" y="852"/>
                  </a:lnTo>
                  <a:lnTo>
                    <a:pt x="1140" y="852"/>
                  </a:lnTo>
                  <a:lnTo>
                    <a:pt x="1170" y="858"/>
                  </a:lnTo>
                  <a:lnTo>
                    <a:pt x="1206" y="858"/>
                  </a:lnTo>
                  <a:lnTo>
                    <a:pt x="1236" y="858"/>
                  </a:lnTo>
                  <a:lnTo>
                    <a:pt x="1272" y="858"/>
                  </a:lnTo>
                  <a:lnTo>
                    <a:pt x="1302" y="858"/>
                  </a:lnTo>
                  <a:lnTo>
                    <a:pt x="1332" y="858"/>
                  </a:lnTo>
                  <a:lnTo>
                    <a:pt x="1368" y="858"/>
                  </a:lnTo>
                  <a:lnTo>
                    <a:pt x="1398" y="852"/>
                  </a:lnTo>
                  <a:lnTo>
                    <a:pt x="1434" y="852"/>
                  </a:lnTo>
                  <a:lnTo>
                    <a:pt x="1464" y="846"/>
                  </a:lnTo>
                  <a:lnTo>
                    <a:pt x="1494" y="846"/>
                  </a:lnTo>
                  <a:lnTo>
                    <a:pt x="1530" y="834"/>
                  </a:lnTo>
                  <a:lnTo>
                    <a:pt x="1560" y="828"/>
                  </a:lnTo>
                  <a:lnTo>
                    <a:pt x="1596" y="816"/>
                  </a:lnTo>
                  <a:lnTo>
                    <a:pt x="1626" y="804"/>
                  </a:lnTo>
                  <a:lnTo>
                    <a:pt x="1662" y="798"/>
                  </a:lnTo>
                  <a:lnTo>
                    <a:pt x="1692" y="810"/>
                  </a:lnTo>
                  <a:lnTo>
                    <a:pt x="1722" y="828"/>
                  </a:lnTo>
                  <a:lnTo>
                    <a:pt x="1758" y="840"/>
                  </a:lnTo>
                  <a:lnTo>
                    <a:pt x="1788" y="846"/>
                  </a:lnTo>
                  <a:lnTo>
                    <a:pt x="1824" y="852"/>
                  </a:lnTo>
                  <a:lnTo>
                    <a:pt x="1854" y="858"/>
                  </a:lnTo>
                  <a:lnTo>
                    <a:pt x="1890" y="858"/>
                  </a:lnTo>
                  <a:lnTo>
                    <a:pt x="1920" y="864"/>
                  </a:lnTo>
                  <a:lnTo>
                    <a:pt x="1950" y="864"/>
                  </a:lnTo>
                  <a:lnTo>
                    <a:pt x="1986" y="864"/>
                  </a:lnTo>
                  <a:lnTo>
                    <a:pt x="2016" y="864"/>
                  </a:lnTo>
                  <a:lnTo>
                    <a:pt x="2052" y="864"/>
                  </a:lnTo>
                  <a:lnTo>
                    <a:pt x="2082" y="864"/>
                  </a:lnTo>
                  <a:lnTo>
                    <a:pt x="2118" y="864"/>
                  </a:lnTo>
                  <a:lnTo>
                    <a:pt x="2148" y="864"/>
                  </a:lnTo>
                  <a:lnTo>
                    <a:pt x="2178" y="864"/>
                  </a:lnTo>
                  <a:lnTo>
                    <a:pt x="2214" y="858"/>
                  </a:lnTo>
                  <a:lnTo>
                    <a:pt x="2244" y="858"/>
                  </a:lnTo>
                  <a:lnTo>
                    <a:pt x="2280" y="858"/>
                  </a:lnTo>
                  <a:lnTo>
                    <a:pt x="2310" y="858"/>
                  </a:lnTo>
                  <a:lnTo>
                    <a:pt x="2346" y="852"/>
                  </a:lnTo>
                  <a:lnTo>
                    <a:pt x="2376" y="852"/>
                  </a:lnTo>
                  <a:lnTo>
                    <a:pt x="2406" y="858"/>
                  </a:lnTo>
                  <a:lnTo>
                    <a:pt x="2442" y="864"/>
                  </a:lnTo>
                  <a:lnTo>
                    <a:pt x="2472" y="864"/>
                  </a:lnTo>
                  <a:lnTo>
                    <a:pt x="2508" y="870"/>
                  </a:lnTo>
                  <a:lnTo>
                    <a:pt x="2538" y="87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8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9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0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1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2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3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4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5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6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7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8" name="Line 77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9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0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1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2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3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4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5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6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7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8" name="Freeform 97"/>
            <p:cNvSpPr>
              <a:spLocks/>
            </p:cNvSpPr>
            <p:nvPr/>
          </p:nvSpPr>
          <p:spPr bwMode="auto">
            <a:xfrm>
              <a:off x="4901005" y="656109"/>
              <a:ext cx="2967687" cy="2340342"/>
            </a:xfrm>
            <a:custGeom>
              <a:avLst/>
              <a:gdLst/>
              <a:ahLst/>
              <a:cxnLst>
                <a:cxn ang="0">
                  <a:pos x="66" y="1176"/>
                </a:cxn>
                <a:cxn ang="0">
                  <a:pos x="162" y="1626"/>
                </a:cxn>
                <a:cxn ang="0">
                  <a:pos x="258" y="1884"/>
                </a:cxn>
                <a:cxn ang="0">
                  <a:pos x="360" y="1974"/>
                </a:cxn>
                <a:cxn ang="0">
                  <a:pos x="456" y="2004"/>
                </a:cxn>
                <a:cxn ang="0">
                  <a:pos x="552" y="2016"/>
                </a:cxn>
                <a:cxn ang="0">
                  <a:pos x="648" y="2022"/>
                </a:cxn>
                <a:cxn ang="0">
                  <a:pos x="750" y="2022"/>
                </a:cxn>
                <a:cxn ang="0">
                  <a:pos x="846" y="2022"/>
                </a:cxn>
                <a:cxn ang="0">
                  <a:pos x="942" y="2010"/>
                </a:cxn>
                <a:cxn ang="0">
                  <a:pos x="1044" y="2010"/>
                </a:cxn>
                <a:cxn ang="0">
                  <a:pos x="1140" y="2016"/>
                </a:cxn>
                <a:cxn ang="0">
                  <a:pos x="1236" y="2022"/>
                </a:cxn>
                <a:cxn ang="0">
                  <a:pos x="1332" y="2028"/>
                </a:cxn>
                <a:cxn ang="0">
                  <a:pos x="1434" y="2028"/>
                </a:cxn>
                <a:cxn ang="0">
                  <a:pos x="1530" y="1998"/>
                </a:cxn>
                <a:cxn ang="0">
                  <a:pos x="1626" y="1974"/>
                </a:cxn>
                <a:cxn ang="0">
                  <a:pos x="1722" y="2016"/>
                </a:cxn>
                <a:cxn ang="0">
                  <a:pos x="1824" y="2022"/>
                </a:cxn>
                <a:cxn ang="0">
                  <a:pos x="1920" y="2028"/>
                </a:cxn>
                <a:cxn ang="0">
                  <a:pos x="2016" y="2034"/>
                </a:cxn>
                <a:cxn ang="0">
                  <a:pos x="2118" y="2034"/>
                </a:cxn>
                <a:cxn ang="0">
                  <a:pos x="2214" y="2034"/>
                </a:cxn>
                <a:cxn ang="0">
                  <a:pos x="2310" y="2028"/>
                </a:cxn>
                <a:cxn ang="0">
                  <a:pos x="2406" y="2028"/>
                </a:cxn>
                <a:cxn ang="0">
                  <a:pos x="2508" y="2034"/>
                </a:cxn>
                <a:cxn ang="0">
                  <a:pos x="2508" y="2034"/>
                </a:cxn>
                <a:cxn ang="0">
                  <a:pos x="2406" y="2022"/>
                </a:cxn>
                <a:cxn ang="0">
                  <a:pos x="2310" y="2022"/>
                </a:cxn>
                <a:cxn ang="0">
                  <a:pos x="2214" y="2028"/>
                </a:cxn>
                <a:cxn ang="0">
                  <a:pos x="2118" y="2028"/>
                </a:cxn>
                <a:cxn ang="0">
                  <a:pos x="2016" y="2028"/>
                </a:cxn>
                <a:cxn ang="0">
                  <a:pos x="1920" y="2028"/>
                </a:cxn>
                <a:cxn ang="0">
                  <a:pos x="1824" y="2016"/>
                </a:cxn>
                <a:cxn ang="0">
                  <a:pos x="1722" y="1998"/>
                </a:cxn>
                <a:cxn ang="0">
                  <a:pos x="1626" y="1902"/>
                </a:cxn>
                <a:cxn ang="0">
                  <a:pos x="1530" y="1932"/>
                </a:cxn>
                <a:cxn ang="0">
                  <a:pos x="1434" y="2010"/>
                </a:cxn>
                <a:cxn ang="0">
                  <a:pos x="1332" y="2028"/>
                </a:cxn>
                <a:cxn ang="0">
                  <a:pos x="1236" y="2022"/>
                </a:cxn>
                <a:cxn ang="0">
                  <a:pos x="1140" y="2010"/>
                </a:cxn>
                <a:cxn ang="0">
                  <a:pos x="1044" y="2004"/>
                </a:cxn>
                <a:cxn ang="0">
                  <a:pos x="942" y="2004"/>
                </a:cxn>
                <a:cxn ang="0">
                  <a:pos x="846" y="2016"/>
                </a:cxn>
                <a:cxn ang="0">
                  <a:pos x="750" y="2016"/>
                </a:cxn>
                <a:cxn ang="0">
                  <a:pos x="648" y="2010"/>
                </a:cxn>
                <a:cxn ang="0">
                  <a:pos x="552" y="1998"/>
                </a:cxn>
                <a:cxn ang="0">
                  <a:pos x="456" y="1980"/>
                </a:cxn>
                <a:cxn ang="0">
                  <a:pos x="360" y="1932"/>
                </a:cxn>
                <a:cxn ang="0">
                  <a:pos x="258" y="1710"/>
                </a:cxn>
                <a:cxn ang="0">
                  <a:pos x="162" y="972"/>
                </a:cxn>
                <a:cxn ang="0">
                  <a:pos x="66" y="702"/>
                </a:cxn>
                <a:cxn ang="0">
                  <a:pos x="0" y="1038"/>
                </a:cxn>
              </a:cxnLst>
              <a:rect l="0" t="0" r="r" b="b"/>
              <a:pathLst>
                <a:path w="2538" h="2034">
                  <a:moveTo>
                    <a:pt x="0" y="1038"/>
                  </a:moveTo>
                  <a:lnTo>
                    <a:pt x="30" y="1104"/>
                  </a:lnTo>
                  <a:lnTo>
                    <a:pt x="66" y="1176"/>
                  </a:lnTo>
                  <a:lnTo>
                    <a:pt x="96" y="1296"/>
                  </a:lnTo>
                  <a:lnTo>
                    <a:pt x="132" y="1470"/>
                  </a:lnTo>
                  <a:lnTo>
                    <a:pt x="162" y="1626"/>
                  </a:lnTo>
                  <a:lnTo>
                    <a:pt x="192" y="1740"/>
                  </a:lnTo>
                  <a:lnTo>
                    <a:pt x="228" y="1824"/>
                  </a:lnTo>
                  <a:lnTo>
                    <a:pt x="258" y="1884"/>
                  </a:lnTo>
                  <a:lnTo>
                    <a:pt x="294" y="1926"/>
                  </a:lnTo>
                  <a:lnTo>
                    <a:pt x="324" y="1956"/>
                  </a:lnTo>
                  <a:lnTo>
                    <a:pt x="360" y="1974"/>
                  </a:lnTo>
                  <a:lnTo>
                    <a:pt x="390" y="1986"/>
                  </a:lnTo>
                  <a:lnTo>
                    <a:pt x="420" y="1998"/>
                  </a:lnTo>
                  <a:lnTo>
                    <a:pt x="456" y="2004"/>
                  </a:lnTo>
                  <a:lnTo>
                    <a:pt x="486" y="2010"/>
                  </a:lnTo>
                  <a:lnTo>
                    <a:pt x="522" y="2010"/>
                  </a:lnTo>
                  <a:lnTo>
                    <a:pt x="552" y="2016"/>
                  </a:lnTo>
                  <a:lnTo>
                    <a:pt x="588" y="2016"/>
                  </a:lnTo>
                  <a:lnTo>
                    <a:pt x="618" y="2016"/>
                  </a:lnTo>
                  <a:lnTo>
                    <a:pt x="648" y="2022"/>
                  </a:lnTo>
                  <a:lnTo>
                    <a:pt x="684" y="2022"/>
                  </a:lnTo>
                  <a:lnTo>
                    <a:pt x="714" y="2022"/>
                  </a:lnTo>
                  <a:lnTo>
                    <a:pt x="750" y="2022"/>
                  </a:lnTo>
                  <a:lnTo>
                    <a:pt x="780" y="2022"/>
                  </a:lnTo>
                  <a:lnTo>
                    <a:pt x="816" y="2022"/>
                  </a:lnTo>
                  <a:lnTo>
                    <a:pt x="846" y="2022"/>
                  </a:lnTo>
                  <a:lnTo>
                    <a:pt x="876" y="2016"/>
                  </a:lnTo>
                  <a:lnTo>
                    <a:pt x="912" y="2016"/>
                  </a:lnTo>
                  <a:lnTo>
                    <a:pt x="942" y="2010"/>
                  </a:lnTo>
                  <a:lnTo>
                    <a:pt x="978" y="2010"/>
                  </a:lnTo>
                  <a:lnTo>
                    <a:pt x="1008" y="2010"/>
                  </a:lnTo>
                  <a:lnTo>
                    <a:pt x="1044" y="2010"/>
                  </a:lnTo>
                  <a:lnTo>
                    <a:pt x="1074" y="2010"/>
                  </a:lnTo>
                  <a:lnTo>
                    <a:pt x="1104" y="2010"/>
                  </a:lnTo>
                  <a:lnTo>
                    <a:pt x="1140" y="2016"/>
                  </a:lnTo>
                  <a:lnTo>
                    <a:pt x="1170" y="2016"/>
                  </a:lnTo>
                  <a:lnTo>
                    <a:pt x="1206" y="2022"/>
                  </a:lnTo>
                  <a:lnTo>
                    <a:pt x="1236" y="2022"/>
                  </a:lnTo>
                  <a:lnTo>
                    <a:pt x="1272" y="2028"/>
                  </a:lnTo>
                  <a:lnTo>
                    <a:pt x="1302" y="2028"/>
                  </a:lnTo>
                  <a:lnTo>
                    <a:pt x="1332" y="2028"/>
                  </a:lnTo>
                  <a:lnTo>
                    <a:pt x="1368" y="2028"/>
                  </a:lnTo>
                  <a:lnTo>
                    <a:pt x="1398" y="2028"/>
                  </a:lnTo>
                  <a:lnTo>
                    <a:pt x="1434" y="2028"/>
                  </a:lnTo>
                  <a:lnTo>
                    <a:pt x="1464" y="2022"/>
                  </a:lnTo>
                  <a:lnTo>
                    <a:pt x="1494" y="2016"/>
                  </a:lnTo>
                  <a:lnTo>
                    <a:pt x="1530" y="1998"/>
                  </a:lnTo>
                  <a:lnTo>
                    <a:pt x="1560" y="1986"/>
                  </a:lnTo>
                  <a:lnTo>
                    <a:pt x="1596" y="1968"/>
                  </a:lnTo>
                  <a:lnTo>
                    <a:pt x="1626" y="1974"/>
                  </a:lnTo>
                  <a:lnTo>
                    <a:pt x="1662" y="1992"/>
                  </a:lnTo>
                  <a:lnTo>
                    <a:pt x="1692" y="2010"/>
                  </a:lnTo>
                  <a:lnTo>
                    <a:pt x="1722" y="2016"/>
                  </a:lnTo>
                  <a:lnTo>
                    <a:pt x="1758" y="2016"/>
                  </a:lnTo>
                  <a:lnTo>
                    <a:pt x="1788" y="2016"/>
                  </a:lnTo>
                  <a:lnTo>
                    <a:pt x="1824" y="2022"/>
                  </a:lnTo>
                  <a:lnTo>
                    <a:pt x="1854" y="2028"/>
                  </a:lnTo>
                  <a:lnTo>
                    <a:pt x="1890" y="2028"/>
                  </a:lnTo>
                  <a:lnTo>
                    <a:pt x="1920" y="2028"/>
                  </a:lnTo>
                  <a:lnTo>
                    <a:pt x="1950" y="2034"/>
                  </a:lnTo>
                  <a:lnTo>
                    <a:pt x="1986" y="2034"/>
                  </a:lnTo>
                  <a:lnTo>
                    <a:pt x="2016" y="2034"/>
                  </a:lnTo>
                  <a:lnTo>
                    <a:pt x="2052" y="2034"/>
                  </a:lnTo>
                  <a:lnTo>
                    <a:pt x="2082" y="2034"/>
                  </a:lnTo>
                  <a:lnTo>
                    <a:pt x="2118" y="2034"/>
                  </a:lnTo>
                  <a:lnTo>
                    <a:pt x="2148" y="2034"/>
                  </a:lnTo>
                  <a:lnTo>
                    <a:pt x="2178" y="2034"/>
                  </a:lnTo>
                  <a:lnTo>
                    <a:pt x="2214" y="2034"/>
                  </a:lnTo>
                  <a:lnTo>
                    <a:pt x="2244" y="2028"/>
                  </a:lnTo>
                  <a:lnTo>
                    <a:pt x="2280" y="2028"/>
                  </a:lnTo>
                  <a:lnTo>
                    <a:pt x="2310" y="2028"/>
                  </a:lnTo>
                  <a:lnTo>
                    <a:pt x="2346" y="2022"/>
                  </a:lnTo>
                  <a:lnTo>
                    <a:pt x="2376" y="2022"/>
                  </a:lnTo>
                  <a:lnTo>
                    <a:pt x="2406" y="2028"/>
                  </a:lnTo>
                  <a:lnTo>
                    <a:pt x="2442" y="2028"/>
                  </a:lnTo>
                  <a:lnTo>
                    <a:pt x="2472" y="2034"/>
                  </a:lnTo>
                  <a:lnTo>
                    <a:pt x="2508" y="2034"/>
                  </a:lnTo>
                  <a:lnTo>
                    <a:pt x="2538" y="2034"/>
                  </a:lnTo>
                  <a:lnTo>
                    <a:pt x="2538" y="2034"/>
                  </a:lnTo>
                  <a:lnTo>
                    <a:pt x="2508" y="2034"/>
                  </a:lnTo>
                  <a:lnTo>
                    <a:pt x="2472" y="2028"/>
                  </a:lnTo>
                  <a:lnTo>
                    <a:pt x="2442" y="2028"/>
                  </a:lnTo>
                  <a:lnTo>
                    <a:pt x="2406" y="2022"/>
                  </a:lnTo>
                  <a:lnTo>
                    <a:pt x="2376" y="2016"/>
                  </a:lnTo>
                  <a:lnTo>
                    <a:pt x="2346" y="2016"/>
                  </a:lnTo>
                  <a:lnTo>
                    <a:pt x="2310" y="2022"/>
                  </a:lnTo>
                  <a:lnTo>
                    <a:pt x="2280" y="2028"/>
                  </a:lnTo>
                  <a:lnTo>
                    <a:pt x="2244" y="2028"/>
                  </a:lnTo>
                  <a:lnTo>
                    <a:pt x="2214" y="2028"/>
                  </a:lnTo>
                  <a:lnTo>
                    <a:pt x="2178" y="2028"/>
                  </a:lnTo>
                  <a:lnTo>
                    <a:pt x="2148" y="2028"/>
                  </a:lnTo>
                  <a:lnTo>
                    <a:pt x="2118" y="2028"/>
                  </a:lnTo>
                  <a:lnTo>
                    <a:pt x="2082" y="2028"/>
                  </a:lnTo>
                  <a:lnTo>
                    <a:pt x="2052" y="2028"/>
                  </a:lnTo>
                  <a:lnTo>
                    <a:pt x="2016" y="2028"/>
                  </a:lnTo>
                  <a:lnTo>
                    <a:pt x="1986" y="2028"/>
                  </a:lnTo>
                  <a:lnTo>
                    <a:pt x="1950" y="2028"/>
                  </a:lnTo>
                  <a:lnTo>
                    <a:pt x="1920" y="2028"/>
                  </a:lnTo>
                  <a:lnTo>
                    <a:pt x="1890" y="2022"/>
                  </a:lnTo>
                  <a:lnTo>
                    <a:pt x="1854" y="2022"/>
                  </a:lnTo>
                  <a:lnTo>
                    <a:pt x="1824" y="2016"/>
                  </a:lnTo>
                  <a:lnTo>
                    <a:pt x="1788" y="2016"/>
                  </a:lnTo>
                  <a:lnTo>
                    <a:pt x="1758" y="2010"/>
                  </a:lnTo>
                  <a:lnTo>
                    <a:pt x="1722" y="1998"/>
                  </a:lnTo>
                  <a:lnTo>
                    <a:pt x="1692" y="1980"/>
                  </a:lnTo>
                  <a:lnTo>
                    <a:pt x="1662" y="1944"/>
                  </a:lnTo>
                  <a:lnTo>
                    <a:pt x="1626" y="1902"/>
                  </a:lnTo>
                  <a:lnTo>
                    <a:pt x="1596" y="1872"/>
                  </a:lnTo>
                  <a:lnTo>
                    <a:pt x="1560" y="1890"/>
                  </a:lnTo>
                  <a:lnTo>
                    <a:pt x="1530" y="1932"/>
                  </a:lnTo>
                  <a:lnTo>
                    <a:pt x="1494" y="1968"/>
                  </a:lnTo>
                  <a:lnTo>
                    <a:pt x="1464" y="1992"/>
                  </a:lnTo>
                  <a:lnTo>
                    <a:pt x="1434" y="2010"/>
                  </a:lnTo>
                  <a:lnTo>
                    <a:pt x="1398" y="2016"/>
                  </a:lnTo>
                  <a:lnTo>
                    <a:pt x="1368" y="2022"/>
                  </a:lnTo>
                  <a:lnTo>
                    <a:pt x="1332" y="2028"/>
                  </a:lnTo>
                  <a:lnTo>
                    <a:pt x="1302" y="2022"/>
                  </a:lnTo>
                  <a:lnTo>
                    <a:pt x="1272" y="2022"/>
                  </a:lnTo>
                  <a:lnTo>
                    <a:pt x="1236" y="2022"/>
                  </a:lnTo>
                  <a:lnTo>
                    <a:pt x="1206" y="2016"/>
                  </a:lnTo>
                  <a:lnTo>
                    <a:pt x="1170" y="2016"/>
                  </a:lnTo>
                  <a:lnTo>
                    <a:pt x="1140" y="2010"/>
                  </a:lnTo>
                  <a:lnTo>
                    <a:pt x="1104" y="2010"/>
                  </a:lnTo>
                  <a:lnTo>
                    <a:pt x="1074" y="2004"/>
                  </a:lnTo>
                  <a:lnTo>
                    <a:pt x="1044" y="2004"/>
                  </a:lnTo>
                  <a:lnTo>
                    <a:pt x="1008" y="2004"/>
                  </a:lnTo>
                  <a:lnTo>
                    <a:pt x="978" y="2004"/>
                  </a:lnTo>
                  <a:lnTo>
                    <a:pt x="942" y="2004"/>
                  </a:lnTo>
                  <a:lnTo>
                    <a:pt x="912" y="2010"/>
                  </a:lnTo>
                  <a:lnTo>
                    <a:pt x="876" y="2010"/>
                  </a:lnTo>
                  <a:lnTo>
                    <a:pt x="846" y="2016"/>
                  </a:lnTo>
                  <a:lnTo>
                    <a:pt x="816" y="2016"/>
                  </a:lnTo>
                  <a:lnTo>
                    <a:pt x="780" y="2016"/>
                  </a:lnTo>
                  <a:lnTo>
                    <a:pt x="750" y="2016"/>
                  </a:lnTo>
                  <a:lnTo>
                    <a:pt x="714" y="2010"/>
                  </a:lnTo>
                  <a:lnTo>
                    <a:pt x="684" y="2010"/>
                  </a:lnTo>
                  <a:lnTo>
                    <a:pt x="648" y="2010"/>
                  </a:lnTo>
                  <a:lnTo>
                    <a:pt x="618" y="2004"/>
                  </a:lnTo>
                  <a:lnTo>
                    <a:pt x="588" y="1998"/>
                  </a:lnTo>
                  <a:lnTo>
                    <a:pt x="552" y="1998"/>
                  </a:lnTo>
                  <a:lnTo>
                    <a:pt x="522" y="1992"/>
                  </a:lnTo>
                  <a:lnTo>
                    <a:pt x="486" y="1986"/>
                  </a:lnTo>
                  <a:lnTo>
                    <a:pt x="456" y="1980"/>
                  </a:lnTo>
                  <a:lnTo>
                    <a:pt x="420" y="1968"/>
                  </a:lnTo>
                  <a:lnTo>
                    <a:pt x="390" y="1950"/>
                  </a:lnTo>
                  <a:lnTo>
                    <a:pt x="360" y="1932"/>
                  </a:lnTo>
                  <a:lnTo>
                    <a:pt x="324" y="1896"/>
                  </a:lnTo>
                  <a:lnTo>
                    <a:pt x="294" y="1830"/>
                  </a:lnTo>
                  <a:lnTo>
                    <a:pt x="258" y="1710"/>
                  </a:lnTo>
                  <a:lnTo>
                    <a:pt x="228" y="1494"/>
                  </a:lnTo>
                  <a:lnTo>
                    <a:pt x="192" y="1194"/>
                  </a:lnTo>
                  <a:lnTo>
                    <a:pt x="162" y="972"/>
                  </a:lnTo>
                  <a:lnTo>
                    <a:pt x="132" y="924"/>
                  </a:lnTo>
                  <a:lnTo>
                    <a:pt x="96" y="900"/>
                  </a:lnTo>
                  <a:lnTo>
                    <a:pt x="66" y="702"/>
                  </a:lnTo>
                  <a:lnTo>
                    <a:pt x="30" y="360"/>
                  </a:lnTo>
                  <a:lnTo>
                    <a:pt x="0" y="0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FF33CC">
                <a:alpha val="13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4901005" y="1249824"/>
              <a:ext cx="2967687" cy="1746627"/>
            </a:xfrm>
            <a:custGeom>
              <a:avLst/>
              <a:gdLst/>
              <a:ahLst/>
              <a:cxnLst>
                <a:cxn ang="0">
                  <a:pos x="30" y="216"/>
                </a:cxn>
                <a:cxn ang="0">
                  <a:pos x="96" y="582"/>
                </a:cxn>
                <a:cxn ang="0">
                  <a:pos x="162" y="780"/>
                </a:cxn>
                <a:cxn ang="0">
                  <a:pos x="228" y="1146"/>
                </a:cxn>
                <a:cxn ang="0">
                  <a:pos x="294" y="1362"/>
                </a:cxn>
                <a:cxn ang="0">
                  <a:pos x="360" y="1434"/>
                </a:cxn>
                <a:cxn ang="0">
                  <a:pos x="420" y="1464"/>
                </a:cxn>
                <a:cxn ang="0">
                  <a:pos x="486" y="1482"/>
                </a:cxn>
                <a:cxn ang="0">
                  <a:pos x="552" y="1488"/>
                </a:cxn>
                <a:cxn ang="0">
                  <a:pos x="618" y="1494"/>
                </a:cxn>
                <a:cxn ang="0">
                  <a:pos x="684" y="1500"/>
                </a:cxn>
                <a:cxn ang="0">
                  <a:pos x="750" y="1500"/>
                </a:cxn>
                <a:cxn ang="0">
                  <a:pos x="816" y="1506"/>
                </a:cxn>
                <a:cxn ang="0">
                  <a:pos x="876" y="1500"/>
                </a:cxn>
                <a:cxn ang="0">
                  <a:pos x="942" y="1494"/>
                </a:cxn>
                <a:cxn ang="0">
                  <a:pos x="1008" y="1488"/>
                </a:cxn>
                <a:cxn ang="0">
                  <a:pos x="1074" y="1494"/>
                </a:cxn>
                <a:cxn ang="0">
                  <a:pos x="1140" y="1494"/>
                </a:cxn>
                <a:cxn ang="0">
                  <a:pos x="1206" y="1500"/>
                </a:cxn>
                <a:cxn ang="0">
                  <a:pos x="1272" y="1506"/>
                </a:cxn>
                <a:cxn ang="0">
                  <a:pos x="1332" y="1512"/>
                </a:cxn>
                <a:cxn ang="0">
                  <a:pos x="1398" y="1506"/>
                </a:cxn>
                <a:cxn ang="0">
                  <a:pos x="1464" y="1488"/>
                </a:cxn>
                <a:cxn ang="0">
                  <a:pos x="1530" y="1452"/>
                </a:cxn>
                <a:cxn ang="0">
                  <a:pos x="1596" y="1404"/>
                </a:cxn>
                <a:cxn ang="0">
                  <a:pos x="1662" y="1452"/>
                </a:cxn>
                <a:cxn ang="0">
                  <a:pos x="1722" y="1494"/>
                </a:cxn>
                <a:cxn ang="0">
                  <a:pos x="1788" y="1500"/>
                </a:cxn>
                <a:cxn ang="0">
                  <a:pos x="1854" y="1506"/>
                </a:cxn>
                <a:cxn ang="0">
                  <a:pos x="1920" y="1512"/>
                </a:cxn>
                <a:cxn ang="0">
                  <a:pos x="1986" y="1512"/>
                </a:cxn>
                <a:cxn ang="0">
                  <a:pos x="2052" y="1518"/>
                </a:cxn>
                <a:cxn ang="0">
                  <a:pos x="2118" y="1518"/>
                </a:cxn>
                <a:cxn ang="0">
                  <a:pos x="2178" y="1518"/>
                </a:cxn>
                <a:cxn ang="0">
                  <a:pos x="2244" y="1512"/>
                </a:cxn>
                <a:cxn ang="0">
                  <a:pos x="2310" y="1506"/>
                </a:cxn>
                <a:cxn ang="0">
                  <a:pos x="2376" y="1506"/>
                </a:cxn>
                <a:cxn ang="0">
                  <a:pos x="2442" y="1512"/>
                </a:cxn>
                <a:cxn ang="0">
                  <a:pos x="2508" y="1518"/>
                </a:cxn>
              </a:cxnLst>
              <a:rect l="0" t="0" r="r" b="b"/>
              <a:pathLst>
                <a:path w="2538" h="1518">
                  <a:moveTo>
                    <a:pt x="0" y="0"/>
                  </a:moveTo>
                  <a:lnTo>
                    <a:pt x="30" y="216"/>
                  </a:lnTo>
                  <a:lnTo>
                    <a:pt x="66" y="426"/>
                  </a:lnTo>
                  <a:lnTo>
                    <a:pt x="96" y="582"/>
                  </a:lnTo>
                  <a:lnTo>
                    <a:pt x="132" y="684"/>
                  </a:lnTo>
                  <a:lnTo>
                    <a:pt x="162" y="780"/>
                  </a:lnTo>
                  <a:lnTo>
                    <a:pt x="192" y="954"/>
                  </a:lnTo>
                  <a:lnTo>
                    <a:pt x="228" y="1146"/>
                  </a:lnTo>
                  <a:lnTo>
                    <a:pt x="258" y="1284"/>
                  </a:lnTo>
                  <a:lnTo>
                    <a:pt x="294" y="1362"/>
                  </a:lnTo>
                  <a:lnTo>
                    <a:pt x="324" y="1410"/>
                  </a:lnTo>
                  <a:lnTo>
                    <a:pt x="360" y="1434"/>
                  </a:lnTo>
                  <a:lnTo>
                    <a:pt x="390" y="1452"/>
                  </a:lnTo>
                  <a:lnTo>
                    <a:pt x="420" y="1464"/>
                  </a:lnTo>
                  <a:lnTo>
                    <a:pt x="456" y="1476"/>
                  </a:lnTo>
                  <a:lnTo>
                    <a:pt x="486" y="1482"/>
                  </a:lnTo>
                  <a:lnTo>
                    <a:pt x="522" y="1488"/>
                  </a:lnTo>
                  <a:lnTo>
                    <a:pt x="552" y="1488"/>
                  </a:lnTo>
                  <a:lnTo>
                    <a:pt x="588" y="1494"/>
                  </a:lnTo>
                  <a:lnTo>
                    <a:pt x="618" y="1494"/>
                  </a:lnTo>
                  <a:lnTo>
                    <a:pt x="648" y="1500"/>
                  </a:lnTo>
                  <a:lnTo>
                    <a:pt x="684" y="1500"/>
                  </a:lnTo>
                  <a:lnTo>
                    <a:pt x="714" y="1500"/>
                  </a:lnTo>
                  <a:lnTo>
                    <a:pt x="750" y="1500"/>
                  </a:lnTo>
                  <a:lnTo>
                    <a:pt x="780" y="1506"/>
                  </a:lnTo>
                  <a:lnTo>
                    <a:pt x="816" y="1506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494"/>
                  </a:lnTo>
                  <a:lnTo>
                    <a:pt x="942" y="1494"/>
                  </a:lnTo>
                  <a:lnTo>
                    <a:pt x="978" y="1488"/>
                  </a:lnTo>
                  <a:lnTo>
                    <a:pt x="1008" y="1488"/>
                  </a:lnTo>
                  <a:lnTo>
                    <a:pt x="1044" y="1488"/>
                  </a:lnTo>
                  <a:lnTo>
                    <a:pt x="1074" y="1494"/>
                  </a:lnTo>
                  <a:lnTo>
                    <a:pt x="1104" y="1494"/>
                  </a:lnTo>
                  <a:lnTo>
                    <a:pt x="1140" y="1494"/>
                  </a:lnTo>
                  <a:lnTo>
                    <a:pt x="1170" y="1500"/>
                  </a:lnTo>
                  <a:lnTo>
                    <a:pt x="1206" y="1500"/>
                  </a:lnTo>
                  <a:lnTo>
                    <a:pt x="1236" y="1506"/>
                  </a:lnTo>
                  <a:lnTo>
                    <a:pt x="1272" y="1506"/>
                  </a:lnTo>
                  <a:lnTo>
                    <a:pt x="1302" y="1512"/>
                  </a:lnTo>
                  <a:lnTo>
                    <a:pt x="1332" y="1512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488"/>
                  </a:lnTo>
                  <a:lnTo>
                    <a:pt x="1494" y="1476"/>
                  </a:lnTo>
                  <a:lnTo>
                    <a:pt x="1530" y="1452"/>
                  </a:lnTo>
                  <a:lnTo>
                    <a:pt x="1560" y="1422"/>
                  </a:lnTo>
                  <a:lnTo>
                    <a:pt x="1596" y="1404"/>
                  </a:lnTo>
                  <a:lnTo>
                    <a:pt x="1626" y="1422"/>
                  </a:lnTo>
                  <a:lnTo>
                    <a:pt x="1662" y="1452"/>
                  </a:lnTo>
                  <a:lnTo>
                    <a:pt x="1692" y="1482"/>
                  </a:lnTo>
                  <a:lnTo>
                    <a:pt x="1722" y="1494"/>
                  </a:lnTo>
                  <a:lnTo>
                    <a:pt x="1758" y="1494"/>
                  </a:lnTo>
                  <a:lnTo>
                    <a:pt x="1788" y="1500"/>
                  </a:lnTo>
                  <a:lnTo>
                    <a:pt x="1824" y="1506"/>
                  </a:lnTo>
                  <a:lnTo>
                    <a:pt x="1854" y="1506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8"/>
                  </a:lnTo>
                  <a:lnTo>
                    <a:pt x="2052" y="1518"/>
                  </a:lnTo>
                  <a:lnTo>
                    <a:pt x="2082" y="1518"/>
                  </a:lnTo>
                  <a:lnTo>
                    <a:pt x="2118" y="1518"/>
                  </a:lnTo>
                  <a:lnTo>
                    <a:pt x="2148" y="1518"/>
                  </a:lnTo>
                  <a:lnTo>
                    <a:pt x="2178" y="1518"/>
                  </a:lnTo>
                  <a:lnTo>
                    <a:pt x="2214" y="1518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06"/>
                  </a:lnTo>
                  <a:lnTo>
                    <a:pt x="2346" y="1506"/>
                  </a:lnTo>
                  <a:lnTo>
                    <a:pt x="2376" y="1506"/>
                  </a:lnTo>
                  <a:lnTo>
                    <a:pt x="2406" y="1506"/>
                  </a:lnTo>
                  <a:lnTo>
                    <a:pt x="2442" y="1512"/>
                  </a:lnTo>
                  <a:lnTo>
                    <a:pt x="2472" y="1518"/>
                  </a:lnTo>
                  <a:lnTo>
                    <a:pt x="2508" y="1518"/>
                  </a:lnTo>
                  <a:lnTo>
                    <a:pt x="2538" y="1518"/>
                  </a:lnTo>
                </a:path>
              </a:pathLst>
            </a:custGeom>
            <a:noFill/>
            <a:ln w="25400" cap="flat">
              <a:solidFill>
                <a:srgbClr val="FF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</p:grpSp>
      <p:grpSp>
        <p:nvGrpSpPr>
          <p:cNvPr id="6" name="Group 631"/>
          <p:cNvGrpSpPr/>
          <p:nvPr/>
        </p:nvGrpSpPr>
        <p:grpSpPr>
          <a:xfrm>
            <a:off x="4770535" y="3761054"/>
            <a:ext cx="3212507" cy="2541722"/>
            <a:chOff x="4730375" y="3471619"/>
            <a:chExt cx="3212507" cy="2541722"/>
          </a:xfrm>
        </p:grpSpPr>
        <p:sp>
          <p:nvSpPr>
            <p:cNvPr id="253" name="TextBox 252"/>
            <p:cNvSpPr txBox="1"/>
            <p:nvPr/>
          </p:nvSpPr>
          <p:spPr>
            <a:xfrm>
              <a:off x="6737204" y="509643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</a:t>
              </a:r>
              <a:endParaRPr lang="en-GB" sz="1200" dirty="0"/>
            </a:p>
          </p:txBody>
        </p:sp>
        <p:sp>
          <p:nvSpPr>
            <p:cNvPr id="602" name="Rectangle 153"/>
            <p:cNvSpPr>
              <a:spLocks noChangeArrowheads="1"/>
            </p:cNvSpPr>
            <p:nvPr/>
          </p:nvSpPr>
          <p:spPr bwMode="auto">
            <a:xfrm>
              <a:off x="4871873" y="3518275"/>
              <a:ext cx="3046899" cy="23258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3" name="Line 154"/>
            <p:cNvSpPr>
              <a:spLocks noChangeShapeType="1"/>
            </p:cNvSpPr>
            <p:nvPr/>
          </p:nvSpPr>
          <p:spPr bwMode="auto">
            <a:xfrm>
              <a:off x="4871873" y="5844103"/>
              <a:ext cx="3046899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4" name="Line 155"/>
            <p:cNvSpPr>
              <a:spLocks noChangeShapeType="1"/>
            </p:cNvSpPr>
            <p:nvPr/>
          </p:nvSpPr>
          <p:spPr bwMode="auto">
            <a:xfrm flipV="1">
              <a:off x="4871873" y="3518275"/>
              <a:ext cx="1170" cy="23258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5" name="Rectangle 157"/>
            <p:cNvSpPr>
              <a:spLocks noChangeArrowheads="1"/>
            </p:cNvSpPr>
            <p:nvPr/>
          </p:nvSpPr>
          <p:spPr bwMode="auto">
            <a:xfrm>
              <a:off x="4850812" y="5925364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6" name="Line 158"/>
            <p:cNvSpPr>
              <a:spLocks noChangeShapeType="1"/>
            </p:cNvSpPr>
            <p:nvPr/>
          </p:nvSpPr>
          <p:spPr bwMode="auto">
            <a:xfrm flipV="1">
              <a:off x="525098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7" name="Rectangle 159"/>
            <p:cNvSpPr>
              <a:spLocks noChangeArrowheads="1"/>
            </p:cNvSpPr>
            <p:nvPr/>
          </p:nvSpPr>
          <p:spPr bwMode="auto">
            <a:xfrm>
              <a:off x="5201837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8" name="Line 160"/>
            <p:cNvSpPr>
              <a:spLocks noChangeShapeType="1"/>
            </p:cNvSpPr>
            <p:nvPr/>
          </p:nvSpPr>
          <p:spPr bwMode="auto">
            <a:xfrm flipV="1">
              <a:off x="5630088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9" name="Rectangle 161"/>
            <p:cNvSpPr>
              <a:spLocks noChangeArrowheads="1"/>
            </p:cNvSpPr>
            <p:nvPr/>
          </p:nvSpPr>
          <p:spPr bwMode="auto">
            <a:xfrm>
              <a:off x="5580944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0" name="Line 162"/>
            <p:cNvSpPr>
              <a:spLocks noChangeShapeType="1"/>
            </p:cNvSpPr>
            <p:nvPr/>
          </p:nvSpPr>
          <p:spPr bwMode="auto">
            <a:xfrm flipV="1">
              <a:off x="6009195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1" name="Rectangle 163"/>
            <p:cNvSpPr>
              <a:spLocks noChangeArrowheads="1"/>
            </p:cNvSpPr>
            <p:nvPr/>
          </p:nvSpPr>
          <p:spPr bwMode="auto">
            <a:xfrm>
              <a:off x="5960051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2" name="Line 164"/>
            <p:cNvSpPr>
              <a:spLocks noChangeShapeType="1"/>
            </p:cNvSpPr>
            <p:nvPr/>
          </p:nvSpPr>
          <p:spPr bwMode="auto">
            <a:xfrm flipV="1">
              <a:off x="6395323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3" name="Rectangle 165"/>
            <p:cNvSpPr>
              <a:spLocks noChangeArrowheads="1"/>
            </p:cNvSpPr>
            <p:nvPr/>
          </p:nvSpPr>
          <p:spPr bwMode="auto">
            <a:xfrm>
              <a:off x="6346179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" name="Line 166"/>
            <p:cNvSpPr>
              <a:spLocks noChangeShapeType="1"/>
            </p:cNvSpPr>
            <p:nvPr/>
          </p:nvSpPr>
          <p:spPr bwMode="auto">
            <a:xfrm flipV="1">
              <a:off x="677443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5" name="Rectangle 167"/>
            <p:cNvSpPr>
              <a:spLocks noChangeArrowheads="1"/>
            </p:cNvSpPr>
            <p:nvPr/>
          </p:nvSpPr>
          <p:spPr bwMode="auto">
            <a:xfrm>
              <a:off x="6725286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6" name="Line 168"/>
            <p:cNvSpPr>
              <a:spLocks noChangeShapeType="1"/>
            </p:cNvSpPr>
            <p:nvPr/>
          </p:nvSpPr>
          <p:spPr bwMode="auto">
            <a:xfrm flipV="1">
              <a:off x="7153537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7" name="Rectangle 169"/>
            <p:cNvSpPr>
              <a:spLocks noChangeArrowheads="1"/>
            </p:cNvSpPr>
            <p:nvPr/>
          </p:nvSpPr>
          <p:spPr bwMode="auto">
            <a:xfrm>
              <a:off x="7104394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8" name="Line 170"/>
            <p:cNvSpPr>
              <a:spLocks noChangeShapeType="1"/>
            </p:cNvSpPr>
            <p:nvPr/>
          </p:nvSpPr>
          <p:spPr bwMode="auto">
            <a:xfrm flipV="1">
              <a:off x="7532644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9" name="Rectangle 171"/>
            <p:cNvSpPr>
              <a:spLocks noChangeArrowheads="1"/>
            </p:cNvSpPr>
            <p:nvPr/>
          </p:nvSpPr>
          <p:spPr bwMode="auto">
            <a:xfrm>
              <a:off x="7483501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0" name="Line 172"/>
            <p:cNvSpPr>
              <a:spLocks noChangeShapeType="1"/>
            </p:cNvSpPr>
            <p:nvPr/>
          </p:nvSpPr>
          <p:spPr bwMode="auto">
            <a:xfrm flipV="1">
              <a:off x="7918772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1" name="Rectangle 173"/>
            <p:cNvSpPr>
              <a:spLocks noChangeArrowheads="1"/>
            </p:cNvSpPr>
            <p:nvPr/>
          </p:nvSpPr>
          <p:spPr bwMode="auto">
            <a:xfrm>
              <a:off x="7869628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2" name="Line 174"/>
            <p:cNvSpPr>
              <a:spLocks noChangeShapeType="1"/>
            </p:cNvSpPr>
            <p:nvPr/>
          </p:nvSpPr>
          <p:spPr bwMode="auto">
            <a:xfrm>
              <a:off x="4871873" y="5844103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3" name="Rectangle 175"/>
            <p:cNvSpPr>
              <a:spLocks noChangeArrowheads="1"/>
            </p:cNvSpPr>
            <p:nvPr/>
          </p:nvSpPr>
          <p:spPr bwMode="auto">
            <a:xfrm>
              <a:off x="4779519" y="5797447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4" name="Line 176"/>
            <p:cNvSpPr>
              <a:spLocks noChangeShapeType="1"/>
            </p:cNvSpPr>
            <p:nvPr/>
          </p:nvSpPr>
          <p:spPr bwMode="auto">
            <a:xfrm>
              <a:off x="4871873" y="5068827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5" name="Rectangle 177"/>
            <p:cNvSpPr>
              <a:spLocks noChangeArrowheads="1"/>
            </p:cNvSpPr>
            <p:nvPr/>
          </p:nvSpPr>
          <p:spPr bwMode="auto">
            <a:xfrm>
              <a:off x="4779519" y="5022171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6" name="Line 178"/>
            <p:cNvSpPr>
              <a:spLocks noChangeShapeType="1"/>
            </p:cNvSpPr>
            <p:nvPr/>
          </p:nvSpPr>
          <p:spPr bwMode="auto">
            <a:xfrm>
              <a:off x="4871873" y="4293551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7" name="Rectangle 179"/>
            <p:cNvSpPr>
              <a:spLocks noChangeArrowheads="1"/>
            </p:cNvSpPr>
            <p:nvPr/>
          </p:nvSpPr>
          <p:spPr bwMode="auto">
            <a:xfrm>
              <a:off x="4730375" y="4246895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8" name="Line 180"/>
            <p:cNvSpPr>
              <a:spLocks noChangeShapeType="1"/>
            </p:cNvSpPr>
            <p:nvPr/>
          </p:nvSpPr>
          <p:spPr bwMode="auto">
            <a:xfrm>
              <a:off x="4871873" y="3518275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9" name="Rectangle 181"/>
            <p:cNvSpPr>
              <a:spLocks noChangeArrowheads="1"/>
            </p:cNvSpPr>
            <p:nvPr/>
          </p:nvSpPr>
          <p:spPr bwMode="auto">
            <a:xfrm>
              <a:off x="4730375" y="3471619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30" name="Freeform 182"/>
            <p:cNvSpPr>
              <a:spLocks/>
            </p:cNvSpPr>
            <p:nvPr/>
          </p:nvSpPr>
          <p:spPr bwMode="auto">
            <a:xfrm>
              <a:off x="4906976" y="4674389"/>
              <a:ext cx="2969673" cy="1162914"/>
            </a:xfrm>
            <a:custGeom>
              <a:avLst/>
              <a:gdLst/>
              <a:ahLst/>
              <a:cxnLst>
                <a:cxn ang="0">
                  <a:pos x="66" y="348"/>
                </a:cxn>
                <a:cxn ang="0">
                  <a:pos x="162" y="480"/>
                </a:cxn>
                <a:cxn ang="0">
                  <a:pos x="258" y="768"/>
                </a:cxn>
                <a:cxn ang="0">
                  <a:pos x="360" y="912"/>
                </a:cxn>
                <a:cxn ang="0">
                  <a:pos x="456" y="960"/>
                </a:cxn>
                <a:cxn ang="0">
                  <a:pos x="552" y="978"/>
                </a:cxn>
                <a:cxn ang="0">
                  <a:pos x="648" y="984"/>
                </a:cxn>
                <a:cxn ang="0">
                  <a:pos x="750" y="984"/>
                </a:cxn>
                <a:cxn ang="0">
                  <a:pos x="846" y="990"/>
                </a:cxn>
                <a:cxn ang="0">
                  <a:pos x="942" y="996"/>
                </a:cxn>
                <a:cxn ang="0">
                  <a:pos x="1044" y="1002"/>
                </a:cxn>
                <a:cxn ang="0">
                  <a:pos x="1140" y="1008"/>
                </a:cxn>
                <a:cxn ang="0">
                  <a:pos x="1236" y="1014"/>
                </a:cxn>
                <a:cxn ang="0">
                  <a:pos x="1332" y="1014"/>
                </a:cxn>
                <a:cxn ang="0">
                  <a:pos x="1434" y="1008"/>
                </a:cxn>
                <a:cxn ang="0">
                  <a:pos x="1530" y="996"/>
                </a:cxn>
                <a:cxn ang="0">
                  <a:pos x="1626" y="990"/>
                </a:cxn>
                <a:cxn ang="0">
                  <a:pos x="1722" y="1002"/>
                </a:cxn>
                <a:cxn ang="0">
                  <a:pos x="1824" y="1014"/>
                </a:cxn>
                <a:cxn ang="0">
                  <a:pos x="1920" y="1020"/>
                </a:cxn>
                <a:cxn ang="0">
                  <a:pos x="2016" y="1020"/>
                </a:cxn>
                <a:cxn ang="0">
                  <a:pos x="2118" y="1020"/>
                </a:cxn>
                <a:cxn ang="0">
                  <a:pos x="2214" y="1020"/>
                </a:cxn>
                <a:cxn ang="0">
                  <a:pos x="2310" y="1014"/>
                </a:cxn>
                <a:cxn ang="0">
                  <a:pos x="2406" y="1020"/>
                </a:cxn>
                <a:cxn ang="0">
                  <a:pos x="2508" y="1026"/>
                </a:cxn>
                <a:cxn ang="0">
                  <a:pos x="2508" y="1026"/>
                </a:cxn>
                <a:cxn ang="0">
                  <a:pos x="2406" y="1014"/>
                </a:cxn>
                <a:cxn ang="0">
                  <a:pos x="2310" y="1002"/>
                </a:cxn>
                <a:cxn ang="0">
                  <a:pos x="2214" y="1008"/>
                </a:cxn>
                <a:cxn ang="0">
                  <a:pos x="2118" y="1014"/>
                </a:cxn>
                <a:cxn ang="0">
                  <a:pos x="2016" y="1014"/>
                </a:cxn>
                <a:cxn ang="0">
                  <a:pos x="1920" y="1014"/>
                </a:cxn>
                <a:cxn ang="0">
                  <a:pos x="1824" y="1002"/>
                </a:cxn>
                <a:cxn ang="0">
                  <a:pos x="1722" y="984"/>
                </a:cxn>
                <a:cxn ang="0">
                  <a:pos x="1626" y="966"/>
                </a:cxn>
                <a:cxn ang="0">
                  <a:pos x="1530" y="978"/>
                </a:cxn>
                <a:cxn ang="0">
                  <a:pos x="1434" y="996"/>
                </a:cxn>
                <a:cxn ang="0">
                  <a:pos x="1332" y="1002"/>
                </a:cxn>
                <a:cxn ang="0">
                  <a:pos x="1236" y="1002"/>
                </a:cxn>
                <a:cxn ang="0">
                  <a:pos x="1140" y="996"/>
                </a:cxn>
                <a:cxn ang="0">
                  <a:pos x="1044" y="984"/>
                </a:cxn>
                <a:cxn ang="0">
                  <a:pos x="942" y="966"/>
                </a:cxn>
                <a:cxn ang="0">
                  <a:pos x="846" y="960"/>
                </a:cxn>
                <a:cxn ang="0">
                  <a:pos x="750" y="954"/>
                </a:cxn>
                <a:cxn ang="0">
                  <a:pos x="648" y="948"/>
                </a:cxn>
                <a:cxn ang="0">
                  <a:pos x="552" y="930"/>
                </a:cxn>
                <a:cxn ang="0">
                  <a:pos x="456" y="894"/>
                </a:cxn>
                <a:cxn ang="0">
                  <a:pos x="360" y="780"/>
                </a:cxn>
                <a:cxn ang="0">
                  <a:pos x="258" y="462"/>
                </a:cxn>
                <a:cxn ang="0">
                  <a:pos x="162" y="72"/>
                </a:cxn>
                <a:cxn ang="0">
                  <a:pos x="66" y="60"/>
                </a:cxn>
                <a:cxn ang="0">
                  <a:pos x="0" y="354"/>
                </a:cxn>
              </a:cxnLst>
              <a:rect l="0" t="0" r="r" b="b"/>
              <a:pathLst>
                <a:path w="2538" h="1026">
                  <a:moveTo>
                    <a:pt x="0" y="354"/>
                  </a:moveTo>
                  <a:lnTo>
                    <a:pt x="30" y="348"/>
                  </a:lnTo>
                  <a:lnTo>
                    <a:pt x="66" y="348"/>
                  </a:lnTo>
                  <a:lnTo>
                    <a:pt x="96" y="366"/>
                  </a:lnTo>
                  <a:lnTo>
                    <a:pt x="132" y="414"/>
                  </a:lnTo>
                  <a:lnTo>
                    <a:pt x="162" y="480"/>
                  </a:lnTo>
                  <a:lnTo>
                    <a:pt x="192" y="576"/>
                  </a:lnTo>
                  <a:lnTo>
                    <a:pt x="228" y="678"/>
                  </a:lnTo>
                  <a:lnTo>
                    <a:pt x="258" y="768"/>
                  </a:lnTo>
                  <a:lnTo>
                    <a:pt x="294" y="834"/>
                  </a:lnTo>
                  <a:lnTo>
                    <a:pt x="324" y="882"/>
                  </a:lnTo>
                  <a:lnTo>
                    <a:pt x="360" y="912"/>
                  </a:lnTo>
                  <a:lnTo>
                    <a:pt x="390" y="930"/>
                  </a:lnTo>
                  <a:lnTo>
                    <a:pt x="420" y="948"/>
                  </a:lnTo>
                  <a:lnTo>
                    <a:pt x="456" y="960"/>
                  </a:lnTo>
                  <a:lnTo>
                    <a:pt x="486" y="966"/>
                  </a:lnTo>
                  <a:lnTo>
                    <a:pt x="522" y="972"/>
                  </a:lnTo>
                  <a:lnTo>
                    <a:pt x="552" y="978"/>
                  </a:lnTo>
                  <a:lnTo>
                    <a:pt x="588" y="978"/>
                  </a:lnTo>
                  <a:lnTo>
                    <a:pt x="618" y="978"/>
                  </a:lnTo>
                  <a:lnTo>
                    <a:pt x="648" y="984"/>
                  </a:lnTo>
                  <a:lnTo>
                    <a:pt x="684" y="984"/>
                  </a:lnTo>
                  <a:lnTo>
                    <a:pt x="714" y="984"/>
                  </a:lnTo>
                  <a:lnTo>
                    <a:pt x="750" y="984"/>
                  </a:lnTo>
                  <a:lnTo>
                    <a:pt x="780" y="984"/>
                  </a:lnTo>
                  <a:lnTo>
                    <a:pt x="816" y="990"/>
                  </a:lnTo>
                  <a:lnTo>
                    <a:pt x="846" y="990"/>
                  </a:lnTo>
                  <a:lnTo>
                    <a:pt x="876" y="990"/>
                  </a:lnTo>
                  <a:lnTo>
                    <a:pt x="912" y="996"/>
                  </a:lnTo>
                  <a:lnTo>
                    <a:pt x="942" y="996"/>
                  </a:lnTo>
                  <a:lnTo>
                    <a:pt x="978" y="1002"/>
                  </a:lnTo>
                  <a:lnTo>
                    <a:pt x="1008" y="1002"/>
                  </a:lnTo>
                  <a:lnTo>
                    <a:pt x="1044" y="1002"/>
                  </a:lnTo>
                  <a:lnTo>
                    <a:pt x="1074" y="1008"/>
                  </a:lnTo>
                  <a:lnTo>
                    <a:pt x="1104" y="1008"/>
                  </a:lnTo>
                  <a:lnTo>
                    <a:pt x="1140" y="1008"/>
                  </a:lnTo>
                  <a:lnTo>
                    <a:pt x="1170" y="1008"/>
                  </a:lnTo>
                  <a:lnTo>
                    <a:pt x="1206" y="1014"/>
                  </a:lnTo>
                  <a:lnTo>
                    <a:pt x="1236" y="1014"/>
                  </a:lnTo>
                  <a:lnTo>
                    <a:pt x="1272" y="1014"/>
                  </a:lnTo>
                  <a:lnTo>
                    <a:pt x="1302" y="1014"/>
                  </a:lnTo>
                  <a:lnTo>
                    <a:pt x="1332" y="1014"/>
                  </a:lnTo>
                  <a:lnTo>
                    <a:pt x="1368" y="1008"/>
                  </a:lnTo>
                  <a:lnTo>
                    <a:pt x="1398" y="1008"/>
                  </a:lnTo>
                  <a:lnTo>
                    <a:pt x="1434" y="1008"/>
                  </a:lnTo>
                  <a:lnTo>
                    <a:pt x="1464" y="1002"/>
                  </a:lnTo>
                  <a:lnTo>
                    <a:pt x="1494" y="1002"/>
                  </a:lnTo>
                  <a:lnTo>
                    <a:pt x="1530" y="996"/>
                  </a:lnTo>
                  <a:lnTo>
                    <a:pt x="1560" y="990"/>
                  </a:lnTo>
                  <a:lnTo>
                    <a:pt x="1596" y="990"/>
                  </a:lnTo>
                  <a:lnTo>
                    <a:pt x="1626" y="990"/>
                  </a:lnTo>
                  <a:lnTo>
                    <a:pt x="1662" y="996"/>
                  </a:lnTo>
                  <a:lnTo>
                    <a:pt x="1692" y="1002"/>
                  </a:lnTo>
                  <a:lnTo>
                    <a:pt x="1722" y="1002"/>
                  </a:lnTo>
                  <a:lnTo>
                    <a:pt x="1758" y="1008"/>
                  </a:lnTo>
                  <a:lnTo>
                    <a:pt x="1788" y="1014"/>
                  </a:lnTo>
                  <a:lnTo>
                    <a:pt x="1824" y="1014"/>
                  </a:lnTo>
                  <a:lnTo>
                    <a:pt x="1854" y="1014"/>
                  </a:lnTo>
                  <a:lnTo>
                    <a:pt x="1890" y="1020"/>
                  </a:lnTo>
                  <a:lnTo>
                    <a:pt x="1920" y="1020"/>
                  </a:lnTo>
                  <a:lnTo>
                    <a:pt x="1950" y="1020"/>
                  </a:lnTo>
                  <a:lnTo>
                    <a:pt x="1986" y="1020"/>
                  </a:lnTo>
                  <a:lnTo>
                    <a:pt x="2016" y="1020"/>
                  </a:lnTo>
                  <a:lnTo>
                    <a:pt x="2052" y="1020"/>
                  </a:lnTo>
                  <a:lnTo>
                    <a:pt x="2082" y="1020"/>
                  </a:lnTo>
                  <a:lnTo>
                    <a:pt x="2118" y="1020"/>
                  </a:lnTo>
                  <a:lnTo>
                    <a:pt x="2148" y="1020"/>
                  </a:lnTo>
                  <a:lnTo>
                    <a:pt x="2178" y="1020"/>
                  </a:lnTo>
                  <a:lnTo>
                    <a:pt x="2214" y="1020"/>
                  </a:lnTo>
                  <a:lnTo>
                    <a:pt x="2244" y="1020"/>
                  </a:lnTo>
                  <a:lnTo>
                    <a:pt x="2280" y="1014"/>
                  </a:lnTo>
                  <a:lnTo>
                    <a:pt x="2310" y="1014"/>
                  </a:lnTo>
                  <a:lnTo>
                    <a:pt x="2346" y="1014"/>
                  </a:lnTo>
                  <a:lnTo>
                    <a:pt x="2376" y="1014"/>
                  </a:lnTo>
                  <a:lnTo>
                    <a:pt x="2406" y="1020"/>
                  </a:lnTo>
                  <a:lnTo>
                    <a:pt x="2442" y="1020"/>
                  </a:lnTo>
                  <a:lnTo>
                    <a:pt x="2472" y="1026"/>
                  </a:lnTo>
                  <a:lnTo>
                    <a:pt x="2508" y="1026"/>
                  </a:lnTo>
                  <a:lnTo>
                    <a:pt x="2538" y="1026"/>
                  </a:lnTo>
                  <a:lnTo>
                    <a:pt x="2538" y="1026"/>
                  </a:lnTo>
                  <a:lnTo>
                    <a:pt x="2508" y="1026"/>
                  </a:lnTo>
                  <a:lnTo>
                    <a:pt x="2472" y="1020"/>
                  </a:lnTo>
                  <a:lnTo>
                    <a:pt x="2442" y="1020"/>
                  </a:lnTo>
                  <a:lnTo>
                    <a:pt x="2406" y="1014"/>
                  </a:lnTo>
                  <a:lnTo>
                    <a:pt x="2376" y="1008"/>
                  </a:lnTo>
                  <a:lnTo>
                    <a:pt x="2346" y="1002"/>
                  </a:lnTo>
                  <a:lnTo>
                    <a:pt x="2310" y="1002"/>
                  </a:lnTo>
                  <a:lnTo>
                    <a:pt x="2280" y="1002"/>
                  </a:lnTo>
                  <a:lnTo>
                    <a:pt x="2244" y="1008"/>
                  </a:lnTo>
                  <a:lnTo>
                    <a:pt x="2214" y="1008"/>
                  </a:lnTo>
                  <a:lnTo>
                    <a:pt x="2178" y="1014"/>
                  </a:lnTo>
                  <a:lnTo>
                    <a:pt x="2148" y="1014"/>
                  </a:lnTo>
                  <a:lnTo>
                    <a:pt x="2118" y="1014"/>
                  </a:lnTo>
                  <a:lnTo>
                    <a:pt x="2082" y="1014"/>
                  </a:lnTo>
                  <a:lnTo>
                    <a:pt x="2052" y="1014"/>
                  </a:lnTo>
                  <a:lnTo>
                    <a:pt x="2016" y="1014"/>
                  </a:lnTo>
                  <a:lnTo>
                    <a:pt x="1986" y="1014"/>
                  </a:lnTo>
                  <a:lnTo>
                    <a:pt x="1950" y="1014"/>
                  </a:lnTo>
                  <a:lnTo>
                    <a:pt x="1920" y="1014"/>
                  </a:lnTo>
                  <a:lnTo>
                    <a:pt x="1890" y="1008"/>
                  </a:lnTo>
                  <a:lnTo>
                    <a:pt x="1854" y="1008"/>
                  </a:lnTo>
                  <a:lnTo>
                    <a:pt x="1824" y="1002"/>
                  </a:lnTo>
                  <a:lnTo>
                    <a:pt x="1788" y="996"/>
                  </a:lnTo>
                  <a:lnTo>
                    <a:pt x="1758" y="990"/>
                  </a:lnTo>
                  <a:lnTo>
                    <a:pt x="1722" y="984"/>
                  </a:lnTo>
                  <a:lnTo>
                    <a:pt x="1692" y="978"/>
                  </a:lnTo>
                  <a:lnTo>
                    <a:pt x="1662" y="972"/>
                  </a:lnTo>
                  <a:lnTo>
                    <a:pt x="1626" y="966"/>
                  </a:lnTo>
                  <a:lnTo>
                    <a:pt x="1596" y="966"/>
                  </a:lnTo>
                  <a:lnTo>
                    <a:pt x="1560" y="966"/>
                  </a:lnTo>
                  <a:lnTo>
                    <a:pt x="1530" y="978"/>
                  </a:lnTo>
                  <a:lnTo>
                    <a:pt x="1494" y="984"/>
                  </a:lnTo>
                  <a:lnTo>
                    <a:pt x="1464" y="990"/>
                  </a:lnTo>
                  <a:lnTo>
                    <a:pt x="1434" y="996"/>
                  </a:lnTo>
                  <a:lnTo>
                    <a:pt x="1398" y="996"/>
                  </a:lnTo>
                  <a:lnTo>
                    <a:pt x="1368" y="996"/>
                  </a:lnTo>
                  <a:lnTo>
                    <a:pt x="1332" y="1002"/>
                  </a:lnTo>
                  <a:lnTo>
                    <a:pt x="1302" y="1002"/>
                  </a:lnTo>
                  <a:lnTo>
                    <a:pt x="1272" y="1002"/>
                  </a:lnTo>
                  <a:lnTo>
                    <a:pt x="1236" y="1002"/>
                  </a:lnTo>
                  <a:lnTo>
                    <a:pt x="1206" y="996"/>
                  </a:lnTo>
                  <a:lnTo>
                    <a:pt x="1170" y="996"/>
                  </a:lnTo>
                  <a:lnTo>
                    <a:pt x="1140" y="996"/>
                  </a:lnTo>
                  <a:lnTo>
                    <a:pt x="1104" y="990"/>
                  </a:lnTo>
                  <a:lnTo>
                    <a:pt x="1074" y="984"/>
                  </a:lnTo>
                  <a:lnTo>
                    <a:pt x="1044" y="984"/>
                  </a:lnTo>
                  <a:lnTo>
                    <a:pt x="1008" y="978"/>
                  </a:lnTo>
                  <a:lnTo>
                    <a:pt x="978" y="972"/>
                  </a:lnTo>
                  <a:lnTo>
                    <a:pt x="942" y="966"/>
                  </a:lnTo>
                  <a:lnTo>
                    <a:pt x="912" y="966"/>
                  </a:lnTo>
                  <a:lnTo>
                    <a:pt x="876" y="960"/>
                  </a:lnTo>
                  <a:lnTo>
                    <a:pt x="846" y="960"/>
                  </a:lnTo>
                  <a:lnTo>
                    <a:pt x="816" y="960"/>
                  </a:lnTo>
                  <a:lnTo>
                    <a:pt x="780" y="960"/>
                  </a:lnTo>
                  <a:lnTo>
                    <a:pt x="750" y="954"/>
                  </a:lnTo>
                  <a:lnTo>
                    <a:pt x="714" y="954"/>
                  </a:lnTo>
                  <a:lnTo>
                    <a:pt x="684" y="954"/>
                  </a:lnTo>
                  <a:lnTo>
                    <a:pt x="648" y="948"/>
                  </a:lnTo>
                  <a:lnTo>
                    <a:pt x="618" y="942"/>
                  </a:lnTo>
                  <a:lnTo>
                    <a:pt x="588" y="936"/>
                  </a:lnTo>
                  <a:lnTo>
                    <a:pt x="552" y="930"/>
                  </a:lnTo>
                  <a:lnTo>
                    <a:pt x="522" y="924"/>
                  </a:lnTo>
                  <a:lnTo>
                    <a:pt x="486" y="912"/>
                  </a:lnTo>
                  <a:lnTo>
                    <a:pt x="456" y="894"/>
                  </a:lnTo>
                  <a:lnTo>
                    <a:pt x="420" y="870"/>
                  </a:lnTo>
                  <a:lnTo>
                    <a:pt x="390" y="834"/>
                  </a:lnTo>
                  <a:lnTo>
                    <a:pt x="360" y="780"/>
                  </a:lnTo>
                  <a:lnTo>
                    <a:pt x="324" y="708"/>
                  </a:lnTo>
                  <a:lnTo>
                    <a:pt x="294" y="606"/>
                  </a:lnTo>
                  <a:lnTo>
                    <a:pt x="258" y="462"/>
                  </a:lnTo>
                  <a:lnTo>
                    <a:pt x="228" y="288"/>
                  </a:lnTo>
                  <a:lnTo>
                    <a:pt x="192" y="138"/>
                  </a:lnTo>
                  <a:lnTo>
                    <a:pt x="162" y="72"/>
                  </a:lnTo>
                  <a:lnTo>
                    <a:pt x="132" y="72"/>
                  </a:lnTo>
                  <a:lnTo>
                    <a:pt x="96" y="72"/>
                  </a:lnTo>
                  <a:lnTo>
                    <a:pt x="66" y="60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999999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31" name="Freeform 184"/>
            <p:cNvSpPr>
              <a:spLocks/>
            </p:cNvSpPr>
            <p:nvPr/>
          </p:nvSpPr>
          <p:spPr bwMode="auto">
            <a:xfrm>
              <a:off x="4906976" y="4878409"/>
              <a:ext cx="2969673" cy="958894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96" y="42"/>
                </a:cxn>
                <a:cxn ang="0">
                  <a:pos x="162" y="96"/>
                </a:cxn>
                <a:cxn ang="0">
                  <a:pos x="228" y="300"/>
                </a:cxn>
                <a:cxn ang="0">
                  <a:pos x="294" y="540"/>
                </a:cxn>
                <a:cxn ang="0">
                  <a:pos x="360" y="666"/>
                </a:cxn>
                <a:cxn ang="0">
                  <a:pos x="420" y="726"/>
                </a:cxn>
                <a:cxn ang="0">
                  <a:pos x="486" y="756"/>
                </a:cxn>
                <a:cxn ang="0">
                  <a:pos x="552" y="774"/>
                </a:cxn>
                <a:cxn ang="0">
                  <a:pos x="618" y="780"/>
                </a:cxn>
                <a:cxn ang="0">
                  <a:pos x="684" y="786"/>
                </a:cxn>
                <a:cxn ang="0">
                  <a:pos x="750" y="792"/>
                </a:cxn>
                <a:cxn ang="0">
                  <a:pos x="816" y="792"/>
                </a:cxn>
                <a:cxn ang="0">
                  <a:pos x="876" y="798"/>
                </a:cxn>
                <a:cxn ang="0">
                  <a:pos x="942" y="804"/>
                </a:cxn>
                <a:cxn ang="0">
                  <a:pos x="1008" y="810"/>
                </a:cxn>
                <a:cxn ang="0">
                  <a:pos x="1074" y="816"/>
                </a:cxn>
                <a:cxn ang="0">
                  <a:pos x="1140" y="822"/>
                </a:cxn>
                <a:cxn ang="0">
                  <a:pos x="1206" y="828"/>
                </a:cxn>
                <a:cxn ang="0">
                  <a:pos x="1272" y="828"/>
                </a:cxn>
                <a:cxn ang="0">
                  <a:pos x="1332" y="828"/>
                </a:cxn>
                <a:cxn ang="0">
                  <a:pos x="1398" y="822"/>
                </a:cxn>
                <a:cxn ang="0">
                  <a:pos x="1464" y="816"/>
                </a:cxn>
                <a:cxn ang="0">
                  <a:pos x="1530" y="804"/>
                </a:cxn>
                <a:cxn ang="0">
                  <a:pos x="1596" y="798"/>
                </a:cxn>
                <a:cxn ang="0">
                  <a:pos x="1662" y="804"/>
                </a:cxn>
                <a:cxn ang="0">
                  <a:pos x="1722" y="816"/>
                </a:cxn>
                <a:cxn ang="0">
                  <a:pos x="1788" y="822"/>
                </a:cxn>
                <a:cxn ang="0">
                  <a:pos x="1854" y="834"/>
                </a:cxn>
                <a:cxn ang="0">
                  <a:pos x="1920" y="834"/>
                </a:cxn>
                <a:cxn ang="0">
                  <a:pos x="1986" y="840"/>
                </a:cxn>
                <a:cxn ang="0">
                  <a:pos x="2052" y="840"/>
                </a:cxn>
                <a:cxn ang="0">
                  <a:pos x="2118" y="840"/>
                </a:cxn>
                <a:cxn ang="0">
                  <a:pos x="2178" y="834"/>
                </a:cxn>
                <a:cxn ang="0">
                  <a:pos x="2244" y="834"/>
                </a:cxn>
                <a:cxn ang="0">
                  <a:pos x="2310" y="828"/>
                </a:cxn>
                <a:cxn ang="0">
                  <a:pos x="2376" y="834"/>
                </a:cxn>
                <a:cxn ang="0">
                  <a:pos x="2442" y="840"/>
                </a:cxn>
                <a:cxn ang="0">
                  <a:pos x="2508" y="846"/>
                </a:cxn>
              </a:cxnLst>
              <a:rect l="0" t="0" r="r" b="b"/>
              <a:pathLst>
                <a:path w="2538" h="846">
                  <a:moveTo>
                    <a:pt x="0" y="0"/>
                  </a:moveTo>
                  <a:lnTo>
                    <a:pt x="30" y="6"/>
                  </a:lnTo>
                  <a:lnTo>
                    <a:pt x="66" y="24"/>
                  </a:lnTo>
                  <a:lnTo>
                    <a:pt x="96" y="42"/>
                  </a:lnTo>
                  <a:lnTo>
                    <a:pt x="132" y="60"/>
                  </a:lnTo>
                  <a:lnTo>
                    <a:pt x="162" y="96"/>
                  </a:lnTo>
                  <a:lnTo>
                    <a:pt x="192" y="180"/>
                  </a:lnTo>
                  <a:lnTo>
                    <a:pt x="228" y="300"/>
                  </a:lnTo>
                  <a:lnTo>
                    <a:pt x="258" y="432"/>
                  </a:lnTo>
                  <a:lnTo>
                    <a:pt x="294" y="540"/>
                  </a:lnTo>
                  <a:lnTo>
                    <a:pt x="324" y="612"/>
                  </a:lnTo>
                  <a:lnTo>
                    <a:pt x="360" y="666"/>
                  </a:lnTo>
                  <a:lnTo>
                    <a:pt x="390" y="702"/>
                  </a:lnTo>
                  <a:lnTo>
                    <a:pt x="420" y="726"/>
                  </a:lnTo>
                  <a:lnTo>
                    <a:pt x="456" y="744"/>
                  </a:lnTo>
                  <a:lnTo>
                    <a:pt x="486" y="756"/>
                  </a:lnTo>
                  <a:lnTo>
                    <a:pt x="522" y="768"/>
                  </a:lnTo>
                  <a:lnTo>
                    <a:pt x="552" y="774"/>
                  </a:lnTo>
                  <a:lnTo>
                    <a:pt x="588" y="780"/>
                  </a:lnTo>
                  <a:lnTo>
                    <a:pt x="618" y="780"/>
                  </a:lnTo>
                  <a:lnTo>
                    <a:pt x="648" y="786"/>
                  </a:lnTo>
                  <a:lnTo>
                    <a:pt x="684" y="786"/>
                  </a:lnTo>
                  <a:lnTo>
                    <a:pt x="714" y="792"/>
                  </a:lnTo>
                  <a:lnTo>
                    <a:pt x="750" y="792"/>
                  </a:lnTo>
                  <a:lnTo>
                    <a:pt x="780" y="792"/>
                  </a:lnTo>
                  <a:lnTo>
                    <a:pt x="816" y="792"/>
                  </a:lnTo>
                  <a:lnTo>
                    <a:pt x="846" y="798"/>
                  </a:lnTo>
                  <a:lnTo>
                    <a:pt x="876" y="798"/>
                  </a:lnTo>
                  <a:lnTo>
                    <a:pt x="912" y="798"/>
                  </a:lnTo>
                  <a:lnTo>
                    <a:pt x="942" y="804"/>
                  </a:lnTo>
                  <a:lnTo>
                    <a:pt x="978" y="804"/>
                  </a:lnTo>
                  <a:lnTo>
                    <a:pt x="1008" y="810"/>
                  </a:lnTo>
                  <a:lnTo>
                    <a:pt x="1044" y="816"/>
                  </a:lnTo>
                  <a:lnTo>
                    <a:pt x="1074" y="816"/>
                  </a:lnTo>
                  <a:lnTo>
                    <a:pt x="1104" y="822"/>
                  </a:lnTo>
                  <a:lnTo>
                    <a:pt x="1140" y="822"/>
                  </a:lnTo>
                  <a:lnTo>
                    <a:pt x="1170" y="822"/>
                  </a:lnTo>
                  <a:lnTo>
                    <a:pt x="1206" y="828"/>
                  </a:lnTo>
                  <a:lnTo>
                    <a:pt x="1236" y="828"/>
                  </a:lnTo>
                  <a:lnTo>
                    <a:pt x="1272" y="828"/>
                  </a:lnTo>
                  <a:lnTo>
                    <a:pt x="1302" y="828"/>
                  </a:lnTo>
                  <a:lnTo>
                    <a:pt x="1332" y="828"/>
                  </a:lnTo>
                  <a:lnTo>
                    <a:pt x="1368" y="822"/>
                  </a:lnTo>
                  <a:lnTo>
                    <a:pt x="1398" y="822"/>
                  </a:lnTo>
                  <a:lnTo>
                    <a:pt x="1434" y="822"/>
                  </a:lnTo>
                  <a:lnTo>
                    <a:pt x="1464" y="816"/>
                  </a:lnTo>
                  <a:lnTo>
                    <a:pt x="1494" y="810"/>
                  </a:lnTo>
                  <a:lnTo>
                    <a:pt x="1530" y="804"/>
                  </a:lnTo>
                  <a:lnTo>
                    <a:pt x="1560" y="798"/>
                  </a:lnTo>
                  <a:lnTo>
                    <a:pt x="1596" y="798"/>
                  </a:lnTo>
                  <a:lnTo>
                    <a:pt x="1626" y="798"/>
                  </a:lnTo>
                  <a:lnTo>
                    <a:pt x="1662" y="804"/>
                  </a:lnTo>
                  <a:lnTo>
                    <a:pt x="1692" y="810"/>
                  </a:lnTo>
                  <a:lnTo>
                    <a:pt x="1722" y="816"/>
                  </a:lnTo>
                  <a:lnTo>
                    <a:pt x="1758" y="822"/>
                  </a:lnTo>
                  <a:lnTo>
                    <a:pt x="1788" y="822"/>
                  </a:lnTo>
                  <a:lnTo>
                    <a:pt x="1824" y="828"/>
                  </a:lnTo>
                  <a:lnTo>
                    <a:pt x="1854" y="834"/>
                  </a:lnTo>
                  <a:lnTo>
                    <a:pt x="1890" y="834"/>
                  </a:lnTo>
                  <a:lnTo>
                    <a:pt x="1920" y="834"/>
                  </a:lnTo>
                  <a:lnTo>
                    <a:pt x="1950" y="834"/>
                  </a:lnTo>
                  <a:lnTo>
                    <a:pt x="1986" y="840"/>
                  </a:lnTo>
                  <a:lnTo>
                    <a:pt x="2016" y="840"/>
                  </a:lnTo>
                  <a:lnTo>
                    <a:pt x="2052" y="840"/>
                  </a:lnTo>
                  <a:lnTo>
                    <a:pt x="2082" y="840"/>
                  </a:lnTo>
                  <a:lnTo>
                    <a:pt x="2118" y="840"/>
                  </a:lnTo>
                  <a:lnTo>
                    <a:pt x="2148" y="834"/>
                  </a:lnTo>
                  <a:lnTo>
                    <a:pt x="2178" y="834"/>
                  </a:lnTo>
                  <a:lnTo>
                    <a:pt x="2214" y="834"/>
                  </a:lnTo>
                  <a:lnTo>
                    <a:pt x="2244" y="834"/>
                  </a:lnTo>
                  <a:lnTo>
                    <a:pt x="2280" y="828"/>
                  </a:lnTo>
                  <a:lnTo>
                    <a:pt x="2310" y="828"/>
                  </a:lnTo>
                  <a:lnTo>
                    <a:pt x="2346" y="828"/>
                  </a:lnTo>
                  <a:lnTo>
                    <a:pt x="2376" y="834"/>
                  </a:lnTo>
                  <a:lnTo>
                    <a:pt x="2406" y="834"/>
                  </a:lnTo>
                  <a:lnTo>
                    <a:pt x="2442" y="840"/>
                  </a:lnTo>
                  <a:lnTo>
                    <a:pt x="2472" y="840"/>
                  </a:lnTo>
                  <a:lnTo>
                    <a:pt x="2508" y="846"/>
                  </a:lnTo>
                  <a:lnTo>
                    <a:pt x="2538" y="846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grpSp>
          <p:nvGrpSpPr>
            <p:cNvPr id="7" name="Group 374"/>
            <p:cNvGrpSpPr/>
            <p:nvPr/>
          </p:nvGrpSpPr>
          <p:grpSpPr>
            <a:xfrm>
              <a:off x="4871873" y="3518275"/>
              <a:ext cx="3048069" cy="2326962"/>
              <a:chOff x="2600325" y="1733550"/>
              <a:chExt cx="4135438" cy="3259138"/>
            </a:xfrm>
          </p:grpSpPr>
          <p:sp>
            <p:nvSpPr>
              <p:cNvPr id="587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8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9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0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1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2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3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4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5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6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7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8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9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0" name="Freeform 181"/>
              <p:cNvSpPr>
                <a:spLocks/>
              </p:cNvSpPr>
              <p:nvPr/>
            </p:nvSpPr>
            <p:spPr bwMode="auto">
              <a:xfrm>
                <a:off x="2647950" y="2495550"/>
                <a:ext cx="4029075" cy="2486025"/>
              </a:xfrm>
              <a:custGeom>
                <a:avLst/>
                <a:gdLst/>
                <a:ahLst/>
                <a:cxnLst>
                  <a:cxn ang="0">
                    <a:pos x="66" y="1032"/>
                  </a:cxn>
                  <a:cxn ang="0">
                    <a:pos x="162" y="1284"/>
                  </a:cxn>
                  <a:cxn ang="0">
                    <a:pos x="258" y="1428"/>
                  </a:cxn>
                  <a:cxn ang="0">
                    <a:pos x="360" y="1494"/>
                  </a:cxn>
                  <a:cxn ang="0">
                    <a:pos x="456" y="1524"/>
                  </a:cxn>
                  <a:cxn ang="0">
                    <a:pos x="552" y="1536"/>
                  </a:cxn>
                  <a:cxn ang="0">
                    <a:pos x="648" y="1536"/>
                  </a:cxn>
                  <a:cxn ang="0">
                    <a:pos x="750" y="1536"/>
                  </a:cxn>
                  <a:cxn ang="0">
                    <a:pos x="846" y="1536"/>
                  </a:cxn>
                  <a:cxn ang="0">
                    <a:pos x="942" y="1536"/>
                  </a:cxn>
                  <a:cxn ang="0">
                    <a:pos x="1044" y="1542"/>
                  </a:cxn>
                  <a:cxn ang="0">
                    <a:pos x="1140" y="1548"/>
                  </a:cxn>
                  <a:cxn ang="0">
                    <a:pos x="1236" y="1548"/>
                  </a:cxn>
                  <a:cxn ang="0">
                    <a:pos x="1332" y="1548"/>
                  </a:cxn>
                  <a:cxn ang="0">
                    <a:pos x="1434" y="1548"/>
                  </a:cxn>
                  <a:cxn ang="0">
                    <a:pos x="1530" y="1536"/>
                  </a:cxn>
                  <a:cxn ang="0">
                    <a:pos x="1626" y="1524"/>
                  </a:cxn>
                  <a:cxn ang="0">
                    <a:pos x="1722" y="1524"/>
                  </a:cxn>
                  <a:cxn ang="0">
                    <a:pos x="1824" y="1542"/>
                  </a:cxn>
                  <a:cxn ang="0">
                    <a:pos x="1920" y="1554"/>
                  </a:cxn>
                  <a:cxn ang="0">
                    <a:pos x="2016" y="1554"/>
                  </a:cxn>
                  <a:cxn ang="0">
                    <a:pos x="2118" y="1554"/>
                  </a:cxn>
                  <a:cxn ang="0">
                    <a:pos x="2214" y="1554"/>
                  </a:cxn>
                  <a:cxn ang="0">
                    <a:pos x="2310" y="1548"/>
                  </a:cxn>
                  <a:cxn ang="0">
                    <a:pos x="2406" y="1554"/>
                  </a:cxn>
                  <a:cxn ang="0">
                    <a:pos x="2508" y="1566"/>
                  </a:cxn>
                  <a:cxn ang="0">
                    <a:pos x="2508" y="1560"/>
                  </a:cxn>
                  <a:cxn ang="0">
                    <a:pos x="2406" y="1548"/>
                  </a:cxn>
                  <a:cxn ang="0">
                    <a:pos x="2310" y="1536"/>
                  </a:cxn>
                  <a:cxn ang="0">
                    <a:pos x="2214" y="1536"/>
                  </a:cxn>
                  <a:cxn ang="0">
                    <a:pos x="2118" y="1542"/>
                  </a:cxn>
                  <a:cxn ang="0">
                    <a:pos x="2016" y="1542"/>
                  </a:cxn>
                  <a:cxn ang="0">
                    <a:pos x="1920" y="1536"/>
                  </a:cxn>
                  <a:cxn ang="0">
                    <a:pos x="1824" y="1512"/>
                  </a:cxn>
                  <a:cxn ang="0">
                    <a:pos x="1722" y="1476"/>
                  </a:cxn>
                  <a:cxn ang="0">
                    <a:pos x="1626" y="1470"/>
                  </a:cxn>
                  <a:cxn ang="0">
                    <a:pos x="1530" y="1500"/>
                  </a:cxn>
                  <a:cxn ang="0">
                    <a:pos x="1434" y="1518"/>
                  </a:cxn>
                  <a:cxn ang="0">
                    <a:pos x="1332" y="1524"/>
                  </a:cxn>
                  <a:cxn ang="0">
                    <a:pos x="1236" y="1524"/>
                  </a:cxn>
                  <a:cxn ang="0">
                    <a:pos x="1140" y="1512"/>
                  </a:cxn>
                  <a:cxn ang="0">
                    <a:pos x="1044" y="1494"/>
                  </a:cxn>
                  <a:cxn ang="0">
                    <a:pos x="942" y="1482"/>
                  </a:cxn>
                  <a:cxn ang="0">
                    <a:pos x="846" y="1488"/>
                  </a:cxn>
                  <a:cxn ang="0">
                    <a:pos x="750" y="1494"/>
                  </a:cxn>
                  <a:cxn ang="0">
                    <a:pos x="648" y="1500"/>
                  </a:cxn>
                  <a:cxn ang="0">
                    <a:pos x="552" y="1494"/>
                  </a:cxn>
                  <a:cxn ang="0">
                    <a:pos x="456" y="1476"/>
                  </a:cxn>
                  <a:cxn ang="0">
                    <a:pos x="360" y="1422"/>
                  </a:cxn>
                  <a:cxn ang="0">
                    <a:pos x="258" y="1278"/>
                  </a:cxn>
                  <a:cxn ang="0">
                    <a:pos x="162" y="978"/>
                  </a:cxn>
                  <a:cxn ang="0">
                    <a:pos x="66" y="396"/>
                  </a:cxn>
                  <a:cxn ang="0">
                    <a:pos x="0" y="858"/>
                  </a:cxn>
                </a:cxnLst>
                <a:rect l="0" t="0" r="r" b="b"/>
                <a:pathLst>
                  <a:path w="2538" h="1566">
                    <a:moveTo>
                      <a:pt x="0" y="858"/>
                    </a:moveTo>
                    <a:lnTo>
                      <a:pt x="30" y="936"/>
                    </a:lnTo>
                    <a:lnTo>
                      <a:pt x="66" y="1032"/>
                    </a:lnTo>
                    <a:lnTo>
                      <a:pt x="96" y="1128"/>
                    </a:lnTo>
                    <a:lnTo>
                      <a:pt x="132" y="1212"/>
                    </a:lnTo>
                    <a:lnTo>
                      <a:pt x="162" y="1284"/>
                    </a:lnTo>
                    <a:lnTo>
                      <a:pt x="192" y="1338"/>
                    </a:lnTo>
                    <a:lnTo>
                      <a:pt x="228" y="1392"/>
                    </a:lnTo>
                    <a:lnTo>
                      <a:pt x="258" y="1428"/>
                    </a:lnTo>
                    <a:lnTo>
                      <a:pt x="294" y="1458"/>
                    </a:lnTo>
                    <a:lnTo>
                      <a:pt x="324" y="1482"/>
                    </a:lnTo>
                    <a:lnTo>
                      <a:pt x="360" y="1494"/>
                    </a:lnTo>
                    <a:lnTo>
                      <a:pt x="390" y="1506"/>
                    </a:lnTo>
                    <a:lnTo>
                      <a:pt x="420" y="1518"/>
                    </a:lnTo>
                    <a:lnTo>
                      <a:pt x="456" y="1524"/>
                    </a:lnTo>
                    <a:lnTo>
                      <a:pt x="486" y="1530"/>
                    </a:lnTo>
                    <a:lnTo>
                      <a:pt x="522" y="1530"/>
                    </a:lnTo>
                    <a:lnTo>
                      <a:pt x="552" y="1536"/>
                    </a:lnTo>
                    <a:lnTo>
                      <a:pt x="588" y="1536"/>
                    </a:lnTo>
                    <a:lnTo>
                      <a:pt x="618" y="1536"/>
                    </a:lnTo>
                    <a:lnTo>
                      <a:pt x="648" y="1536"/>
                    </a:lnTo>
                    <a:lnTo>
                      <a:pt x="684" y="1536"/>
                    </a:lnTo>
                    <a:lnTo>
                      <a:pt x="714" y="1536"/>
                    </a:lnTo>
                    <a:lnTo>
                      <a:pt x="750" y="1536"/>
                    </a:lnTo>
                    <a:lnTo>
                      <a:pt x="780" y="1536"/>
                    </a:lnTo>
                    <a:lnTo>
                      <a:pt x="816" y="1536"/>
                    </a:lnTo>
                    <a:lnTo>
                      <a:pt x="846" y="1536"/>
                    </a:lnTo>
                    <a:lnTo>
                      <a:pt x="876" y="1536"/>
                    </a:lnTo>
                    <a:lnTo>
                      <a:pt x="912" y="1536"/>
                    </a:lnTo>
                    <a:lnTo>
                      <a:pt x="942" y="1536"/>
                    </a:lnTo>
                    <a:lnTo>
                      <a:pt x="978" y="1536"/>
                    </a:lnTo>
                    <a:lnTo>
                      <a:pt x="1008" y="1536"/>
                    </a:lnTo>
                    <a:lnTo>
                      <a:pt x="1044" y="1542"/>
                    </a:lnTo>
                    <a:lnTo>
                      <a:pt x="1074" y="1542"/>
                    </a:lnTo>
                    <a:lnTo>
                      <a:pt x="1104" y="1542"/>
                    </a:lnTo>
                    <a:lnTo>
                      <a:pt x="1140" y="1548"/>
                    </a:lnTo>
                    <a:lnTo>
                      <a:pt x="1170" y="1548"/>
                    </a:lnTo>
                    <a:lnTo>
                      <a:pt x="1206" y="1548"/>
                    </a:lnTo>
                    <a:lnTo>
                      <a:pt x="1236" y="1548"/>
                    </a:lnTo>
                    <a:lnTo>
                      <a:pt x="1272" y="1548"/>
                    </a:lnTo>
                    <a:lnTo>
                      <a:pt x="1302" y="1548"/>
                    </a:lnTo>
                    <a:lnTo>
                      <a:pt x="1332" y="1548"/>
                    </a:lnTo>
                    <a:lnTo>
                      <a:pt x="1368" y="1548"/>
                    </a:lnTo>
                    <a:lnTo>
                      <a:pt x="1398" y="1548"/>
                    </a:lnTo>
                    <a:lnTo>
                      <a:pt x="1434" y="1548"/>
                    </a:lnTo>
                    <a:lnTo>
                      <a:pt x="1464" y="1542"/>
                    </a:lnTo>
                    <a:lnTo>
                      <a:pt x="1494" y="1542"/>
                    </a:lnTo>
                    <a:lnTo>
                      <a:pt x="1530" y="1536"/>
                    </a:lnTo>
                    <a:lnTo>
                      <a:pt x="1560" y="1530"/>
                    </a:lnTo>
                    <a:lnTo>
                      <a:pt x="1596" y="1530"/>
                    </a:lnTo>
                    <a:lnTo>
                      <a:pt x="1626" y="1524"/>
                    </a:lnTo>
                    <a:lnTo>
                      <a:pt x="1662" y="1518"/>
                    </a:lnTo>
                    <a:lnTo>
                      <a:pt x="1692" y="1518"/>
                    </a:lnTo>
                    <a:lnTo>
                      <a:pt x="1722" y="1524"/>
                    </a:lnTo>
                    <a:lnTo>
                      <a:pt x="1758" y="1530"/>
                    </a:lnTo>
                    <a:lnTo>
                      <a:pt x="1788" y="1536"/>
                    </a:lnTo>
                    <a:lnTo>
                      <a:pt x="1824" y="1542"/>
                    </a:lnTo>
                    <a:lnTo>
                      <a:pt x="1854" y="1548"/>
                    </a:lnTo>
                    <a:lnTo>
                      <a:pt x="1890" y="1548"/>
                    </a:lnTo>
                    <a:lnTo>
                      <a:pt x="1920" y="1554"/>
                    </a:lnTo>
                    <a:lnTo>
                      <a:pt x="1950" y="1554"/>
                    </a:lnTo>
                    <a:lnTo>
                      <a:pt x="1986" y="1554"/>
                    </a:lnTo>
                    <a:lnTo>
                      <a:pt x="2016" y="1554"/>
                    </a:lnTo>
                    <a:lnTo>
                      <a:pt x="2052" y="1554"/>
                    </a:lnTo>
                    <a:lnTo>
                      <a:pt x="2082" y="1554"/>
                    </a:lnTo>
                    <a:lnTo>
                      <a:pt x="2118" y="1554"/>
                    </a:lnTo>
                    <a:lnTo>
                      <a:pt x="2148" y="1554"/>
                    </a:lnTo>
                    <a:lnTo>
                      <a:pt x="2178" y="1554"/>
                    </a:lnTo>
                    <a:lnTo>
                      <a:pt x="2214" y="1554"/>
                    </a:lnTo>
                    <a:lnTo>
                      <a:pt x="2244" y="1554"/>
                    </a:lnTo>
                    <a:lnTo>
                      <a:pt x="2280" y="1548"/>
                    </a:lnTo>
                    <a:lnTo>
                      <a:pt x="2310" y="1548"/>
                    </a:lnTo>
                    <a:lnTo>
                      <a:pt x="2346" y="1548"/>
                    </a:lnTo>
                    <a:lnTo>
                      <a:pt x="2376" y="1548"/>
                    </a:lnTo>
                    <a:lnTo>
                      <a:pt x="2406" y="1554"/>
                    </a:lnTo>
                    <a:lnTo>
                      <a:pt x="2442" y="1560"/>
                    </a:lnTo>
                    <a:lnTo>
                      <a:pt x="2472" y="1560"/>
                    </a:lnTo>
                    <a:lnTo>
                      <a:pt x="2508" y="1566"/>
                    </a:lnTo>
                    <a:lnTo>
                      <a:pt x="2538" y="1566"/>
                    </a:lnTo>
                    <a:lnTo>
                      <a:pt x="2538" y="1566"/>
                    </a:lnTo>
                    <a:lnTo>
                      <a:pt x="2508" y="1560"/>
                    </a:lnTo>
                    <a:lnTo>
                      <a:pt x="2472" y="1560"/>
                    </a:lnTo>
                    <a:lnTo>
                      <a:pt x="2442" y="1554"/>
                    </a:lnTo>
                    <a:lnTo>
                      <a:pt x="2406" y="1548"/>
                    </a:lnTo>
                    <a:lnTo>
                      <a:pt x="2376" y="1542"/>
                    </a:lnTo>
                    <a:lnTo>
                      <a:pt x="2346" y="1536"/>
                    </a:lnTo>
                    <a:lnTo>
                      <a:pt x="2310" y="1536"/>
                    </a:lnTo>
                    <a:lnTo>
                      <a:pt x="2280" y="1536"/>
                    </a:lnTo>
                    <a:lnTo>
                      <a:pt x="2244" y="1536"/>
                    </a:lnTo>
                    <a:lnTo>
                      <a:pt x="2214" y="1536"/>
                    </a:lnTo>
                    <a:lnTo>
                      <a:pt x="2178" y="1542"/>
                    </a:lnTo>
                    <a:lnTo>
                      <a:pt x="2148" y="1542"/>
                    </a:lnTo>
                    <a:lnTo>
                      <a:pt x="2118" y="1542"/>
                    </a:lnTo>
                    <a:lnTo>
                      <a:pt x="2082" y="1542"/>
                    </a:lnTo>
                    <a:lnTo>
                      <a:pt x="2052" y="1542"/>
                    </a:lnTo>
                    <a:lnTo>
                      <a:pt x="2016" y="1542"/>
                    </a:lnTo>
                    <a:lnTo>
                      <a:pt x="1986" y="1542"/>
                    </a:lnTo>
                    <a:lnTo>
                      <a:pt x="1950" y="1536"/>
                    </a:lnTo>
                    <a:lnTo>
                      <a:pt x="1920" y="1536"/>
                    </a:lnTo>
                    <a:lnTo>
                      <a:pt x="1890" y="1530"/>
                    </a:lnTo>
                    <a:lnTo>
                      <a:pt x="1854" y="1524"/>
                    </a:lnTo>
                    <a:lnTo>
                      <a:pt x="1824" y="1512"/>
                    </a:lnTo>
                    <a:lnTo>
                      <a:pt x="1788" y="1500"/>
                    </a:lnTo>
                    <a:lnTo>
                      <a:pt x="1758" y="1488"/>
                    </a:lnTo>
                    <a:lnTo>
                      <a:pt x="1722" y="1476"/>
                    </a:lnTo>
                    <a:lnTo>
                      <a:pt x="1692" y="1470"/>
                    </a:lnTo>
                    <a:lnTo>
                      <a:pt x="1662" y="1470"/>
                    </a:lnTo>
                    <a:lnTo>
                      <a:pt x="1626" y="1470"/>
                    </a:lnTo>
                    <a:lnTo>
                      <a:pt x="1596" y="1482"/>
                    </a:lnTo>
                    <a:lnTo>
                      <a:pt x="1560" y="1494"/>
                    </a:lnTo>
                    <a:lnTo>
                      <a:pt x="1530" y="1500"/>
                    </a:lnTo>
                    <a:lnTo>
                      <a:pt x="1494" y="1512"/>
                    </a:lnTo>
                    <a:lnTo>
                      <a:pt x="1464" y="1518"/>
                    </a:lnTo>
                    <a:lnTo>
                      <a:pt x="1434" y="1518"/>
                    </a:lnTo>
                    <a:lnTo>
                      <a:pt x="1398" y="1524"/>
                    </a:lnTo>
                    <a:lnTo>
                      <a:pt x="1368" y="1524"/>
                    </a:lnTo>
                    <a:lnTo>
                      <a:pt x="1332" y="1524"/>
                    </a:lnTo>
                    <a:lnTo>
                      <a:pt x="1302" y="1524"/>
                    </a:lnTo>
                    <a:lnTo>
                      <a:pt x="1272" y="1524"/>
                    </a:lnTo>
                    <a:lnTo>
                      <a:pt x="1236" y="1524"/>
                    </a:lnTo>
                    <a:lnTo>
                      <a:pt x="1206" y="1524"/>
                    </a:lnTo>
                    <a:lnTo>
                      <a:pt x="1170" y="1518"/>
                    </a:lnTo>
                    <a:lnTo>
                      <a:pt x="1140" y="1512"/>
                    </a:lnTo>
                    <a:lnTo>
                      <a:pt x="1104" y="1506"/>
                    </a:lnTo>
                    <a:lnTo>
                      <a:pt x="1074" y="1500"/>
                    </a:lnTo>
                    <a:lnTo>
                      <a:pt x="1044" y="1494"/>
                    </a:lnTo>
                    <a:lnTo>
                      <a:pt x="1008" y="1494"/>
                    </a:lnTo>
                    <a:lnTo>
                      <a:pt x="978" y="1488"/>
                    </a:lnTo>
                    <a:lnTo>
                      <a:pt x="942" y="1482"/>
                    </a:lnTo>
                    <a:lnTo>
                      <a:pt x="912" y="1482"/>
                    </a:lnTo>
                    <a:lnTo>
                      <a:pt x="876" y="1482"/>
                    </a:lnTo>
                    <a:lnTo>
                      <a:pt x="846" y="1488"/>
                    </a:lnTo>
                    <a:lnTo>
                      <a:pt x="816" y="1488"/>
                    </a:lnTo>
                    <a:lnTo>
                      <a:pt x="780" y="1494"/>
                    </a:lnTo>
                    <a:lnTo>
                      <a:pt x="750" y="1494"/>
                    </a:lnTo>
                    <a:lnTo>
                      <a:pt x="714" y="1500"/>
                    </a:lnTo>
                    <a:lnTo>
                      <a:pt x="684" y="1500"/>
                    </a:lnTo>
                    <a:lnTo>
                      <a:pt x="648" y="1500"/>
                    </a:lnTo>
                    <a:lnTo>
                      <a:pt x="618" y="1500"/>
                    </a:lnTo>
                    <a:lnTo>
                      <a:pt x="588" y="1500"/>
                    </a:lnTo>
                    <a:lnTo>
                      <a:pt x="552" y="1494"/>
                    </a:lnTo>
                    <a:lnTo>
                      <a:pt x="522" y="1494"/>
                    </a:lnTo>
                    <a:lnTo>
                      <a:pt x="486" y="1488"/>
                    </a:lnTo>
                    <a:lnTo>
                      <a:pt x="456" y="1476"/>
                    </a:lnTo>
                    <a:lnTo>
                      <a:pt x="420" y="1464"/>
                    </a:lnTo>
                    <a:lnTo>
                      <a:pt x="390" y="1446"/>
                    </a:lnTo>
                    <a:lnTo>
                      <a:pt x="360" y="1422"/>
                    </a:lnTo>
                    <a:lnTo>
                      <a:pt x="324" y="1386"/>
                    </a:lnTo>
                    <a:lnTo>
                      <a:pt x="294" y="1344"/>
                    </a:lnTo>
                    <a:lnTo>
                      <a:pt x="258" y="1278"/>
                    </a:lnTo>
                    <a:lnTo>
                      <a:pt x="228" y="1200"/>
                    </a:lnTo>
                    <a:lnTo>
                      <a:pt x="192" y="1098"/>
                    </a:lnTo>
                    <a:lnTo>
                      <a:pt x="162" y="978"/>
                    </a:lnTo>
                    <a:lnTo>
                      <a:pt x="132" y="816"/>
                    </a:lnTo>
                    <a:lnTo>
                      <a:pt x="96" y="618"/>
                    </a:lnTo>
                    <a:lnTo>
                      <a:pt x="66" y="396"/>
                    </a:lnTo>
                    <a:lnTo>
                      <a:pt x="30" y="174"/>
                    </a:lnTo>
                    <a:lnTo>
                      <a:pt x="0" y="0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1E17A9">
                  <a:alpha val="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1" name="Freeform 183"/>
              <p:cNvSpPr>
                <a:spLocks/>
              </p:cNvSpPr>
              <p:nvPr/>
            </p:nvSpPr>
            <p:spPr bwMode="auto">
              <a:xfrm>
                <a:off x="2647950" y="3171825"/>
                <a:ext cx="4029075" cy="1809750"/>
              </a:xfrm>
              <a:custGeom>
                <a:avLst/>
                <a:gdLst/>
                <a:ahLst/>
                <a:cxnLst>
                  <a:cxn ang="0">
                    <a:pos x="30" y="132"/>
                  </a:cxn>
                  <a:cxn ang="0">
                    <a:pos x="96" y="444"/>
                  </a:cxn>
                  <a:cxn ang="0">
                    <a:pos x="162" y="702"/>
                  </a:cxn>
                  <a:cxn ang="0">
                    <a:pos x="228" y="870"/>
                  </a:cxn>
                  <a:cxn ang="0">
                    <a:pos x="294" y="972"/>
                  </a:cxn>
                  <a:cxn ang="0">
                    <a:pos x="360" y="1032"/>
                  </a:cxn>
                  <a:cxn ang="0">
                    <a:pos x="420" y="1062"/>
                  </a:cxn>
                  <a:cxn ang="0">
                    <a:pos x="486" y="1080"/>
                  </a:cxn>
                  <a:cxn ang="0">
                    <a:pos x="552" y="1092"/>
                  </a:cxn>
                  <a:cxn ang="0">
                    <a:pos x="618" y="1092"/>
                  </a:cxn>
                  <a:cxn ang="0">
                    <a:pos x="684" y="1092"/>
                  </a:cxn>
                  <a:cxn ang="0">
                    <a:pos x="750" y="1092"/>
                  </a:cxn>
                  <a:cxn ang="0">
                    <a:pos x="816" y="1086"/>
                  </a:cxn>
                  <a:cxn ang="0">
                    <a:pos x="876" y="1086"/>
                  </a:cxn>
                  <a:cxn ang="0">
                    <a:pos x="942" y="1086"/>
                  </a:cxn>
                  <a:cxn ang="0">
                    <a:pos x="1008" y="1086"/>
                  </a:cxn>
                  <a:cxn ang="0">
                    <a:pos x="1074" y="1098"/>
                  </a:cxn>
                  <a:cxn ang="0">
                    <a:pos x="1140" y="1104"/>
                  </a:cxn>
                  <a:cxn ang="0">
                    <a:pos x="1206" y="1110"/>
                  </a:cxn>
                  <a:cxn ang="0">
                    <a:pos x="1272" y="1110"/>
                  </a:cxn>
                  <a:cxn ang="0">
                    <a:pos x="1332" y="1110"/>
                  </a:cxn>
                  <a:cxn ang="0">
                    <a:pos x="1398" y="1110"/>
                  </a:cxn>
                  <a:cxn ang="0">
                    <a:pos x="1464" y="1104"/>
                  </a:cxn>
                  <a:cxn ang="0">
                    <a:pos x="1530" y="1092"/>
                  </a:cxn>
                  <a:cxn ang="0">
                    <a:pos x="1596" y="1080"/>
                  </a:cxn>
                  <a:cxn ang="0">
                    <a:pos x="1662" y="1068"/>
                  </a:cxn>
                  <a:cxn ang="0">
                    <a:pos x="1722" y="1074"/>
                  </a:cxn>
                  <a:cxn ang="0">
                    <a:pos x="1788" y="1092"/>
                  </a:cxn>
                  <a:cxn ang="0">
                    <a:pos x="1854" y="1110"/>
                  </a:cxn>
                  <a:cxn ang="0">
                    <a:pos x="1920" y="1116"/>
                  </a:cxn>
                  <a:cxn ang="0">
                    <a:pos x="1986" y="1122"/>
                  </a:cxn>
                  <a:cxn ang="0">
                    <a:pos x="2052" y="1122"/>
                  </a:cxn>
                  <a:cxn ang="0">
                    <a:pos x="2118" y="1122"/>
                  </a:cxn>
                  <a:cxn ang="0">
                    <a:pos x="2178" y="1122"/>
                  </a:cxn>
                  <a:cxn ang="0">
                    <a:pos x="2244" y="1116"/>
                  </a:cxn>
                  <a:cxn ang="0">
                    <a:pos x="2310" y="1116"/>
                  </a:cxn>
                  <a:cxn ang="0">
                    <a:pos x="2376" y="1122"/>
                  </a:cxn>
                  <a:cxn ang="0">
                    <a:pos x="2442" y="1128"/>
                  </a:cxn>
                  <a:cxn ang="0">
                    <a:pos x="2508" y="1134"/>
                  </a:cxn>
                </a:cxnLst>
                <a:rect l="0" t="0" r="r" b="b"/>
                <a:pathLst>
                  <a:path w="2538" h="1140">
                    <a:moveTo>
                      <a:pt x="0" y="0"/>
                    </a:moveTo>
                    <a:lnTo>
                      <a:pt x="30" y="132"/>
                    </a:lnTo>
                    <a:lnTo>
                      <a:pt x="66" y="288"/>
                    </a:lnTo>
                    <a:lnTo>
                      <a:pt x="96" y="444"/>
                    </a:lnTo>
                    <a:lnTo>
                      <a:pt x="132" y="588"/>
                    </a:lnTo>
                    <a:lnTo>
                      <a:pt x="162" y="702"/>
                    </a:lnTo>
                    <a:lnTo>
                      <a:pt x="192" y="792"/>
                    </a:lnTo>
                    <a:lnTo>
                      <a:pt x="228" y="870"/>
                    </a:lnTo>
                    <a:lnTo>
                      <a:pt x="258" y="930"/>
                    </a:lnTo>
                    <a:lnTo>
                      <a:pt x="294" y="972"/>
                    </a:lnTo>
                    <a:lnTo>
                      <a:pt x="324" y="1008"/>
                    </a:lnTo>
                    <a:lnTo>
                      <a:pt x="360" y="1032"/>
                    </a:lnTo>
                    <a:lnTo>
                      <a:pt x="390" y="1050"/>
                    </a:lnTo>
                    <a:lnTo>
                      <a:pt x="420" y="1062"/>
                    </a:lnTo>
                    <a:lnTo>
                      <a:pt x="456" y="1074"/>
                    </a:lnTo>
                    <a:lnTo>
                      <a:pt x="486" y="1080"/>
                    </a:lnTo>
                    <a:lnTo>
                      <a:pt x="522" y="1086"/>
                    </a:lnTo>
                    <a:lnTo>
                      <a:pt x="552" y="1092"/>
                    </a:lnTo>
                    <a:lnTo>
                      <a:pt x="588" y="1092"/>
                    </a:lnTo>
                    <a:lnTo>
                      <a:pt x="618" y="1092"/>
                    </a:lnTo>
                    <a:lnTo>
                      <a:pt x="648" y="1092"/>
                    </a:lnTo>
                    <a:lnTo>
                      <a:pt x="684" y="1092"/>
                    </a:lnTo>
                    <a:lnTo>
                      <a:pt x="714" y="1092"/>
                    </a:lnTo>
                    <a:lnTo>
                      <a:pt x="750" y="1092"/>
                    </a:lnTo>
                    <a:lnTo>
                      <a:pt x="780" y="1092"/>
                    </a:lnTo>
                    <a:lnTo>
                      <a:pt x="816" y="1086"/>
                    </a:lnTo>
                    <a:lnTo>
                      <a:pt x="846" y="1086"/>
                    </a:lnTo>
                    <a:lnTo>
                      <a:pt x="876" y="1086"/>
                    </a:lnTo>
                    <a:lnTo>
                      <a:pt x="912" y="1080"/>
                    </a:lnTo>
                    <a:lnTo>
                      <a:pt x="942" y="1086"/>
                    </a:lnTo>
                    <a:lnTo>
                      <a:pt x="978" y="1086"/>
                    </a:lnTo>
                    <a:lnTo>
                      <a:pt x="1008" y="1086"/>
                    </a:lnTo>
                    <a:lnTo>
                      <a:pt x="1044" y="1092"/>
                    </a:lnTo>
                    <a:lnTo>
                      <a:pt x="1074" y="1098"/>
                    </a:lnTo>
                    <a:lnTo>
                      <a:pt x="1104" y="1098"/>
                    </a:lnTo>
                    <a:lnTo>
                      <a:pt x="1140" y="1104"/>
                    </a:lnTo>
                    <a:lnTo>
                      <a:pt x="1170" y="1104"/>
                    </a:lnTo>
                    <a:lnTo>
                      <a:pt x="1206" y="1110"/>
                    </a:lnTo>
                    <a:lnTo>
                      <a:pt x="1236" y="1110"/>
                    </a:lnTo>
                    <a:lnTo>
                      <a:pt x="1272" y="1110"/>
                    </a:lnTo>
                    <a:lnTo>
                      <a:pt x="1302" y="1110"/>
                    </a:lnTo>
                    <a:lnTo>
                      <a:pt x="1332" y="1110"/>
                    </a:lnTo>
                    <a:lnTo>
                      <a:pt x="1368" y="1110"/>
                    </a:lnTo>
                    <a:lnTo>
                      <a:pt x="1398" y="1110"/>
                    </a:lnTo>
                    <a:lnTo>
                      <a:pt x="1434" y="1110"/>
                    </a:lnTo>
                    <a:lnTo>
                      <a:pt x="1464" y="1104"/>
                    </a:lnTo>
                    <a:lnTo>
                      <a:pt x="1494" y="1098"/>
                    </a:lnTo>
                    <a:lnTo>
                      <a:pt x="1530" y="1092"/>
                    </a:lnTo>
                    <a:lnTo>
                      <a:pt x="1560" y="1086"/>
                    </a:lnTo>
                    <a:lnTo>
                      <a:pt x="1596" y="1080"/>
                    </a:lnTo>
                    <a:lnTo>
                      <a:pt x="1626" y="1074"/>
                    </a:lnTo>
                    <a:lnTo>
                      <a:pt x="1662" y="1068"/>
                    </a:lnTo>
                    <a:lnTo>
                      <a:pt x="1692" y="1068"/>
                    </a:lnTo>
                    <a:lnTo>
                      <a:pt x="1722" y="1074"/>
                    </a:lnTo>
                    <a:lnTo>
                      <a:pt x="1758" y="1080"/>
                    </a:lnTo>
                    <a:lnTo>
                      <a:pt x="1788" y="1092"/>
                    </a:lnTo>
                    <a:lnTo>
                      <a:pt x="1824" y="1098"/>
                    </a:lnTo>
                    <a:lnTo>
                      <a:pt x="1854" y="1110"/>
                    </a:lnTo>
                    <a:lnTo>
                      <a:pt x="1890" y="1116"/>
                    </a:lnTo>
                    <a:lnTo>
                      <a:pt x="1920" y="1116"/>
                    </a:lnTo>
                    <a:lnTo>
                      <a:pt x="1950" y="1122"/>
                    </a:lnTo>
                    <a:lnTo>
                      <a:pt x="1986" y="1122"/>
                    </a:lnTo>
                    <a:lnTo>
                      <a:pt x="2016" y="1122"/>
                    </a:lnTo>
                    <a:lnTo>
                      <a:pt x="2052" y="1122"/>
                    </a:lnTo>
                    <a:lnTo>
                      <a:pt x="2082" y="1122"/>
                    </a:lnTo>
                    <a:lnTo>
                      <a:pt x="2118" y="1122"/>
                    </a:lnTo>
                    <a:lnTo>
                      <a:pt x="2148" y="1122"/>
                    </a:lnTo>
                    <a:lnTo>
                      <a:pt x="2178" y="1122"/>
                    </a:lnTo>
                    <a:lnTo>
                      <a:pt x="2214" y="1122"/>
                    </a:lnTo>
                    <a:lnTo>
                      <a:pt x="2244" y="1116"/>
                    </a:lnTo>
                    <a:lnTo>
                      <a:pt x="2280" y="1116"/>
                    </a:lnTo>
                    <a:lnTo>
                      <a:pt x="2310" y="1116"/>
                    </a:lnTo>
                    <a:lnTo>
                      <a:pt x="2346" y="1116"/>
                    </a:lnTo>
                    <a:lnTo>
                      <a:pt x="2376" y="1122"/>
                    </a:lnTo>
                    <a:lnTo>
                      <a:pt x="2406" y="1122"/>
                    </a:lnTo>
                    <a:lnTo>
                      <a:pt x="2442" y="1128"/>
                    </a:lnTo>
                    <a:lnTo>
                      <a:pt x="2472" y="1134"/>
                    </a:lnTo>
                    <a:lnTo>
                      <a:pt x="2508" y="1134"/>
                    </a:lnTo>
                    <a:lnTo>
                      <a:pt x="2538" y="1140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8" name="Group 390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72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3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4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5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6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7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8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9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0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1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2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3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4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5" name="Freeform 181"/>
              <p:cNvSpPr>
                <a:spLocks/>
              </p:cNvSpPr>
              <p:nvPr/>
            </p:nvSpPr>
            <p:spPr bwMode="auto">
              <a:xfrm>
                <a:off x="2647950" y="2847975"/>
                <a:ext cx="4029075" cy="2133600"/>
              </a:xfrm>
              <a:custGeom>
                <a:avLst/>
                <a:gdLst/>
                <a:ahLst/>
                <a:cxnLst>
                  <a:cxn ang="0">
                    <a:pos x="66" y="858"/>
                  </a:cxn>
                  <a:cxn ang="0">
                    <a:pos x="162" y="1068"/>
                  </a:cxn>
                  <a:cxn ang="0">
                    <a:pos x="258" y="1212"/>
                  </a:cxn>
                  <a:cxn ang="0">
                    <a:pos x="360" y="1278"/>
                  </a:cxn>
                  <a:cxn ang="0">
                    <a:pos x="456" y="1302"/>
                  </a:cxn>
                  <a:cxn ang="0">
                    <a:pos x="552" y="1314"/>
                  </a:cxn>
                  <a:cxn ang="0">
                    <a:pos x="648" y="1320"/>
                  </a:cxn>
                  <a:cxn ang="0">
                    <a:pos x="750" y="1320"/>
                  </a:cxn>
                  <a:cxn ang="0">
                    <a:pos x="846" y="1314"/>
                  </a:cxn>
                  <a:cxn ang="0">
                    <a:pos x="942" y="1314"/>
                  </a:cxn>
                  <a:cxn ang="0">
                    <a:pos x="1044" y="1320"/>
                  </a:cxn>
                  <a:cxn ang="0">
                    <a:pos x="1140" y="1320"/>
                  </a:cxn>
                  <a:cxn ang="0">
                    <a:pos x="1236" y="1326"/>
                  </a:cxn>
                  <a:cxn ang="0">
                    <a:pos x="1332" y="1326"/>
                  </a:cxn>
                  <a:cxn ang="0">
                    <a:pos x="1434" y="1326"/>
                  </a:cxn>
                  <a:cxn ang="0">
                    <a:pos x="1530" y="1320"/>
                  </a:cxn>
                  <a:cxn ang="0">
                    <a:pos x="1626" y="1308"/>
                  </a:cxn>
                  <a:cxn ang="0">
                    <a:pos x="1722" y="1296"/>
                  </a:cxn>
                  <a:cxn ang="0">
                    <a:pos x="1824" y="1302"/>
                  </a:cxn>
                  <a:cxn ang="0">
                    <a:pos x="1920" y="1320"/>
                  </a:cxn>
                  <a:cxn ang="0">
                    <a:pos x="2016" y="1326"/>
                  </a:cxn>
                  <a:cxn ang="0">
                    <a:pos x="2118" y="1326"/>
                  </a:cxn>
                  <a:cxn ang="0">
                    <a:pos x="2214" y="1326"/>
                  </a:cxn>
                  <a:cxn ang="0">
                    <a:pos x="2310" y="1320"/>
                  </a:cxn>
                  <a:cxn ang="0">
                    <a:pos x="2406" y="1332"/>
                  </a:cxn>
                  <a:cxn ang="0">
                    <a:pos x="2508" y="1344"/>
                  </a:cxn>
                  <a:cxn ang="0">
                    <a:pos x="2508" y="1338"/>
                  </a:cxn>
                  <a:cxn ang="0">
                    <a:pos x="2406" y="1314"/>
                  </a:cxn>
                  <a:cxn ang="0">
                    <a:pos x="2310" y="1290"/>
                  </a:cxn>
                  <a:cxn ang="0">
                    <a:pos x="2214" y="1290"/>
                  </a:cxn>
                  <a:cxn ang="0">
                    <a:pos x="2118" y="1296"/>
                  </a:cxn>
                  <a:cxn ang="0">
                    <a:pos x="2016" y="1296"/>
                  </a:cxn>
                  <a:cxn ang="0">
                    <a:pos x="1920" y="1278"/>
                  </a:cxn>
                  <a:cxn ang="0">
                    <a:pos x="1824" y="1242"/>
                  </a:cxn>
                  <a:cxn ang="0">
                    <a:pos x="1722" y="1230"/>
                  </a:cxn>
                  <a:cxn ang="0">
                    <a:pos x="1626" y="1254"/>
                  </a:cxn>
                  <a:cxn ang="0">
                    <a:pos x="1530" y="1284"/>
                  </a:cxn>
                  <a:cxn ang="0">
                    <a:pos x="1434" y="1302"/>
                  </a:cxn>
                  <a:cxn ang="0">
                    <a:pos x="1332" y="1302"/>
                  </a:cxn>
                  <a:cxn ang="0">
                    <a:pos x="1236" y="1296"/>
                  </a:cxn>
                  <a:cxn ang="0">
                    <a:pos x="1140" y="1284"/>
                  </a:cxn>
                  <a:cxn ang="0">
                    <a:pos x="1044" y="1272"/>
                  </a:cxn>
                  <a:cxn ang="0">
                    <a:pos x="942" y="1266"/>
                  </a:cxn>
                  <a:cxn ang="0">
                    <a:pos x="846" y="1272"/>
                  </a:cxn>
                  <a:cxn ang="0">
                    <a:pos x="750" y="1278"/>
                  </a:cxn>
                  <a:cxn ang="0">
                    <a:pos x="648" y="1284"/>
                  </a:cxn>
                  <a:cxn ang="0">
                    <a:pos x="552" y="1278"/>
                  </a:cxn>
                  <a:cxn ang="0">
                    <a:pos x="456" y="1260"/>
                  </a:cxn>
                  <a:cxn ang="0">
                    <a:pos x="360" y="1206"/>
                  </a:cxn>
                  <a:cxn ang="0">
                    <a:pos x="258" y="1074"/>
                  </a:cxn>
                  <a:cxn ang="0">
                    <a:pos x="162" y="810"/>
                  </a:cxn>
                  <a:cxn ang="0">
                    <a:pos x="66" y="348"/>
                  </a:cxn>
                  <a:cxn ang="0">
                    <a:pos x="0" y="726"/>
                  </a:cxn>
                </a:cxnLst>
                <a:rect l="0" t="0" r="r" b="b"/>
                <a:pathLst>
                  <a:path w="2538" h="1344">
                    <a:moveTo>
                      <a:pt x="0" y="726"/>
                    </a:moveTo>
                    <a:lnTo>
                      <a:pt x="30" y="786"/>
                    </a:lnTo>
                    <a:lnTo>
                      <a:pt x="66" y="858"/>
                    </a:lnTo>
                    <a:lnTo>
                      <a:pt x="96" y="936"/>
                    </a:lnTo>
                    <a:lnTo>
                      <a:pt x="132" y="1002"/>
                    </a:lnTo>
                    <a:lnTo>
                      <a:pt x="162" y="1068"/>
                    </a:lnTo>
                    <a:lnTo>
                      <a:pt x="192" y="1122"/>
                    </a:lnTo>
                    <a:lnTo>
                      <a:pt x="228" y="1170"/>
                    </a:lnTo>
                    <a:lnTo>
                      <a:pt x="258" y="1212"/>
                    </a:lnTo>
                    <a:lnTo>
                      <a:pt x="294" y="1242"/>
                    </a:lnTo>
                    <a:lnTo>
                      <a:pt x="324" y="1260"/>
                    </a:lnTo>
                    <a:lnTo>
                      <a:pt x="360" y="1278"/>
                    </a:lnTo>
                    <a:lnTo>
                      <a:pt x="390" y="1290"/>
                    </a:lnTo>
                    <a:lnTo>
                      <a:pt x="420" y="1296"/>
                    </a:lnTo>
                    <a:lnTo>
                      <a:pt x="456" y="1302"/>
                    </a:lnTo>
                    <a:lnTo>
                      <a:pt x="486" y="1308"/>
                    </a:lnTo>
                    <a:lnTo>
                      <a:pt x="522" y="1314"/>
                    </a:lnTo>
                    <a:lnTo>
                      <a:pt x="552" y="1314"/>
                    </a:lnTo>
                    <a:lnTo>
                      <a:pt x="588" y="1314"/>
                    </a:lnTo>
                    <a:lnTo>
                      <a:pt x="618" y="1320"/>
                    </a:lnTo>
                    <a:lnTo>
                      <a:pt x="648" y="1320"/>
                    </a:lnTo>
                    <a:lnTo>
                      <a:pt x="684" y="1320"/>
                    </a:lnTo>
                    <a:lnTo>
                      <a:pt x="714" y="1320"/>
                    </a:lnTo>
                    <a:lnTo>
                      <a:pt x="750" y="1320"/>
                    </a:lnTo>
                    <a:lnTo>
                      <a:pt x="780" y="1320"/>
                    </a:lnTo>
                    <a:lnTo>
                      <a:pt x="816" y="1314"/>
                    </a:lnTo>
                    <a:lnTo>
                      <a:pt x="846" y="1314"/>
                    </a:lnTo>
                    <a:lnTo>
                      <a:pt x="876" y="1314"/>
                    </a:lnTo>
                    <a:lnTo>
                      <a:pt x="912" y="1314"/>
                    </a:lnTo>
                    <a:lnTo>
                      <a:pt x="942" y="1314"/>
                    </a:lnTo>
                    <a:lnTo>
                      <a:pt x="978" y="1314"/>
                    </a:lnTo>
                    <a:lnTo>
                      <a:pt x="1008" y="1314"/>
                    </a:lnTo>
                    <a:lnTo>
                      <a:pt x="1044" y="1320"/>
                    </a:lnTo>
                    <a:lnTo>
                      <a:pt x="1074" y="1320"/>
                    </a:lnTo>
                    <a:lnTo>
                      <a:pt x="1104" y="1320"/>
                    </a:lnTo>
                    <a:lnTo>
                      <a:pt x="1140" y="1320"/>
                    </a:lnTo>
                    <a:lnTo>
                      <a:pt x="1170" y="1326"/>
                    </a:lnTo>
                    <a:lnTo>
                      <a:pt x="1206" y="1326"/>
                    </a:lnTo>
                    <a:lnTo>
                      <a:pt x="1236" y="1326"/>
                    </a:lnTo>
                    <a:lnTo>
                      <a:pt x="1272" y="1326"/>
                    </a:lnTo>
                    <a:lnTo>
                      <a:pt x="1302" y="1326"/>
                    </a:lnTo>
                    <a:lnTo>
                      <a:pt x="1332" y="1326"/>
                    </a:lnTo>
                    <a:lnTo>
                      <a:pt x="1368" y="1326"/>
                    </a:lnTo>
                    <a:lnTo>
                      <a:pt x="1398" y="1326"/>
                    </a:lnTo>
                    <a:lnTo>
                      <a:pt x="1434" y="1326"/>
                    </a:lnTo>
                    <a:lnTo>
                      <a:pt x="1464" y="1326"/>
                    </a:lnTo>
                    <a:lnTo>
                      <a:pt x="1494" y="1326"/>
                    </a:lnTo>
                    <a:lnTo>
                      <a:pt x="1530" y="1320"/>
                    </a:lnTo>
                    <a:lnTo>
                      <a:pt x="1560" y="1314"/>
                    </a:lnTo>
                    <a:lnTo>
                      <a:pt x="1596" y="1314"/>
                    </a:lnTo>
                    <a:lnTo>
                      <a:pt x="1626" y="1308"/>
                    </a:lnTo>
                    <a:lnTo>
                      <a:pt x="1662" y="1302"/>
                    </a:lnTo>
                    <a:lnTo>
                      <a:pt x="1692" y="1302"/>
                    </a:lnTo>
                    <a:lnTo>
                      <a:pt x="1722" y="1296"/>
                    </a:lnTo>
                    <a:lnTo>
                      <a:pt x="1758" y="1296"/>
                    </a:lnTo>
                    <a:lnTo>
                      <a:pt x="1788" y="1296"/>
                    </a:lnTo>
                    <a:lnTo>
                      <a:pt x="1824" y="1302"/>
                    </a:lnTo>
                    <a:lnTo>
                      <a:pt x="1854" y="1308"/>
                    </a:lnTo>
                    <a:lnTo>
                      <a:pt x="1890" y="1314"/>
                    </a:lnTo>
                    <a:lnTo>
                      <a:pt x="1920" y="1320"/>
                    </a:lnTo>
                    <a:lnTo>
                      <a:pt x="1950" y="1320"/>
                    </a:lnTo>
                    <a:lnTo>
                      <a:pt x="1986" y="1326"/>
                    </a:lnTo>
                    <a:lnTo>
                      <a:pt x="2016" y="1326"/>
                    </a:lnTo>
                    <a:lnTo>
                      <a:pt x="2052" y="1326"/>
                    </a:lnTo>
                    <a:lnTo>
                      <a:pt x="2082" y="1326"/>
                    </a:lnTo>
                    <a:lnTo>
                      <a:pt x="2118" y="1326"/>
                    </a:lnTo>
                    <a:lnTo>
                      <a:pt x="2148" y="1326"/>
                    </a:lnTo>
                    <a:lnTo>
                      <a:pt x="2178" y="1326"/>
                    </a:lnTo>
                    <a:lnTo>
                      <a:pt x="2214" y="1326"/>
                    </a:lnTo>
                    <a:lnTo>
                      <a:pt x="2244" y="1320"/>
                    </a:lnTo>
                    <a:lnTo>
                      <a:pt x="2280" y="1320"/>
                    </a:lnTo>
                    <a:lnTo>
                      <a:pt x="2310" y="1320"/>
                    </a:lnTo>
                    <a:lnTo>
                      <a:pt x="2346" y="1320"/>
                    </a:lnTo>
                    <a:lnTo>
                      <a:pt x="2376" y="1326"/>
                    </a:lnTo>
                    <a:lnTo>
                      <a:pt x="2406" y="1332"/>
                    </a:lnTo>
                    <a:lnTo>
                      <a:pt x="2442" y="1338"/>
                    </a:lnTo>
                    <a:lnTo>
                      <a:pt x="2472" y="1338"/>
                    </a:lnTo>
                    <a:lnTo>
                      <a:pt x="2508" y="1344"/>
                    </a:lnTo>
                    <a:lnTo>
                      <a:pt x="2538" y="1344"/>
                    </a:lnTo>
                    <a:lnTo>
                      <a:pt x="2538" y="1338"/>
                    </a:lnTo>
                    <a:lnTo>
                      <a:pt x="2508" y="1338"/>
                    </a:lnTo>
                    <a:lnTo>
                      <a:pt x="2472" y="1332"/>
                    </a:lnTo>
                    <a:lnTo>
                      <a:pt x="2442" y="1326"/>
                    </a:lnTo>
                    <a:lnTo>
                      <a:pt x="2406" y="1314"/>
                    </a:lnTo>
                    <a:lnTo>
                      <a:pt x="2376" y="1302"/>
                    </a:lnTo>
                    <a:lnTo>
                      <a:pt x="2346" y="1296"/>
                    </a:lnTo>
                    <a:lnTo>
                      <a:pt x="2310" y="1290"/>
                    </a:lnTo>
                    <a:lnTo>
                      <a:pt x="2280" y="1284"/>
                    </a:lnTo>
                    <a:lnTo>
                      <a:pt x="2244" y="1284"/>
                    </a:lnTo>
                    <a:lnTo>
                      <a:pt x="2214" y="1290"/>
                    </a:lnTo>
                    <a:lnTo>
                      <a:pt x="2178" y="1290"/>
                    </a:lnTo>
                    <a:lnTo>
                      <a:pt x="2148" y="1296"/>
                    </a:lnTo>
                    <a:lnTo>
                      <a:pt x="2118" y="1296"/>
                    </a:lnTo>
                    <a:lnTo>
                      <a:pt x="2082" y="1302"/>
                    </a:lnTo>
                    <a:lnTo>
                      <a:pt x="2052" y="1302"/>
                    </a:lnTo>
                    <a:lnTo>
                      <a:pt x="2016" y="1296"/>
                    </a:lnTo>
                    <a:lnTo>
                      <a:pt x="1986" y="1296"/>
                    </a:lnTo>
                    <a:lnTo>
                      <a:pt x="1950" y="1290"/>
                    </a:lnTo>
                    <a:lnTo>
                      <a:pt x="1920" y="1278"/>
                    </a:lnTo>
                    <a:lnTo>
                      <a:pt x="1890" y="1272"/>
                    </a:lnTo>
                    <a:lnTo>
                      <a:pt x="1854" y="1254"/>
                    </a:lnTo>
                    <a:lnTo>
                      <a:pt x="1824" y="1242"/>
                    </a:lnTo>
                    <a:lnTo>
                      <a:pt x="1788" y="1236"/>
                    </a:lnTo>
                    <a:lnTo>
                      <a:pt x="1758" y="1230"/>
                    </a:lnTo>
                    <a:lnTo>
                      <a:pt x="1722" y="1230"/>
                    </a:lnTo>
                    <a:lnTo>
                      <a:pt x="1692" y="1236"/>
                    </a:lnTo>
                    <a:lnTo>
                      <a:pt x="1662" y="1242"/>
                    </a:lnTo>
                    <a:lnTo>
                      <a:pt x="1626" y="1254"/>
                    </a:lnTo>
                    <a:lnTo>
                      <a:pt x="1596" y="1266"/>
                    </a:lnTo>
                    <a:lnTo>
                      <a:pt x="1560" y="1278"/>
                    </a:lnTo>
                    <a:lnTo>
                      <a:pt x="1530" y="1284"/>
                    </a:lnTo>
                    <a:lnTo>
                      <a:pt x="1494" y="1290"/>
                    </a:lnTo>
                    <a:lnTo>
                      <a:pt x="1464" y="1296"/>
                    </a:lnTo>
                    <a:lnTo>
                      <a:pt x="1434" y="1302"/>
                    </a:lnTo>
                    <a:lnTo>
                      <a:pt x="1398" y="1302"/>
                    </a:lnTo>
                    <a:lnTo>
                      <a:pt x="1368" y="1302"/>
                    </a:lnTo>
                    <a:lnTo>
                      <a:pt x="1332" y="1302"/>
                    </a:lnTo>
                    <a:lnTo>
                      <a:pt x="1302" y="1302"/>
                    </a:lnTo>
                    <a:lnTo>
                      <a:pt x="1272" y="1302"/>
                    </a:lnTo>
                    <a:lnTo>
                      <a:pt x="1236" y="1296"/>
                    </a:lnTo>
                    <a:lnTo>
                      <a:pt x="1206" y="1296"/>
                    </a:lnTo>
                    <a:lnTo>
                      <a:pt x="1170" y="1290"/>
                    </a:lnTo>
                    <a:lnTo>
                      <a:pt x="1140" y="1284"/>
                    </a:lnTo>
                    <a:lnTo>
                      <a:pt x="1104" y="1284"/>
                    </a:lnTo>
                    <a:lnTo>
                      <a:pt x="1074" y="1278"/>
                    </a:lnTo>
                    <a:lnTo>
                      <a:pt x="1044" y="1272"/>
                    </a:lnTo>
                    <a:lnTo>
                      <a:pt x="1008" y="1266"/>
                    </a:lnTo>
                    <a:lnTo>
                      <a:pt x="978" y="1266"/>
                    </a:lnTo>
                    <a:lnTo>
                      <a:pt x="942" y="1266"/>
                    </a:lnTo>
                    <a:lnTo>
                      <a:pt x="912" y="1266"/>
                    </a:lnTo>
                    <a:lnTo>
                      <a:pt x="876" y="1266"/>
                    </a:lnTo>
                    <a:lnTo>
                      <a:pt x="846" y="1272"/>
                    </a:lnTo>
                    <a:lnTo>
                      <a:pt x="816" y="1278"/>
                    </a:lnTo>
                    <a:lnTo>
                      <a:pt x="780" y="1278"/>
                    </a:lnTo>
                    <a:lnTo>
                      <a:pt x="750" y="1278"/>
                    </a:lnTo>
                    <a:lnTo>
                      <a:pt x="714" y="1284"/>
                    </a:lnTo>
                    <a:lnTo>
                      <a:pt x="684" y="1284"/>
                    </a:lnTo>
                    <a:lnTo>
                      <a:pt x="648" y="1284"/>
                    </a:lnTo>
                    <a:lnTo>
                      <a:pt x="618" y="1284"/>
                    </a:lnTo>
                    <a:lnTo>
                      <a:pt x="588" y="1284"/>
                    </a:lnTo>
                    <a:lnTo>
                      <a:pt x="552" y="1278"/>
                    </a:lnTo>
                    <a:lnTo>
                      <a:pt x="522" y="1272"/>
                    </a:lnTo>
                    <a:lnTo>
                      <a:pt x="486" y="1266"/>
                    </a:lnTo>
                    <a:lnTo>
                      <a:pt x="456" y="1260"/>
                    </a:lnTo>
                    <a:lnTo>
                      <a:pt x="420" y="1248"/>
                    </a:lnTo>
                    <a:lnTo>
                      <a:pt x="390" y="1230"/>
                    </a:lnTo>
                    <a:lnTo>
                      <a:pt x="360" y="1206"/>
                    </a:lnTo>
                    <a:lnTo>
                      <a:pt x="324" y="1176"/>
                    </a:lnTo>
                    <a:lnTo>
                      <a:pt x="294" y="1134"/>
                    </a:lnTo>
                    <a:lnTo>
                      <a:pt x="258" y="1074"/>
                    </a:lnTo>
                    <a:lnTo>
                      <a:pt x="228" y="996"/>
                    </a:lnTo>
                    <a:lnTo>
                      <a:pt x="192" y="912"/>
                    </a:lnTo>
                    <a:lnTo>
                      <a:pt x="162" y="810"/>
                    </a:lnTo>
                    <a:lnTo>
                      <a:pt x="132" y="684"/>
                    </a:lnTo>
                    <a:lnTo>
                      <a:pt x="96" y="528"/>
                    </a:lnTo>
                    <a:lnTo>
                      <a:pt x="66" y="348"/>
                    </a:lnTo>
                    <a:lnTo>
                      <a:pt x="30" y="156"/>
                    </a:lnTo>
                    <a:lnTo>
                      <a:pt x="0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6" name="Freeform 183"/>
              <p:cNvSpPr>
                <a:spLocks/>
              </p:cNvSpPr>
              <p:nvPr/>
            </p:nvSpPr>
            <p:spPr bwMode="auto">
              <a:xfrm>
                <a:off x="2647950" y="3429000"/>
                <a:ext cx="4029075" cy="1543050"/>
              </a:xfrm>
              <a:custGeom>
                <a:avLst/>
                <a:gdLst/>
                <a:ahLst/>
                <a:cxnLst>
                  <a:cxn ang="0">
                    <a:pos x="30" y="102"/>
                  </a:cxn>
                  <a:cxn ang="0">
                    <a:pos x="96" y="366"/>
                  </a:cxn>
                  <a:cxn ang="0">
                    <a:pos x="162" y="570"/>
                  </a:cxn>
                  <a:cxn ang="0">
                    <a:pos x="228" y="720"/>
                  </a:cxn>
                  <a:cxn ang="0">
                    <a:pos x="294" y="822"/>
                  </a:cxn>
                  <a:cxn ang="0">
                    <a:pos x="360" y="876"/>
                  </a:cxn>
                  <a:cxn ang="0">
                    <a:pos x="420" y="906"/>
                  </a:cxn>
                  <a:cxn ang="0">
                    <a:pos x="486" y="924"/>
                  </a:cxn>
                  <a:cxn ang="0">
                    <a:pos x="552" y="930"/>
                  </a:cxn>
                  <a:cxn ang="0">
                    <a:pos x="618" y="936"/>
                  </a:cxn>
                  <a:cxn ang="0">
                    <a:pos x="684" y="936"/>
                  </a:cxn>
                  <a:cxn ang="0">
                    <a:pos x="750" y="936"/>
                  </a:cxn>
                  <a:cxn ang="0">
                    <a:pos x="816" y="930"/>
                  </a:cxn>
                  <a:cxn ang="0">
                    <a:pos x="876" y="924"/>
                  </a:cxn>
                  <a:cxn ang="0">
                    <a:pos x="942" y="924"/>
                  </a:cxn>
                  <a:cxn ang="0">
                    <a:pos x="1008" y="924"/>
                  </a:cxn>
                  <a:cxn ang="0">
                    <a:pos x="1074" y="930"/>
                  </a:cxn>
                  <a:cxn ang="0">
                    <a:pos x="1140" y="936"/>
                  </a:cxn>
                  <a:cxn ang="0">
                    <a:pos x="1206" y="942"/>
                  </a:cxn>
                  <a:cxn ang="0">
                    <a:pos x="1272" y="948"/>
                  </a:cxn>
                  <a:cxn ang="0">
                    <a:pos x="1332" y="948"/>
                  </a:cxn>
                  <a:cxn ang="0">
                    <a:pos x="1398" y="948"/>
                  </a:cxn>
                  <a:cxn ang="0">
                    <a:pos x="1464" y="942"/>
                  </a:cxn>
                  <a:cxn ang="0">
                    <a:pos x="1530" y="936"/>
                  </a:cxn>
                  <a:cxn ang="0">
                    <a:pos x="1596" y="924"/>
                  </a:cxn>
                  <a:cxn ang="0">
                    <a:pos x="1662" y="906"/>
                  </a:cxn>
                  <a:cxn ang="0">
                    <a:pos x="1722" y="900"/>
                  </a:cxn>
                  <a:cxn ang="0">
                    <a:pos x="1788" y="900"/>
                  </a:cxn>
                  <a:cxn ang="0">
                    <a:pos x="1854" y="918"/>
                  </a:cxn>
                  <a:cxn ang="0">
                    <a:pos x="1920" y="930"/>
                  </a:cxn>
                  <a:cxn ang="0">
                    <a:pos x="1986" y="942"/>
                  </a:cxn>
                  <a:cxn ang="0">
                    <a:pos x="2052" y="948"/>
                  </a:cxn>
                  <a:cxn ang="0">
                    <a:pos x="2118" y="948"/>
                  </a:cxn>
                  <a:cxn ang="0">
                    <a:pos x="2178" y="942"/>
                  </a:cxn>
                  <a:cxn ang="0">
                    <a:pos x="2244" y="936"/>
                  </a:cxn>
                  <a:cxn ang="0">
                    <a:pos x="2310" y="936"/>
                  </a:cxn>
                  <a:cxn ang="0">
                    <a:pos x="2376" y="948"/>
                  </a:cxn>
                  <a:cxn ang="0">
                    <a:pos x="2442" y="966"/>
                  </a:cxn>
                  <a:cxn ang="0">
                    <a:pos x="2508" y="972"/>
                  </a:cxn>
                </a:cxnLst>
                <a:rect l="0" t="0" r="r" b="b"/>
                <a:pathLst>
                  <a:path w="2538" h="972">
                    <a:moveTo>
                      <a:pt x="0" y="0"/>
                    </a:moveTo>
                    <a:lnTo>
                      <a:pt x="30" y="102"/>
                    </a:lnTo>
                    <a:lnTo>
                      <a:pt x="66" y="234"/>
                    </a:lnTo>
                    <a:lnTo>
                      <a:pt x="96" y="366"/>
                    </a:lnTo>
                    <a:lnTo>
                      <a:pt x="132" y="480"/>
                    </a:lnTo>
                    <a:lnTo>
                      <a:pt x="162" y="570"/>
                    </a:lnTo>
                    <a:lnTo>
                      <a:pt x="192" y="648"/>
                    </a:lnTo>
                    <a:lnTo>
                      <a:pt x="228" y="720"/>
                    </a:lnTo>
                    <a:lnTo>
                      <a:pt x="258" y="774"/>
                    </a:lnTo>
                    <a:lnTo>
                      <a:pt x="294" y="822"/>
                    </a:lnTo>
                    <a:lnTo>
                      <a:pt x="324" y="852"/>
                    </a:lnTo>
                    <a:lnTo>
                      <a:pt x="360" y="876"/>
                    </a:lnTo>
                    <a:lnTo>
                      <a:pt x="390" y="894"/>
                    </a:lnTo>
                    <a:lnTo>
                      <a:pt x="420" y="906"/>
                    </a:lnTo>
                    <a:lnTo>
                      <a:pt x="456" y="918"/>
                    </a:lnTo>
                    <a:lnTo>
                      <a:pt x="486" y="924"/>
                    </a:lnTo>
                    <a:lnTo>
                      <a:pt x="522" y="930"/>
                    </a:lnTo>
                    <a:lnTo>
                      <a:pt x="552" y="930"/>
                    </a:lnTo>
                    <a:lnTo>
                      <a:pt x="588" y="936"/>
                    </a:lnTo>
                    <a:lnTo>
                      <a:pt x="618" y="936"/>
                    </a:lnTo>
                    <a:lnTo>
                      <a:pt x="648" y="936"/>
                    </a:lnTo>
                    <a:lnTo>
                      <a:pt x="684" y="936"/>
                    </a:lnTo>
                    <a:lnTo>
                      <a:pt x="714" y="936"/>
                    </a:lnTo>
                    <a:lnTo>
                      <a:pt x="750" y="936"/>
                    </a:lnTo>
                    <a:lnTo>
                      <a:pt x="780" y="930"/>
                    </a:lnTo>
                    <a:lnTo>
                      <a:pt x="816" y="930"/>
                    </a:lnTo>
                    <a:lnTo>
                      <a:pt x="846" y="930"/>
                    </a:lnTo>
                    <a:lnTo>
                      <a:pt x="876" y="924"/>
                    </a:lnTo>
                    <a:lnTo>
                      <a:pt x="912" y="924"/>
                    </a:lnTo>
                    <a:lnTo>
                      <a:pt x="942" y="924"/>
                    </a:lnTo>
                    <a:lnTo>
                      <a:pt x="978" y="924"/>
                    </a:lnTo>
                    <a:lnTo>
                      <a:pt x="1008" y="924"/>
                    </a:lnTo>
                    <a:lnTo>
                      <a:pt x="1044" y="930"/>
                    </a:lnTo>
                    <a:lnTo>
                      <a:pt x="1074" y="930"/>
                    </a:lnTo>
                    <a:lnTo>
                      <a:pt x="1104" y="936"/>
                    </a:lnTo>
                    <a:lnTo>
                      <a:pt x="1140" y="936"/>
                    </a:lnTo>
                    <a:lnTo>
                      <a:pt x="1170" y="942"/>
                    </a:lnTo>
                    <a:lnTo>
                      <a:pt x="1206" y="942"/>
                    </a:lnTo>
                    <a:lnTo>
                      <a:pt x="1236" y="948"/>
                    </a:lnTo>
                    <a:lnTo>
                      <a:pt x="1272" y="948"/>
                    </a:lnTo>
                    <a:lnTo>
                      <a:pt x="1302" y="948"/>
                    </a:lnTo>
                    <a:lnTo>
                      <a:pt x="1332" y="948"/>
                    </a:lnTo>
                    <a:lnTo>
                      <a:pt x="1368" y="948"/>
                    </a:lnTo>
                    <a:lnTo>
                      <a:pt x="1398" y="948"/>
                    </a:lnTo>
                    <a:lnTo>
                      <a:pt x="1434" y="948"/>
                    </a:lnTo>
                    <a:lnTo>
                      <a:pt x="1464" y="942"/>
                    </a:lnTo>
                    <a:lnTo>
                      <a:pt x="1494" y="942"/>
                    </a:lnTo>
                    <a:lnTo>
                      <a:pt x="1530" y="936"/>
                    </a:lnTo>
                    <a:lnTo>
                      <a:pt x="1560" y="930"/>
                    </a:lnTo>
                    <a:lnTo>
                      <a:pt x="1596" y="924"/>
                    </a:lnTo>
                    <a:lnTo>
                      <a:pt x="1626" y="918"/>
                    </a:lnTo>
                    <a:lnTo>
                      <a:pt x="1662" y="906"/>
                    </a:lnTo>
                    <a:lnTo>
                      <a:pt x="1692" y="900"/>
                    </a:lnTo>
                    <a:lnTo>
                      <a:pt x="1722" y="900"/>
                    </a:lnTo>
                    <a:lnTo>
                      <a:pt x="1758" y="894"/>
                    </a:lnTo>
                    <a:lnTo>
                      <a:pt x="1788" y="900"/>
                    </a:lnTo>
                    <a:lnTo>
                      <a:pt x="1824" y="906"/>
                    </a:lnTo>
                    <a:lnTo>
                      <a:pt x="1854" y="918"/>
                    </a:lnTo>
                    <a:lnTo>
                      <a:pt x="1890" y="924"/>
                    </a:lnTo>
                    <a:lnTo>
                      <a:pt x="1920" y="930"/>
                    </a:lnTo>
                    <a:lnTo>
                      <a:pt x="1950" y="936"/>
                    </a:lnTo>
                    <a:lnTo>
                      <a:pt x="1986" y="942"/>
                    </a:lnTo>
                    <a:lnTo>
                      <a:pt x="2016" y="948"/>
                    </a:lnTo>
                    <a:lnTo>
                      <a:pt x="2052" y="948"/>
                    </a:lnTo>
                    <a:lnTo>
                      <a:pt x="2082" y="948"/>
                    </a:lnTo>
                    <a:lnTo>
                      <a:pt x="2118" y="948"/>
                    </a:lnTo>
                    <a:lnTo>
                      <a:pt x="2148" y="948"/>
                    </a:lnTo>
                    <a:lnTo>
                      <a:pt x="2178" y="942"/>
                    </a:lnTo>
                    <a:lnTo>
                      <a:pt x="2214" y="942"/>
                    </a:lnTo>
                    <a:lnTo>
                      <a:pt x="2244" y="936"/>
                    </a:lnTo>
                    <a:lnTo>
                      <a:pt x="2280" y="936"/>
                    </a:lnTo>
                    <a:lnTo>
                      <a:pt x="2310" y="936"/>
                    </a:lnTo>
                    <a:lnTo>
                      <a:pt x="2346" y="942"/>
                    </a:lnTo>
                    <a:lnTo>
                      <a:pt x="2376" y="948"/>
                    </a:lnTo>
                    <a:lnTo>
                      <a:pt x="2406" y="954"/>
                    </a:lnTo>
                    <a:lnTo>
                      <a:pt x="2442" y="966"/>
                    </a:lnTo>
                    <a:lnTo>
                      <a:pt x="2472" y="966"/>
                    </a:lnTo>
                    <a:lnTo>
                      <a:pt x="2508" y="972"/>
                    </a:lnTo>
                    <a:lnTo>
                      <a:pt x="2538" y="972"/>
                    </a:lnTo>
                  </a:path>
                </a:pathLst>
              </a:custGeom>
              <a:noFill/>
              <a:ln w="25400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9" name="Group 406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55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6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7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8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9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0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1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2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3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4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5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6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7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8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9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0" name="Freeform 134"/>
              <p:cNvSpPr>
                <a:spLocks/>
              </p:cNvSpPr>
              <p:nvPr/>
            </p:nvSpPr>
            <p:spPr bwMode="auto">
              <a:xfrm>
                <a:off x="2647950" y="2886075"/>
                <a:ext cx="4029075" cy="2085975"/>
              </a:xfrm>
              <a:custGeom>
                <a:avLst/>
                <a:gdLst/>
                <a:ahLst/>
                <a:cxnLst>
                  <a:cxn ang="0">
                    <a:pos x="66" y="522"/>
                  </a:cxn>
                  <a:cxn ang="0">
                    <a:pos x="162" y="690"/>
                  </a:cxn>
                  <a:cxn ang="0">
                    <a:pos x="258" y="1026"/>
                  </a:cxn>
                  <a:cxn ang="0">
                    <a:pos x="360" y="1182"/>
                  </a:cxn>
                  <a:cxn ang="0">
                    <a:pos x="456" y="1236"/>
                  </a:cxn>
                  <a:cxn ang="0">
                    <a:pos x="552" y="1260"/>
                  </a:cxn>
                  <a:cxn ang="0">
                    <a:pos x="648" y="1266"/>
                  </a:cxn>
                  <a:cxn ang="0">
                    <a:pos x="750" y="1266"/>
                  </a:cxn>
                  <a:cxn ang="0">
                    <a:pos x="846" y="1260"/>
                  </a:cxn>
                  <a:cxn ang="0">
                    <a:pos x="942" y="1260"/>
                  </a:cxn>
                  <a:cxn ang="0">
                    <a:pos x="1044" y="1260"/>
                  </a:cxn>
                  <a:cxn ang="0">
                    <a:pos x="1140" y="1272"/>
                  </a:cxn>
                  <a:cxn ang="0">
                    <a:pos x="1236" y="1278"/>
                  </a:cxn>
                  <a:cxn ang="0">
                    <a:pos x="1332" y="1278"/>
                  </a:cxn>
                  <a:cxn ang="0">
                    <a:pos x="1434" y="1272"/>
                  </a:cxn>
                  <a:cxn ang="0">
                    <a:pos x="1530" y="1242"/>
                  </a:cxn>
                  <a:cxn ang="0">
                    <a:pos x="1626" y="1164"/>
                  </a:cxn>
                  <a:cxn ang="0">
                    <a:pos x="1722" y="1080"/>
                  </a:cxn>
                  <a:cxn ang="0">
                    <a:pos x="1824" y="1164"/>
                  </a:cxn>
                  <a:cxn ang="0">
                    <a:pos x="1920" y="1236"/>
                  </a:cxn>
                  <a:cxn ang="0">
                    <a:pos x="2016" y="1266"/>
                  </a:cxn>
                  <a:cxn ang="0">
                    <a:pos x="2118" y="1272"/>
                  </a:cxn>
                  <a:cxn ang="0">
                    <a:pos x="2214" y="1272"/>
                  </a:cxn>
                  <a:cxn ang="0">
                    <a:pos x="2310" y="1278"/>
                  </a:cxn>
                  <a:cxn ang="0">
                    <a:pos x="2406" y="1296"/>
                  </a:cxn>
                  <a:cxn ang="0">
                    <a:pos x="2508" y="1314"/>
                  </a:cxn>
                  <a:cxn ang="0">
                    <a:pos x="2508" y="1308"/>
                  </a:cxn>
                  <a:cxn ang="0">
                    <a:pos x="2406" y="1278"/>
                  </a:cxn>
                  <a:cxn ang="0">
                    <a:pos x="2310" y="1242"/>
                  </a:cxn>
                  <a:cxn ang="0">
                    <a:pos x="2214" y="1236"/>
                  </a:cxn>
                  <a:cxn ang="0">
                    <a:pos x="2118" y="1218"/>
                  </a:cxn>
                  <a:cxn ang="0">
                    <a:pos x="2016" y="1194"/>
                  </a:cxn>
                  <a:cxn ang="0">
                    <a:pos x="1920" y="1134"/>
                  </a:cxn>
                  <a:cxn ang="0">
                    <a:pos x="1824" y="990"/>
                  </a:cxn>
                  <a:cxn ang="0">
                    <a:pos x="1722" y="864"/>
                  </a:cxn>
                  <a:cxn ang="0">
                    <a:pos x="1626" y="1056"/>
                  </a:cxn>
                  <a:cxn ang="0">
                    <a:pos x="1530" y="1188"/>
                  </a:cxn>
                  <a:cxn ang="0">
                    <a:pos x="1434" y="1236"/>
                  </a:cxn>
                  <a:cxn ang="0">
                    <a:pos x="1332" y="1248"/>
                  </a:cxn>
                  <a:cxn ang="0">
                    <a:pos x="1236" y="1248"/>
                  </a:cxn>
                  <a:cxn ang="0">
                    <a:pos x="1140" y="1236"/>
                  </a:cxn>
                  <a:cxn ang="0">
                    <a:pos x="1044" y="1224"/>
                  </a:cxn>
                  <a:cxn ang="0">
                    <a:pos x="942" y="1212"/>
                  </a:cxn>
                  <a:cxn ang="0">
                    <a:pos x="846" y="1212"/>
                  </a:cxn>
                  <a:cxn ang="0">
                    <a:pos x="750" y="1218"/>
                  </a:cxn>
                  <a:cxn ang="0">
                    <a:pos x="648" y="1224"/>
                  </a:cxn>
                  <a:cxn ang="0">
                    <a:pos x="552" y="1212"/>
                  </a:cxn>
                  <a:cxn ang="0">
                    <a:pos x="456" y="1176"/>
                  </a:cxn>
                  <a:cxn ang="0">
                    <a:pos x="360" y="1092"/>
                  </a:cxn>
                  <a:cxn ang="0">
                    <a:pos x="258" y="822"/>
                  </a:cxn>
                  <a:cxn ang="0">
                    <a:pos x="162" y="192"/>
                  </a:cxn>
                  <a:cxn ang="0">
                    <a:pos x="66" y="6"/>
                  </a:cxn>
                  <a:cxn ang="0">
                    <a:pos x="0" y="552"/>
                  </a:cxn>
                </a:cxnLst>
                <a:rect l="0" t="0" r="r" b="b"/>
                <a:pathLst>
                  <a:path w="2538" h="1314">
                    <a:moveTo>
                      <a:pt x="0" y="552"/>
                    </a:moveTo>
                    <a:lnTo>
                      <a:pt x="30" y="534"/>
                    </a:lnTo>
                    <a:lnTo>
                      <a:pt x="66" y="522"/>
                    </a:lnTo>
                    <a:lnTo>
                      <a:pt x="96" y="534"/>
                    </a:lnTo>
                    <a:lnTo>
                      <a:pt x="132" y="588"/>
                    </a:lnTo>
                    <a:lnTo>
                      <a:pt x="162" y="690"/>
                    </a:lnTo>
                    <a:lnTo>
                      <a:pt x="192" y="810"/>
                    </a:lnTo>
                    <a:lnTo>
                      <a:pt x="228" y="924"/>
                    </a:lnTo>
                    <a:lnTo>
                      <a:pt x="258" y="1026"/>
                    </a:lnTo>
                    <a:lnTo>
                      <a:pt x="294" y="1098"/>
                    </a:lnTo>
                    <a:lnTo>
                      <a:pt x="324" y="1146"/>
                    </a:lnTo>
                    <a:lnTo>
                      <a:pt x="360" y="1182"/>
                    </a:lnTo>
                    <a:lnTo>
                      <a:pt x="390" y="1206"/>
                    </a:lnTo>
                    <a:lnTo>
                      <a:pt x="420" y="1224"/>
                    </a:lnTo>
                    <a:lnTo>
                      <a:pt x="456" y="1236"/>
                    </a:lnTo>
                    <a:lnTo>
                      <a:pt x="486" y="1248"/>
                    </a:lnTo>
                    <a:lnTo>
                      <a:pt x="522" y="1254"/>
                    </a:lnTo>
                    <a:lnTo>
                      <a:pt x="552" y="1260"/>
                    </a:lnTo>
                    <a:lnTo>
                      <a:pt x="588" y="1266"/>
                    </a:lnTo>
                    <a:lnTo>
                      <a:pt x="618" y="1266"/>
                    </a:lnTo>
                    <a:lnTo>
                      <a:pt x="648" y="1266"/>
                    </a:lnTo>
                    <a:lnTo>
                      <a:pt x="684" y="1266"/>
                    </a:lnTo>
                    <a:lnTo>
                      <a:pt x="714" y="1266"/>
                    </a:lnTo>
                    <a:lnTo>
                      <a:pt x="750" y="1266"/>
                    </a:lnTo>
                    <a:lnTo>
                      <a:pt x="780" y="1266"/>
                    </a:lnTo>
                    <a:lnTo>
                      <a:pt x="816" y="1266"/>
                    </a:lnTo>
                    <a:lnTo>
                      <a:pt x="846" y="1260"/>
                    </a:lnTo>
                    <a:lnTo>
                      <a:pt x="876" y="1260"/>
                    </a:lnTo>
                    <a:lnTo>
                      <a:pt x="912" y="1260"/>
                    </a:lnTo>
                    <a:lnTo>
                      <a:pt x="942" y="1260"/>
                    </a:lnTo>
                    <a:lnTo>
                      <a:pt x="978" y="1260"/>
                    </a:lnTo>
                    <a:lnTo>
                      <a:pt x="1008" y="1260"/>
                    </a:lnTo>
                    <a:lnTo>
                      <a:pt x="1044" y="1260"/>
                    </a:lnTo>
                    <a:lnTo>
                      <a:pt x="1074" y="1266"/>
                    </a:lnTo>
                    <a:lnTo>
                      <a:pt x="1104" y="1266"/>
                    </a:lnTo>
                    <a:lnTo>
                      <a:pt x="1140" y="1272"/>
                    </a:lnTo>
                    <a:lnTo>
                      <a:pt x="1170" y="1272"/>
                    </a:lnTo>
                    <a:lnTo>
                      <a:pt x="1206" y="1272"/>
                    </a:lnTo>
                    <a:lnTo>
                      <a:pt x="1236" y="1278"/>
                    </a:lnTo>
                    <a:lnTo>
                      <a:pt x="1272" y="1278"/>
                    </a:lnTo>
                    <a:lnTo>
                      <a:pt x="1302" y="1278"/>
                    </a:lnTo>
                    <a:lnTo>
                      <a:pt x="1332" y="1278"/>
                    </a:lnTo>
                    <a:lnTo>
                      <a:pt x="1368" y="1278"/>
                    </a:lnTo>
                    <a:lnTo>
                      <a:pt x="1398" y="1272"/>
                    </a:lnTo>
                    <a:lnTo>
                      <a:pt x="1434" y="1272"/>
                    </a:lnTo>
                    <a:lnTo>
                      <a:pt x="1464" y="1266"/>
                    </a:lnTo>
                    <a:lnTo>
                      <a:pt x="1494" y="1254"/>
                    </a:lnTo>
                    <a:lnTo>
                      <a:pt x="1530" y="1242"/>
                    </a:lnTo>
                    <a:lnTo>
                      <a:pt x="1560" y="1224"/>
                    </a:lnTo>
                    <a:lnTo>
                      <a:pt x="1596" y="1200"/>
                    </a:lnTo>
                    <a:lnTo>
                      <a:pt x="1626" y="1164"/>
                    </a:lnTo>
                    <a:lnTo>
                      <a:pt x="1662" y="1122"/>
                    </a:lnTo>
                    <a:lnTo>
                      <a:pt x="1692" y="1086"/>
                    </a:lnTo>
                    <a:lnTo>
                      <a:pt x="1722" y="1080"/>
                    </a:lnTo>
                    <a:lnTo>
                      <a:pt x="1758" y="1098"/>
                    </a:lnTo>
                    <a:lnTo>
                      <a:pt x="1788" y="1128"/>
                    </a:lnTo>
                    <a:lnTo>
                      <a:pt x="1824" y="1164"/>
                    </a:lnTo>
                    <a:lnTo>
                      <a:pt x="1854" y="1194"/>
                    </a:lnTo>
                    <a:lnTo>
                      <a:pt x="1890" y="1218"/>
                    </a:lnTo>
                    <a:lnTo>
                      <a:pt x="1920" y="1236"/>
                    </a:lnTo>
                    <a:lnTo>
                      <a:pt x="1950" y="1248"/>
                    </a:lnTo>
                    <a:lnTo>
                      <a:pt x="1986" y="1260"/>
                    </a:lnTo>
                    <a:lnTo>
                      <a:pt x="2016" y="1266"/>
                    </a:lnTo>
                    <a:lnTo>
                      <a:pt x="2052" y="1272"/>
                    </a:lnTo>
                    <a:lnTo>
                      <a:pt x="2082" y="1272"/>
                    </a:lnTo>
                    <a:lnTo>
                      <a:pt x="2118" y="1272"/>
                    </a:lnTo>
                    <a:lnTo>
                      <a:pt x="2148" y="1272"/>
                    </a:lnTo>
                    <a:lnTo>
                      <a:pt x="2178" y="1272"/>
                    </a:lnTo>
                    <a:lnTo>
                      <a:pt x="2214" y="1272"/>
                    </a:lnTo>
                    <a:lnTo>
                      <a:pt x="2244" y="1272"/>
                    </a:lnTo>
                    <a:lnTo>
                      <a:pt x="2280" y="1272"/>
                    </a:lnTo>
                    <a:lnTo>
                      <a:pt x="2310" y="1278"/>
                    </a:lnTo>
                    <a:lnTo>
                      <a:pt x="2346" y="1284"/>
                    </a:lnTo>
                    <a:lnTo>
                      <a:pt x="2376" y="1290"/>
                    </a:lnTo>
                    <a:lnTo>
                      <a:pt x="2406" y="1296"/>
                    </a:lnTo>
                    <a:lnTo>
                      <a:pt x="2442" y="1302"/>
                    </a:lnTo>
                    <a:lnTo>
                      <a:pt x="2472" y="1308"/>
                    </a:lnTo>
                    <a:lnTo>
                      <a:pt x="2508" y="1314"/>
                    </a:lnTo>
                    <a:lnTo>
                      <a:pt x="2538" y="1314"/>
                    </a:lnTo>
                    <a:lnTo>
                      <a:pt x="2538" y="1308"/>
                    </a:lnTo>
                    <a:lnTo>
                      <a:pt x="2508" y="1308"/>
                    </a:lnTo>
                    <a:lnTo>
                      <a:pt x="2472" y="1302"/>
                    </a:lnTo>
                    <a:lnTo>
                      <a:pt x="2442" y="1290"/>
                    </a:lnTo>
                    <a:lnTo>
                      <a:pt x="2406" y="1278"/>
                    </a:lnTo>
                    <a:lnTo>
                      <a:pt x="2376" y="1260"/>
                    </a:lnTo>
                    <a:lnTo>
                      <a:pt x="2346" y="1248"/>
                    </a:lnTo>
                    <a:lnTo>
                      <a:pt x="2310" y="1242"/>
                    </a:lnTo>
                    <a:lnTo>
                      <a:pt x="2280" y="1236"/>
                    </a:lnTo>
                    <a:lnTo>
                      <a:pt x="2244" y="1236"/>
                    </a:lnTo>
                    <a:lnTo>
                      <a:pt x="2214" y="1236"/>
                    </a:lnTo>
                    <a:lnTo>
                      <a:pt x="2178" y="1230"/>
                    </a:lnTo>
                    <a:lnTo>
                      <a:pt x="2148" y="1224"/>
                    </a:lnTo>
                    <a:lnTo>
                      <a:pt x="2118" y="1218"/>
                    </a:lnTo>
                    <a:lnTo>
                      <a:pt x="2082" y="1212"/>
                    </a:lnTo>
                    <a:lnTo>
                      <a:pt x="2052" y="1206"/>
                    </a:lnTo>
                    <a:lnTo>
                      <a:pt x="2016" y="1194"/>
                    </a:lnTo>
                    <a:lnTo>
                      <a:pt x="1986" y="1182"/>
                    </a:lnTo>
                    <a:lnTo>
                      <a:pt x="1950" y="1164"/>
                    </a:lnTo>
                    <a:lnTo>
                      <a:pt x="1920" y="1134"/>
                    </a:lnTo>
                    <a:lnTo>
                      <a:pt x="1890" y="1098"/>
                    </a:lnTo>
                    <a:lnTo>
                      <a:pt x="1854" y="1050"/>
                    </a:lnTo>
                    <a:lnTo>
                      <a:pt x="1824" y="990"/>
                    </a:lnTo>
                    <a:lnTo>
                      <a:pt x="1788" y="924"/>
                    </a:lnTo>
                    <a:lnTo>
                      <a:pt x="1758" y="876"/>
                    </a:lnTo>
                    <a:lnTo>
                      <a:pt x="1722" y="864"/>
                    </a:lnTo>
                    <a:lnTo>
                      <a:pt x="1692" y="900"/>
                    </a:lnTo>
                    <a:lnTo>
                      <a:pt x="1662" y="972"/>
                    </a:lnTo>
                    <a:lnTo>
                      <a:pt x="1626" y="1056"/>
                    </a:lnTo>
                    <a:lnTo>
                      <a:pt x="1596" y="1122"/>
                    </a:lnTo>
                    <a:lnTo>
                      <a:pt x="1560" y="1164"/>
                    </a:lnTo>
                    <a:lnTo>
                      <a:pt x="1530" y="1188"/>
                    </a:lnTo>
                    <a:lnTo>
                      <a:pt x="1494" y="1212"/>
                    </a:lnTo>
                    <a:lnTo>
                      <a:pt x="1464" y="1224"/>
                    </a:lnTo>
                    <a:lnTo>
                      <a:pt x="1434" y="1236"/>
                    </a:lnTo>
                    <a:lnTo>
                      <a:pt x="1398" y="1242"/>
                    </a:lnTo>
                    <a:lnTo>
                      <a:pt x="1368" y="1242"/>
                    </a:lnTo>
                    <a:lnTo>
                      <a:pt x="1332" y="1248"/>
                    </a:lnTo>
                    <a:lnTo>
                      <a:pt x="1302" y="1248"/>
                    </a:lnTo>
                    <a:lnTo>
                      <a:pt x="1272" y="1248"/>
                    </a:lnTo>
                    <a:lnTo>
                      <a:pt x="1236" y="1248"/>
                    </a:lnTo>
                    <a:lnTo>
                      <a:pt x="1206" y="1242"/>
                    </a:lnTo>
                    <a:lnTo>
                      <a:pt x="1170" y="1242"/>
                    </a:lnTo>
                    <a:lnTo>
                      <a:pt x="1140" y="1236"/>
                    </a:lnTo>
                    <a:lnTo>
                      <a:pt x="1104" y="1230"/>
                    </a:lnTo>
                    <a:lnTo>
                      <a:pt x="1074" y="1224"/>
                    </a:lnTo>
                    <a:lnTo>
                      <a:pt x="1044" y="1224"/>
                    </a:lnTo>
                    <a:lnTo>
                      <a:pt x="1008" y="1218"/>
                    </a:lnTo>
                    <a:lnTo>
                      <a:pt x="978" y="1212"/>
                    </a:lnTo>
                    <a:lnTo>
                      <a:pt x="942" y="1212"/>
                    </a:lnTo>
                    <a:lnTo>
                      <a:pt x="912" y="1206"/>
                    </a:lnTo>
                    <a:lnTo>
                      <a:pt x="876" y="1206"/>
                    </a:lnTo>
                    <a:lnTo>
                      <a:pt x="846" y="1212"/>
                    </a:lnTo>
                    <a:lnTo>
                      <a:pt x="816" y="1212"/>
                    </a:lnTo>
                    <a:lnTo>
                      <a:pt x="780" y="1218"/>
                    </a:lnTo>
                    <a:lnTo>
                      <a:pt x="750" y="1218"/>
                    </a:lnTo>
                    <a:lnTo>
                      <a:pt x="714" y="1218"/>
                    </a:lnTo>
                    <a:lnTo>
                      <a:pt x="684" y="1224"/>
                    </a:lnTo>
                    <a:lnTo>
                      <a:pt x="648" y="1224"/>
                    </a:lnTo>
                    <a:lnTo>
                      <a:pt x="618" y="1218"/>
                    </a:lnTo>
                    <a:lnTo>
                      <a:pt x="588" y="1218"/>
                    </a:lnTo>
                    <a:lnTo>
                      <a:pt x="552" y="1212"/>
                    </a:lnTo>
                    <a:lnTo>
                      <a:pt x="522" y="1206"/>
                    </a:lnTo>
                    <a:lnTo>
                      <a:pt x="486" y="1194"/>
                    </a:lnTo>
                    <a:lnTo>
                      <a:pt x="456" y="1176"/>
                    </a:lnTo>
                    <a:lnTo>
                      <a:pt x="420" y="1158"/>
                    </a:lnTo>
                    <a:lnTo>
                      <a:pt x="390" y="1128"/>
                    </a:lnTo>
                    <a:lnTo>
                      <a:pt x="360" y="1092"/>
                    </a:lnTo>
                    <a:lnTo>
                      <a:pt x="324" y="1032"/>
                    </a:lnTo>
                    <a:lnTo>
                      <a:pt x="294" y="948"/>
                    </a:lnTo>
                    <a:lnTo>
                      <a:pt x="258" y="822"/>
                    </a:lnTo>
                    <a:lnTo>
                      <a:pt x="228" y="642"/>
                    </a:lnTo>
                    <a:lnTo>
                      <a:pt x="192" y="420"/>
                    </a:lnTo>
                    <a:lnTo>
                      <a:pt x="162" y="192"/>
                    </a:lnTo>
                    <a:lnTo>
                      <a:pt x="132" y="48"/>
                    </a:lnTo>
                    <a:lnTo>
                      <a:pt x="96" y="0"/>
                    </a:lnTo>
                    <a:lnTo>
                      <a:pt x="66" y="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FF0000">
                  <a:alpha val="8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1" name="Freeform 136"/>
              <p:cNvSpPr>
                <a:spLocks/>
              </p:cNvSpPr>
              <p:nvPr/>
            </p:nvSpPr>
            <p:spPr bwMode="auto">
              <a:xfrm>
                <a:off x="2647950" y="3305175"/>
                <a:ext cx="4029075" cy="1666875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96" y="0"/>
                  </a:cxn>
                  <a:cxn ang="0">
                    <a:pos x="162" y="180"/>
                  </a:cxn>
                  <a:cxn ang="0">
                    <a:pos x="228" y="522"/>
                  </a:cxn>
                  <a:cxn ang="0">
                    <a:pos x="294" y="762"/>
                  </a:cxn>
                  <a:cxn ang="0">
                    <a:pos x="360" y="870"/>
                  </a:cxn>
                  <a:cxn ang="0">
                    <a:pos x="420" y="924"/>
                  </a:cxn>
                  <a:cxn ang="0">
                    <a:pos x="486" y="954"/>
                  </a:cxn>
                  <a:cxn ang="0">
                    <a:pos x="552" y="972"/>
                  </a:cxn>
                  <a:cxn ang="0">
                    <a:pos x="618" y="978"/>
                  </a:cxn>
                  <a:cxn ang="0">
                    <a:pos x="684" y="978"/>
                  </a:cxn>
                  <a:cxn ang="0">
                    <a:pos x="750" y="978"/>
                  </a:cxn>
                  <a:cxn ang="0">
                    <a:pos x="816" y="972"/>
                  </a:cxn>
                  <a:cxn ang="0">
                    <a:pos x="876" y="972"/>
                  </a:cxn>
                  <a:cxn ang="0">
                    <a:pos x="942" y="972"/>
                  </a:cxn>
                  <a:cxn ang="0">
                    <a:pos x="1008" y="972"/>
                  </a:cxn>
                  <a:cxn ang="0">
                    <a:pos x="1074" y="984"/>
                  </a:cxn>
                  <a:cxn ang="0">
                    <a:pos x="1140" y="990"/>
                  </a:cxn>
                  <a:cxn ang="0">
                    <a:pos x="1206" y="996"/>
                  </a:cxn>
                  <a:cxn ang="0">
                    <a:pos x="1272" y="996"/>
                  </a:cxn>
                  <a:cxn ang="0">
                    <a:pos x="1332" y="996"/>
                  </a:cxn>
                  <a:cxn ang="0">
                    <a:pos x="1398" y="990"/>
                  </a:cxn>
                  <a:cxn ang="0">
                    <a:pos x="1464" y="978"/>
                  </a:cxn>
                  <a:cxn ang="0">
                    <a:pos x="1530" y="954"/>
                  </a:cxn>
                  <a:cxn ang="0">
                    <a:pos x="1596" y="894"/>
                  </a:cxn>
                  <a:cxn ang="0">
                    <a:pos x="1662" y="786"/>
                  </a:cxn>
                  <a:cxn ang="0">
                    <a:pos x="1722" y="708"/>
                  </a:cxn>
                  <a:cxn ang="0">
                    <a:pos x="1788" y="762"/>
                  </a:cxn>
                  <a:cxn ang="0">
                    <a:pos x="1854" y="858"/>
                  </a:cxn>
                  <a:cxn ang="0">
                    <a:pos x="1920" y="924"/>
                  </a:cxn>
                  <a:cxn ang="0">
                    <a:pos x="1986" y="954"/>
                  </a:cxn>
                  <a:cxn ang="0">
                    <a:pos x="2052" y="972"/>
                  </a:cxn>
                  <a:cxn ang="0">
                    <a:pos x="2118" y="984"/>
                  </a:cxn>
                  <a:cxn ang="0">
                    <a:pos x="2178" y="990"/>
                  </a:cxn>
                  <a:cxn ang="0">
                    <a:pos x="2244" y="990"/>
                  </a:cxn>
                  <a:cxn ang="0">
                    <a:pos x="2310" y="996"/>
                  </a:cxn>
                  <a:cxn ang="0">
                    <a:pos x="2376" y="1008"/>
                  </a:cxn>
                  <a:cxn ang="0">
                    <a:pos x="2442" y="1032"/>
                  </a:cxn>
                  <a:cxn ang="0">
                    <a:pos x="2508" y="1044"/>
                  </a:cxn>
                </a:cxnLst>
                <a:rect l="0" t="0" r="r" b="b"/>
                <a:pathLst>
                  <a:path w="2538" h="1050">
                    <a:moveTo>
                      <a:pt x="0" y="12"/>
                    </a:moveTo>
                    <a:lnTo>
                      <a:pt x="30" y="6"/>
                    </a:lnTo>
                    <a:lnTo>
                      <a:pt x="66" y="0"/>
                    </a:lnTo>
                    <a:lnTo>
                      <a:pt x="96" y="0"/>
                    </a:lnTo>
                    <a:lnTo>
                      <a:pt x="132" y="54"/>
                    </a:lnTo>
                    <a:lnTo>
                      <a:pt x="162" y="180"/>
                    </a:lnTo>
                    <a:lnTo>
                      <a:pt x="192" y="348"/>
                    </a:lnTo>
                    <a:lnTo>
                      <a:pt x="228" y="522"/>
                    </a:lnTo>
                    <a:lnTo>
                      <a:pt x="258" y="660"/>
                    </a:lnTo>
                    <a:lnTo>
                      <a:pt x="294" y="762"/>
                    </a:lnTo>
                    <a:lnTo>
                      <a:pt x="324" y="828"/>
                    </a:lnTo>
                    <a:lnTo>
                      <a:pt x="360" y="870"/>
                    </a:lnTo>
                    <a:lnTo>
                      <a:pt x="390" y="906"/>
                    </a:lnTo>
                    <a:lnTo>
                      <a:pt x="420" y="924"/>
                    </a:lnTo>
                    <a:lnTo>
                      <a:pt x="456" y="942"/>
                    </a:lnTo>
                    <a:lnTo>
                      <a:pt x="486" y="954"/>
                    </a:lnTo>
                    <a:lnTo>
                      <a:pt x="522" y="966"/>
                    </a:lnTo>
                    <a:lnTo>
                      <a:pt x="552" y="972"/>
                    </a:lnTo>
                    <a:lnTo>
                      <a:pt x="588" y="978"/>
                    </a:lnTo>
                    <a:lnTo>
                      <a:pt x="618" y="978"/>
                    </a:lnTo>
                    <a:lnTo>
                      <a:pt x="648" y="978"/>
                    </a:lnTo>
                    <a:lnTo>
                      <a:pt x="684" y="978"/>
                    </a:lnTo>
                    <a:lnTo>
                      <a:pt x="714" y="978"/>
                    </a:lnTo>
                    <a:lnTo>
                      <a:pt x="750" y="978"/>
                    </a:lnTo>
                    <a:lnTo>
                      <a:pt x="780" y="978"/>
                    </a:lnTo>
                    <a:lnTo>
                      <a:pt x="816" y="972"/>
                    </a:lnTo>
                    <a:lnTo>
                      <a:pt x="846" y="972"/>
                    </a:lnTo>
                    <a:lnTo>
                      <a:pt x="876" y="972"/>
                    </a:lnTo>
                    <a:lnTo>
                      <a:pt x="912" y="972"/>
                    </a:lnTo>
                    <a:lnTo>
                      <a:pt x="942" y="972"/>
                    </a:lnTo>
                    <a:lnTo>
                      <a:pt x="978" y="972"/>
                    </a:lnTo>
                    <a:lnTo>
                      <a:pt x="1008" y="972"/>
                    </a:lnTo>
                    <a:lnTo>
                      <a:pt x="1044" y="978"/>
                    </a:lnTo>
                    <a:lnTo>
                      <a:pt x="1074" y="984"/>
                    </a:lnTo>
                    <a:lnTo>
                      <a:pt x="1104" y="984"/>
                    </a:lnTo>
                    <a:lnTo>
                      <a:pt x="1140" y="990"/>
                    </a:lnTo>
                    <a:lnTo>
                      <a:pt x="1170" y="990"/>
                    </a:lnTo>
                    <a:lnTo>
                      <a:pt x="1206" y="996"/>
                    </a:lnTo>
                    <a:lnTo>
                      <a:pt x="1236" y="996"/>
                    </a:lnTo>
                    <a:lnTo>
                      <a:pt x="1272" y="996"/>
                    </a:lnTo>
                    <a:lnTo>
                      <a:pt x="1302" y="996"/>
                    </a:lnTo>
                    <a:lnTo>
                      <a:pt x="1332" y="996"/>
                    </a:lnTo>
                    <a:lnTo>
                      <a:pt x="1368" y="996"/>
                    </a:lnTo>
                    <a:lnTo>
                      <a:pt x="1398" y="990"/>
                    </a:lnTo>
                    <a:lnTo>
                      <a:pt x="1434" y="990"/>
                    </a:lnTo>
                    <a:lnTo>
                      <a:pt x="1464" y="978"/>
                    </a:lnTo>
                    <a:lnTo>
                      <a:pt x="1494" y="966"/>
                    </a:lnTo>
                    <a:lnTo>
                      <a:pt x="1530" y="954"/>
                    </a:lnTo>
                    <a:lnTo>
                      <a:pt x="1560" y="930"/>
                    </a:lnTo>
                    <a:lnTo>
                      <a:pt x="1596" y="894"/>
                    </a:lnTo>
                    <a:lnTo>
                      <a:pt x="1626" y="846"/>
                    </a:lnTo>
                    <a:lnTo>
                      <a:pt x="1662" y="786"/>
                    </a:lnTo>
                    <a:lnTo>
                      <a:pt x="1692" y="726"/>
                    </a:lnTo>
                    <a:lnTo>
                      <a:pt x="1722" y="708"/>
                    </a:lnTo>
                    <a:lnTo>
                      <a:pt x="1758" y="726"/>
                    </a:lnTo>
                    <a:lnTo>
                      <a:pt x="1788" y="762"/>
                    </a:lnTo>
                    <a:lnTo>
                      <a:pt x="1824" y="816"/>
                    </a:lnTo>
                    <a:lnTo>
                      <a:pt x="1854" y="858"/>
                    </a:lnTo>
                    <a:lnTo>
                      <a:pt x="1890" y="894"/>
                    </a:lnTo>
                    <a:lnTo>
                      <a:pt x="1920" y="924"/>
                    </a:lnTo>
                    <a:lnTo>
                      <a:pt x="1950" y="942"/>
                    </a:lnTo>
                    <a:lnTo>
                      <a:pt x="1986" y="954"/>
                    </a:lnTo>
                    <a:lnTo>
                      <a:pt x="2016" y="966"/>
                    </a:lnTo>
                    <a:lnTo>
                      <a:pt x="2052" y="972"/>
                    </a:lnTo>
                    <a:lnTo>
                      <a:pt x="2082" y="978"/>
                    </a:lnTo>
                    <a:lnTo>
                      <a:pt x="2118" y="984"/>
                    </a:lnTo>
                    <a:lnTo>
                      <a:pt x="2148" y="984"/>
                    </a:lnTo>
                    <a:lnTo>
                      <a:pt x="2178" y="990"/>
                    </a:lnTo>
                    <a:lnTo>
                      <a:pt x="2214" y="990"/>
                    </a:lnTo>
                    <a:lnTo>
                      <a:pt x="2244" y="990"/>
                    </a:lnTo>
                    <a:lnTo>
                      <a:pt x="2280" y="990"/>
                    </a:lnTo>
                    <a:lnTo>
                      <a:pt x="2310" y="996"/>
                    </a:lnTo>
                    <a:lnTo>
                      <a:pt x="2346" y="1002"/>
                    </a:lnTo>
                    <a:lnTo>
                      <a:pt x="2376" y="1008"/>
                    </a:lnTo>
                    <a:lnTo>
                      <a:pt x="2406" y="1020"/>
                    </a:lnTo>
                    <a:lnTo>
                      <a:pt x="2442" y="1032"/>
                    </a:lnTo>
                    <a:lnTo>
                      <a:pt x="2472" y="1038"/>
                    </a:lnTo>
                    <a:lnTo>
                      <a:pt x="2508" y="1044"/>
                    </a:lnTo>
                    <a:lnTo>
                      <a:pt x="2538" y="105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10" name="Group 424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38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39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0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1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2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3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4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5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6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7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8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9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0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1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2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3" name="Freeform 134"/>
              <p:cNvSpPr>
                <a:spLocks/>
              </p:cNvSpPr>
              <p:nvPr/>
            </p:nvSpPr>
            <p:spPr bwMode="auto">
              <a:xfrm>
                <a:off x="2647950" y="1781175"/>
                <a:ext cx="4029075" cy="3200400"/>
              </a:xfrm>
              <a:custGeom>
                <a:avLst/>
                <a:gdLst/>
                <a:ahLst/>
                <a:cxnLst>
                  <a:cxn ang="0">
                    <a:pos x="66" y="1086"/>
                  </a:cxn>
                  <a:cxn ang="0">
                    <a:pos x="162" y="1542"/>
                  </a:cxn>
                  <a:cxn ang="0">
                    <a:pos x="258" y="1824"/>
                  </a:cxn>
                  <a:cxn ang="0">
                    <a:pos x="360" y="1920"/>
                  </a:cxn>
                  <a:cxn ang="0">
                    <a:pos x="456" y="1956"/>
                  </a:cxn>
                  <a:cxn ang="0">
                    <a:pos x="552" y="1968"/>
                  </a:cxn>
                  <a:cxn ang="0">
                    <a:pos x="648" y="1980"/>
                  </a:cxn>
                  <a:cxn ang="0">
                    <a:pos x="750" y="1980"/>
                  </a:cxn>
                  <a:cxn ang="0">
                    <a:pos x="846" y="1980"/>
                  </a:cxn>
                  <a:cxn ang="0">
                    <a:pos x="942" y="1986"/>
                  </a:cxn>
                  <a:cxn ang="0">
                    <a:pos x="1044" y="1986"/>
                  </a:cxn>
                  <a:cxn ang="0">
                    <a:pos x="1140" y="1986"/>
                  </a:cxn>
                  <a:cxn ang="0">
                    <a:pos x="1236" y="1986"/>
                  </a:cxn>
                  <a:cxn ang="0">
                    <a:pos x="1332" y="1980"/>
                  </a:cxn>
                  <a:cxn ang="0">
                    <a:pos x="1434" y="1956"/>
                  </a:cxn>
                  <a:cxn ang="0">
                    <a:pos x="1530" y="1896"/>
                  </a:cxn>
                  <a:cxn ang="0">
                    <a:pos x="1626" y="1848"/>
                  </a:cxn>
                  <a:cxn ang="0">
                    <a:pos x="1722" y="1938"/>
                  </a:cxn>
                  <a:cxn ang="0">
                    <a:pos x="1824" y="1986"/>
                  </a:cxn>
                  <a:cxn ang="0">
                    <a:pos x="1920" y="1998"/>
                  </a:cxn>
                  <a:cxn ang="0">
                    <a:pos x="2016" y="2004"/>
                  </a:cxn>
                  <a:cxn ang="0">
                    <a:pos x="2118" y="2004"/>
                  </a:cxn>
                  <a:cxn ang="0">
                    <a:pos x="2214" y="1998"/>
                  </a:cxn>
                  <a:cxn ang="0">
                    <a:pos x="2310" y="1992"/>
                  </a:cxn>
                  <a:cxn ang="0">
                    <a:pos x="2406" y="2004"/>
                  </a:cxn>
                  <a:cxn ang="0">
                    <a:pos x="2508" y="2016"/>
                  </a:cxn>
                  <a:cxn ang="0">
                    <a:pos x="2508" y="2010"/>
                  </a:cxn>
                  <a:cxn ang="0">
                    <a:pos x="2406" y="1998"/>
                  </a:cxn>
                  <a:cxn ang="0">
                    <a:pos x="2310" y="1974"/>
                  </a:cxn>
                  <a:cxn ang="0">
                    <a:pos x="2214" y="1980"/>
                  </a:cxn>
                  <a:cxn ang="0">
                    <a:pos x="2118" y="1992"/>
                  </a:cxn>
                  <a:cxn ang="0">
                    <a:pos x="2016" y="1992"/>
                  </a:cxn>
                  <a:cxn ang="0">
                    <a:pos x="1920" y="1986"/>
                  </a:cxn>
                  <a:cxn ang="0">
                    <a:pos x="1824" y="1962"/>
                  </a:cxn>
                  <a:cxn ang="0">
                    <a:pos x="1722" y="1890"/>
                  </a:cxn>
                  <a:cxn ang="0">
                    <a:pos x="1626" y="1710"/>
                  </a:cxn>
                  <a:cxn ang="0">
                    <a:pos x="1530" y="1800"/>
                  </a:cxn>
                  <a:cxn ang="0">
                    <a:pos x="1434" y="1920"/>
                  </a:cxn>
                  <a:cxn ang="0">
                    <a:pos x="1332" y="1956"/>
                  </a:cxn>
                  <a:cxn ang="0">
                    <a:pos x="1236" y="1968"/>
                  </a:cxn>
                  <a:cxn ang="0">
                    <a:pos x="1140" y="1968"/>
                  </a:cxn>
                  <a:cxn ang="0">
                    <a:pos x="1044" y="1968"/>
                  </a:cxn>
                  <a:cxn ang="0">
                    <a:pos x="942" y="1962"/>
                  </a:cxn>
                  <a:cxn ang="0">
                    <a:pos x="846" y="1962"/>
                  </a:cxn>
                  <a:cxn ang="0">
                    <a:pos x="750" y="1956"/>
                  </a:cxn>
                  <a:cxn ang="0">
                    <a:pos x="648" y="1950"/>
                  </a:cxn>
                  <a:cxn ang="0">
                    <a:pos x="552" y="1938"/>
                  </a:cxn>
                  <a:cxn ang="0">
                    <a:pos x="456" y="1914"/>
                  </a:cxn>
                  <a:cxn ang="0">
                    <a:pos x="360" y="1860"/>
                  </a:cxn>
                  <a:cxn ang="0">
                    <a:pos x="258" y="1728"/>
                  </a:cxn>
                  <a:cxn ang="0">
                    <a:pos x="162" y="1386"/>
                  </a:cxn>
                  <a:cxn ang="0">
                    <a:pos x="66" y="654"/>
                  </a:cxn>
                  <a:cxn ang="0">
                    <a:pos x="0" y="744"/>
                  </a:cxn>
                </a:cxnLst>
                <a:rect l="0" t="0" r="r" b="b"/>
                <a:pathLst>
                  <a:path w="2538" h="2016">
                    <a:moveTo>
                      <a:pt x="0" y="744"/>
                    </a:moveTo>
                    <a:lnTo>
                      <a:pt x="30" y="906"/>
                    </a:lnTo>
                    <a:lnTo>
                      <a:pt x="66" y="1086"/>
                    </a:lnTo>
                    <a:lnTo>
                      <a:pt x="96" y="1248"/>
                    </a:lnTo>
                    <a:lnTo>
                      <a:pt x="132" y="1398"/>
                    </a:lnTo>
                    <a:lnTo>
                      <a:pt x="162" y="1542"/>
                    </a:lnTo>
                    <a:lnTo>
                      <a:pt x="192" y="1662"/>
                    </a:lnTo>
                    <a:lnTo>
                      <a:pt x="228" y="1758"/>
                    </a:lnTo>
                    <a:lnTo>
                      <a:pt x="258" y="1824"/>
                    </a:lnTo>
                    <a:lnTo>
                      <a:pt x="294" y="1866"/>
                    </a:lnTo>
                    <a:lnTo>
                      <a:pt x="324" y="1896"/>
                    </a:lnTo>
                    <a:lnTo>
                      <a:pt x="360" y="1920"/>
                    </a:lnTo>
                    <a:lnTo>
                      <a:pt x="390" y="1932"/>
                    </a:lnTo>
                    <a:lnTo>
                      <a:pt x="420" y="1944"/>
                    </a:lnTo>
                    <a:lnTo>
                      <a:pt x="456" y="1956"/>
                    </a:lnTo>
                    <a:lnTo>
                      <a:pt x="486" y="1962"/>
                    </a:lnTo>
                    <a:lnTo>
                      <a:pt x="522" y="1968"/>
                    </a:lnTo>
                    <a:lnTo>
                      <a:pt x="552" y="1968"/>
                    </a:lnTo>
                    <a:lnTo>
                      <a:pt x="588" y="1974"/>
                    </a:lnTo>
                    <a:lnTo>
                      <a:pt x="618" y="1974"/>
                    </a:lnTo>
                    <a:lnTo>
                      <a:pt x="648" y="1980"/>
                    </a:lnTo>
                    <a:lnTo>
                      <a:pt x="684" y="1980"/>
                    </a:lnTo>
                    <a:lnTo>
                      <a:pt x="714" y="1980"/>
                    </a:lnTo>
                    <a:lnTo>
                      <a:pt x="750" y="1980"/>
                    </a:lnTo>
                    <a:lnTo>
                      <a:pt x="780" y="1980"/>
                    </a:lnTo>
                    <a:lnTo>
                      <a:pt x="816" y="1980"/>
                    </a:lnTo>
                    <a:lnTo>
                      <a:pt x="846" y="1980"/>
                    </a:lnTo>
                    <a:lnTo>
                      <a:pt x="876" y="1980"/>
                    </a:lnTo>
                    <a:lnTo>
                      <a:pt x="912" y="1980"/>
                    </a:lnTo>
                    <a:lnTo>
                      <a:pt x="942" y="1986"/>
                    </a:lnTo>
                    <a:lnTo>
                      <a:pt x="978" y="1986"/>
                    </a:lnTo>
                    <a:lnTo>
                      <a:pt x="1008" y="1986"/>
                    </a:lnTo>
                    <a:lnTo>
                      <a:pt x="1044" y="1986"/>
                    </a:lnTo>
                    <a:lnTo>
                      <a:pt x="1074" y="1986"/>
                    </a:lnTo>
                    <a:lnTo>
                      <a:pt x="1104" y="1986"/>
                    </a:lnTo>
                    <a:lnTo>
                      <a:pt x="1140" y="1986"/>
                    </a:lnTo>
                    <a:lnTo>
                      <a:pt x="1170" y="1986"/>
                    </a:lnTo>
                    <a:lnTo>
                      <a:pt x="1206" y="1986"/>
                    </a:lnTo>
                    <a:lnTo>
                      <a:pt x="1236" y="1986"/>
                    </a:lnTo>
                    <a:lnTo>
                      <a:pt x="1272" y="1986"/>
                    </a:lnTo>
                    <a:lnTo>
                      <a:pt x="1302" y="1980"/>
                    </a:lnTo>
                    <a:lnTo>
                      <a:pt x="1332" y="1980"/>
                    </a:lnTo>
                    <a:lnTo>
                      <a:pt x="1368" y="1974"/>
                    </a:lnTo>
                    <a:lnTo>
                      <a:pt x="1398" y="1968"/>
                    </a:lnTo>
                    <a:lnTo>
                      <a:pt x="1434" y="1956"/>
                    </a:lnTo>
                    <a:lnTo>
                      <a:pt x="1464" y="1944"/>
                    </a:lnTo>
                    <a:lnTo>
                      <a:pt x="1494" y="1920"/>
                    </a:lnTo>
                    <a:lnTo>
                      <a:pt x="1530" y="1896"/>
                    </a:lnTo>
                    <a:lnTo>
                      <a:pt x="1560" y="1860"/>
                    </a:lnTo>
                    <a:lnTo>
                      <a:pt x="1596" y="1836"/>
                    </a:lnTo>
                    <a:lnTo>
                      <a:pt x="1626" y="1848"/>
                    </a:lnTo>
                    <a:lnTo>
                      <a:pt x="1662" y="1878"/>
                    </a:lnTo>
                    <a:lnTo>
                      <a:pt x="1692" y="1908"/>
                    </a:lnTo>
                    <a:lnTo>
                      <a:pt x="1722" y="1938"/>
                    </a:lnTo>
                    <a:lnTo>
                      <a:pt x="1758" y="1962"/>
                    </a:lnTo>
                    <a:lnTo>
                      <a:pt x="1788" y="1974"/>
                    </a:lnTo>
                    <a:lnTo>
                      <a:pt x="1824" y="1986"/>
                    </a:lnTo>
                    <a:lnTo>
                      <a:pt x="1854" y="1992"/>
                    </a:lnTo>
                    <a:lnTo>
                      <a:pt x="1890" y="1998"/>
                    </a:lnTo>
                    <a:lnTo>
                      <a:pt x="1920" y="1998"/>
                    </a:lnTo>
                    <a:lnTo>
                      <a:pt x="1950" y="1998"/>
                    </a:lnTo>
                    <a:lnTo>
                      <a:pt x="1986" y="2004"/>
                    </a:lnTo>
                    <a:lnTo>
                      <a:pt x="2016" y="2004"/>
                    </a:lnTo>
                    <a:lnTo>
                      <a:pt x="2052" y="2004"/>
                    </a:lnTo>
                    <a:lnTo>
                      <a:pt x="2082" y="2004"/>
                    </a:lnTo>
                    <a:lnTo>
                      <a:pt x="2118" y="2004"/>
                    </a:lnTo>
                    <a:lnTo>
                      <a:pt x="2148" y="1998"/>
                    </a:lnTo>
                    <a:lnTo>
                      <a:pt x="2178" y="1998"/>
                    </a:lnTo>
                    <a:lnTo>
                      <a:pt x="2214" y="1998"/>
                    </a:lnTo>
                    <a:lnTo>
                      <a:pt x="2244" y="1992"/>
                    </a:lnTo>
                    <a:lnTo>
                      <a:pt x="2280" y="1992"/>
                    </a:lnTo>
                    <a:lnTo>
                      <a:pt x="2310" y="1992"/>
                    </a:lnTo>
                    <a:lnTo>
                      <a:pt x="2346" y="1998"/>
                    </a:lnTo>
                    <a:lnTo>
                      <a:pt x="2376" y="2004"/>
                    </a:lnTo>
                    <a:lnTo>
                      <a:pt x="2406" y="2004"/>
                    </a:lnTo>
                    <a:lnTo>
                      <a:pt x="2442" y="2010"/>
                    </a:lnTo>
                    <a:lnTo>
                      <a:pt x="2472" y="2010"/>
                    </a:lnTo>
                    <a:lnTo>
                      <a:pt x="2508" y="2016"/>
                    </a:lnTo>
                    <a:lnTo>
                      <a:pt x="2538" y="2016"/>
                    </a:lnTo>
                    <a:lnTo>
                      <a:pt x="2538" y="2010"/>
                    </a:lnTo>
                    <a:lnTo>
                      <a:pt x="2508" y="2010"/>
                    </a:lnTo>
                    <a:lnTo>
                      <a:pt x="2472" y="2010"/>
                    </a:lnTo>
                    <a:lnTo>
                      <a:pt x="2442" y="2004"/>
                    </a:lnTo>
                    <a:lnTo>
                      <a:pt x="2406" y="1998"/>
                    </a:lnTo>
                    <a:lnTo>
                      <a:pt x="2376" y="1986"/>
                    </a:lnTo>
                    <a:lnTo>
                      <a:pt x="2346" y="1980"/>
                    </a:lnTo>
                    <a:lnTo>
                      <a:pt x="2310" y="1974"/>
                    </a:lnTo>
                    <a:lnTo>
                      <a:pt x="2280" y="1974"/>
                    </a:lnTo>
                    <a:lnTo>
                      <a:pt x="2244" y="1980"/>
                    </a:lnTo>
                    <a:lnTo>
                      <a:pt x="2214" y="1980"/>
                    </a:lnTo>
                    <a:lnTo>
                      <a:pt x="2178" y="1986"/>
                    </a:lnTo>
                    <a:lnTo>
                      <a:pt x="2148" y="1992"/>
                    </a:lnTo>
                    <a:lnTo>
                      <a:pt x="2118" y="1992"/>
                    </a:lnTo>
                    <a:lnTo>
                      <a:pt x="2082" y="1992"/>
                    </a:lnTo>
                    <a:lnTo>
                      <a:pt x="2052" y="1992"/>
                    </a:lnTo>
                    <a:lnTo>
                      <a:pt x="2016" y="1992"/>
                    </a:lnTo>
                    <a:lnTo>
                      <a:pt x="1986" y="1992"/>
                    </a:lnTo>
                    <a:lnTo>
                      <a:pt x="1950" y="1992"/>
                    </a:lnTo>
                    <a:lnTo>
                      <a:pt x="1920" y="1986"/>
                    </a:lnTo>
                    <a:lnTo>
                      <a:pt x="1890" y="1980"/>
                    </a:lnTo>
                    <a:lnTo>
                      <a:pt x="1854" y="1974"/>
                    </a:lnTo>
                    <a:lnTo>
                      <a:pt x="1824" y="1962"/>
                    </a:lnTo>
                    <a:lnTo>
                      <a:pt x="1788" y="1950"/>
                    </a:lnTo>
                    <a:lnTo>
                      <a:pt x="1758" y="1926"/>
                    </a:lnTo>
                    <a:lnTo>
                      <a:pt x="1722" y="1890"/>
                    </a:lnTo>
                    <a:lnTo>
                      <a:pt x="1692" y="1836"/>
                    </a:lnTo>
                    <a:lnTo>
                      <a:pt x="1662" y="1770"/>
                    </a:lnTo>
                    <a:lnTo>
                      <a:pt x="1626" y="1710"/>
                    </a:lnTo>
                    <a:lnTo>
                      <a:pt x="1596" y="1698"/>
                    </a:lnTo>
                    <a:lnTo>
                      <a:pt x="1560" y="1740"/>
                    </a:lnTo>
                    <a:lnTo>
                      <a:pt x="1530" y="1800"/>
                    </a:lnTo>
                    <a:lnTo>
                      <a:pt x="1494" y="1854"/>
                    </a:lnTo>
                    <a:lnTo>
                      <a:pt x="1464" y="1890"/>
                    </a:lnTo>
                    <a:lnTo>
                      <a:pt x="1434" y="1920"/>
                    </a:lnTo>
                    <a:lnTo>
                      <a:pt x="1398" y="1932"/>
                    </a:lnTo>
                    <a:lnTo>
                      <a:pt x="1368" y="1944"/>
                    </a:lnTo>
                    <a:lnTo>
                      <a:pt x="1332" y="1956"/>
                    </a:lnTo>
                    <a:lnTo>
                      <a:pt x="1302" y="1962"/>
                    </a:lnTo>
                    <a:lnTo>
                      <a:pt x="1272" y="1962"/>
                    </a:lnTo>
                    <a:lnTo>
                      <a:pt x="1236" y="1968"/>
                    </a:lnTo>
                    <a:lnTo>
                      <a:pt x="1206" y="1968"/>
                    </a:lnTo>
                    <a:lnTo>
                      <a:pt x="1170" y="1968"/>
                    </a:lnTo>
                    <a:lnTo>
                      <a:pt x="1140" y="1968"/>
                    </a:lnTo>
                    <a:lnTo>
                      <a:pt x="1104" y="1968"/>
                    </a:lnTo>
                    <a:lnTo>
                      <a:pt x="1074" y="1968"/>
                    </a:lnTo>
                    <a:lnTo>
                      <a:pt x="1044" y="1968"/>
                    </a:lnTo>
                    <a:lnTo>
                      <a:pt x="1008" y="1968"/>
                    </a:lnTo>
                    <a:lnTo>
                      <a:pt x="978" y="1962"/>
                    </a:lnTo>
                    <a:lnTo>
                      <a:pt x="942" y="1962"/>
                    </a:lnTo>
                    <a:lnTo>
                      <a:pt x="912" y="1962"/>
                    </a:lnTo>
                    <a:lnTo>
                      <a:pt x="876" y="1962"/>
                    </a:lnTo>
                    <a:lnTo>
                      <a:pt x="846" y="1962"/>
                    </a:lnTo>
                    <a:lnTo>
                      <a:pt x="816" y="1962"/>
                    </a:lnTo>
                    <a:lnTo>
                      <a:pt x="780" y="1956"/>
                    </a:lnTo>
                    <a:lnTo>
                      <a:pt x="750" y="1956"/>
                    </a:lnTo>
                    <a:lnTo>
                      <a:pt x="714" y="1956"/>
                    </a:lnTo>
                    <a:lnTo>
                      <a:pt x="684" y="1956"/>
                    </a:lnTo>
                    <a:lnTo>
                      <a:pt x="648" y="1950"/>
                    </a:lnTo>
                    <a:lnTo>
                      <a:pt x="618" y="1950"/>
                    </a:lnTo>
                    <a:lnTo>
                      <a:pt x="588" y="1944"/>
                    </a:lnTo>
                    <a:lnTo>
                      <a:pt x="552" y="1938"/>
                    </a:lnTo>
                    <a:lnTo>
                      <a:pt x="522" y="1932"/>
                    </a:lnTo>
                    <a:lnTo>
                      <a:pt x="486" y="1926"/>
                    </a:lnTo>
                    <a:lnTo>
                      <a:pt x="456" y="1914"/>
                    </a:lnTo>
                    <a:lnTo>
                      <a:pt x="420" y="1902"/>
                    </a:lnTo>
                    <a:lnTo>
                      <a:pt x="390" y="1884"/>
                    </a:lnTo>
                    <a:lnTo>
                      <a:pt x="360" y="1860"/>
                    </a:lnTo>
                    <a:lnTo>
                      <a:pt x="324" y="1830"/>
                    </a:lnTo>
                    <a:lnTo>
                      <a:pt x="294" y="1788"/>
                    </a:lnTo>
                    <a:lnTo>
                      <a:pt x="258" y="1728"/>
                    </a:lnTo>
                    <a:lnTo>
                      <a:pt x="228" y="1650"/>
                    </a:lnTo>
                    <a:lnTo>
                      <a:pt x="192" y="1536"/>
                    </a:lnTo>
                    <a:lnTo>
                      <a:pt x="162" y="1386"/>
                    </a:lnTo>
                    <a:lnTo>
                      <a:pt x="132" y="1194"/>
                    </a:lnTo>
                    <a:lnTo>
                      <a:pt x="96" y="948"/>
                    </a:lnTo>
                    <a:lnTo>
                      <a:pt x="66" y="654"/>
                    </a:lnTo>
                    <a:lnTo>
                      <a:pt x="30" y="324"/>
                    </a:lnTo>
                    <a:lnTo>
                      <a:pt x="0" y="0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FF33CC">
                  <a:alpha val="1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4" name="Freeform 136"/>
              <p:cNvSpPr>
                <a:spLocks/>
              </p:cNvSpPr>
              <p:nvPr/>
            </p:nvSpPr>
            <p:spPr bwMode="auto">
              <a:xfrm>
                <a:off x="2647950" y="2371725"/>
                <a:ext cx="4029075" cy="2609850"/>
              </a:xfrm>
              <a:custGeom>
                <a:avLst/>
                <a:gdLst/>
                <a:ahLst/>
                <a:cxnLst>
                  <a:cxn ang="0">
                    <a:pos x="30" y="246"/>
                  </a:cxn>
                  <a:cxn ang="0">
                    <a:pos x="96" y="726"/>
                  </a:cxn>
                  <a:cxn ang="0">
                    <a:pos x="162" y="1092"/>
                  </a:cxn>
                  <a:cxn ang="0">
                    <a:pos x="228" y="1332"/>
                  </a:cxn>
                  <a:cxn ang="0">
                    <a:pos x="294" y="1452"/>
                  </a:cxn>
                  <a:cxn ang="0">
                    <a:pos x="360" y="1518"/>
                  </a:cxn>
                  <a:cxn ang="0">
                    <a:pos x="420" y="1554"/>
                  </a:cxn>
                  <a:cxn ang="0">
                    <a:pos x="486" y="1572"/>
                  </a:cxn>
                  <a:cxn ang="0">
                    <a:pos x="552" y="1584"/>
                  </a:cxn>
                  <a:cxn ang="0">
                    <a:pos x="618" y="1590"/>
                  </a:cxn>
                  <a:cxn ang="0">
                    <a:pos x="684" y="1596"/>
                  </a:cxn>
                  <a:cxn ang="0">
                    <a:pos x="750" y="1596"/>
                  </a:cxn>
                  <a:cxn ang="0">
                    <a:pos x="816" y="1596"/>
                  </a:cxn>
                  <a:cxn ang="0">
                    <a:pos x="876" y="1602"/>
                  </a:cxn>
                  <a:cxn ang="0">
                    <a:pos x="942" y="1602"/>
                  </a:cxn>
                  <a:cxn ang="0">
                    <a:pos x="1008" y="1602"/>
                  </a:cxn>
                  <a:cxn ang="0">
                    <a:pos x="1074" y="1602"/>
                  </a:cxn>
                  <a:cxn ang="0">
                    <a:pos x="1140" y="1608"/>
                  </a:cxn>
                  <a:cxn ang="0">
                    <a:pos x="1206" y="1608"/>
                  </a:cxn>
                  <a:cxn ang="0">
                    <a:pos x="1272" y="1602"/>
                  </a:cxn>
                  <a:cxn ang="0">
                    <a:pos x="1332" y="1596"/>
                  </a:cxn>
                  <a:cxn ang="0">
                    <a:pos x="1398" y="1578"/>
                  </a:cxn>
                  <a:cxn ang="0">
                    <a:pos x="1464" y="1548"/>
                  </a:cxn>
                  <a:cxn ang="0">
                    <a:pos x="1530" y="1476"/>
                  </a:cxn>
                  <a:cxn ang="0">
                    <a:pos x="1596" y="1398"/>
                  </a:cxn>
                  <a:cxn ang="0">
                    <a:pos x="1662" y="1452"/>
                  </a:cxn>
                  <a:cxn ang="0">
                    <a:pos x="1722" y="1542"/>
                  </a:cxn>
                  <a:cxn ang="0">
                    <a:pos x="1788" y="1590"/>
                  </a:cxn>
                  <a:cxn ang="0">
                    <a:pos x="1854" y="1608"/>
                  </a:cxn>
                  <a:cxn ang="0">
                    <a:pos x="1920" y="1620"/>
                  </a:cxn>
                  <a:cxn ang="0">
                    <a:pos x="1986" y="1626"/>
                  </a:cxn>
                  <a:cxn ang="0">
                    <a:pos x="2052" y="1626"/>
                  </a:cxn>
                  <a:cxn ang="0">
                    <a:pos x="2118" y="1626"/>
                  </a:cxn>
                  <a:cxn ang="0">
                    <a:pos x="2178" y="1620"/>
                  </a:cxn>
                  <a:cxn ang="0">
                    <a:pos x="2244" y="1614"/>
                  </a:cxn>
                  <a:cxn ang="0">
                    <a:pos x="2310" y="1614"/>
                  </a:cxn>
                  <a:cxn ang="0">
                    <a:pos x="2376" y="1620"/>
                  </a:cxn>
                  <a:cxn ang="0">
                    <a:pos x="2442" y="1632"/>
                  </a:cxn>
                  <a:cxn ang="0">
                    <a:pos x="2508" y="1638"/>
                  </a:cxn>
                </a:cxnLst>
                <a:rect l="0" t="0" r="r" b="b"/>
                <a:pathLst>
                  <a:path w="2538" h="1644">
                    <a:moveTo>
                      <a:pt x="0" y="0"/>
                    </a:moveTo>
                    <a:lnTo>
                      <a:pt x="30" y="246"/>
                    </a:lnTo>
                    <a:lnTo>
                      <a:pt x="66" y="498"/>
                    </a:lnTo>
                    <a:lnTo>
                      <a:pt x="96" y="726"/>
                    </a:lnTo>
                    <a:lnTo>
                      <a:pt x="132" y="924"/>
                    </a:lnTo>
                    <a:lnTo>
                      <a:pt x="162" y="1092"/>
                    </a:lnTo>
                    <a:lnTo>
                      <a:pt x="192" y="1230"/>
                    </a:lnTo>
                    <a:lnTo>
                      <a:pt x="228" y="1332"/>
                    </a:lnTo>
                    <a:lnTo>
                      <a:pt x="258" y="1404"/>
                    </a:lnTo>
                    <a:lnTo>
                      <a:pt x="294" y="1452"/>
                    </a:lnTo>
                    <a:lnTo>
                      <a:pt x="324" y="1488"/>
                    </a:lnTo>
                    <a:lnTo>
                      <a:pt x="360" y="1518"/>
                    </a:lnTo>
                    <a:lnTo>
                      <a:pt x="390" y="1536"/>
                    </a:lnTo>
                    <a:lnTo>
                      <a:pt x="420" y="1554"/>
                    </a:lnTo>
                    <a:lnTo>
                      <a:pt x="456" y="1566"/>
                    </a:lnTo>
                    <a:lnTo>
                      <a:pt x="486" y="1572"/>
                    </a:lnTo>
                    <a:lnTo>
                      <a:pt x="522" y="1578"/>
                    </a:lnTo>
                    <a:lnTo>
                      <a:pt x="552" y="1584"/>
                    </a:lnTo>
                    <a:lnTo>
                      <a:pt x="588" y="1590"/>
                    </a:lnTo>
                    <a:lnTo>
                      <a:pt x="618" y="1590"/>
                    </a:lnTo>
                    <a:lnTo>
                      <a:pt x="648" y="1590"/>
                    </a:lnTo>
                    <a:lnTo>
                      <a:pt x="684" y="1596"/>
                    </a:lnTo>
                    <a:lnTo>
                      <a:pt x="714" y="1596"/>
                    </a:lnTo>
                    <a:lnTo>
                      <a:pt x="750" y="1596"/>
                    </a:lnTo>
                    <a:lnTo>
                      <a:pt x="780" y="1596"/>
                    </a:lnTo>
                    <a:lnTo>
                      <a:pt x="816" y="1596"/>
                    </a:lnTo>
                    <a:lnTo>
                      <a:pt x="846" y="1602"/>
                    </a:lnTo>
                    <a:lnTo>
                      <a:pt x="876" y="1602"/>
                    </a:lnTo>
                    <a:lnTo>
                      <a:pt x="912" y="1602"/>
                    </a:lnTo>
                    <a:lnTo>
                      <a:pt x="942" y="1602"/>
                    </a:lnTo>
                    <a:lnTo>
                      <a:pt x="978" y="1602"/>
                    </a:lnTo>
                    <a:lnTo>
                      <a:pt x="1008" y="1602"/>
                    </a:lnTo>
                    <a:lnTo>
                      <a:pt x="1044" y="1602"/>
                    </a:lnTo>
                    <a:lnTo>
                      <a:pt x="1074" y="1602"/>
                    </a:lnTo>
                    <a:lnTo>
                      <a:pt x="1104" y="1608"/>
                    </a:lnTo>
                    <a:lnTo>
                      <a:pt x="1140" y="1608"/>
                    </a:lnTo>
                    <a:lnTo>
                      <a:pt x="1170" y="1608"/>
                    </a:lnTo>
                    <a:lnTo>
                      <a:pt x="1206" y="1608"/>
                    </a:lnTo>
                    <a:lnTo>
                      <a:pt x="1236" y="1602"/>
                    </a:lnTo>
                    <a:lnTo>
                      <a:pt x="1272" y="1602"/>
                    </a:lnTo>
                    <a:lnTo>
                      <a:pt x="1302" y="1596"/>
                    </a:lnTo>
                    <a:lnTo>
                      <a:pt x="1332" y="1596"/>
                    </a:lnTo>
                    <a:lnTo>
                      <a:pt x="1368" y="1590"/>
                    </a:lnTo>
                    <a:lnTo>
                      <a:pt x="1398" y="1578"/>
                    </a:lnTo>
                    <a:lnTo>
                      <a:pt x="1434" y="1566"/>
                    </a:lnTo>
                    <a:lnTo>
                      <a:pt x="1464" y="1548"/>
                    </a:lnTo>
                    <a:lnTo>
                      <a:pt x="1494" y="1518"/>
                    </a:lnTo>
                    <a:lnTo>
                      <a:pt x="1530" y="1476"/>
                    </a:lnTo>
                    <a:lnTo>
                      <a:pt x="1560" y="1428"/>
                    </a:lnTo>
                    <a:lnTo>
                      <a:pt x="1596" y="1398"/>
                    </a:lnTo>
                    <a:lnTo>
                      <a:pt x="1626" y="1410"/>
                    </a:lnTo>
                    <a:lnTo>
                      <a:pt x="1662" y="1452"/>
                    </a:lnTo>
                    <a:lnTo>
                      <a:pt x="1692" y="1500"/>
                    </a:lnTo>
                    <a:lnTo>
                      <a:pt x="1722" y="1542"/>
                    </a:lnTo>
                    <a:lnTo>
                      <a:pt x="1758" y="1572"/>
                    </a:lnTo>
                    <a:lnTo>
                      <a:pt x="1788" y="1590"/>
                    </a:lnTo>
                    <a:lnTo>
                      <a:pt x="1824" y="1602"/>
                    </a:lnTo>
                    <a:lnTo>
                      <a:pt x="1854" y="1608"/>
                    </a:lnTo>
                    <a:lnTo>
                      <a:pt x="1890" y="1614"/>
                    </a:lnTo>
                    <a:lnTo>
                      <a:pt x="1920" y="1620"/>
                    </a:lnTo>
                    <a:lnTo>
                      <a:pt x="1950" y="1620"/>
                    </a:lnTo>
                    <a:lnTo>
                      <a:pt x="1986" y="1626"/>
                    </a:lnTo>
                    <a:lnTo>
                      <a:pt x="2016" y="1626"/>
                    </a:lnTo>
                    <a:lnTo>
                      <a:pt x="2052" y="1626"/>
                    </a:lnTo>
                    <a:lnTo>
                      <a:pt x="2082" y="1626"/>
                    </a:lnTo>
                    <a:lnTo>
                      <a:pt x="2118" y="1626"/>
                    </a:lnTo>
                    <a:lnTo>
                      <a:pt x="2148" y="1626"/>
                    </a:lnTo>
                    <a:lnTo>
                      <a:pt x="2178" y="1620"/>
                    </a:lnTo>
                    <a:lnTo>
                      <a:pt x="2214" y="1620"/>
                    </a:lnTo>
                    <a:lnTo>
                      <a:pt x="2244" y="1614"/>
                    </a:lnTo>
                    <a:lnTo>
                      <a:pt x="2280" y="1614"/>
                    </a:lnTo>
                    <a:lnTo>
                      <a:pt x="2310" y="1614"/>
                    </a:lnTo>
                    <a:lnTo>
                      <a:pt x="2346" y="1614"/>
                    </a:lnTo>
                    <a:lnTo>
                      <a:pt x="2376" y="1620"/>
                    </a:lnTo>
                    <a:lnTo>
                      <a:pt x="2406" y="1632"/>
                    </a:lnTo>
                    <a:lnTo>
                      <a:pt x="2442" y="1632"/>
                    </a:lnTo>
                    <a:lnTo>
                      <a:pt x="2472" y="1638"/>
                    </a:lnTo>
                    <a:lnTo>
                      <a:pt x="2508" y="1638"/>
                    </a:lnTo>
                    <a:lnTo>
                      <a:pt x="2538" y="1644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</p:grpSp>
      <p:sp>
        <p:nvSpPr>
          <p:cNvPr id="635" name="TextBox 634"/>
          <p:cNvSpPr txBox="1"/>
          <p:nvPr/>
        </p:nvSpPr>
        <p:spPr>
          <a:xfrm>
            <a:off x="595211" y="4342453"/>
            <a:ext cx="96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Veh</a:t>
            </a:r>
            <a:r>
              <a:rPr lang="en-GB" sz="1400" dirty="0" smtClean="0"/>
              <a:t> (13)</a:t>
            </a:r>
          </a:p>
          <a:p>
            <a:r>
              <a:rPr lang="en-GB" sz="1400" dirty="0" smtClean="0"/>
              <a:t>2mg (8)</a:t>
            </a:r>
          </a:p>
          <a:p>
            <a:r>
              <a:rPr lang="en-GB" sz="1400" dirty="0" smtClean="0"/>
              <a:t>4mg (8)</a:t>
            </a:r>
          </a:p>
          <a:p>
            <a:r>
              <a:rPr lang="en-GB" sz="1400" dirty="0" smtClean="0"/>
              <a:t>8mg (13)</a:t>
            </a:r>
          </a:p>
          <a:p>
            <a:r>
              <a:rPr lang="en-GB" sz="1400" dirty="0" smtClean="0"/>
              <a:t>30 mg (5)</a:t>
            </a:r>
            <a:endParaRPr lang="en-GB" sz="1400" dirty="0"/>
          </a:p>
        </p:txBody>
      </p:sp>
      <p:sp>
        <p:nvSpPr>
          <p:cNvPr id="636" name="TextBox 635"/>
          <p:cNvSpPr txBox="1"/>
          <p:nvPr/>
        </p:nvSpPr>
        <p:spPr>
          <a:xfrm>
            <a:off x="1518889" y="4054421"/>
            <a:ext cx="87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Recorded</a:t>
            </a:r>
            <a:endParaRPr lang="en-GB" sz="1400" dirty="0"/>
          </a:p>
        </p:txBody>
      </p:sp>
      <p:cxnSp>
        <p:nvCxnSpPr>
          <p:cNvPr id="638" name="Straight Connector 637"/>
          <p:cNvCxnSpPr/>
          <p:nvPr/>
        </p:nvCxnSpPr>
        <p:spPr>
          <a:xfrm>
            <a:off x="1728839" y="4680199"/>
            <a:ext cx="432048" cy="0"/>
          </a:xfrm>
          <a:prstGeom prst="line">
            <a:avLst/>
          </a:prstGeom>
          <a:ln w="25400">
            <a:solidFill>
              <a:srgbClr val="1E1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>
            <a:off x="1705592" y="5105449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>
            <a:off x="1728839" y="4887521"/>
            <a:ext cx="432048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>
            <a:off x="1713340" y="5384780"/>
            <a:ext cx="432048" cy="0"/>
          </a:xfrm>
          <a:prstGeom prst="line">
            <a:avLst/>
          </a:prstGeom>
          <a:ln w="254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>
            <a:off x="1734005" y="4445141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/>
          <p:cNvSpPr txBox="1"/>
          <p:nvPr/>
        </p:nvSpPr>
        <p:spPr>
          <a:xfrm>
            <a:off x="2467419" y="109216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HPC-HPC</a:t>
            </a:r>
            <a:endParaRPr lang="en-GB" dirty="0"/>
          </a:p>
        </p:txBody>
      </p:sp>
      <p:sp>
        <p:nvSpPr>
          <p:cNvPr id="647" name="TextBox 646"/>
          <p:cNvSpPr txBox="1"/>
          <p:nvPr/>
        </p:nvSpPr>
        <p:spPr>
          <a:xfrm>
            <a:off x="6211835" y="1236178"/>
            <a:ext cx="98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HPC-PFC</a:t>
            </a:r>
            <a:endParaRPr lang="en-GB" dirty="0"/>
          </a:p>
        </p:txBody>
      </p:sp>
      <p:sp>
        <p:nvSpPr>
          <p:cNvPr id="648" name="TextBox 647"/>
          <p:cNvSpPr txBox="1"/>
          <p:nvPr/>
        </p:nvSpPr>
        <p:spPr>
          <a:xfrm>
            <a:off x="6283843" y="4044490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PFC-PFC</a:t>
            </a:r>
            <a:endParaRPr lang="en-GB" dirty="0"/>
          </a:p>
        </p:txBody>
      </p:sp>
      <p:sp>
        <p:nvSpPr>
          <p:cNvPr id="649" name="TextBox 648"/>
          <p:cNvSpPr txBox="1"/>
          <p:nvPr/>
        </p:nvSpPr>
        <p:spPr>
          <a:xfrm>
            <a:off x="2023941" y="3497586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0" name="TextBox 649"/>
          <p:cNvSpPr txBox="1"/>
          <p:nvPr/>
        </p:nvSpPr>
        <p:spPr>
          <a:xfrm>
            <a:off x="5903685" y="3495001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1" name="TextBox 650"/>
          <p:cNvSpPr txBox="1"/>
          <p:nvPr/>
        </p:nvSpPr>
        <p:spPr>
          <a:xfrm>
            <a:off x="5939848" y="6274363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2" name="TextBox 651"/>
          <p:cNvSpPr txBox="1"/>
          <p:nvPr/>
        </p:nvSpPr>
        <p:spPr>
          <a:xfrm rot="16200000">
            <a:off x="239052" y="190642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3" name="TextBox 652"/>
          <p:cNvSpPr txBox="1"/>
          <p:nvPr/>
        </p:nvSpPr>
        <p:spPr>
          <a:xfrm rot="16200000">
            <a:off x="4180788" y="1919341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4" name="TextBox 653"/>
          <p:cNvSpPr txBox="1"/>
          <p:nvPr/>
        </p:nvSpPr>
        <p:spPr>
          <a:xfrm rot="16200000">
            <a:off x="4072727" y="474343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5" name="TextBox 654"/>
          <p:cNvSpPr txBox="1"/>
          <p:nvPr/>
        </p:nvSpPr>
        <p:spPr>
          <a:xfrm>
            <a:off x="6674269" y="29967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sp>
        <p:nvSpPr>
          <p:cNvPr id="656" name="TextBox 655"/>
          <p:cNvSpPr txBox="1"/>
          <p:nvPr/>
        </p:nvSpPr>
        <p:spPr>
          <a:xfrm>
            <a:off x="5038210" y="14548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7299" y="5988706"/>
            <a:ext cx="27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minutes : freely moving</a:t>
            </a:r>
            <a:endParaRPr lang="en-US" dirty="0"/>
          </a:p>
        </p:txBody>
      </p:sp>
      <p:sp>
        <p:nvSpPr>
          <p:cNvPr id="388" name="Title 1"/>
          <p:cNvSpPr txBox="1">
            <a:spLocks/>
          </p:cNvSpPr>
          <p:nvPr/>
        </p:nvSpPr>
        <p:spPr>
          <a:xfrm>
            <a:off x="147707" y="21427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tx1"/>
                </a:solidFill>
              </a:rPr>
              <a:t>Oscillatory Characteristics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/>
      <p:bldP spid="647" grpId="0"/>
      <p:bldP spid="648" grpId="0"/>
      <p:bldP spid="649" grpId="0"/>
      <p:bldP spid="650" grpId="0"/>
      <p:bldP spid="651" grpId="0"/>
      <p:bldP spid="652" grpId="0"/>
      <p:bldP spid="653" grpId="0"/>
      <p:bldP spid="654" grpId="0"/>
      <p:bldP spid="655" grpId="0"/>
      <p:bldP spid="6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276" y="5162128"/>
            <a:ext cx="7407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Hippocampal &amp; Prefrontal Recordings</a:t>
            </a:r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 of recordings from freely moving rat: </a:t>
            </a:r>
            <a:r>
              <a:rPr lang="en-US" dirty="0" err="1" smtClean="0"/>
              <a:t>tetrodes</a:t>
            </a:r>
            <a:r>
              <a:rPr lang="en-US" dirty="0" smtClean="0"/>
              <a:t> in dCA1 &amp; </a:t>
            </a:r>
            <a:r>
              <a:rPr lang="en-US" dirty="0" err="1" smtClean="0"/>
              <a:t>mPFC</a:t>
            </a:r>
            <a:endParaRPr lang="en-US" dirty="0"/>
          </a:p>
        </p:txBody>
      </p:sp>
      <p:pic>
        <p:nvPicPr>
          <p:cNvPr id="157700" name="Picture 4" descr="Full-size image (31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4023" y="2125416"/>
            <a:ext cx="3356303" cy="16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028" y="6211669"/>
            <a:ext cx="408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Ketamine Dose:  </a:t>
            </a:r>
            <a:r>
              <a:rPr lang="en-GB" dirty="0" smtClean="0"/>
              <a:t>0, 2, 4, 8, 30 mgkg-1</a:t>
            </a:r>
            <a:endParaRPr lang="en-GB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7101" y="233912"/>
            <a:ext cx="545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Hypothesis, Data &amp; Model-based analysis: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886" y="3068657"/>
            <a:ext cx="1587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Dopamine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Gamma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Gaba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679" y="126601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NMDA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4163" y="1559046"/>
            <a:ext cx="73647" cy="18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193" y="1980152"/>
            <a:ext cx="127922" cy="220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4975" y="1417719"/>
            <a:ext cx="1713470" cy="6638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Frontal Regions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626" y="2206474"/>
            <a:ext cx="1747107" cy="7822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</a:rPr>
              <a:t>Temporal Cortex</a:t>
            </a:r>
          </a:p>
        </p:txBody>
      </p:sp>
      <p:sp>
        <p:nvSpPr>
          <p:cNvPr id="22" name="Arc 21"/>
          <p:cNvSpPr/>
          <p:nvPr/>
        </p:nvSpPr>
        <p:spPr>
          <a:xfrm rot="4660922">
            <a:off x="1769959" y="1787096"/>
            <a:ext cx="1072090" cy="658051"/>
          </a:xfrm>
          <a:prstGeom prst="arc">
            <a:avLst/>
          </a:prstGeom>
          <a:noFill/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" name="Arc 29"/>
          <p:cNvSpPr/>
          <p:nvPr/>
        </p:nvSpPr>
        <p:spPr>
          <a:xfrm rot="4660922">
            <a:off x="1769959" y="1804030"/>
            <a:ext cx="1072090" cy="658051"/>
          </a:xfrm>
          <a:prstGeom prst="arc">
            <a:avLst/>
          </a:prstGeom>
          <a:noFill/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1" name="Arc 30"/>
          <p:cNvSpPr/>
          <p:nvPr/>
        </p:nvSpPr>
        <p:spPr>
          <a:xfrm rot="4660922">
            <a:off x="1703094" y="1739673"/>
            <a:ext cx="1138797" cy="749591"/>
          </a:xfrm>
          <a:prstGeom prst="arc">
            <a:avLst/>
          </a:prstGeom>
          <a:noFill/>
          <a:ln w="571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Arc 31"/>
          <p:cNvSpPr/>
          <p:nvPr/>
        </p:nvSpPr>
        <p:spPr>
          <a:xfrm rot="13828768">
            <a:off x="403746" y="1567708"/>
            <a:ext cx="777642" cy="714211"/>
          </a:xfrm>
          <a:prstGeom prst="arc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3" name="Arc 32"/>
          <p:cNvSpPr/>
          <p:nvPr/>
        </p:nvSpPr>
        <p:spPr>
          <a:xfrm rot="4660922">
            <a:off x="1623326" y="1673653"/>
            <a:ext cx="1209178" cy="873091"/>
          </a:xfrm>
          <a:prstGeom prst="arc">
            <a:avLst/>
          </a:prstGeom>
          <a:noFill/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715424" y="915783"/>
            <a:ext cx="3471354" cy="3645748"/>
            <a:chOff x="2411869" y="1143939"/>
            <a:chExt cx="3471354" cy="3645748"/>
          </a:xfrm>
        </p:grpSpPr>
        <p:pic>
          <p:nvPicPr>
            <p:cNvPr id="35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1446" t="1512" r="18519" b="5816"/>
            <a:stretch>
              <a:fillRect/>
            </a:stretch>
          </p:blipFill>
          <p:spPr bwMode="auto">
            <a:xfrm rot="16200000">
              <a:off x="3148724" y="2049168"/>
              <a:ext cx="1997644" cy="3471354"/>
            </a:xfrm>
            <a:prstGeom prst="rect">
              <a:avLst/>
            </a:prstGeom>
            <a:noFill/>
            <a:effectLst>
              <a:outerShdw blurRad="101600" dist="139700" dir="8340000" sx="1000" sy="1000" algn="ctr" rotWithShape="0">
                <a:srgbClr val="000000"/>
              </a:outerShdw>
            </a:effectLst>
          </p:spPr>
        </p:pic>
        <p:sp>
          <p:nvSpPr>
            <p:cNvPr id="36" name="Oval 35"/>
            <p:cNvSpPr/>
            <p:nvPr/>
          </p:nvSpPr>
          <p:spPr>
            <a:xfrm>
              <a:off x="4662683" y="3703225"/>
              <a:ext cx="129275" cy="9435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729946" y="3799413"/>
              <a:ext cx="143074" cy="10153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677375" y="4254768"/>
              <a:ext cx="129275" cy="9435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548694" y="3516383"/>
              <a:ext cx="143074" cy="10153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4633832" y="4058825"/>
              <a:ext cx="129275" cy="9435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 rot="16200000" flipH="1">
              <a:off x="952396" y="2705203"/>
              <a:ext cx="3645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2">
                      <a:lumMod val="90000"/>
                    </a:schemeClr>
                  </a:solidFill>
                </a:rPr>
                <a:t>Glutamate &amp; </a:t>
              </a:r>
            </a:p>
            <a:p>
              <a:r>
                <a:rPr lang="en-US" sz="1400" b="1" dirty="0" smtClean="0">
                  <a:solidFill>
                    <a:schemeClr val="bg2">
                      <a:lumMod val="90000"/>
                    </a:schemeClr>
                  </a:solidFill>
                </a:rPr>
                <a:t>NMDA Receptor</a:t>
              </a:r>
              <a:endParaRPr lang="en-US" sz="14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6962042" y="1860700"/>
            <a:ext cx="3471354" cy="3713935"/>
            <a:chOff x="2564269" y="4860356"/>
            <a:chExt cx="3471354" cy="3713935"/>
          </a:xfrm>
        </p:grpSpPr>
        <p:pic>
          <p:nvPicPr>
            <p:cNvPr id="43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1446" t="1512" r="18519" b="5816"/>
            <a:stretch>
              <a:fillRect/>
            </a:stretch>
          </p:blipFill>
          <p:spPr bwMode="auto">
            <a:xfrm rot="16200000">
              <a:off x="3368857" y="4055768"/>
              <a:ext cx="1862177" cy="3471354"/>
            </a:xfrm>
            <a:prstGeom prst="rect">
              <a:avLst/>
            </a:prstGeom>
            <a:noFill/>
            <a:effectLst>
              <a:outerShdw blurRad="101600" dist="139700" dir="8340000" sx="1000" sy="1000" algn="ctr" rotWithShape="0">
                <a:srgbClr val="000000"/>
              </a:outerShdw>
            </a:effectLst>
          </p:spPr>
        </p:pic>
        <p:sp>
          <p:nvSpPr>
            <p:cNvPr id="44" name="Oval 43"/>
            <p:cNvSpPr/>
            <p:nvPr/>
          </p:nvSpPr>
          <p:spPr>
            <a:xfrm>
              <a:off x="4815083" y="5777558"/>
              <a:ext cx="129275" cy="9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882346" y="5873746"/>
              <a:ext cx="143074" cy="1015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753575" y="6185168"/>
              <a:ext cx="129275" cy="9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701094" y="5590716"/>
              <a:ext cx="143074" cy="1015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4710032" y="5989225"/>
              <a:ext cx="129275" cy="9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 rot="5400000" flipH="1">
              <a:off x="1283450" y="6382085"/>
              <a:ext cx="36457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Glutamate &amp; 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AMPA Receptor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“Bottom-up”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0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49"/>
          <p:cNvSpPr txBox="1"/>
          <p:nvPr/>
        </p:nvSpPr>
        <p:spPr>
          <a:xfrm>
            <a:off x="307179" y="569374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p &lt; 0.005 **</a:t>
            </a:r>
          </a:p>
          <a:p>
            <a:r>
              <a:rPr lang="en-GB" sz="1000" i="1" dirty="0" smtClean="0"/>
              <a:t>p &lt; 0.05 *</a:t>
            </a:r>
            <a:endParaRPr lang="en-GB" sz="1000" i="1" dirty="0"/>
          </a:p>
        </p:txBody>
      </p:sp>
      <p:grpSp>
        <p:nvGrpSpPr>
          <p:cNvPr id="2" name="Group 633"/>
          <p:cNvGrpSpPr/>
          <p:nvPr/>
        </p:nvGrpSpPr>
        <p:grpSpPr>
          <a:xfrm>
            <a:off x="919932" y="966306"/>
            <a:ext cx="3221198" cy="2588590"/>
            <a:chOff x="546558" y="560633"/>
            <a:chExt cx="3221198" cy="2588590"/>
          </a:xfrm>
        </p:grpSpPr>
        <p:grpSp>
          <p:nvGrpSpPr>
            <p:cNvPr id="3" name="Group 247"/>
            <p:cNvGrpSpPr/>
            <p:nvPr/>
          </p:nvGrpSpPr>
          <p:grpSpPr>
            <a:xfrm>
              <a:off x="546558" y="560633"/>
              <a:ext cx="3221198" cy="2588590"/>
              <a:chOff x="1344720" y="808602"/>
              <a:chExt cx="6101698" cy="4893097"/>
            </a:xfrm>
          </p:grpSpPr>
          <p:sp>
            <p:nvSpPr>
              <p:cNvPr id="24693" name="Line 11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765800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4" name="Line 118"/>
              <p:cNvSpPr>
                <a:spLocks noChangeShapeType="1"/>
              </p:cNvSpPr>
              <p:nvPr/>
            </p:nvSpPr>
            <p:spPr bwMode="auto">
              <a:xfrm flipV="1">
                <a:off x="1584432" y="914965"/>
                <a:ext cx="1587" cy="4543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5" name="Line 119"/>
              <p:cNvSpPr>
                <a:spLocks noChangeShapeType="1"/>
              </p:cNvSpPr>
              <p:nvPr/>
            </p:nvSpPr>
            <p:spPr bwMode="auto">
              <a:xfrm flipV="1">
                <a:off x="1584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6" name="Rectangle 120"/>
              <p:cNvSpPr>
                <a:spLocks noChangeArrowheads="1"/>
              </p:cNvSpPr>
              <p:nvPr/>
            </p:nvSpPr>
            <p:spPr bwMode="auto">
              <a:xfrm>
                <a:off x="1544745" y="5498077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 flipV="1">
                <a:off x="2301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8" name="Rectangle 122"/>
              <p:cNvSpPr>
                <a:spLocks noChangeArrowheads="1"/>
              </p:cNvSpPr>
              <p:nvPr/>
            </p:nvSpPr>
            <p:spPr bwMode="auto">
              <a:xfrm>
                <a:off x="220832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9" name="Line 123"/>
              <p:cNvSpPr>
                <a:spLocks noChangeShapeType="1"/>
              </p:cNvSpPr>
              <p:nvPr/>
            </p:nvSpPr>
            <p:spPr bwMode="auto">
              <a:xfrm flipV="1">
                <a:off x="30195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0" name="Rectangle 124"/>
              <p:cNvSpPr>
                <a:spLocks noChangeArrowheads="1"/>
              </p:cNvSpPr>
              <p:nvPr/>
            </p:nvSpPr>
            <p:spPr bwMode="auto">
              <a:xfrm>
                <a:off x="292587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1" name="Line 125"/>
              <p:cNvSpPr>
                <a:spLocks noChangeShapeType="1"/>
              </p:cNvSpPr>
              <p:nvPr/>
            </p:nvSpPr>
            <p:spPr bwMode="auto">
              <a:xfrm flipV="1">
                <a:off x="37370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2" name="Rectangle 126"/>
              <p:cNvSpPr>
                <a:spLocks noChangeArrowheads="1"/>
              </p:cNvSpPr>
              <p:nvPr/>
            </p:nvSpPr>
            <p:spPr bwMode="auto">
              <a:xfrm>
                <a:off x="3643421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3" name="Line 127"/>
              <p:cNvSpPr>
                <a:spLocks noChangeShapeType="1"/>
              </p:cNvSpPr>
              <p:nvPr/>
            </p:nvSpPr>
            <p:spPr bwMode="auto">
              <a:xfrm flipV="1">
                <a:off x="44673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4" name="Rectangle 128"/>
              <p:cNvSpPr>
                <a:spLocks noChangeArrowheads="1"/>
              </p:cNvSpPr>
              <p:nvPr/>
            </p:nvSpPr>
            <p:spPr bwMode="auto">
              <a:xfrm>
                <a:off x="4375257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5" name="Line 129"/>
              <p:cNvSpPr>
                <a:spLocks noChangeShapeType="1"/>
              </p:cNvSpPr>
              <p:nvPr/>
            </p:nvSpPr>
            <p:spPr bwMode="auto">
              <a:xfrm flipV="1">
                <a:off x="51848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6" name="Rectangle 130"/>
              <p:cNvSpPr>
                <a:spLocks noChangeArrowheads="1"/>
              </p:cNvSpPr>
              <p:nvPr/>
            </p:nvSpPr>
            <p:spPr bwMode="auto">
              <a:xfrm>
                <a:off x="509280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7" name="Line 131"/>
              <p:cNvSpPr>
                <a:spLocks noChangeShapeType="1"/>
              </p:cNvSpPr>
              <p:nvPr/>
            </p:nvSpPr>
            <p:spPr bwMode="auto">
              <a:xfrm flipV="1">
                <a:off x="5902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8" name="Rectangle 132"/>
              <p:cNvSpPr>
                <a:spLocks noChangeArrowheads="1"/>
              </p:cNvSpPr>
              <p:nvPr/>
            </p:nvSpPr>
            <p:spPr bwMode="auto">
              <a:xfrm>
                <a:off x="58103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60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9" name="Line 133"/>
              <p:cNvSpPr>
                <a:spLocks noChangeShapeType="1"/>
              </p:cNvSpPr>
              <p:nvPr/>
            </p:nvSpPr>
            <p:spPr bwMode="auto">
              <a:xfrm flipV="1">
                <a:off x="6619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0" name="Rectangle 134"/>
              <p:cNvSpPr>
                <a:spLocks noChangeArrowheads="1"/>
              </p:cNvSpPr>
              <p:nvPr/>
            </p:nvSpPr>
            <p:spPr bwMode="auto">
              <a:xfrm>
                <a:off x="6526322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70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1" name="Line 135"/>
              <p:cNvSpPr>
                <a:spLocks noChangeShapeType="1"/>
              </p:cNvSpPr>
              <p:nvPr/>
            </p:nvSpPr>
            <p:spPr bwMode="auto">
              <a:xfrm flipV="1">
                <a:off x="73502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2" name="Rectangle 136"/>
              <p:cNvSpPr>
                <a:spLocks noChangeArrowheads="1"/>
              </p:cNvSpPr>
              <p:nvPr/>
            </p:nvSpPr>
            <p:spPr bwMode="auto">
              <a:xfrm>
                <a:off x="72581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80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3" name="Line 13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4" name="Rectangle 138"/>
              <p:cNvSpPr>
                <a:spLocks noChangeArrowheads="1"/>
              </p:cNvSpPr>
              <p:nvPr/>
            </p:nvSpPr>
            <p:spPr bwMode="auto">
              <a:xfrm>
                <a:off x="1438382" y="53520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5" name="Line 139"/>
              <p:cNvSpPr>
                <a:spLocks noChangeShapeType="1"/>
              </p:cNvSpPr>
              <p:nvPr/>
            </p:nvSpPr>
            <p:spPr bwMode="auto">
              <a:xfrm>
                <a:off x="1584432" y="4886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6" name="Rectangle 140"/>
              <p:cNvSpPr>
                <a:spLocks noChangeArrowheads="1"/>
              </p:cNvSpPr>
              <p:nvPr/>
            </p:nvSpPr>
            <p:spPr bwMode="auto">
              <a:xfrm>
                <a:off x="1438382" y="47805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7" name="Line 141"/>
              <p:cNvSpPr>
                <a:spLocks noChangeShapeType="1"/>
              </p:cNvSpPr>
              <p:nvPr/>
            </p:nvSpPr>
            <p:spPr bwMode="auto">
              <a:xfrm>
                <a:off x="1584432" y="4315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8" name="Rectangle 142"/>
              <p:cNvSpPr>
                <a:spLocks noChangeArrowheads="1"/>
              </p:cNvSpPr>
              <p:nvPr/>
            </p:nvSpPr>
            <p:spPr bwMode="auto">
              <a:xfrm>
                <a:off x="1344720" y="4209026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9" name="Line 143"/>
              <p:cNvSpPr>
                <a:spLocks noChangeShapeType="1"/>
              </p:cNvSpPr>
              <p:nvPr/>
            </p:nvSpPr>
            <p:spPr bwMode="auto">
              <a:xfrm>
                <a:off x="1584432" y="3743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0" name="Rectangle 144"/>
              <p:cNvSpPr>
                <a:spLocks noChangeArrowheads="1"/>
              </p:cNvSpPr>
              <p:nvPr/>
            </p:nvSpPr>
            <p:spPr bwMode="auto">
              <a:xfrm>
                <a:off x="1344720" y="363752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1" name="Line 145"/>
              <p:cNvSpPr>
                <a:spLocks noChangeShapeType="1"/>
              </p:cNvSpPr>
              <p:nvPr/>
            </p:nvSpPr>
            <p:spPr bwMode="auto">
              <a:xfrm>
                <a:off x="1584432" y="3186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2" name="Rectangle 146"/>
              <p:cNvSpPr>
                <a:spLocks noChangeArrowheads="1"/>
              </p:cNvSpPr>
              <p:nvPr/>
            </p:nvSpPr>
            <p:spPr bwMode="auto">
              <a:xfrm>
                <a:off x="1344720" y="3080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3" name="Line 147"/>
              <p:cNvSpPr>
                <a:spLocks noChangeShapeType="1"/>
              </p:cNvSpPr>
              <p:nvPr/>
            </p:nvSpPr>
            <p:spPr bwMode="auto">
              <a:xfrm>
                <a:off x="1584432" y="2615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4" name="Rectangle 148"/>
              <p:cNvSpPr>
                <a:spLocks noChangeArrowheads="1"/>
              </p:cNvSpPr>
              <p:nvPr/>
            </p:nvSpPr>
            <p:spPr bwMode="auto">
              <a:xfrm>
                <a:off x="1344720" y="2508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5" name="Line 149"/>
              <p:cNvSpPr>
                <a:spLocks noChangeShapeType="1"/>
              </p:cNvSpPr>
              <p:nvPr/>
            </p:nvSpPr>
            <p:spPr bwMode="auto">
              <a:xfrm>
                <a:off x="1584432" y="2043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6" name="Rectangle 150"/>
              <p:cNvSpPr>
                <a:spLocks noChangeArrowheads="1"/>
              </p:cNvSpPr>
              <p:nvPr/>
            </p:nvSpPr>
            <p:spPr bwMode="auto">
              <a:xfrm>
                <a:off x="1344720" y="1937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7" name="Line 151"/>
              <p:cNvSpPr>
                <a:spLocks noChangeShapeType="1"/>
              </p:cNvSpPr>
              <p:nvPr/>
            </p:nvSpPr>
            <p:spPr bwMode="auto">
              <a:xfrm>
                <a:off x="1584432" y="1472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8" name="Rectangle 152"/>
              <p:cNvSpPr>
                <a:spLocks noChangeArrowheads="1"/>
              </p:cNvSpPr>
              <p:nvPr/>
            </p:nvSpPr>
            <p:spPr bwMode="auto">
              <a:xfrm>
                <a:off x="1344720" y="1365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9" name="Line 153"/>
              <p:cNvSpPr>
                <a:spLocks noChangeShapeType="1"/>
              </p:cNvSpPr>
              <p:nvPr/>
            </p:nvSpPr>
            <p:spPr bwMode="auto">
              <a:xfrm>
                <a:off x="1584432" y="914965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0" name="Rectangle 154"/>
              <p:cNvSpPr>
                <a:spLocks noChangeArrowheads="1"/>
              </p:cNvSpPr>
              <p:nvPr/>
            </p:nvSpPr>
            <p:spPr bwMode="auto">
              <a:xfrm>
                <a:off x="1344720" y="808602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1" name="Freeform 155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999999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2" name="Freeform 156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</a:path>
                </a:pathLst>
              </a:custGeom>
              <a:no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3" name="Freeform 157"/>
              <p:cNvSpPr>
                <a:spLocks/>
              </p:cNvSpPr>
              <p:nvPr/>
            </p:nvSpPr>
            <p:spPr bwMode="auto">
              <a:xfrm>
                <a:off x="1651107" y="2204015"/>
                <a:ext cx="5619750" cy="3241675"/>
              </a:xfrm>
              <a:custGeom>
                <a:avLst/>
                <a:gdLst/>
                <a:ahLst/>
                <a:cxnLst>
                  <a:cxn ang="0">
                    <a:pos x="42" y="175"/>
                  </a:cxn>
                  <a:cxn ang="0">
                    <a:pos x="134" y="452"/>
                  </a:cxn>
                  <a:cxn ang="0">
                    <a:pos x="226" y="510"/>
                  </a:cxn>
                  <a:cxn ang="0">
                    <a:pos x="318" y="895"/>
                  </a:cxn>
                  <a:cxn ang="0">
                    <a:pos x="410" y="1380"/>
                  </a:cxn>
                  <a:cxn ang="0">
                    <a:pos x="502" y="1673"/>
                  </a:cxn>
                  <a:cxn ang="0">
                    <a:pos x="586" y="1799"/>
                  </a:cxn>
                  <a:cxn ang="0">
                    <a:pos x="678" y="1866"/>
                  </a:cxn>
                  <a:cxn ang="0">
                    <a:pos x="770" y="1891"/>
                  </a:cxn>
                  <a:cxn ang="0">
                    <a:pos x="862" y="1908"/>
                  </a:cxn>
                  <a:cxn ang="0">
                    <a:pos x="954" y="1916"/>
                  </a:cxn>
                  <a:cxn ang="0">
                    <a:pos x="1046" y="1924"/>
                  </a:cxn>
                  <a:cxn ang="0">
                    <a:pos x="1138" y="1933"/>
                  </a:cxn>
                  <a:cxn ang="0">
                    <a:pos x="1222" y="1950"/>
                  </a:cxn>
                  <a:cxn ang="0">
                    <a:pos x="1314" y="1966"/>
                  </a:cxn>
                  <a:cxn ang="0">
                    <a:pos x="1406" y="1983"/>
                  </a:cxn>
                  <a:cxn ang="0">
                    <a:pos x="1498" y="2000"/>
                  </a:cxn>
                  <a:cxn ang="0">
                    <a:pos x="1590" y="2008"/>
                  </a:cxn>
                  <a:cxn ang="0">
                    <a:pos x="1682" y="2008"/>
                  </a:cxn>
                  <a:cxn ang="0">
                    <a:pos x="1774" y="2008"/>
                  </a:cxn>
                  <a:cxn ang="0">
                    <a:pos x="1858" y="2008"/>
                  </a:cxn>
                  <a:cxn ang="0">
                    <a:pos x="1950" y="2008"/>
                  </a:cxn>
                  <a:cxn ang="0">
                    <a:pos x="2042" y="2000"/>
                  </a:cxn>
                  <a:cxn ang="0">
                    <a:pos x="2134" y="1991"/>
                  </a:cxn>
                  <a:cxn ang="0">
                    <a:pos x="2226" y="1991"/>
                  </a:cxn>
                  <a:cxn ang="0">
                    <a:pos x="2318" y="2008"/>
                  </a:cxn>
                  <a:cxn ang="0">
                    <a:pos x="2402" y="2017"/>
                  </a:cxn>
                  <a:cxn ang="0">
                    <a:pos x="2494" y="2025"/>
                  </a:cxn>
                  <a:cxn ang="0">
                    <a:pos x="2586" y="2025"/>
                  </a:cxn>
                  <a:cxn ang="0">
                    <a:pos x="2678" y="2033"/>
                  </a:cxn>
                  <a:cxn ang="0">
                    <a:pos x="2770" y="2033"/>
                  </a:cxn>
                  <a:cxn ang="0">
                    <a:pos x="2862" y="2033"/>
                  </a:cxn>
                  <a:cxn ang="0">
                    <a:pos x="2954" y="2033"/>
                  </a:cxn>
                  <a:cxn ang="0">
                    <a:pos x="3038" y="2033"/>
                  </a:cxn>
                  <a:cxn ang="0">
                    <a:pos x="3130" y="2025"/>
                  </a:cxn>
                  <a:cxn ang="0">
                    <a:pos x="3222" y="2025"/>
                  </a:cxn>
                  <a:cxn ang="0">
                    <a:pos x="3314" y="2025"/>
                  </a:cxn>
                  <a:cxn ang="0">
                    <a:pos x="3406" y="2033"/>
                  </a:cxn>
                  <a:cxn ang="0">
                    <a:pos x="3498" y="2042"/>
                  </a:cxn>
                </a:cxnLst>
                <a:rect l="0" t="0" r="r" b="b"/>
                <a:pathLst>
                  <a:path w="3540" h="2042">
                    <a:moveTo>
                      <a:pt x="0" y="0"/>
                    </a:moveTo>
                    <a:lnTo>
                      <a:pt x="42" y="175"/>
                    </a:lnTo>
                    <a:lnTo>
                      <a:pt x="92" y="351"/>
                    </a:lnTo>
                    <a:lnTo>
                      <a:pt x="134" y="452"/>
                    </a:lnTo>
                    <a:lnTo>
                      <a:pt x="184" y="477"/>
                    </a:lnTo>
                    <a:lnTo>
                      <a:pt x="226" y="510"/>
                    </a:lnTo>
                    <a:lnTo>
                      <a:pt x="268" y="652"/>
                    </a:lnTo>
                    <a:lnTo>
                      <a:pt x="318" y="895"/>
                    </a:lnTo>
                    <a:lnTo>
                      <a:pt x="360" y="1155"/>
                    </a:lnTo>
                    <a:lnTo>
                      <a:pt x="410" y="1380"/>
                    </a:lnTo>
                    <a:lnTo>
                      <a:pt x="452" y="1556"/>
                    </a:lnTo>
                    <a:lnTo>
                      <a:pt x="502" y="1673"/>
                    </a:lnTo>
                    <a:lnTo>
                      <a:pt x="544" y="1749"/>
                    </a:lnTo>
                    <a:lnTo>
                      <a:pt x="586" y="1799"/>
                    </a:lnTo>
                    <a:lnTo>
                      <a:pt x="636" y="1841"/>
                    </a:lnTo>
                    <a:lnTo>
                      <a:pt x="678" y="1866"/>
                    </a:lnTo>
                    <a:lnTo>
                      <a:pt x="728" y="1883"/>
                    </a:lnTo>
                    <a:lnTo>
                      <a:pt x="770" y="1891"/>
                    </a:lnTo>
                    <a:lnTo>
                      <a:pt x="820" y="1899"/>
                    </a:lnTo>
                    <a:lnTo>
                      <a:pt x="862" y="1908"/>
                    </a:lnTo>
                    <a:lnTo>
                      <a:pt x="904" y="1916"/>
                    </a:lnTo>
                    <a:lnTo>
                      <a:pt x="954" y="1916"/>
                    </a:lnTo>
                    <a:lnTo>
                      <a:pt x="996" y="1924"/>
                    </a:lnTo>
                    <a:lnTo>
                      <a:pt x="1046" y="1924"/>
                    </a:lnTo>
                    <a:lnTo>
                      <a:pt x="1088" y="1933"/>
                    </a:lnTo>
                    <a:lnTo>
                      <a:pt x="1138" y="1933"/>
                    </a:lnTo>
                    <a:lnTo>
                      <a:pt x="1180" y="1941"/>
                    </a:lnTo>
                    <a:lnTo>
                      <a:pt x="1222" y="1950"/>
                    </a:lnTo>
                    <a:lnTo>
                      <a:pt x="1272" y="1958"/>
                    </a:lnTo>
                    <a:lnTo>
                      <a:pt x="1314" y="1966"/>
                    </a:lnTo>
                    <a:lnTo>
                      <a:pt x="1364" y="1975"/>
                    </a:lnTo>
                    <a:lnTo>
                      <a:pt x="1406" y="1983"/>
                    </a:lnTo>
                    <a:lnTo>
                      <a:pt x="1456" y="1991"/>
                    </a:lnTo>
                    <a:lnTo>
                      <a:pt x="1498" y="2000"/>
                    </a:lnTo>
                    <a:lnTo>
                      <a:pt x="1540" y="2000"/>
                    </a:lnTo>
                    <a:lnTo>
                      <a:pt x="1590" y="2008"/>
                    </a:lnTo>
                    <a:lnTo>
                      <a:pt x="1632" y="2008"/>
                    </a:lnTo>
                    <a:lnTo>
                      <a:pt x="1682" y="2008"/>
                    </a:lnTo>
                    <a:lnTo>
                      <a:pt x="1724" y="2008"/>
                    </a:lnTo>
                    <a:lnTo>
                      <a:pt x="1774" y="2008"/>
                    </a:lnTo>
                    <a:lnTo>
                      <a:pt x="1816" y="2008"/>
                    </a:lnTo>
                    <a:lnTo>
                      <a:pt x="1858" y="2008"/>
                    </a:lnTo>
                    <a:lnTo>
                      <a:pt x="1908" y="2008"/>
                    </a:lnTo>
                    <a:lnTo>
                      <a:pt x="1950" y="2008"/>
                    </a:lnTo>
                    <a:lnTo>
                      <a:pt x="2000" y="2008"/>
                    </a:lnTo>
                    <a:lnTo>
                      <a:pt x="2042" y="2000"/>
                    </a:lnTo>
                    <a:lnTo>
                      <a:pt x="2084" y="2000"/>
                    </a:lnTo>
                    <a:lnTo>
                      <a:pt x="2134" y="1991"/>
                    </a:lnTo>
                    <a:lnTo>
                      <a:pt x="2176" y="1991"/>
                    </a:lnTo>
                    <a:lnTo>
                      <a:pt x="2226" y="1991"/>
                    </a:lnTo>
                    <a:lnTo>
                      <a:pt x="2268" y="2000"/>
                    </a:lnTo>
                    <a:lnTo>
                      <a:pt x="2318" y="2008"/>
                    </a:lnTo>
                    <a:lnTo>
                      <a:pt x="2360" y="2008"/>
                    </a:lnTo>
                    <a:lnTo>
                      <a:pt x="2402" y="2017"/>
                    </a:lnTo>
                    <a:lnTo>
                      <a:pt x="2452" y="2017"/>
                    </a:lnTo>
                    <a:lnTo>
                      <a:pt x="2494" y="2025"/>
                    </a:lnTo>
                    <a:lnTo>
                      <a:pt x="2544" y="2025"/>
                    </a:lnTo>
                    <a:lnTo>
                      <a:pt x="2586" y="2025"/>
                    </a:lnTo>
                    <a:lnTo>
                      <a:pt x="2636" y="2033"/>
                    </a:lnTo>
                    <a:lnTo>
                      <a:pt x="2678" y="2033"/>
                    </a:lnTo>
                    <a:lnTo>
                      <a:pt x="2720" y="2033"/>
                    </a:lnTo>
                    <a:lnTo>
                      <a:pt x="2770" y="2033"/>
                    </a:lnTo>
                    <a:lnTo>
                      <a:pt x="2812" y="2033"/>
                    </a:lnTo>
                    <a:lnTo>
                      <a:pt x="2862" y="2033"/>
                    </a:lnTo>
                    <a:lnTo>
                      <a:pt x="2904" y="2033"/>
                    </a:lnTo>
                    <a:lnTo>
                      <a:pt x="2954" y="2033"/>
                    </a:lnTo>
                    <a:lnTo>
                      <a:pt x="2996" y="2033"/>
                    </a:lnTo>
                    <a:lnTo>
                      <a:pt x="3038" y="2033"/>
                    </a:lnTo>
                    <a:lnTo>
                      <a:pt x="3088" y="2025"/>
                    </a:lnTo>
                    <a:lnTo>
                      <a:pt x="3130" y="2025"/>
                    </a:lnTo>
                    <a:lnTo>
                      <a:pt x="3180" y="2025"/>
                    </a:lnTo>
                    <a:lnTo>
                      <a:pt x="3222" y="2025"/>
                    </a:lnTo>
                    <a:lnTo>
                      <a:pt x="3272" y="2025"/>
                    </a:lnTo>
                    <a:lnTo>
                      <a:pt x="3314" y="2025"/>
                    </a:lnTo>
                    <a:lnTo>
                      <a:pt x="3356" y="2033"/>
                    </a:lnTo>
                    <a:lnTo>
                      <a:pt x="3406" y="2033"/>
                    </a:lnTo>
                    <a:lnTo>
                      <a:pt x="3448" y="2033"/>
                    </a:lnTo>
                    <a:lnTo>
                      <a:pt x="3498" y="2042"/>
                    </a:lnTo>
                    <a:lnTo>
                      <a:pt x="3540" y="2042"/>
                    </a:lnTo>
                  </a:path>
                </a:pathLst>
              </a:custGeom>
              <a:noFill/>
              <a:ln w="26988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162" name="Line 9"/>
              <p:cNvSpPr>
                <a:spLocks noChangeShapeType="1"/>
              </p:cNvSpPr>
              <p:nvPr/>
            </p:nvSpPr>
            <p:spPr bwMode="auto">
              <a:xfrm>
                <a:off x="1582582" y="5459292"/>
                <a:ext cx="5764213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3" name="Line 10"/>
              <p:cNvSpPr>
                <a:spLocks noChangeShapeType="1"/>
              </p:cNvSpPr>
              <p:nvPr/>
            </p:nvSpPr>
            <p:spPr bwMode="auto">
              <a:xfrm flipV="1">
                <a:off x="1582582" y="906650"/>
                <a:ext cx="1588" cy="45526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4" name="Line 11"/>
              <p:cNvSpPr>
                <a:spLocks noChangeShapeType="1"/>
              </p:cNvSpPr>
              <p:nvPr/>
            </p:nvSpPr>
            <p:spPr bwMode="auto">
              <a:xfrm flipV="1">
                <a:off x="15825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5" name="Line 13"/>
              <p:cNvSpPr>
                <a:spLocks noChangeShapeType="1"/>
              </p:cNvSpPr>
              <p:nvPr/>
            </p:nvSpPr>
            <p:spPr bwMode="auto">
              <a:xfrm flipV="1">
                <a:off x="23001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V="1">
                <a:off x="30176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7" name="Line 17"/>
              <p:cNvSpPr>
                <a:spLocks noChangeShapeType="1"/>
              </p:cNvSpPr>
              <p:nvPr/>
            </p:nvSpPr>
            <p:spPr bwMode="auto">
              <a:xfrm flipV="1">
                <a:off x="37336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8" name="Line 19"/>
              <p:cNvSpPr>
                <a:spLocks noChangeShapeType="1"/>
              </p:cNvSpPr>
              <p:nvPr/>
            </p:nvSpPr>
            <p:spPr bwMode="auto">
              <a:xfrm flipV="1">
                <a:off x="44654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9" name="Line 21"/>
              <p:cNvSpPr>
                <a:spLocks noChangeShapeType="1"/>
              </p:cNvSpPr>
              <p:nvPr/>
            </p:nvSpPr>
            <p:spPr bwMode="auto">
              <a:xfrm flipV="1">
                <a:off x="51830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58989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1" name="Line 25"/>
              <p:cNvSpPr>
                <a:spLocks noChangeShapeType="1"/>
              </p:cNvSpPr>
              <p:nvPr/>
            </p:nvSpPr>
            <p:spPr bwMode="auto">
              <a:xfrm flipV="1">
                <a:off x="66165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2" name="Line 27"/>
              <p:cNvSpPr>
                <a:spLocks noChangeShapeType="1"/>
              </p:cNvSpPr>
              <p:nvPr/>
            </p:nvSpPr>
            <p:spPr bwMode="auto">
              <a:xfrm flipV="1">
                <a:off x="73467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1582582" y="4887015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>
                <a:off x="1582582" y="431473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5" name="Line 35"/>
              <p:cNvSpPr>
                <a:spLocks noChangeShapeType="1"/>
              </p:cNvSpPr>
              <p:nvPr/>
            </p:nvSpPr>
            <p:spPr bwMode="auto">
              <a:xfrm>
                <a:off x="1582582" y="374246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6" name="Line 37"/>
              <p:cNvSpPr>
                <a:spLocks noChangeShapeType="1"/>
              </p:cNvSpPr>
              <p:nvPr/>
            </p:nvSpPr>
            <p:spPr bwMode="auto">
              <a:xfrm>
                <a:off x="1582582" y="3182971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>
                <a:off x="1582582" y="2610694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8" name="Line 41"/>
              <p:cNvSpPr>
                <a:spLocks noChangeShapeType="1"/>
              </p:cNvSpPr>
              <p:nvPr/>
            </p:nvSpPr>
            <p:spPr bwMode="auto">
              <a:xfrm>
                <a:off x="1582582" y="203681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9" name="Line 43"/>
              <p:cNvSpPr>
                <a:spLocks noChangeShapeType="1"/>
              </p:cNvSpPr>
              <p:nvPr/>
            </p:nvSpPr>
            <p:spPr bwMode="auto">
              <a:xfrm>
                <a:off x="1582582" y="146454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0" name="Line 45"/>
              <p:cNvSpPr>
                <a:spLocks noChangeShapeType="1"/>
              </p:cNvSpPr>
              <p:nvPr/>
            </p:nvSpPr>
            <p:spPr bwMode="auto">
              <a:xfrm>
                <a:off x="1582582" y="90665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1" name="Freeform 47"/>
              <p:cNvSpPr>
                <a:spLocks/>
              </p:cNvSpPr>
              <p:nvPr/>
            </p:nvSpPr>
            <p:spPr bwMode="auto">
              <a:xfrm>
                <a:off x="1649257" y="3780825"/>
                <a:ext cx="5618163" cy="1665679"/>
              </a:xfrm>
              <a:custGeom>
                <a:avLst/>
                <a:gdLst/>
                <a:ahLst/>
                <a:cxnLst>
                  <a:cxn ang="0">
                    <a:pos x="92" y="392"/>
                  </a:cxn>
                  <a:cxn ang="0">
                    <a:pos x="226" y="367"/>
                  </a:cxn>
                  <a:cxn ang="0">
                    <a:pos x="360" y="633"/>
                  </a:cxn>
                  <a:cxn ang="0">
                    <a:pos x="502" y="825"/>
                  </a:cxn>
                  <a:cxn ang="0">
                    <a:pos x="636" y="908"/>
                  </a:cxn>
                  <a:cxn ang="0">
                    <a:pos x="770" y="942"/>
                  </a:cxn>
                  <a:cxn ang="0">
                    <a:pos x="903" y="950"/>
                  </a:cxn>
                  <a:cxn ang="0">
                    <a:pos x="1046" y="950"/>
                  </a:cxn>
                  <a:cxn ang="0">
                    <a:pos x="1180" y="933"/>
                  </a:cxn>
                  <a:cxn ang="0">
                    <a:pos x="1313" y="942"/>
                  </a:cxn>
                  <a:cxn ang="0">
                    <a:pos x="1456" y="967"/>
                  </a:cxn>
                  <a:cxn ang="0">
                    <a:pos x="1590" y="983"/>
                  </a:cxn>
                  <a:cxn ang="0">
                    <a:pos x="1723" y="1000"/>
                  </a:cxn>
                  <a:cxn ang="0">
                    <a:pos x="1857" y="1000"/>
                  </a:cxn>
                  <a:cxn ang="0">
                    <a:pos x="2000" y="1000"/>
                  </a:cxn>
                  <a:cxn ang="0">
                    <a:pos x="2133" y="992"/>
                  </a:cxn>
                  <a:cxn ang="0">
                    <a:pos x="2267" y="983"/>
                  </a:cxn>
                  <a:cxn ang="0">
                    <a:pos x="2401" y="992"/>
                  </a:cxn>
                  <a:cxn ang="0">
                    <a:pos x="2543" y="1008"/>
                  </a:cxn>
                  <a:cxn ang="0">
                    <a:pos x="2677" y="1025"/>
                  </a:cxn>
                  <a:cxn ang="0">
                    <a:pos x="2811" y="1025"/>
                  </a:cxn>
                  <a:cxn ang="0">
                    <a:pos x="2954" y="1025"/>
                  </a:cxn>
                  <a:cxn ang="0">
                    <a:pos x="3087" y="1017"/>
                  </a:cxn>
                  <a:cxn ang="0">
                    <a:pos x="3221" y="1008"/>
                  </a:cxn>
                  <a:cxn ang="0">
                    <a:pos x="3355" y="1017"/>
                  </a:cxn>
                  <a:cxn ang="0">
                    <a:pos x="3497" y="1033"/>
                  </a:cxn>
                  <a:cxn ang="0">
                    <a:pos x="3497" y="1033"/>
                  </a:cxn>
                  <a:cxn ang="0">
                    <a:pos x="3355" y="1008"/>
                  </a:cxn>
                  <a:cxn ang="0">
                    <a:pos x="3221" y="992"/>
                  </a:cxn>
                  <a:cxn ang="0">
                    <a:pos x="3087" y="1008"/>
                  </a:cxn>
                  <a:cxn ang="0">
                    <a:pos x="2954" y="1017"/>
                  </a:cxn>
                  <a:cxn ang="0">
                    <a:pos x="2811" y="1017"/>
                  </a:cxn>
                  <a:cxn ang="0">
                    <a:pos x="2677" y="1017"/>
                  </a:cxn>
                  <a:cxn ang="0">
                    <a:pos x="2543" y="1000"/>
                  </a:cxn>
                  <a:cxn ang="0">
                    <a:pos x="2401" y="975"/>
                  </a:cxn>
                  <a:cxn ang="0">
                    <a:pos x="2267" y="967"/>
                  </a:cxn>
                  <a:cxn ang="0">
                    <a:pos x="2133" y="975"/>
                  </a:cxn>
                  <a:cxn ang="0">
                    <a:pos x="2000" y="992"/>
                  </a:cxn>
                  <a:cxn ang="0">
                    <a:pos x="1857" y="992"/>
                  </a:cxn>
                  <a:cxn ang="0">
                    <a:pos x="1723" y="983"/>
                  </a:cxn>
                  <a:cxn ang="0">
                    <a:pos x="1590" y="967"/>
                  </a:cxn>
                  <a:cxn ang="0">
                    <a:pos x="1456" y="942"/>
                  </a:cxn>
                  <a:cxn ang="0">
                    <a:pos x="1313" y="908"/>
                  </a:cxn>
                  <a:cxn ang="0">
                    <a:pos x="1180" y="900"/>
                  </a:cxn>
                  <a:cxn ang="0">
                    <a:pos x="1046" y="917"/>
                  </a:cxn>
                  <a:cxn ang="0">
                    <a:pos x="903" y="925"/>
                  </a:cxn>
                  <a:cxn ang="0">
                    <a:pos x="770" y="917"/>
                  </a:cxn>
                  <a:cxn ang="0">
                    <a:pos x="636" y="867"/>
                  </a:cxn>
                  <a:cxn ang="0">
                    <a:pos x="502" y="750"/>
                  </a:cxn>
                  <a:cxn ang="0">
                    <a:pos x="360" y="417"/>
                  </a:cxn>
                  <a:cxn ang="0">
                    <a:pos x="226" y="0"/>
                  </a:cxn>
                  <a:cxn ang="0">
                    <a:pos x="92" y="117"/>
                  </a:cxn>
                  <a:cxn ang="0">
                    <a:pos x="0" y="475"/>
                  </a:cxn>
                </a:cxnLst>
                <a:rect l="0" t="0" r="r" b="b"/>
                <a:pathLst>
                  <a:path w="3539" h="1042">
                    <a:moveTo>
                      <a:pt x="0" y="475"/>
                    </a:moveTo>
                    <a:lnTo>
                      <a:pt x="42" y="434"/>
                    </a:lnTo>
                    <a:lnTo>
                      <a:pt x="92" y="392"/>
                    </a:lnTo>
                    <a:lnTo>
                      <a:pt x="134" y="350"/>
                    </a:lnTo>
                    <a:lnTo>
                      <a:pt x="184" y="342"/>
                    </a:lnTo>
                    <a:lnTo>
                      <a:pt x="226" y="367"/>
                    </a:lnTo>
                    <a:lnTo>
                      <a:pt x="267" y="434"/>
                    </a:lnTo>
                    <a:lnTo>
                      <a:pt x="318" y="534"/>
                    </a:lnTo>
                    <a:lnTo>
                      <a:pt x="360" y="633"/>
                    </a:lnTo>
                    <a:lnTo>
                      <a:pt x="410" y="717"/>
                    </a:lnTo>
                    <a:lnTo>
                      <a:pt x="452" y="783"/>
                    </a:lnTo>
                    <a:lnTo>
                      <a:pt x="502" y="825"/>
                    </a:lnTo>
                    <a:lnTo>
                      <a:pt x="544" y="867"/>
                    </a:lnTo>
                    <a:lnTo>
                      <a:pt x="585" y="892"/>
                    </a:lnTo>
                    <a:lnTo>
                      <a:pt x="636" y="908"/>
                    </a:lnTo>
                    <a:lnTo>
                      <a:pt x="677" y="925"/>
                    </a:lnTo>
                    <a:lnTo>
                      <a:pt x="728" y="933"/>
                    </a:lnTo>
                    <a:lnTo>
                      <a:pt x="770" y="942"/>
                    </a:lnTo>
                    <a:lnTo>
                      <a:pt x="820" y="950"/>
                    </a:lnTo>
                    <a:lnTo>
                      <a:pt x="862" y="950"/>
                    </a:lnTo>
                    <a:lnTo>
                      <a:pt x="903" y="950"/>
                    </a:lnTo>
                    <a:lnTo>
                      <a:pt x="954" y="950"/>
                    </a:lnTo>
                    <a:lnTo>
                      <a:pt x="995" y="950"/>
                    </a:lnTo>
                    <a:lnTo>
                      <a:pt x="1046" y="950"/>
                    </a:lnTo>
                    <a:lnTo>
                      <a:pt x="1087" y="942"/>
                    </a:lnTo>
                    <a:lnTo>
                      <a:pt x="1138" y="942"/>
                    </a:lnTo>
                    <a:lnTo>
                      <a:pt x="1180" y="933"/>
                    </a:lnTo>
                    <a:lnTo>
                      <a:pt x="1221" y="933"/>
                    </a:lnTo>
                    <a:lnTo>
                      <a:pt x="1272" y="942"/>
                    </a:lnTo>
                    <a:lnTo>
                      <a:pt x="1313" y="942"/>
                    </a:lnTo>
                    <a:lnTo>
                      <a:pt x="1364" y="950"/>
                    </a:lnTo>
                    <a:lnTo>
                      <a:pt x="1405" y="958"/>
                    </a:lnTo>
                    <a:lnTo>
                      <a:pt x="1456" y="967"/>
                    </a:lnTo>
                    <a:lnTo>
                      <a:pt x="1498" y="975"/>
                    </a:lnTo>
                    <a:lnTo>
                      <a:pt x="1539" y="983"/>
                    </a:lnTo>
                    <a:lnTo>
                      <a:pt x="1590" y="983"/>
                    </a:lnTo>
                    <a:lnTo>
                      <a:pt x="1631" y="992"/>
                    </a:lnTo>
                    <a:lnTo>
                      <a:pt x="1682" y="1000"/>
                    </a:lnTo>
                    <a:lnTo>
                      <a:pt x="1723" y="1000"/>
                    </a:lnTo>
                    <a:lnTo>
                      <a:pt x="1774" y="1000"/>
                    </a:lnTo>
                    <a:lnTo>
                      <a:pt x="1815" y="1000"/>
                    </a:lnTo>
                    <a:lnTo>
                      <a:pt x="1857" y="1000"/>
                    </a:lnTo>
                    <a:lnTo>
                      <a:pt x="1908" y="1000"/>
                    </a:lnTo>
                    <a:lnTo>
                      <a:pt x="1949" y="1000"/>
                    </a:lnTo>
                    <a:lnTo>
                      <a:pt x="2000" y="1000"/>
                    </a:lnTo>
                    <a:lnTo>
                      <a:pt x="2041" y="1000"/>
                    </a:lnTo>
                    <a:lnTo>
                      <a:pt x="2083" y="992"/>
                    </a:lnTo>
                    <a:lnTo>
                      <a:pt x="2133" y="992"/>
                    </a:lnTo>
                    <a:lnTo>
                      <a:pt x="2175" y="983"/>
                    </a:lnTo>
                    <a:lnTo>
                      <a:pt x="2226" y="983"/>
                    </a:lnTo>
                    <a:lnTo>
                      <a:pt x="2267" y="983"/>
                    </a:lnTo>
                    <a:lnTo>
                      <a:pt x="2318" y="983"/>
                    </a:lnTo>
                    <a:lnTo>
                      <a:pt x="2359" y="983"/>
                    </a:lnTo>
                    <a:lnTo>
                      <a:pt x="2401" y="992"/>
                    </a:lnTo>
                    <a:lnTo>
                      <a:pt x="2451" y="1000"/>
                    </a:lnTo>
                    <a:lnTo>
                      <a:pt x="2493" y="1008"/>
                    </a:lnTo>
                    <a:lnTo>
                      <a:pt x="2543" y="1008"/>
                    </a:lnTo>
                    <a:lnTo>
                      <a:pt x="2585" y="1017"/>
                    </a:lnTo>
                    <a:lnTo>
                      <a:pt x="2636" y="1017"/>
                    </a:lnTo>
                    <a:lnTo>
                      <a:pt x="2677" y="1025"/>
                    </a:lnTo>
                    <a:lnTo>
                      <a:pt x="2719" y="1025"/>
                    </a:lnTo>
                    <a:lnTo>
                      <a:pt x="2769" y="1025"/>
                    </a:lnTo>
                    <a:lnTo>
                      <a:pt x="2811" y="1025"/>
                    </a:lnTo>
                    <a:lnTo>
                      <a:pt x="2861" y="1025"/>
                    </a:lnTo>
                    <a:lnTo>
                      <a:pt x="2903" y="1025"/>
                    </a:lnTo>
                    <a:lnTo>
                      <a:pt x="2954" y="1025"/>
                    </a:lnTo>
                    <a:lnTo>
                      <a:pt x="2995" y="1025"/>
                    </a:lnTo>
                    <a:lnTo>
                      <a:pt x="3037" y="1025"/>
                    </a:lnTo>
                    <a:lnTo>
                      <a:pt x="3087" y="1017"/>
                    </a:lnTo>
                    <a:lnTo>
                      <a:pt x="3129" y="1017"/>
                    </a:lnTo>
                    <a:lnTo>
                      <a:pt x="3179" y="1008"/>
                    </a:lnTo>
                    <a:lnTo>
                      <a:pt x="3221" y="1008"/>
                    </a:lnTo>
                    <a:lnTo>
                      <a:pt x="3271" y="1008"/>
                    </a:lnTo>
                    <a:lnTo>
                      <a:pt x="3313" y="1008"/>
                    </a:lnTo>
                    <a:lnTo>
                      <a:pt x="3355" y="1017"/>
                    </a:lnTo>
                    <a:lnTo>
                      <a:pt x="3405" y="1025"/>
                    </a:lnTo>
                    <a:lnTo>
                      <a:pt x="3447" y="1033"/>
                    </a:lnTo>
                    <a:lnTo>
                      <a:pt x="3497" y="1033"/>
                    </a:lnTo>
                    <a:lnTo>
                      <a:pt x="3539" y="1042"/>
                    </a:lnTo>
                    <a:lnTo>
                      <a:pt x="3539" y="1033"/>
                    </a:lnTo>
                    <a:lnTo>
                      <a:pt x="3497" y="1033"/>
                    </a:lnTo>
                    <a:lnTo>
                      <a:pt x="3447" y="1025"/>
                    </a:lnTo>
                    <a:lnTo>
                      <a:pt x="3405" y="1017"/>
                    </a:lnTo>
                    <a:lnTo>
                      <a:pt x="3355" y="1008"/>
                    </a:lnTo>
                    <a:lnTo>
                      <a:pt x="3313" y="1000"/>
                    </a:lnTo>
                    <a:lnTo>
                      <a:pt x="3271" y="992"/>
                    </a:lnTo>
                    <a:lnTo>
                      <a:pt x="3221" y="992"/>
                    </a:lnTo>
                    <a:lnTo>
                      <a:pt x="3179" y="1000"/>
                    </a:lnTo>
                    <a:lnTo>
                      <a:pt x="3129" y="1008"/>
                    </a:lnTo>
                    <a:lnTo>
                      <a:pt x="3087" y="1008"/>
                    </a:lnTo>
                    <a:lnTo>
                      <a:pt x="3037" y="1017"/>
                    </a:lnTo>
                    <a:lnTo>
                      <a:pt x="2995" y="1017"/>
                    </a:lnTo>
                    <a:lnTo>
                      <a:pt x="2954" y="1017"/>
                    </a:lnTo>
                    <a:lnTo>
                      <a:pt x="2903" y="1017"/>
                    </a:lnTo>
                    <a:lnTo>
                      <a:pt x="2861" y="1017"/>
                    </a:lnTo>
                    <a:lnTo>
                      <a:pt x="2811" y="1017"/>
                    </a:lnTo>
                    <a:lnTo>
                      <a:pt x="2769" y="1017"/>
                    </a:lnTo>
                    <a:lnTo>
                      <a:pt x="2719" y="1017"/>
                    </a:lnTo>
                    <a:lnTo>
                      <a:pt x="2677" y="1017"/>
                    </a:lnTo>
                    <a:lnTo>
                      <a:pt x="2636" y="1008"/>
                    </a:lnTo>
                    <a:lnTo>
                      <a:pt x="2585" y="1008"/>
                    </a:lnTo>
                    <a:lnTo>
                      <a:pt x="2543" y="1000"/>
                    </a:lnTo>
                    <a:lnTo>
                      <a:pt x="2493" y="992"/>
                    </a:lnTo>
                    <a:lnTo>
                      <a:pt x="2451" y="983"/>
                    </a:lnTo>
                    <a:lnTo>
                      <a:pt x="2401" y="975"/>
                    </a:lnTo>
                    <a:lnTo>
                      <a:pt x="2359" y="967"/>
                    </a:lnTo>
                    <a:lnTo>
                      <a:pt x="2318" y="967"/>
                    </a:lnTo>
                    <a:lnTo>
                      <a:pt x="2267" y="967"/>
                    </a:lnTo>
                    <a:lnTo>
                      <a:pt x="2226" y="967"/>
                    </a:lnTo>
                    <a:lnTo>
                      <a:pt x="2175" y="967"/>
                    </a:lnTo>
                    <a:lnTo>
                      <a:pt x="2133" y="975"/>
                    </a:lnTo>
                    <a:lnTo>
                      <a:pt x="2083" y="983"/>
                    </a:lnTo>
                    <a:lnTo>
                      <a:pt x="2041" y="983"/>
                    </a:lnTo>
                    <a:lnTo>
                      <a:pt x="2000" y="992"/>
                    </a:lnTo>
                    <a:lnTo>
                      <a:pt x="1949" y="992"/>
                    </a:lnTo>
                    <a:lnTo>
                      <a:pt x="1908" y="992"/>
                    </a:lnTo>
                    <a:lnTo>
                      <a:pt x="1857" y="992"/>
                    </a:lnTo>
                    <a:lnTo>
                      <a:pt x="1815" y="992"/>
                    </a:lnTo>
                    <a:lnTo>
                      <a:pt x="1774" y="992"/>
                    </a:lnTo>
                    <a:lnTo>
                      <a:pt x="1723" y="983"/>
                    </a:lnTo>
                    <a:lnTo>
                      <a:pt x="1682" y="983"/>
                    </a:lnTo>
                    <a:lnTo>
                      <a:pt x="1631" y="975"/>
                    </a:lnTo>
                    <a:lnTo>
                      <a:pt x="1590" y="967"/>
                    </a:lnTo>
                    <a:lnTo>
                      <a:pt x="1539" y="958"/>
                    </a:lnTo>
                    <a:lnTo>
                      <a:pt x="1498" y="950"/>
                    </a:lnTo>
                    <a:lnTo>
                      <a:pt x="1456" y="942"/>
                    </a:lnTo>
                    <a:lnTo>
                      <a:pt x="1405" y="925"/>
                    </a:lnTo>
                    <a:lnTo>
                      <a:pt x="1364" y="917"/>
                    </a:lnTo>
                    <a:lnTo>
                      <a:pt x="1313" y="908"/>
                    </a:lnTo>
                    <a:lnTo>
                      <a:pt x="1272" y="900"/>
                    </a:lnTo>
                    <a:lnTo>
                      <a:pt x="1221" y="892"/>
                    </a:lnTo>
                    <a:lnTo>
                      <a:pt x="1180" y="900"/>
                    </a:lnTo>
                    <a:lnTo>
                      <a:pt x="1138" y="900"/>
                    </a:lnTo>
                    <a:lnTo>
                      <a:pt x="1087" y="908"/>
                    </a:lnTo>
                    <a:lnTo>
                      <a:pt x="1046" y="917"/>
                    </a:lnTo>
                    <a:lnTo>
                      <a:pt x="995" y="917"/>
                    </a:lnTo>
                    <a:lnTo>
                      <a:pt x="954" y="925"/>
                    </a:lnTo>
                    <a:lnTo>
                      <a:pt x="903" y="925"/>
                    </a:lnTo>
                    <a:lnTo>
                      <a:pt x="862" y="925"/>
                    </a:lnTo>
                    <a:lnTo>
                      <a:pt x="820" y="917"/>
                    </a:lnTo>
                    <a:lnTo>
                      <a:pt x="770" y="917"/>
                    </a:lnTo>
                    <a:lnTo>
                      <a:pt x="728" y="900"/>
                    </a:lnTo>
                    <a:lnTo>
                      <a:pt x="677" y="892"/>
                    </a:lnTo>
                    <a:lnTo>
                      <a:pt x="636" y="867"/>
                    </a:lnTo>
                    <a:lnTo>
                      <a:pt x="585" y="842"/>
                    </a:lnTo>
                    <a:lnTo>
                      <a:pt x="544" y="808"/>
                    </a:lnTo>
                    <a:lnTo>
                      <a:pt x="502" y="750"/>
                    </a:lnTo>
                    <a:lnTo>
                      <a:pt x="452" y="675"/>
                    </a:lnTo>
                    <a:lnTo>
                      <a:pt x="410" y="567"/>
                    </a:lnTo>
                    <a:lnTo>
                      <a:pt x="360" y="417"/>
                    </a:lnTo>
                    <a:lnTo>
                      <a:pt x="318" y="234"/>
                    </a:lnTo>
                    <a:lnTo>
                      <a:pt x="267" y="67"/>
                    </a:lnTo>
                    <a:lnTo>
                      <a:pt x="226" y="0"/>
                    </a:lnTo>
                    <a:lnTo>
                      <a:pt x="184" y="17"/>
                    </a:lnTo>
                    <a:lnTo>
                      <a:pt x="134" y="75"/>
                    </a:lnTo>
                    <a:lnTo>
                      <a:pt x="92" y="117"/>
                    </a:lnTo>
                    <a:lnTo>
                      <a:pt x="42" y="150"/>
                    </a:lnTo>
                    <a:lnTo>
                      <a:pt x="0" y="175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E17A9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2" name="Freeform 49"/>
              <p:cNvSpPr>
                <a:spLocks/>
              </p:cNvSpPr>
              <p:nvPr/>
            </p:nvSpPr>
            <p:spPr bwMode="auto">
              <a:xfrm>
                <a:off x="1649257" y="4060569"/>
                <a:ext cx="5618163" cy="1385935"/>
              </a:xfrm>
              <a:custGeom>
                <a:avLst/>
                <a:gdLst/>
                <a:ahLst/>
                <a:cxnLst>
                  <a:cxn ang="0">
                    <a:pos x="42" y="117"/>
                  </a:cxn>
                  <a:cxn ang="0">
                    <a:pos x="134" y="34"/>
                  </a:cxn>
                  <a:cxn ang="0">
                    <a:pos x="226" y="9"/>
                  </a:cxn>
                  <a:cxn ang="0">
                    <a:pos x="318" y="209"/>
                  </a:cxn>
                  <a:cxn ang="0">
                    <a:pos x="410" y="467"/>
                  </a:cxn>
                  <a:cxn ang="0">
                    <a:pos x="502" y="617"/>
                  </a:cxn>
                  <a:cxn ang="0">
                    <a:pos x="585" y="692"/>
                  </a:cxn>
                  <a:cxn ang="0">
                    <a:pos x="677" y="733"/>
                  </a:cxn>
                  <a:cxn ang="0">
                    <a:pos x="770" y="750"/>
                  </a:cxn>
                  <a:cxn ang="0">
                    <a:pos x="862" y="758"/>
                  </a:cxn>
                  <a:cxn ang="0">
                    <a:pos x="954" y="758"/>
                  </a:cxn>
                  <a:cxn ang="0">
                    <a:pos x="1046" y="758"/>
                  </a:cxn>
                  <a:cxn ang="0">
                    <a:pos x="1138" y="750"/>
                  </a:cxn>
                  <a:cxn ang="0">
                    <a:pos x="1221" y="742"/>
                  </a:cxn>
                  <a:cxn ang="0">
                    <a:pos x="1313" y="750"/>
                  </a:cxn>
                  <a:cxn ang="0">
                    <a:pos x="1405" y="767"/>
                  </a:cxn>
                  <a:cxn ang="0">
                    <a:pos x="1498" y="783"/>
                  </a:cxn>
                  <a:cxn ang="0">
                    <a:pos x="1590" y="800"/>
                  </a:cxn>
                  <a:cxn ang="0">
                    <a:pos x="1682" y="817"/>
                  </a:cxn>
                  <a:cxn ang="0">
                    <a:pos x="1774" y="825"/>
                  </a:cxn>
                  <a:cxn ang="0">
                    <a:pos x="1857" y="825"/>
                  </a:cxn>
                  <a:cxn ang="0">
                    <a:pos x="1949" y="825"/>
                  </a:cxn>
                  <a:cxn ang="0">
                    <a:pos x="2041" y="817"/>
                  </a:cxn>
                  <a:cxn ang="0">
                    <a:pos x="2133" y="808"/>
                  </a:cxn>
                  <a:cxn ang="0">
                    <a:pos x="2226" y="800"/>
                  </a:cxn>
                  <a:cxn ang="0">
                    <a:pos x="2318" y="800"/>
                  </a:cxn>
                  <a:cxn ang="0">
                    <a:pos x="2401" y="808"/>
                  </a:cxn>
                  <a:cxn ang="0">
                    <a:pos x="2493" y="825"/>
                  </a:cxn>
                  <a:cxn ang="0">
                    <a:pos x="2585" y="833"/>
                  </a:cxn>
                  <a:cxn ang="0">
                    <a:pos x="2677" y="842"/>
                  </a:cxn>
                  <a:cxn ang="0">
                    <a:pos x="2769" y="850"/>
                  </a:cxn>
                  <a:cxn ang="0">
                    <a:pos x="2861" y="850"/>
                  </a:cxn>
                  <a:cxn ang="0">
                    <a:pos x="2954" y="850"/>
                  </a:cxn>
                  <a:cxn ang="0">
                    <a:pos x="3037" y="842"/>
                  </a:cxn>
                  <a:cxn ang="0">
                    <a:pos x="3129" y="833"/>
                  </a:cxn>
                  <a:cxn ang="0">
                    <a:pos x="3221" y="825"/>
                  </a:cxn>
                  <a:cxn ang="0">
                    <a:pos x="3313" y="833"/>
                  </a:cxn>
                  <a:cxn ang="0">
                    <a:pos x="3405" y="850"/>
                  </a:cxn>
                  <a:cxn ang="0">
                    <a:pos x="3497" y="858"/>
                  </a:cxn>
                </a:cxnLst>
                <a:rect l="0" t="0" r="r" b="b"/>
                <a:pathLst>
                  <a:path w="3539" h="867">
                    <a:moveTo>
                      <a:pt x="0" y="150"/>
                    </a:moveTo>
                    <a:lnTo>
                      <a:pt x="42" y="117"/>
                    </a:lnTo>
                    <a:lnTo>
                      <a:pt x="92" y="84"/>
                    </a:lnTo>
                    <a:lnTo>
                      <a:pt x="134" y="34"/>
                    </a:lnTo>
                    <a:lnTo>
                      <a:pt x="184" y="0"/>
                    </a:lnTo>
                    <a:lnTo>
                      <a:pt x="226" y="9"/>
                    </a:lnTo>
                    <a:lnTo>
                      <a:pt x="267" y="75"/>
                    </a:lnTo>
                    <a:lnTo>
                      <a:pt x="318" y="209"/>
                    </a:lnTo>
                    <a:lnTo>
                      <a:pt x="360" y="350"/>
                    </a:lnTo>
                    <a:lnTo>
                      <a:pt x="410" y="467"/>
                    </a:lnTo>
                    <a:lnTo>
                      <a:pt x="452" y="550"/>
                    </a:lnTo>
                    <a:lnTo>
                      <a:pt x="502" y="617"/>
                    </a:lnTo>
                    <a:lnTo>
                      <a:pt x="544" y="658"/>
                    </a:lnTo>
                    <a:lnTo>
                      <a:pt x="585" y="692"/>
                    </a:lnTo>
                    <a:lnTo>
                      <a:pt x="636" y="717"/>
                    </a:lnTo>
                    <a:lnTo>
                      <a:pt x="677" y="733"/>
                    </a:lnTo>
                    <a:lnTo>
                      <a:pt x="728" y="742"/>
                    </a:lnTo>
                    <a:lnTo>
                      <a:pt x="770" y="750"/>
                    </a:lnTo>
                    <a:lnTo>
                      <a:pt x="820" y="758"/>
                    </a:lnTo>
                    <a:lnTo>
                      <a:pt x="862" y="758"/>
                    </a:lnTo>
                    <a:lnTo>
                      <a:pt x="903" y="767"/>
                    </a:lnTo>
                    <a:lnTo>
                      <a:pt x="954" y="758"/>
                    </a:lnTo>
                    <a:lnTo>
                      <a:pt x="995" y="758"/>
                    </a:lnTo>
                    <a:lnTo>
                      <a:pt x="1046" y="758"/>
                    </a:lnTo>
                    <a:lnTo>
                      <a:pt x="1087" y="750"/>
                    </a:lnTo>
                    <a:lnTo>
                      <a:pt x="1138" y="750"/>
                    </a:lnTo>
                    <a:lnTo>
                      <a:pt x="1180" y="742"/>
                    </a:lnTo>
                    <a:lnTo>
                      <a:pt x="1221" y="742"/>
                    </a:lnTo>
                    <a:lnTo>
                      <a:pt x="1272" y="742"/>
                    </a:lnTo>
                    <a:lnTo>
                      <a:pt x="1313" y="750"/>
                    </a:lnTo>
                    <a:lnTo>
                      <a:pt x="1364" y="758"/>
                    </a:lnTo>
                    <a:lnTo>
                      <a:pt x="1405" y="767"/>
                    </a:lnTo>
                    <a:lnTo>
                      <a:pt x="1456" y="775"/>
                    </a:lnTo>
                    <a:lnTo>
                      <a:pt x="1498" y="783"/>
                    </a:lnTo>
                    <a:lnTo>
                      <a:pt x="1539" y="800"/>
                    </a:lnTo>
                    <a:lnTo>
                      <a:pt x="1590" y="800"/>
                    </a:lnTo>
                    <a:lnTo>
                      <a:pt x="1631" y="808"/>
                    </a:lnTo>
                    <a:lnTo>
                      <a:pt x="1682" y="817"/>
                    </a:lnTo>
                    <a:lnTo>
                      <a:pt x="1723" y="817"/>
                    </a:lnTo>
                    <a:lnTo>
                      <a:pt x="1774" y="825"/>
                    </a:lnTo>
                    <a:lnTo>
                      <a:pt x="1815" y="825"/>
                    </a:lnTo>
                    <a:lnTo>
                      <a:pt x="1857" y="825"/>
                    </a:lnTo>
                    <a:lnTo>
                      <a:pt x="1908" y="825"/>
                    </a:lnTo>
                    <a:lnTo>
                      <a:pt x="1949" y="825"/>
                    </a:lnTo>
                    <a:lnTo>
                      <a:pt x="2000" y="817"/>
                    </a:lnTo>
                    <a:lnTo>
                      <a:pt x="2041" y="817"/>
                    </a:lnTo>
                    <a:lnTo>
                      <a:pt x="2083" y="808"/>
                    </a:lnTo>
                    <a:lnTo>
                      <a:pt x="2133" y="808"/>
                    </a:lnTo>
                    <a:lnTo>
                      <a:pt x="2175" y="800"/>
                    </a:lnTo>
                    <a:lnTo>
                      <a:pt x="2226" y="800"/>
                    </a:lnTo>
                    <a:lnTo>
                      <a:pt x="2267" y="800"/>
                    </a:lnTo>
                    <a:lnTo>
                      <a:pt x="2318" y="800"/>
                    </a:lnTo>
                    <a:lnTo>
                      <a:pt x="2359" y="800"/>
                    </a:lnTo>
                    <a:lnTo>
                      <a:pt x="2401" y="808"/>
                    </a:lnTo>
                    <a:lnTo>
                      <a:pt x="2451" y="817"/>
                    </a:lnTo>
                    <a:lnTo>
                      <a:pt x="2493" y="825"/>
                    </a:lnTo>
                    <a:lnTo>
                      <a:pt x="2543" y="833"/>
                    </a:lnTo>
                    <a:lnTo>
                      <a:pt x="2585" y="833"/>
                    </a:lnTo>
                    <a:lnTo>
                      <a:pt x="2636" y="842"/>
                    </a:lnTo>
                    <a:lnTo>
                      <a:pt x="2677" y="842"/>
                    </a:lnTo>
                    <a:lnTo>
                      <a:pt x="2719" y="842"/>
                    </a:lnTo>
                    <a:lnTo>
                      <a:pt x="2769" y="850"/>
                    </a:lnTo>
                    <a:lnTo>
                      <a:pt x="2811" y="850"/>
                    </a:lnTo>
                    <a:lnTo>
                      <a:pt x="2861" y="850"/>
                    </a:lnTo>
                    <a:lnTo>
                      <a:pt x="2903" y="850"/>
                    </a:lnTo>
                    <a:lnTo>
                      <a:pt x="2954" y="850"/>
                    </a:lnTo>
                    <a:lnTo>
                      <a:pt x="2995" y="842"/>
                    </a:lnTo>
                    <a:lnTo>
                      <a:pt x="3037" y="842"/>
                    </a:lnTo>
                    <a:lnTo>
                      <a:pt x="3087" y="842"/>
                    </a:lnTo>
                    <a:lnTo>
                      <a:pt x="3129" y="833"/>
                    </a:lnTo>
                    <a:lnTo>
                      <a:pt x="3179" y="833"/>
                    </a:lnTo>
                    <a:lnTo>
                      <a:pt x="3221" y="825"/>
                    </a:lnTo>
                    <a:lnTo>
                      <a:pt x="3271" y="825"/>
                    </a:lnTo>
                    <a:lnTo>
                      <a:pt x="3313" y="833"/>
                    </a:lnTo>
                    <a:lnTo>
                      <a:pt x="3355" y="842"/>
                    </a:lnTo>
                    <a:lnTo>
                      <a:pt x="3405" y="850"/>
                    </a:lnTo>
                    <a:lnTo>
                      <a:pt x="3447" y="858"/>
                    </a:lnTo>
                    <a:lnTo>
                      <a:pt x="3497" y="858"/>
                    </a:lnTo>
                    <a:lnTo>
                      <a:pt x="3539" y="867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4" name="Line 8"/>
              <p:cNvSpPr>
                <a:spLocks noChangeShapeType="1"/>
              </p:cNvSpPr>
              <p:nvPr/>
            </p:nvSpPr>
            <p:spPr bwMode="auto">
              <a:xfrm>
                <a:off x="1582281" y="5464446"/>
                <a:ext cx="57626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5" name="Line 9"/>
              <p:cNvSpPr>
                <a:spLocks noChangeShapeType="1"/>
              </p:cNvSpPr>
              <p:nvPr/>
            </p:nvSpPr>
            <p:spPr bwMode="auto">
              <a:xfrm flipV="1">
                <a:off x="1582281" y="898796"/>
                <a:ext cx="1588" cy="4565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 flipV="1">
                <a:off x="22982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 flipV="1">
                <a:off x="30157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8" name="Line 16"/>
              <p:cNvSpPr>
                <a:spLocks noChangeShapeType="1"/>
              </p:cNvSpPr>
              <p:nvPr/>
            </p:nvSpPr>
            <p:spPr bwMode="auto">
              <a:xfrm flipV="1">
                <a:off x="37333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9" name="Line 18"/>
              <p:cNvSpPr>
                <a:spLocks noChangeShapeType="1"/>
              </p:cNvSpPr>
              <p:nvPr/>
            </p:nvSpPr>
            <p:spPr bwMode="auto">
              <a:xfrm flipV="1">
                <a:off x="44635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0" name="Line 20"/>
              <p:cNvSpPr>
                <a:spLocks noChangeShapeType="1"/>
              </p:cNvSpPr>
              <p:nvPr/>
            </p:nvSpPr>
            <p:spPr bwMode="auto">
              <a:xfrm flipV="1">
                <a:off x="51795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1" name="Line 22"/>
              <p:cNvSpPr>
                <a:spLocks noChangeShapeType="1"/>
              </p:cNvSpPr>
              <p:nvPr/>
            </p:nvSpPr>
            <p:spPr bwMode="auto">
              <a:xfrm flipV="1">
                <a:off x="58971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2" name="Line 24"/>
              <p:cNvSpPr>
                <a:spLocks noChangeShapeType="1"/>
              </p:cNvSpPr>
              <p:nvPr/>
            </p:nvSpPr>
            <p:spPr bwMode="auto">
              <a:xfrm flipV="1">
                <a:off x="66146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3" name="Line 26"/>
              <p:cNvSpPr>
                <a:spLocks noChangeShapeType="1"/>
              </p:cNvSpPr>
              <p:nvPr/>
            </p:nvSpPr>
            <p:spPr bwMode="auto">
              <a:xfrm flipV="1">
                <a:off x="73449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4" name="Line 30"/>
              <p:cNvSpPr>
                <a:spLocks noChangeShapeType="1"/>
              </p:cNvSpPr>
              <p:nvPr/>
            </p:nvSpPr>
            <p:spPr bwMode="auto">
              <a:xfrm>
                <a:off x="1582281" y="48913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5" name="Line 32"/>
              <p:cNvSpPr>
                <a:spLocks noChangeShapeType="1"/>
              </p:cNvSpPr>
              <p:nvPr/>
            </p:nvSpPr>
            <p:spPr bwMode="auto">
              <a:xfrm>
                <a:off x="1582281" y="43166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582281" y="374200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7" name="Line 36"/>
              <p:cNvSpPr>
                <a:spLocks noChangeShapeType="1"/>
              </p:cNvSpPr>
              <p:nvPr/>
            </p:nvSpPr>
            <p:spPr bwMode="auto">
              <a:xfrm>
                <a:off x="1582281" y="3181621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8" name="Line 38"/>
              <p:cNvSpPr>
                <a:spLocks noChangeShapeType="1"/>
              </p:cNvSpPr>
              <p:nvPr/>
            </p:nvSpPr>
            <p:spPr bwMode="auto">
              <a:xfrm>
                <a:off x="1582281" y="260853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9" name="Line 40"/>
              <p:cNvSpPr>
                <a:spLocks noChangeShapeType="1"/>
              </p:cNvSpPr>
              <p:nvPr/>
            </p:nvSpPr>
            <p:spPr bwMode="auto">
              <a:xfrm>
                <a:off x="1582281" y="20338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0" name="Line 42"/>
              <p:cNvSpPr>
                <a:spLocks noChangeShapeType="1"/>
              </p:cNvSpPr>
              <p:nvPr/>
            </p:nvSpPr>
            <p:spPr bwMode="auto">
              <a:xfrm>
                <a:off x="1582281" y="14591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1" name="Line 44"/>
              <p:cNvSpPr>
                <a:spLocks noChangeShapeType="1"/>
              </p:cNvSpPr>
              <p:nvPr/>
            </p:nvSpPr>
            <p:spPr bwMode="auto">
              <a:xfrm>
                <a:off x="1582281" y="898796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auto">
              <a:xfrm>
                <a:off x="1647368" y="3181621"/>
                <a:ext cx="5616575" cy="2270125"/>
              </a:xfrm>
              <a:custGeom>
                <a:avLst/>
                <a:gdLst/>
                <a:ahLst/>
                <a:cxnLst>
                  <a:cxn ang="0">
                    <a:pos x="92" y="858"/>
                  </a:cxn>
                  <a:cxn ang="0">
                    <a:pos x="226" y="765"/>
                  </a:cxn>
                  <a:cxn ang="0">
                    <a:pos x="360" y="1018"/>
                  </a:cxn>
                  <a:cxn ang="0">
                    <a:pos x="502" y="1228"/>
                  </a:cxn>
                  <a:cxn ang="0">
                    <a:pos x="636" y="1312"/>
                  </a:cxn>
                  <a:cxn ang="0">
                    <a:pos x="770" y="1346"/>
                  </a:cxn>
                  <a:cxn ang="0">
                    <a:pos x="904" y="1354"/>
                  </a:cxn>
                  <a:cxn ang="0">
                    <a:pos x="1046" y="1354"/>
                  </a:cxn>
                  <a:cxn ang="0">
                    <a:pos x="1180" y="1337"/>
                  </a:cxn>
                  <a:cxn ang="0">
                    <a:pos x="1314" y="1337"/>
                  </a:cxn>
                  <a:cxn ang="0">
                    <a:pos x="1456" y="1354"/>
                  </a:cxn>
                  <a:cxn ang="0">
                    <a:pos x="1590" y="1371"/>
                  </a:cxn>
                  <a:cxn ang="0">
                    <a:pos x="1723" y="1388"/>
                  </a:cxn>
                  <a:cxn ang="0">
                    <a:pos x="1857" y="1388"/>
                  </a:cxn>
                  <a:cxn ang="0">
                    <a:pos x="1999" y="1388"/>
                  </a:cxn>
                  <a:cxn ang="0">
                    <a:pos x="2133" y="1379"/>
                  </a:cxn>
                  <a:cxn ang="0">
                    <a:pos x="2267" y="1371"/>
                  </a:cxn>
                  <a:cxn ang="0">
                    <a:pos x="2401" y="1379"/>
                  </a:cxn>
                  <a:cxn ang="0">
                    <a:pos x="2543" y="1396"/>
                  </a:cxn>
                  <a:cxn ang="0">
                    <a:pos x="2677" y="1405"/>
                  </a:cxn>
                  <a:cxn ang="0">
                    <a:pos x="2811" y="1413"/>
                  </a:cxn>
                  <a:cxn ang="0">
                    <a:pos x="2953" y="1413"/>
                  </a:cxn>
                  <a:cxn ang="0">
                    <a:pos x="3087" y="1405"/>
                  </a:cxn>
                  <a:cxn ang="0">
                    <a:pos x="3221" y="1396"/>
                  </a:cxn>
                  <a:cxn ang="0">
                    <a:pos x="3354" y="1405"/>
                  </a:cxn>
                  <a:cxn ang="0">
                    <a:pos x="3497" y="1421"/>
                  </a:cxn>
                  <a:cxn ang="0">
                    <a:pos x="3497" y="1421"/>
                  </a:cxn>
                  <a:cxn ang="0">
                    <a:pos x="3354" y="1396"/>
                  </a:cxn>
                  <a:cxn ang="0">
                    <a:pos x="3221" y="1379"/>
                  </a:cxn>
                  <a:cxn ang="0">
                    <a:pos x="3087" y="1396"/>
                  </a:cxn>
                  <a:cxn ang="0">
                    <a:pos x="2953" y="1405"/>
                  </a:cxn>
                  <a:cxn ang="0">
                    <a:pos x="2811" y="1405"/>
                  </a:cxn>
                  <a:cxn ang="0">
                    <a:pos x="2677" y="1396"/>
                  </a:cxn>
                  <a:cxn ang="0">
                    <a:pos x="2543" y="1379"/>
                  </a:cxn>
                  <a:cxn ang="0">
                    <a:pos x="2401" y="1362"/>
                  </a:cxn>
                  <a:cxn ang="0">
                    <a:pos x="2267" y="1362"/>
                  </a:cxn>
                  <a:cxn ang="0">
                    <a:pos x="2133" y="1371"/>
                  </a:cxn>
                  <a:cxn ang="0">
                    <a:pos x="1999" y="1379"/>
                  </a:cxn>
                  <a:cxn ang="0">
                    <a:pos x="1857" y="1379"/>
                  </a:cxn>
                  <a:cxn ang="0">
                    <a:pos x="1723" y="1371"/>
                  </a:cxn>
                  <a:cxn ang="0">
                    <a:pos x="1590" y="1362"/>
                  </a:cxn>
                  <a:cxn ang="0">
                    <a:pos x="1456" y="1337"/>
                  </a:cxn>
                  <a:cxn ang="0">
                    <a:pos x="1314" y="1312"/>
                  </a:cxn>
                  <a:cxn ang="0">
                    <a:pos x="1180" y="1312"/>
                  </a:cxn>
                  <a:cxn ang="0">
                    <a:pos x="1046" y="1329"/>
                  </a:cxn>
                  <a:cxn ang="0">
                    <a:pos x="904" y="1329"/>
                  </a:cxn>
                  <a:cxn ang="0">
                    <a:pos x="770" y="1320"/>
                  </a:cxn>
                  <a:cxn ang="0">
                    <a:pos x="636" y="1287"/>
                  </a:cxn>
                  <a:cxn ang="0">
                    <a:pos x="502" y="1186"/>
                  </a:cxn>
                  <a:cxn ang="0">
                    <a:pos x="360" y="908"/>
                  </a:cxn>
                  <a:cxn ang="0">
                    <a:pos x="226" y="421"/>
                  </a:cxn>
                  <a:cxn ang="0">
                    <a:pos x="92" y="17"/>
                  </a:cxn>
                  <a:cxn ang="0">
                    <a:pos x="0" y="942"/>
                  </a:cxn>
                </a:cxnLst>
                <a:rect l="0" t="0" r="r" b="b"/>
                <a:pathLst>
                  <a:path w="3538" h="1430">
                    <a:moveTo>
                      <a:pt x="0" y="942"/>
                    </a:moveTo>
                    <a:lnTo>
                      <a:pt x="42" y="908"/>
                    </a:lnTo>
                    <a:lnTo>
                      <a:pt x="92" y="858"/>
                    </a:lnTo>
                    <a:lnTo>
                      <a:pt x="134" y="807"/>
                    </a:lnTo>
                    <a:lnTo>
                      <a:pt x="184" y="774"/>
                    </a:lnTo>
                    <a:lnTo>
                      <a:pt x="226" y="765"/>
                    </a:lnTo>
                    <a:lnTo>
                      <a:pt x="268" y="816"/>
                    </a:lnTo>
                    <a:lnTo>
                      <a:pt x="318" y="908"/>
                    </a:lnTo>
                    <a:lnTo>
                      <a:pt x="360" y="1018"/>
                    </a:lnTo>
                    <a:lnTo>
                      <a:pt x="410" y="1102"/>
                    </a:lnTo>
                    <a:lnTo>
                      <a:pt x="452" y="1177"/>
                    </a:lnTo>
                    <a:lnTo>
                      <a:pt x="502" y="1228"/>
                    </a:lnTo>
                    <a:lnTo>
                      <a:pt x="544" y="1270"/>
                    </a:lnTo>
                    <a:lnTo>
                      <a:pt x="586" y="1295"/>
                    </a:lnTo>
                    <a:lnTo>
                      <a:pt x="636" y="1312"/>
                    </a:lnTo>
                    <a:lnTo>
                      <a:pt x="678" y="1329"/>
                    </a:lnTo>
                    <a:lnTo>
                      <a:pt x="728" y="1337"/>
                    </a:lnTo>
                    <a:lnTo>
                      <a:pt x="770" y="1346"/>
                    </a:lnTo>
                    <a:lnTo>
                      <a:pt x="820" y="1354"/>
                    </a:lnTo>
                    <a:lnTo>
                      <a:pt x="862" y="1354"/>
                    </a:lnTo>
                    <a:lnTo>
                      <a:pt x="904" y="1354"/>
                    </a:lnTo>
                    <a:lnTo>
                      <a:pt x="954" y="1354"/>
                    </a:lnTo>
                    <a:lnTo>
                      <a:pt x="996" y="1354"/>
                    </a:lnTo>
                    <a:lnTo>
                      <a:pt x="1046" y="1354"/>
                    </a:lnTo>
                    <a:lnTo>
                      <a:pt x="1088" y="1346"/>
                    </a:lnTo>
                    <a:lnTo>
                      <a:pt x="1138" y="1346"/>
                    </a:lnTo>
                    <a:lnTo>
                      <a:pt x="1180" y="1337"/>
                    </a:lnTo>
                    <a:lnTo>
                      <a:pt x="1222" y="1337"/>
                    </a:lnTo>
                    <a:lnTo>
                      <a:pt x="1272" y="1337"/>
                    </a:lnTo>
                    <a:lnTo>
                      <a:pt x="1314" y="1337"/>
                    </a:lnTo>
                    <a:lnTo>
                      <a:pt x="1364" y="1337"/>
                    </a:lnTo>
                    <a:lnTo>
                      <a:pt x="1406" y="1346"/>
                    </a:lnTo>
                    <a:lnTo>
                      <a:pt x="1456" y="1354"/>
                    </a:lnTo>
                    <a:lnTo>
                      <a:pt x="1498" y="1362"/>
                    </a:lnTo>
                    <a:lnTo>
                      <a:pt x="1539" y="1362"/>
                    </a:lnTo>
                    <a:lnTo>
                      <a:pt x="1590" y="1371"/>
                    </a:lnTo>
                    <a:lnTo>
                      <a:pt x="1631" y="1379"/>
                    </a:lnTo>
                    <a:lnTo>
                      <a:pt x="1682" y="1379"/>
                    </a:lnTo>
                    <a:lnTo>
                      <a:pt x="1723" y="1388"/>
                    </a:lnTo>
                    <a:lnTo>
                      <a:pt x="1774" y="1388"/>
                    </a:lnTo>
                    <a:lnTo>
                      <a:pt x="1815" y="1388"/>
                    </a:lnTo>
                    <a:lnTo>
                      <a:pt x="1857" y="1388"/>
                    </a:lnTo>
                    <a:lnTo>
                      <a:pt x="1907" y="1388"/>
                    </a:lnTo>
                    <a:lnTo>
                      <a:pt x="1949" y="1388"/>
                    </a:lnTo>
                    <a:lnTo>
                      <a:pt x="1999" y="1388"/>
                    </a:lnTo>
                    <a:lnTo>
                      <a:pt x="2041" y="1388"/>
                    </a:lnTo>
                    <a:lnTo>
                      <a:pt x="2083" y="1379"/>
                    </a:lnTo>
                    <a:lnTo>
                      <a:pt x="2133" y="1379"/>
                    </a:lnTo>
                    <a:lnTo>
                      <a:pt x="2175" y="1379"/>
                    </a:lnTo>
                    <a:lnTo>
                      <a:pt x="2225" y="1371"/>
                    </a:lnTo>
                    <a:lnTo>
                      <a:pt x="2267" y="1371"/>
                    </a:lnTo>
                    <a:lnTo>
                      <a:pt x="2317" y="1371"/>
                    </a:lnTo>
                    <a:lnTo>
                      <a:pt x="2359" y="1379"/>
                    </a:lnTo>
                    <a:lnTo>
                      <a:pt x="2401" y="1379"/>
                    </a:lnTo>
                    <a:lnTo>
                      <a:pt x="2451" y="1388"/>
                    </a:lnTo>
                    <a:lnTo>
                      <a:pt x="2493" y="1388"/>
                    </a:lnTo>
                    <a:lnTo>
                      <a:pt x="2543" y="1396"/>
                    </a:lnTo>
                    <a:lnTo>
                      <a:pt x="2585" y="1405"/>
                    </a:lnTo>
                    <a:lnTo>
                      <a:pt x="2635" y="1405"/>
                    </a:lnTo>
                    <a:lnTo>
                      <a:pt x="2677" y="1405"/>
                    </a:lnTo>
                    <a:lnTo>
                      <a:pt x="2719" y="1413"/>
                    </a:lnTo>
                    <a:lnTo>
                      <a:pt x="2769" y="1413"/>
                    </a:lnTo>
                    <a:lnTo>
                      <a:pt x="2811" y="1413"/>
                    </a:lnTo>
                    <a:lnTo>
                      <a:pt x="2861" y="1413"/>
                    </a:lnTo>
                    <a:lnTo>
                      <a:pt x="2903" y="1413"/>
                    </a:lnTo>
                    <a:lnTo>
                      <a:pt x="2953" y="1413"/>
                    </a:lnTo>
                    <a:lnTo>
                      <a:pt x="2995" y="1413"/>
                    </a:lnTo>
                    <a:lnTo>
                      <a:pt x="3037" y="1405"/>
                    </a:lnTo>
                    <a:lnTo>
                      <a:pt x="3087" y="1405"/>
                    </a:lnTo>
                    <a:lnTo>
                      <a:pt x="3129" y="1405"/>
                    </a:lnTo>
                    <a:lnTo>
                      <a:pt x="3179" y="1396"/>
                    </a:lnTo>
                    <a:lnTo>
                      <a:pt x="3221" y="1396"/>
                    </a:lnTo>
                    <a:lnTo>
                      <a:pt x="3271" y="1396"/>
                    </a:lnTo>
                    <a:lnTo>
                      <a:pt x="3313" y="1396"/>
                    </a:lnTo>
                    <a:lnTo>
                      <a:pt x="3354" y="1405"/>
                    </a:lnTo>
                    <a:lnTo>
                      <a:pt x="3405" y="1413"/>
                    </a:lnTo>
                    <a:lnTo>
                      <a:pt x="3446" y="1421"/>
                    </a:lnTo>
                    <a:lnTo>
                      <a:pt x="3497" y="1421"/>
                    </a:lnTo>
                    <a:lnTo>
                      <a:pt x="3538" y="1430"/>
                    </a:lnTo>
                    <a:lnTo>
                      <a:pt x="3538" y="1421"/>
                    </a:lnTo>
                    <a:lnTo>
                      <a:pt x="3497" y="1421"/>
                    </a:lnTo>
                    <a:lnTo>
                      <a:pt x="3446" y="1413"/>
                    </a:lnTo>
                    <a:lnTo>
                      <a:pt x="3405" y="1405"/>
                    </a:lnTo>
                    <a:lnTo>
                      <a:pt x="3354" y="1396"/>
                    </a:lnTo>
                    <a:lnTo>
                      <a:pt x="3313" y="1388"/>
                    </a:lnTo>
                    <a:lnTo>
                      <a:pt x="3271" y="1379"/>
                    </a:lnTo>
                    <a:lnTo>
                      <a:pt x="3221" y="1379"/>
                    </a:lnTo>
                    <a:lnTo>
                      <a:pt x="3179" y="1388"/>
                    </a:lnTo>
                    <a:lnTo>
                      <a:pt x="3129" y="1388"/>
                    </a:lnTo>
                    <a:lnTo>
                      <a:pt x="3087" y="1396"/>
                    </a:lnTo>
                    <a:lnTo>
                      <a:pt x="3037" y="1396"/>
                    </a:lnTo>
                    <a:lnTo>
                      <a:pt x="2995" y="1405"/>
                    </a:lnTo>
                    <a:lnTo>
                      <a:pt x="2953" y="1405"/>
                    </a:lnTo>
                    <a:lnTo>
                      <a:pt x="2903" y="1405"/>
                    </a:lnTo>
                    <a:lnTo>
                      <a:pt x="2861" y="1405"/>
                    </a:lnTo>
                    <a:lnTo>
                      <a:pt x="2811" y="1405"/>
                    </a:lnTo>
                    <a:lnTo>
                      <a:pt x="2769" y="1405"/>
                    </a:lnTo>
                    <a:lnTo>
                      <a:pt x="2719" y="1405"/>
                    </a:lnTo>
                    <a:lnTo>
                      <a:pt x="2677" y="1396"/>
                    </a:lnTo>
                    <a:lnTo>
                      <a:pt x="2635" y="1396"/>
                    </a:lnTo>
                    <a:lnTo>
                      <a:pt x="2585" y="1388"/>
                    </a:lnTo>
                    <a:lnTo>
                      <a:pt x="2543" y="1379"/>
                    </a:lnTo>
                    <a:lnTo>
                      <a:pt x="2493" y="1371"/>
                    </a:lnTo>
                    <a:lnTo>
                      <a:pt x="2451" y="1362"/>
                    </a:lnTo>
                    <a:lnTo>
                      <a:pt x="2401" y="1362"/>
                    </a:lnTo>
                    <a:lnTo>
                      <a:pt x="2359" y="1354"/>
                    </a:lnTo>
                    <a:lnTo>
                      <a:pt x="2317" y="1354"/>
                    </a:lnTo>
                    <a:lnTo>
                      <a:pt x="2267" y="1362"/>
                    </a:lnTo>
                    <a:lnTo>
                      <a:pt x="2225" y="1362"/>
                    </a:lnTo>
                    <a:lnTo>
                      <a:pt x="2175" y="1362"/>
                    </a:lnTo>
                    <a:lnTo>
                      <a:pt x="2133" y="1371"/>
                    </a:lnTo>
                    <a:lnTo>
                      <a:pt x="2083" y="1371"/>
                    </a:lnTo>
                    <a:lnTo>
                      <a:pt x="2041" y="1379"/>
                    </a:lnTo>
                    <a:lnTo>
                      <a:pt x="1999" y="1379"/>
                    </a:lnTo>
                    <a:lnTo>
                      <a:pt x="1949" y="1379"/>
                    </a:lnTo>
                    <a:lnTo>
                      <a:pt x="1907" y="1379"/>
                    </a:lnTo>
                    <a:lnTo>
                      <a:pt x="1857" y="1379"/>
                    </a:lnTo>
                    <a:lnTo>
                      <a:pt x="1815" y="1379"/>
                    </a:lnTo>
                    <a:lnTo>
                      <a:pt x="1774" y="1379"/>
                    </a:lnTo>
                    <a:lnTo>
                      <a:pt x="1723" y="1371"/>
                    </a:lnTo>
                    <a:lnTo>
                      <a:pt x="1682" y="1371"/>
                    </a:lnTo>
                    <a:lnTo>
                      <a:pt x="1631" y="1362"/>
                    </a:lnTo>
                    <a:lnTo>
                      <a:pt x="1590" y="1362"/>
                    </a:lnTo>
                    <a:lnTo>
                      <a:pt x="1539" y="1354"/>
                    </a:lnTo>
                    <a:lnTo>
                      <a:pt x="1498" y="1346"/>
                    </a:lnTo>
                    <a:lnTo>
                      <a:pt x="1456" y="1337"/>
                    </a:lnTo>
                    <a:lnTo>
                      <a:pt x="1406" y="1329"/>
                    </a:lnTo>
                    <a:lnTo>
                      <a:pt x="1364" y="1320"/>
                    </a:lnTo>
                    <a:lnTo>
                      <a:pt x="1314" y="1312"/>
                    </a:lnTo>
                    <a:lnTo>
                      <a:pt x="1272" y="1312"/>
                    </a:lnTo>
                    <a:lnTo>
                      <a:pt x="1222" y="1312"/>
                    </a:lnTo>
                    <a:lnTo>
                      <a:pt x="1180" y="1312"/>
                    </a:lnTo>
                    <a:lnTo>
                      <a:pt x="1138" y="1320"/>
                    </a:lnTo>
                    <a:lnTo>
                      <a:pt x="1088" y="1320"/>
                    </a:lnTo>
                    <a:lnTo>
                      <a:pt x="1046" y="1329"/>
                    </a:lnTo>
                    <a:lnTo>
                      <a:pt x="996" y="1329"/>
                    </a:lnTo>
                    <a:lnTo>
                      <a:pt x="954" y="1329"/>
                    </a:lnTo>
                    <a:lnTo>
                      <a:pt x="904" y="1329"/>
                    </a:lnTo>
                    <a:lnTo>
                      <a:pt x="862" y="1329"/>
                    </a:lnTo>
                    <a:lnTo>
                      <a:pt x="820" y="1329"/>
                    </a:lnTo>
                    <a:lnTo>
                      <a:pt x="770" y="1320"/>
                    </a:lnTo>
                    <a:lnTo>
                      <a:pt x="728" y="1312"/>
                    </a:lnTo>
                    <a:lnTo>
                      <a:pt x="678" y="1304"/>
                    </a:lnTo>
                    <a:lnTo>
                      <a:pt x="636" y="1287"/>
                    </a:lnTo>
                    <a:lnTo>
                      <a:pt x="586" y="1262"/>
                    </a:lnTo>
                    <a:lnTo>
                      <a:pt x="544" y="1228"/>
                    </a:lnTo>
                    <a:lnTo>
                      <a:pt x="502" y="1186"/>
                    </a:lnTo>
                    <a:lnTo>
                      <a:pt x="452" y="1119"/>
                    </a:lnTo>
                    <a:lnTo>
                      <a:pt x="410" y="1035"/>
                    </a:lnTo>
                    <a:lnTo>
                      <a:pt x="360" y="908"/>
                    </a:lnTo>
                    <a:lnTo>
                      <a:pt x="318" y="757"/>
                    </a:lnTo>
                    <a:lnTo>
                      <a:pt x="268" y="589"/>
                    </a:lnTo>
                    <a:lnTo>
                      <a:pt x="226" y="421"/>
                    </a:lnTo>
                    <a:lnTo>
                      <a:pt x="184" y="244"/>
                    </a:lnTo>
                    <a:lnTo>
                      <a:pt x="134" y="101"/>
                    </a:lnTo>
                    <a:lnTo>
                      <a:pt x="92" y="17"/>
                    </a:lnTo>
                    <a:lnTo>
                      <a:pt x="42" y="0"/>
                    </a:lnTo>
                    <a:lnTo>
                      <a:pt x="0" y="34"/>
                    </a:lnTo>
                    <a:lnTo>
                      <a:pt x="0" y="942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3" name="Freeform 48"/>
              <p:cNvSpPr>
                <a:spLocks/>
              </p:cNvSpPr>
              <p:nvPr/>
            </p:nvSpPr>
            <p:spPr bwMode="auto">
              <a:xfrm>
                <a:off x="1647368" y="3875358"/>
                <a:ext cx="5616575" cy="1576388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134" y="17"/>
                  </a:cxn>
                  <a:cxn ang="0">
                    <a:pos x="226" y="152"/>
                  </a:cxn>
                  <a:cxn ang="0">
                    <a:pos x="318" y="396"/>
                  </a:cxn>
                  <a:cxn ang="0">
                    <a:pos x="410" y="631"/>
                  </a:cxn>
                  <a:cxn ang="0">
                    <a:pos x="502" y="766"/>
                  </a:cxn>
                  <a:cxn ang="0">
                    <a:pos x="586" y="841"/>
                  </a:cxn>
                  <a:cxn ang="0">
                    <a:pos x="678" y="875"/>
                  </a:cxn>
                  <a:cxn ang="0">
                    <a:pos x="770" y="900"/>
                  </a:cxn>
                  <a:cxn ang="0">
                    <a:pos x="862" y="909"/>
                  </a:cxn>
                  <a:cxn ang="0">
                    <a:pos x="954" y="909"/>
                  </a:cxn>
                  <a:cxn ang="0">
                    <a:pos x="1046" y="900"/>
                  </a:cxn>
                  <a:cxn ang="0">
                    <a:pos x="1138" y="892"/>
                  </a:cxn>
                  <a:cxn ang="0">
                    <a:pos x="1222" y="883"/>
                  </a:cxn>
                  <a:cxn ang="0">
                    <a:pos x="1314" y="892"/>
                  </a:cxn>
                  <a:cxn ang="0">
                    <a:pos x="1406" y="900"/>
                  </a:cxn>
                  <a:cxn ang="0">
                    <a:pos x="1498" y="917"/>
                  </a:cxn>
                  <a:cxn ang="0">
                    <a:pos x="1590" y="925"/>
                  </a:cxn>
                  <a:cxn ang="0">
                    <a:pos x="1682" y="942"/>
                  </a:cxn>
                  <a:cxn ang="0">
                    <a:pos x="1774" y="942"/>
                  </a:cxn>
                  <a:cxn ang="0">
                    <a:pos x="1857" y="951"/>
                  </a:cxn>
                  <a:cxn ang="0">
                    <a:pos x="1949" y="951"/>
                  </a:cxn>
                  <a:cxn ang="0">
                    <a:pos x="2041" y="942"/>
                  </a:cxn>
                  <a:cxn ang="0">
                    <a:pos x="2133" y="934"/>
                  </a:cxn>
                  <a:cxn ang="0">
                    <a:pos x="2225" y="934"/>
                  </a:cxn>
                  <a:cxn ang="0">
                    <a:pos x="2317" y="925"/>
                  </a:cxn>
                  <a:cxn ang="0">
                    <a:pos x="2401" y="934"/>
                  </a:cxn>
                  <a:cxn ang="0">
                    <a:pos x="2493" y="942"/>
                  </a:cxn>
                  <a:cxn ang="0">
                    <a:pos x="2585" y="959"/>
                  </a:cxn>
                  <a:cxn ang="0">
                    <a:pos x="2677" y="968"/>
                  </a:cxn>
                  <a:cxn ang="0">
                    <a:pos x="2769" y="968"/>
                  </a:cxn>
                  <a:cxn ang="0">
                    <a:pos x="2861" y="976"/>
                  </a:cxn>
                  <a:cxn ang="0">
                    <a:pos x="2953" y="976"/>
                  </a:cxn>
                  <a:cxn ang="0">
                    <a:pos x="3037" y="968"/>
                  </a:cxn>
                  <a:cxn ang="0">
                    <a:pos x="3129" y="959"/>
                  </a:cxn>
                  <a:cxn ang="0">
                    <a:pos x="3221" y="951"/>
                  </a:cxn>
                  <a:cxn ang="0">
                    <a:pos x="3313" y="959"/>
                  </a:cxn>
                  <a:cxn ang="0">
                    <a:pos x="3405" y="976"/>
                  </a:cxn>
                  <a:cxn ang="0">
                    <a:pos x="3497" y="984"/>
                  </a:cxn>
                </a:cxnLst>
                <a:rect l="0" t="0" r="r" b="b"/>
                <a:pathLst>
                  <a:path w="3538" h="993">
                    <a:moveTo>
                      <a:pt x="0" y="51"/>
                    </a:moveTo>
                    <a:lnTo>
                      <a:pt x="42" y="17"/>
                    </a:lnTo>
                    <a:lnTo>
                      <a:pt x="92" y="0"/>
                    </a:lnTo>
                    <a:lnTo>
                      <a:pt x="134" y="17"/>
                    </a:lnTo>
                    <a:lnTo>
                      <a:pt x="184" y="76"/>
                    </a:lnTo>
                    <a:lnTo>
                      <a:pt x="226" y="152"/>
                    </a:lnTo>
                    <a:lnTo>
                      <a:pt x="268" y="270"/>
                    </a:lnTo>
                    <a:lnTo>
                      <a:pt x="318" y="396"/>
                    </a:lnTo>
                    <a:lnTo>
                      <a:pt x="360" y="522"/>
                    </a:lnTo>
                    <a:lnTo>
                      <a:pt x="410" y="631"/>
                    </a:lnTo>
                    <a:lnTo>
                      <a:pt x="452" y="715"/>
                    </a:lnTo>
                    <a:lnTo>
                      <a:pt x="502" y="766"/>
                    </a:lnTo>
                    <a:lnTo>
                      <a:pt x="544" y="808"/>
                    </a:lnTo>
                    <a:lnTo>
                      <a:pt x="586" y="841"/>
                    </a:lnTo>
                    <a:lnTo>
                      <a:pt x="636" y="867"/>
                    </a:lnTo>
                    <a:lnTo>
                      <a:pt x="678" y="875"/>
                    </a:lnTo>
                    <a:lnTo>
                      <a:pt x="728" y="892"/>
                    </a:lnTo>
                    <a:lnTo>
                      <a:pt x="770" y="900"/>
                    </a:lnTo>
                    <a:lnTo>
                      <a:pt x="820" y="900"/>
                    </a:lnTo>
                    <a:lnTo>
                      <a:pt x="862" y="909"/>
                    </a:lnTo>
                    <a:lnTo>
                      <a:pt x="904" y="909"/>
                    </a:lnTo>
                    <a:lnTo>
                      <a:pt x="954" y="909"/>
                    </a:lnTo>
                    <a:lnTo>
                      <a:pt x="996" y="909"/>
                    </a:lnTo>
                    <a:lnTo>
                      <a:pt x="1046" y="900"/>
                    </a:lnTo>
                    <a:lnTo>
                      <a:pt x="1088" y="900"/>
                    </a:lnTo>
                    <a:lnTo>
                      <a:pt x="1138" y="892"/>
                    </a:lnTo>
                    <a:lnTo>
                      <a:pt x="1180" y="892"/>
                    </a:lnTo>
                    <a:lnTo>
                      <a:pt x="1222" y="883"/>
                    </a:lnTo>
                    <a:lnTo>
                      <a:pt x="1272" y="883"/>
                    </a:lnTo>
                    <a:lnTo>
                      <a:pt x="1314" y="892"/>
                    </a:lnTo>
                    <a:lnTo>
                      <a:pt x="1364" y="892"/>
                    </a:lnTo>
                    <a:lnTo>
                      <a:pt x="1406" y="900"/>
                    </a:lnTo>
                    <a:lnTo>
                      <a:pt x="1456" y="909"/>
                    </a:lnTo>
                    <a:lnTo>
                      <a:pt x="1498" y="917"/>
                    </a:lnTo>
                    <a:lnTo>
                      <a:pt x="1539" y="925"/>
                    </a:lnTo>
                    <a:lnTo>
                      <a:pt x="1590" y="925"/>
                    </a:lnTo>
                    <a:lnTo>
                      <a:pt x="1631" y="934"/>
                    </a:lnTo>
                    <a:lnTo>
                      <a:pt x="1682" y="942"/>
                    </a:lnTo>
                    <a:lnTo>
                      <a:pt x="1723" y="942"/>
                    </a:lnTo>
                    <a:lnTo>
                      <a:pt x="1774" y="942"/>
                    </a:lnTo>
                    <a:lnTo>
                      <a:pt x="1815" y="951"/>
                    </a:lnTo>
                    <a:lnTo>
                      <a:pt x="1857" y="951"/>
                    </a:lnTo>
                    <a:lnTo>
                      <a:pt x="1907" y="951"/>
                    </a:lnTo>
                    <a:lnTo>
                      <a:pt x="1949" y="951"/>
                    </a:lnTo>
                    <a:lnTo>
                      <a:pt x="1999" y="942"/>
                    </a:lnTo>
                    <a:lnTo>
                      <a:pt x="2041" y="942"/>
                    </a:lnTo>
                    <a:lnTo>
                      <a:pt x="2083" y="942"/>
                    </a:lnTo>
                    <a:lnTo>
                      <a:pt x="2133" y="934"/>
                    </a:lnTo>
                    <a:lnTo>
                      <a:pt x="2175" y="934"/>
                    </a:lnTo>
                    <a:lnTo>
                      <a:pt x="2225" y="934"/>
                    </a:lnTo>
                    <a:lnTo>
                      <a:pt x="2267" y="925"/>
                    </a:lnTo>
                    <a:lnTo>
                      <a:pt x="2317" y="925"/>
                    </a:lnTo>
                    <a:lnTo>
                      <a:pt x="2359" y="925"/>
                    </a:lnTo>
                    <a:lnTo>
                      <a:pt x="2401" y="934"/>
                    </a:lnTo>
                    <a:lnTo>
                      <a:pt x="2451" y="942"/>
                    </a:lnTo>
                    <a:lnTo>
                      <a:pt x="2493" y="942"/>
                    </a:lnTo>
                    <a:lnTo>
                      <a:pt x="2543" y="951"/>
                    </a:lnTo>
                    <a:lnTo>
                      <a:pt x="2585" y="959"/>
                    </a:lnTo>
                    <a:lnTo>
                      <a:pt x="2635" y="959"/>
                    </a:lnTo>
                    <a:lnTo>
                      <a:pt x="2677" y="968"/>
                    </a:lnTo>
                    <a:lnTo>
                      <a:pt x="2719" y="968"/>
                    </a:lnTo>
                    <a:lnTo>
                      <a:pt x="2769" y="968"/>
                    </a:lnTo>
                    <a:lnTo>
                      <a:pt x="2811" y="976"/>
                    </a:lnTo>
                    <a:lnTo>
                      <a:pt x="2861" y="976"/>
                    </a:lnTo>
                    <a:lnTo>
                      <a:pt x="2903" y="976"/>
                    </a:lnTo>
                    <a:lnTo>
                      <a:pt x="2953" y="976"/>
                    </a:lnTo>
                    <a:lnTo>
                      <a:pt x="2995" y="968"/>
                    </a:lnTo>
                    <a:lnTo>
                      <a:pt x="3037" y="968"/>
                    </a:lnTo>
                    <a:lnTo>
                      <a:pt x="3087" y="968"/>
                    </a:lnTo>
                    <a:lnTo>
                      <a:pt x="3129" y="959"/>
                    </a:lnTo>
                    <a:lnTo>
                      <a:pt x="3179" y="951"/>
                    </a:lnTo>
                    <a:lnTo>
                      <a:pt x="3221" y="951"/>
                    </a:lnTo>
                    <a:lnTo>
                      <a:pt x="3271" y="951"/>
                    </a:lnTo>
                    <a:lnTo>
                      <a:pt x="3313" y="959"/>
                    </a:lnTo>
                    <a:lnTo>
                      <a:pt x="3354" y="968"/>
                    </a:lnTo>
                    <a:lnTo>
                      <a:pt x="3405" y="976"/>
                    </a:lnTo>
                    <a:lnTo>
                      <a:pt x="3446" y="984"/>
                    </a:lnTo>
                    <a:lnTo>
                      <a:pt x="3497" y="984"/>
                    </a:lnTo>
                    <a:lnTo>
                      <a:pt x="3538" y="993"/>
                    </a:lnTo>
                  </a:path>
                </a:pathLst>
              </a:custGeom>
              <a:noFill/>
              <a:ln w="26988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5" name="Line 8"/>
              <p:cNvSpPr>
                <a:spLocks noChangeShapeType="1"/>
              </p:cNvSpPr>
              <p:nvPr/>
            </p:nvSpPr>
            <p:spPr bwMode="auto">
              <a:xfrm>
                <a:off x="1584623" y="5466150"/>
                <a:ext cx="5775487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6" name="Line 9"/>
              <p:cNvSpPr>
                <a:spLocks noChangeShapeType="1"/>
              </p:cNvSpPr>
              <p:nvPr/>
            </p:nvSpPr>
            <p:spPr bwMode="auto">
              <a:xfrm flipV="1">
                <a:off x="1584623" y="906651"/>
                <a:ext cx="1586" cy="45594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7" name="Line 12"/>
              <p:cNvSpPr>
                <a:spLocks noChangeShapeType="1"/>
              </p:cNvSpPr>
              <p:nvPr/>
            </p:nvSpPr>
            <p:spPr bwMode="auto">
              <a:xfrm flipV="1">
                <a:off x="230279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8" name="Line 14"/>
              <p:cNvSpPr>
                <a:spLocks noChangeShapeType="1"/>
              </p:cNvSpPr>
              <p:nvPr/>
            </p:nvSpPr>
            <p:spPr bwMode="auto">
              <a:xfrm flipV="1">
                <a:off x="3020964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9" name="Line 16"/>
              <p:cNvSpPr>
                <a:spLocks noChangeShapeType="1"/>
              </p:cNvSpPr>
              <p:nvPr/>
            </p:nvSpPr>
            <p:spPr bwMode="auto">
              <a:xfrm flipV="1">
                <a:off x="374072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0" name="Line 18"/>
              <p:cNvSpPr>
                <a:spLocks noChangeShapeType="1"/>
              </p:cNvSpPr>
              <p:nvPr/>
            </p:nvSpPr>
            <p:spPr bwMode="auto">
              <a:xfrm flipV="1">
                <a:off x="447157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1" name="Line 20"/>
              <p:cNvSpPr>
                <a:spLocks noChangeShapeType="1"/>
              </p:cNvSpPr>
              <p:nvPr/>
            </p:nvSpPr>
            <p:spPr bwMode="auto">
              <a:xfrm flipV="1">
                <a:off x="519132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2" name="Line 22"/>
              <p:cNvSpPr>
                <a:spLocks noChangeShapeType="1"/>
              </p:cNvSpPr>
              <p:nvPr/>
            </p:nvSpPr>
            <p:spPr bwMode="auto">
              <a:xfrm flipV="1">
                <a:off x="590950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3" name="Line 24"/>
              <p:cNvSpPr>
                <a:spLocks noChangeShapeType="1"/>
              </p:cNvSpPr>
              <p:nvPr/>
            </p:nvSpPr>
            <p:spPr bwMode="auto">
              <a:xfrm flipV="1">
                <a:off x="662767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4" name="Line 26"/>
              <p:cNvSpPr>
                <a:spLocks noChangeShapeType="1"/>
              </p:cNvSpPr>
              <p:nvPr/>
            </p:nvSpPr>
            <p:spPr bwMode="auto">
              <a:xfrm flipV="1">
                <a:off x="736010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5" name="Line 30"/>
              <p:cNvSpPr>
                <a:spLocks noChangeShapeType="1"/>
              </p:cNvSpPr>
              <p:nvPr/>
            </p:nvSpPr>
            <p:spPr bwMode="auto">
              <a:xfrm>
                <a:off x="1584623" y="48934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6" name="Line 32"/>
              <p:cNvSpPr>
                <a:spLocks noChangeShapeType="1"/>
              </p:cNvSpPr>
              <p:nvPr/>
            </p:nvSpPr>
            <p:spPr bwMode="auto">
              <a:xfrm>
                <a:off x="1584623" y="432075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7" name="Line 34"/>
              <p:cNvSpPr>
                <a:spLocks noChangeShapeType="1"/>
              </p:cNvSpPr>
              <p:nvPr/>
            </p:nvSpPr>
            <p:spPr bwMode="auto">
              <a:xfrm>
                <a:off x="1584623" y="374647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8" name="Line 36"/>
              <p:cNvSpPr>
                <a:spLocks noChangeShapeType="1"/>
              </p:cNvSpPr>
              <p:nvPr/>
            </p:nvSpPr>
            <p:spPr bwMode="auto">
              <a:xfrm>
                <a:off x="1584623" y="3186400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9" name="Line 38"/>
              <p:cNvSpPr>
                <a:spLocks noChangeShapeType="1"/>
              </p:cNvSpPr>
              <p:nvPr/>
            </p:nvSpPr>
            <p:spPr bwMode="auto">
              <a:xfrm>
                <a:off x="1584623" y="2613702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0" name="Line 40"/>
              <p:cNvSpPr>
                <a:spLocks noChangeShapeType="1"/>
              </p:cNvSpPr>
              <p:nvPr/>
            </p:nvSpPr>
            <p:spPr bwMode="auto">
              <a:xfrm>
                <a:off x="1584623" y="204100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1" name="Line 42"/>
              <p:cNvSpPr>
                <a:spLocks noChangeShapeType="1"/>
              </p:cNvSpPr>
              <p:nvPr/>
            </p:nvSpPr>
            <p:spPr bwMode="auto">
              <a:xfrm>
                <a:off x="1584623" y="146672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2" name="Line 44"/>
              <p:cNvSpPr>
                <a:spLocks noChangeShapeType="1"/>
              </p:cNvSpPr>
              <p:nvPr/>
            </p:nvSpPr>
            <p:spPr bwMode="auto">
              <a:xfrm>
                <a:off x="1584623" y="9066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1651208" y="3494048"/>
                <a:ext cx="5629634" cy="1959480"/>
              </a:xfrm>
              <a:custGeom>
                <a:avLst/>
                <a:gdLst/>
                <a:ahLst/>
                <a:cxnLst>
                  <a:cxn ang="0">
                    <a:pos x="92" y="676"/>
                  </a:cxn>
                  <a:cxn ang="0">
                    <a:pos x="226" y="431"/>
                  </a:cxn>
                  <a:cxn ang="0">
                    <a:pos x="361" y="667"/>
                  </a:cxn>
                  <a:cxn ang="0">
                    <a:pos x="503" y="1022"/>
                  </a:cxn>
                  <a:cxn ang="0">
                    <a:pos x="638" y="1124"/>
                  </a:cxn>
                  <a:cxn ang="0">
                    <a:pos x="772" y="1166"/>
                  </a:cxn>
                  <a:cxn ang="0">
                    <a:pos x="906" y="1174"/>
                  </a:cxn>
                  <a:cxn ang="0">
                    <a:pos x="1049" y="1174"/>
                  </a:cxn>
                  <a:cxn ang="0">
                    <a:pos x="1183" y="1174"/>
                  </a:cxn>
                  <a:cxn ang="0">
                    <a:pos x="1318" y="1166"/>
                  </a:cxn>
                  <a:cxn ang="0">
                    <a:pos x="1460" y="1174"/>
                  </a:cxn>
                  <a:cxn ang="0">
                    <a:pos x="1595" y="1183"/>
                  </a:cxn>
                  <a:cxn ang="0">
                    <a:pos x="1729" y="1200"/>
                  </a:cxn>
                  <a:cxn ang="0">
                    <a:pos x="1863" y="1200"/>
                  </a:cxn>
                  <a:cxn ang="0">
                    <a:pos x="2006" y="1200"/>
                  </a:cxn>
                  <a:cxn ang="0">
                    <a:pos x="2140" y="1183"/>
                  </a:cxn>
                  <a:cxn ang="0">
                    <a:pos x="2275" y="1166"/>
                  </a:cxn>
                  <a:cxn ang="0">
                    <a:pos x="2409" y="1174"/>
                  </a:cxn>
                  <a:cxn ang="0">
                    <a:pos x="2552" y="1191"/>
                  </a:cxn>
                  <a:cxn ang="0">
                    <a:pos x="2686" y="1208"/>
                  </a:cxn>
                  <a:cxn ang="0">
                    <a:pos x="2820" y="1217"/>
                  </a:cxn>
                  <a:cxn ang="0">
                    <a:pos x="2963" y="1217"/>
                  </a:cxn>
                  <a:cxn ang="0">
                    <a:pos x="3097" y="1208"/>
                  </a:cxn>
                  <a:cxn ang="0">
                    <a:pos x="3232" y="1191"/>
                  </a:cxn>
                  <a:cxn ang="0">
                    <a:pos x="3366" y="1217"/>
                  </a:cxn>
                  <a:cxn ang="0">
                    <a:pos x="3509" y="1233"/>
                  </a:cxn>
                  <a:cxn ang="0">
                    <a:pos x="3509" y="1233"/>
                  </a:cxn>
                  <a:cxn ang="0">
                    <a:pos x="3366" y="1200"/>
                  </a:cxn>
                  <a:cxn ang="0">
                    <a:pos x="3232" y="1183"/>
                  </a:cxn>
                  <a:cxn ang="0">
                    <a:pos x="3097" y="1200"/>
                  </a:cxn>
                  <a:cxn ang="0">
                    <a:pos x="2963" y="1208"/>
                  </a:cxn>
                  <a:cxn ang="0">
                    <a:pos x="2820" y="1208"/>
                  </a:cxn>
                  <a:cxn ang="0">
                    <a:pos x="2686" y="1200"/>
                  </a:cxn>
                  <a:cxn ang="0">
                    <a:pos x="2552" y="1174"/>
                  </a:cxn>
                  <a:cxn ang="0">
                    <a:pos x="2409" y="1149"/>
                  </a:cxn>
                  <a:cxn ang="0">
                    <a:pos x="2275" y="1140"/>
                  </a:cxn>
                  <a:cxn ang="0">
                    <a:pos x="2140" y="1157"/>
                  </a:cxn>
                  <a:cxn ang="0">
                    <a:pos x="2006" y="1183"/>
                  </a:cxn>
                  <a:cxn ang="0">
                    <a:pos x="1863" y="1183"/>
                  </a:cxn>
                  <a:cxn ang="0">
                    <a:pos x="1729" y="1174"/>
                  </a:cxn>
                  <a:cxn ang="0">
                    <a:pos x="1595" y="1157"/>
                  </a:cxn>
                  <a:cxn ang="0">
                    <a:pos x="1460" y="1140"/>
                  </a:cxn>
                  <a:cxn ang="0">
                    <a:pos x="1318" y="1132"/>
                  </a:cxn>
                  <a:cxn ang="0">
                    <a:pos x="1183" y="1140"/>
                  </a:cxn>
                  <a:cxn ang="0">
                    <a:pos x="1049" y="1157"/>
                  </a:cxn>
                  <a:cxn ang="0">
                    <a:pos x="906" y="1157"/>
                  </a:cxn>
                  <a:cxn ang="0">
                    <a:pos x="772" y="1140"/>
                  </a:cxn>
                  <a:cxn ang="0">
                    <a:pos x="638" y="1098"/>
                  </a:cxn>
                  <a:cxn ang="0">
                    <a:pos x="503" y="955"/>
                  </a:cxn>
                  <a:cxn ang="0">
                    <a:pos x="361" y="431"/>
                  </a:cxn>
                  <a:cxn ang="0">
                    <a:pos x="226" y="42"/>
                  </a:cxn>
                  <a:cxn ang="0">
                    <a:pos x="92" y="431"/>
                  </a:cxn>
                  <a:cxn ang="0">
                    <a:pos x="0" y="777"/>
                  </a:cxn>
                </a:cxnLst>
                <a:rect l="0" t="0" r="r" b="b"/>
                <a:pathLst>
                  <a:path w="3551" h="1242">
                    <a:moveTo>
                      <a:pt x="0" y="777"/>
                    </a:moveTo>
                    <a:lnTo>
                      <a:pt x="42" y="735"/>
                    </a:lnTo>
                    <a:lnTo>
                      <a:pt x="92" y="676"/>
                    </a:lnTo>
                    <a:lnTo>
                      <a:pt x="134" y="608"/>
                    </a:lnTo>
                    <a:lnTo>
                      <a:pt x="184" y="515"/>
                    </a:lnTo>
                    <a:lnTo>
                      <a:pt x="226" y="431"/>
                    </a:lnTo>
                    <a:lnTo>
                      <a:pt x="268" y="388"/>
                    </a:lnTo>
                    <a:lnTo>
                      <a:pt x="319" y="473"/>
                    </a:lnTo>
                    <a:lnTo>
                      <a:pt x="361" y="667"/>
                    </a:lnTo>
                    <a:lnTo>
                      <a:pt x="411" y="828"/>
                    </a:lnTo>
                    <a:lnTo>
                      <a:pt x="453" y="946"/>
                    </a:lnTo>
                    <a:lnTo>
                      <a:pt x="503" y="1022"/>
                    </a:lnTo>
                    <a:lnTo>
                      <a:pt x="545" y="1073"/>
                    </a:lnTo>
                    <a:lnTo>
                      <a:pt x="587" y="1107"/>
                    </a:lnTo>
                    <a:lnTo>
                      <a:pt x="638" y="1124"/>
                    </a:lnTo>
                    <a:lnTo>
                      <a:pt x="680" y="1140"/>
                    </a:lnTo>
                    <a:lnTo>
                      <a:pt x="730" y="1157"/>
                    </a:lnTo>
                    <a:lnTo>
                      <a:pt x="772" y="1166"/>
                    </a:lnTo>
                    <a:lnTo>
                      <a:pt x="822" y="1166"/>
                    </a:lnTo>
                    <a:lnTo>
                      <a:pt x="864" y="1174"/>
                    </a:lnTo>
                    <a:lnTo>
                      <a:pt x="906" y="1174"/>
                    </a:lnTo>
                    <a:lnTo>
                      <a:pt x="957" y="1174"/>
                    </a:lnTo>
                    <a:lnTo>
                      <a:pt x="999" y="1174"/>
                    </a:lnTo>
                    <a:lnTo>
                      <a:pt x="1049" y="1174"/>
                    </a:lnTo>
                    <a:lnTo>
                      <a:pt x="1091" y="1174"/>
                    </a:lnTo>
                    <a:lnTo>
                      <a:pt x="1141" y="1174"/>
                    </a:lnTo>
                    <a:lnTo>
                      <a:pt x="1183" y="1174"/>
                    </a:lnTo>
                    <a:lnTo>
                      <a:pt x="1225" y="1166"/>
                    </a:lnTo>
                    <a:lnTo>
                      <a:pt x="1276" y="1166"/>
                    </a:lnTo>
                    <a:lnTo>
                      <a:pt x="1318" y="1166"/>
                    </a:lnTo>
                    <a:lnTo>
                      <a:pt x="1368" y="1166"/>
                    </a:lnTo>
                    <a:lnTo>
                      <a:pt x="1410" y="1166"/>
                    </a:lnTo>
                    <a:lnTo>
                      <a:pt x="1460" y="1174"/>
                    </a:lnTo>
                    <a:lnTo>
                      <a:pt x="1502" y="1174"/>
                    </a:lnTo>
                    <a:lnTo>
                      <a:pt x="1544" y="1183"/>
                    </a:lnTo>
                    <a:lnTo>
                      <a:pt x="1595" y="1183"/>
                    </a:lnTo>
                    <a:lnTo>
                      <a:pt x="1637" y="1191"/>
                    </a:lnTo>
                    <a:lnTo>
                      <a:pt x="1687" y="1191"/>
                    </a:lnTo>
                    <a:lnTo>
                      <a:pt x="1729" y="1200"/>
                    </a:lnTo>
                    <a:lnTo>
                      <a:pt x="1779" y="1200"/>
                    </a:lnTo>
                    <a:lnTo>
                      <a:pt x="1821" y="1200"/>
                    </a:lnTo>
                    <a:lnTo>
                      <a:pt x="1863" y="1200"/>
                    </a:lnTo>
                    <a:lnTo>
                      <a:pt x="1914" y="1200"/>
                    </a:lnTo>
                    <a:lnTo>
                      <a:pt x="1956" y="1200"/>
                    </a:lnTo>
                    <a:lnTo>
                      <a:pt x="2006" y="1200"/>
                    </a:lnTo>
                    <a:lnTo>
                      <a:pt x="2048" y="1191"/>
                    </a:lnTo>
                    <a:lnTo>
                      <a:pt x="2090" y="1191"/>
                    </a:lnTo>
                    <a:lnTo>
                      <a:pt x="2140" y="1183"/>
                    </a:lnTo>
                    <a:lnTo>
                      <a:pt x="2182" y="1183"/>
                    </a:lnTo>
                    <a:lnTo>
                      <a:pt x="2233" y="1174"/>
                    </a:lnTo>
                    <a:lnTo>
                      <a:pt x="2275" y="1166"/>
                    </a:lnTo>
                    <a:lnTo>
                      <a:pt x="2325" y="1166"/>
                    </a:lnTo>
                    <a:lnTo>
                      <a:pt x="2367" y="1166"/>
                    </a:lnTo>
                    <a:lnTo>
                      <a:pt x="2409" y="1174"/>
                    </a:lnTo>
                    <a:lnTo>
                      <a:pt x="2459" y="1174"/>
                    </a:lnTo>
                    <a:lnTo>
                      <a:pt x="2501" y="1183"/>
                    </a:lnTo>
                    <a:lnTo>
                      <a:pt x="2552" y="1191"/>
                    </a:lnTo>
                    <a:lnTo>
                      <a:pt x="2594" y="1200"/>
                    </a:lnTo>
                    <a:lnTo>
                      <a:pt x="2644" y="1208"/>
                    </a:lnTo>
                    <a:lnTo>
                      <a:pt x="2686" y="1208"/>
                    </a:lnTo>
                    <a:lnTo>
                      <a:pt x="2728" y="1217"/>
                    </a:lnTo>
                    <a:lnTo>
                      <a:pt x="2778" y="1217"/>
                    </a:lnTo>
                    <a:lnTo>
                      <a:pt x="2820" y="1217"/>
                    </a:lnTo>
                    <a:lnTo>
                      <a:pt x="2871" y="1217"/>
                    </a:lnTo>
                    <a:lnTo>
                      <a:pt x="2913" y="1217"/>
                    </a:lnTo>
                    <a:lnTo>
                      <a:pt x="2963" y="1217"/>
                    </a:lnTo>
                    <a:lnTo>
                      <a:pt x="3005" y="1217"/>
                    </a:lnTo>
                    <a:lnTo>
                      <a:pt x="3047" y="1217"/>
                    </a:lnTo>
                    <a:lnTo>
                      <a:pt x="3097" y="1208"/>
                    </a:lnTo>
                    <a:lnTo>
                      <a:pt x="3139" y="1208"/>
                    </a:lnTo>
                    <a:lnTo>
                      <a:pt x="3190" y="1200"/>
                    </a:lnTo>
                    <a:lnTo>
                      <a:pt x="3232" y="1191"/>
                    </a:lnTo>
                    <a:lnTo>
                      <a:pt x="3282" y="1200"/>
                    </a:lnTo>
                    <a:lnTo>
                      <a:pt x="3324" y="1200"/>
                    </a:lnTo>
                    <a:lnTo>
                      <a:pt x="3366" y="1217"/>
                    </a:lnTo>
                    <a:lnTo>
                      <a:pt x="3416" y="1225"/>
                    </a:lnTo>
                    <a:lnTo>
                      <a:pt x="3458" y="1233"/>
                    </a:lnTo>
                    <a:lnTo>
                      <a:pt x="3509" y="1233"/>
                    </a:lnTo>
                    <a:lnTo>
                      <a:pt x="3551" y="1242"/>
                    </a:lnTo>
                    <a:lnTo>
                      <a:pt x="3551" y="1233"/>
                    </a:lnTo>
                    <a:lnTo>
                      <a:pt x="3509" y="1233"/>
                    </a:lnTo>
                    <a:lnTo>
                      <a:pt x="3458" y="1225"/>
                    </a:lnTo>
                    <a:lnTo>
                      <a:pt x="3416" y="1217"/>
                    </a:lnTo>
                    <a:lnTo>
                      <a:pt x="3366" y="1200"/>
                    </a:lnTo>
                    <a:lnTo>
                      <a:pt x="3324" y="1191"/>
                    </a:lnTo>
                    <a:lnTo>
                      <a:pt x="3282" y="1183"/>
                    </a:lnTo>
                    <a:lnTo>
                      <a:pt x="3232" y="1183"/>
                    </a:lnTo>
                    <a:lnTo>
                      <a:pt x="3190" y="1183"/>
                    </a:lnTo>
                    <a:lnTo>
                      <a:pt x="3139" y="1191"/>
                    </a:lnTo>
                    <a:lnTo>
                      <a:pt x="3097" y="1200"/>
                    </a:lnTo>
                    <a:lnTo>
                      <a:pt x="3047" y="1208"/>
                    </a:lnTo>
                    <a:lnTo>
                      <a:pt x="3005" y="1208"/>
                    </a:lnTo>
                    <a:lnTo>
                      <a:pt x="2963" y="1208"/>
                    </a:lnTo>
                    <a:lnTo>
                      <a:pt x="2913" y="1208"/>
                    </a:lnTo>
                    <a:lnTo>
                      <a:pt x="2871" y="1208"/>
                    </a:lnTo>
                    <a:lnTo>
                      <a:pt x="2820" y="1208"/>
                    </a:lnTo>
                    <a:lnTo>
                      <a:pt x="2778" y="1208"/>
                    </a:lnTo>
                    <a:lnTo>
                      <a:pt x="2728" y="1208"/>
                    </a:lnTo>
                    <a:lnTo>
                      <a:pt x="2686" y="1200"/>
                    </a:lnTo>
                    <a:lnTo>
                      <a:pt x="2644" y="1191"/>
                    </a:lnTo>
                    <a:lnTo>
                      <a:pt x="2594" y="1183"/>
                    </a:lnTo>
                    <a:lnTo>
                      <a:pt x="2552" y="1174"/>
                    </a:lnTo>
                    <a:lnTo>
                      <a:pt x="2501" y="1166"/>
                    </a:lnTo>
                    <a:lnTo>
                      <a:pt x="2459" y="1157"/>
                    </a:lnTo>
                    <a:lnTo>
                      <a:pt x="2409" y="1149"/>
                    </a:lnTo>
                    <a:lnTo>
                      <a:pt x="2367" y="1140"/>
                    </a:lnTo>
                    <a:lnTo>
                      <a:pt x="2325" y="1140"/>
                    </a:lnTo>
                    <a:lnTo>
                      <a:pt x="2275" y="1140"/>
                    </a:lnTo>
                    <a:lnTo>
                      <a:pt x="2233" y="1140"/>
                    </a:lnTo>
                    <a:lnTo>
                      <a:pt x="2182" y="1149"/>
                    </a:lnTo>
                    <a:lnTo>
                      <a:pt x="2140" y="1157"/>
                    </a:lnTo>
                    <a:lnTo>
                      <a:pt x="2090" y="1166"/>
                    </a:lnTo>
                    <a:lnTo>
                      <a:pt x="2048" y="1174"/>
                    </a:lnTo>
                    <a:lnTo>
                      <a:pt x="2006" y="1183"/>
                    </a:lnTo>
                    <a:lnTo>
                      <a:pt x="1956" y="1183"/>
                    </a:lnTo>
                    <a:lnTo>
                      <a:pt x="1914" y="1183"/>
                    </a:lnTo>
                    <a:lnTo>
                      <a:pt x="1863" y="1183"/>
                    </a:lnTo>
                    <a:lnTo>
                      <a:pt x="1821" y="1183"/>
                    </a:lnTo>
                    <a:lnTo>
                      <a:pt x="1779" y="1183"/>
                    </a:lnTo>
                    <a:lnTo>
                      <a:pt x="1729" y="1174"/>
                    </a:lnTo>
                    <a:lnTo>
                      <a:pt x="1687" y="1174"/>
                    </a:lnTo>
                    <a:lnTo>
                      <a:pt x="1637" y="1166"/>
                    </a:lnTo>
                    <a:lnTo>
                      <a:pt x="1595" y="1157"/>
                    </a:lnTo>
                    <a:lnTo>
                      <a:pt x="1544" y="1149"/>
                    </a:lnTo>
                    <a:lnTo>
                      <a:pt x="1502" y="1149"/>
                    </a:lnTo>
                    <a:lnTo>
                      <a:pt x="1460" y="1140"/>
                    </a:lnTo>
                    <a:lnTo>
                      <a:pt x="1410" y="1132"/>
                    </a:lnTo>
                    <a:lnTo>
                      <a:pt x="1368" y="1132"/>
                    </a:lnTo>
                    <a:lnTo>
                      <a:pt x="1318" y="1132"/>
                    </a:lnTo>
                    <a:lnTo>
                      <a:pt x="1276" y="1140"/>
                    </a:lnTo>
                    <a:lnTo>
                      <a:pt x="1225" y="1140"/>
                    </a:lnTo>
                    <a:lnTo>
                      <a:pt x="1183" y="1140"/>
                    </a:lnTo>
                    <a:lnTo>
                      <a:pt x="1141" y="1149"/>
                    </a:lnTo>
                    <a:lnTo>
                      <a:pt x="1091" y="1149"/>
                    </a:lnTo>
                    <a:lnTo>
                      <a:pt x="1049" y="1157"/>
                    </a:lnTo>
                    <a:lnTo>
                      <a:pt x="999" y="1157"/>
                    </a:lnTo>
                    <a:lnTo>
                      <a:pt x="957" y="1157"/>
                    </a:lnTo>
                    <a:lnTo>
                      <a:pt x="906" y="1157"/>
                    </a:lnTo>
                    <a:lnTo>
                      <a:pt x="864" y="1149"/>
                    </a:lnTo>
                    <a:lnTo>
                      <a:pt x="822" y="1149"/>
                    </a:lnTo>
                    <a:lnTo>
                      <a:pt x="772" y="1140"/>
                    </a:lnTo>
                    <a:lnTo>
                      <a:pt x="730" y="1132"/>
                    </a:lnTo>
                    <a:lnTo>
                      <a:pt x="680" y="1115"/>
                    </a:lnTo>
                    <a:lnTo>
                      <a:pt x="638" y="1098"/>
                    </a:lnTo>
                    <a:lnTo>
                      <a:pt x="587" y="1064"/>
                    </a:lnTo>
                    <a:lnTo>
                      <a:pt x="545" y="1022"/>
                    </a:lnTo>
                    <a:lnTo>
                      <a:pt x="503" y="955"/>
                    </a:lnTo>
                    <a:lnTo>
                      <a:pt x="453" y="853"/>
                    </a:lnTo>
                    <a:lnTo>
                      <a:pt x="411" y="693"/>
                    </a:lnTo>
                    <a:lnTo>
                      <a:pt x="361" y="431"/>
                    </a:lnTo>
                    <a:lnTo>
                      <a:pt x="319" y="126"/>
                    </a:lnTo>
                    <a:lnTo>
                      <a:pt x="268" y="0"/>
                    </a:lnTo>
                    <a:lnTo>
                      <a:pt x="226" y="42"/>
                    </a:lnTo>
                    <a:lnTo>
                      <a:pt x="184" y="186"/>
                    </a:lnTo>
                    <a:lnTo>
                      <a:pt x="134" y="329"/>
                    </a:lnTo>
                    <a:lnTo>
                      <a:pt x="92" y="431"/>
                    </a:lnTo>
                    <a:lnTo>
                      <a:pt x="42" y="507"/>
                    </a:lnTo>
                    <a:lnTo>
                      <a:pt x="0" y="557"/>
                    </a:lnTo>
                    <a:lnTo>
                      <a:pt x="0" y="777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4" name="Freeform 48"/>
              <p:cNvSpPr>
                <a:spLocks/>
              </p:cNvSpPr>
              <p:nvPr/>
            </p:nvSpPr>
            <p:spPr bwMode="auto">
              <a:xfrm>
                <a:off x="1651208" y="3800118"/>
                <a:ext cx="5629634" cy="1639210"/>
              </a:xfrm>
              <a:custGeom>
                <a:avLst/>
                <a:gdLst/>
                <a:ahLst/>
                <a:cxnLst>
                  <a:cxn ang="0">
                    <a:pos x="42" y="423"/>
                  </a:cxn>
                  <a:cxn ang="0">
                    <a:pos x="134" y="270"/>
                  </a:cxn>
                  <a:cxn ang="0">
                    <a:pos x="226" y="42"/>
                  </a:cxn>
                  <a:cxn ang="0">
                    <a:pos x="319" y="110"/>
                  </a:cxn>
                  <a:cxn ang="0">
                    <a:pos x="411" y="566"/>
                  </a:cxn>
                  <a:cxn ang="0">
                    <a:pos x="503" y="794"/>
                  </a:cxn>
                  <a:cxn ang="0">
                    <a:pos x="587" y="887"/>
                  </a:cxn>
                  <a:cxn ang="0">
                    <a:pos x="680" y="938"/>
                  </a:cxn>
                  <a:cxn ang="0">
                    <a:pos x="772" y="955"/>
                  </a:cxn>
                  <a:cxn ang="0">
                    <a:pos x="864" y="972"/>
                  </a:cxn>
                  <a:cxn ang="0">
                    <a:pos x="957" y="972"/>
                  </a:cxn>
                  <a:cxn ang="0">
                    <a:pos x="1049" y="972"/>
                  </a:cxn>
                  <a:cxn ang="0">
                    <a:pos x="1141" y="963"/>
                  </a:cxn>
                  <a:cxn ang="0">
                    <a:pos x="1225" y="963"/>
                  </a:cxn>
                  <a:cxn ang="0">
                    <a:pos x="1318" y="955"/>
                  </a:cxn>
                  <a:cxn ang="0">
                    <a:pos x="1410" y="955"/>
                  </a:cxn>
                  <a:cxn ang="0">
                    <a:pos x="1502" y="963"/>
                  </a:cxn>
                  <a:cxn ang="0">
                    <a:pos x="1595" y="980"/>
                  </a:cxn>
                  <a:cxn ang="0">
                    <a:pos x="1687" y="989"/>
                  </a:cxn>
                  <a:cxn ang="0">
                    <a:pos x="1779" y="997"/>
                  </a:cxn>
                  <a:cxn ang="0">
                    <a:pos x="1863" y="997"/>
                  </a:cxn>
                  <a:cxn ang="0">
                    <a:pos x="1956" y="997"/>
                  </a:cxn>
                  <a:cxn ang="0">
                    <a:pos x="2048" y="989"/>
                  </a:cxn>
                  <a:cxn ang="0">
                    <a:pos x="2140" y="980"/>
                  </a:cxn>
                  <a:cxn ang="0">
                    <a:pos x="2233" y="963"/>
                  </a:cxn>
                  <a:cxn ang="0">
                    <a:pos x="2325" y="955"/>
                  </a:cxn>
                  <a:cxn ang="0">
                    <a:pos x="2409" y="963"/>
                  </a:cxn>
                  <a:cxn ang="0">
                    <a:pos x="2501" y="980"/>
                  </a:cxn>
                  <a:cxn ang="0">
                    <a:pos x="2594" y="997"/>
                  </a:cxn>
                  <a:cxn ang="0">
                    <a:pos x="2686" y="1014"/>
                  </a:cxn>
                  <a:cxn ang="0">
                    <a:pos x="2778" y="1014"/>
                  </a:cxn>
                  <a:cxn ang="0">
                    <a:pos x="2871" y="1023"/>
                  </a:cxn>
                  <a:cxn ang="0">
                    <a:pos x="2963" y="1023"/>
                  </a:cxn>
                  <a:cxn ang="0">
                    <a:pos x="3047" y="1014"/>
                  </a:cxn>
                  <a:cxn ang="0">
                    <a:pos x="3139" y="1006"/>
                  </a:cxn>
                  <a:cxn ang="0">
                    <a:pos x="3232" y="989"/>
                  </a:cxn>
                  <a:cxn ang="0">
                    <a:pos x="3324" y="997"/>
                  </a:cxn>
                  <a:cxn ang="0">
                    <a:pos x="3416" y="1023"/>
                  </a:cxn>
                  <a:cxn ang="0">
                    <a:pos x="3509" y="1039"/>
                  </a:cxn>
                </a:cxnLst>
                <a:rect l="0" t="0" r="r" b="b"/>
                <a:pathLst>
                  <a:path w="3551" h="1039">
                    <a:moveTo>
                      <a:pt x="0" y="473"/>
                    </a:moveTo>
                    <a:lnTo>
                      <a:pt x="42" y="423"/>
                    </a:lnTo>
                    <a:lnTo>
                      <a:pt x="92" y="363"/>
                    </a:lnTo>
                    <a:lnTo>
                      <a:pt x="134" y="270"/>
                    </a:lnTo>
                    <a:lnTo>
                      <a:pt x="184" y="161"/>
                    </a:lnTo>
                    <a:lnTo>
                      <a:pt x="226" y="42"/>
                    </a:lnTo>
                    <a:lnTo>
                      <a:pt x="268" y="0"/>
                    </a:lnTo>
                    <a:lnTo>
                      <a:pt x="319" y="110"/>
                    </a:lnTo>
                    <a:lnTo>
                      <a:pt x="361" y="355"/>
                    </a:lnTo>
                    <a:lnTo>
                      <a:pt x="411" y="566"/>
                    </a:lnTo>
                    <a:lnTo>
                      <a:pt x="453" y="710"/>
                    </a:lnTo>
                    <a:lnTo>
                      <a:pt x="503" y="794"/>
                    </a:lnTo>
                    <a:lnTo>
                      <a:pt x="545" y="854"/>
                    </a:lnTo>
                    <a:lnTo>
                      <a:pt x="587" y="887"/>
                    </a:lnTo>
                    <a:lnTo>
                      <a:pt x="638" y="921"/>
                    </a:lnTo>
                    <a:lnTo>
                      <a:pt x="680" y="938"/>
                    </a:lnTo>
                    <a:lnTo>
                      <a:pt x="730" y="946"/>
                    </a:lnTo>
                    <a:lnTo>
                      <a:pt x="772" y="955"/>
                    </a:lnTo>
                    <a:lnTo>
                      <a:pt x="822" y="963"/>
                    </a:lnTo>
                    <a:lnTo>
                      <a:pt x="864" y="972"/>
                    </a:lnTo>
                    <a:lnTo>
                      <a:pt x="906" y="972"/>
                    </a:lnTo>
                    <a:lnTo>
                      <a:pt x="957" y="972"/>
                    </a:lnTo>
                    <a:lnTo>
                      <a:pt x="999" y="972"/>
                    </a:lnTo>
                    <a:lnTo>
                      <a:pt x="1049" y="972"/>
                    </a:lnTo>
                    <a:lnTo>
                      <a:pt x="1091" y="972"/>
                    </a:lnTo>
                    <a:lnTo>
                      <a:pt x="1141" y="963"/>
                    </a:lnTo>
                    <a:lnTo>
                      <a:pt x="1183" y="963"/>
                    </a:lnTo>
                    <a:lnTo>
                      <a:pt x="1225" y="963"/>
                    </a:lnTo>
                    <a:lnTo>
                      <a:pt x="1276" y="955"/>
                    </a:lnTo>
                    <a:lnTo>
                      <a:pt x="1318" y="955"/>
                    </a:lnTo>
                    <a:lnTo>
                      <a:pt x="1368" y="955"/>
                    </a:lnTo>
                    <a:lnTo>
                      <a:pt x="1410" y="955"/>
                    </a:lnTo>
                    <a:lnTo>
                      <a:pt x="1460" y="963"/>
                    </a:lnTo>
                    <a:lnTo>
                      <a:pt x="1502" y="963"/>
                    </a:lnTo>
                    <a:lnTo>
                      <a:pt x="1544" y="972"/>
                    </a:lnTo>
                    <a:lnTo>
                      <a:pt x="1595" y="980"/>
                    </a:lnTo>
                    <a:lnTo>
                      <a:pt x="1637" y="980"/>
                    </a:lnTo>
                    <a:lnTo>
                      <a:pt x="1687" y="989"/>
                    </a:lnTo>
                    <a:lnTo>
                      <a:pt x="1729" y="989"/>
                    </a:lnTo>
                    <a:lnTo>
                      <a:pt x="1779" y="997"/>
                    </a:lnTo>
                    <a:lnTo>
                      <a:pt x="1821" y="997"/>
                    </a:lnTo>
                    <a:lnTo>
                      <a:pt x="1863" y="997"/>
                    </a:lnTo>
                    <a:lnTo>
                      <a:pt x="1914" y="997"/>
                    </a:lnTo>
                    <a:lnTo>
                      <a:pt x="1956" y="997"/>
                    </a:lnTo>
                    <a:lnTo>
                      <a:pt x="2006" y="997"/>
                    </a:lnTo>
                    <a:lnTo>
                      <a:pt x="2048" y="989"/>
                    </a:lnTo>
                    <a:lnTo>
                      <a:pt x="2090" y="989"/>
                    </a:lnTo>
                    <a:lnTo>
                      <a:pt x="2140" y="980"/>
                    </a:lnTo>
                    <a:lnTo>
                      <a:pt x="2182" y="972"/>
                    </a:lnTo>
                    <a:lnTo>
                      <a:pt x="2233" y="963"/>
                    </a:lnTo>
                    <a:lnTo>
                      <a:pt x="2275" y="963"/>
                    </a:lnTo>
                    <a:lnTo>
                      <a:pt x="2325" y="955"/>
                    </a:lnTo>
                    <a:lnTo>
                      <a:pt x="2367" y="963"/>
                    </a:lnTo>
                    <a:lnTo>
                      <a:pt x="2409" y="963"/>
                    </a:lnTo>
                    <a:lnTo>
                      <a:pt x="2459" y="972"/>
                    </a:lnTo>
                    <a:lnTo>
                      <a:pt x="2501" y="980"/>
                    </a:lnTo>
                    <a:lnTo>
                      <a:pt x="2552" y="989"/>
                    </a:lnTo>
                    <a:lnTo>
                      <a:pt x="2594" y="997"/>
                    </a:lnTo>
                    <a:lnTo>
                      <a:pt x="2644" y="1006"/>
                    </a:lnTo>
                    <a:lnTo>
                      <a:pt x="2686" y="1014"/>
                    </a:lnTo>
                    <a:lnTo>
                      <a:pt x="2728" y="1014"/>
                    </a:lnTo>
                    <a:lnTo>
                      <a:pt x="2778" y="1014"/>
                    </a:lnTo>
                    <a:lnTo>
                      <a:pt x="2820" y="1023"/>
                    </a:lnTo>
                    <a:lnTo>
                      <a:pt x="2871" y="1023"/>
                    </a:lnTo>
                    <a:lnTo>
                      <a:pt x="2913" y="1023"/>
                    </a:lnTo>
                    <a:lnTo>
                      <a:pt x="2963" y="1023"/>
                    </a:lnTo>
                    <a:lnTo>
                      <a:pt x="3005" y="1023"/>
                    </a:lnTo>
                    <a:lnTo>
                      <a:pt x="3047" y="1014"/>
                    </a:lnTo>
                    <a:lnTo>
                      <a:pt x="3097" y="1014"/>
                    </a:lnTo>
                    <a:lnTo>
                      <a:pt x="3139" y="1006"/>
                    </a:lnTo>
                    <a:lnTo>
                      <a:pt x="3190" y="997"/>
                    </a:lnTo>
                    <a:lnTo>
                      <a:pt x="3232" y="989"/>
                    </a:lnTo>
                    <a:lnTo>
                      <a:pt x="3282" y="997"/>
                    </a:lnTo>
                    <a:lnTo>
                      <a:pt x="3324" y="997"/>
                    </a:lnTo>
                    <a:lnTo>
                      <a:pt x="3366" y="1014"/>
                    </a:lnTo>
                    <a:lnTo>
                      <a:pt x="3416" y="1023"/>
                    </a:lnTo>
                    <a:lnTo>
                      <a:pt x="3458" y="1031"/>
                    </a:lnTo>
                    <a:lnTo>
                      <a:pt x="3509" y="1039"/>
                    </a:lnTo>
                    <a:lnTo>
                      <a:pt x="3551" y="1039"/>
                    </a:lnTo>
                  </a:path>
                </a:pathLst>
              </a:custGeom>
              <a:noFill/>
              <a:ln w="269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6" name="Line 8"/>
              <p:cNvSpPr>
                <a:spLocks noChangeShapeType="1"/>
              </p:cNvSpPr>
              <p:nvPr/>
            </p:nvSpPr>
            <p:spPr bwMode="auto">
              <a:xfrm>
                <a:off x="1580827" y="5456269"/>
                <a:ext cx="5763741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7" name="Line 9"/>
              <p:cNvSpPr>
                <a:spLocks noChangeShapeType="1"/>
              </p:cNvSpPr>
              <p:nvPr/>
            </p:nvSpPr>
            <p:spPr bwMode="auto">
              <a:xfrm flipV="1">
                <a:off x="1580827" y="891153"/>
                <a:ext cx="1628" cy="4565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8" name="Line 10"/>
              <p:cNvSpPr>
                <a:spLocks noChangeShapeType="1"/>
              </p:cNvSpPr>
              <p:nvPr/>
            </p:nvSpPr>
            <p:spPr bwMode="auto">
              <a:xfrm flipV="1">
                <a:off x="1580827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9" name="Line 12"/>
              <p:cNvSpPr>
                <a:spLocks noChangeShapeType="1"/>
              </p:cNvSpPr>
              <p:nvPr/>
            </p:nvSpPr>
            <p:spPr bwMode="auto">
              <a:xfrm flipV="1">
                <a:off x="2297022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0" name="Line 14"/>
              <p:cNvSpPr>
                <a:spLocks noChangeShapeType="1"/>
              </p:cNvSpPr>
              <p:nvPr/>
            </p:nvSpPr>
            <p:spPr bwMode="auto">
              <a:xfrm flipV="1">
                <a:off x="3014845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1" name="Line 16"/>
              <p:cNvSpPr>
                <a:spLocks noChangeShapeType="1"/>
              </p:cNvSpPr>
              <p:nvPr/>
            </p:nvSpPr>
            <p:spPr bwMode="auto">
              <a:xfrm flipV="1">
                <a:off x="3731040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2" name="Line 18"/>
              <p:cNvSpPr>
                <a:spLocks noChangeShapeType="1"/>
              </p:cNvSpPr>
              <p:nvPr/>
            </p:nvSpPr>
            <p:spPr bwMode="auto">
              <a:xfrm flipV="1">
                <a:off x="446188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3" name="Line 20"/>
              <p:cNvSpPr>
                <a:spLocks noChangeShapeType="1"/>
              </p:cNvSpPr>
              <p:nvPr/>
            </p:nvSpPr>
            <p:spPr bwMode="auto">
              <a:xfrm flipV="1">
                <a:off x="5179706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4" name="Line 22"/>
              <p:cNvSpPr>
                <a:spLocks noChangeShapeType="1"/>
              </p:cNvSpPr>
              <p:nvPr/>
            </p:nvSpPr>
            <p:spPr bwMode="auto">
              <a:xfrm flipV="1">
                <a:off x="5895901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5" name="Line 24"/>
              <p:cNvSpPr>
                <a:spLocks noChangeShapeType="1"/>
              </p:cNvSpPr>
              <p:nvPr/>
            </p:nvSpPr>
            <p:spPr bwMode="auto">
              <a:xfrm flipV="1">
                <a:off x="661372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6" name="Line 26"/>
              <p:cNvSpPr>
                <a:spLocks noChangeShapeType="1"/>
              </p:cNvSpPr>
              <p:nvPr/>
            </p:nvSpPr>
            <p:spPr bwMode="auto">
              <a:xfrm flipV="1">
                <a:off x="7344568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7" name="Line 30"/>
              <p:cNvSpPr>
                <a:spLocks noChangeShapeType="1"/>
              </p:cNvSpPr>
              <p:nvPr/>
            </p:nvSpPr>
            <p:spPr bwMode="auto">
              <a:xfrm>
                <a:off x="1580827" y="488194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8" name="Line 32"/>
              <p:cNvSpPr>
                <a:spLocks noChangeShapeType="1"/>
              </p:cNvSpPr>
              <p:nvPr/>
            </p:nvSpPr>
            <p:spPr bwMode="auto">
              <a:xfrm>
                <a:off x="1580827" y="4307627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9" name="Line 34"/>
              <p:cNvSpPr>
                <a:spLocks noChangeShapeType="1"/>
              </p:cNvSpPr>
              <p:nvPr/>
            </p:nvSpPr>
            <p:spPr bwMode="auto">
              <a:xfrm>
                <a:off x="1580827" y="3734942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0" name="Line 36"/>
              <p:cNvSpPr>
                <a:spLocks noChangeShapeType="1"/>
              </p:cNvSpPr>
              <p:nvPr/>
            </p:nvSpPr>
            <p:spPr bwMode="auto">
              <a:xfrm>
                <a:off x="1580827" y="3173711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1" name="Line 38"/>
              <p:cNvSpPr>
                <a:spLocks noChangeShapeType="1"/>
              </p:cNvSpPr>
              <p:nvPr/>
            </p:nvSpPr>
            <p:spPr bwMode="auto">
              <a:xfrm>
                <a:off x="1580827" y="2599390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2" name="Line 40"/>
              <p:cNvSpPr>
                <a:spLocks noChangeShapeType="1"/>
              </p:cNvSpPr>
              <p:nvPr/>
            </p:nvSpPr>
            <p:spPr bwMode="auto">
              <a:xfrm>
                <a:off x="1580827" y="202506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3" name="Line 42"/>
              <p:cNvSpPr>
                <a:spLocks noChangeShapeType="1"/>
              </p:cNvSpPr>
              <p:nvPr/>
            </p:nvSpPr>
            <p:spPr bwMode="auto">
              <a:xfrm>
                <a:off x="1580827" y="1452384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4" name="Line 44"/>
              <p:cNvSpPr>
                <a:spLocks noChangeShapeType="1"/>
              </p:cNvSpPr>
              <p:nvPr/>
            </p:nvSpPr>
            <p:spPr bwMode="auto">
              <a:xfrm>
                <a:off x="1580827" y="891153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5" name="Freeform 46"/>
              <p:cNvSpPr>
                <a:spLocks/>
              </p:cNvSpPr>
              <p:nvPr/>
            </p:nvSpPr>
            <p:spPr bwMode="auto">
              <a:xfrm>
                <a:off x="1645936" y="3039539"/>
                <a:ext cx="5618874" cy="2403641"/>
              </a:xfrm>
              <a:custGeom>
                <a:avLst/>
                <a:gdLst/>
                <a:ahLst/>
                <a:cxnLst>
                  <a:cxn ang="0">
                    <a:pos x="90" y="563"/>
                  </a:cxn>
                  <a:cxn ang="0">
                    <a:pos x="221" y="792"/>
                  </a:cxn>
                  <a:cxn ang="0">
                    <a:pos x="351" y="1150"/>
                  </a:cxn>
                  <a:cxn ang="0">
                    <a:pos x="490" y="1305"/>
                  </a:cxn>
                  <a:cxn ang="0">
                    <a:pos x="620" y="1371"/>
                  </a:cxn>
                  <a:cxn ang="0">
                    <a:pos x="751" y="1403"/>
                  </a:cxn>
                  <a:cxn ang="0">
                    <a:pos x="882" y="1412"/>
                  </a:cxn>
                  <a:cxn ang="0">
                    <a:pos x="1020" y="1412"/>
                  </a:cxn>
                  <a:cxn ang="0">
                    <a:pos x="1151" y="1403"/>
                  </a:cxn>
                  <a:cxn ang="0">
                    <a:pos x="1281" y="1403"/>
                  </a:cxn>
                  <a:cxn ang="0">
                    <a:pos x="1420" y="1412"/>
                  </a:cxn>
                  <a:cxn ang="0">
                    <a:pos x="1551" y="1420"/>
                  </a:cxn>
                  <a:cxn ang="0">
                    <a:pos x="1681" y="1428"/>
                  </a:cxn>
                  <a:cxn ang="0">
                    <a:pos x="1812" y="1428"/>
                  </a:cxn>
                  <a:cxn ang="0">
                    <a:pos x="1950" y="1420"/>
                  </a:cxn>
                  <a:cxn ang="0">
                    <a:pos x="2081" y="1403"/>
                  </a:cxn>
                  <a:cxn ang="0">
                    <a:pos x="2211" y="1379"/>
                  </a:cxn>
                  <a:cxn ang="0">
                    <a:pos x="2342" y="1395"/>
                  </a:cxn>
                  <a:cxn ang="0">
                    <a:pos x="2481" y="1428"/>
                  </a:cxn>
                  <a:cxn ang="0">
                    <a:pos x="2611" y="1444"/>
                  </a:cxn>
                  <a:cxn ang="0">
                    <a:pos x="2742" y="1444"/>
                  </a:cxn>
                  <a:cxn ang="0">
                    <a:pos x="2880" y="1444"/>
                  </a:cxn>
                  <a:cxn ang="0">
                    <a:pos x="3011" y="1444"/>
                  </a:cxn>
                  <a:cxn ang="0">
                    <a:pos x="3142" y="1428"/>
                  </a:cxn>
                  <a:cxn ang="0">
                    <a:pos x="3272" y="1444"/>
                  </a:cxn>
                  <a:cxn ang="0">
                    <a:pos x="3411" y="1460"/>
                  </a:cxn>
                  <a:cxn ang="0">
                    <a:pos x="3411" y="1460"/>
                  </a:cxn>
                  <a:cxn ang="0">
                    <a:pos x="3272" y="1436"/>
                  </a:cxn>
                  <a:cxn ang="0">
                    <a:pos x="3142" y="1420"/>
                  </a:cxn>
                  <a:cxn ang="0">
                    <a:pos x="3011" y="1428"/>
                  </a:cxn>
                  <a:cxn ang="0">
                    <a:pos x="2880" y="1444"/>
                  </a:cxn>
                  <a:cxn ang="0">
                    <a:pos x="2742" y="1444"/>
                  </a:cxn>
                  <a:cxn ang="0">
                    <a:pos x="2611" y="1436"/>
                  </a:cxn>
                  <a:cxn ang="0">
                    <a:pos x="2481" y="1412"/>
                  </a:cxn>
                  <a:cxn ang="0">
                    <a:pos x="2342" y="1371"/>
                  </a:cxn>
                  <a:cxn ang="0">
                    <a:pos x="2211" y="1354"/>
                  </a:cxn>
                  <a:cxn ang="0">
                    <a:pos x="2081" y="1387"/>
                  </a:cxn>
                  <a:cxn ang="0">
                    <a:pos x="1950" y="1412"/>
                  </a:cxn>
                  <a:cxn ang="0">
                    <a:pos x="1812" y="1420"/>
                  </a:cxn>
                  <a:cxn ang="0">
                    <a:pos x="1681" y="1412"/>
                  </a:cxn>
                  <a:cxn ang="0">
                    <a:pos x="1551" y="1403"/>
                  </a:cxn>
                  <a:cxn ang="0">
                    <a:pos x="1420" y="1387"/>
                  </a:cxn>
                  <a:cxn ang="0">
                    <a:pos x="1281" y="1379"/>
                  </a:cxn>
                  <a:cxn ang="0">
                    <a:pos x="1151" y="1387"/>
                  </a:cxn>
                  <a:cxn ang="0">
                    <a:pos x="1020" y="1395"/>
                  </a:cxn>
                  <a:cxn ang="0">
                    <a:pos x="882" y="1395"/>
                  </a:cxn>
                  <a:cxn ang="0">
                    <a:pos x="751" y="1387"/>
                  </a:cxn>
                  <a:cxn ang="0">
                    <a:pos x="620" y="1363"/>
                  </a:cxn>
                  <a:cxn ang="0">
                    <a:pos x="490" y="1289"/>
                  </a:cxn>
                  <a:cxn ang="0">
                    <a:pos x="351" y="1012"/>
                  </a:cxn>
                  <a:cxn ang="0">
                    <a:pos x="221" y="522"/>
                  </a:cxn>
                  <a:cxn ang="0">
                    <a:pos x="90" y="221"/>
                  </a:cxn>
                  <a:cxn ang="0">
                    <a:pos x="0" y="522"/>
                  </a:cxn>
                </a:cxnLst>
                <a:rect l="0" t="0" r="r" b="b"/>
                <a:pathLst>
                  <a:path w="3452" h="1469">
                    <a:moveTo>
                      <a:pt x="0" y="522"/>
                    </a:moveTo>
                    <a:lnTo>
                      <a:pt x="41" y="539"/>
                    </a:lnTo>
                    <a:lnTo>
                      <a:pt x="90" y="563"/>
                    </a:lnTo>
                    <a:lnTo>
                      <a:pt x="131" y="579"/>
                    </a:lnTo>
                    <a:lnTo>
                      <a:pt x="180" y="620"/>
                    </a:lnTo>
                    <a:lnTo>
                      <a:pt x="221" y="792"/>
                    </a:lnTo>
                    <a:lnTo>
                      <a:pt x="261" y="947"/>
                    </a:lnTo>
                    <a:lnTo>
                      <a:pt x="310" y="1061"/>
                    </a:lnTo>
                    <a:lnTo>
                      <a:pt x="351" y="1150"/>
                    </a:lnTo>
                    <a:lnTo>
                      <a:pt x="400" y="1224"/>
                    </a:lnTo>
                    <a:lnTo>
                      <a:pt x="441" y="1273"/>
                    </a:lnTo>
                    <a:lnTo>
                      <a:pt x="490" y="1305"/>
                    </a:lnTo>
                    <a:lnTo>
                      <a:pt x="531" y="1338"/>
                    </a:lnTo>
                    <a:lnTo>
                      <a:pt x="572" y="1354"/>
                    </a:lnTo>
                    <a:lnTo>
                      <a:pt x="620" y="1371"/>
                    </a:lnTo>
                    <a:lnTo>
                      <a:pt x="661" y="1387"/>
                    </a:lnTo>
                    <a:lnTo>
                      <a:pt x="710" y="1395"/>
                    </a:lnTo>
                    <a:lnTo>
                      <a:pt x="751" y="1403"/>
                    </a:lnTo>
                    <a:lnTo>
                      <a:pt x="800" y="1403"/>
                    </a:lnTo>
                    <a:lnTo>
                      <a:pt x="841" y="1412"/>
                    </a:lnTo>
                    <a:lnTo>
                      <a:pt x="882" y="1412"/>
                    </a:lnTo>
                    <a:lnTo>
                      <a:pt x="931" y="1412"/>
                    </a:lnTo>
                    <a:lnTo>
                      <a:pt x="971" y="1412"/>
                    </a:lnTo>
                    <a:lnTo>
                      <a:pt x="1020" y="1412"/>
                    </a:lnTo>
                    <a:lnTo>
                      <a:pt x="1061" y="1412"/>
                    </a:lnTo>
                    <a:lnTo>
                      <a:pt x="1110" y="1412"/>
                    </a:lnTo>
                    <a:lnTo>
                      <a:pt x="1151" y="1403"/>
                    </a:lnTo>
                    <a:lnTo>
                      <a:pt x="1192" y="1403"/>
                    </a:lnTo>
                    <a:lnTo>
                      <a:pt x="1241" y="1403"/>
                    </a:lnTo>
                    <a:lnTo>
                      <a:pt x="1281" y="1403"/>
                    </a:lnTo>
                    <a:lnTo>
                      <a:pt x="1330" y="1403"/>
                    </a:lnTo>
                    <a:lnTo>
                      <a:pt x="1371" y="1403"/>
                    </a:lnTo>
                    <a:lnTo>
                      <a:pt x="1420" y="1412"/>
                    </a:lnTo>
                    <a:lnTo>
                      <a:pt x="1461" y="1412"/>
                    </a:lnTo>
                    <a:lnTo>
                      <a:pt x="1502" y="1412"/>
                    </a:lnTo>
                    <a:lnTo>
                      <a:pt x="1551" y="1420"/>
                    </a:lnTo>
                    <a:lnTo>
                      <a:pt x="1591" y="1420"/>
                    </a:lnTo>
                    <a:lnTo>
                      <a:pt x="1640" y="1428"/>
                    </a:lnTo>
                    <a:lnTo>
                      <a:pt x="1681" y="1428"/>
                    </a:lnTo>
                    <a:lnTo>
                      <a:pt x="1730" y="1428"/>
                    </a:lnTo>
                    <a:lnTo>
                      <a:pt x="1771" y="1428"/>
                    </a:lnTo>
                    <a:lnTo>
                      <a:pt x="1812" y="1428"/>
                    </a:lnTo>
                    <a:lnTo>
                      <a:pt x="1861" y="1428"/>
                    </a:lnTo>
                    <a:lnTo>
                      <a:pt x="1901" y="1428"/>
                    </a:lnTo>
                    <a:lnTo>
                      <a:pt x="1950" y="1420"/>
                    </a:lnTo>
                    <a:lnTo>
                      <a:pt x="1991" y="1420"/>
                    </a:lnTo>
                    <a:lnTo>
                      <a:pt x="2032" y="1412"/>
                    </a:lnTo>
                    <a:lnTo>
                      <a:pt x="2081" y="1403"/>
                    </a:lnTo>
                    <a:lnTo>
                      <a:pt x="2122" y="1395"/>
                    </a:lnTo>
                    <a:lnTo>
                      <a:pt x="2171" y="1387"/>
                    </a:lnTo>
                    <a:lnTo>
                      <a:pt x="2211" y="1379"/>
                    </a:lnTo>
                    <a:lnTo>
                      <a:pt x="2260" y="1379"/>
                    </a:lnTo>
                    <a:lnTo>
                      <a:pt x="2301" y="1387"/>
                    </a:lnTo>
                    <a:lnTo>
                      <a:pt x="2342" y="1395"/>
                    </a:lnTo>
                    <a:lnTo>
                      <a:pt x="2391" y="1403"/>
                    </a:lnTo>
                    <a:lnTo>
                      <a:pt x="2432" y="1412"/>
                    </a:lnTo>
                    <a:lnTo>
                      <a:pt x="2481" y="1428"/>
                    </a:lnTo>
                    <a:lnTo>
                      <a:pt x="2521" y="1428"/>
                    </a:lnTo>
                    <a:lnTo>
                      <a:pt x="2570" y="1436"/>
                    </a:lnTo>
                    <a:lnTo>
                      <a:pt x="2611" y="1444"/>
                    </a:lnTo>
                    <a:lnTo>
                      <a:pt x="2652" y="1444"/>
                    </a:lnTo>
                    <a:lnTo>
                      <a:pt x="2701" y="1444"/>
                    </a:lnTo>
                    <a:lnTo>
                      <a:pt x="2742" y="1444"/>
                    </a:lnTo>
                    <a:lnTo>
                      <a:pt x="2791" y="1452"/>
                    </a:lnTo>
                    <a:lnTo>
                      <a:pt x="2832" y="1452"/>
                    </a:lnTo>
                    <a:lnTo>
                      <a:pt x="2880" y="1444"/>
                    </a:lnTo>
                    <a:lnTo>
                      <a:pt x="2921" y="1444"/>
                    </a:lnTo>
                    <a:lnTo>
                      <a:pt x="2962" y="1444"/>
                    </a:lnTo>
                    <a:lnTo>
                      <a:pt x="3011" y="1444"/>
                    </a:lnTo>
                    <a:lnTo>
                      <a:pt x="3052" y="1436"/>
                    </a:lnTo>
                    <a:lnTo>
                      <a:pt x="3101" y="1436"/>
                    </a:lnTo>
                    <a:lnTo>
                      <a:pt x="3142" y="1428"/>
                    </a:lnTo>
                    <a:lnTo>
                      <a:pt x="3191" y="1428"/>
                    </a:lnTo>
                    <a:lnTo>
                      <a:pt x="3231" y="1436"/>
                    </a:lnTo>
                    <a:lnTo>
                      <a:pt x="3272" y="1444"/>
                    </a:lnTo>
                    <a:lnTo>
                      <a:pt x="3321" y="1452"/>
                    </a:lnTo>
                    <a:lnTo>
                      <a:pt x="3362" y="1460"/>
                    </a:lnTo>
                    <a:lnTo>
                      <a:pt x="3411" y="1460"/>
                    </a:lnTo>
                    <a:lnTo>
                      <a:pt x="3452" y="1469"/>
                    </a:lnTo>
                    <a:lnTo>
                      <a:pt x="3452" y="1460"/>
                    </a:lnTo>
                    <a:lnTo>
                      <a:pt x="3411" y="1460"/>
                    </a:lnTo>
                    <a:lnTo>
                      <a:pt x="3362" y="1452"/>
                    </a:lnTo>
                    <a:lnTo>
                      <a:pt x="3321" y="1444"/>
                    </a:lnTo>
                    <a:lnTo>
                      <a:pt x="3272" y="1436"/>
                    </a:lnTo>
                    <a:lnTo>
                      <a:pt x="3231" y="1428"/>
                    </a:lnTo>
                    <a:lnTo>
                      <a:pt x="3191" y="1420"/>
                    </a:lnTo>
                    <a:lnTo>
                      <a:pt x="3142" y="1420"/>
                    </a:lnTo>
                    <a:lnTo>
                      <a:pt x="3101" y="1420"/>
                    </a:lnTo>
                    <a:lnTo>
                      <a:pt x="3052" y="1428"/>
                    </a:lnTo>
                    <a:lnTo>
                      <a:pt x="3011" y="1428"/>
                    </a:lnTo>
                    <a:lnTo>
                      <a:pt x="2962" y="1436"/>
                    </a:lnTo>
                    <a:lnTo>
                      <a:pt x="2921" y="1436"/>
                    </a:lnTo>
                    <a:lnTo>
                      <a:pt x="2880" y="1444"/>
                    </a:lnTo>
                    <a:lnTo>
                      <a:pt x="2832" y="1444"/>
                    </a:lnTo>
                    <a:lnTo>
                      <a:pt x="2791" y="1444"/>
                    </a:lnTo>
                    <a:lnTo>
                      <a:pt x="2742" y="1444"/>
                    </a:lnTo>
                    <a:lnTo>
                      <a:pt x="2701" y="1436"/>
                    </a:lnTo>
                    <a:lnTo>
                      <a:pt x="2652" y="1436"/>
                    </a:lnTo>
                    <a:lnTo>
                      <a:pt x="2611" y="1436"/>
                    </a:lnTo>
                    <a:lnTo>
                      <a:pt x="2570" y="1428"/>
                    </a:lnTo>
                    <a:lnTo>
                      <a:pt x="2521" y="1420"/>
                    </a:lnTo>
                    <a:lnTo>
                      <a:pt x="2481" y="1412"/>
                    </a:lnTo>
                    <a:lnTo>
                      <a:pt x="2432" y="1395"/>
                    </a:lnTo>
                    <a:lnTo>
                      <a:pt x="2391" y="1387"/>
                    </a:lnTo>
                    <a:lnTo>
                      <a:pt x="2342" y="1371"/>
                    </a:lnTo>
                    <a:lnTo>
                      <a:pt x="2301" y="1363"/>
                    </a:lnTo>
                    <a:lnTo>
                      <a:pt x="2260" y="1354"/>
                    </a:lnTo>
                    <a:lnTo>
                      <a:pt x="2211" y="1354"/>
                    </a:lnTo>
                    <a:lnTo>
                      <a:pt x="2171" y="1363"/>
                    </a:lnTo>
                    <a:lnTo>
                      <a:pt x="2122" y="1371"/>
                    </a:lnTo>
                    <a:lnTo>
                      <a:pt x="2081" y="1387"/>
                    </a:lnTo>
                    <a:lnTo>
                      <a:pt x="2032" y="1395"/>
                    </a:lnTo>
                    <a:lnTo>
                      <a:pt x="1991" y="1403"/>
                    </a:lnTo>
                    <a:lnTo>
                      <a:pt x="1950" y="1412"/>
                    </a:lnTo>
                    <a:lnTo>
                      <a:pt x="1901" y="1412"/>
                    </a:lnTo>
                    <a:lnTo>
                      <a:pt x="1861" y="1412"/>
                    </a:lnTo>
                    <a:lnTo>
                      <a:pt x="1812" y="1420"/>
                    </a:lnTo>
                    <a:lnTo>
                      <a:pt x="1771" y="1420"/>
                    </a:lnTo>
                    <a:lnTo>
                      <a:pt x="1730" y="1412"/>
                    </a:lnTo>
                    <a:lnTo>
                      <a:pt x="1681" y="1412"/>
                    </a:lnTo>
                    <a:lnTo>
                      <a:pt x="1640" y="1412"/>
                    </a:lnTo>
                    <a:lnTo>
                      <a:pt x="1591" y="1403"/>
                    </a:lnTo>
                    <a:lnTo>
                      <a:pt x="1551" y="1403"/>
                    </a:lnTo>
                    <a:lnTo>
                      <a:pt x="1502" y="1395"/>
                    </a:lnTo>
                    <a:lnTo>
                      <a:pt x="1461" y="1395"/>
                    </a:lnTo>
                    <a:lnTo>
                      <a:pt x="1420" y="1387"/>
                    </a:lnTo>
                    <a:lnTo>
                      <a:pt x="1371" y="1387"/>
                    </a:lnTo>
                    <a:lnTo>
                      <a:pt x="1330" y="1379"/>
                    </a:lnTo>
                    <a:lnTo>
                      <a:pt x="1281" y="1379"/>
                    </a:lnTo>
                    <a:lnTo>
                      <a:pt x="1241" y="1379"/>
                    </a:lnTo>
                    <a:lnTo>
                      <a:pt x="1192" y="1379"/>
                    </a:lnTo>
                    <a:lnTo>
                      <a:pt x="1151" y="1387"/>
                    </a:lnTo>
                    <a:lnTo>
                      <a:pt x="1110" y="1387"/>
                    </a:lnTo>
                    <a:lnTo>
                      <a:pt x="1061" y="1387"/>
                    </a:lnTo>
                    <a:lnTo>
                      <a:pt x="1020" y="1395"/>
                    </a:lnTo>
                    <a:lnTo>
                      <a:pt x="971" y="1395"/>
                    </a:lnTo>
                    <a:lnTo>
                      <a:pt x="931" y="1395"/>
                    </a:lnTo>
                    <a:lnTo>
                      <a:pt x="882" y="1395"/>
                    </a:lnTo>
                    <a:lnTo>
                      <a:pt x="841" y="1395"/>
                    </a:lnTo>
                    <a:lnTo>
                      <a:pt x="800" y="1395"/>
                    </a:lnTo>
                    <a:lnTo>
                      <a:pt x="751" y="1387"/>
                    </a:lnTo>
                    <a:lnTo>
                      <a:pt x="710" y="1379"/>
                    </a:lnTo>
                    <a:lnTo>
                      <a:pt x="661" y="1371"/>
                    </a:lnTo>
                    <a:lnTo>
                      <a:pt x="620" y="1363"/>
                    </a:lnTo>
                    <a:lnTo>
                      <a:pt x="572" y="1346"/>
                    </a:lnTo>
                    <a:lnTo>
                      <a:pt x="531" y="1322"/>
                    </a:lnTo>
                    <a:lnTo>
                      <a:pt x="490" y="1289"/>
                    </a:lnTo>
                    <a:lnTo>
                      <a:pt x="441" y="1232"/>
                    </a:lnTo>
                    <a:lnTo>
                      <a:pt x="400" y="1150"/>
                    </a:lnTo>
                    <a:lnTo>
                      <a:pt x="351" y="1012"/>
                    </a:lnTo>
                    <a:lnTo>
                      <a:pt x="310" y="816"/>
                    </a:lnTo>
                    <a:lnTo>
                      <a:pt x="261" y="612"/>
                    </a:lnTo>
                    <a:lnTo>
                      <a:pt x="221" y="522"/>
                    </a:lnTo>
                    <a:lnTo>
                      <a:pt x="180" y="531"/>
                    </a:lnTo>
                    <a:lnTo>
                      <a:pt x="131" y="400"/>
                    </a:lnTo>
                    <a:lnTo>
                      <a:pt x="90" y="221"/>
                    </a:lnTo>
                    <a:lnTo>
                      <a:pt x="41" y="82"/>
                    </a:lnTo>
                    <a:lnTo>
                      <a:pt x="0" y="0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FF33CC">
                  <a:alpha val="9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6" name="Freeform 48"/>
              <p:cNvSpPr>
                <a:spLocks/>
              </p:cNvSpPr>
              <p:nvPr/>
            </p:nvSpPr>
            <p:spPr bwMode="auto">
              <a:xfrm>
                <a:off x="1645936" y="3466599"/>
                <a:ext cx="5618874" cy="1961855"/>
              </a:xfrm>
              <a:custGeom>
                <a:avLst/>
                <a:gdLst/>
                <a:ahLst/>
                <a:cxnLst>
                  <a:cxn ang="0">
                    <a:pos x="41" y="49"/>
                  </a:cxn>
                  <a:cxn ang="0">
                    <a:pos x="131" y="229"/>
                  </a:cxn>
                  <a:cxn ang="0">
                    <a:pos x="221" y="400"/>
                  </a:cxn>
                  <a:cxn ang="0">
                    <a:pos x="310" y="677"/>
                  </a:cxn>
                  <a:cxn ang="0">
                    <a:pos x="400" y="922"/>
                  </a:cxn>
                  <a:cxn ang="0">
                    <a:pos x="490" y="1036"/>
                  </a:cxn>
                  <a:cxn ang="0">
                    <a:pos x="572" y="1093"/>
                  </a:cxn>
                  <a:cxn ang="0">
                    <a:pos x="661" y="1118"/>
                  </a:cxn>
                  <a:cxn ang="0">
                    <a:pos x="751" y="1134"/>
                  </a:cxn>
                  <a:cxn ang="0">
                    <a:pos x="841" y="1142"/>
                  </a:cxn>
                  <a:cxn ang="0">
                    <a:pos x="931" y="1142"/>
                  </a:cxn>
                  <a:cxn ang="0">
                    <a:pos x="1020" y="1142"/>
                  </a:cxn>
                  <a:cxn ang="0">
                    <a:pos x="1110" y="1134"/>
                  </a:cxn>
                  <a:cxn ang="0">
                    <a:pos x="1192" y="1134"/>
                  </a:cxn>
                  <a:cxn ang="0">
                    <a:pos x="1281" y="1134"/>
                  </a:cxn>
                  <a:cxn ang="0">
                    <a:pos x="1371" y="1134"/>
                  </a:cxn>
                  <a:cxn ang="0">
                    <a:pos x="1461" y="1142"/>
                  </a:cxn>
                  <a:cxn ang="0">
                    <a:pos x="1551" y="1151"/>
                  </a:cxn>
                  <a:cxn ang="0">
                    <a:pos x="1640" y="1159"/>
                  </a:cxn>
                  <a:cxn ang="0">
                    <a:pos x="1730" y="1159"/>
                  </a:cxn>
                  <a:cxn ang="0">
                    <a:pos x="1812" y="1159"/>
                  </a:cxn>
                  <a:cxn ang="0">
                    <a:pos x="1901" y="1159"/>
                  </a:cxn>
                  <a:cxn ang="0">
                    <a:pos x="1991" y="1151"/>
                  </a:cxn>
                  <a:cxn ang="0">
                    <a:pos x="2081" y="1134"/>
                  </a:cxn>
                  <a:cxn ang="0">
                    <a:pos x="2171" y="1118"/>
                  </a:cxn>
                  <a:cxn ang="0">
                    <a:pos x="2260" y="1110"/>
                  </a:cxn>
                  <a:cxn ang="0">
                    <a:pos x="2342" y="1126"/>
                  </a:cxn>
                  <a:cxn ang="0">
                    <a:pos x="2432" y="1142"/>
                  </a:cxn>
                  <a:cxn ang="0">
                    <a:pos x="2521" y="1167"/>
                  </a:cxn>
                  <a:cxn ang="0">
                    <a:pos x="2611" y="1175"/>
                  </a:cxn>
                  <a:cxn ang="0">
                    <a:pos x="2701" y="1183"/>
                  </a:cxn>
                  <a:cxn ang="0">
                    <a:pos x="2791" y="1183"/>
                  </a:cxn>
                  <a:cxn ang="0">
                    <a:pos x="2880" y="1183"/>
                  </a:cxn>
                  <a:cxn ang="0">
                    <a:pos x="2962" y="1183"/>
                  </a:cxn>
                  <a:cxn ang="0">
                    <a:pos x="3052" y="1167"/>
                  </a:cxn>
                  <a:cxn ang="0">
                    <a:pos x="3142" y="1159"/>
                  </a:cxn>
                  <a:cxn ang="0">
                    <a:pos x="3231" y="1167"/>
                  </a:cxn>
                  <a:cxn ang="0">
                    <a:pos x="3321" y="1191"/>
                  </a:cxn>
                  <a:cxn ang="0">
                    <a:pos x="3411" y="1199"/>
                  </a:cxn>
                </a:cxnLst>
                <a:rect l="0" t="0" r="r" b="b"/>
                <a:pathLst>
                  <a:path w="3452" h="1199">
                    <a:moveTo>
                      <a:pt x="0" y="0"/>
                    </a:moveTo>
                    <a:lnTo>
                      <a:pt x="41" y="49"/>
                    </a:lnTo>
                    <a:lnTo>
                      <a:pt x="90" y="131"/>
                    </a:lnTo>
                    <a:lnTo>
                      <a:pt x="131" y="229"/>
                    </a:lnTo>
                    <a:lnTo>
                      <a:pt x="180" y="318"/>
                    </a:lnTo>
                    <a:lnTo>
                      <a:pt x="221" y="400"/>
                    </a:lnTo>
                    <a:lnTo>
                      <a:pt x="261" y="514"/>
                    </a:lnTo>
                    <a:lnTo>
                      <a:pt x="310" y="677"/>
                    </a:lnTo>
                    <a:lnTo>
                      <a:pt x="351" y="824"/>
                    </a:lnTo>
                    <a:lnTo>
                      <a:pt x="400" y="922"/>
                    </a:lnTo>
                    <a:lnTo>
                      <a:pt x="441" y="987"/>
                    </a:lnTo>
                    <a:lnTo>
                      <a:pt x="490" y="1036"/>
                    </a:lnTo>
                    <a:lnTo>
                      <a:pt x="531" y="1069"/>
                    </a:lnTo>
                    <a:lnTo>
                      <a:pt x="572" y="1093"/>
                    </a:lnTo>
                    <a:lnTo>
                      <a:pt x="620" y="1110"/>
                    </a:lnTo>
                    <a:lnTo>
                      <a:pt x="661" y="1118"/>
                    </a:lnTo>
                    <a:lnTo>
                      <a:pt x="710" y="1126"/>
                    </a:lnTo>
                    <a:lnTo>
                      <a:pt x="751" y="1134"/>
                    </a:lnTo>
                    <a:lnTo>
                      <a:pt x="800" y="1134"/>
                    </a:lnTo>
                    <a:lnTo>
                      <a:pt x="841" y="1142"/>
                    </a:lnTo>
                    <a:lnTo>
                      <a:pt x="882" y="1142"/>
                    </a:lnTo>
                    <a:lnTo>
                      <a:pt x="931" y="1142"/>
                    </a:lnTo>
                    <a:lnTo>
                      <a:pt x="971" y="1142"/>
                    </a:lnTo>
                    <a:lnTo>
                      <a:pt x="1020" y="1142"/>
                    </a:lnTo>
                    <a:lnTo>
                      <a:pt x="1061" y="1142"/>
                    </a:lnTo>
                    <a:lnTo>
                      <a:pt x="1110" y="1134"/>
                    </a:lnTo>
                    <a:lnTo>
                      <a:pt x="1151" y="1134"/>
                    </a:lnTo>
                    <a:lnTo>
                      <a:pt x="1192" y="1134"/>
                    </a:lnTo>
                    <a:lnTo>
                      <a:pt x="1241" y="1134"/>
                    </a:lnTo>
                    <a:lnTo>
                      <a:pt x="1281" y="1134"/>
                    </a:lnTo>
                    <a:lnTo>
                      <a:pt x="1330" y="1134"/>
                    </a:lnTo>
                    <a:lnTo>
                      <a:pt x="1371" y="1134"/>
                    </a:lnTo>
                    <a:lnTo>
                      <a:pt x="1420" y="1134"/>
                    </a:lnTo>
                    <a:lnTo>
                      <a:pt x="1461" y="1142"/>
                    </a:lnTo>
                    <a:lnTo>
                      <a:pt x="1502" y="1142"/>
                    </a:lnTo>
                    <a:lnTo>
                      <a:pt x="1551" y="1151"/>
                    </a:lnTo>
                    <a:lnTo>
                      <a:pt x="1591" y="1151"/>
                    </a:lnTo>
                    <a:lnTo>
                      <a:pt x="1640" y="1159"/>
                    </a:lnTo>
                    <a:lnTo>
                      <a:pt x="1681" y="1159"/>
                    </a:lnTo>
                    <a:lnTo>
                      <a:pt x="1730" y="1159"/>
                    </a:lnTo>
                    <a:lnTo>
                      <a:pt x="1771" y="1159"/>
                    </a:lnTo>
                    <a:lnTo>
                      <a:pt x="1812" y="1159"/>
                    </a:lnTo>
                    <a:lnTo>
                      <a:pt x="1861" y="1159"/>
                    </a:lnTo>
                    <a:lnTo>
                      <a:pt x="1901" y="1159"/>
                    </a:lnTo>
                    <a:lnTo>
                      <a:pt x="1950" y="1151"/>
                    </a:lnTo>
                    <a:lnTo>
                      <a:pt x="1991" y="1151"/>
                    </a:lnTo>
                    <a:lnTo>
                      <a:pt x="2032" y="1142"/>
                    </a:lnTo>
                    <a:lnTo>
                      <a:pt x="2081" y="1134"/>
                    </a:lnTo>
                    <a:lnTo>
                      <a:pt x="2122" y="1126"/>
                    </a:lnTo>
                    <a:lnTo>
                      <a:pt x="2171" y="1118"/>
                    </a:lnTo>
                    <a:lnTo>
                      <a:pt x="2211" y="1110"/>
                    </a:lnTo>
                    <a:lnTo>
                      <a:pt x="2260" y="1110"/>
                    </a:lnTo>
                    <a:lnTo>
                      <a:pt x="2301" y="1110"/>
                    </a:lnTo>
                    <a:lnTo>
                      <a:pt x="2342" y="1126"/>
                    </a:lnTo>
                    <a:lnTo>
                      <a:pt x="2391" y="1134"/>
                    </a:lnTo>
                    <a:lnTo>
                      <a:pt x="2432" y="1142"/>
                    </a:lnTo>
                    <a:lnTo>
                      <a:pt x="2481" y="1159"/>
                    </a:lnTo>
                    <a:lnTo>
                      <a:pt x="2521" y="1167"/>
                    </a:lnTo>
                    <a:lnTo>
                      <a:pt x="2570" y="1167"/>
                    </a:lnTo>
                    <a:lnTo>
                      <a:pt x="2611" y="1175"/>
                    </a:lnTo>
                    <a:lnTo>
                      <a:pt x="2652" y="1183"/>
                    </a:lnTo>
                    <a:lnTo>
                      <a:pt x="2701" y="1183"/>
                    </a:lnTo>
                    <a:lnTo>
                      <a:pt x="2742" y="1183"/>
                    </a:lnTo>
                    <a:lnTo>
                      <a:pt x="2791" y="1183"/>
                    </a:lnTo>
                    <a:lnTo>
                      <a:pt x="2832" y="1183"/>
                    </a:lnTo>
                    <a:lnTo>
                      <a:pt x="2880" y="1183"/>
                    </a:lnTo>
                    <a:lnTo>
                      <a:pt x="2921" y="1183"/>
                    </a:lnTo>
                    <a:lnTo>
                      <a:pt x="2962" y="1183"/>
                    </a:lnTo>
                    <a:lnTo>
                      <a:pt x="3011" y="1175"/>
                    </a:lnTo>
                    <a:lnTo>
                      <a:pt x="3052" y="1167"/>
                    </a:lnTo>
                    <a:lnTo>
                      <a:pt x="3101" y="1167"/>
                    </a:lnTo>
                    <a:lnTo>
                      <a:pt x="3142" y="1159"/>
                    </a:lnTo>
                    <a:lnTo>
                      <a:pt x="3191" y="1159"/>
                    </a:lnTo>
                    <a:lnTo>
                      <a:pt x="3231" y="1167"/>
                    </a:lnTo>
                    <a:lnTo>
                      <a:pt x="3272" y="1175"/>
                    </a:lnTo>
                    <a:lnTo>
                      <a:pt x="3321" y="1191"/>
                    </a:lnTo>
                    <a:lnTo>
                      <a:pt x="3362" y="1191"/>
                    </a:lnTo>
                    <a:lnTo>
                      <a:pt x="3411" y="1199"/>
                    </a:lnTo>
                    <a:lnTo>
                      <a:pt x="3452" y="1199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>
              <a:off x="730623" y="132047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442882" y="2683112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</p:grpSp>
      <p:grpSp>
        <p:nvGrpSpPr>
          <p:cNvPr id="4" name="Group 632"/>
          <p:cNvGrpSpPr/>
          <p:nvPr/>
        </p:nvGrpSpPr>
        <p:grpSpPr>
          <a:xfrm>
            <a:off x="4755681" y="1010114"/>
            <a:ext cx="3249484" cy="2544715"/>
            <a:chOff x="4707771" y="588943"/>
            <a:chExt cx="3249484" cy="2544715"/>
          </a:xfrm>
        </p:grpSpPr>
        <p:sp>
          <p:nvSpPr>
            <p:cNvPr id="254" name="TextBox 253"/>
            <p:cNvSpPr txBox="1"/>
            <p:nvPr/>
          </p:nvSpPr>
          <p:spPr>
            <a:xfrm>
              <a:off x="4977844" y="100480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625831" y="262955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488" name="Line 103"/>
            <p:cNvSpPr>
              <a:spLocks noChangeShapeType="1"/>
            </p:cNvSpPr>
            <p:nvPr/>
          </p:nvSpPr>
          <p:spPr bwMode="auto">
            <a:xfrm>
              <a:off x="4862119" y="300522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89" name="Line 104"/>
            <p:cNvSpPr>
              <a:spLocks noChangeShapeType="1"/>
            </p:cNvSpPr>
            <p:nvPr/>
          </p:nvSpPr>
          <p:spPr bwMode="auto">
            <a:xfrm flipV="1">
              <a:off x="4862119" y="64417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0" name="Line 105"/>
            <p:cNvSpPr>
              <a:spLocks noChangeShapeType="1"/>
            </p:cNvSpPr>
            <p:nvPr/>
          </p:nvSpPr>
          <p:spPr bwMode="auto">
            <a:xfrm flipV="1">
              <a:off x="486211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1" name="Rectangle 106"/>
            <p:cNvSpPr>
              <a:spLocks noChangeArrowheads="1"/>
            </p:cNvSpPr>
            <p:nvPr/>
          </p:nvSpPr>
          <p:spPr bwMode="auto">
            <a:xfrm>
              <a:off x="4841071" y="302593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2" name="Line 107"/>
            <p:cNvSpPr>
              <a:spLocks noChangeShapeType="1"/>
            </p:cNvSpPr>
            <p:nvPr/>
          </p:nvSpPr>
          <p:spPr bwMode="auto">
            <a:xfrm flipV="1">
              <a:off x="5240972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3" name="Rectangle 108"/>
            <p:cNvSpPr>
              <a:spLocks noChangeArrowheads="1"/>
            </p:cNvSpPr>
            <p:nvPr/>
          </p:nvSpPr>
          <p:spPr bwMode="auto">
            <a:xfrm>
              <a:off x="519186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4" name="Line 109"/>
            <p:cNvSpPr>
              <a:spLocks noChangeShapeType="1"/>
            </p:cNvSpPr>
            <p:nvPr/>
          </p:nvSpPr>
          <p:spPr bwMode="auto">
            <a:xfrm flipV="1">
              <a:off x="5619826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5" name="Rectangle 110"/>
            <p:cNvSpPr>
              <a:spLocks noChangeArrowheads="1"/>
            </p:cNvSpPr>
            <p:nvPr/>
          </p:nvSpPr>
          <p:spPr bwMode="auto">
            <a:xfrm>
              <a:off x="557071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6" name="Line 111"/>
            <p:cNvSpPr>
              <a:spLocks noChangeShapeType="1"/>
            </p:cNvSpPr>
            <p:nvPr/>
          </p:nvSpPr>
          <p:spPr bwMode="auto">
            <a:xfrm flipV="1">
              <a:off x="59986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7" name="Rectangle 112"/>
            <p:cNvSpPr>
              <a:spLocks noChangeArrowheads="1"/>
            </p:cNvSpPr>
            <p:nvPr/>
          </p:nvSpPr>
          <p:spPr bwMode="auto">
            <a:xfrm>
              <a:off x="59495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8" name="Line 113"/>
            <p:cNvSpPr>
              <a:spLocks noChangeShapeType="1"/>
            </p:cNvSpPr>
            <p:nvPr/>
          </p:nvSpPr>
          <p:spPr bwMode="auto">
            <a:xfrm flipV="1">
              <a:off x="638454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9" name="Rectangle 114"/>
            <p:cNvSpPr>
              <a:spLocks noChangeArrowheads="1"/>
            </p:cNvSpPr>
            <p:nvPr/>
          </p:nvSpPr>
          <p:spPr bwMode="auto">
            <a:xfrm>
              <a:off x="633543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0" name="Line 115"/>
            <p:cNvSpPr>
              <a:spLocks noChangeShapeType="1"/>
            </p:cNvSpPr>
            <p:nvPr/>
          </p:nvSpPr>
          <p:spPr bwMode="auto">
            <a:xfrm flipV="1">
              <a:off x="6763403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1" name="Rectangle 116"/>
            <p:cNvSpPr>
              <a:spLocks noChangeArrowheads="1"/>
            </p:cNvSpPr>
            <p:nvPr/>
          </p:nvSpPr>
          <p:spPr bwMode="auto">
            <a:xfrm>
              <a:off x="671429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2" name="Line 117"/>
            <p:cNvSpPr>
              <a:spLocks noChangeShapeType="1"/>
            </p:cNvSpPr>
            <p:nvPr/>
          </p:nvSpPr>
          <p:spPr bwMode="auto">
            <a:xfrm flipV="1">
              <a:off x="7142257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3" name="Rectangle 118"/>
            <p:cNvSpPr>
              <a:spLocks noChangeArrowheads="1"/>
            </p:cNvSpPr>
            <p:nvPr/>
          </p:nvSpPr>
          <p:spPr bwMode="auto">
            <a:xfrm>
              <a:off x="709314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4" name="Line 119"/>
            <p:cNvSpPr>
              <a:spLocks noChangeShapeType="1"/>
            </p:cNvSpPr>
            <p:nvPr/>
          </p:nvSpPr>
          <p:spPr bwMode="auto">
            <a:xfrm flipV="1">
              <a:off x="752111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5" name="Rectangle 120"/>
            <p:cNvSpPr>
              <a:spLocks noChangeArrowheads="1"/>
            </p:cNvSpPr>
            <p:nvPr/>
          </p:nvSpPr>
          <p:spPr bwMode="auto">
            <a:xfrm>
              <a:off x="7472000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6" name="Line 121"/>
            <p:cNvSpPr>
              <a:spLocks noChangeShapeType="1"/>
            </p:cNvSpPr>
            <p:nvPr/>
          </p:nvSpPr>
          <p:spPr bwMode="auto">
            <a:xfrm flipV="1">
              <a:off x="79069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7" name="Rectangle 122"/>
            <p:cNvSpPr>
              <a:spLocks noChangeArrowheads="1"/>
            </p:cNvSpPr>
            <p:nvPr/>
          </p:nvSpPr>
          <p:spPr bwMode="auto">
            <a:xfrm>
              <a:off x="78578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8" name="Line 123"/>
            <p:cNvSpPr>
              <a:spLocks noChangeShapeType="1"/>
            </p:cNvSpPr>
            <p:nvPr/>
          </p:nvSpPr>
          <p:spPr bwMode="auto">
            <a:xfrm>
              <a:off x="4862119" y="300522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9" name="Rectangle 124"/>
            <p:cNvSpPr>
              <a:spLocks noChangeArrowheads="1"/>
            </p:cNvSpPr>
            <p:nvPr/>
          </p:nvSpPr>
          <p:spPr bwMode="auto">
            <a:xfrm>
              <a:off x="4784945" y="294999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0" name="Line 125"/>
            <p:cNvSpPr>
              <a:spLocks noChangeShapeType="1"/>
            </p:cNvSpPr>
            <p:nvPr/>
          </p:nvSpPr>
          <p:spPr bwMode="auto">
            <a:xfrm>
              <a:off x="4862119" y="27635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1" name="Rectangle 126"/>
            <p:cNvSpPr>
              <a:spLocks noChangeArrowheads="1"/>
            </p:cNvSpPr>
            <p:nvPr/>
          </p:nvSpPr>
          <p:spPr bwMode="auto">
            <a:xfrm>
              <a:off x="4707771" y="270836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2" name="Line 127"/>
            <p:cNvSpPr>
              <a:spLocks noChangeShapeType="1"/>
            </p:cNvSpPr>
            <p:nvPr/>
          </p:nvSpPr>
          <p:spPr bwMode="auto">
            <a:xfrm>
              <a:off x="4862119" y="25288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3" name="Rectangle 128"/>
            <p:cNvSpPr>
              <a:spLocks noChangeArrowheads="1"/>
            </p:cNvSpPr>
            <p:nvPr/>
          </p:nvSpPr>
          <p:spPr bwMode="auto">
            <a:xfrm>
              <a:off x="4784945" y="24736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4" name="Line 129"/>
            <p:cNvSpPr>
              <a:spLocks noChangeShapeType="1"/>
            </p:cNvSpPr>
            <p:nvPr/>
          </p:nvSpPr>
          <p:spPr bwMode="auto">
            <a:xfrm>
              <a:off x="4862119" y="229414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5" name="Rectangle 130"/>
            <p:cNvSpPr>
              <a:spLocks noChangeArrowheads="1"/>
            </p:cNvSpPr>
            <p:nvPr/>
          </p:nvSpPr>
          <p:spPr bwMode="auto">
            <a:xfrm>
              <a:off x="4707771" y="223891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6" name="Line 131"/>
            <p:cNvSpPr>
              <a:spLocks noChangeShapeType="1"/>
            </p:cNvSpPr>
            <p:nvPr/>
          </p:nvSpPr>
          <p:spPr bwMode="auto">
            <a:xfrm>
              <a:off x="4862119" y="205942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7" name="Rectangle 132"/>
            <p:cNvSpPr>
              <a:spLocks noChangeArrowheads="1"/>
            </p:cNvSpPr>
            <p:nvPr/>
          </p:nvSpPr>
          <p:spPr bwMode="auto">
            <a:xfrm>
              <a:off x="4784945" y="2004194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8" name="Line 133"/>
            <p:cNvSpPr>
              <a:spLocks noChangeShapeType="1"/>
            </p:cNvSpPr>
            <p:nvPr/>
          </p:nvSpPr>
          <p:spPr bwMode="auto">
            <a:xfrm>
              <a:off x="4862119" y="182469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9" name="Rectangle 134"/>
            <p:cNvSpPr>
              <a:spLocks noChangeArrowheads="1"/>
            </p:cNvSpPr>
            <p:nvPr/>
          </p:nvSpPr>
          <p:spPr bwMode="auto">
            <a:xfrm>
              <a:off x="4707771" y="1769469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0" name="Line 135"/>
            <p:cNvSpPr>
              <a:spLocks noChangeShapeType="1"/>
            </p:cNvSpPr>
            <p:nvPr/>
          </p:nvSpPr>
          <p:spPr bwMode="auto">
            <a:xfrm>
              <a:off x="4862119" y="158307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1" name="Rectangle 136"/>
            <p:cNvSpPr>
              <a:spLocks noChangeArrowheads="1"/>
            </p:cNvSpPr>
            <p:nvPr/>
          </p:nvSpPr>
          <p:spPr bwMode="auto">
            <a:xfrm>
              <a:off x="4784945" y="1527841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2" name="Line 137"/>
            <p:cNvSpPr>
              <a:spLocks noChangeShapeType="1"/>
            </p:cNvSpPr>
            <p:nvPr/>
          </p:nvSpPr>
          <p:spPr bwMode="auto">
            <a:xfrm>
              <a:off x="4862119" y="134834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3" name="Rectangle 138"/>
            <p:cNvSpPr>
              <a:spLocks noChangeArrowheads="1"/>
            </p:cNvSpPr>
            <p:nvPr/>
          </p:nvSpPr>
          <p:spPr bwMode="auto">
            <a:xfrm>
              <a:off x="4707771" y="129311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4" name="Line 139"/>
            <p:cNvSpPr>
              <a:spLocks noChangeShapeType="1"/>
            </p:cNvSpPr>
            <p:nvPr/>
          </p:nvSpPr>
          <p:spPr bwMode="auto">
            <a:xfrm>
              <a:off x="4862119" y="111362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5" name="Rectangle 140"/>
            <p:cNvSpPr>
              <a:spLocks noChangeArrowheads="1"/>
            </p:cNvSpPr>
            <p:nvPr/>
          </p:nvSpPr>
          <p:spPr bwMode="auto">
            <a:xfrm>
              <a:off x="4784945" y="1058392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6" name="Line 141"/>
            <p:cNvSpPr>
              <a:spLocks noChangeShapeType="1"/>
            </p:cNvSpPr>
            <p:nvPr/>
          </p:nvSpPr>
          <p:spPr bwMode="auto">
            <a:xfrm>
              <a:off x="4862119" y="8788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7" name="Rectangle 142"/>
            <p:cNvSpPr>
              <a:spLocks noChangeArrowheads="1"/>
            </p:cNvSpPr>
            <p:nvPr/>
          </p:nvSpPr>
          <p:spPr bwMode="auto">
            <a:xfrm>
              <a:off x="4707771" y="82366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8" name="Line 143"/>
            <p:cNvSpPr>
              <a:spLocks noChangeShapeType="1"/>
            </p:cNvSpPr>
            <p:nvPr/>
          </p:nvSpPr>
          <p:spPr bwMode="auto">
            <a:xfrm>
              <a:off x="4862119" y="6441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9" name="Rectangle 144"/>
            <p:cNvSpPr>
              <a:spLocks noChangeArrowheads="1"/>
            </p:cNvSpPr>
            <p:nvPr/>
          </p:nvSpPr>
          <p:spPr bwMode="auto">
            <a:xfrm>
              <a:off x="4784945" y="5889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30" name="Freeform 145"/>
            <p:cNvSpPr>
              <a:spLocks/>
            </p:cNvSpPr>
            <p:nvPr/>
          </p:nvSpPr>
          <p:spPr bwMode="auto">
            <a:xfrm>
              <a:off x="4897198" y="1258598"/>
              <a:ext cx="2967687" cy="1739723"/>
            </a:xfrm>
            <a:custGeom>
              <a:avLst/>
              <a:gdLst/>
              <a:ahLst/>
              <a:cxnLst>
                <a:cxn ang="0">
                  <a:pos x="66" y="1116"/>
                </a:cxn>
                <a:cxn ang="0">
                  <a:pos x="162" y="702"/>
                </a:cxn>
                <a:cxn ang="0">
                  <a:pos x="258" y="1104"/>
                </a:cxn>
                <a:cxn ang="0">
                  <a:pos x="360" y="1386"/>
                </a:cxn>
                <a:cxn ang="0">
                  <a:pos x="456" y="1452"/>
                </a:cxn>
                <a:cxn ang="0">
                  <a:pos x="552" y="1470"/>
                </a:cxn>
                <a:cxn ang="0">
                  <a:pos x="648" y="1482"/>
                </a:cxn>
                <a:cxn ang="0">
                  <a:pos x="750" y="1494"/>
                </a:cxn>
                <a:cxn ang="0">
                  <a:pos x="846" y="1500"/>
                </a:cxn>
                <a:cxn ang="0">
                  <a:pos x="942" y="1500"/>
                </a:cxn>
                <a:cxn ang="0">
                  <a:pos x="1044" y="1506"/>
                </a:cxn>
                <a:cxn ang="0">
                  <a:pos x="1140" y="1512"/>
                </a:cxn>
                <a:cxn ang="0">
                  <a:pos x="1236" y="1512"/>
                </a:cxn>
                <a:cxn ang="0">
                  <a:pos x="1332" y="1506"/>
                </a:cxn>
                <a:cxn ang="0">
                  <a:pos x="1434" y="1500"/>
                </a:cxn>
                <a:cxn ang="0">
                  <a:pos x="1530" y="1488"/>
                </a:cxn>
                <a:cxn ang="0">
                  <a:pos x="1626" y="1488"/>
                </a:cxn>
                <a:cxn ang="0">
                  <a:pos x="1722" y="1506"/>
                </a:cxn>
                <a:cxn ang="0">
                  <a:pos x="1824" y="1512"/>
                </a:cxn>
                <a:cxn ang="0">
                  <a:pos x="1920" y="1512"/>
                </a:cxn>
                <a:cxn ang="0">
                  <a:pos x="2016" y="1512"/>
                </a:cxn>
                <a:cxn ang="0">
                  <a:pos x="2118" y="1512"/>
                </a:cxn>
                <a:cxn ang="0">
                  <a:pos x="2214" y="1512"/>
                </a:cxn>
                <a:cxn ang="0">
                  <a:pos x="2310" y="1512"/>
                </a:cxn>
                <a:cxn ang="0">
                  <a:pos x="2406" y="1512"/>
                </a:cxn>
                <a:cxn ang="0">
                  <a:pos x="2508" y="1512"/>
                </a:cxn>
                <a:cxn ang="0">
                  <a:pos x="2508" y="1512"/>
                </a:cxn>
                <a:cxn ang="0">
                  <a:pos x="2406" y="1512"/>
                </a:cxn>
                <a:cxn ang="0">
                  <a:pos x="2310" y="1512"/>
                </a:cxn>
                <a:cxn ang="0">
                  <a:pos x="2214" y="1512"/>
                </a:cxn>
                <a:cxn ang="0">
                  <a:pos x="2118" y="1512"/>
                </a:cxn>
                <a:cxn ang="0">
                  <a:pos x="2016" y="1512"/>
                </a:cxn>
                <a:cxn ang="0">
                  <a:pos x="1920" y="1512"/>
                </a:cxn>
                <a:cxn ang="0">
                  <a:pos x="1824" y="1512"/>
                </a:cxn>
                <a:cxn ang="0">
                  <a:pos x="1722" y="1500"/>
                </a:cxn>
                <a:cxn ang="0">
                  <a:pos x="1626" y="1452"/>
                </a:cxn>
                <a:cxn ang="0">
                  <a:pos x="1530" y="1446"/>
                </a:cxn>
                <a:cxn ang="0">
                  <a:pos x="1434" y="1488"/>
                </a:cxn>
                <a:cxn ang="0">
                  <a:pos x="1332" y="1506"/>
                </a:cxn>
                <a:cxn ang="0">
                  <a:pos x="1236" y="1506"/>
                </a:cxn>
                <a:cxn ang="0">
                  <a:pos x="1140" y="1506"/>
                </a:cxn>
                <a:cxn ang="0">
                  <a:pos x="1044" y="1500"/>
                </a:cxn>
                <a:cxn ang="0">
                  <a:pos x="942" y="1494"/>
                </a:cxn>
                <a:cxn ang="0">
                  <a:pos x="846" y="1488"/>
                </a:cxn>
                <a:cxn ang="0">
                  <a:pos x="750" y="1476"/>
                </a:cxn>
                <a:cxn ang="0">
                  <a:pos x="648" y="1458"/>
                </a:cxn>
                <a:cxn ang="0">
                  <a:pos x="552" y="1440"/>
                </a:cxn>
                <a:cxn ang="0">
                  <a:pos x="456" y="1404"/>
                </a:cxn>
                <a:cxn ang="0">
                  <a:pos x="360" y="1278"/>
                </a:cxn>
                <a:cxn ang="0">
                  <a:pos x="258" y="708"/>
                </a:cxn>
                <a:cxn ang="0">
                  <a:pos x="162" y="0"/>
                </a:cxn>
                <a:cxn ang="0">
                  <a:pos x="66" y="840"/>
                </a:cxn>
                <a:cxn ang="0">
                  <a:pos x="0" y="1188"/>
                </a:cxn>
              </a:cxnLst>
              <a:rect l="0" t="0" r="r" b="b"/>
              <a:pathLst>
                <a:path w="2538" h="1512">
                  <a:moveTo>
                    <a:pt x="0" y="1188"/>
                  </a:moveTo>
                  <a:lnTo>
                    <a:pt x="30" y="1152"/>
                  </a:lnTo>
                  <a:lnTo>
                    <a:pt x="66" y="1116"/>
                  </a:lnTo>
                  <a:lnTo>
                    <a:pt x="96" y="1020"/>
                  </a:lnTo>
                  <a:lnTo>
                    <a:pt x="132" y="846"/>
                  </a:lnTo>
                  <a:lnTo>
                    <a:pt x="162" y="702"/>
                  </a:lnTo>
                  <a:lnTo>
                    <a:pt x="192" y="726"/>
                  </a:lnTo>
                  <a:lnTo>
                    <a:pt x="228" y="906"/>
                  </a:lnTo>
                  <a:lnTo>
                    <a:pt x="258" y="1104"/>
                  </a:lnTo>
                  <a:lnTo>
                    <a:pt x="294" y="1248"/>
                  </a:lnTo>
                  <a:lnTo>
                    <a:pt x="324" y="1332"/>
                  </a:lnTo>
                  <a:lnTo>
                    <a:pt x="360" y="1386"/>
                  </a:lnTo>
                  <a:lnTo>
                    <a:pt x="390" y="1416"/>
                  </a:lnTo>
                  <a:lnTo>
                    <a:pt x="420" y="1434"/>
                  </a:lnTo>
                  <a:lnTo>
                    <a:pt x="456" y="1452"/>
                  </a:lnTo>
                  <a:lnTo>
                    <a:pt x="486" y="1458"/>
                  </a:lnTo>
                  <a:lnTo>
                    <a:pt x="522" y="1464"/>
                  </a:lnTo>
                  <a:lnTo>
                    <a:pt x="552" y="1470"/>
                  </a:lnTo>
                  <a:lnTo>
                    <a:pt x="588" y="1476"/>
                  </a:lnTo>
                  <a:lnTo>
                    <a:pt x="618" y="1482"/>
                  </a:lnTo>
                  <a:lnTo>
                    <a:pt x="648" y="1482"/>
                  </a:lnTo>
                  <a:lnTo>
                    <a:pt x="684" y="1488"/>
                  </a:lnTo>
                  <a:lnTo>
                    <a:pt x="714" y="1488"/>
                  </a:lnTo>
                  <a:lnTo>
                    <a:pt x="750" y="1494"/>
                  </a:lnTo>
                  <a:lnTo>
                    <a:pt x="780" y="1494"/>
                  </a:lnTo>
                  <a:lnTo>
                    <a:pt x="816" y="1500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500"/>
                  </a:lnTo>
                  <a:lnTo>
                    <a:pt x="942" y="1500"/>
                  </a:lnTo>
                  <a:lnTo>
                    <a:pt x="978" y="1506"/>
                  </a:lnTo>
                  <a:lnTo>
                    <a:pt x="1008" y="1506"/>
                  </a:lnTo>
                  <a:lnTo>
                    <a:pt x="1044" y="1506"/>
                  </a:lnTo>
                  <a:lnTo>
                    <a:pt x="1074" y="1506"/>
                  </a:lnTo>
                  <a:lnTo>
                    <a:pt x="1104" y="1506"/>
                  </a:lnTo>
                  <a:lnTo>
                    <a:pt x="1140" y="1512"/>
                  </a:lnTo>
                  <a:lnTo>
                    <a:pt x="1170" y="1512"/>
                  </a:lnTo>
                  <a:lnTo>
                    <a:pt x="1206" y="1512"/>
                  </a:lnTo>
                  <a:lnTo>
                    <a:pt x="1236" y="1512"/>
                  </a:lnTo>
                  <a:lnTo>
                    <a:pt x="1272" y="1512"/>
                  </a:lnTo>
                  <a:lnTo>
                    <a:pt x="1302" y="1506"/>
                  </a:lnTo>
                  <a:lnTo>
                    <a:pt x="1332" y="1506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500"/>
                  </a:lnTo>
                  <a:lnTo>
                    <a:pt x="1494" y="1494"/>
                  </a:lnTo>
                  <a:lnTo>
                    <a:pt x="1530" y="1488"/>
                  </a:lnTo>
                  <a:lnTo>
                    <a:pt x="1560" y="1482"/>
                  </a:lnTo>
                  <a:lnTo>
                    <a:pt x="1596" y="1482"/>
                  </a:lnTo>
                  <a:lnTo>
                    <a:pt x="1626" y="1488"/>
                  </a:lnTo>
                  <a:lnTo>
                    <a:pt x="1662" y="1494"/>
                  </a:lnTo>
                  <a:lnTo>
                    <a:pt x="1692" y="1500"/>
                  </a:lnTo>
                  <a:lnTo>
                    <a:pt x="1722" y="1506"/>
                  </a:lnTo>
                  <a:lnTo>
                    <a:pt x="1758" y="1506"/>
                  </a:lnTo>
                  <a:lnTo>
                    <a:pt x="1788" y="1512"/>
                  </a:lnTo>
                  <a:lnTo>
                    <a:pt x="1824" y="1512"/>
                  </a:lnTo>
                  <a:lnTo>
                    <a:pt x="1854" y="1512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2"/>
                  </a:lnTo>
                  <a:lnTo>
                    <a:pt x="2052" y="1512"/>
                  </a:lnTo>
                  <a:lnTo>
                    <a:pt x="2082" y="1512"/>
                  </a:lnTo>
                  <a:lnTo>
                    <a:pt x="2118" y="1512"/>
                  </a:lnTo>
                  <a:lnTo>
                    <a:pt x="2148" y="1512"/>
                  </a:lnTo>
                  <a:lnTo>
                    <a:pt x="2178" y="1512"/>
                  </a:lnTo>
                  <a:lnTo>
                    <a:pt x="2214" y="1512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12"/>
                  </a:lnTo>
                  <a:lnTo>
                    <a:pt x="2346" y="1512"/>
                  </a:lnTo>
                  <a:lnTo>
                    <a:pt x="2376" y="1512"/>
                  </a:lnTo>
                  <a:lnTo>
                    <a:pt x="2406" y="1512"/>
                  </a:lnTo>
                  <a:lnTo>
                    <a:pt x="2442" y="1512"/>
                  </a:lnTo>
                  <a:lnTo>
                    <a:pt x="2472" y="1512"/>
                  </a:lnTo>
                  <a:lnTo>
                    <a:pt x="2508" y="1512"/>
                  </a:lnTo>
                  <a:lnTo>
                    <a:pt x="2538" y="1512"/>
                  </a:lnTo>
                  <a:lnTo>
                    <a:pt x="2538" y="1512"/>
                  </a:lnTo>
                  <a:lnTo>
                    <a:pt x="2508" y="1512"/>
                  </a:lnTo>
                  <a:lnTo>
                    <a:pt x="2472" y="1512"/>
                  </a:lnTo>
                  <a:lnTo>
                    <a:pt x="2442" y="1512"/>
                  </a:lnTo>
                  <a:lnTo>
                    <a:pt x="2406" y="1512"/>
                  </a:lnTo>
                  <a:lnTo>
                    <a:pt x="2376" y="1506"/>
                  </a:lnTo>
                  <a:lnTo>
                    <a:pt x="2346" y="1512"/>
                  </a:lnTo>
                  <a:lnTo>
                    <a:pt x="2310" y="1512"/>
                  </a:lnTo>
                  <a:lnTo>
                    <a:pt x="2280" y="1512"/>
                  </a:lnTo>
                  <a:lnTo>
                    <a:pt x="2244" y="1512"/>
                  </a:lnTo>
                  <a:lnTo>
                    <a:pt x="2214" y="1512"/>
                  </a:lnTo>
                  <a:lnTo>
                    <a:pt x="2178" y="1512"/>
                  </a:lnTo>
                  <a:lnTo>
                    <a:pt x="2148" y="1512"/>
                  </a:lnTo>
                  <a:lnTo>
                    <a:pt x="2118" y="1512"/>
                  </a:lnTo>
                  <a:lnTo>
                    <a:pt x="2082" y="1512"/>
                  </a:lnTo>
                  <a:lnTo>
                    <a:pt x="2052" y="1512"/>
                  </a:lnTo>
                  <a:lnTo>
                    <a:pt x="2016" y="1512"/>
                  </a:lnTo>
                  <a:lnTo>
                    <a:pt x="1986" y="1512"/>
                  </a:lnTo>
                  <a:lnTo>
                    <a:pt x="1950" y="1512"/>
                  </a:lnTo>
                  <a:lnTo>
                    <a:pt x="1920" y="1512"/>
                  </a:lnTo>
                  <a:lnTo>
                    <a:pt x="1890" y="1512"/>
                  </a:lnTo>
                  <a:lnTo>
                    <a:pt x="1854" y="1512"/>
                  </a:lnTo>
                  <a:lnTo>
                    <a:pt x="1824" y="1512"/>
                  </a:lnTo>
                  <a:lnTo>
                    <a:pt x="1788" y="1506"/>
                  </a:lnTo>
                  <a:lnTo>
                    <a:pt x="1758" y="1506"/>
                  </a:lnTo>
                  <a:lnTo>
                    <a:pt x="1722" y="1500"/>
                  </a:lnTo>
                  <a:lnTo>
                    <a:pt x="1692" y="1488"/>
                  </a:lnTo>
                  <a:lnTo>
                    <a:pt x="1662" y="1476"/>
                  </a:lnTo>
                  <a:lnTo>
                    <a:pt x="1626" y="1452"/>
                  </a:lnTo>
                  <a:lnTo>
                    <a:pt x="1596" y="1434"/>
                  </a:lnTo>
                  <a:lnTo>
                    <a:pt x="1560" y="1434"/>
                  </a:lnTo>
                  <a:lnTo>
                    <a:pt x="1530" y="1446"/>
                  </a:lnTo>
                  <a:lnTo>
                    <a:pt x="1494" y="1464"/>
                  </a:lnTo>
                  <a:lnTo>
                    <a:pt x="1464" y="1482"/>
                  </a:lnTo>
                  <a:lnTo>
                    <a:pt x="1434" y="1488"/>
                  </a:lnTo>
                  <a:lnTo>
                    <a:pt x="1398" y="1494"/>
                  </a:lnTo>
                  <a:lnTo>
                    <a:pt x="1368" y="1500"/>
                  </a:lnTo>
                  <a:lnTo>
                    <a:pt x="1332" y="1506"/>
                  </a:lnTo>
                  <a:lnTo>
                    <a:pt x="1302" y="1506"/>
                  </a:lnTo>
                  <a:lnTo>
                    <a:pt x="1272" y="1506"/>
                  </a:lnTo>
                  <a:lnTo>
                    <a:pt x="1236" y="1506"/>
                  </a:lnTo>
                  <a:lnTo>
                    <a:pt x="1206" y="1506"/>
                  </a:lnTo>
                  <a:lnTo>
                    <a:pt x="1170" y="1506"/>
                  </a:lnTo>
                  <a:lnTo>
                    <a:pt x="1140" y="1506"/>
                  </a:lnTo>
                  <a:lnTo>
                    <a:pt x="1104" y="1506"/>
                  </a:lnTo>
                  <a:lnTo>
                    <a:pt x="1074" y="1506"/>
                  </a:lnTo>
                  <a:lnTo>
                    <a:pt x="1044" y="1500"/>
                  </a:lnTo>
                  <a:lnTo>
                    <a:pt x="1008" y="1500"/>
                  </a:lnTo>
                  <a:lnTo>
                    <a:pt x="978" y="1500"/>
                  </a:lnTo>
                  <a:lnTo>
                    <a:pt x="942" y="1494"/>
                  </a:lnTo>
                  <a:lnTo>
                    <a:pt x="912" y="1494"/>
                  </a:lnTo>
                  <a:lnTo>
                    <a:pt x="876" y="1494"/>
                  </a:lnTo>
                  <a:lnTo>
                    <a:pt x="846" y="1488"/>
                  </a:lnTo>
                  <a:lnTo>
                    <a:pt x="816" y="1488"/>
                  </a:lnTo>
                  <a:lnTo>
                    <a:pt x="780" y="1482"/>
                  </a:lnTo>
                  <a:lnTo>
                    <a:pt x="750" y="1476"/>
                  </a:lnTo>
                  <a:lnTo>
                    <a:pt x="714" y="1470"/>
                  </a:lnTo>
                  <a:lnTo>
                    <a:pt x="684" y="1464"/>
                  </a:lnTo>
                  <a:lnTo>
                    <a:pt x="648" y="1458"/>
                  </a:lnTo>
                  <a:lnTo>
                    <a:pt x="618" y="1458"/>
                  </a:lnTo>
                  <a:lnTo>
                    <a:pt x="588" y="1452"/>
                  </a:lnTo>
                  <a:lnTo>
                    <a:pt x="552" y="1440"/>
                  </a:lnTo>
                  <a:lnTo>
                    <a:pt x="522" y="1434"/>
                  </a:lnTo>
                  <a:lnTo>
                    <a:pt x="486" y="1422"/>
                  </a:lnTo>
                  <a:lnTo>
                    <a:pt x="456" y="1404"/>
                  </a:lnTo>
                  <a:lnTo>
                    <a:pt x="420" y="1380"/>
                  </a:lnTo>
                  <a:lnTo>
                    <a:pt x="390" y="1338"/>
                  </a:lnTo>
                  <a:lnTo>
                    <a:pt x="360" y="1278"/>
                  </a:lnTo>
                  <a:lnTo>
                    <a:pt x="324" y="1164"/>
                  </a:lnTo>
                  <a:lnTo>
                    <a:pt x="294" y="978"/>
                  </a:lnTo>
                  <a:lnTo>
                    <a:pt x="258" y="708"/>
                  </a:lnTo>
                  <a:lnTo>
                    <a:pt x="228" y="396"/>
                  </a:lnTo>
                  <a:lnTo>
                    <a:pt x="192" y="102"/>
                  </a:lnTo>
                  <a:lnTo>
                    <a:pt x="162" y="0"/>
                  </a:lnTo>
                  <a:lnTo>
                    <a:pt x="132" y="234"/>
                  </a:lnTo>
                  <a:lnTo>
                    <a:pt x="96" y="588"/>
                  </a:lnTo>
                  <a:lnTo>
                    <a:pt x="66" y="840"/>
                  </a:lnTo>
                  <a:lnTo>
                    <a:pt x="30" y="936"/>
                  </a:lnTo>
                  <a:lnTo>
                    <a:pt x="0" y="930"/>
                  </a:lnTo>
                  <a:lnTo>
                    <a:pt x="0" y="1188"/>
                  </a:lnTo>
                  <a:close/>
                </a:path>
              </a:pathLst>
            </a:custGeom>
            <a:solidFill>
              <a:srgbClr val="999999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31" name="Freeform 147"/>
            <p:cNvSpPr>
              <a:spLocks/>
            </p:cNvSpPr>
            <p:nvPr/>
          </p:nvSpPr>
          <p:spPr bwMode="auto">
            <a:xfrm>
              <a:off x="4897198" y="1665914"/>
              <a:ext cx="2967687" cy="1332407"/>
            </a:xfrm>
            <a:custGeom>
              <a:avLst/>
              <a:gdLst/>
              <a:ahLst/>
              <a:cxnLst>
                <a:cxn ang="0">
                  <a:pos x="30" y="690"/>
                </a:cxn>
                <a:cxn ang="0">
                  <a:pos x="96" y="450"/>
                </a:cxn>
                <a:cxn ang="0">
                  <a:pos x="162" y="0"/>
                </a:cxn>
                <a:cxn ang="0">
                  <a:pos x="228" y="294"/>
                </a:cxn>
                <a:cxn ang="0">
                  <a:pos x="294" y="762"/>
                </a:cxn>
                <a:cxn ang="0">
                  <a:pos x="360" y="978"/>
                </a:cxn>
                <a:cxn ang="0">
                  <a:pos x="420" y="1056"/>
                </a:cxn>
                <a:cxn ang="0">
                  <a:pos x="486" y="1086"/>
                </a:cxn>
                <a:cxn ang="0">
                  <a:pos x="552" y="1104"/>
                </a:cxn>
                <a:cxn ang="0">
                  <a:pos x="618" y="1116"/>
                </a:cxn>
                <a:cxn ang="0">
                  <a:pos x="684" y="1122"/>
                </a:cxn>
                <a:cxn ang="0">
                  <a:pos x="750" y="1134"/>
                </a:cxn>
                <a:cxn ang="0">
                  <a:pos x="816" y="1140"/>
                </a:cxn>
                <a:cxn ang="0">
                  <a:pos x="876" y="1140"/>
                </a:cxn>
                <a:cxn ang="0">
                  <a:pos x="942" y="1146"/>
                </a:cxn>
                <a:cxn ang="0">
                  <a:pos x="1008" y="1146"/>
                </a:cxn>
                <a:cxn ang="0">
                  <a:pos x="1074" y="1152"/>
                </a:cxn>
                <a:cxn ang="0">
                  <a:pos x="1140" y="1152"/>
                </a:cxn>
                <a:cxn ang="0">
                  <a:pos x="1206" y="1158"/>
                </a:cxn>
                <a:cxn ang="0">
                  <a:pos x="1272" y="1152"/>
                </a:cxn>
                <a:cxn ang="0">
                  <a:pos x="1332" y="1152"/>
                </a:cxn>
                <a:cxn ang="0">
                  <a:pos x="1398" y="1146"/>
                </a:cxn>
                <a:cxn ang="0">
                  <a:pos x="1464" y="1134"/>
                </a:cxn>
                <a:cxn ang="0">
                  <a:pos x="1530" y="1110"/>
                </a:cxn>
                <a:cxn ang="0">
                  <a:pos x="1596" y="1104"/>
                </a:cxn>
                <a:cxn ang="0">
                  <a:pos x="1662" y="1134"/>
                </a:cxn>
                <a:cxn ang="0">
                  <a:pos x="1722" y="1146"/>
                </a:cxn>
                <a:cxn ang="0">
                  <a:pos x="1788" y="1152"/>
                </a:cxn>
                <a:cxn ang="0">
                  <a:pos x="1854" y="1158"/>
                </a:cxn>
                <a:cxn ang="0">
                  <a:pos x="1920" y="1158"/>
                </a:cxn>
                <a:cxn ang="0">
                  <a:pos x="1986" y="1158"/>
                </a:cxn>
                <a:cxn ang="0">
                  <a:pos x="2052" y="1158"/>
                </a:cxn>
                <a:cxn ang="0">
                  <a:pos x="2118" y="1158"/>
                </a:cxn>
                <a:cxn ang="0">
                  <a:pos x="2178" y="1158"/>
                </a:cxn>
                <a:cxn ang="0">
                  <a:pos x="2244" y="1158"/>
                </a:cxn>
                <a:cxn ang="0">
                  <a:pos x="2310" y="1158"/>
                </a:cxn>
                <a:cxn ang="0">
                  <a:pos x="2376" y="1158"/>
                </a:cxn>
                <a:cxn ang="0">
                  <a:pos x="2442" y="1158"/>
                </a:cxn>
                <a:cxn ang="0">
                  <a:pos x="2508" y="1158"/>
                </a:cxn>
              </a:cxnLst>
              <a:rect l="0" t="0" r="r" b="b"/>
              <a:pathLst>
                <a:path w="2538" h="1158">
                  <a:moveTo>
                    <a:pt x="0" y="702"/>
                  </a:moveTo>
                  <a:lnTo>
                    <a:pt x="30" y="690"/>
                  </a:lnTo>
                  <a:lnTo>
                    <a:pt x="66" y="624"/>
                  </a:lnTo>
                  <a:lnTo>
                    <a:pt x="96" y="450"/>
                  </a:lnTo>
                  <a:lnTo>
                    <a:pt x="132" y="186"/>
                  </a:lnTo>
                  <a:lnTo>
                    <a:pt x="162" y="0"/>
                  </a:lnTo>
                  <a:lnTo>
                    <a:pt x="192" y="60"/>
                  </a:lnTo>
                  <a:lnTo>
                    <a:pt x="228" y="294"/>
                  </a:lnTo>
                  <a:lnTo>
                    <a:pt x="258" y="552"/>
                  </a:lnTo>
                  <a:lnTo>
                    <a:pt x="294" y="762"/>
                  </a:lnTo>
                  <a:lnTo>
                    <a:pt x="324" y="894"/>
                  </a:lnTo>
                  <a:lnTo>
                    <a:pt x="360" y="978"/>
                  </a:lnTo>
                  <a:lnTo>
                    <a:pt x="390" y="1026"/>
                  </a:lnTo>
                  <a:lnTo>
                    <a:pt x="420" y="1056"/>
                  </a:lnTo>
                  <a:lnTo>
                    <a:pt x="456" y="1074"/>
                  </a:lnTo>
                  <a:lnTo>
                    <a:pt x="486" y="1086"/>
                  </a:lnTo>
                  <a:lnTo>
                    <a:pt x="522" y="1098"/>
                  </a:lnTo>
                  <a:lnTo>
                    <a:pt x="552" y="1104"/>
                  </a:lnTo>
                  <a:lnTo>
                    <a:pt x="588" y="1110"/>
                  </a:lnTo>
                  <a:lnTo>
                    <a:pt x="618" y="1116"/>
                  </a:lnTo>
                  <a:lnTo>
                    <a:pt x="648" y="1116"/>
                  </a:lnTo>
                  <a:lnTo>
                    <a:pt x="684" y="1122"/>
                  </a:lnTo>
                  <a:lnTo>
                    <a:pt x="714" y="1128"/>
                  </a:lnTo>
                  <a:lnTo>
                    <a:pt x="750" y="1134"/>
                  </a:lnTo>
                  <a:lnTo>
                    <a:pt x="780" y="1134"/>
                  </a:lnTo>
                  <a:lnTo>
                    <a:pt x="816" y="1140"/>
                  </a:lnTo>
                  <a:lnTo>
                    <a:pt x="846" y="1140"/>
                  </a:lnTo>
                  <a:lnTo>
                    <a:pt x="876" y="1140"/>
                  </a:lnTo>
                  <a:lnTo>
                    <a:pt x="912" y="1146"/>
                  </a:lnTo>
                  <a:lnTo>
                    <a:pt x="942" y="1146"/>
                  </a:lnTo>
                  <a:lnTo>
                    <a:pt x="978" y="1146"/>
                  </a:lnTo>
                  <a:lnTo>
                    <a:pt x="1008" y="1146"/>
                  </a:lnTo>
                  <a:lnTo>
                    <a:pt x="1044" y="1152"/>
                  </a:lnTo>
                  <a:lnTo>
                    <a:pt x="1074" y="1152"/>
                  </a:lnTo>
                  <a:lnTo>
                    <a:pt x="1104" y="1152"/>
                  </a:lnTo>
                  <a:lnTo>
                    <a:pt x="1140" y="1152"/>
                  </a:lnTo>
                  <a:lnTo>
                    <a:pt x="1170" y="1158"/>
                  </a:lnTo>
                  <a:lnTo>
                    <a:pt x="1206" y="1158"/>
                  </a:lnTo>
                  <a:lnTo>
                    <a:pt x="1236" y="1152"/>
                  </a:lnTo>
                  <a:lnTo>
                    <a:pt x="1272" y="1152"/>
                  </a:lnTo>
                  <a:lnTo>
                    <a:pt x="1302" y="1152"/>
                  </a:lnTo>
                  <a:lnTo>
                    <a:pt x="1332" y="1152"/>
                  </a:lnTo>
                  <a:lnTo>
                    <a:pt x="1368" y="1152"/>
                  </a:lnTo>
                  <a:lnTo>
                    <a:pt x="1398" y="1146"/>
                  </a:lnTo>
                  <a:lnTo>
                    <a:pt x="1434" y="1140"/>
                  </a:lnTo>
                  <a:lnTo>
                    <a:pt x="1464" y="1134"/>
                  </a:lnTo>
                  <a:lnTo>
                    <a:pt x="1494" y="1128"/>
                  </a:lnTo>
                  <a:lnTo>
                    <a:pt x="1530" y="1110"/>
                  </a:lnTo>
                  <a:lnTo>
                    <a:pt x="1560" y="1104"/>
                  </a:lnTo>
                  <a:lnTo>
                    <a:pt x="1596" y="1104"/>
                  </a:lnTo>
                  <a:lnTo>
                    <a:pt x="1626" y="1116"/>
                  </a:lnTo>
                  <a:lnTo>
                    <a:pt x="1662" y="1134"/>
                  </a:lnTo>
                  <a:lnTo>
                    <a:pt x="1692" y="1140"/>
                  </a:lnTo>
                  <a:lnTo>
                    <a:pt x="1722" y="1146"/>
                  </a:lnTo>
                  <a:lnTo>
                    <a:pt x="1758" y="1152"/>
                  </a:lnTo>
                  <a:lnTo>
                    <a:pt x="1788" y="1152"/>
                  </a:lnTo>
                  <a:lnTo>
                    <a:pt x="1824" y="1158"/>
                  </a:lnTo>
                  <a:lnTo>
                    <a:pt x="1854" y="1158"/>
                  </a:lnTo>
                  <a:lnTo>
                    <a:pt x="1890" y="1158"/>
                  </a:lnTo>
                  <a:lnTo>
                    <a:pt x="1920" y="1158"/>
                  </a:lnTo>
                  <a:lnTo>
                    <a:pt x="1950" y="1158"/>
                  </a:lnTo>
                  <a:lnTo>
                    <a:pt x="1986" y="1158"/>
                  </a:lnTo>
                  <a:lnTo>
                    <a:pt x="2016" y="1158"/>
                  </a:lnTo>
                  <a:lnTo>
                    <a:pt x="2052" y="1158"/>
                  </a:lnTo>
                  <a:lnTo>
                    <a:pt x="2082" y="1158"/>
                  </a:lnTo>
                  <a:lnTo>
                    <a:pt x="2118" y="1158"/>
                  </a:lnTo>
                  <a:lnTo>
                    <a:pt x="2148" y="1158"/>
                  </a:lnTo>
                  <a:lnTo>
                    <a:pt x="2178" y="1158"/>
                  </a:lnTo>
                  <a:lnTo>
                    <a:pt x="2214" y="1158"/>
                  </a:lnTo>
                  <a:lnTo>
                    <a:pt x="2244" y="1158"/>
                  </a:lnTo>
                  <a:lnTo>
                    <a:pt x="2280" y="1158"/>
                  </a:lnTo>
                  <a:lnTo>
                    <a:pt x="2310" y="1158"/>
                  </a:lnTo>
                  <a:lnTo>
                    <a:pt x="2346" y="1158"/>
                  </a:lnTo>
                  <a:lnTo>
                    <a:pt x="2376" y="1158"/>
                  </a:lnTo>
                  <a:lnTo>
                    <a:pt x="2406" y="1158"/>
                  </a:lnTo>
                  <a:lnTo>
                    <a:pt x="2442" y="1158"/>
                  </a:lnTo>
                  <a:lnTo>
                    <a:pt x="2472" y="1158"/>
                  </a:lnTo>
                  <a:lnTo>
                    <a:pt x="2508" y="1158"/>
                  </a:lnTo>
                  <a:lnTo>
                    <a:pt x="2538" y="1158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grpSp>
          <p:nvGrpSpPr>
            <p:cNvPr id="5" name="Group 242"/>
            <p:cNvGrpSpPr/>
            <p:nvPr/>
          </p:nvGrpSpPr>
          <p:grpSpPr>
            <a:xfrm>
              <a:off x="4862119" y="644172"/>
              <a:ext cx="3046031" cy="2362204"/>
              <a:chOff x="2600325" y="1733550"/>
              <a:chExt cx="4135438" cy="3259138"/>
            </a:xfrm>
          </p:grpSpPr>
          <p:sp>
            <p:nvSpPr>
              <p:cNvPr id="465" name="Line 102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6" name="Line 103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7" name="Line 104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8" name="Line 106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9" name="Line 108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0" name="Line 110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1" name="Line 112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2" name="Line 114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3" name="Line 116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4" name="Line 118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5" name="Line 120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6" name="Line 124"/>
              <p:cNvSpPr>
                <a:spLocks noChangeShapeType="1"/>
              </p:cNvSpPr>
              <p:nvPr/>
            </p:nvSpPr>
            <p:spPr bwMode="auto">
              <a:xfrm>
                <a:off x="2600325" y="46577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7" name="Line 126"/>
              <p:cNvSpPr>
                <a:spLocks noChangeShapeType="1"/>
              </p:cNvSpPr>
              <p:nvPr/>
            </p:nvSpPr>
            <p:spPr bwMode="auto">
              <a:xfrm>
                <a:off x="2600325" y="43338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8" name="Line 128"/>
              <p:cNvSpPr>
                <a:spLocks noChangeShapeType="1"/>
              </p:cNvSpPr>
              <p:nvPr/>
            </p:nvSpPr>
            <p:spPr bwMode="auto">
              <a:xfrm>
                <a:off x="2600325" y="40100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9" name="Line 130"/>
              <p:cNvSpPr>
                <a:spLocks noChangeShapeType="1"/>
              </p:cNvSpPr>
              <p:nvPr/>
            </p:nvSpPr>
            <p:spPr bwMode="auto">
              <a:xfrm>
                <a:off x="2600325" y="36861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0" name="Line 132"/>
              <p:cNvSpPr>
                <a:spLocks noChangeShapeType="1"/>
              </p:cNvSpPr>
              <p:nvPr/>
            </p:nvSpPr>
            <p:spPr bwMode="auto">
              <a:xfrm>
                <a:off x="2600325" y="33623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1" name="Line 134"/>
              <p:cNvSpPr>
                <a:spLocks noChangeShapeType="1"/>
              </p:cNvSpPr>
              <p:nvPr/>
            </p:nvSpPr>
            <p:spPr bwMode="auto">
              <a:xfrm>
                <a:off x="2600325" y="30289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2" name="Line 136"/>
              <p:cNvSpPr>
                <a:spLocks noChangeShapeType="1"/>
              </p:cNvSpPr>
              <p:nvPr/>
            </p:nvSpPr>
            <p:spPr bwMode="auto">
              <a:xfrm>
                <a:off x="2600325" y="2705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3" name="Line 138"/>
              <p:cNvSpPr>
                <a:spLocks noChangeShapeType="1"/>
              </p:cNvSpPr>
              <p:nvPr/>
            </p:nvSpPr>
            <p:spPr bwMode="auto">
              <a:xfrm>
                <a:off x="2600325" y="2381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4" name="Line 140"/>
              <p:cNvSpPr>
                <a:spLocks noChangeShapeType="1"/>
              </p:cNvSpPr>
              <p:nvPr/>
            </p:nvSpPr>
            <p:spPr bwMode="auto">
              <a:xfrm>
                <a:off x="2600325" y="2057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5" name="Line 14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6" name="Freeform 144"/>
              <p:cNvSpPr>
                <a:spLocks/>
              </p:cNvSpPr>
              <p:nvPr/>
            </p:nvSpPr>
            <p:spPr bwMode="auto">
              <a:xfrm>
                <a:off x="2647950" y="4733925"/>
                <a:ext cx="4029075" cy="247650"/>
              </a:xfrm>
              <a:custGeom>
                <a:avLst/>
                <a:gdLst/>
                <a:ahLst/>
                <a:cxnLst>
                  <a:cxn ang="0">
                    <a:pos x="66" y="60"/>
                  </a:cxn>
                  <a:cxn ang="0">
                    <a:pos x="162" y="72"/>
                  </a:cxn>
                  <a:cxn ang="0">
                    <a:pos x="258" y="126"/>
                  </a:cxn>
                  <a:cxn ang="0">
                    <a:pos x="360" y="144"/>
                  </a:cxn>
                  <a:cxn ang="0">
                    <a:pos x="456" y="150"/>
                  </a:cxn>
                  <a:cxn ang="0">
                    <a:pos x="552" y="156"/>
                  </a:cxn>
                  <a:cxn ang="0">
                    <a:pos x="648" y="156"/>
                  </a:cxn>
                  <a:cxn ang="0">
                    <a:pos x="750" y="156"/>
                  </a:cxn>
                  <a:cxn ang="0">
                    <a:pos x="846" y="150"/>
                  </a:cxn>
                  <a:cxn ang="0">
                    <a:pos x="942" y="150"/>
                  </a:cxn>
                  <a:cxn ang="0">
                    <a:pos x="1044" y="150"/>
                  </a:cxn>
                  <a:cxn ang="0">
                    <a:pos x="1140" y="156"/>
                  </a:cxn>
                  <a:cxn ang="0">
                    <a:pos x="1236" y="156"/>
                  </a:cxn>
                  <a:cxn ang="0">
                    <a:pos x="1332" y="156"/>
                  </a:cxn>
                  <a:cxn ang="0">
                    <a:pos x="1434" y="150"/>
                  </a:cxn>
                  <a:cxn ang="0">
                    <a:pos x="1530" y="150"/>
                  </a:cxn>
                  <a:cxn ang="0">
                    <a:pos x="1626" y="144"/>
                  </a:cxn>
                  <a:cxn ang="0">
                    <a:pos x="1722" y="144"/>
                  </a:cxn>
                  <a:cxn ang="0">
                    <a:pos x="1824" y="156"/>
                  </a:cxn>
                  <a:cxn ang="0">
                    <a:pos x="1920" y="156"/>
                  </a:cxn>
                  <a:cxn ang="0">
                    <a:pos x="2016" y="156"/>
                  </a:cxn>
                  <a:cxn ang="0">
                    <a:pos x="2118" y="156"/>
                  </a:cxn>
                  <a:cxn ang="0">
                    <a:pos x="2214" y="156"/>
                  </a:cxn>
                  <a:cxn ang="0">
                    <a:pos x="2310" y="156"/>
                  </a:cxn>
                  <a:cxn ang="0">
                    <a:pos x="2406" y="156"/>
                  </a:cxn>
                  <a:cxn ang="0">
                    <a:pos x="2508" y="156"/>
                  </a:cxn>
                  <a:cxn ang="0">
                    <a:pos x="2508" y="156"/>
                  </a:cxn>
                  <a:cxn ang="0">
                    <a:pos x="2406" y="156"/>
                  </a:cxn>
                  <a:cxn ang="0">
                    <a:pos x="2310" y="150"/>
                  </a:cxn>
                  <a:cxn ang="0">
                    <a:pos x="2214" y="150"/>
                  </a:cxn>
                  <a:cxn ang="0">
                    <a:pos x="2118" y="156"/>
                  </a:cxn>
                  <a:cxn ang="0">
                    <a:pos x="2016" y="156"/>
                  </a:cxn>
                  <a:cxn ang="0">
                    <a:pos x="1920" y="150"/>
                  </a:cxn>
                  <a:cxn ang="0">
                    <a:pos x="1824" y="150"/>
                  </a:cxn>
                  <a:cxn ang="0">
                    <a:pos x="1722" y="138"/>
                  </a:cxn>
                  <a:cxn ang="0">
                    <a:pos x="1626" y="132"/>
                  </a:cxn>
                  <a:cxn ang="0">
                    <a:pos x="1530" y="138"/>
                  </a:cxn>
                  <a:cxn ang="0">
                    <a:pos x="1434" y="150"/>
                  </a:cxn>
                  <a:cxn ang="0">
                    <a:pos x="1332" y="150"/>
                  </a:cxn>
                  <a:cxn ang="0">
                    <a:pos x="1236" y="150"/>
                  </a:cxn>
                  <a:cxn ang="0">
                    <a:pos x="1140" y="144"/>
                  </a:cxn>
                  <a:cxn ang="0">
                    <a:pos x="1044" y="138"/>
                  </a:cxn>
                  <a:cxn ang="0">
                    <a:pos x="942" y="144"/>
                  </a:cxn>
                  <a:cxn ang="0">
                    <a:pos x="846" y="150"/>
                  </a:cxn>
                  <a:cxn ang="0">
                    <a:pos x="750" y="150"/>
                  </a:cxn>
                  <a:cxn ang="0">
                    <a:pos x="648" y="150"/>
                  </a:cxn>
                  <a:cxn ang="0">
                    <a:pos x="552" y="150"/>
                  </a:cxn>
                  <a:cxn ang="0">
                    <a:pos x="456" y="150"/>
                  </a:cxn>
                  <a:cxn ang="0">
                    <a:pos x="360" y="138"/>
                  </a:cxn>
                  <a:cxn ang="0">
                    <a:pos x="258" y="96"/>
                  </a:cxn>
                  <a:cxn ang="0">
                    <a:pos x="162" y="6"/>
                  </a:cxn>
                  <a:cxn ang="0">
                    <a:pos x="66" y="12"/>
                  </a:cxn>
                  <a:cxn ang="0">
                    <a:pos x="0" y="90"/>
                  </a:cxn>
                </a:cxnLst>
                <a:rect l="0" t="0" r="r" b="b"/>
                <a:pathLst>
                  <a:path w="2538" h="156">
                    <a:moveTo>
                      <a:pt x="0" y="90"/>
                    </a:moveTo>
                    <a:lnTo>
                      <a:pt x="30" y="72"/>
                    </a:lnTo>
                    <a:lnTo>
                      <a:pt x="66" y="60"/>
                    </a:lnTo>
                    <a:lnTo>
                      <a:pt x="96" y="54"/>
                    </a:lnTo>
                    <a:lnTo>
                      <a:pt x="132" y="60"/>
                    </a:lnTo>
                    <a:lnTo>
                      <a:pt x="162" y="72"/>
                    </a:lnTo>
                    <a:lnTo>
                      <a:pt x="192" y="96"/>
                    </a:lnTo>
                    <a:lnTo>
                      <a:pt x="228" y="114"/>
                    </a:lnTo>
                    <a:lnTo>
                      <a:pt x="258" y="126"/>
                    </a:lnTo>
                    <a:lnTo>
                      <a:pt x="294" y="132"/>
                    </a:lnTo>
                    <a:lnTo>
                      <a:pt x="324" y="138"/>
                    </a:lnTo>
                    <a:lnTo>
                      <a:pt x="360" y="144"/>
                    </a:lnTo>
                    <a:lnTo>
                      <a:pt x="390" y="150"/>
                    </a:lnTo>
                    <a:lnTo>
                      <a:pt x="420" y="150"/>
                    </a:lnTo>
                    <a:lnTo>
                      <a:pt x="456" y="150"/>
                    </a:lnTo>
                    <a:lnTo>
                      <a:pt x="486" y="156"/>
                    </a:lnTo>
                    <a:lnTo>
                      <a:pt x="522" y="156"/>
                    </a:lnTo>
                    <a:lnTo>
                      <a:pt x="552" y="156"/>
                    </a:lnTo>
                    <a:lnTo>
                      <a:pt x="588" y="156"/>
                    </a:lnTo>
                    <a:lnTo>
                      <a:pt x="618" y="156"/>
                    </a:lnTo>
                    <a:lnTo>
                      <a:pt x="648" y="156"/>
                    </a:lnTo>
                    <a:lnTo>
                      <a:pt x="684" y="156"/>
                    </a:lnTo>
                    <a:lnTo>
                      <a:pt x="714" y="156"/>
                    </a:lnTo>
                    <a:lnTo>
                      <a:pt x="750" y="156"/>
                    </a:lnTo>
                    <a:lnTo>
                      <a:pt x="780" y="156"/>
                    </a:lnTo>
                    <a:lnTo>
                      <a:pt x="816" y="150"/>
                    </a:lnTo>
                    <a:lnTo>
                      <a:pt x="846" y="150"/>
                    </a:lnTo>
                    <a:lnTo>
                      <a:pt x="876" y="150"/>
                    </a:lnTo>
                    <a:lnTo>
                      <a:pt x="912" y="150"/>
                    </a:lnTo>
                    <a:lnTo>
                      <a:pt x="942" y="150"/>
                    </a:lnTo>
                    <a:lnTo>
                      <a:pt x="978" y="150"/>
                    </a:lnTo>
                    <a:lnTo>
                      <a:pt x="1008" y="150"/>
                    </a:lnTo>
                    <a:lnTo>
                      <a:pt x="1044" y="150"/>
                    </a:lnTo>
                    <a:lnTo>
                      <a:pt x="1074" y="150"/>
                    </a:lnTo>
                    <a:lnTo>
                      <a:pt x="1104" y="150"/>
                    </a:lnTo>
                    <a:lnTo>
                      <a:pt x="1140" y="156"/>
                    </a:lnTo>
                    <a:lnTo>
                      <a:pt x="1170" y="156"/>
                    </a:lnTo>
                    <a:lnTo>
                      <a:pt x="1206" y="156"/>
                    </a:lnTo>
                    <a:lnTo>
                      <a:pt x="1236" y="156"/>
                    </a:lnTo>
                    <a:lnTo>
                      <a:pt x="1272" y="156"/>
                    </a:lnTo>
                    <a:lnTo>
                      <a:pt x="1302" y="156"/>
                    </a:lnTo>
                    <a:lnTo>
                      <a:pt x="1332" y="156"/>
                    </a:lnTo>
                    <a:lnTo>
                      <a:pt x="1368" y="156"/>
                    </a:lnTo>
                    <a:lnTo>
                      <a:pt x="1398" y="150"/>
                    </a:lnTo>
                    <a:lnTo>
                      <a:pt x="1434" y="150"/>
                    </a:lnTo>
                    <a:lnTo>
                      <a:pt x="1464" y="150"/>
                    </a:lnTo>
                    <a:lnTo>
                      <a:pt x="1494" y="150"/>
                    </a:lnTo>
                    <a:lnTo>
                      <a:pt x="1530" y="150"/>
                    </a:lnTo>
                    <a:lnTo>
                      <a:pt x="1560" y="144"/>
                    </a:lnTo>
                    <a:lnTo>
                      <a:pt x="1596" y="144"/>
                    </a:lnTo>
                    <a:lnTo>
                      <a:pt x="1626" y="144"/>
                    </a:lnTo>
                    <a:lnTo>
                      <a:pt x="1662" y="144"/>
                    </a:lnTo>
                    <a:lnTo>
                      <a:pt x="1692" y="144"/>
                    </a:lnTo>
                    <a:lnTo>
                      <a:pt x="1722" y="144"/>
                    </a:lnTo>
                    <a:lnTo>
                      <a:pt x="1758" y="150"/>
                    </a:lnTo>
                    <a:lnTo>
                      <a:pt x="1788" y="150"/>
                    </a:lnTo>
                    <a:lnTo>
                      <a:pt x="1824" y="156"/>
                    </a:lnTo>
                    <a:lnTo>
                      <a:pt x="1854" y="156"/>
                    </a:lnTo>
                    <a:lnTo>
                      <a:pt x="1890" y="156"/>
                    </a:lnTo>
                    <a:lnTo>
                      <a:pt x="1920" y="156"/>
                    </a:lnTo>
                    <a:lnTo>
                      <a:pt x="1950" y="156"/>
                    </a:lnTo>
                    <a:lnTo>
                      <a:pt x="1986" y="156"/>
                    </a:lnTo>
                    <a:lnTo>
                      <a:pt x="2016" y="156"/>
                    </a:lnTo>
                    <a:lnTo>
                      <a:pt x="2052" y="156"/>
                    </a:lnTo>
                    <a:lnTo>
                      <a:pt x="2082" y="156"/>
                    </a:lnTo>
                    <a:lnTo>
                      <a:pt x="2118" y="156"/>
                    </a:lnTo>
                    <a:lnTo>
                      <a:pt x="2148" y="156"/>
                    </a:lnTo>
                    <a:lnTo>
                      <a:pt x="2178" y="156"/>
                    </a:lnTo>
                    <a:lnTo>
                      <a:pt x="2214" y="156"/>
                    </a:lnTo>
                    <a:lnTo>
                      <a:pt x="2244" y="156"/>
                    </a:lnTo>
                    <a:lnTo>
                      <a:pt x="2280" y="156"/>
                    </a:lnTo>
                    <a:lnTo>
                      <a:pt x="2310" y="156"/>
                    </a:lnTo>
                    <a:lnTo>
                      <a:pt x="2346" y="156"/>
                    </a:lnTo>
                    <a:lnTo>
                      <a:pt x="2376" y="156"/>
                    </a:lnTo>
                    <a:lnTo>
                      <a:pt x="2406" y="156"/>
                    </a:lnTo>
                    <a:lnTo>
                      <a:pt x="2442" y="156"/>
                    </a:lnTo>
                    <a:lnTo>
                      <a:pt x="2472" y="156"/>
                    </a:lnTo>
                    <a:lnTo>
                      <a:pt x="2508" y="156"/>
                    </a:lnTo>
                    <a:lnTo>
                      <a:pt x="2538" y="156"/>
                    </a:lnTo>
                    <a:lnTo>
                      <a:pt x="2538" y="156"/>
                    </a:lnTo>
                    <a:lnTo>
                      <a:pt x="2508" y="156"/>
                    </a:lnTo>
                    <a:lnTo>
                      <a:pt x="2472" y="156"/>
                    </a:lnTo>
                    <a:lnTo>
                      <a:pt x="2442" y="156"/>
                    </a:lnTo>
                    <a:lnTo>
                      <a:pt x="2406" y="156"/>
                    </a:lnTo>
                    <a:lnTo>
                      <a:pt x="2376" y="150"/>
                    </a:lnTo>
                    <a:lnTo>
                      <a:pt x="2346" y="150"/>
                    </a:lnTo>
                    <a:lnTo>
                      <a:pt x="2310" y="150"/>
                    </a:lnTo>
                    <a:lnTo>
                      <a:pt x="2280" y="150"/>
                    </a:lnTo>
                    <a:lnTo>
                      <a:pt x="2244" y="150"/>
                    </a:lnTo>
                    <a:lnTo>
                      <a:pt x="2214" y="150"/>
                    </a:lnTo>
                    <a:lnTo>
                      <a:pt x="2178" y="156"/>
                    </a:lnTo>
                    <a:lnTo>
                      <a:pt x="2148" y="156"/>
                    </a:lnTo>
                    <a:lnTo>
                      <a:pt x="2118" y="156"/>
                    </a:lnTo>
                    <a:lnTo>
                      <a:pt x="2082" y="156"/>
                    </a:lnTo>
                    <a:lnTo>
                      <a:pt x="2052" y="156"/>
                    </a:lnTo>
                    <a:lnTo>
                      <a:pt x="2016" y="156"/>
                    </a:lnTo>
                    <a:lnTo>
                      <a:pt x="1986" y="156"/>
                    </a:lnTo>
                    <a:lnTo>
                      <a:pt x="1950" y="156"/>
                    </a:lnTo>
                    <a:lnTo>
                      <a:pt x="1920" y="150"/>
                    </a:lnTo>
                    <a:lnTo>
                      <a:pt x="1890" y="150"/>
                    </a:lnTo>
                    <a:lnTo>
                      <a:pt x="1854" y="150"/>
                    </a:lnTo>
                    <a:lnTo>
                      <a:pt x="1824" y="150"/>
                    </a:lnTo>
                    <a:lnTo>
                      <a:pt x="1788" y="144"/>
                    </a:lnTo>
                    <a:lnTo>
                      <a:pt x="1758" y="144"/>
                    </a:lnTo>
                    <a:lnTo>
                      <a:pt x="1722" y="138"/>
                    </a:lnTo>
                    <a:lnTo>
                      <a:pt x="1692" y="138"/>
                    </a:lnTo>
                    <a:lnTo>
                      <a:pt x="1662" y="132"/>
                    </a:lnTo>
                    <a:lnTo>
                      <a:pt x="1626" y="132"/>
                    </a:lnTo>
                    <a:lnTo>
                      <a:pt x="1596" y="132"/>
                    </a:lnTo>
                    <a:lnTo>
                      <a:pt x="1560" y="132"/>
                    </a:lnTo>
                    <a:lnTo>
                      <a:pt x="1530" y="138"/>
                    </a:lnTo>
                    <a:lnTo>
                      <a:pt x="1494" y="144"/>
                    </a:lnTo>
                    <a:lnTo>
                      <a:pt x="1464" y="144"/>
                    </a:lnTo>
                    <a:lnTo>
                      <a:pt x="1434" y="150"/>
                    </a:lnTo>
                    <a:lnTo>
                      <a:pt x="1398" y="150"/>
                    </a:lnTo>
                    <a:lnTo>
                      <a:pt x="1368" y="150"/>
                    </a:lnTo>
                    <a:lnTo>
                      <a:pt x="1332" y="150"/>
                    </a:lnTo>
                    <a:lnTo>
                      <a:pt x="1302" y="150"/>
                    </a:lnTo>
                    <a:lnTo>
                      <a:pt x="1272" y="150"/>
                    </a:lnTo>
                    <a:lnTo>
                      <a:pt x="1236" y="150"/>
                    </a:lnTo>
                    <a:lnTo>
                      <a:pt x="1206" y="150"/>
                    </a:lnTo>
                    <a:lnTo>
                      <a:pt x="1170" y="150"/>
                    </a:lnTo>
                    <a:lnTo>
                      <a:pt x="1140" y="144"/>
                    </a:lnTo>
                    <a:lnTo>
                      <a:pt x="1104" y="144"/>
                    </a:lnTo>
                    <a:lnTo>
                      <a:pt x="1074" y="144"/>
                    </a:lnTo>
                    <a:lnTo>
                      <a:pt x="1044" y="138"/>
                    </a:lnTo>
                    <a:lnTo>
                      <a:pt x="1008" y="138"/>
                    </a:lnTo>
                    <a:lnTo>
                      <a:pt x="978" y="138"/>
                    </a:lnTo>
                    <a:lnTo>
                      <a:pt x="942" y="144"/>
                    </a:lnTo>
                    <a:lnTo>
                      <a:pt x="912" y="144"/>
                    </a:lnTo>
                    <a:lnTo>
                      <a:pt x="876" y="144"/>
                    </a:lnTo>
                    <a:lnTo>
                      <a:pt x="846" y="150"/>
                    </a:lnTo>
                    <a:lnTo>
                      <a:pt x="816" y="150"/>
                    </a:lnTo>
                    <a:lnTo>
                      <a:pt x="780" y="150"/>
                    </a:lnTo>
                    <a:lnTo>
                      <a:pt x="750" y="150"/>
                    </a:lnTo>
                    <a:lnTo>
                      <a:pt x="714" y="150"/>
                    </a:lnTo>
                    <a:lnTo>
                      <a:pt x="684" y="150"/>
                    </a:lnTo>
                    <a:lnTo>
                      <a:pt x="648" y="150"/>
                    </a:lnTo>
                    <a:lnTo>
                      <a:pt x="618" y="150"/>
                    </a:lnTo>
                    <a:lnTo>
                      <a:pt x="588" y="150"/>
                    </a:lnTo>
                    <a:lnTo>
                      <a:pt x="552" y="150"/>
                    </a:lnTo>
                    <a:lnTo>
                      <a:pt x="522" y="150"/>
                    </a:lnTo>
                    <a:lnTo>
                      <a:pt x="486" y="150"/>
                    </a:lnTo>
                    <a:lnTo>
                      <a:pt x="456" y="150"/>
                    </a:lnTo>
                    <a:lnTo>
                      <a:pt x="420" y="144"/>
                    </a:lnTo>
                    <a:lnTo>
                      <a:pt x="390" y="144"/>
                    </a:lnTo>
                    <a:lnTo>
                      <a:pt x="360" y="138"/>
                    </a:lnTo>
                    <a:lnTo>
                      <a:pt x="324" y="132"/>
                    </a:lnTo>
                    <a:lnTo>
                      <a:pt x="294" y="120"/>
                    </a:lnTo>
                    <a:lnTo>
                      <a:pt x="258" y="96"/>
                    </a:lnTo>
                    <a:lnTo>
                      <a:pt x="228" y="66"/>
                    </a:lnTo>
                    <a:lnTo>
                      <a:pt x="192" y="30"/>
                    </a:lnTo>
                    <a:lnTo>
                      <a:pt x="162" y="6"/>
                    </a:lnTo>
                    <a:lnTo>
                      <a:pt x="132" y="0"/>
                    </a:lnTo>
                    <a:lnTo>
                      <a:pt x="96" y="0"/>
                    </a:lnTo>
                    <a:lnTo>
                      <a:pt x="66" y="12"/>
                    </a:lnTo>
                    <a:lnTo>
                      <a:pt x="30" y="30"/>
                    </a:lnTo>
                    <a:lnTo>
                      <a:pt x="0" y="4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E17A9">
                  <a:alpha val="27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7" name="Freeform 146"/>
              <p:cNvSpPr>
                <a:spLocks/>
              </p:cNvSpPr>
              <p:nvPr/>
            </p:nvSpPr>
            <p:spPr bwMode="auto">
              <a:xfrm>
                <a:off x="2647950" y="4781550"/>
                <a:ext cx="4029075" cy="200025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96" y="0"/>
                  </a:cxn>
                  <a:cxn ang="0">
                    <a:pos x="162" y="12"/>
                  </a:cxn>
                  <a:cxn ang="0">
                    <a:pos x="228" y="60"/>
                  </a:cxn>
                  <a:cxn ang="0">
                    <a:pos x="294" y="96"/>
                  </a:cxn>
                  <a:cxn ang="0">
                    <a:pos x="360" y="114"/>
                  </a:cxn>
                  <a:cxn ang="0">
                    <a:pos x="420" y="120"/>
                  </a:cxn>
                  <a:cxn ang="0">
                    <a:pos x="486" y="120"/>
                  </a:cxn>
                  <a:cxn ang="0">
                    <a:pos x="552" y="120"/>
                  </a:cxn>
                  <a:cxn ang="0">
                    <a:pos x="618" y="126"/>
                  </a:cxn>
                  <a:cxn ang="0">
                    <a:pos x="684" y="126"/>
                  </a:cxn>
                  <a:cxn ang="0">
                    <a:pos x="750" y="120"/>
                  </a:cxn>
                  <a:cxn ang="0">
                    <a:pos x="816" y="120"/>
                  </a:cxn>
                  <a:cxn ang="0">
                    <a:pos x="876" y="120"/>
                  </a:cxn>
                  <a:cxn ang="0">
                    <a:pos x="942" y="114"/>
                  </a:cxn>
                  <a:cxn ang="0">
                    <a:pos x="1008" y="114"/>
                  </a:cxn>
                  <a:cxn ang="0">
                    <a:pos x="1074" y="114"/>
                  </a:cxn>
                  <a:cxn ang="0">
                    <a:pos x="1140" y="120"/>
                  </a:cxn>
                  <a:cxn ang="0">
                    <a:pos x="1206" y="120"/>
                  </a:cxn>
                  <a:cxn ang="0">
                    <a:pos x="1272" y="120"/>
                  </a:cxn>
                  <a:cxn ang="0">
                    <a:pos x="1332" y="120"/>
                  </a:cxn>
                  <a:cxn ang="0">
                    <a:pos x="1398" y="120"/>
                  </a:cxn>
                  <a:cxn ang="0">
                    <a:pos x="1464" y="120"/>
                  </a:cxn>
                  <a:cxn ang="0">
                    <a:pos x="1530" y="114"/>
                  </a:cxn>
                  <a:cxn ang="0">
                    <a:pos x="1596" y="108"/>
                  </a:cxn>
                  <a:cxn ang="0">
                    <a:pos x="1662" y="108"/>
                  </a:cxn>
                  <a:cxn ang="0">
                    <a:pos x="1722" y="114"/>
                  </a:cxn>
                  <a:cxn ang="0">
                    <a:pos x="1788" y="120"/>
                  </a:cxn>
                  <a:cxn ang="0">
                    <a:pos x="1854" y="120"/>
                  </a:cxn>
                  <a:cxn ang="0">
                    <a:pos x="1920" y="126"/>
                  </a:cxn>
                  <a:cxn ang="0">
                    <a:pos x="1986" y="126"/>
                  </a:cxn>
                  <a:cxn ang="0">
                    <a:pos x="2052" y="126"/>
                  </a:cxn>
                  <a:cxn ang="0">
                    <a:pos x="2118" y="126"/>
                  </a:cxn>
                  <a:cxn ang="0">
                    <a:pos x="2178" y="126"/>
                  </a:cxn>
                  <a:cxn ang="0">
                    <a:pos x="2244" y="126"/>
                  </a:cxn>
                  <a:cxn ang="0">
                    <a:pos x="2310" y="126"/>
                  </a:cxn>
                  <a:cxn ang="0">
                    <a:pos x="2376" y="126"/>
                  </a:cxn>
                  <a:cxn ang="0">
                    <a:pos x="2442" y="126"/>
                  </a:cxn>
                  <a:cxn ang="0">
                    <a:pos x="2508" y="126"/>
                  </a:cxn>
                </a:cxnLst>
                <a:rect l="0" t="0" r="r" b="b"/>
                <a:pathLst>
                  <a:path w="2538" h="126">
                    <a:moveTo>
                      <a:pt x="0" y="42"/>
                    </a:moveTo>
                    <a:lnTo>
                      <a:pt x="30" y="18"/>
                    </a:lnTo>
                    <a:lnTo>
                      <a:pt x="66" y="6"/>
                    </a:lnTo>
                    <a:lnTo>
                      <a:pt x="96" y="0"/>
                    </a:lnTo>
                    <a:lnTo>
                      <a:pt x="132" y="0"/>
                    </a:lnTo>
                    <a:lnTo>
                      <a:pt x="162" y="12"/>
                    </a:lnTo>
                    <a:lnTo>
                      <a:pt x="192" y="36"/>
                    </a:lnTo>
                    <a:lnTo>
                      <a:pt x="228" y="60"/>
                    </a:lnTo>
                    <a:lnTo>
                      <a:pt x="258" y="78"/>
                    </a:lnTo>
                    <a:lnTo>
                      <a:pt x="294" y="96"/>
                    </a:lnTo>
                    <a:lnTo>
                      <a:pt x="324" y="108"/>
                    </a:lnTo>
                    <a:lnTo>
                      <a:pt x="360" y="114"/>
                    </a:lnTo>
                    <a:lnTo>
                      <a:pt x="390" y="114"/>
                    </a:lnTo>
                    <a:lnTo>
                      <a:pt x="420" y="120"/>
                    </a:lnTo>
                    <a:lnTo>
                      <a:pt x="456" y="120"/>
                    </a:lnTo>
                    <a:lnTo>
                      <a:pt x="486" y="120"/>
                    </a:lnTo>
                    <a:lnTo>
                      <a:pt x="522" y="120"/>
                    </a:lnTo>
                    <a:lnTo>
                      <a:pt x="552" y="120"/>
                    </a:lnTo>
                    <a:lnTo>
                      <a:pt x="588" y="126"/>
                    </a:lnTo>
                    <a:lnTo>
                      <a:pt x="618" y="126"/>
                    </a:lnTo>
                    <a:lnTo>
                      <a:pt x="648" y="126"/>
                    </a:lnTo>
                    <a:lnTo>
                      <a:pt x="684" y="126"/>
                    </a:lnTo>
                    <a:lnTo>
                      <a:pt x="714" y="120"/>
                    </a:lnTo>
                    <a:lnTo>
                      <a:pt x="750" y="120"/>
                    </a:lnTo>
                    <a:lnTo>
                      <a:pt x="780" y="120"/>
                    </a:lnTo>
                    <a:lnTo>
                      <a:pt x="816" y="120"/>
                    </a:lnTo>
                    <a:lnTo>
                      <a:pt x="846" y="120"/>
                    </a:lnTo>
                    <a:lnTo>
                      <a:pt x="876" y="120"/>
                    </a:lnTo>
                    <a:lnTo>
                      <a:pt x="912" y="120"/>
                    </a:lnTo>
                    <a:lnTo>
                      <a:pt x="942" y="114"/>
                    </a:lnTo>
                    <a:lnTo>
                      <a:pt x="978" y="114"/>
                    </a:lnTo>
                    <a:lnTo>
                      <a:pt x="1008" y="114"/>
                    </a:lnTo>
                    <a:lnTo>
                      <a:pt x="1044" y="114"/>
                    </a:lnTo>
                    <a:lnTo>
                      <a:pt x="1074" y="114"/>
                    </a:lnTo>
                    <a:lnTo>
                      <a:pt x="1104" y="120"/>
                    </a:lnTo>
                    <a:lnTo>
                      <a:pt x="1140" y="120"/>
                    </a:lnTo>
                    <a:lnTo>
                      <a:pt x="1170" y="120"/>
                    </a:lnTo>
                    <a:lnTo>
                      <a:pt x="1206" y="120"/>
                    </a:lnTo>
                    <a:lnTo>
                      <a:pt x="1236" y="120"/>
                    </a:lnTo>
                    <a:lnTo>
                      <a:pt x="1272" y="120"/>
                    </a:lnTo>
                    <a:lnTo>
                      <a:pt x="1302" y="120"/>
                    </a:lnTo>
                    <a:lnTo>
                      <a:pt x="1332" y="120"/>
                    </a:lnTo>
                    <a:lnTo>
                      <a:pt x="1368" y="120"/>
                    </a:lnTo>
                    <a:lnTo>
                      <a:pt x="1398" y="120"/>
                    </a:lnTo>
                    <a:lnTo>
                      <a:pt x="1434" y="120"/>
                    </a:lnTo>
                    <a:lnTo>
                      <a:pt x="1464" y="120"/>
                    </a:lnTo>
                    <a:lnTo>
                      <a:pt x="1494" y="114"/>
                    </a:lnTo>
                    <a:lnTo>
                      <a:pt x="1530" y="114"/>
                    </a:lnTo>
                    <a:lnTo>
                      <a:pt x="1560" y="108"/>
                    </a:lnTo>
                    <a:lnTo>
                      <a:pt x="1596" y="108"/>
                    </a:lnTo>
                    <a:lnTo>
                      <a:pt x="1626" y="108"/>
                    </a:lnTo>
                    <a:lnTo>
                      <a:pt x="1662" y="108"/>
                    </a:lnTo>
                    <a:lnTo>
                      <a:pt x="1692" y="108"/>
                    </a:lnTo>
                    <a:lnTo>
                      <a:pt x="1722" y="114"/>
                    </a:lnTo>
                    <a:lnTo>
                      <a:pt x="1758" y="114"/>
                    </a:lnTo>
                    <a:lnTo>
                      <a:pt x="1788" y="120"/>
                    </a:lnTo>
                    <a:lnTo>
                      <a:pt x="1824" y="120"/>
                    </a:lnTo>
                    <a:lnTo>
                      <a:pt x="1854" y="120"/>
                    </a:lnTo>
                    <a:lnTo>
                      <a:pt x="1890" y="126"/>
                    </a:lnTo>
                    <a:lnTo>
                      <a:pt x="1920" y="126"/>
                    </a:lnTo>
                    <a:lnTo>
                      <a:pt x="1950" y="126"/>
                    </a:lnTo>
                    <a:lnTo>
                      <a:pt x="1986" y="126"/>
                    </a:lnTo>
                    <a:lnTo>
                      <a:pt x="2016" y="126"/>
                    </a:lnTo>
                    <a:lnTo>
                      <a:pt x="2052" y="126"/>
                    </a:lnTo>
                    <a:lnTo>
                      <a:pt x="2082" y="126"/>
                    </a:lnTo>
                    <a:lnTo>
                      <a:pt x="2118" y="126"/>
                    </a:lnTo>
                    <a:lnTo>
                      <a:pt x="2148" y="126"/>
                    </a:lnTo>
                    <a:lnTo>
                      <a:pt x="2178" y="126"/>
                    </a:lnTo>
                    <a:lnTo>
                      <a:pt x="2214" y="126"/>
                    </a:lnTo>
                    <a:lnTo>
                      <a:pt x="2244" y="126"/>
                    </a:lnTo>
                    <a:lnTo>
                      <a:pt x="2280" y="126"/>
                    </a:lnTo>
                    <a:lnTo>
                      <a:pt x="2310" y="126"/>
                    </a:lnTo>
                    <a:lnTo>
                      <a:pt x="2346" y="126"/>
                    </a:lnTo>
                    <a:lnTo>
                      <a:pt x="2376" y="126"/>
                    </a:lnTo>
                    <a:lnTo>
                      <a:pt x="2406" y="126"/>
                    </a:lnTo>
                    <a:lnTo>
                      <a:pt x="2442" y="126"/>
                    </a:lnTo>
                    <a:lnTo>
                      <a:pt x="2472" y="126"/>
                    </a:lnTo>
                    <a:lnTo>
                      <a:pt x="2508" y="126"/>
                    </a:lnTo>
                    <a:lnTo>
                      <a:pt x="2538" y="126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</p:grpSp>
        <p:sp>
          <p:nvSpPr>
            <p:cNvPr id="441" name="Line 102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2" name="Line 103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3" name="Line 104"/>
            <p:cNvSpPr>
              <a:spLocks noChangeShapeType="1"/>
            </p:cNvSpPr>
            <p:nvPr/>
          </p:nvSpPr>
          <p:spPr bwMode="auto">
            <a:xfrm flipV="1">
              <a:off x="4865926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4" name="Line 106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5" name="Line 108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6" name="Line 110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7" name="Line 112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8" name="Line 114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9" name="Line 116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0" name="Line 118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1" name="Line 120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2" name="Line 122"/>
            <p:cNvSpPr>
              <a:spLocks noChangeShapeType="1"/>
            </p:cNvSpPr>
            <p:nvPr/>
          </p:nvSpPr>
          <p:spPr bwMode="auto">
            <a:xfrm>
              <a:off x="4865926" y="300335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3" name="Line 124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4" name="Line 126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5" name="Line 128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6" name="Line 130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7" name="Line 132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8" name="Line 134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9" name="Line 136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0" name="Line 138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1" name="Line 140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2" name="Line 142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3" name="Freeform 144"/>
            <p:cNvSpPr>
              <a:spLocks/>
            </p:cNvSpPr>
            <p:nvPr/>
          </p:nvSpPr>
          <p:spPr bwMode="auto">
            <a:xfrm>
              <a:off x="4901005" y="2720305"/>
              <a:ext cx="2967687" cy="276147"/>
            </a:xfrm>
            <a:custGeom>
              <a:avLst/>
              <a:gdLst/>
              <a:ahLst/>
              <a:cxnLst>
                <a:cxn ang="0">
                  <a:pos x="66" y="144"/>
                </a:cxn>
                <a:cxn ang="0">
                  <a:pos x="162" y="120"/>
                </a:cxn>
                <a:cxn ang="0">
                  <a:pos x="258" y="186"/>
                </a:cxn>
                <a:cxn ang="0">
                  <a:pos x="360" y="222"/>
                </a:cxn>
                <a:cxn ang="0">
                  <a:pos x="456" y="234"/>
                </a:cxn>
                <a:cxn ang="0">
                  <a:pos x="552" y="234"/>
                </a:cxn>
                <a:cxn ang="0">
                  <a:pos x="648" y="234"/>
                </a:cxn>
                <a:cxn ang="0">
                  <a:pos x="750" y="234"/>
                </a:cxn>
                <a:cxn ang="0">
                  <a:pos x="846" y="234"/>
                </a:cxn>
                <a:cxn ang="0">
                  <a:pos x="942" y="234"/>
                </a:cxn>
                <a:cxn ang="0">
                  <a:pos x="1044" y="234"/>
                </a:cxn>
                <a:cxn ang="0">
                  <a:pos x="1140" y="234"/>
                </a:cxn>
                <a:cxn ang="0">
                  <a:pos x="1236" y="240"/>
                </a:cxn>
                <a:cxn ang="0">
                  <a:pos x="1332" y="240"/>
                </a:cxn>
                <a:cxn ang="0">
                  <a:pos x="1434" y="240"/>
                </a:cxn>
                <a:cxn ang="0">
                  <a:pos x="1530" y="240"/>
                </a:cxn>
                <a:cxn ang="0">
                  <a:pos x="1626" y="234"/>
                </a:cxn>
                <a:cxn ang="0">
                  <a:pos x="1722" y="234"/>
                </a:cxn>
                <a:cxn ang="0">
                  <a:pos x="1824" y="234"/>
                </a:cxn>
                <a:cxn ang="0">
                  <a:pos x="1920" y="240"/>
                </a:cxn>
                <a:cxn ang="0">
                  <a:pos x="2016" y="240"/>
                </a:cxn>
                <a:cxn ang="0">
                  <a:pos x="2118" y="240"/>
                </a:cxn>
                <a:cxn ang="0">
                  <a:pos x="2214" y="240"/>
                </a:cxn>
                <a:cxn ang="0">
                  <a:pos x="2310" y="240"/>
                </a:cxn>
                <a:cxn ang="0">
                  <a:pos x="2406" y="240"/>
                </a:cxn>
                <a:cxn ang="0">
                  <a:pos x="2508" y="240"/>
                </a:cxn>
                <a:cxn ang="0">
                  <a:pos x="2508" y="240"/>
                </a:cxn>
                <a:cxn ang="0">
                  <a:pos x="2406" y="234"/>
                </a:cxn>
                <a:cxn ang="0">
                  <a:pos x="2310" y="234"/>
                </a:cxn>
                <a:cxn ang="0">
                  <a:pos x="2214" y="234"/>
                </a:cxn>
                <a:cxn ang="0">
                  <a:pos x="2118" y="240"/>
                </a:cxn>
                <a:cxn ang="0">
                  <a:pos x="2016" y="240"/>
                </a:cxn>
                <a:cxn ang="0">
                  <a:pos x="1920" y="234"/>
                </a:cxn>
                <a:cxn ang="0">
                  <a:pos x="1824" y="234"/>
                </a:cxn>
                <a:cxn ang="0">
                  <a:pos x="1722" y="228"/>
                </a:cxn>
                <a:cxn ang="0">
                  <a:pos x="1626" y="234"/>
                </a:cxn>
                <a:cxn ang="0">
                  <a:pos x="1530" y="234"/>
                </a:cxn>
                <a:cxn ang="0">
                  <a:pos x="1434" y="234"/>
                </a:cxn>
                <a:cxn ang="0">
                  <a:pos x="1332" y="234"/>
                </a:cxn>
                <a:cxn ang="0">
                  <a:pos x="1236" y="234"/>
                </a:cxn>
                <a:cxn ang="0">
                  <a:pos x="1140" y="228"/>
                </a:cxn>
                <a:cxn ang="0">
                  <a:pos x="1044" y="228"/>
                </a:cxn>
                <a:cxn ang="0">
                  <a:pos x="942" y="228"/>
                </a:cxn>
                <a:cxn ang="0">
                  <a:pos x="846" y="228"/>
                </a:cxn>
                <a:cxn ang="0">
                  <a:pos x="750" y="228"/>
                </a:cxn>
                <a:cxn ang="0">
                  <a:pos x="648" y="234"/>
                </a:cxn>
                <a:cxn ang="0">
                  <a:pos x="552" y="228"/>
                </a:cxn>
                <a:cxn ang="0">
                  <a:pos x="456" y="228"/>
                </a:cxn>
                <a:cxn ang="0">
                  <a:pos x="360" y="210"/>
                </a:cxn>
                <a:cxn ang="0">
                  <a:pos x="258" y="150"/>
                </a:cxn>
                <a:cxn ang="0">
                  <a:pos x="162" y="24"/>
                </a:cxn>
                <a:cxn ang="0">
                  <a:pos x="66" y="48"/>
                </a:cxn>
                <a:cxn ang="0">
                  <a:pos x="0" y="162"/>
                </a:cxn>
              </a:cxnLst>
              <a:rect l="0" t="0" r="r" b="b"/>
              <a:pathLst>
                <a:path w="2538" h="240">
                  <a:moveTo>
                    <a:pt x="0" y="162"/>
                  </a:moveTo>
                  <a:lnTo>
                    <a:pt x="30" y="168"/>
                  </a:lnTo>
                  <a:lnTo>
                    <a:pt x="66" y="144"/>
                  </a:lnTo>
                  <a:lnTo>
                    <a:pt x="96" y="132"/>
                  </a:lnTo>
                  <a:lnTo>
                    <a:pt x="132" y="120"/>
                  </a:lnTo>
                  <a:lnTo>
                    <a:pt x="162" y="120"/>
                  </a:lnTo>
                  <a:lnTo>
                    <a:pt x="192" y="138"/>
                  </a:lnTo>
                  <a:lnTo>
                    <a:pt x="228" y="162"/>
                  </a:lnTo>
                  <a:lnTo>
                    <a:pt x="258" y="186"/>
                  </a:lnTo>
                  <a:lnTo>
                    <a:pt x="294" y="204"/>
                  </a:lnTo>
                  <a:lnTo>
                    <a:pt x="324" y="216"/>
                  </a:lnTo>
                  <a:lnTo>
                    <a:pt x="360" y="222"/>
                  </a:lnTo>
                  <a:lnTo>
                    <a:pt x="390" y="228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86" y="234"/>
                  </a:lnTo>
                  <a:lnTo>
                    <a:pt x="522" y="234"/>
                  </a:lnTo>
                  <a:lnTo>
                    <a:pt x="552" y="234"/>
                  </a:lnTo>
                  <a:lnTo>
                    <a:pt x="588" y="234"/>
                  </a:lnTo>
                  <a:lnTo>
                    <a:pt x="618" y="234"/>
                  </a:lnTo>
                  <a:lnTo>
                    <a:pt x="648" y="234"/>
                  </a:lnTo>
                  <a:lnTo>
                    <a:pt x="684" y="234"/>
                  </a:lnTo>
                  <a:lnTo>
                    <a:pt x="714" y="234"/>
                  </a:lnTo>
                  <a:lnTo>
                    <a:pt x="750" y="234"/>
                  </a:lnTo>
                  <a:lnTo>
                    <a:pt x="780" y="234"/>
                  </a:lnTo>
                  <a:lnTo>
                    <a:pt x="816" y="234"/>
                  </a:lnTo>
                  <a:lnTo>
                    <a:pt x="846" y="234"/>
                  </a:lnTo>
                  <a:lnTo>
                    <a:pt x="876" y="234"/>
                  </a:lnTo>
                  <a:lnTo>
                    <a:pt x="912" y="234"/>
                  </a:lnTo>
                  <a:lnTo>
                    <a:pt x="942" y="234"/>
                  </a:lnTo>
                  <a:lnTo>
                    <a:pt x="978" y="234"/>
                  </a:lnTo>
                  <a:lnTo>
                    <a:pt x="1008" y="234"/>
                  </a:lnTo>
                  <a:lnTo>
                    <a:pt x="1044" y="234"/>
                  </a:lnTo>
                  <a:lnTo>
                    <a:pt x="1074" y="234"/>
                  </a:lnTo>
                  <a:lnTo>
                    <a:pt x="1104" y="234"/>
                  </a:lnTo>
                  <a:lnTo>
                    <a:pt x="1140" y="234"/>
                  </a:lnTo>
                  <a:lnTo>
                    <a:pt x="1170" y="240"/>
                  </a:lnTo>
                  <a:lnTo>
                    <a:pt x="1206" y="240"/>
                  </a:lnTo>
                  <a:lnTo>
                    <a:pt x="1236" y="240"/>
                  </a:lnTo>
                  <a:lnTo>
                    <a:pt x="1272" y="240"/>
                  </a:lnTo>
                  <a:lnTo>
                    <a:pt x="1302" y="240"/>
                  </a:lnTo>
                  <a:lnTo>
                    <a:pt x="1332" y="240"/>
                  </a:lnTo>
                  <a:lnTo>
                    <a:pt x="1368" y="240"/>
                  </a:lnTo>
                  <a:lnTo>
                    <a:pt x="1398" y="240"/>
                  </a:lnTo>
                  <a:lnTo>
                    <a:pt x="1434" y="240"/>
                  </a:lnTo>
                  <a:lnTo>
                    <a:pt x="1464" y="240"/>
                  </a:lnTo>
                  <a:lnTo>
                    <a:pt x="1494" y="240"/>
                  </a:lnTo>
                  <a:lnTo>
                    <a:pt x="1530" y="240"/>
                  </a:lnTo>
                  <a:lnTo>
                    <a:pt x="1560" y="240"/>
                  </a:lnTo>
                  <a:lnTo>
                    <a:pt x="1596" y="240"/>
                  </a:lnTo>
                  <a:lnTo>
                    <a:pt x="1626" y="234"/>
                  </a:lnTo>
                  <a:lnTo>
                    <a:pt x="1662" y="234"/>
                  </a:lnTo>
                  <a:lnTo>
                    <a:pt x="1692" y="234"/>
                  </a:lnTo>
                  <a:lnTo>
                    <a:pt x="1722" y="234"/>
                  </a:lnTo>
                  <a:lnTo>
                    <a:pt x="1758" y="234"/>
                  </a:lnTo>
                  <a:lnTo>
                    <a:pt x="1788" y="234"/>
                  </a:lnTo>
                  <a:lnTo>
                    <a:pt x="1824" y="234"/>
                  </a:lnTo>
                  <a:lnTo>
                    <a:pt x="1854" y="240"/>
                  </a:lnTo>
                  <a:lnTo>
                    <a:pt x="1890" y="240"/>
                  </a:lnTo>
                  <a:lnTo>
                    <a:pt x="1920" y="240"/>
                  </a:lnTo>
                  <a:lnTo>
                    <a:pt x="1950" y="240"/>
                  </a:lnTo>
                  <a:lnTo>
                    <a:pt x="1986" y="240"/>
                  </a:lnTo>
                  <a:lnTo>
                    <a:pt x="2016" y="240"/>
                  </a:lnTo>
                  <a:lnTo>
                    <a:pt x="2052" y="240"/>
                  </a:lnTo>
                  <a:lnTo>
                    <a:pt x="2082" y="240"/>
                  </a:lnTo>
                  <a:lnTo>
                    <a:pt x="2118" y="240"/>
                  </a:lnTo>
                  <a:lnTo>
                    <a:pt x="2148" y="240"/>
                  </a:lnTo>
                  <a:lnTo>
                    <a:pt x="2178" y="240"/>
                  </a:lnTo>
                  <a:lnTo>
                    <a:pt x="2214" y="240"/>
                  </a:lnTo>
                  <a:lnTo>
                    <a:pt x="2244" y="240"/>
                  </a:lnTo>
                  <a:lnTo>
                    <a:pt x="2280" y="240"/>
                  </a:lnTo>
                  <a:lnTo>
                    <a:pt x="2310" y="240"/>
                  </a:lnTo>
                  <a:lnTo>
                    <a:pt x="2346" y="240"/>
                  </a:lnTo>
                  <a:lnTo>
                    <a:pt x="2376" y="240"/>
                  </a:lnTo>
                  <a:lnTo>
                    <a:pt x="2406" y="240"/>
                  </a:lnTo>
                  <a:lnTo>
                    <a:pt x="2442" y="240"/>
                  </a:lnTo>
                  <a:lnTo>
                    <a:pt x="2472" y="240"/>
                  </a:lnTo>
                  <a:lnTo>
                    <a:pt x="2508" y="240"/>
                  </a:lnTo>
                  <a:lnTo>
                    <a:pt x="2538" y="240"/>
                  </a:lnTo>
                  <a:lnTo>
                    <a:pt x="2538" y="240"/>
                  </a:lnTo>
                  <a:lnTo>
                    <a:pt x="2508" y="240"/>
                  </a:lnTo>
                  <a:lnTo>
                    <a:pt x="2472" y="240"/>
                  </a:lnTo>
                  <a:lnTo>
                    <a:pt x="2442" y="240"/>
                  </a:lnTo>
                  <a:lnTo>
                    <a:pt x="2406" y="234"/>
                  </a:lnTo>
                  <a:lnTo>
                    <a:pt x="2376" y="234"/>
                  </a:lnTo>
                  <a:lnTo>
                    <a:pt x="2346" y="234"/>
                  </a:lnTo>
                  <a:lnTo>
                    <a:pt x="2310" y="234"/>
                  </a:lnTo>
                  <a:lnTo>
                    <a:pt x="2280" y="234"/>
                  </a:lnTo>
                  <a:lnTo>
                    <a:pt x="2244" y="234"/>
                  </a:lnTo>
                  <a:lnTo>
                    <a:pt x="2214" y="234"/>
                  </a:lnTo>
                  <a:lnTo>
                    <a:pt x="2178" y="240"/>
                  </a:lnTo>
                  <a:lnTo>
                    <a:pt x="2148" y="240"/>
                  </a:lnTo>
                  <a:lnTo>
                    <a:pt x="2118" y="240"/>
                  </a:lnTo>
                  <a:lnTo>
                    <a:pt x="2082" y="240"/>
                  </a:lnTo>
                  <a:lnTo>
                    <a:pt x="2052" y="240"/>
                  </a:lnTo>
                  <a:lnTo>
                    <a:pt x="2016" y="240"/>
                  </a:lnTo>
                  <a:lnTo>
                    <a:pt x="1986" y="240"/>
                  </a:lnTo>
                  <a:lnTo>
                    <a:pt x="1950" y="234"/>
                  </a:lnTo>
                  <a:lnTo>
                    <a:pt x="1920" y="234"/>
                  </a:lnTo>
                  <a:lnTo>
                    <a:pt x="1890" y="234"/>
                  </a:lnTo>
                  <a:lnTo>
                    <a:pt x="1854" y="234"/>
                  </a:lnTo>
                  <a:lnTo>
                    <a:pt x="1824" y="234"/>
                  </a:lnTo>
                  <a:lnTo>
                    <a:pt x="1788" y="228"/>
                  </a:lnTo>
                  <a:lnTo>
                    <a:pt x="1758" y="228"/>
                  </a:lnTo>
                  <a:lnTo>
                    <a:pt x="1722" y="228"/>
                  </a:lnTo>
                  <a:lnTo>
                    <a:pt x="1692" y="234"/>
                  </a:lnTo>
                  <a:lnTo>
                    <a:pt x="1662" y="234"/>
                  </a:lnTo>
                  <a:lnTo>
                    <a:pt x="1626" y="234"/>
                  </a:lnTo>
                  <a:lnTo>
                    <a:pt x="1596" y="234"/>
                  </a:lnTo>
                  <a:lnTo>
                    <a:pt x="1560" y="234"/>
                  </a:lnTo>
                  <a:lnTo>
                    <a:pt x="1530" y="234"/>
                  </a:lnTo>
                  <a:lnTo>
                    <a:pt x="1494" y="234"/>
                  </a:lnTo>
                  <a:lnTo>
                    <a:pt x="1464" y="234"/>
                  </a:lnTo>
                  <a:lnTo>
                    <a:pt x="1434" y="234"/>
                  </a:lnTo>
                  <a:lnTo>
                    <a:pt x="1398" y="234"/>
                  </a:lnTo>
                  <a:lnTo>
                    <a:pt x="1368" y="234"/>
                  </a:lnTo>
                  <a:lnTo>
                    <a:pt x="1332" y="234"/>
                  </a:lnTo>
                  <a:lnTo>
                    <a:pt x="1302" y="234"/>
                  </a:lnTo>
                  <a:lnTo>
                    <a:pt x="1272" y="234"/>
                  </a:lnTo>
                  <a:lnTo>
                    <a:pt x="1236" y="234"/>
                  </a:lnTo>
                  <a:lnTo>
                    <a:pt x="1206" y="234"/>
                  </a:lnTo>
                  <a:lnTo>
                    <a:pt x="1170" y="234"/>
                  </a:lnTo>
                  <a:lnTo>
                    <a:pt x="1140" y="228"/>
                  </a:lnTo>
                  <a:lnTo>
                    <a:pt x="1104" y="228"/>
                  </a:lnTo>
                  <a:lnTo>
                    <a:pt x="1074" y="228"/>
                  </a:lnTo>
                  <a:lnTo>
                    <a:pt x="1044" y="228"/>
                  </a:lnTo>
                  <a:lnTo>
                    <a:pt x="1008" y="228"/>
                  </a:lnTo>
                  <a:lnTo>
                    <a:pt x="978" y="228"/>
                  </a:lnTo>
                  <a:lnTo>
                    <a:pt x="942" y="228"/>
                  </a:lnTo>
                  <a:lnTo>
                    <a:pt x="912" y="228"/>
                  </a:lnTo>
                  <a:lnTo>
                    <a:pt x="876" y="228"/>
                  </a:lnTo>
                  <a:lnTo>
                    <a:pt x="846" y="228"/>
                  </a:lnTo>
                  <a:lnTo>
                    <a:pt x="816" y="228"/>
                  </a:lnTo>
                  <a:lnTo>
                    <a:pt x="780" y="228"/>
                  </a:lnTo>
                  <a:lnTo>
                    <a:pt x="750" y="228"/>
                  </a:lnTo>
                  <a:lnTo>
                    <a:pt x="714" y="228"/>
                  </a:lnTo>
                  <a:lnTo>
                    <a:pt x="684" y="228"/>
                  </a:lnTo>
                  <a:lnTo>
                    <a:pt x="648" y="234"/>
                  </a:lnTo>
                  <a:lnTo>
                    <a:pt x="618" y="234"/>
                  </a:lnTo>
                  <a:lnTo>
                    <a:pt x="588" y="228"/>
                  </a:lnTo>
                  <a:lnTo>
                    <a:pt x="552" y="228"/>
                  </a:lnTo>
                  <a:lnTo>
                    <a:pt x="522" y="228"/>
                  </a:lnTo>
                  <a:lnTo>
                    <a:pt x="486" y="228"/>
                  </a:lnTo>
                  <a:lnTo>
                    <a:pt x="456" y="228"/>
                  </a:lnTo>
                  <a:lnTo>
                    <a:pt x="420" y="222"/>
                  </a:lnTo>
                  <a:lnTo>
                    <a:pt x="390" y="216"/>
                  </a:lnTo>
                  <a:lnTo>
                    <a:pt x="360" y="210"/>
                  </a:lnTo>
                  <a:lnTo>
                    <a:pt x="324" y="198"/>
                  </a:lnTo>
                  <a:lnTo>
                    <a:pt x="294" y="180"/>
                  </a:lnTo>
                  <a:lnTo>
                    <a:pt x="258" y="150"/>
                  </a:lnTo>
                  <a:lnTo>
                    <a:pt x="228" y="108"/>
                  </a:lnTo>
                  <a:lnTo>
                    <a:pt x="192" y="66"/>
                  </a:lnTo>
                  <a:lnTo>
                    <a:pt x="162" y="24"/>
                  </a:lnTo>
                  <a:lnTo>
                    <a:pt x="132" y="0"/>
                  </a:lnTo>
                  <a:lnTo>
                    <a:pt x="96" y="6"/>
                  </a:lnTo>
                  <a:lnTo>
                    <a:pt x="66" y="48"/>
                  </a:lnTo>
                  <a:lnTo>
                    <a:pt x="30" y="84"/>
                  </a:lnTo>
                  <a:lnTo>
                    <a:pt x="0" y="6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CC00">
                <a:alpha val="1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4" name="Freeform 146"/>
            <p:cNvSpPr>
              <a:spLocks/>
            </p:cNvSpPr>
            <p:nvPr/>
          </p:nvSpPr>
          <p:spPr bwMode="auto">
            <a:xfrm>
              <a:off x="4901005" y="2789341"/>
              <a:ext cx="2967687" cy="207110"/>
            </a:xfrm>
            <a:custGeom>
              <a:avLst/>
              <a:gdLst/>
              <a:ahLst/>
              <a:cxnLst>
                <a:cxn ang="0">
                  <a:pos x="30" y="66"/>
                </a:cxn>
                <a:cxn ang="0">
                  <a:pos x="96" y="12"/>
                </a:cxn>
                <a:cxn ang="0">
                  <a:pos x="162" y="12"/>
                </a:cxn>
                <a:cxn ang="0">
                  <a:pos x="228" y="78"/>
                </a:cxn>
                <a:cxn ang="0">
                  <a:pos x="294" y="132"/>
                </a:cxn>
                <a:cxn ang="0">
                  <a:pos x="360" y="156"/>
                </a:cxn>
                <a:cxn ang="0">
                  <a:pos x="420" y="168"/>
                </a:cxn>
                <a:cxn ang="0">
                  <a:pos x="486" y="168"/>
                </a:cxn>
                <a:cxn ang="0">
                  <a:pos x="552" y="174"/>
                </a:cxn>
                <a:cxn ang="0">
                  <a:pos x="618" y="174"/>
                </a:cxn>
                <a:cxn ang="0">
                  <a:pos x="684" y="174"/>
                </a:cxn>
                <a:cxn ang="0">
                  <a:pos x="750" y="174"/>
                </a:cxn>
                <a:cxn ang="0">
                  <a:pos x="816" y="174"/>
                </a:cxn>
                <a:cxn ang="0">
                  <a:pos x="876" y="174"/>
                </a:cxn>
                <a:cxn ang="0">
                  <a:pos x="942" y="174"/>
                </a:cxn>
                <a:cxn ang="0">
                  <a:pos x="1008" y="174"/>
                </a:cxn>
                <a:cxn ang="0">
                  <a:pos x="1074" y="174"/>
                </a:cxn>
                <a:cxn ang="0">
                  <a:pos x="1140" y="174"/>
                </a:cxn>
                <a:cxn ang="0">
                  <a:pos x="1206" y="174"/>
                </a:cxn>
                <a:cxn ang="0">
                  <a:pos x="1272" y="174"/>
                </a:cxn>
                <a:cxn ang="0">
                  <a:pos x="1332" y="180"/>
                </a:cxn>
                <a:cxn ang="0">
                  <a:pos x="1398" y="180"/>
                </a:cxn>
                <a:cxn ang="0">
                  <a:pos x="1464" y="180"/>
                </a:cxn>
                <a:cxn ang="0">
                  <a:pos x="1530" y="180"/>
                </a:cxn>
                <a:cxn ang="0">
                  <a:pos x="1596" y="174"/>
                </a:cxn>
                <a:cxn ang="0">
                  <a:pos x="1662" y="174"/>
                </a:cxn>
                <a:cxn ang="0">
                  <a:pos x="1722" y="174"/>
                </a:cxn>
                <a:cxn ang="0">
                  <a:pos x="1788" y="174"/>
                </a:cxn>
                <a:cxn ang="0">
                  <a:pos x="1854" y="174"/>
                </a:cxn>
                <a:cxn ang="0">
                  <a:pos x="1920" y="180"/>
                </a:cxn>
                <a:cxn ang="0">
                  <a:pos x="1986" y="180"/>
                </a:cxn>
                <a:cxn ang="0">
                  <a:pos x="2052" y="180"/>
                </a:cxn>
                <a:cxn ang="0">
                  <a:pos x="2118" y="180"/>
                </a:cxn>
                <a:cxn ang="0">
                  <a:pos x="2178" y="180"/>
                </a:cxn>
                <a:cxn ang="0">
                  <a:pos x="2244" y="180"/>
                </a:cxn>
                <a:cxn ang="0">
                  <a:pos x="2310" y="174"/>
                </a:cxn>
                <a:cxn ang="0">
                  <a:pos x="2376" y="174"/>
                </a:cxn>
                <a:cxn ang="0">
                  <a:pos x="2442" y="180"/>
                </a:cxn>
                <a:cxn ang="0">
                  <a:pos x="2508" y="180"/>
                </a:cxn>
              </a:cxnLst>
              <a:rect l="0" t="0" r="r" b="b"/>
              <a:pathLst>
                <a:path w="2538" h="180">
                  <a:moveTo>
                    <a:pt x="0" y="54"/>
                  </a:moveTo>
                  <a:lnTo>
                    <a:pt x="30" y="66"/>
                  </a:lnTo>
                  <a:lnTo>
                    <a:pt x="66" y="36"/>
                  </a:lnTo>
                  <a:lnTo>
                    <a:pt x="96" y="12"/>
                  </a:lnTo>
                  <a:lnTo>
                    <a:pt x="132" y="0"/>
                  </a:lnTo>
                  <a:lnTo>
                    <a:pt x="162" y="12"/>
                  </a:lnTo>
                  <a:lnTo>
                    <a:pt x="192" y="42"/>
                  </a:lnTo>
                  <a:lnTo>
                    <a:pt x="228" y="78"/>
                  </a:lnTo>
                  <a:lnTo>
                    <a:pt x="258" y="108"/>
                  </a:lnTo>
                  <a:lnTo>
                    <a:pt x="294" y="132"/>
                  </a:lnTo>
                  <a:lnTo>
                    <a:pt x="324" y="144"/>
                  </a:lnTo>
                  <a:lnTo>
                    <a:pt x="360" y="156"/>
                  </a:lnTo>
                  <a:lnTo>
                    <a:pt x="390" y="162"/>
                  </a:lnTo>
                  <a:lnTo>
                    <a:pt x="420" y="168"/>
                  </a:lnTo>
                  <a:lnTo>
                    <a:pt x="456" y="168"/>
                  </a:lnTo>
                  <a:lnTo>
                    <a:pt x="486" y="168"/>
                  </a:lnTo>
                  <a:lnTo>
                    <a:pt x="522" y="174"/>
                  </a:lnTo>
                  <a:lnTo>
                    <a:pt x="552" y="174"/>
                  </a:lnTo>
                  <a:lnTo>
                    <a:pt x="588" y="174"/>
                  </a:lnTo>
                  <a:lnTo>
                    <a:pt x="618" y="174"/>
                  </a:lnTo>
                  <a:lnTo>
                    <a:pt x="648" y="174"/>
                  </a:lnTo>
                  <a:lnTo>
                    <a:pt x="684" y="174"/>
                  </a:lnTo>
                  <a:lnTo>
                    <a:pt x="714" y="174"/>
                  </a:lnTo>
                  <a:lnTo>
                    <a:pt x="750" y="174"/>
                  </a:lnTo>
                  <a:lnTo>
                    <a:pt x="780" y="174"/>
                  </a:lnTo>
                  <a:lnTo>
                    <a:pt x="816" y="174"/>
                  </a:lnTo>
                  <a:lnTo>
                    <a:pt x="846" y="174"/>
                  </a:lnTo>
                  <a:lnTo>
                    <a:pt x="876" y="174"/>
                  </a:lnTo>
                  <a:lnTo>
                    <a:pt x="912" y="174"/>
                  </a:lnTo>
                  <a:lnTo>
                    <a:pt x="942" y="174"/>
                  </a:lnTo>
                  <a:lnTo>
                    <a:pt x="978" y="174"/>
                  </a:lnTo>
                  <a:lnTo>
                    <a:pt x="1008" y="174"/>
                  </a:lnTo>
                  <a:lnTo>
                    <a:pt x="1044" y="174"/>
                  </a:lnTo>
                  <a:lnTo>
                    <a:pt x="1074" y="174"/>
                  </a:lnTo>
                  <a:lnTo>
                    <a:pt x="1104" y="174"/>
                  </a:lnTo>
                  <a:lnTo>
                    <a:pt x="1140" y="174"/>
                  </a:lnTo>
                  <a:lnTo>
                    <a:pt x="1170" y="174"/>
                  </a:lnTo>
                  <a:lnTo>
                    <a:pt x="1206" y="174"/>
                  </a:lnTo>
                  <a:lnTo>
                    <a:pt x="1236" y="174"/>
                  </a:lnTo>
                  <a:lnTo>
                    <a:pt x="1272" y="174"/>
                  </a:lnTo>
                  <a:lnTo>
                    <a:pt x="1302" y="180"/>
                  </a:lnTo>
                  <a:lnTo>
                    <a:pt x="1332" y="180"/>
                  </a:lnTo>
                  <a:lnTo>
                    <a:pt x="1368" y="180"/>
                  </a:lnTo>
                  <a:lnTo>
                    <a:pt x="1398" y="180"/>
                  </a:lnTo>
                  <a:lnTo>
                    <a:pt x="1434" y="180"/>
                  </a:lnTo>
                  <a:lnTo>
                    <a:pt x="1464" y="180"/>
                  </a:lnTo>
                  <a:lnTo>
                    <a:pt x="1494" y="180"/>
                  </a:lnTo>
                  <a:lnTo>
                    <a:pt x="1530" y="180"/>
                  </a:lnTo>
                  <a:lnTo>
                    <a:pt x="1560" y="180"/>
                  </a:lnTo>
                  <a:lnTo>
                    <a:pt x="1596" y="174"/>
                  </a:lnTo>
                  <a:lnTo>
                    <a:pt x="1626" y="174"/>
                  </a:lnTo>
                  <a:lnTo>
                    <a:pt x="1662" y="174"/>
                  </a:lnTo>
                  <a:lnTo>
                    <a:pt x="1692" y="174"/>
                  </a:lnTo>
                  <a:lnTo>
                    <a:pt x="1722" y="174"/>
                  </a:lnTo>
                  <a:lnTo>
                    <a:pt x="1758" y="174"/>
                  </a:lnTo>
                  <a:lnTo>
                    <a:pt x="1788" y="174"/>
                  </a:lnTo>
                  <a:lnTo>
                    <a:pt x="1824" y="174"/>
                  </a:lnTo>
                  <a:lnTo>
                    <a:pt x="1854" y="174"/>
                  </a:lnTo>
                  <a:lnTo>
                    <a:pt x="1890" y="174"/>
                  </a:lnTo>
                  <a:lnTo>
                    <a:pt x="1920" y="180"/>
                  </a:lnTo>
                  <a:lnTo>
                    <a:pt x="1950" y="180"/>
                  </a:lnTo>
                  <a:lnTo>
                    <a:pt x="1986" y="180"/>
                  </a:lnTo>
                  <a:lnTo>
                    <a:pt x="2016" y="180"/>
                  </a:lnTo>
                  <a:lnTo>
                    <a:pt x="2052" y="180"/>
                  </a:lnTo>
                  <a:lnTo>
                    <a:pt x="2082" y="180"/>
                  </a:lnTo>
                  <a:lnTo>
                    <a:pt x="2118" y="180"/>
                  </a:lnTo>
                  <a:lnTo>
                    <a:pt x="2148" y="180"/>
                  </a:lnTo>
                  <a:lnTo>
                    <a:pt x="2178" y="180"/>
                  </a:lnTo>
                  <a:lnTo>
                    <a:pt x="2214" y="180"/>
                  </a:lnTo>
                  <a:lnTo>
                    <a:pt x="2244" y="180"/>
                  </a:lnTo>
                  <a:lnTo>
                    <a:pt x="2280" y="180"/>
                  </a:lnTo>
                  <a:lnTo>
                    <a:pt x="2310" y="174"/>
                  </a:lnTo>
                  <a:lnTo>
                    <a:pt x="2346" y="174"/>
                  </a:lnTo>
                  <a:lnTo>
                    <a:pt x="2376" y="174"/>
                  </a:lnTo>
                  <a:lnTo>
                    <a:pt x="2406" y="180"/>
                  </a:lnTo>
                  <a:lnTo>
                    <a:pt x="2442" y="180"/>
                  </a:lnTo>
                  <a:lnTo>
                    <a:pt x="2472" y="180"/>
                  </a:lnTo>
                  <a:lnTo>
                    <a:pt x="2508" y="180"/>
                  </a:lnTo>
                  <a:lnTo>
                    <a:pt x="2538" y="180"/>
                  </a:lnTo>
                </a:path>
              </a:pathLst>
            </a:custGeom>
            <a:noFill/>
            <a:ln w="25400" cap="flat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0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1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2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3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4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5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6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7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8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9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0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1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2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3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4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5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6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7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8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9" name="Freeform 97"/>
            <p:cNvSpPr>
              <a:spLocks/>
            </p:cNvSpPr>
            <p:nvPr/>
          </p:nvSpPr>
          <p:spPr bwMode="auto">
            <a:xfrm>
              <a:off x="4901005" y="1739985"/>
              <a:ext cx="2967687" cy="1256467"/>
            </a:xfrm>
            <a:custGeom>
              <a:avLst/>
              <a:gdLst/>
              <a:ahLst/>
              <a:cxnLst>
                <a:cxn ang="0">
                  <a:pos x="66" y="804"/>
                </a:cxn>
                <a:cxn ang="0">
                  <a:pos x="162" y="486"/>
                </a:cxn>
                <a:cxn ang="0">
                  <a:pos x="258" y="726"/>
                </a:cxn>
                <a:cxn ang="0">
                  <a:pos x="360" y="1002"/>
                </a:cxn>
                <a:cxn ang="0">
                  <a:pos x="456" y="1044"/>
                </a:cxn>
                <a:cxn ang="0">
                  <a:pos x="552" y="1062"/>
                </a:cxn>
                <a:cxn ang="0">
                  <a:pos x="648" y="1068"/>
                </a:cxn>
                <a:cxn ang="0">
                  <a:pos x="750" y="1074"/>
                </a:cxn>
                <a:cxn ang="0">
                  <a:pos x="846" y="1074"/>
                </a:cxn>
                <a:cxn ang="0">
                  <a:pos x="942" y="1080"/>
                </a:cxn>
                <a:cxn ang="0">
                  <a:pos x="1044" y="1080"/>
                </a:cxn>
                <a:cxn ang="0">
                  <a:pos x="1140" y="1080"/>
                </a:cxn>
                <a:cxn ang="0">
                  <a:pos x="1236" y="1086"/>
                </a:cxn>
                <a:cxn ang="0">
                  <a:pos x="1332" y="1080"/>
                </a:cxn>
                <a:cxn ang="0">
                  <a:pos x="1434" y="1080"/>
                </a:cxn>
                <a:cxn ang="0">
                  <a:pos x="1530" y="1068"/>
                </a:cxn>
                <a:cxn ang="0">
                  <a:pos x="1626" y="1050"/>
                </a:cxn>
                <a:cxn ang="0">
                  <a:pos x="1722" y="1062"/>
                </a:cxn>
                <a:cxn ang="0">
                  <a:pos x="1824" y="1080"/>
                </a:cxn>
                <a:cxn ang="0">
                  <a:pos x="1920" y="1086"/>
                </a:cxn>
                <a:cxn ang="0">
                  <a:pos x="2016" y="1086"/>
                </a:cxn>
                <a:cxn ang="0">
                  <a:pos x="2118" y="1086"/>
                </a:cxn>
                <a:cxn ang="0">
                  <a:pos x="2214" y="1086"/>
                </a:cxn>
                <a:cxn ang="0">
                  <a:pos x="2310" y="1080"/>
                </a:cxn>
                <a:cxn ang="0">
                  <a:pos x="2406" y="1086"/>
                </a:cxn>
                <a:cxn ang="0">
                  <a:pos x="2508" y="1092"/>
                </a:cxn>
                <a:cxn ang="0">
                  <a:pos x="2508" y="1086"/>
                </a:cxn>
                <a:cxn ang="0">
                  <a:pos x="2406" y="1074"/>
                </a:cxn>
                <a:cxn ang="0">
                  <a:pos x="2310" y="1074"/>
                </a:cxn>
                <a:cxn ang="0">
                  <a:pos x="2214" y="1080"/>
                </a:cxn>
                <a:cxn ang="0">
                  <a:pos x="2118" y="1086"/>
                </a:cxn>
                <a:cxn ang="0">
                  <a:pos x="2016" y="1086"/>
                </a:cxn>
                <a:cxn ang="0">
                  <a:pos x="1920" y="1080"/>
                </a:cxn>
                <a:cxn ang="0">
                  <a:pos x="1824" y="1068"/>
                </a:cxn>
                <a:cxn ang="0">
                  <a:pos x="1722" y="1044"/>
                </a:cxn>
                <a:cxn ang="0">
                  <a:pos x="1626" y="1008"/>
                </a:cxn>
                <a:cxn ang="0">
                  <a:pos x="1530" y="1050"/>
                </a:cxn>
                <a:cxn ang="0">
                  <a:pos x="1434" y="1068"/>
                </a:cxn>
                <a:cxn ang="0">
                  <a:pos x="1332" y="1074"/>
                </a:cxn>
                <a:cxn ang="0">
                  <a:pos x="1236" y="1074"/>
                </a:cxn>
                <a:cxn ang="0">
                  <a:pos x="1140" y="1074"/>
                </a:cxn>
                <a:cxn ang="0">
                  <a:pos x="1044" y="1068"/>
                </a:cxn>
                <a:cxn ang="0">
                  <a:pos x="942" y="1056"/>
                </a:cxn>
                <a:cxn ang="0">
                  <a:pos x="846" y="1044"/>
                </a:cxn>
                <a:cxn ang="0">
                  <a:pos x="750" y="1044"/>
                </a:cxn>
                <a:cxn ang="0">
                  <a:pos x="648" y="1044"/>
                </a:cxn>
                <a:cxn ang="0">
                  <a:pos x="552" y="1038"/>
                </a:cxn>
                <a:cxn ang="0">
                  <a:pos x="456" y="1032"/>
                </a:cxn>
                <a:cxn ang="0">
                  <a:pos x="360" y="972"/>
                </a:cxn>
                <a:cxn ang="0">
                  <a:pos x="258" y="510"/>
                </a:cxn>
                <a:cxn ang="0">
                  <a:pos x="162" y="12"/>
                </a:cxn>
                <a:cxn ang="0">
                  <a:pos x="66" y="588"/>
                </a:cxn>
                <a:cxn ang="0">
                  <a:pos x="0" y="822"/>
                </a:cxn>
              </a:cxnLst>
              <a:rect l="0" t="0" r="r" b="b"/>
              <a:pathLst>
                <a:path w="2538" h="1092">
                  <a:moveTo>
                    <a:pt x="0" y="822"/>
                  </a:moveTo>
                  <a:lnTo>
                    <a:pt x="30" y="822"/>
                  </a:lnTo>
                  <a:lnTo>
                    <a:pt x="66" y="804"/>
                  </a:lnTo>
                  <a:lnTo>
                    <a:pt x="96" y="720"/>
                  </a:lnTo>
                  <a:lnTo>
                    <a:pt x="132" y="600"/>
                  </a:lnTo>
                  <a:lnTo>
                    <a:pt x="162" y="486"/>
                  </a:lnTo>
                  <a:lnTo>
                    <a:pt x="192" y="450"/>
                  </a:lnTo>
                  <a:lnTo>
                    <a:pt x="228" y="552"/>
                  </a:lnTo>
                  <a:lnTo>
                    <a:pt x="258" y="726"/>
                  </a:lnTo>
                  <a:lnTo>
                    <a:pt x="294" y="864"/>
                  </a:lnTo>
                  <a:lnTo>
                    <a:pt x="324" y="948"/>
                  </a:lnTo>
                  <a:lnTo>
                    <a:pt x="360" y="1002"/>
                  </a:lnTo>
                  <a:lnTo>
                    <a:pt x="390" y="1032"/>
                  </a:lnTo>
                  <a:lnTo>
                    <a:pt x="420" y="1038"/>
                  </a:lnTo>
                  <a:lnTo>
                    <a:pt x="456" y="1044"/>
                  </a:lnTo>
                  <a:lnTo>
                    <a:pt x="486" y="1050"/>
                  </a:lnTo>
                  <a:lnTo>
                    <a:pt x="522" y="1056"/>
                  </a:lnTo>
                  <a:lnTo>
                    <a:pt x="552" y="1062"/>
                  </a:lnTo>
                  <a:lnTo>
                    <a:pt x="588" y="1062"/>
                  </a:lnTo>
                  <a:lnTo>
                    <a:pt x="618" y="1068"/>
                  </a:lnTo>
                  <a:lnTo>
                    <a:pt x="648" y="1068"/>
                  </a:lnTo>
                  <a:lnTo>
                    <a:pt x="684" y="1068"/>
                  </a:lnTo>
                  <a:lnTo>
                    <a:pt x="714" y="1068"/>
                  </a:lnTo>
                  <a:lnTo>
                    <a:pt x="750" y="1074"/>
                  </a:lnTo>
                  <a:lnTo>
                    <a:pt x="780" y="1074"/>
                  </a:lnTo>
                  <a:lnTo>
                    <a:pt x="816" y="1074"/>
                  </a:lnTo>
                  <a:lnTo>
                    <a:pt x="846" y="1074"/>
                  </a:lnTo>
                  <a:lnTo>
                    <a:pt x="876" y="1080"/>
                  </a:lnTo>
                  <a:lnTo>
                    <a:pt x="912" y="1080"/>
                  </a:lnTo>
                  <a:lnTo>
                    <a:pt x="942" y="1080"/>
                  </a:lnTo>
                  <a:lnTo>
                    <a:pt x="978" y="1080"/>
                  </a:lnTo>
                  <a:lnTo>
                    <a:pt x="1008" y="1080"/>
                  </a:lnTo>
                  <a:lnTo>
                    <a:pt x="1044" y="1080"/>
                  </a:lnTo>
                  <a:lnTo>
                    <a:pt x="1074" y="1080"/>
                  </a:lnTo>
                  <a:lnTo>
                    <a:pt x="1104" y="1080"/>
                  </a:lnTo>
                  <a:lnTo>
                    <a:pt x="1140" y="1080"/>
                  </a:lnTo>
                  <a:lnTo>
                    <a:pt x="1170" y="1080"/>
                  </a:lnTo>
                  <a:lnTo>
                    <a:pt x="1206" y="1080"/>
                  </a:lnTo>
                  <a:lnTo>
                    <a:pt x="1236" y="1086"/>
                  </a:lnTo>
                  <a:lnTo>
                    <a:pt x="1272" y="1086"/>
                  </a:lnTo>
                  <a:lnTo>
                    <a:pt x="1302" y="1086"/>
                  </a:lnTo>
                  <a:lnTo>
                    <a:pt x="1332" y="1080"/>
                  </a:lnTo>
                  <a:lnTo>
                    <a:pt x="1368" y="1080"/>
                  </a:lnTo>
                  <a:lnTo>
                    <a:pt x="1398" y="1080"/>
                  </a:lnTo>
                  <a:lnTo>
                    <a:pt x="1434" y="1080"/>
                  </a:lnTo>
                  <a:lnTo>
                    <a:pt x="1464" y="1074"/>
                  </a:lnTo>
                  <a:lnTo>
                    <a:pt x="1494" y="1074"/>
                  </a:lnTo>
                  <a:lnTo>
                    <a:pt x="1530" y="1068"/>
                  </a:lnTo>
                  <a:lnTo>
                    <a:pt x="1560" y="1062"/>
                  </a:lnTo>
                  <a:lnTo>
                    <a:pt x="1596" y="1056"/>
                  </a:lnTo>
                  <a:lnTo>
                    <a:pt x="1626" y="1050"/>
                  </a:lnTo>
                  <a:lnTo>
                    <a:pt x="1662" y="1044"/>
                  </a:lnTo>
                  <a:lnTo>
                    <a:pt x="1692" y="1050"/>
                  </a:lnTo>
                  <a:lnTo>
                    <a:pt x="1722" y="1062"/>
                  </a:lnTo>
                  <a:lnTo>
                    <a:pt x="1758" y="1068"/>
                  </a:lnTo>
                  <a:lnTo>
                    <a:pt x="1788" y="1074"/>
                  </a:lnTo>
                  <a:lnTo>
                    <a:pt x="1824" y="1080"/>
                  </a:lnTo>
                  <a:lnTo>
                    <a:pt x="1854" y="1080"/>
                  </a:lnTo>
                  <a:lnTo>
                    <a:pt x="1890" y="1086"/>
                  </a:lnTo>
                  <a:lnTo>
                    <a:pt x="1920" y="1086"/>
                  </a:lnTo>
                  <a:lnTo>
                    <a:pt x="1950" y="1086"/>
                  </a:lnTo>
                  <a:lnTo>
                    <a:pt x="1986" y="1086"/>
                  </a:lnTo>
                  <a:lnTo>
                    <a:pt x="2016" y="1086"/>
                  </a:lnTo>
                  <a:lnTo>
                    <a:pt x="2052" y="1086"/>
                  </a:lnTo>
                  <a:lnTo>
                    <a:pt x="2082" y="1086"/>
                  </a:lnTo>
                  <a:lnTo>
                    <a:pt x="2118" y="1086"/>
                  </a:lnTo>
                  <a:lnTo>
                    <a:pt x="2148" y="1086"/>
                  </a:lnTo>
                  <a:lnTo>
                    <a:pt x="2178" y="1086"/>
                  </a:lnTo>
                  <a:lnTo>
                    <a:pt x="2214" y="1086"/>
                  </a:lnTo>
                  <a:lnTo>
                    <a:pt x="2244" y="1086"/>
                  </a:lnTo>
                  <a:lnTo>
                    <a:pt x="2280" y="1080"/>
                  </a:lnTo>
                  <a:lnTo>
                    <a:pt x="2310" y="1080"/>
                  </a:lnTo>
                  <a:lnTo>
                    <a:pt x="2346" y="1080"/>
                  </a:lnTo>
                  <a:lnTo>
                    <a:pt x="2376" y="1080"/>
                  </a:lnTo>
                  <a:lnTo>
                    <a:pt x="2406" y="1086"/>
                  </a:lnTo>
                  <a:lnTo>
                    <a:pt x="2442" y="1086"/>
                  </a:lnTo>
                  <a:lnTo>
                    <a:pt x="2472" y="1092"/>
                  </a:lnTo>
                  <a:lnTo>
                    <a:pt x="2508" y="1092"/>
                  </a:lnTo>
                  <a:lnTo>
                    <a:pt x="2538" y="1092"/>
                  </a:lnTo>
                  <a:lnTo>
                    <a:pt x="2538" y="1092"/>
                  </a:lnTo>
                  <a:lnTo>
                    <a:pt x="2508" y="1086"/>
                  </a:lnTo>
                  <a:lnTo>
                    <a:pt x="2472" y="1086"/>
                  </a:lnTo>
                  <a:lnTo>
                    <a:pt x="2442" y="1080"/>
                  </a:lnTo>
                  <a:lnTo>
                    <a:pt x="2406" y="1074"/>
                  </a:lnTo>
                  <a:lnTo>
                    <a:pt x="2376" y="1068"/>
                  </a:lnTo>
                  <a:lnTo>
                    <a:pt x="2346" y="1068"/>
                  </a:lnTo>
                  <a:lnTo>
                    <a:pt x="2310" y="1074"/>
                  </a:lnTo>
                  <a:lnTo>
                    <a:pt x="2280" y="1074"/>
                  </a:lnTo>
                  <a:lnTo>
                    <a:pt x="2244" y="1080"/>
                  </a:lnTo>
                  <a:lnTo>
                    <a:pt x="2214" y="1080"/>
                  </a:lnTo>
                  <a:lnTo>
                    <a:pt x="2178" y="1080"/>
                  </a:lnTo>
                  <a:lnTo>
                    <a:pt x="2148" y="1086"/>
                  </a:lnTo>
                  <a:lnTo>
                    <a:pt x="2118" y="1086"/>
                  </a:lnTo>
                  <a:lnTo>
                    <a:pt x="2082" y="1086"/>
                  </a:lnTo>
                  <a:lnTo>
                    <a:pt x="2052" y="1086"/>
                  </a:lnTo>
                  <a:lnTo>
                    <a:pt x="2016" y="1086"/>
                  </a:lnTo>
                  <a:lnTo>
                    <a:pt x="1986" y="1086"/>
                  </a:lnTo>
                  <a:lnTo>
                    <a:pt x="1950" y="1086"/>
                  </a:lnTo>
                  <a:lnTo>
                    <a:pt x="1920" y="1080"/>
                  </a:lnTo>
                  <a:lnTo>
                    <a:pt x="1890" y="1080"/>
                  </a:lnTo>
                  <a:lnTo>
                    <a:pt x="1854" y="1074"/>
                  </a:lnTo>
                  <a:lnTo>
                    <a:pt x="1824" y="1068"/>
                  </a:lnTo>
                  <a:lnTo>
                    <a:pt x="1788" y="1062"/>
                  </a:lnTo>
                  <a:lnTo>
                    <a:pt x="1758" y="1056"/>
                  </a:lnTo>
                  <a:lnTo>
                    <a:pt x="1722" y="1044"/>
                  </a:lnTo>
                  <a:lnTo>
                    <a:pt x="1692" y="1014"/>
                  </a:lnTo>
                  <a:lnTo>
                    <a:pt x="1662" y="1002"/>
                  </a:lnTo>
                  <a:lnTo>
                    <a:pt x="1626" y="1008"/>
                  </a:lnTo>
                  <a:lnTo>
                    <a:pt x="1596" y="1026"/>
                  </a:lnTo>
                  <a:lnTo>
                    <a:pt x="1560" y="1038"/>
                  </a:lnTo>
                  <a:lnTo>
                    <a:pt x="1530" y="1050"/>
                  </a:lnTo>
                  <a:lnTo>
                    <a:pt x="1494" y="1056"/>
                  </a:lnTo>
                  <a:lnTo>
                    <a:pt x="1464" y="1062"/>
                  </a:lnTo>
                  <a:lnTo>
                    <a:pt x="1434" y="1068"/>
                  </a:lnTo>
                  <a:lnTo>
                    <a:pt x="1398" y="1068"/>
                  </a:lnTo>
                  <a:lnTo>
                    <a:pt x="1368" y="1074"/>
                  </a:lnTo>
                  <a:lnTo>
                    <a:pt x="1332" y="1074"/>
                  </a:lnTo>
                  <a:lnTo>
                    <a:pt x="1302" y="1074"/>
                  </a:lnTo>
                  <a:lnTo>
                    <a:pt x="1272" y="1074"/>
                  </a:lnTo>
                  <a:lnTo>
                    <a:pt x="1236" y="1074"/>
                  </a:lnTo>
                  <a:lnTo>
                    <a:pt x="1206" y="1074"/>
                  </a:lnTo>
                  <a:lnTo>
                    <a:pt x="1170" y="1074"/>
                  </a:lnTo>
                  <a:lnTo>
                    <a:pt x="1140" y="1074"/>
                  </a:lnTo>
                  <a:lnTo>
                    <a:pt x="1104" y="1068"/>
                  </a:lnTo>
                  <a:lnTo>
                    <a:pt x="1074" y="1068"/>
                  </a:lnTo>
                  <a:lnTo>
                    <a:pt x="1044" y="1068"/>
                  </a:lnTo>
                  <a:lnTo>
                    <a:pt x="1008" y="1062"/>
                  </a:lnTo>
                  <a:lnTo>
                    <a:pt x="978" y="1062"/>
                  </a:lnTo>
                  <a:lnTo>
                    <a:pt x="942" y="1056"/>
                  </a:lnTo>
                  <a:lnTo>
                    <a:pt x="912" y="1050"/>
                  </a:lnTo>
                  <a:lnTo>
                    <a:pt x="876" y="1050"/>
                  </a:lnTo>
                  <a:lnTo>
                    <a:pt x="846" y="1044"/>
                  </a:lnTo>
                  <a:lnTo>
                    <a:pt x="816" y="1044"/>
                  </a:lnTo>
                  <a:lnTo>
                    <a:pt x="780" y="1044"/>
                  </a:lnTo>
                  <a:lnTo>
                    <a:pt x="750" y="1044"/>
                  </a:lnTo>
                  <a:lnTo>
                    <a:pt x="714" y="1044"/>
                  </a:lnTo>
                  <a:lnTo>
                    <a:pt x="684" y="1044"/>
                  </a:lnTo>
                  <a:lnTo>
                    <a:pt x="648" y="1044"/>
                  </a:lnTo>
                  <a:lnTo>
                    <a:pt x="618" y="1044"/>
                  </a:lnTo>
                  <a:lnTo>
                    <a:pt x="588" y="1044"/>
                  </a:lnTo>
                  <a:lnTo>
                    <a:pt x="552" y="1038"/>
                  </a:lnTo>
                  <a:lnTo>
                    <a:pt x="522" y="1038"/>
                  </a:lnTo>
                  <a:lnTo>
                    <a:pt x="486" y="1032"/>
                  </a:lnTo>
                  <a:lnTo>
                    <a:pt x="456" y="1032"/>
                  </a:lnTo>
                  <a:lnTo>
                    <a:pt x="420" y="1020"/>
                  </a:lnTo>
                  <a:lnTo>
                    <a:pt x="390" y="1008"/>
                  </a:lnTo>
                  <a:lnTo>
                    <a:pt x="360" y="972"/>
                  </a:lnTo>
                  <a:lnTo>
                    <a:pt x="324" y="894"/>
                  </a:lnTo>
                  <a:lnTo>
                    <a:pt x="294" y="756"/>
                  </a:lnTo>
                  <a:lnTo>
                    <a:pt x="258" y="510"/>
                  </a:lnTo>
                  <a:lnTo>
                    <a:pt x="228" y="192"/>
                  </a:lnTo>
                  <a:lnTo>
                    <a:pt x="192" y="0"/>
                  </a:lnTo>
                  <a:lnTo>
                    <a:pt x="162" y="12"/>
                  </a:lnTo>
                  <a:lnTo>
                    <a:pt x="132" y="204"/>
                  </a:lnTo>
                  <a:lnTo>
                    <a:pt x="96" y="438"/>
                  </a:lnTo>
                  <a:lnTo>
                    <a:pt x="66" y="588"/>
                  </a:lnTo>
                  <a:lnTo>
                    <a:pt x="30" y="624"/>
                  </a:lnTo>
                  <a:lnTo>
                    <a:pt x="0" y="618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4901005" y="1995420"/>
              <a:ext cx="2967687" cy="1001031"/>
            </a:xfrm>
            <a:custGeom>
              <a:avLst/>
              <a:gdLst/>
              <a:ahLst/>
              <a:cxnLst>
                <a:cxn ang="0">
                  <a:pos x="30" y="498"/>
                </a:cxn>
                <a:cxn ang="0">
                  <a:pos x="96" y="360"/>
                </a:cxn>
                <a:cxn ang="0">
                  <a:pos x="162" y="24"/>
                </a:cxn>
                <a:cxn ang="0">
                  <a:pos x="228" y="150"/>
                </a:cxn>
                <a:cxn ang="0">
                  <a:pos x="294" y="588"/>
                </a:cxn>
                <a:cxn ang="0">
                  <a:pos x="360" y="762"/>
                </a:cxn>
                <a:cxn ang="0">
                  <a:pos x="420" y="810"/>
                </a:cxn>
                <a:cxn ang="0">
                  <a:pos x="486" y="822"/>
                </a:cxn>
                <a:cxn ang="0">
                  <a:pos x="552" y="828"/>
                </a:cxn>
                <a:cxn ang="0">
                  <a:pos x="618" y="834"/>
                </a:cxn>
                <a:cxn ang="0">
                  <a:pos x="684" y="834"/>
                </a:cxn>
                <a:cxn ang="0">
                  <a:pos x="750" y="834"/>
                </a:cxn>
                <a:cxn ang="0">
                  <a:pos x="816" y="834"/>
                </a:cxn>
                <a:cxn ang="0">
                  <a:pos x="876" y="840"/>
                </a:cxn>
                <a:cxn ang="0">
                  <a:pos x="942" y="846"/>
                </a:cxn>
                <a:cxn ang="0">
                  <a:pos x="1008" y="852"/>
                </a:cxn>
                <a:cxn ang="0">
                  <a:pos x="1074" y="852"/>
                </a:cxn>
                <a:cxn ang="0">
                  <a:pos x="1140" y="852"/>
                </a:cxn>
                <a:cxn ang="0">
                  <a:pos x="1206" y="858"/>
                </a:cxn>
                <a:cxn ang="0">
                  <a:pos x="1272" y="858"/>
                </a:cxn>
                <a:cxn ang="0">
                  <a:pos x="1332" y="858"/>
                </a:cxn>
                <a:cxn ang="0">
                  <a:pos x="1398" y="852"/>
                </a:cxn>
                <a:cxn ang="0">
                  <a:pos x="1464" y="846"/>
                </a:cxn>
                <a:cxn ang="0">
                  <a:pos x="1530" y="834"/>
                </a:cxn>
                <a:cxn ang="0">
                  <a:pos x="1596" y="816"/>
                </a:cxn>
                <a:cxn ang="0">
                  <a:pos x="1662" y="798"/>
                </a:cxn>
                <a:cxn ang="0">
                  <a:pos x="1722" y="828"/>
                </a:cxn>
                <a:cxn ang="0">
                  <a:pos x="1788" y="846"/>
                </a:cxn>
                <a:cxn ang="0">
                  <a:pos x="1854" y="858"/>
                </a:cxn>
                <a:cxn ang="0">
                  <a:pos x="1920" y="864"/>
                </a:cxn>
                <a:cxn ang="0">
                  <a:pos x="1986" y="864"/>
                </a:cxn>
                <a:cxn ang="0">
                  <a:pos x="2052" y="864"/>
                </a:cxn>
                <a:cxn ang="0">
                  <a:pos x="2118" y="864"/>
                </a:cxn>
                <a:cxn ang="0">
                  <a:pos x="2178" y="864"/>
                </a:cxn>
                <a:cxn ang="0">
                  <a:pos x="2244" y="858"/>
                </a:cxn>
                <a:cxn ang="0">
                  <a:pos x="2310" y="858"/>
                </a:cxn>
                <a:cxn ang="0">
                  <a:pos x="2376" y="852"/>
                </a:cxn>
                <a:cxn ang="0">
                  <a:pos x="2442" y="864"/>
                </a:cxn>
                <a:cxn ang="0">
                  <a:pos x="2508" y="870"/>
                </a:cxn>
              </a:cxnLst>
              <a:rect l="0" t="0" r="r" b="b"/>
              <a:pathLst>
                <a:path w="2538" h="870">
                  <a:moveTo>
                    <a:pt x="0" y="498"/>
                  </a:moveTo>
                  <a:lnTo>
                    <a:pt x="30" y="498"/>
                  </a:lnTo>
                  <a:lnTo>
                    <a:pt x="66" y="474"/>
                  </a:lnTo>
                  <a:lnTo>
                    <a:pt x="96" y="360"/>
                  </a:lnTo>
                  <a:lnTo>
                    <a:pt x="132" y="180"/>
                  </a:lnTo>
                  <a:lnTo>
                    <a:pt x="162" y="24"/>
                  </a:lnTo>
                  <a:lnTo>
                    <a:pt x="192" y="0"/>
                  </a:lnTo>
                  <a:lnTo>
                    <a:pt x="228" y="150"/>
                  </a:lnTo>
                  <a:lnTo>
                    <a:pt x="258" y="396"/>
                  </a:lnTo>
                  <a:lnTo>
                    <a:pt x="294" y="588"/>
                  </a:lnTo>
                  <a:lnTo>
                    <a:pt x="324" y="702"/>
                  </a:lnTo>
                  <a:lnTo>
                    <a:pt x="360" y="762"/>
                  </a:lnTo>
                  <a:lnTo>
                    <a:pt x="390" y="798"/>
                  </a:lnTo>
                  <a:lnTo>
                    <a:pt x="420" y="810"/>
                  </a:lnTo>
                  <a:lnTo>
                    <a:pt x="456" y="816"/>
                  </a:lnTo>
                  <a:lnTo>
                    <a:pt x="486" y="822"/>
                  </a:lnTo>
                  <a:lnTo>
                    <a:pt x="522" y="828"/>
                  </a:lnTo>
                  <a:lnTo>
                    <a:pt x="552" y="828"/>
                  </a:lnTo>
                  <a:lnTo>
                    <a:pt x="588" y="834"/>
                  </a:lnTo>
                  <a:lnTo>
                    <a:pt x="618" y="834"/>
                  </a:lnTo>
                  <a:lnTo>
                    <a:pt x="648" y="834"/>
                  </a:lnTo>
                  <a:lnTo>
                    <a:pt x="684" y="834"/>
                  </a:lnTo>
                  <a:lnTo>
                    <a:pt x="714" y="834"/>
                  </a:lnTo>
                  <a:lnTo>
                    <a:pt x="750" y="834"/>
                  </a:lnTo>
                  <a:lnTo>
                    <a:pt x="780" y="834"/>
                  </a:lnTo>
                  <a:lnTo>
                    <a:pt x="816" y="834"/>
                  </a:lnTo>
                  <a:lnTo>
                    <a:pt x="846" y="840"/>
                  </a:lnTo>
                  <a:lnTo>
                    <a:pt x="876" y="840"/>
                  </a:lnTo>
                  <a:lnTo>
                    <a:pt x="912" y="846"/>
                  </a:lnTo>
                  <a:lnTo>
                    <a:pt x="942" y="846"/>
                  </a:lnTo>
                  <a:lnTo>
                    <a:pt x="978" y="846"/>
                  </a:lnTo>
                  <a:lnTo>
                    <a:pt x="1008" y="852"/>
                  </a:lnTo>
                  <a:lnTo>
                    <a:pt x="1044" y="852"/>
                  </a:lnTo>
                  <a:lnTo>
                    <a:pt x="1074" y="852"/>
                  </a:lnTo>
                  <a:lnTo>
                    <a:pt x="1104" y="852"/>
                  </a:lnTo>
                  <a:lnTo>
                    <a:pt x="1140" y="852"/>
                  </a:lnTo>
                  <a:lnTo>
                    <a:pt x="1170" y="858"/>
                  </a:lnTo>
                  <a:lnTo>
                    <a:pt x="1206" y="858"/>
                  </a:lnTo>
                  <a:lnTo>
                    <a:pt x="1236" y="858"/>
                  </a:lnTo>
                  <a:lnTo>
                    <a:pt x="1272" y="858"/>
                  </a:lnTo>
                  <a:lnTo>
                    <a:pt x="1302" y="858"/>
                  </a:lnTo>
                  <a:lnTo>
                    <a:pt x="1332" y="858"/>
                  </a:lnTo>
                  <a:lnTo>
                    <a:pt x="1368" y="858"/>
                  </a:lnTo>
                  <a:lnTo>
                    <a:pt x="1398" y="852"/>
                  </a:lnTo>
                  <a:lnTo>
                    <a:pt x="1434" y="852"/>
                  </a:lnTo>
                  <a:lnTo>
                    <a:pt x="1464" y="846"/>
                  </a:lnTo>
                  <a:lnTo>
                    <a:pt x="1494" y="846"/>
                  </a:lnTo>
                  <a:lnTo>
                    <a:pt x="1530" y="834"/>
                  </a:lnTo>
                  <a:lnTo>
                    <a:pt x="1560" y="828"/>
                  </a:lnTo>
                  <a:lnTo>
                    <a:pt x="1596" y="816"/>
                  </a:lnTo>
                  <a:lnTo>
                    <a:pt x="1626" y="804"/>
                  </a:lnTo>
                  <a:lnTo>
                    <a:pt x="1662" y="798"/>
                  </a:lnTo>
                  <a:lnTo>
                    <a:pt x="1692" y="810"/>
                  </a:lnTo>
                  <a:lnTo>
                    <a:pt x="1722" y="828"/>
                  </a:lnTo>
                  <a:lnTo>
                    <a:pt x="1758" y="840"/>
                  </a:lnTo>
                  <a:lnTo>
                    <a:pt x="1788" y="846"/>
                  </a:lnTo>
                  <a:lnTo>
                    <a:pt x="1824" y="852"/>
                  </a:lnTo>
                  <a:lnTo>
                    <a:pt x="1854" y="858"/>
                  </a:lnTo>
                  <a:lnTo>
                    <a:pt x="1890" y="858"/>
                  </a:lnTo>
                  <a:lnTo>
                    <a:pt x="1920" y="864"/>
                  </a:lnTo>
                  <a:lnTo>
                    <a:pt x="1950" y="864"/>
                  </a:lnTo>
                  <a:lnTo>
                    <a:pt x="1986" y="864"/>
                  </a:lnTo>
                  <a:lnTo>
                    <a:pt x="2016" y="864"/>
                  </a:lnTo>
                  <a:lnTo>
                    <a:pt x="2052" y="864"/>
                  </a:lnTo>
                  <a:lnTo>
                    <a:pt x="2082" y="864"/>
                  </a:lnTo>
                  <a:lnTo>
                    <a:pt x="2118" y="864"/>
                  </a:lnTo>
                  <a:lnTo>
                    <a:pt x="2148" y="864"/>
                  </a:lnTo>
                  <a:lnTo>
                    <a:pt x="2178" y="864"/>
                  </a:lnTo>
                  <a:lnTo>
                    <a:pt x="2214" y="858"/>
                  </a:lnTo>
                  <a:lnTo>
                    <a:pt x="2244" y="858"/>
                  </a:lnTo>
                  <a:lnTo>
                    <a:pt x="2280" y="858"/>
                  </a:lnTo>
                  <a:lnTo>
                    <a:pt x="2310" y="858"/>
                  </a:lnTo>
                  <a:lnTo>
                    <a:pt x="2346" y="852"/>
                  </a:lnTo>
                  <a:lnTo>
                    <a:pt x="2376" y="852"/>
                  </a:lnTo>
                  <a:lnTo>
                    <a:pt x="2406" y="858"/>
                  </a:lnTo>
                  <a:lnTo>
                    <a:pt x="2442" y="864"/>
                  </a:lnTo>
                  <a:lnTo>
                    <a:pt x="2472" y="864"/>
                  </a:lnTo>
                  <a:lnTo>
                    <a:pt x="2508" y="870"/>
                  </a:lnTo>
                  <a:lnTo>
                    <a:pt x="2538" y="87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8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9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0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1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2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3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4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5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6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7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8" name="Line 77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9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0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1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2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3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4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5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6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7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8" name="Freeform 97"/>
            <p:cNvSpPr>
              <a:spLocks/>
            </p:cNvSpPr>
            <p:nvPr/>
          </p:nvSpPr>
          <p:spPr bwMode="auto">
            <a:xfrm>
              <a:off x="4901005" y="656109"/>
              <a:ext cx="2967687" cy="2340342"/>
            </a:xfrm>
            <a:custGeom>
              <a:avLst/>
              <a:gdLst/>
              <a:ahLst/>
              <a:cxnLst>
                <a:cxn ang="0">
                  <a:pos x="66" y="1176"/>
                </a:cxn>
                <a:cxn ang="0">
                  <a:pos x="162" y="1626"/>
                </a:cxn>
                <a:cxn ang="0">
                  <a:pos x="258" y="1884"/>
                </a:cxn>
                <a:cxn ang="0">
                  <a:pos x="360" y="1974"/>
                </a:cxn>
                <a:cxn ang="0">
                  <a:pos x="456" y="2004"/>
                </a:cxn>
                <a:cxn ang="0">
                  <a:pos x="552" y="2016"/>
                </a:cxn>
                <a:cxn ang="0">
                  <a:pos x="648" y="2022"/>
                </a:cxn>
                <a:cxn ang="0">
                  <a:pos x="750" y="2022"/>
                </a:cxn>
                <a:cxn ang="0">
                  <a:pos x="846" y="2022"/>
                </a:cxn>
                <a:cxn ang="0">
                  <a:pos x="942" y="2010"/>
                </a:cxn>
                <a:cxn ang="0">
                  <a:pos x="1044" y="2010"/>
                </a:cxn>
                <a:cxn ang="0">
                  <a:pos x="1140" y="2016"/>
                </a:cxn>
                <a:cxn ang="0">
                  <a:pos x="1236" y="2022"/>
                </a:cxn>
                <a:cxn ang="0">
                  <a:pos x="1332" y="2028"/>
                </a:cxn>
                <a:cxn ang="0">
                  <a:pos x="1434" y="2028"/>
                </a:cxn>
                <a:cxn ang="0">
                  <a:pos x="1530" y="1998"/>
                </a:cxn>
                <a:cxn ang="0">
                  <a:pos x="1626" y="1974"/>
                </a:cxn>
                <a:cxn ang="0">
                  <a:pos x="1722" y="2016"/>
                </a:cxn>
                <a:cxn ang="0">
                  <a:pos x="1824" y="2022"/>
                </a:cxn>
                <a:cxn ang="0">
                  <a:pos x="1920" y="2028"/>
                </a:cxn>
                <a:cxn ang="0">
                  <a:pos x="2016" y="2034"/>
                </a:cxn>
                <a:cxn ang="0">
                  <a:pos x="2118" y="2034"/>
                </a:cxn>
                <a:cxn ang="0">
                  <a:pos x="2214" y="2034"/>
                </a:cxn>
                <a:cxn ang="0">
                  <a:pos x="2310" y="2028"/>
                </a:cxn>
                <a:cxn ang="0">
                  <a:pos x="2406" y="2028"/>
                </a:cxn>
                <a:cxn ang="0">
                  <a:pos x="2508" y="2034"/>
                </a:cxn>
                <a:cxn ang="0">
                  <a:pos x="2508" y="2034"/>
                </a:cxn>
                <a:cxn ang="0">
                  <a:pos x="2406" y="2022"/>
                </a:cxn>
                <a:cxn ang="0">
                  <a:pos x="2310" y="2022"/>
                </a:cxn>
                <a:cxn ang="0">
                  <a:pos x="2214" y="2028"/>
                </a:cxn>
                <a:cxn ang="0">
                  <a:pos x="2118" y="2028"/>
                </a:cxn>
                <a:cxn ang="0">
                  <a:pos x="2016" y="2028"/>
                </a:cxn>
                <a:cxn ang="0">
                  <a:pos x="1920" y="2028"/>
                </a:cxn>
                <a:cxn ang="0">
                  <a:pos x="1824" y="2016"/>
                </a:cxn>
                <a:cxn ang="0">
                  <a:pos x="1722" y="1998"/>
                </a:cxn>
                <a:cxn ang="0">
                  <a:pos x="1626" y="1902"/>
                </a:cxn>
                <a:cxn ang="0">
                  <a:pos x="1530" y="1932"/>
                </a:cxn>
                <a:cxn ang="0">
                  <a:pos x="1434" y="2010"/>
                </a:cxn>
                <a:cxn ang="0">
                  <a:pos x="1332" y="2028"/>
                </a:cxn>
                <a:cxn ang="0">
                  <a:pos x="1236" y="2022"/>
                </a:cxn>
                <a:cxn ang="0">
                  <a:pos x="1140" y="2010"/>
                </a:cxn>
                <a:cxn ang="0">
                  <a:pos x="1044" y="2004"/>
                </a:cxn>
                <a:cxn ang="0">
                  <a:pos x="942" y="2004"/>
                </a:cxn>
                <a:cxn ang="0">
                  <a:pos x="846" y="2016"/>
                </a:cxn>
                <a:cxn ang="0">
                  <a:pos x="750" y="2016"/>
                </a:cxn>
                <a:cxn ang="0">
                  <a:pos x="648" y="2010"/>
                </a:cxn>
                <a:cxn ang="0">
                  <a:pos x="552" y="1998"/>
                </a:cxn>
                <a:cxn ang="0">
                  <a:pos x="456" y="1980"/>
                </a:cxn>
                <a:cxn ang="0">
                  <a:pos x="360" y="1932"/>
                </a:cxn>
                <a:cxn ang="0">
                  <a:pos x="258" y="1710"/>
                </a:cxn>
                <a:cxn ang="0">
                  <a:pos x="162" y="972"/>
                </a:cxn>
                <a:cxn ang="0">
                  <a:pos x="66" y="702"/>
                </a:cxn>
                <a:cxn ang="0">
                  <a:pos x="0" y="1038"/>
                </a:cxn>
              </a:cxnLst>
              <a:rect l="0" t="0" r="r" b="b"/>
              <a:pathLst>
                <a:path w="2538" h="2034">
                  <a:moveTo>
                    <a:pt x="0" y="1038"/>
                  </a:moveTo>
                  <a:lnTo>
                    <a:pt x="30" y="1104"/>
                  </a:lnTo>
                  <a:lnTo>
                    <a:pt x="66" y="1176"/>
                  </a:lnTo>
                  <a:lnTo>
                    <a:pt x="96" y="1296"/>
                  </a:lnTo>
                  <a:lnTo>
                    <a:pt x="132" y="1470"/>
                  </a:lnTo>
                  <a:lnTo>
                    <a:pt x="162" y="1626"/>
                  </a:lnTo>
                  <a:lnTo>
                    <a:pt x="192" y="1740"/>
                  </a:lnTo>
                  <a:lnTo>
                    <a:pt x="228" y="1824"/>
                  </a:lnTo>
                  <a:lnTo>
                    <a:pt x="258" y="1884"/>
                  </a:lnTo>
                  <a:lnTo>
                    <a:pt x="294" y="1926"/>
                  </a:lnTo>
                  <a:lnTo>
                    <a:pt x="324" y="1956"/>
                  </a:lnTo>
                  <a:lnTo>
                    <a:pt x="360" y="1974"/>
                  </a:lnTo>
                  <a:lnTo>
                    <a:pt x="390" y="1986"/>
                  </a:lnTo>
                  <a:lnTo>
                    <a:pt x="420" y="1998"/>
                  </a:lnTo>
                  <a:lnTo>
                    <a:pt x="456" y="2004"/>
                  </a:lnTo>
                  <a:lnTo>
                    <a:pt x="486" y="2010"/>
                  </a:lnTo>
                  <a:lnTo>
                    <a:pt x="522" y="2010"/>
                  </a:lnTo>
                  <a:lnTo>
                    <a:pt x="552" y="2016"/>
                  </a:lnTo>
                  <a:lnTo>
                    <a:pt x="588" y="2016"/>
                  </a:lnTo>
                  <a:lnTo>
                    <a:pt x="618" y="2016"/>
                  </a:lnTo>
                  <a:lnTo>
                    <a:pt x="648" y="2022"/>
                  </a:lnTo>
                  <a:lnTo>
                    <a:pt x="684" y="2022"/>
                  </a:lnTo>
                  <a:lnTo>
                    <a:pt x="714" y="2022"/>
                  </a:lnTo>
                  <a:lnTo>
                    <a:pt x="750" y="2022"/>
                  </a:lnTo>
                  <a:lnTo>
                    <a:pt x="780" y="2022"/>
                  </a:lnTo>
                  <a:lnTo>
                    <a:pt x="816" y="2022"/>
                  </a:lnTo>
                  <a:lnTo>
                    <a:pt x="846" y="2022"/>
                  </a:lnTo>
                  <a:lnTo>
                    <a:pt x="876" y="2016"/>
                  </a:lnTo>
                  <a:lnTo>
                    <a:pt x="912" y="2016"/>
                  </a:lnTo>
                  <a:lnTo>
                    <a:pt x="942" y="2010"/>
                  </a:lnTo>
                  <a:lnTo>
                    <a:pt x="978" y="2010"/>
                  </a:lnTo>
                  <a:lnTo>
                    <a:pt x="1008" y="2010"/>
                  </a:lnTo>
                  <a:lnTo>
                    <a:pt x="1044" y="2010"/>
                  </a:lnTo>
                  <a:lnTo>
                    <a:pt x="1074" y="2010"/>
                  </a:lnTo>
                  <a:lnTo>
                    <a:pt x="1104" y="2010"/>
                  </a:lnTo>
                  <a:lnTo>
                    <a:pt x="1140" y="2016"/>
                  </a:lnTo>
                  <a:lnTo>
                    <a:pt x="1170" y="2016"/>
                  </a:lnTo>
                  <a:lnTo>
                    <a:pt x="1206" y="2022"/>
                  </a:lnTo>
                  <a:lnTo>
                    <a:pt x="1236" y="2022"/>
                  </a:lnTo>
                  <a:lnTo>
                    <a:pt x="1272" y="2028"/>
                  </a:lnTo>
                  <a:lnTo>
                    <a:pt x="1302" y="2028"/>
                  </a:lnTo>
                  <a:lnTo>
                    <a:pt x="1332" y="2028"/>
                  </a:lnTo>
                  <a:lnTo>
                    <a:pt x="1368" y="2028"/>
                  </a:lnTo>
                  <a:lnTo>
                    <a:pt x="1398" y="2028"/>
                  </a:lnTo>
                  <a:lnTo>
                    <a:pt x="1434" y="2028"/>
                  </a:lnTo>
                  <a:lnTo>
                    <a:pt x="1464" y="2022"/>
                  </a:lnTo>
                  <a:lnTo>
                    <a:pt x="1494" y="2016"/>
                  </a:lnTo>
                  <a:lnTo>
                    <a:pt x="1530" y="1998"/>
                  </a:lnTo>
                  <a:lnTo>
                    <a:pt x="1560" y="1986"/>
                  </a:lnTo>
                  <a:lnTo>
                    <a:pt x="1596" y="1968"/>
                  </a:lnTo>
                  <a:lnTo>
                    <a:pt x="1626" y="1974"/>
                  </a:lnTo>
                  <a:lnTo>
                    <a:pt x="1662" y="1992"/>
                  </a:lnTo>
                  <a:lnTo>
                    <a:pt x="1692" y="2010"/>
                  </a:lnTo>
                  <a:lnTo>
                    <a:pt x="1722" y="2016"/>
                  </a:lnTo>
                  <a:lnTo>
                    <a:pt x="1758" y="2016"/>
                  </a:lnTo>
                  <a:lnTo>
                    <a:pt x="1788" y="2016"/>
                  </a:lnTo>
                  <a:lnTo>
                    <a:pt x="1824" y="2022"/>
                  </a:lnTo>
                  <a:lnTo>
                    <a:pt x="1854" y="2028"/>
                  </a:lnTo>
                  <a:lnTo>
                    <a:pt x="1890" y="2028"/>
                  </a:lnTo>
                  <a:lnTo>
                    <a:pt x="1920" y="2028"/>
                  </a:lnTo>
                  <a:lnTo>
                    <a:pt x="1950" y="2034"/>
                  </a:lnTo>
                  <a:lnTo>
                    <a:pt x="1986" y="2034"/>
                  </a:lnTo>
                  <a:lnTo>
                    <a:pt x="2016" y="2034"/>
                  </a:lnTo>
                  <a:lnTo>
                    <a:pt x="2052" y="2034"/>
                  </a:lnTo>
                  <a:lnTo>
                    <a:pt x="2082" y="2034"/>
                  </a:lnTo>
                  <a:lnTo>
                    <a:pt x="2118" y="2034"/>
                  </a:lnTo>
                  <a:lnTo>
                    <a:pt x="2148" y="2034"/>
                  </a:lnTo>
                  <a:lnTo>
                    <a:pt x="2178" y="2034"/>
                  </a:lnTo>
                  <a:lnTo>
                    <a:pt x="2214" y="2034"/>
                  </a:lnTo>
                  <a:lnTo>
                    <a:pt x="2244" y="2028"/>
                  </a:lnTo>
                  <a:lnTo>
                    <a:pt x="2280" y="2028"/>
                  </a:lnTo>
                  <a:lnTo>
                    <a:pt x="2310" y="2028"/>
                  </a:lnTo>
                  <a:lnTo>
                    <a:pt x="2346" y="2022"/>
                  </a:lnTo>
                  <a:lnTo>
                    <a:pt x="2376" y="2022"/>
                  </a:lnTo>
                  <a:lnTo>
                    <a:pt x="2406" y="2028"/>
                  </a:lnTo>
                  <a:lnTo>
                    <a:pt x="2442" y="2028"/>
                  </a:lnTo>
                  <a:lnTo>
                    <a:pt x="2472" y="2034"/>
                  </a:lnTo>
                  <a:lnTo>
                    <a:pt x="2508" y="2034"/>
                  </a:lnTo>
                  <a:lnTo>
                    <a:pt x="2538" y="2034"/>
                  </a:lnTo>
                  <a:lnTo>
                    <a:pt x="2538" y="2034"/>
                  </a:lnTo>
                  <a:lnTo>
                    <a:pt x="2508" y="2034"/>
                  </a:lnTo>
                  <a:lnTo>
                    <a:pt x="2472" y="2028"/>
                  </a:lnTo>
                  <a:lnTo>
                    <a:pt x="2442" y="2028"/>
                  </a:lnTo>
                  <a:lnTo>
                    <a:pt x="2406" y="2022"/>
                  </a:lnTo>
                  <a:lnTo>
                    <a:pt x="2376" y="2016"/>
                  </a:lnTo>
                  <a:lnTo>
                    <a:pt x="2346" y="2016"/>
                  </a:lnTo>
                  <a:lnTo>
                    <a:pt x="2310" y="2022"/>
                  </a:lnTo>
                  <a:lnTo>
                    <a:pt x="2280" y="2028"/>
                  </a:lnTo>
                  <a:lnTo>
                    <a:pt x="2244" y="2028"/>
                  </a:lnTo>
                  <a:lnTo>
                    <a:pt x="2214" y="2028"/>
                  </a:lnTo>
                  <a:lnTo>
                    <a:pt x="2178" y="2028"/>
                  </a:lnTo>
                  <a:lnTo>
                    <a:pt x="2148" y="2028"/>
                  </a:lnTo>
                  <a:lnTo>
                    <a:pt x="2118" y="2028"/>
                  </a:lnTo>
                  <a:lnTo>
                    <a:pt x="2082" y="2028"/>
                  </a:lnTo>
                  <a:lnTo>
                    <a:pt x="2052" y="2028"/>
                  </a:lnTo>
                  <a:lnTo>
                    <a:pt x="2016" y="2028"/>
                  </a:lnTo>
                  <a:lnTo>
                    <a:pt x="1986" y="2028"/>
                  </a:lnTo>
                  <a:lnTo>
                    <a:pt x="1950" y="2028"/>
                  </a:lnTo>
                  <a:lnTo>
                    <a:pt x="1920" y="2028"/>
                  </a:lnTo>
                  <a:lnTo>
                    <a:pt x="1890" y="2022"/>
                  </a:lnTo>
                  <a:lnTo>
                    <a:pt x="1854" y="2022"/>
                  </a:lnTo>
                  <a:lnTo>
                    <a:pt x="1824" y="2016"/>
                  </a:lnTo>
                  <a:lnTo>
                    <a:pt x="1788" y="2016"/>
                  </a:lnTo>
                  <a:lnTo>
                    <a:pt x="1758" y="2010"/>
                  </a:lnTo>
                  <a:lnTo>
                    <a:pt x="1722" y="1998"/>
                  </a:lnTo>
                  <a:lnTo>
                    <a:pt x="1692" y="1980"/>
                  </a:lnTo>
                  <a:lnTo>
                    <a:pt x="1662" y="1944"/>
                  </a:lnTo>
                  <a:lnTo>
                    <a:pt x="1626" y="1902"/>
                  </a:lnTo>
                  <a:lnTo>
                    <a:pt x="1596" y="1872"/>
                  </a:lnTo>
                  <a:lnTo>
                    <a:pt x="1560" y="1890"/>
                  </a:lnTo>
                  <a:lnTo>
                    <a:pt x="1530" y="1932"/>
                  </a:lnTo>
                  <a:lnTo>
                    <a:pt x="1494" y="1968"/>
                  </a:lnTo>
                  <a:lnTo>
                    <a:pt x="1464" y="1992"/>
                  </a:lnTo>
                  <a:lnTo>
                    <a:pt x="1434" y="2010"/>
                  </a:lnTo>
                  <a:lnTo>
                    <a:pt x="1398" y="2016"/>
                  </a:lnTo>
                  <a:lnTo>
                    <a:pt x="1368" y="2022"/>
                  </a:lnTo>
                  <a:lnTo>
                    <a:pt x="1332" y="2028"/>
                  </a:lnTo>
                  <a:lnTo>
                    <a:pt x="1302" y="2022"/>
                  </a:lnTo>
                  <a:lnTo>
                    <a:pt x="1272" y="2022"/>
                  </a:lnTo>
                  <a:lnTo>
                    <a:pt x="1236" y="2022"/>
                  </a:lnTo>
                  <a:lnTo>
                    <a:pt x="1206" y="2016"/>
                  </a:lnTo>
                  <a:lnTo>
                    <a:pt x="1170" y="2016"/>
                  </a:lnTo>
                  <a:lnTo>
                    <a:pt x="1140" y="2010"/>
                  </a:lnTo>
                  <a:lnTo>
                    <a:pt x="1104" y="2010"/>
                  </a:lnTo>
                  <a:lnTo>
                    <a:pt x="1074" y="2004"/>
                  </a:lnTo>
                  <a:lnTo>
                    <a:pt x="1044" y="2004"/>
                  </a:lnTo>
                  <a:lnTo>
                    <a:pt x="1008" y="2004"/>
                  </a:lnTo>
                  <a:lnTo>
                    <a:pt x="978" y="2004"/>
                  </a:lnTo>
                  <a:lnTo>
                    <a:pt x="942" y="2004"/>
                  </a:lnTo>
                  <a:lnTo>
                    <a:pt x="912" y="2010"/>
                  </a:lnTo>
                  <a:lnTo>
                    <a:pt x="876" y="2010"/>
                  </a:lnTo>
                  <a:lnTo>
                    <a:pt x="846" y="2016"/>
                  </a:lnTo>
                  <a:lnTo>
                    <a:pt x="816" y="2016"/>
                  </a:lnTo>
                  <a:lnTo>
                    <a:pt x="780" y="2016"/>
                  </a:lnTo>
                  <a:lnTo>
                    <a:pt x="750" y="2016"/>
                  </a:lnTo>
                  <a:lnTo>
                    <a:pt x="714" y="2010"/>
                  </a:lnTo>
                  <a:lnTo>
                    <a:pt x="684" y="2010"/>
                  </a:lnTo>
                  <a:lnTo>
                    <a:pt x="648" y="2010"/>
                  </a:lnTo>
                  <a:lnTo>
                    <a:pt x="618" y="2004"/>
                  </a:lnTo>
                  <a:lnTo>
                    <a:pt x="588" y="1998"/>
                  </a:lnTo>
                  <a:lnTo>
                    <a:pt x="552" y="1998"/>
                  </a:lnTo>
                  <a:lnTo>
                    <a:pt x="522" y="1992"/>
                  </a:lnTo>
                  <a:lnTo>
                    <a:pt x="486" y="1986"/>
                  </a:lnTo>
                  <a:lnTo>
                    <a:pt x="456" y="1980"/>
                  </a:lnTo>
                  <a:lnTo>
                    <a:pt x="420" y="1968"/>
                  </a:lnTo>
                  <a:lnTo>
                    <a:pt x="390" y="1950"/>
                  </a:lnTo>
                  <a:lnTo>
                    <a:pt x="360" y="1932"/>
                  </a:lnTo>
                  <a:lnTo>
                    <a:pt x="324" y="1896"/>
                  </a:lnTo>
                  <a:lnTo>
                    <a:pt x="294" y="1830"/>
                  </a:lnTo>
                  <a:lnTo>
                    <a:pt x="258" y="1710"/>
                  </a:lnTo>
                  <a:lnTo>
                    <a:pt x="228" y="1494"/>
                  </a:lnTo>
                  <a:lnTo>
                    <a:pt x="192" y="1194"/>
                  </a:lnTo>
                  <a:lnTo>
                    <a:pt x="162" y="972"/>
                  </a:lnTo>
                  <a:lnTo>
                    <a:pt x="132" y="924"/>
                  </a:lnTo>
                  <a:lnTo>
                    <a:pt x="96" y="900"/>
                  </a:lnTo>
                  <a:lnTo>
                    <a:pt x="66" y="702"/>
                  </a:lnTo>
                  <a:lnTo>
                    <a:pt x="30" y="360"/>
                  </a:lnTo>
                  <a:lnTo>
                    <a:pt x="0" y="0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FF33CC">
                <a:alpha val="13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4901005" y="1249824"/>
              <a:ext cx="2967687" cy="1746627"/>
            </a:xfrm>
            <a:custGeom>
              <a:avLst/>
              <a:gdLst/>
              <a:ahLst/>
              <a:cxnLst>
                <a:cxn ang="0">
                  <a:pos x="30" y="216"/>
                </a:cxn>
                <a:cxn ang="0">
                  <a:pos x="96" y="582"/>
                </a:cxn>
                <a:cxn ang="0">
                  <a:pos x="162" y="780"/>
                </a:cxn>
                <a:cxn ang="0">
                  <a:pos x="228" y="1146"/>
                </a:cxn>
                <a:cxn ang="0">
                  <a:pos x="294" y="1362"/>
                </a:cxn>
                <a:cxn ang="0">
                  <a:pos x="360" y="1434"/>
                </a:cxn>
                <a:cxn ang="0">
                  <a:pos x="420" y="1464"/>
                </a:cxn>
                <a:cxn ang="0">
                  <a:pos x="486" y="1482"/>
                </a:cxn>
                <a:cxn ang="0">
                  <a:pos x="552" y="1488"/>
                </a:cxn>
                <a:cxn ang="0">
                  <a:pos x="618" y="1494"/>
                </a:cxn>
                <a:cxn ang="0">
                  <a:pos x="684" y="1500"/>
                </a:cxn>
                <a:cxn ang="0">
                  <a:pos x="750" y="1500"/>
                </a:cxn>
                <a:cxn ang="0">
                  <a:pos x="816" y="1506"/>
                </a:cxn>
                <a:cxn ang="0">
                  <a:pos x="876" y="1500"/>
                </a:cxn>
                <a:cxn ang="0">
                  <a:pos x="942" y="1494"/>
                </a:cxn>
                <a:cxn ang="0">
                  <a:pos x="1008" y="1488"/>
                </a:cxn>
                <a:cxn ang="0">
                  <a:pos x="1074" y="1494"/>
                </a:cxn>
                <a:cxn ang="0">
                  <a:pos x="1140" y="1494"/>
                </a:cxn>
                <a:cxn ang="0">
                  <a:pos x="1206" y="1500"/>
                </a:cxn>
                <a:cxn ang="0">
                  <a:pos x="1272" y="1506"/>
                </a:cxn>
                <a:cxn ang="0">
                  <a:pos x="1332" y="1512"/>
                </a:cxn>
                <a:cxn ang="0">
                  <a:pos x="1398" y="1506"/>
                </a:cxn>
                <a:cxn ang="0">
                  <a:pos x="1464" y="1488"/>
                </a:cxn>
                <a:cxn ang="0">
                  <a:pos x="1530" y="1452"/>
                </a:cxn>
                <a:cxn ang="0">
                  <a:pos x="1596" y="1404"/>
                </a:cxn>
                <a:cxn ang="0">
                  <a:pos x="1662" y="1452"/>
                </a:cxn>
                <a:cxn ang="0">
                  <a:pos x="1722" y="1494"/>
                </a:cxn>
                <a:cxn ang="0">
                  <a:pos x="1788" y="1500"/>
                </a:cxn>
                <a:cxn ang="0">
                  <a:pos x="1854" y="1506"/>
                </a:cxn>
                <a:cxn ang="0">
                  <a:pos x="1920" y="1512"/>
                </a:cxn>
                <a:cxn ang="0">
                  <a:pos x="1986" y="1512"/>
                </a:cxn>
                <a:cxn ang="0">
                  <a:pos x="2052" y="1518"/>
                </a:cxn>
                <a:cxn ang="0">
                  <a:pos x="2118" y="1518"/>
                </a:cxn>
                <a:cxn ang="0">
                  <a:pos x="2178" y="1518"/>
                </a:cxn>
                <a:cxn ang="0">
                  <a:pos x="2244" y="1512"/>
                </a:cxn>
                <a:cxn ang="0">
                  <a:pos x="2310" y="1506"/>
                </a:cxn>
                <a:cxn ang="0">
                  <a:pos x="2376" y="1506"/>
                </a:cxn>
                <a:cxn ang="0">
                  <a:pos x="2442" y="1512"/>
                </a:cxn>
                <a:cxn ang="0">
                  <a:pos x="2508" y="1518"/>
                </a:cxn>
              </a:cxnLst>
              <a:rect l="0" t="0" r="r" b="b"/>
              <a:pathLst>
                <a:path w="2538" h="1518">
                  <a:moveTo>
                    <a:pt x="0" y="0"/>
                  </a:moveTo>
                  <a:lnTo>
                    <a:pt x="30" y="216"/>
                  </a:lnTo>
                  <a:lnTo>
                    <a:pt x="66" y="426"/>
                  </a:lnTo>
                  <a:lnTo>
                    <a:pt x="96" y="582"/>
                  </a:lnTo>
                  <a:lnTo>
                    <a:pt x="132" y="684"/>
                  </a:lnTo>
                  <a:lnTo>
                    <a:pt x="162" y="780"/>
                  </a:lnTo>
                  <a:lnTo>
                    <a:pt x="192" y="954"/>
                  </a:lnTo>
                  <a:lnTo>
                    <a:pt x="228" y="1146"/>
                  </a:lnTo>
                  <a:lnTo>
                    <a:pt x="258" y="1284"/>
                  </a:lnTo>
                  <a:lnTo>
                    <a:pt x="294" y="1362"/>
                  </a:lnTo>
                  <a:lnTo>
                    <a:pt x="324" y="1410"/>
                  </a:lnTo>
                  <a:lnTo>
                    <a:pt x="360" y="1434"/>
                  </a:lnTo>
                  <a:lnTo>
                    <a:pt x="390" y="1452"/>
                  </a:lnTo>
                  <a:lnTo>
                    <a:pt x="420" y="1464"/>
                  </a:lnTo>
                  <a:lnTo>
                    <a:pt x="456" y="1476"/>
                  </a:lnTo>
                  <a:lnTo>
                    <a:pt x="486" y="1482"/>
                  </a:lnTo>
                  <a:lnTo>
                    <a:pt x="522" y="1488"/>
                  </a:lnTo>
                  <a:lnTo>
                    <a:pt x="552" y="1488"/>
                  </a:lnTo>
                  <a:lnTo>
                    <a:pt x="588" y="1494"/>
                  </a:lnTo>
                  <a:lnTo>
                    <a:pt x="618" y="1494"/>
                  </a:lnTo>
                  <a:lnTo>
                    <a:pt x="648" y="1500"/>
                  </a:lnTo>
                  <a:lnTo>
                    <a:pt x="684" y="1500"/>
                  </a:lnTo>
                  <a:lnTo>
                    <a:pt x="714" y="1500"/>
                  </a:lnTo>
                  <a:lnTo>
                    <a:pt x="750" y="1500"/>
                  </a:lnTo>
                  <a:lnTo>
                    <a:pt x="780" y="1506"/>
                  </a:lnTo>
                  <a:lnTo>
                    <a:pt x="816" y="1506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494"/>
                  </a:lnTo>
                  <a:lnTo>
                    <a:pt x="942" y="1494"/>
                  </a:lnTo>
                  <a:lnTo>
                    <a:pt x="978" y="1488"/>
                  </a:lnTo>
                  <a:lnTo>
                    <a:pt x="1008" y="1488"/>
                  </a:lnTo>
                  <a:lnTo>
                    <a:pt x="1044" y="1488"/>
                  </a:lnTo>
                  <a:lnTo>
                    <a:pt x="1074" y="1494"/>
                  </a:lnTo>
                  <a:lnTo>
                    <a:pt x="1104" y="1494"/>
                  </a:lnTo>
                  <a:lnTo>
                    <a:pt x="1140" y="1494"/>
                  </a:lnTo>
                  <a:lnTo>
                    <a:pt x="1170" y="1500"/>
                  </a:lnTo>
                  <a:lnTo>
                    <a:pt x="1206" y="1500"/>
                  </a:lnTo>
                  <a:lnTo>
                    <a:pt x="1236" y="1506"/>
                  </a:lnTo>
                  <a:lnTo>
                    <a:pt x="1272" y="1506"/>
                  </a:lnTo>
                  <a:lnTo>
                    <a:pt x="1302" y="1512"/>
                  </a:lnTo>
                  <a:lnTo>
                    <a:pt x="1332" y="1512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488"/>
                  </a:lnTo>
                  <a:lnTo>
                    <a:pt x="1494" y="1476"/>
                  </a:lnTo>
                  <a:lnTo>
                    <a:pt x="1530" y="1452"/>
                  </a:lnTo>
                  <a:lnTo>
                    <a:pt x="1560" y="1422"/>
                  </a:lnTo>
                  <a:lnTo>
                    <a:pt x="1596" y="1404"/>
                  </a:lnTo>
                  <a:lnTo>
                    <a:pt x="1626" y="1422"/>
                  </a:lnTo>
                  <a:lnTo>
                    <a:pt x="1662" y="1452"/>
                  </a:lnTo>
                  <a:lnTo>
                    <a:pt x="1692" y="1482"/>
                  </a:lnTo>
                  <a:lnTo>
                    <a:pt x="1722" y="1494"/>
                  </a:lnTo>
                  <a:lnTo>
                    <a:pt x="1758" y="1494"/>
                  </a:lnTo>
                  <a:lnTo>
                    <a:pt x="1788" y="1500"/>
                  </a:lnTo>
                  <a:lnTo>
                    <a:pt x="1824" y="1506"/>
                  </a:lnTo>
                  <a:lnTo>
                    <a:pt x="1854" y="1506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8"/>
                  </a:lnTo>
                  <a:lnTo>
                    <a:pt x="2052" y="1518"/>
                  </a:lnTo>
                  <a:lnTo>
                    <a:pt x="2082" y="1518"/>
                  </a:lnTo>
                  <a:lnTo>
                    <a:pt x="2118" y="1518"/>
                  </a:lnTo>
                  <a:lnTo>
                    <a:pt x="2148" y="1518"/>
                  </a:lnTo>
                  <a:lnTo>
                    <a:pt x="2178" y="1518"/>
                  </a:lnTo>
                  <a:lnTo>
                    <a:pt x="2214" y="1518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06"/>
                  </a:lnTo>
                  <a:lnTo>
                    <a:pt x="2346" y="1506"/>
                  </a:lnTo>
                  <a:lnTo>
                    <a:pt x="2376" y="1506"/>
                  </a:lnTo>
                  <a:lnTo>
                    <a:pt x="2406" y="1506"/>
                  </a:lnTo>
                  <a:lnTo>
                    <a:pt x="2442" y="1512"/>
                  </a:lnTo>
                  <a:lnTo>
                    <a:pt x="2472" y="1518"/>
                  </a:lnTo>
                  <a:lnTo>
                    <a:pt x="2508" y="1518"/>
                  </a:lnTo>
                  <a:lnTo>
                    <a:pt x="2538" y="1518"/>
                  </a:lnTo>
                </a:path>
              </a:pathLst>
            </a:custGeom>
            <a:noFill/>
            <a:ln w="25400" cap="flat">
              <a:solidFill>
                <a:srgbClr val="FF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</p:grpSp>
      <p:grpSp>
        <p:nvGrpSpPr>
          <p:cNvPr id="6" name="Group 631"/>
          <p:cNvGrpSpPr/>
          <p:nvPr/>
        </p:nvGrpSpPr>
        <p:grpSpPr>
          <a:xfrm>
            <a:off x="4770535" y="3761054"/>
            <a:ext cx="3212507" cy="2541722"/>
            <a:chOff x="4730375" y="3471619"/>
            <a:chExt cx="3212507" cy="2541722"/>
          </a:xfrm>
        </p:grpSpPr>
        <p:sp>
          <p:nvSpPr>
            <p:cNvPr id="253" name="TextBox 252"/>
            <p:cNvSpPr txBox="1"/>
            <p:nvPr/>
          </p:nvSpPr>
          <p:spPr>
            <a:xfrm>
              <a:off x="6737204" y="509643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</a:t>
              </a:r>
              <a:endParaRPr lang="en-GB" sz="1200" dirty="0"/>
            </a:p>
          </p:txBody>
        </p:sp>
        <p:sp>
          <p:nvSpPr>
            <p:cNvPr id="602" name="Rectangle 153"/>
            <p:cNvSpPr>
              <a:spLocks noChangeArrowheads="1"/>
            </p:cNvSpPr>
            <p:nvPr/>
          </p:nvSpPr>
          <p:spPr bwMode="auto">
            <a:xfrm>
              <a:off x="4871873" y="3518275"/>
              <a:ext cx="3046899" cy="23258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3" name="Line 154"/>
            <p:cNvSpPr>
              <a:spLocks noChangeShapeType="1"/>
            </p:cNvSpPr>
            <p:nvPr/>
          </p:nvSpPr>
          <p:spPr bwMode="auto">
            <a:xfrm>
              <a:off x="4871873" y="5844103"/>
              <a:ext cx="3046899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4" name="Line 155"/>
            <p:cNvSpPr>
              <a:spLocks noChangeShapeType="1"/>
            </p:cNvSpPr>
            <p:nvPr/>
          </p:nvSpPr>
          <p:spPr bwMode="auto">
            <a:xfrm flipV="1">
              <a:off x="4871873" y="3518275"/>
              <a:ext cx="1170" cy="23258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5" name="Rectangle 157"/>
            <p:cNvSpPr>
              <a:spLocks noChangeArrowheads="1"/>
            </p:cNvSpPr>
            <p:nvPr/>
          </p:nvSpPr>
          <p:spPr bwMode="auto">
            <a:xfrm>
              <a:off x="4850812" y="5925364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6" name="Line 158"/>
            <p:cNvSpPr>
              <a:spLocks noChangeShapeType="1"/>
            </p:cNvSpPr>
            <p:nvPr/>
          </p:nvSpPr>
          <p:spPr bwMode="auto">
            <a:xfrm flipV="1">
              <a:off x="525098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7" name="Rectangle 159"/>
            <p:cNvSpPr>
              <a:spLocks noChangeArrowheads="1"/>
            </p:cNvSpPr>
            <p:nvPr/>
          </p:nvSpPr>
          <p:spPr bwMode="auto">
            <a:xfrm>
              <a:off x="5201837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8" name="Line 160"/>
            <p:cNvSpPr>
              <a:spLocks noChangeShapeType="1"/>
            </p:cNvSpPr>
            <p:nvPr/>
          </p:nvSpPr>
          <p:spPr bwMode="auto">
            <a:xfrm flipV="1">
              <a:off x="5630088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9" name="Rectangle 161"/>
            <p:cNvSpPr>
              <a:spLocks noChangeArrowheads="1"/>
            </p:cNvSpPr>
            <p:nvPr/>
          </p:nvSpPr>
          <p:spPr bwMode="auto">
            <a:xfrm>
              <a:off x="5580944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0" name="Line 162"/>
            <p:cNvSpPr>
              <a:spLocks noChangeShapeType="1"/>
            </p:cNvSpPr>
            <p:nvPr/>
          </p:nvSpPr>
          <p:spPr bwMode="auto">
            <a:xfrm flipV="1">
              <a:off x="6009195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1" name="Rectangle 163"/>
            <p:cNvSpPr>
              <a:spLocks noChangeArrowheads="1"/>
            </p:cNvSpPr>
            <p:nvPr/>
          </p:nvSpPr>
          <p:spPr bwMode="auto">
            <a:xfrm>
              <a:off x="5960051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2" name="Line 164"/>
            <p:cNvSpPr>
              <a:spLocks noChangeShapeType="1"/>
            </p:cNvSpPr>
            <p:nvPr/>
          </p:nvSpPr>
          <p:spPr bwMode="auto">
            <a:xfrm flipV="1">
              <a:off x="6395323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3" name="Rectangle 165"/>
            <p:cNvSpPr>
              <a:spLocks noChangeArrowheads="1"/>
            </p:cNvSpPr>
            <p:nvPr/>
          </p:nvSpPr>
          <p:spPr bwMode="auto">
            <a:xfrm>
              <a:off x="6346179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" name="Line 166"/>
            <p:cNvSpPr>
              <a:spLocks noChangeShapeType="1"/>
            </p:cNvSpPr>
            <p:nvPr/>
          </p:nvSpPr>
          <p:spPr bwMode="auto">
            <a:xfrm flipV="1">
              <a:off x="677443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5" name="Rectangle 167"/>
            <p:cNvSpPr>
              <a:spLocks noChangeArrowheads="1"/>
            </p:cNvSpPr>
            <p:nvPr/>
          </p:nvSpPr>
          <p:spPr bwMode="auto">
            <a:xfrm>
              <a:off x="6725286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6" name="Line 168"/>
            <p:cNvSpPr>
              <a:spLocks noChangeShapeType="1"/>
            </p:cNvSpPr>
            <p:nvPr/>
          </p:nvSpPr>
          <p:spPr bwMode="auto">
            <a:xfrm flipV="1">
              <a:off x="7153537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7" name="Rectangle 169"/>
            <p:cNvSpPr>
              <a:spLocks noChangeArrowheads="1"/>
            </p:cNvSpPr>
            <p:nvPr/>
          </p:nvSpPr>
          <p:spPr bwMode="auto">
            <a:xfrm>
              <a:off x="7104394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8" name="Line 170"/>
            <p:cNvSpPr>
              <a:spLocks noChangeShapeType="1"/>
            </p:cNvSpPr>
            <p:nvPr/>
          </p:nvSpPr>
          <p:spPr bwMode="auto">
            <a:xfrm flipV="1">
              <a:off x="7532644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9" name="Rectangle 171"/>
            <p:cNvSpPr>
              <a:spLocks noChangeArrowheads="1"/>
            </p:cNvSpPr>
            <p:nvPr/>
          </p:nvSpPr>
          <p:spPr bwMode="auto">
            <a:xfrm>
              <a:off x="7483501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0" name="Line 172"/>
            <p:cNvSpPr>
              <a:spLocks noChangeShapeType="1"/>
            </p:cNvSpPr>
            <p:nvPr/>
          </p:nvSpPr>
          <p:spPr bwMode="auto">
            <a:xfrm flipV="1">
              <a:off x="7918772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1" name="Rectangle 173"/>
            <p:cNvSpPr>
              <a:spLocks noChangeArrowheads="1"/>
            </p:cNvSpPr>
            <p:nvPr/>
          </p:nvSpPr>
          <p:spPr bwMode="auto">
            <a:xfrm>
              <a:off x="7869628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2" name="Line 174"/>
            <p:cNvSpPr>
              <a:spLocks noChangeShapeType="1"/>
            </p:cNvSpPr>
            <p:nvPr/>
          </p:nvSpPr>
          <p:spPr bwMode="auto">
            <a:xfrm>
              <a:off x="4871873" y="5844103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3" name="Rectangle 175"/>
            <p:cNvSpPr>
              <a:spLocks noChangeArrowheads="1"/>
            </p:cNvSpPr>
            <p:nvPr/>
          </p:nvSpPr>
          <p:spPr bwMode="auto">
            <a:xfrm>
              <a:off x="4779519" y="5797447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4" name="Line 176"/>
            <p:cNvSpPr>
              <a:spLocks noChangeShapeType="1"/>
            </p:cNvSpPr>
            <p:nvPr/>
          </p:nvSpPr>
          <p:spPr bwMode="auto">
            <a:xfrm>
              <a:off x="4871873" y="5068827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5" name="Rectangle 177"/>
            <p:cNvSpPr>
              <a:spLocks noChangeArrowheads="1"/>
            </p:cNvSpPr>
            <p:nvPr/>
          </p:nvSpPr>
          <p:spPr bwMode="auto">
            <a:xfrm>
              <a:off x="4779519" y="5022171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6" name="Line 178"/>
            <p:cNvSpPr>
              <a:spLocks noChangeShapeType="1"/>
            </p:cNvSpPr>
            <p:nvPr/>
          </p:nvSpPr>
          <p:spPr bwMode="auto">
            <a:xfrm>
              <a:off x="4871873" y="4293551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7" name="Rectangle 179"/>
            <p:cNvSpPr>
              <a:spLocks noChangeArrowheads="1"/>
            </p:cNvSpPr>
            <p:nvPr/>
          </p:nvSpPr>
          <p:spPr bwMode="auto">
            <a:xfrm>
              <a:off x="4730375" y="4246895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8" name="Line 180"/>
            <p:cNvSpPr>
              <a:spLocks noChangeShapeType="1"/>
            </p:cNvSpPr>
            <p:nvPr/>
          </p:nvSpPr>
          <p:spPr bwMode="auto">
            <a:xfrm>
              <a:off x="4871873" y="3518275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9" name="Rectangle 181"/>
            <p:cNvSpPr>
              <a:spLocks noChangeArrowheads="1"/>
            </p:cNvSpPr>
            <p:nvPr/>
          </p:nvSpPr>
          <p:spPr bwMode="auto">
            <a:xfrm>
              <a:off x="4730375" y="3471619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30" name="Freeform 182"/>
            <p:cNvSpPr>
              <a:spLocks/>
            </p:cNvSpPr>
            <p:nvPr/>
          </p:nvSpPr>
          <p:spPr bwMode="auto">
            <a:xfrm>
              <a:off x="4906976" y="4674389"/>
              <a:ext cx="2969673" cy="1162914"/>
            </a:xfrm>
            <a:custGeom>
              <a:avLst/>
              <a:gdLst/>
              <a:ahLst/>
              <a:cxnLst>
                <a:cxn ang="0">
                  <a:pos x="66" y="348"/>
                </a:cxn>
                <a:cxn ang="0">
                  <a:pos x="162" y="480"/>
                </a:cxn>
                <a:cxn ang="0">
                  <a:pos x="258" y="768"/>
                </a:cxn>
                <a:cxn ang="0">
                  <a:pos x="360" y="912"/>
                </a:cxn>
                <a:cxn ang="0">
                  <a:pos x="456" y="960"/>
                </a:cxn>
                <a:cxn ang="0">
                  <a:pos x="552" y="978"/>
                </a:cxn>
                <a:cxn ang="0">
                  <a:pos x="648" y="984"/>
                </a:cxn>
                <a:cxn ang="0">
                  <a:pos x="750" y="984"/>
                </a:cxn>
                <a:cxn ang="0">
                  <a:pos x="846" y="990"/>
                </a:cxn>
                <a:cxn ang="0">
                  <a:pos x="942" y="996"/>
                </a:cxn>
                <a:cxn ang="0">
                  <a:pos x="1044" y="1002"/>
                </a:cxn>
                <a:cxn ang="0">
                  <a:pos x="1140" y="1008"/>
                </a:cxn>
                <a:cxn ang="0">
                  <a:pos x="1236" y="1014"/>
                </a:cxn>
                <a:cxn ang="0">
                  <a:pos x="1332" y="1014"/>
                </a:cxn>
                <a:cxn ang="0">
                  <a:pos x="1434" y="1008"/>
                </a:cxn>
                <a:cxn ang="0">
                  <a:pos x="1530" y="996"/>
                </a:cxn>
                <a:cxn ang="0">
                  <a:pos x="1626" y="990"/>
                </a:cxn>
                <a:cxn ang="0">
                  <a:pos x="1722" y="1002"/>
                </a:cxn>
                <a:cxn ang="0">
                  <a:pos x="1824" y="1014"/>
                </a:cxn>
                <a:cxn ang="0">
                  <a:pos x="1920" y="1020"/>
                </a:cxn>
                <a:cxn ang="0">
                  <a:pos x="2016" y="1020"/>
                </a:cxn>
                <a:cxn ang="0">
                  <a:pos x="2118" y="1020"/>
                </a:cxn>
                <a:cxn ang="0">
                  <a:pos x="2214" y="1020"/>
                </a:cxn>
                <a:cxn ang="0">
                  <a:pos x="2310" y="1014"/>
                </a:cxn>
                <a:cxn ang="0">
                  <a:pos x="2406" y="1020"/>
                </a:cxn>
                <a:cxn ang="0">
                  <a:pos x="2508" y="1026"/>
                </a:cxn>
                <a:cxn ang="0">
                  <a:pos x="2508" y="1026"/>
                </a:cxn>
                <a:cxn ang="0">
                  <a:pos x="2406" y="1014"/>
                </a:cxn>
                <a:cxn ang="0">
                  <a:pos x="2310" y="1002"/>
                </a:cxn>
                <a:cxn ang="0">
                  <a:pos x="2214" y="1008"/>
                </a:cxn>
                <a:cxn ang="0">
                  <a:pos x="2118" y="1014"/>
                </a:cxn>
                <a:cxn ang="0">
                  <a:pos x="2016" y="1014"/>
                </a:cxn>
                <a:cxn ang="0">
                  <a:pos x="1920" y="1014"/>
                </a:cxn>
                <a:cxn ang="0">
                  <a:pos x="1824" y="1002"/>
                </a:cxn>
                <a:cxn ang="0">
                  <a:pos x="1722" y="984"/>
                </a:cxn>
                <a:cxn ang="0">
                  <a:pos x="1626" y="966"/>
                </a:cxn>
                <a:cxn ang="0">
                  <a:pos x="1530" y="978"/>
                </a:cxn>
                <a:cxn ang="0">
                  <a:pos x="1434" y="996"/>
                </a:cxn>
                <a:cxn ang="0">
                  <a:pos x="1332" y="1002"/>
                </a:cxn>
                <a:cxn ang="0">
                  <a:pos x="1236" y="1002"/>
                </a:cxn>
                <a:cxn ang="0">
                  <a:pos x="1140" y="996"/>
                </a:cxn>
                <a:cxn ang="0">
                  <a:pos x="1044" y="984"/>
                </a:cxn>
                <a:cxn ang="0">
                  <a:pos x="942" y="966"/>
                </a:cxn>
                <a:cxn ang="0">
                  <a:pos x="846" y="960"/>
                </a:cxn>
                <a:cxn ang="0">
                  <a:pos x="750" y="954"/>
                </a:cxn>
                <a:cxn ang="0">
                  <a:pos x="648" y="948"/>
                </a:cxn>
                <a:cxn ang="0">
                  <a:pos x="552" y="930"/>
                </a:cxn>
                <a:cxn ang="0">
                  <a:pos x="456" y="894"/>
                </a:cxn>
                <a:cxn ang="0">
                  <a:pos x="360" y="780"/>
                </a:cxn>
                <a:cxn ang="0">
                  <a:pos x="258" y="462"/>
                </a:cxn>
                <a:cxn ang="0">
                  <a:pos x="162" y="72"/>
                </a:cxn>
                <a:cxn ang="0">
                  <a:pos x="66" y="60"/>
                </a:cxn>
                <a:cxn ang="0">
                  <a:pos x="0" y="354"/>
                </a:cxn>
              </a:cxnLst>
              <a:rect l="0" t="0" r="r" b="b"/>
              <a:pathLst>
                <a:path w="2538" h="1026">
                  <a:moveTo>
                    <a:pt x="0" y="354"/>
                  </a:moveTo>
                  <a:lnTo>
                    <a:pt x="30" y="348"/>
                  </a:lnTo>
                  <a:lnTo>
                    <a:pt x="66" y="348"/>
                  </a:lnTo>
                  <a:lnTo>
                    <a:pt x="96" y="366"/>
                  </a:lnTo>
                  <a:lnTo>
                    <a:pt x="132" y="414"/>
                  </a:lnTo>
                  <a:lnTo>
                    <a:pt x="162" y="480"/>
                  </a:lnTo>
                  <a:lnTo>
                    <a:pt x="192" y="576"/>
                  </a:lnTo>
                  <a:lnTo>
                    <a:pt x="228" y="678"/>
                  </a:lnTo>
                  <a:lnTo>
                    <a:pt x="258" y="768"/>
                  </a:lnTo>
                  <a:lnTo>
                    <a:pt x="294" y="834"/>
                  </a:lnTo>
                  <a:lnTo>
                    <a:pt x="324" y="882"/>
                  </a:lnTo>
                  <a:lnTo>
                    <a:pt x="360" y="912"/>
                  </a:lnTo>
                  <a:lnTo>
                    <a:pt x="390" y="930"/>
                  </a:lnTo>
                  <a:lnTo>
                    <a:pt x="420" y="948"/>
                  </a:lnTo>
                  <a:lnTo>
                    <a:pt x="456" y="960"/>
                  </a:lnTo>
                  <a:lnTo>
                    <a:pt x="486" y="966"/>
                  </a:lnTo>
                  <a:lnTo>
                    <a:pt x="522" y="972"/>
                  </a:lnTo>
                  <a:lnTo>
                    <a:pt x="552" y="978"/>
                  </a:lnTo>
                  <a:lnTo>
                    <a:pt x="588" y="978"/>
                  </a:lnTo>
                  <a:lnTo>
                    <a:pt x="618" y="978"/>
                  </a:lnTo>
                  <a:lnTo>
                    <a:pt x="648" y="984"/>
                  </a:lnTo>
                  <a:lnTo>
                    <a:pt x="684" y="984"/>
                  </a:lnTo>
                  <a:lnTo>
                    <a:pt x="714" y="984"/>
                  </a:lnTo>
                  <a:lnTo>
                    <a:pt x="750" y="984"/>
                  </a:lnTo>
                  <a:lnTo>
                    <a:pt x="780" y="984"/>
                  </a:lnTo>
                  <a:lnTo>
                    <a:pt x="816" y="990"/>
                  </a:lnTo>
                  <a:lnTo>
                    <a:pt x="846" y="990"/>
                  </a:lnTo>
                  <a:lnTo>
                    <a:pt x="876" y="990"/>
                  </a:lnTo>
                  <a:lnTo>
                    <a:pt x="912" y="996"/>
                  </a:lnTo>
                  <a:lnTo>
                    <a:pt x="942" y="996"/>
                  </a:lnTo>
                  <a:lnTo>
                    <a:pt x="978" y="1002"/>
                  </a:lnTo>
                  <a:lnTo>
                    <a:pt x="1008" y="1002"/>
                  </a:lnTo>
                  <a:lnTo>
                    <a:pt x="1044" y="1002"/>
                  </a:lnTo>
                  <a:lnTo>
                    <a:pt x="1074" y="1008"/>
                  </a:lnTo>
                  <a:lnTo>
                    <a:pt x="1104" y="1008"/>
                  </a:lnTo>
                  <a:lnTo>
                    <a:pt x="1140" y="1008"/>
                  </a:lnTo>
                  <a:lnTo>
                    <a:pt x="1170" y="1008"/>
                  </a:lnTo>
                  <a:lnTo>
                    <a:pt x="1206" y="1014"/>
                  </a:lnTo>
                  <a:lnTo>
                    <a:pt x="1236" y="1014"/>
                  </a:lnTo>
                  <a:lnTo>
                    <a:pt x="1272" y="1014"/>
                  </a:lnTo>
                  <a:lnTo>
                    <a:pt x="1302" y="1014"/>
                  </a:lnTo>
                  <a:lnTo>
                    <a:pt x="1332" y="1014"/>
                  </a:lnTo>
                  <a:lnTo>
                    <a:pt x="1368" y="1008"/>
                  </a:lnTo>
                  <a:lnTo>
                    <a:pt x="1398" y="1008"/>
                  </a:lnTo>
                  <a:lnTo>
                    <a:pt x="1434" y="1008"/>
                  </a:lnTo>
                  <a:lnTo>
                    <a:pt x="1464" y="1002"/>
                  </a:lnTo>
                  <a:lnTo>
                    <a:pt x="1494" y="1002"/>
                  </a:lnTo>
                  <a:lnTo>
                    <a:pt x="1530" y="996"/>
                  </a:lnTo>
                  <a:lnTo>
                    <a:pt x="1560" y="990"/>
                  </a:lnTo>
                  <a:lnTo>
                    <a:pt x="1596" y="990"/>
                  </a:lnTo>
                  <a:lnTo>
                    <a:pt x="1626" y="990"/>
                  </a:lnTo>
                  <a:lnTo>
                    <a:pt x="1662" y="996"/>
                  </a:lnTo>
                  <a:lnTo>
                    <a:pt x="1692" y="1002"/>
                  </a:lnTo>
                  <a:lnTo>
                    <a:pt x="1722" y="1002"/>
                  </a:lnTo>
                  <a:lnTo>
                    <a:pt x="1758" y="1008"/>
                  </a:lnTo>
                  <a:lnTo>
                    <a:pt x="1788" y="1014"/>
                  </a:lnTo>
                  <a:lnTo>
                    <a:pt x="1824" y="1014"/>
                  </a:lnTo>
                  <a:lnTo>
                    <a:pt x="1854" y="1014"/>
                  </a:lnTo>
                  <a:lnTo>
                    <a:pt x="1890" y="1020"/>
                  </a:lnTo>
                  <a:lnTo>
                    <a:pt x="1920" y="1020"/>
                  </a:lnTo>
                  <a:lnTo>
                    <a:pt x="1950" y="1020"/>
                  </a:lnTo>
                  <a:lnTo>
                    <a:pt x="1986" y="1020"/>
                  </a:lnTo>
                  <a:lnTo>
                    <a:pt x="2016" y="1020"/>
                  </a:lnTo>
                  <a:lnTo>
                    <a:pt x="2052" y="1020"/>
                  </a:lnTo>
                  <a:lnTo>
                    <a:pt x="2082" y="1020"/>
                  </a:lnTo>
                  <a:lnTo>
                    <a:pt x="2118" y="1020"/>
                  </a:lnTo>
                  <a:lnTo>
                    <a:pt x="2148" y="1020"/>
                  </a:lnTo>
                  <a:lnTo>
                    <a:pt x="2178" y="1020"/>
                  </a:lnTo>
                  <a:lnTo>
                    <a:pt x="2214" y="1020"/>
                  </a:lnTo>
                  <a:lnTo>
                    <a:pt x="2244" y="1020"/>
                  </a:lnTo>
                  <a:lnTo>
                    <a:pt x="2280" y="1014"/>
                  </a:lnTo>
                  <a:lnTo>
                    <a:pt x="2310" y="1014"/>
                  </a:lnTo>
                  <a:lnTo>
                    <a:pt x="2346" y="1014"/>
                  </a:lnTo>
                  <a:lnTo>
                    <a:pt x="2376" y="1014"/>
                  </a:lnTo>
                  <a:lnTo>
                    <a:pt x="2406" y="1020"/>
                  </a:lnTo>
                  <a:lnTo>
                    <a:pt x="2442" y="1020"/>
                  </a:lnTo>
                  <a:lnTo>
                    <a:pt x="2472" y="1026"/>
                  </a:lnTo>
                  <a:lnTo>
                    <a:pt x="2508" y="1026"/>
                  </a:lnTo>
                  <a:lnTo>
                    <a:pt x="2538" y="1026"/>
                  </a:lnTo>
                  <a:lnTo>
                    <a:pt x="2538" y="1026"/>
                  </a:lnTo>
                  <a:lnTo>
                    <a:pt x="2508" y="1026"/>
                  </a:lnTo>
                  <a:lnTo>
                    <a:pt x="2472" y="1020"/>
                  </a:lnTo>
                  <a:lnTo>
                    <a:pt x="2442" y="1020"/>
                  </a:lnTo>
                  <a:lnTo>
                    <a:pt x="2406" y="1014"/>
                  </a:lnTo>
                  <a:lnTo>
                    <a:pt x="2376" y="1008"/>
                  </a:lnTo>
                  <a:lnTo>
                    <a:pt x="2346" y="1002"/>
                  </a:lnTo>
                  <a:lnTo>
                    <a:pt x="2310" y="1002"/>
                  </a:lnTo>
                  <a:lnTo>
                    <a:pt x="2280" y="1002"/>
                  </a:lnTo>
                  <a:lnTo>
                    <a:pt x="2244" y="1008"/>
                  </a:lnTo>
                  <a:lnTo>
                    <a:pt x="2214" y="1008"/>
                  </a:lnTo>
                  <a:lnTo>
                    <a:pt x="2178" y="1014"/>
                  </a:lnTo>
                  <a:lnTo>
                    <a:pt x="2148" y="1014"/>
                  </a:lnTo>
                  <a:lnTo>
                    <a:pt x="2118" y="1014"/>
                  </a:lnTo>
                  <a:lnTo>
                    <a:pt x="2082" y="1014"/>
                  </a:lnTo>
                  <a:lnTo>
                    <a:pt x="2052" y="1014"/>
                  </a:lnTo>
                  <a:lnTo>
                    <a:pt x="2016" y="1014"/>
                  </a:lnTo>
                  <a:lnTo>
                    <a:pt x="1986" y="1014"/>
                  </a:lnTo>
                  <a:lnTo>
                    <a:pt x="1950" y="1014"/>
                  </a:lnTo>
                  <a:lnTo>
                    <a:pt x="1920" y="1014"/>
                  </a:lnTo>
                  <a:lnTo>
                    <a:pt x="1890" y="1008"/>
                  </a:lnTo>
                  <a:lnTo>
                    <a:pt x="1854" y="1008"/>
                  </a:lnTo>
                  <a:lnTo>
                    <a:pt x="1824" y="1002"/>
                  </a:lnTo>
                  <a:lnTo>
                    <a:pt x="1788" y="996"/>
                  </a:lnTo>
                  <a:lnTo>
                    <a:pt x="1758" y="990"/>
                  </a:lnTo>
                  <a:lnTo>
                    <a:pt x="1722" y="984"/>
                  </a:lnTo>
                  <a:lnTo>
                    <a:pt x="1692" y="978"/>
                  </a:lnTo>
                  <a:lnTo>
                    <a:pt x="1662" y="972"/>
                  </a:lnTo>
                  <a:lnTo>
                    <a:pt x="1626" y="966"/>
                  </a:lnTo>
                  <a:lnTo>
                    <a:pt x="1596" y="966"/>
                  </a:lnTo>
                  <a:lnTo>
                    <a:pt x="1560" y="966"/>
                  </a:lnTo>
                  <a:lnTo>
                    <a:pt x="1530" y="978"/>
                  </a:lnTo>
                  <a:lnTo>
                    <a:pt x="1494" y="984"/>
                  </a:lnTo>
                  <a:lnTo>
                    <a:pt x="1464" y="990"/>
                  </a:lnTo>
                  <a:lnTo>
                    <a:pt x="1434" y="996"/>
                  </a:lnTo>
                  <a:lnTo>
                    <a:pt x="1398" y="996"/>
                  </a:lnTo>
                  <a:lnTo>
                    <a:pt x="1368" y="996"/>
                  </a:lnTo>
                  <a:lnTo>
                    <a:pt x="1332" y="1002"/>
                  </a:lnTo>
                  <a:lnTo>
                    <a:pt x="1302" y="1002"/>
                  </a:lnTo>
                  <a:lnTo>
                    <a:pt x="1272" y="1002"/>
                  </a:lnTo>
                  <a:lnTo>
                    <a:pt x="1236" y="1002"/>
                  </a:lnTo>
                  <a:lnTo>
                    <a:pt x="1206" y="996"/>
                  </a:lnTo>
                  <a:lnTo>
                    <a:pt x="1170" y="996"/>
                  </a:lnTo>
                  <a:lnTo>
                    <a:pt x="1140" y="996"/>
                  </a:lnTo>
                  <a:lnTo>
                    <a:pt x="1104" y="990"/>
                  </a:lnTo>
                  <a:lnTo>
                    <a:pt x="1074" y="984"/>
                  </a:lnTo>
                  <a:lnTo>
                    <a:pt x="1044" y="984"/>
                  </a:lnTo>
                  <a:lnTo>
                    <a:pt x="1008" y="978"/>
                  </a:lnTo>
                  <a:lnTo>
                    <a:pt x="978" y="972"/>
                  </a:lnTo>
                  <a:lnTo>
                    <a:pt x="942" y="966"/>
                  </a:lnTo>
                  <a:lnTo>
                    <a:pt x="912" y="966"/>
                  </a:lnTo>
                  <a:lnTo>
                    <a:pt x="876" y="960"/>
                  </a:lnTo>
                  <a:lnTo>
                    <a:pt x="846" y="960"/>
                  </a:lnTo>
                  <a:lnTo>
                    <a:pt x="816" y="960"/>
                  </a:lnTo>
                  <a:lnTo>
                    <a:pt x="780" y="960"/>
                  </a:lnTo>
                  <a:lnTo>
                    <a:pt x="750" y="954"/>
                  </a:lnTo>
                  <a:lnTo>
                    <a:pt x="714" y="954"/>
                  </a:lnTo>
                  <a:lnTo>
                    <a:pt x="684" y="954"/>
                  </a:lnTo>
                  <a:lnTo>
                    <a:pt x="648" y="948"/>
                  </a:lnTo>
                  <a:lnTo>
                    <a:pt x="618" y="942"/>
                  </a:lnTo>
                  <a:lnTo>
                    <a:pt x="588" y="936"/>
                  </a:lnTo>
                  <a:lnTo>
                    <a:pt x="552" y="930"/>
                  </a:lnTo>
                  <a:lnTo>
                    <a:pt x="522" y="924"/>
                  </a:lnTo>
                  <a:lnTo>
                    <a:pt x="486" y="912"/>
                  </a:lnTo>
                  <a:lnTo>
                    <a:pt x="456" y="894"/>
                  </a:lnTo>
                  <a:lnTo>
                    <a:pt x="420" y="870"/>
                  </a:lnTo>
                  <a:lnTo>
                    <a:pt x="390" y="834"/>
                  </a:lnTo>
                  <a:lnTo>
                    <a:pt x="360" y="780"/>
                  </a:lnTo>
                  <a:lnTo>
                    <a:pt x="324" y="708"/>
                  </a:lnTo>
                  <a:lnTo>
                    <a:pt x="294" y="606"/>
                  </a:lnTo>
                  <a:lnTo>
                    <a:pt x="258" y="462"/>
                  </a:lnTo>
                  <a:lnTo>
                    <a:pt x="228" y="288"/>
                  </a:lnTo>
                  <a:lnTo>
                    <a:pt x="192" y="138"/>
                  </a:lnTo>
                  <a:lnTo>
                    <a:pt x="162" y="72"/>
                  </a:lnTo>
                  <a:lnTo>
                    <a:pt x="132" y="72"/>
                  </a:lnTo>
                  <a:lnTo>
                    <a:pt x="96" y="72"/>
                  </a:lnTo>
                  <a:lnTo>
                    <a:pt x="66" y="60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999999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31" name="Freeform 184"/>
            <p:cNvSpPr>
              <a:spLocks/>
            </p:cNvSpPr>
            <p:nvPr/>
          </p:nvSpPr>
          <p:spPr bwMode="auto">
            <a:xfrm>
              <a:off x="4906976" y="4878409"/>
              <a:ext cx="2969673" cy="958894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96" y="42"/>
                </a:cxn>
                <a:cxn ang="0">
                  <a:pos x="162" y="96"/>
                </a:cxn>
                <a:cxn ang="0">
                  <a:pos x="228" y="300"/>
                </a:cxn>
                <a:cxn ang="0">
                  <a:pos x="294" y="540"/>
                </a:cxn>
                <a:cxn ang="0">
                  <a:pos x="360" y="666"/>
                </a:cxn>
                <a:cxn ang="0">
                  <a:pos x="420" y="726"/>
                </a:cxn>
                <a:cxn ang="0">
                  <a:pos x="486" y="756"/>
                </a:cxn>
                <a:cxn ang="0">
                  <a:pos x="552" y="774"/>
                </a:cxn>
                <a:cxn ang="0">
                  <a:pos x="618" y="780"/>
                </a:cxn>
                <a:cxn ang="0">
                  <a:pos x="684" y="786"/>
                </a:cxn>
                <a:cxn ang="0">
                  <a:pos x="750" y="792"/>
                </a:cxn>
                <a:cxn ang="0">
                  <a:pos x="816" y="792"/>
                </a:cxn>
                <a:cxn ang="0">
                  <a:pos x="876" y="798"/>
                </a:cxn>
                <a:cxn ang="0">
                  <a:pos x="942" y="804"/>
                </a:cxn>
                <a:cxn ang="0">
                  <a:pos x="1008" y="810"/>
                </a:cxn>
                <a:cxn ang="0">
                  <a:pos x="1074" y="816"/>
                </a:cxn>
                <a:cxn ang="0">
                  <a:pos x="1140" y="822"/>
                </a:cxn>
                <a:cxn ang="0">
                  <a:pos x="1206" y="828"/>
                </a:cxn>
                <a:cxn ang="0">
                  <a:pos x="1272" y="828"/>
                </a:cxn>
                <a:cxn ang="0">
                  <a:pos x="1332" y="828"/>
                </a:cxn>
                <a:cxn ang="0">
                  <a:pos x="1398" y="822"/>
                </a:cxn>
                <a:cxn ang="0">
                  <a:pos x="1464" y="816"/>
                </a:cxn>
                <a:cxn ang="0">
                  <a:pos x="1530" y="804"/>
                </a:cxn>
                <a:cxn ang="0">
                  <a:pos x="1596" y="798"/>
                </a:cxn>
                <a:cxn ang="0">
                  <a:pos x="1662" y="804"/>
                </a:cxn>
                <a:cxn ang="0">
                  <a:pos x="1722" y="816"/>
                </a:cxn>
                <a:cxn ang="0">
                  <a:pos x="1788" y="822"/>
                </a:cxn>
                <a:cxn ang="0">
                  <a:pos x="1854" y="834"/>
                </a:cxn>
                <a:cxn ang="0">
                  <a:pos x="1920" y="834"/>
                </a:cxn>
                <a:cxn ang="0">
                  <a:pos x="1986" y="840"/>
                </a:cxn>
                <a:cxn ang="0">
                  <a:pos x="2052" y="840"/>
                </a:cxn>
                <a:cxn ang="0">
                  <a:pos x="2118" y="840"/>
                </a:cxn>
                <a:cxn ang="0">
                  <a:pos x="2178" y="834"/>
                </a:cxn>
                <a:cxn ang="0">
                  <a:pos x="2244" y="834"/>
                </a:cxn>
                <a:cxn ang="0">
                  <a:pos x="2310" y="828"/>
                </a:cxn>
                <a:cxn ang="0">
                  <a:pos x="2376" y="834"/>
                </a:cxn>
                <a:cxn ang="0">
                  <a:pos x="2442" y="840"/>
                </a:cxn>
                <a:cxn ang="0">
                  <a:pos x="2508" y="846"/>
                </a:cxn>
              </a:cxnLst>
              <a:rect l="0" t="0" r="r" b="b"/>
              <a:pathLst>
                <a:path w="2538" h="846">
                  <a:moveTo>
                    <a:pt x="0" y="0"/>
                  </a:moveTo>
                  <a:lnTo>
                    <a:pt x="30" y="6"/>
                  </a:lnTo>
                  <a:lnTo>
                    <a:pt x="66" y="24"/>
                  </a:lnTo>
                  <a:lnTo>
                    <a:pt x="96" y="42"/>
                  </a:lnTo>
                  <a:lnTo>
                    <a:pt x="132" y="60"/>
                  </a:lnTo>
                  <a:lnTo>
                    <a:pt x="162" y="96"/>
                  </a:lnTo>
                  <a:lnTo>
                    <a:pt x="192" y="180"/>
                  </a:lnTo>
                  <a:lnTo>
                    <a:pt x="228" y="300"/>
                  </a:lnTo>
                  <a:lnTo>
                    <a:pt x="258" y="432"/>
                  </a:lnTo>
                  <a:lnTo>
                    <a:pt x="294" y="540"/>
                  </a:lnTo>
                  <a:lnTo>
                    <a:pt x="324" y="612"/>
                  </a:lnTo>
                  <a:lnTo>
                    <a:pt x="360" y="666"/>
                  </a:lnTo>
                  <a:lnTo>
                    <a:pt x="390" y="702"/>
                  </a:lnTo>
                  <a:lnTo>
                    <a:pt x="420" y="726"/>
                  </a:lnTo>
                  <a:lnTo>
                    <a:pt x="456" y="744"/>
                  </a:lnTo>
                  <a:lnTo>
                    <a:pt x="486" y="756"/>
                  </a:lnTo>
                  <a:lnTo>
                    <a:pt x="522" y="768"/>
                  </a:lnTo>
                  <a:lnTo>
                    <a:pt x="552" y="774"/>
                  </a:lnTo>
                  <a:lnTo>
                    <a:pt x="588" y="780"/>
                  </a:lnTo>
                  <a:lnTo>
                    <a:pt x="618" y="780"/>
                  </a:lnTo>
                  <a:lnTo>
                    <a:pt x="648" y="786"/>
                  </a:lnTo>
                  <a:lnTo>
                    <a:pt x="684" y="786"/>
                  </a:lnTo>
                  <a:lnTo>
                    <a:pt x="714" y="792"/>
                  </a:lnTo>
                  <a:lnTo>
                    <a:pt x="750" y="792"/>
                  </a:lnTo>
                  <a:lnTo>
                    <a:pt x="780" y="792"/>
                  </a:lnTo>
                  <a:lnTo>
                    <a:pt x="816" y="792"/>
                  </a:lnTo>
                  <a:lnTo>
                    <a:pt x="846" y="798"/>
                  </a:lnTo>
                  <a:lnTo>
                    <a:pt x="876" y="798"/>
                  </a:lnTo>
                  <a:lnTo>
                    <a:pt x="912" y="798"/>
                  </a:lnTo>
                  <a:lnTo>
                    <a:pt x="942" y="804"/>
                  </a:lnTo>
                  <a:lnTo>
                    <a:pt x="978" y="804"/>
                  </a:lnTo>
                  <a:lnTo>
                    <a:pt x="1008" y="810"/>
                  </a:lnTo>
                  <a:lnTo>
                    <a:pt x="1044" y="816"/>
                  </a:lnTo>
                  <a:lnTo>
                    <a:pt x="1074" y="816"/>
                  </a:lnTo>
                  <a:lnTo>
                    <a:pt x="1104" y="822"/>
                  </a:lnTo>
                  <a:lnTo>
                    <a:pt x="1140" y="822"/>
                  </a:lnTo>
                  <a:lnTo>
                    <a:pt x="1170" y="822"/>
                  </a:lnTo>
                  <a:lnTo>
                    <a:pt x="1206" y="828"/>
                  </a:lnTo>
                  <a:lnTo>
                    <a:pt x="1236" y="828"/>
                  </a:lnTo>
                  <a:lnTo>
                    <a:pt x="1272" y="828"/>
                  </a:lnTo>
                  <a:lnTo>
                    <a:pt x="1302" y="828"/>
                  </a:lnTo>
                  <a:lnTo>
                    <a:pt x="1332" y="828"/>
                  </a:lnTo>
                  <a:lnTo>
                    <a:pt x="1368" y="822"/>
                  </a:lnTo>
                  <a:lnTo>
                    <a:pt x="1398" y="822"/>
                  </a:lnTo>
                  <a:lnTo>
                    <a:pt x="1434" y="822"/>
                  </a:lnTo>
                  <a:lnTo>
                    <a:pt x="1464" y="816"/>
                  </a:lnTo>
                  <a:lnTo>
                    <a:pt x="1494" y="810"/>
                  </a:lnTo>
                  <a:lnTo>
                    <a:pt x="1530" y="804"/>
                  </a:lnTo>
                  <a:lnTo>
                    <a:pt x="1560" y="798"/>
                  </a:lnTo>
                  <a:lnTo>
                    <a:pt x="1596" y="798"/>
                  </a:lnTo>
                  <a:lnTo>
                    <a:pt x="1626" y="798"/>
                  </a:lnTo>
                  <a:lnTo>
                    <a:pt x="1662" y="804"/>
                  </a:lnTo>
                  <a:lnTo>
                    <a:pt x="1692" y="810"/>
                  </a:lnTo>
                  <a:lnTo>
                    <a:pt x="1722" y="816"/>
                  </a:lnTo>
                  <a:lnTo>
                    <a:pt x="1758" y="822"/>
                  </a:lnTo>
                  <a:lnTo>
                    <a:pt x="1788" y="822"/>
                  </a:lnTo>
                  <a:lnTo>
                    <a:pt x="1824" y="828"/>
                  </a:lnTo>
                  <a:lnTo>
                    <a:pt x="1854" y="834"/>
                  </a:lnTo>
                  <a:lnTo>
                    <a:pt x="1890" y="834"/>
                  </a:lnTo>
                  <a:lnTo>
                    <a:pt x="1920" y="834"/>
                  </a:lnTo>
                  <a:lnTo>
                    <a:pt x="1950" y="834"/>
                  </a:lnTo>
                  <a:lnTo>
                    <a:pt x="1986" y="840"/>
                  </a:lnTo>
                  <a:lnTo>
                    <a:pt x="2016" y="840"/>
                  </a:lnTo>
                  <a:lnTo>
                    <a:pt x="2052" y="840"/>
                  </a:lnTo>
                  <a:lnTo>
                    <a:pt x="2082" y="840"/>
                  </a:lnTo>
                  <a:lnTo>
                    <a:pt x="2118" y="840"/>
                  </a:lnTo>
                  <a:lnTo>
                    <a:pt x="2148" y="834"/>
                  </a:lnTo>
                  <a:lnTo>
                    <a:pt x="2178" y="834"/>
                  </a:lnTo>
                  <a:lnTo>
                    <a:pt x="2214" y="834"/>
                  </a:lnTo>
                  <a:lnTo>
                    <a:pt x="2244" y="834"/>
                  </a:lnTo>
                  <a:lnTo>
                    <a:pt x="2280" y="828"/>
                  </a:lnTo>
                  <a:lnTo>
                    <a:pt x="2310" y="828"/>
                  </a:lnTo>
                  <a:lnTo>
                    <a:pt x="2346" y="828"/>
                  </a:lnTo>
                  <a:lnTo>
                    <a:pt x="2376" y="834"/>
                  </a:lnTo>
                  <a:lnTo>
                    <a:pt x="2406" y="834"/>
                  </a:lnTo>
                  <a:lnTo>
                    <a:pt x="2442" y="840"/>
                  </a:lnTo>
                  <a:lnTo>
                    <a:pt x="2472" y="840"/>
                  </a:lnTo>
                  <a:lnTo>
                    <a:pt x="2508" y="846"/>
                  </a:lnTo>
                  <a:lnTo>
                    <a:pt x="2538" y="846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grpSp>
          <p:nvGrpSpPr>
            <p:cNvPr id="7" name="Group 374"/>
            <p:cNvGrpSpPr/>
            <p:nvPr/>
          </p:nvGrpSpPr>
          <p:grpSpPr>
            <a:xfrm>
              <a:off x="4871873" y="3518275"/>
              <a:ext cx="3048069" cy="2326962"/>
              <a:chOff x="2600325" y="1733550"/>
              <a:chExt cx="4135438" cy="3259138"/>
            </a:xfrm>
          </p:grpSpPr>
          <p:sp>
            <p:nvSpPr>
              <p:cNvPr id="587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8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9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0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1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2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3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4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5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6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7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8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9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0" name="Freeform 181"/>
              <p:cNvSpPr>
                <a:spLocks/>
              </p:cNvSpPr>
              <p:nvPr/>
            </p:nvSpPr>
            <p:spPr bwMode="auto">
              <a:xfrm>
                <a:off x="2647950" y="2495550"/>
                <a:ext cx="4029075" cy="2486025"/>
              </a:xfrm>
              <a:custGeom>
                <a:avLst/>
                <a:gdLst/>
                <a:ahLst/>
                <a:cxnLst>
                  <a:cxn ang="0">
                    <a:pos x="66" y="1032"/>
                  </a:cxn>
                  <a:cxn ang="0">
                    <a:pos x="162" y="1284"/>
                  </a:cxn>
                  <a:cxn ang="0">
                    <a:pos x="258" y="1428"/>
                  </a:cxn>
                  <a:cxn ang="0">
                    <a:pos x="360" y="1494"/>
                  </a:cxn>
                  <a:cxn ang="0">
                    <a:pos x="456" y="1524"/>
                  </a:cxn>
                  <a:cxn ang="0">
                    <a:pos x="552" y="1536"/>
                  </a:cxn>
                  <a:cxn ang="0">
                    <a:pos x="648" y="1536"/>
                  </a:cxn>
                  <a:cxn ang="0">
                    <a:pos x="750" y="1536"/>
                  </a:cxn>
                  <a:cxn ang="0">
                    <a:pos x="846" y="1536"/>
                  </a:cxn>
                  <a:cxn ang="0">
                    <a:pos x="942" y="1536"/>
                  </a:cxn>
                  <a:cxn ang="0">
                    <a:pos x="1044" y="1542"/>
                  </a:cxn>
                  <a:cxn ang="0">
                    <a:pos x="1140" y="1548"/>
                  </a:cxn>
                  <a:cxn ang="0">
                    <a:pos x="1236" y="1548"/>
                  </a:cxn>
                  <a:cxn ang="0">
                    <a:pos x="1332" y="1548"/>
                  </a:cxn>
                  <a:cxn ang="0">
                    <a:pos x="1434" y="1548"/>
                  </a:cxn>
                  <a:cxn ang="0">
                    <a:pos x="1530" y="1536"/>
                  </a:cxn>
                  <a:cxn ang="0">
                    <a:pos x="1626" y="1524"/>
                  </a:cxn>
                  <a:cxn ang="0">
                    <a:pos x="1722" y="1524"/>
                  </a:cxn>
                  <a:cxn ang="0">
                    <a:pos x="1824" y="1542"/>
                  </a:cxn>
                  <a:cxn ang="0">
                    <a:pos x="1920" y="1554"/>
                  </a:cxn>
                  <a:cxn ang="0">
                    <a:pos x="2016" y="1554"/>
                  </a:cxn>
                  <a:cxn ang="0">
                    <a:pos x="2118" y="1554"/>
                  </a:cxn>
                  <a:cxn ang="0">
                    <a:pos x="2214" y="1554"/>
                  </a:cxn>
                  <a:cxn ang="0">
                    <a:pos x="2310" y="1548"/>
                  </a:cxn>
                  <a:cxn ang="0">
                    <a:pos x="2406" y="1554"/>
                  </a:cxn>
                  <a:cxn ang="0">
                    <a:pos x="2508" y="1566"/>
                  </a:cxn>
                  <a:cxn ang="0">
                    <a:pos x="2508" y="1560"/>
                  </a:cxn>
                  <a:cxn ang="0">
                    <a:pos x="2406" y="1548"/>
                  </a:cxn>
                  <a:cxn ang="0">
                    <a:pos x="2310" y="1536"/>
                  </a:cxn>
                  <a:cxn ang="0">
                    <a:pos x="2214" y="1536"/>
                  </a:cxn>
                  <a:cxn ang="0">
                    <a:pos x="2118" y="1542"/>
                  </a:cxn>
                  <a:cxn ang="0">
                    <a:pos x="2016" y="1542"/>
                  </a:cxn>
                  <a:cxn ang="0">
                    <a:pos x="1920" y="1536"/>
                  </a:cxn>
                  <a:cxn ang="0">
                    <a:pos x="1824" y="1512"/>
                  </a:cxn>
                  <a:cxn ang="0">
                    <a:pos x="1722" y="1476"/>
                  </a:cxn>
                  <a:cxn ang="0">
                    <a:pos x="1626" y="1470"/>
                  </a:cxn>
                  <a:cxn ang="0">
                    <a:pos x="1530" y="1500"/>
                  </a:cxn>
                  <a:cxn ang="0">
                    <a:pos x="1434" y="1518"/>
                  </a:cxn>
                  <a:cxn ang="0">
                    <a:pos x="1332" y="1524"/>
                  </a:cxn>
                  <a:cxn ang="0">
                    <a:pos x="1236" y="1524"/>
                  </a:cxn>
                  <a:cxn ang="0">
                    <a:pos x="1140" y="1512"/>
                  </a:cxn>
                  <a:cxn ang="0">
                    <a:pos x="1044" y="1494"/>
                  </a:cxn>
                  <a:cxn ang="0">
                    <a:pos x="942" y="1482"/>
                  </a:cxn>
                  <a:cxn ang="0">
                    <a:pos x="846" y="1488"/>
                  </a:cxn>
                  <a:cxn ang="0">
                    <a:pos x="750" y="1494"/>
                  </a:cxn>
                  <a:cxn ang="0">
                    <a:pos x="648" y="1500"/>
                  </a:cxn>
                  <a:cxn ang="0">
                    <a:pos x="552" y="1494"/>
                  </a:cxn>
                  <a:cxn ang="0">
                    <a:pos x="456" y="1476"/>
                  </a:cxn>
                  <a:cxn ang="0">
                    <a:pos x="360" y="1422"/>
                  </a:cxn>
                  <a:cxn ang="0">
                    <a:pos x="258" y="1278"/>
                  </a:cxn>
                  <a:cxn ang="0">
                    <a:pos x="162" y="978"/>
                  </a:cxn>
                  <a:cxn ang="0">
                    <a:pos x="66" y="396"/>
                  </a:cxn>
                  <a:cxn ang="0">
                    <a:pos x="0" y="858"/>
                  </a:cxn>
                </a:cxnLst>
                <a:rect l="0" t="0" r="r" b="b"/>
                <a:pathLst>
                  <a:path w="2538" h="1566">
                    <a:moveTo>
                      <a:pt x="0" y="858"/>
                    </a:moveTo>
                    <a:lnTo>
                      <a:pt x="30" y="936"/>
                    </a:lnTo>
                    <a:lnTo>
                      <a:pt x="66" y="1032"/>
                    </a:lnTo>
                    <a:lnTo>
                      <a:pt x="96" y="1128"/>
                    </a:lnTo>
                    <a:lnTo>
                      <a:pt x="132" y="1212"/>
                    </a:lnTo>
                    <a:lnTo>
                      <a:pt x="162" y="1284"/>
                    </a:lnTo>
                    <a:lnTo>
                      <a:pt x="192" y="1338"/>
                    </a:lnTo>
                    <a:lnTo>
                      <a:pt x="228" y="1392"/>
                    </a:lnTo>
                    <a:lnTo>
                      <a:pt x="258" y="1428"/>
                    </a:lnTo>
                    <a:lnTo>
                      <a:pt x="294" y="1458"/>
                    </a:lnTo>
                    <a:lnTo>
                      <a:pt x="324" y="1482"/>
                    </a:lnTo>
                    <a:lnTo>
                      <a:pt x="360" y="1494"/>
                    </a:lnTo>
                    <a:lnTo>
                      <a:pt x="390" y="1506"/>
                    </a:lnTo>
                    <a:lnTo>
                      <a:pt x="420" y="1518"/>
                    </a:lnTo>
                    <a:lnTo>
                      <a:pt x="456" y="1524"/>
                    </a:lnTo>
                    <a:lnTo>
                      <a:pt x="486" y="1530"/>
                    </a:lnTo>
                    <a:lnTo>
                      <a:pt x="522" y="1530"/>
                    </a:lnTo>
                    <a:lnTo>
                      <a:pt x="552" y="1536"/>
                    </a:lnTo>
                    <a:lnTo>
                      <a:pt x="588" y="1536"/>
                    </a:lnTo>
                    <a:lnTo>
                      <a:pt x="618" y="1536"/>
                    </a:lnTo>
                    <a:lnTo>
                      <a:pt x="648" y="1536"/>
                    </a:lnTo>
                    <a:lnTo>
                      <a:pt x="684" y="1536"/>
                    </a:lnTo>
                    <a:lnTo>
                      <a:pt x="714" y="1536"/>
                    </a:lnTo>
                    <a:lnTo>
                      <a:pt x="750" y="1536"/>
                    </a:lnTo>
                    <a:lnTo>
                      <a:pt x="780" y="1536"/>
                    </a:lnTo>
                    <a:lnTo>
                      <a:pt x="816" y="1536"/>
                    </a:lnTo>
                    <a:lnTo>
                      <a:pt x="846" y="1536"/>
                    </a:lnTo>
                    <a:lnTo>
                      <a:pt x="876" y="1536"/>
                    </a:lnTo>
                    <a:lnTo>
                      <a:pt x="912" y="1536"/>
                    </a:lnTo>
                    <a:lnTo>
                      <a:pt x="942" y="1536"/>
                    </a:lnTo>
                    <a:lnTo>
                      <a:pt x="978" y="1536"/>
                    </a:lnTo>
                    <a:lnTo>
                      <a:pt x="1008" y="1536"/>
                    </a:lnTo>
                    <a:lnTo>
                      <a:pt x="1044" y="1542"/>
                    </a:lnTo>
                    <a:lnTo>
                      <a:pt x="1074" y="1542"/>
                    </a:lnTo>
                    <a:lnTo>
                      <a:pt x="1104" y="1542"/>
                    </a:lnTo>
                    <a:lnTo>
                      <a:pt x="1140" y="1548"/>
                    </a:lnTo>
                    <a:lnTo>
                      <a:pt x="1170" y="1548"/>
                    </a:lnTo>
                    <a:lnTo>
                      <a:pt x="1206" y="1548"/>
                    </a:lnTo>
                    <a:lnTo>
                      <a:pt x="1236" y="1548"/>
                    </a:lnTo>
                    <a:lnTo>
                      <a:pt x="1272" y="1548"/>
                    </a:lnTo>
                    <a:lnTo>
                      <a:pt x="1302" y="1548"/>
                    </a:lnTo>
                    <a:lnTo>
                      <a:pt x="1332" y="1548"/>
                    </a:lnTo>
                    <a:lnTo>
                      <a:pt x="1368" y="1548"/>
                    </a:lnTo>
                    <a:lnTo>
                      <a:pt x="1398" y="1548"/>
                    </a:lnTo>
                    <a:lnTo>
                      <a:pt x="1434" y="1548"/>
                    </a:lnTo>
                    <a:lnTo>
                      <a:pt x="1464" y="1542"/>
                    </a:lnTo>
                    <a:lnTo>
                      <a:pt x="1494" y="1542"/>
                    </a:lnTo>
                    <a:lnTo>
                      <a:pt x="1530" y="1536"/>
                    </a:lnTo>
                    <a:lnTo>
                      <a:pt x="1560" y="1530"/>
                    </a:lnTo>
                    <a:lnTo>
                      <a:pt x="1596" y="1530"/>
                    </a:lnTo>
                    <a:lnTo>
                      <a:pt x="1626" y="1524"/>
                    </a:lnTo>
                    <a:lnTo>
                      <a:pt x="1662" y="1518"/>
                    </a:lnTo>
                    <a:lnTo>
                      <a:pt x="1692" y="1518"/>
                    </a:lnTo>
                    <a:lnTo>
                      <a:pt x="1722" y="1524"/>
                    </a:lnTo>
                    <a:lnTo>
                      <a:pt x="1758" y="1530"/>
                    </a:lnTo>
                    <a:lnTo>
                      <a:pt x="1788" y="1536"/>
                    </a:lnTo>
                    <a:lnTo>
                      <a:pt x="1824" y="1542"/>
                    </a:lnTo>
                    <a:lnTo>
                      <a:pt x="1854" y="1548"/>
                    </a:lnTo>
                    <a:lnTo>
                      <a:pt x="1890" y="1548"/>
                    </a:lnTo>
                    <a:lnTo>
                      <a:pt x="1920" y="1554"/>
                    </a:lnTo>
                    <a:lnTo>
                      <a:pt x="1950" y="1554"/>
                    </a:lnTo>
                    <a:lnTo>
                      <a:pt x="1986" y="1554"/>
                    </a:lnTo>
                    <a:lnTo>
                      <a:pt x="2016" y="1554"/>
                    </a:lnTo>
                    <a:lnTo>
                      <a:pt x="2052" y="1554"/>
                    </a:lnTo>
                    <a:lnTo>
                      <a:pt x="2082" y="1554"/>
                    </a:lnTo>
                    <a:lnTo>
                      <a:pt x="2118" y="1554"/>
                    </a:lnTo>
                    <a:lnTo>
                      <a:pt x="2148" y="1554"/>
                    </a:lnTo>
                    <a:lnTo>
                      <a:pt x="2178" y="1554"/>
                    </a:lnTo>
                    <a:lnTo>
                      <a:pt x="2214" y="1554"/>
                    </a:lnTo>
                    <a:lnTo>
                      <a:pt x="2244" y="1554"/>
                    </a:lnTo>
                    <a:lnTo>
                      <a:pt x="2280" y="1548"/>
                    </a:lnTo>
                    <a:lnTo>
                      <a:pt x="2310" y="1548"/>
                    </a:lnTo>
                    <a:lnTo>
                      <a:pt x="2346" y="1548"/>
                    </a:lnTo>
                    <a:lnTo>
                      <a:pt x="2376" y="1548"/>
                    </a:lnTo>
                    <a:lnTo>
                      <a:pt x="2406" y="1554"/>
                    </a:lnTo>
                    <a:lnTo>
                      <a:pt x="2442" y="1560"/>
                    </a:lnTo>
                    <a:lnTo>
                      <a:pt x="2472" y="1560"/>
                    </a:lnTo>
                    <a:lnTo>
                      <a:pt x="2508" y="1566"/>
                    </a:lnTo>
                    <a:lnTo>
                      <a:pt x="2538" y="1566"/>
                    </a:lnTo>
                    <a:lnTo>
                      <a:pt x="2538" y="1566"/>
                    </a:lnTo>
                    <a:lnTo>
                      <a:pt x="2508" y="1560"/>
                    </a:lnTo>
                    <a:lnTo>
                      <a:pt x="2472" y="1560"/>
                    </a:lnTo>
                    <a:lnTo>
                      <a:pt x="2442" y="1554"/>
                    </a:lnTo>
                    <a:lnTo>
                      <a:pt x="2406" y="1548"/>
                    </a:lnTo>
                    <a:lnTo>
                      <a:pt x="2376" y="1542"/>
                    </a:lnTo>
                    <a:lnTo>
                      <a:pt x="2346" y="1536"/>
                    </a:lnTo>
                    <a:lnTo>
                      <a:pt x="2310" y="1536"/>
                    </a:lnTo>
                    <a:lnTo>
                      <a:pt x="2280" y="1536"/>
                    </a:lnTo>
                    <a:lnTo>
                      <a:pt x="2244" y="1536"/>
                    </a:lnTo>
                    <a:lnTo>
                      <a:pt x="2214" y="1536"/>
                    </a:lnTo>
                    <a:lnTo>
                      <a:pt x="2178" y="1542"/>
                    </a:lnTo>
                    <a:lnTo>
                      <a:pt x="2148" y="1542"/>
                    </a:lnTo>
                    <a:lnTo>
                      <a:pt x="2118" y="1542"/>
                    </a:lnTo>
                    <a:lnTo>
                      <a:pt x="2082" y="1542"/>
                    </a:lnTo>
                    <a:lnTo>
                      <a:pt x="2052" y="1542"/>
                    </a:lnTo>
                    <a:lnTo>
                      <a:pt x="2016" y="1542"/>
                    </a:lnTo>
                    <a:lnTo>
                      <a:pt x="1986" y="1542"/>
                    </a:lnTo>
                    <a:lnTo>
                      <a:pt x="1950" y="1536"/>
                    </a:lnTo>
                    <a:lnTo>
                      <a:pt x="1920" y="1536"/>
                    </a:lnTo>
                    <a:lnTo>
                      <a:pt x="1890" y="1530"/>
                    </a:lnTo>
                    <a:lnTo>
                      <a:pt x="1854" y="1524"/>
                    </a:lnTo>
                    <a:lnTo>
                      <a:pt x="1824" y="1512"/>
                    </a:lnTo>
                    <a:lnTo>
                      <a:pt x="1788" y="1500"/>
                    </a:lnTo>
                    <a:lnTo>
                      <a:pt x="1758" y="1488"/>
                    </a:lnTo>
                    <a:lnTo>
                      <a:pt x="1722" y="1476"/>
                    </a:lnTo>
                    <a:lnTo>
                      <a:pt x="1692" y="1470"/>
                    </a:lnTo>
                    <a:lnTo>
                      <a:pt x="1662" y="1470"/>
                    </a:lnTo>
                    <a:lnTo>
                      <a:pt x="1626" y="1470"/>
                    </a:lnTo>
                    <a:lnTo>
                      <a:pt x="1596" y="1482"/>
                    </a:lnTo>
                    <a:lnTo>
                      <a:pt x="1560" y="1494"/>
                    </a:lnTo>
                    <a:lnTo>
                      <a:pt x="1530" y="1500"/>
                    </a:lnTo>
                    <a:lnTo>
                      <a:pt x="1494" y="1512"/>
                    </a:lnTo>
                    <a:lnTo>
                      <a:pt x="1464" y="1518"/>
                    </a:lnTo>
                    <a:lnTo>
                      <a:pt x="1434" y="1518"/>
                    </a:lnTo>
                    <a:lnTo>
                      <a:pt x="1398" y="1524"/>
                    </a:lnTo>
                    <a:lnTo>
                      <a:pt x="1368" y="1524"/>
                    </a:lnTo>
                    <a:lnTo>
                      <a:pt x="1332" y="1524"/>
                    </a:lnTo>
                    <a:lnTo>
                      <a:pt x="1302" y="1524"/>
                    </a:lnTo>
                    <a:lnTo>
                      <a:pt x="1272" y="1524"/>
                    </a:lnTo>
                    <a:lnTo>
                      <a:pt x="1236" y="1524"/>
                    </a:lnTo>
                    <a:lnTo>
                      <a:pt x="1206" y="1524"/>
                    </a:lnTo>
                    <a:lnTo>
                      <a:pt x="1170" y="1518"/>
                    </a:lnTo>
                    <a:lnTo>
                      <a:pt x="1140" y="1512"/>
                    </a:lnTo>
                    <a:lnTo>
                      <a:pt x="1104" y="1506"/>
                    </a:lnTo>
                    <a:lnTo>
                      <a:pt x="1074" y="1500"/>
                    </a:lnTo>
                    <a:lnTo>
                      <a:pt x="1044" y="1494"/>
                    </a:lnTo>
                    <a:lnTo>
                      <a:pt x="1008" y="1494"/>
                    </a:lnTo>
                    <a:lnTo>
                      <a:pt x="978" y="1488"/>
                    </a:lnTo>
                    <a:lnTo>
                      <a:pt x="942" y="1482"/>
                    </a:lnTo>
                    <a:lnTo>
                      <a:pt x="912" y="1482"/>
                    </a:lnTo>
                    <a:lnTo>
                      <a:pt x="876" y="1482"/>
                    </a:lnTo>
                    <a:lnTo>
                      <a:pt x="846" y="1488"/>
                    </a:lnTo>
                    <a:lnTo>
                      <a:pt x="816" y="1488"/>
                    </a:lnTo>
                    <a:lnTo>
                      <a:pt x="780" y="1494"/>
                    </a:lnTo>
                    <a:lnTo>
                      <a:pt x="750" y="1494"/>
                    </a:lnTo>
                    <a:lnTo>
                      <a:pt x="714" y="1500"/>
                    </a:lnTo>
                    <a:lnTo>
                      <a:pt x="684" y="1500"/>
                    </a:lnTo>
                    <a:lnTo>
                      <a:pt x="648" y="1500"/>
                    </a:lnTo>
                    <a:lnTo>
                      <a:pt x="618" y="1500"/>
                    </a:lnTo>
                    <a:lnTo>
                      <a:pt x="588" y="1500"/>
                    </a:lnTo>
                    <a:lnTo>
                      <a:pt x="552" y="1494"/>
                    </a:lnTo>
                    <a:lnTo>
                      <a:pt x="522" y="1494"/>
                    </a:lnTo>
                    <a:lnTo>
                      <a:pt x="486" y="1488"/>
                    </a:lnTo>
                    <a:lnTo>
                      <a:pt x="456" y="1476"/>
                    </a:lnTo>
                    <a:lnTo>
                      <a:pt x="420" y="1464"/>
                    </a:lnTo>
                    <a:lnTo>
                      <a:pt x="390" y="1446"/>
                    </a:lnTo>
                    <a:lnTo>
                      <a:pt x="360" y="1422"/>
                    </a:lnTo>
                    <a:lnTo>
                      <a:pt x="324" y="1386"/>
                    </a:lnTo>
                    <a:lnTo>
                      <a:pt x="294" y="1344"/>
                    </a:lnTo>
                    <a:lnTo>
                      <a:pt x="258" y="1278"/>
                    </a:lnTo>
                    <a:lnTo>
                      <a:pt x="228" y="1200"/>
                    </a:lnTo>
                    <a:lnTo>
                      <a:pt x="192" y="1098"/>
                    </a:lnTo>
                    <a:lnTo>
                      <a:pt x="162" y="978"/>
                    </a:lnTo>
                    <a:lnTo>
                      <a:pt x="132" y="816"/>
                    </a:lnTo>
                    <a:lnTo>
                      <a:pt x="96" y="618"/>
                    </a:lnTo>
                    <a:lnTo>
                      <a:pt x="66" y="396"/>
                    </a:lnTo>
                    <a:lnTo>
                      <a:pt x="30" y="174"/>
                    </a:lnTo>
                    <a:lnTo>
                      <a:pt x="0" y="0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1E17A9">
                  <a:alpha val="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1" name="Freeform 183"/>
              <p:cNvSpPr>
                <a:spLocks/>
              </p:cNvSpPr>
              <p:nvPr/>
            </p:nvSpPr>
            <p:spPr bwMode="auto">
              <a:xfrm>
                <a:off x="2647950" y="3171825"/>
                <a:ext cx="4029075" cy="1809750"/>
              </a:xfrm>
              <a:custGeom>
                <a:avLst/>
                <a:gdLst/>
                <a:ahLst/>
                <a:cxnLst>
                  <a:cxn ang="0">
                    <a:pos x="30" y="132"/>
                  </a:cxn>
                  <a:cxn ang="0">
                    <a:pos x="96" y="444"/>
                  </a:cxn>
                  <a:cxn ang="0">
                    <a:pos x="162" y="702"/>
                  </a:cxn>
                  <a:cxn ang="0">
                    <a:pos x="228" y="870"/>
                  </a:cxn>
                  <a:cxn ang="0">
                    <a:pos x="294" y="972"/>
                  </a:cxn>
                  <a:cxn ang="0">
                    <a:pos x="360" y="1032"/>
                  </a:cxn>
                  <a:cxn ang="0">
                    <a:pos x="420" y="1062"/>
                  </a:cxn>
                  <a:cxn ang="0">
                    <a:pos x="486" y="1080"/>
                  </a:cxn>
                  <a:cxn ang="0">
                    <a:pos x="552" y="1092"/>
                  </a:cxn>
                  <a:cxn ang="0">
                    <a:pos x="618" y="1092"/>
                  </a:cxn>
                  <a:cxn ang="0">
                    <a:pos x="684" y="1092"/>
                  </a:cxn>
                  <a:cxn ang="0">
                    <a:pos x="750" y="1092"/>
                  </a:cxn>
                  <a:cxn ang="0">
                    <a:pos x="816" y="1086"/>
                  </a:cxn>
                  <a:cxn ang="0">
                    <a:pos x="876" y="1086"/>
                  </a:cxn>
                  <a:cxn ang="0">
                    <a:pos x="942" y="1086"/>
                  </a:cxn>
                  <a:cxn ang="0">
                    <a:pos x="1008" y="1086"/>
                  </a:cxn>
                  <a:cxn ang="0">
                    <a:pos x="1074" y="1098"/>
                  </a:cxn>
                  <a:cxn ang="0">
                    <a:pos x="1140" y="1104"/>
                  </a:cxn>
                  <a:cxn ang="0">
                    <a:pos x="1206" y="1110"/>
                  </a:cxn>
                  <a:cxn ang="0">
                    <a:pos x="1272" y="1110"/>
                  </a:cxn>
                  <a:cxn ang="0">
                    <a:pos x="1332" y="1110"/>
                  </a:cxn>
                  <a:cxn ang="0">
                    <a:pos x="1398" y="1110"/>
                  </a:cxn>
                  <a:cxn ang="0">
                    <a:pos x="1464" y="1104"/>
                  </a:cxn>
                  <a:cxn ang="0">
                    <a:pos x="1530" y="1092"/>
                  </a:cxn>
                  <a:cxn ang="0">
                    <a:pos x="1596" y="1080"/>
                  </a:cxn>
                  <a:cxn ang="0">
                    <a:pos x="1662" y="1068"/>
                  </a:cxn>
                  <a:cxn ang="0">
                    <a:pos x="1722" y="1074"/>
                  </a:cxn>
                  <a:cxn ang="0">
                    <a:pos x="1788" y="1092"/>
                  </a:cxn>
                  <a:cxn ang="0">
                    <a:pos x="1854" y="1110"/>
                  </a:cxn>
                  <a:cxn ang="0">
                    <a:pos x="1920" y="1116"/>
                  </a:cxn>
                  <a:cxn ang="0">
                    <a:pos x="1986" y="1122"/>
                  </a:cxn>
                  <a:cxn ang="0">
                    <a:pos x="2052" y="1122"/>
                  </a:cxn>
                  <a:cxn ang="0">
                    <a:pos x="2118" y="1122"/>
                  </a:cxn>
                  <a:cxn ang="0">
                    <a:pos x="2178" y="1122"/>
                  </a:cxn>
                  <a:cxn ang="0">
                    <a:pos x="2244" y="1116"/>
                  </a:cxn>
                  <a:cxn ang="0">
                    <a:pos x="2310" y="1116"/>
                  </a:cxn>
                  <a:cxn ang="0">
                    <a:pos x="2376" y="1122"/>
                  </a:cxn>
                  <a:cxn ang="0">
                    <a:pos x="2442" y="1128"/>
                  </a:cxn>
                  <a:cxn ang="0">
                    <a:pos x="2508" y="1134"/>
                  </a:cxn>
                </a:cxnLst>
                <a:rect l="0" t="0" r="r" b="b"/>
                <a:pathLst>
                  <a:path w="2538" h="1140">
                    <a:moveTo>
                      <a:pt x="0" y="0"/>
                    </a:moveTo>
                    <a:lnTo>
                      <a:pt x="30" y="132"/>
                    </a:lnTo>
                    <a:lnTo>
                      <a:pt x="66" y="288"/>
                    </a:lnTo>
                    <a:lnTo>
                      <a:pt x="96" y="444"/>
                    </a:lnTo>
                    <a:lnTo>
                      <a:pt x="132" y="588"/>
                    </a:lnTo>
                    <a:lnTo>
                      <a:pt x="162" y="702"/>
                    </a:lnTo>
                    <a:lnTo>
                      <a:pt x="192" y="792"/>
                    </a:lnTo>
                    <a:lnTo>
                      <a:pt x="228" y="870"/>
                    </a:lnTo>
                    <a:lnTo>
                      <a:pt x="258" y="930"/>
                    </a:lnTo>
                    <a:lnTo>
                      <a:pt x="294" y="972"/>
                    </a:lnTo>
                    <a:lnTo>
                      <a:pt x="324" y="1008"/>
                    </a:lnTo>
                    <a:lnTo>
                      <a:pt x="360" y="1032"/>
                    </a:lnTo>
                    <a:lnTo>
                      <a:pt x="390" y="1050"/>
                    </a:lnTo>
                    <a:lnTo>
                      <a:pt x="420" y="1062"/>
                    </a:lnTo>
                    <a:lnTo>
                      <a:pt x="456" y="1074"/>
                    </a:lnTo>
                    <a:lnTo>
                      <a:pt x="486" y="1080"/>
                    </a:lnTo>
                    <a:lnTo>
                      <a:pt x="522" y="1086"/>
                    </a:lnTo>
                    <a:lnTo>
                      <a:pt x="552" y="1092"/>
                    </a:lnTo>
                    <a:lnTo>
                      <a:pt x="588" y="1092"/>
                    </a:lnTo>
                    <a:lnTo>
                      <a:pt x="618" y="1092"/>
                    </a:lnTo>
                    <a:lnTo>
                      <a:pt x="648" y="1092"/>
                    </a:lnTo>
                    <a:lnTo>
                      <a:pt x="684" y="1092"/>
                    </a:lnTo>
                    <a:lnTo>
                      <a:pt x="714" y="1092"/>
                    </a:lnTo>
                    <a:lnTo>
                      <a:pt x="750" y="1092"/>
                    </a:lnTo>
                    <a:lnTo>
                      <a:pt x="780" y="1092"/>
                    </a:lnTo>
                    <a:lnTo>
                      <a:pt x="816" y="1086"/>
                    </a:lnTo>
                    <a:lnTo>
                      <a:pt x="846" y="1086"/>
                    </a:lnTo>
                    <a:lnTo>
                      <a:pt x="876" y="1086"/>
                    </a:lnTo>
                    <a:lnTo>
                      <a:pt x="912" y="1080"/>
                    </a:lnTo>
                    <a:lnTo>
                      <a:pt x="942" y="1086"/>
                    </a:lnTo>
                    <a:lnTo>
                      <a:pt x="978" y="1086"/>
                    </a:lnTo>
                    <a:lnTo>
                      <a:pt x="1008" y="1086"/>
                    </a:lnTo>
                    <a:lnTo>
                      <a:pt x="1044" y="1092"/>
                    </a:lnTo>
                    <a:lnTo>
                      <a:pt x="1074" y="1098"/>
                    </a:lnTo>
                    <a:lnTo>
                      <a:pt x="1104" y="1098"/>
                    </a:lnTo>
                    <a:lnTo>
                      <a:pt x="1140" y="1104"/>
                    </a:lnTo>
                    <a:lnTo>
                      <a:pt x="1170" y="1104"/>
                    </a:lnTo>
                    <a:lnTo>
                      <a:pt x="1206" y="1110"/>
                    </a:lnTo>
                    <a:lnTo>
                      <a:pt x="1236" y="1110"/>
                    </a:lnTo>
                    <a:lnTo>
                      <a:pt x="1272" y="1110"/>
                    </a:lnTo>
                    <a:lnTo>
                      <a:pt x="1302" y="1110"/>
                    </a:lnTo>
                    <a:lnTo>
                      <a:pt x="1332" y="1110"/>
                    </a:lnTo>
                    <a:lnTo>
                      <a:pt x="1368" y="1110"/>
                    </a:lnTo>
                    <a:lnTo>
                      <a:pt x="1398" y="1110"/>
                    </a:lnTo>
                    <a:lnTo>
                      <a:pt x="1434" y="1110"/>
                    </a:lnTo>
                    <a:lnTo>
                      <a:pt x="1464" y="1104"/>
                    </a:lnTo>
                    <a:lnTo>
                      <a:pt x="1494" y="1098"/>
                    </a:lnTo>
                    <a:lnTo>
                      <a:pt x="1530" y="1092"/>
                    </a:lnTo>
                    <a:lnTo>
                      <a:pt x="1560" y="1086"/>
                    </a:lnTo>
                    <a:lnTo>
                      <a:pt x="1596" y="1080"/>
                    </a:lnTo>
                    <a:lnTo>
                      <a:pt x="1626" y="1074"/>
                    </a:lnTo>
                    <a:lnTo>
                      <a:pt x="1662" y="1068"/>
                    </a:lnTo>
                    <a:lnTo>
                      <a:pt x="1692" y="1068"/>
                    </a:lnTo>
                    <a:lnTo>
                      <a:pt x="1722" y="1074"/>
                    </a:lnTo>
                    <a:lnTo>
                      <a:pt x="1758" y="1080"/>
                    </a:lnTo>
                    <a:lnTo>
                      <a:pt x="1788" y="1092"/>
                    </a:lnTo>
                    <a:lnTo>
                      <a:pt x="1824" y="1098"/>
                    </a:lnTo>
                    <a:lnTo>
                      <a:pt x="1854" y="1110"/>
                    </a:lnTo>
                    <a:lnTo>
                      <a:pt x="1890" y="1116"/>
                    </a:lnTo>
                    <a:lnTo>
                      <a:pt x="1920" y="1116"/>
                    </a:lnTo>
                    <a:lnTo>
                      <a:pt x="1950" y="1122"/>
                    </a:lnTo>
                    <a:lnTo>
                      <a:pt x="1986" y="1122"/>
                    </a:lnTo>
                    <a:lnTo>
                      <a:pt x="2016" y="1122"/>
                    </a:lnTo>
                    <a:lnTo>
                      <a:pt x="2052" y="1122"/>
                    </a:lnTo>
                    <a:lnTo>
                      <a:pt x="2082" y="1122"/>
                    </a:lnTo>
                    <a:lnTo>
                      <a:pt x="2118" y="1122"/>
                    </a:lnTo>
                    <a:lnTo>
                      <a:pt x="2148" y="1122"/>
                    </a:lnTo>
                    <a:lnTo>
                      <a:pt x="2178" y="1122"/>
                    </a:lnTo>
                    <a:lnTo>
                      <a:pt x="2214" y="1122"/>
                    </a:lnTo>
                    <a:lnTo>
                      <a:pt x="2244" y="1116"/>
                    </a:lnTo>
                    <a:lnTo>
                      <a:pt x="2280" y="1116"/>
                    </a:lnTo>
                    <a:lnTo>
                      <a:pt x="2310" y="1116"/>
                    </a:lnTo>
                    <a:lnTo>
                      <a:pt x="2346" y="1116"/>
                    </a:lnTo>
                    <a:lnTo>
                      <a:pt x="2376" y="1122"/>
                    </a:lnTo>
                    <a:lnTo>
                      <a:pt x="2406" y="1122"/>
                    </a:lnTo>
                    <a:lnTo>
                      <a:pt x="2442" y="1128"/>
                    </a:lnTo>
                    <a:lnTo>
                      <a:pt x="2472" y="1134"/>
                    </a:lnTo>
                    <a:lnTo>
                      <a:pt x="2508" y="1134"/>
                    </a:lnTo>
                    <a:lnTo>
                      <a:pt x="2538" y="1140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8" name="Group 390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72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3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4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5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6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7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8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9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0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1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2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3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4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5" name="Freeform 181"/>
              <p:cNvSpPr>
                <a:spLocks/>
              </p:cNvSpPr>
              <p:nvPr/>
            </p:nvSpPr>
            <p:spPr bwMode="auto">
              <a:xfrm>
                <a:off x="2647950" y="2847975"/>
                <a:ext cx="4029075" cy="2133600"/>
              </a:xfrm>
              <a:custGeom>
                <a:avLst/>
                <a:gdLst/>
                <a:ahLst/>
                <a:cxnLst>
                  <a:cxn ang="0">
                    <a:pos x="66" y="858"/>
                  </a:cxn>
                  <a:cxn ang="0">
                    <a:pos x="162" y="1068"/>
                  </a:cxn>
                  <a:cxn ang="0">
                    <a:pos x="258" y="1212"/>
                  </a:cxn>
                  <a:cxn ang="0">
                    <a:pos x="360" y="1278"/>
                  </a:cxn>
                  <a:cxn ang="0">
                    <a:pos x="456" y="1302"/>
                  </a:cxn>
                  <a:cxn ang="0">
                    <a:pos x="552" y="1314"/>
                  </a:cxn>
                  <a:cxn ang="0">
                    <a:pos x="648" y="1320"/>
                  </a:cxn>
                  <a:cxn ang="0">
                    <a:pos x="750" y="1320"/>
                  </a:cxn>
                  <a:cxn ang="0">
                    <a:pos x="846" y="1314"/>
                  </a:cxn>
                  <a:cxn ang="0">
                    <a:pos x="942" y="1314"/>
                  </a:cxn>
                  <a:cxn ang="0">
                    <a:pos x="1044" y="1320"/>
                  </a:cxn>
                  <a:cxn ang="0">
                    <a:pos x="1140" y="1320"/>
                  </a:cxn>
                  <a:cxn ang="0">
                    <a:pos x="1236" y="1326"/>
                  </a:cxn>
                  <a:cxn ang="0">
                    <a:pos x="1332" y="1326"/>
                  </a:cxn>
                  <a:cxn ang="0">
                    <a:pos x="1434" y="1326"/>
                  </a:cxn>
                  <a:cxn ang="0">
                    <a:pos x="1530" y="1320"/>
                  </a:cxn>
                  <a:cxn ang="0">
                    <a:pos x="1626" y="1308"/>
                  </a:cxn>
                  <a:cxn ang="0">
                    <a:pos x="1722" y="1296"/>
                  </a:cxn>
                  <a:cxn ang="0">
                    <a:pos x="1824" y="1302"/>
                  </a:cxn>
                  <a:cxn ang="0">
                    <a:pos x="1920" y="1320"/>
                  </a:cxn>
                  <a:cxn ang="0">
                    <a:pos x="2016" y="1326"/>
                  </a:cxn>
                  <a:cxn ang="0">
                    <a:pos x="2118" y="1326"/>
                  </a:cxn>
                  <a:cxn ang="0">
                    <a:pos x="2214" y="1326"/>
                  </a:cxn>
                  <a:cxn ang="0">
                    <a:pos x="2310" y="1320"/>
                  </a:cxn>
                  <a:cxn ang="0">
                    <a:pos x="2406" y="1332"/>
                  </a:cxn>
                  <a:cxn ang="0">
                    <a:pos x="2508" y="1344"/>
                  </a:cxn>
                  <a:cxn ang="0">
                    <a:pos x="2508" y="1338"/>
                  </a:cxn>
                  <a:cxn ang="0">
                    <a:pos x="2406" y="1314"/>
                  </a:cxn>
                  <a:cxn ang="0">
                    <a:pos x="2310" y="1290"/>
                  </a:cxn>
                  <a:cxn ang="0">
                    <a:pos x="2214" y="1290"/>
                  </a:cxn>
                  <a:cxn ang="0">
                    <a:pos x="2118" y="1296"/>
                  </a:cxn>
                  <a:cxn ang="0">
                    <a:pos x="2016" y="1296"/>
                  </a:cxn>
                  <a:cxn ang="0">
                    <a:pos x="1920" y="1278"/>
                  </a:cxn>
                  <a:cxn ang="0">
                    <a:pos x="1824" y="1242"/>
                  </a:cxn>
                  <a:cxn ang="0">
                    <a:pos x="1722" y="1230"/>
                  </a:cxn>
                  <a:cxn ang="0">
                    <a:pos x="1626" y="1254"/>
                  </a:cxn>
                  <a:cxn ang="0">
                    <a:pos x="1530" y="1284"/>
                  </a:cxn>
                  <a:cxn ang="0">
                    <a:pos x="1434" y="1302"/>
                  </a:cxn>
                  <a:cxn ang="0">
                    <a:pos x="1332" y="1302"/>
                  </a:cxn>
                  <a:cxn ang="0">
                    <a:pos x="1236" y="1296"/>
                  </a:cxn>
                  <a:cxn ang="0">
                    <a:pos x="1140" y="1284"/>
                  </a:cxn>
                  <a:cxn ang="0">
                    <a:pos x="1044" y="1272"/>
                  </a:cxn>
                  <a:cxn ang="0">
                    <a:pos x="942" y="1266"/>
                  </a:cxn>
                  <a:cxn ang="0">
                    <a:pos x="846" y="1272"/>
                  </a:cxn>
                  <a:cxn ang="0">
                    <a:pos x="750" y="1278"/>
                  </a:cxn>
                  <a:cxn ang="0">
                    <a:pos x="648" y="1284"/>
                  </a:cxn>
                  <a:cxn ang="0">
                    <a:pos x="552" y="1278"/>
                  </a:cxn>
                  <a:cxn ang="0">
                    <a:pos x="456" y="1260"/>
                  </a:cxn>
                  <a:cxn ang="0">
                    <a:pos x="360" y="1206"/>
                  </a:cxn>
                  <a:cxn ang="0">
                    <a:pos x="258" y="1074"/>
                  </a:cxn>
                  <a:cxn ang="0">
                    <a:pos x="162" y="810"/>
                  </a:cxn>
                  <a:cxn ang="0">
                    <a:pos x="66" y="348"/>
                  </a:cxn>
                  <a:cxn ang="0">
                    <a:pos x="0" y="726"/>
                  </a:cxn>
                </a:cxnLst>
                <a:rect l="0" t="0" r="r" b="b"/>
                <a:pathLst>
                  <a:path w="2538" h="1344">
                    <a:moveTo>
                      <a:pt x="0" y="726"/>
                    </a:moveTo>
                    <a:lnTo>
                      <a:pt x="30" y="786"/>
                    </a:lnTo>
                    <a:lnTo>
                      <a:pt x="66" y="858"/>
                    </a:lnTo>
                    <a:lnTo>
                      <a:pt x="96" y="936"/>
                    </a:lnTo>
                    <a:lnTo>
                      <a:pt x="132" y="1002"/>
                    </a:lnTo>
                    <a:lnTo>
                      <a:pt x="162" y="1068"/>
                    </a:lnTo>
                    <a:lnTo>
                      <a:pt x="192" y="1122"/>
                    </a:lnTo>
                    <a:lnTo>
                      <a:pt x="228" y="1170"/>
                    </a:lnTo>
                    <a:lnTo>
                      <a:pt x="258" y="1212"/>
                    </a:lnTo>
                    <a:lnTo>
                      <a:pt x="294" y="1242"/>
                    </a:lnTo>
                    <a:lnTo>
                      <a:pt x="324" y="1260"/>
                    </a:lnTo>
                    <a:lnTo>
                      <a:pt x="360" y="1278"/>
                    </a:lnTo>
                    <a:lnTo>
                      <a:pt x="390" y="1290"/>
                    </a:lnTo>
                    <a:lnTo>
                      <a:pt x="420" y="1296"/>
                    </a:lnTo>
                    <a:lnTo>
                      <a:pt x="456" y="1302"/>
                    </a:lnTo>
                    <a:lnTo>
                      <a:pt x="486" y="1308"/>
                    </a:lnTo>
                    <a:lnTo>
                      <a:pt x="522" y="1314"/>
                    </a:lnTo>
                    <a:lnTo>
                      <a:pt x="552" y="1314"/>
                    </a:lnTo>
                    <a:lnTo>
                      <a:pt x="588" y="1314"/>
                    </a:lnTo>
                    <a:lnTo>
                      <a:pt x="618" y="1320"/>
                    </a:lnTo>
                    <a:lnTo>
                      <a:pt x="648" y="1320"/>
                    </a:lnTo>
                    <a:lnTo>
                      <a:pt x="684" y="1320"/>
                    </a:lnTo>
                    <a:lnTo>
                      <a:pt x="714" y="1320"/>
                    </a:lnTo>
                    <a:lnTo>
                      <a:pt x="750" y="1320"/>
                    </a:lnTo>
                    <a:lnTo>
                      <a:pt x="780" y="1320"/>
                    </a:lnTo>
                    <a:lnTo>
                      <a:pt x="816" y="1314"/>
                    </a:lnTo>
                    <a:lnTo>
                      <a:pt x="846" y="1314"/>
                    </a:lnTo>
                    <a:lnTo>
                      <a:pt x="876" y="1314"/>
                    </a:lnTo>
                    <a:lnTo>
                      <a:pt x="912" y="1314"/>
                    </a:lnTo>
                    <a:lnTo>
                      <a:pt x="942" y="1314"/>
                    </a:lnTo>
                    <a:lnTo>
                      <a:pt x="978" y="1314"/>
                    </a:lnTo>
                    <a:lnTo>
                      <a:pt x="1008" y="1314"/>
                    </a:lnTo>
                    <a:lnTo>
                      <a:pt x="1044" y="1320"/>
                    </a:lnTo>
                    <a:lnTo>
                      <a:pt x="1074" y="1320"/>
                    </a:lnTo>
                    <a:lnTo>
                      <a:pt x="1104" y="1320"/>
                    </a:lnTo>
                    <a:lnTo>
                      <a:pt x="1140" y="1320"/>
                    </a:lnTo>
                    <a:lnTo>
                      <a:pt x="1170" y="1326"/>
                    </a:lnTo>
                    <a:lnTo>
                      <a:pt x="1206" y="1326"/>
                    </a:lnTo>
                    <a:lnTo>
                      <a:pt x="1236" y="1326"/>
                    </a:lnTo>
                    <a:lnTo>
                      <a:pt x="1272" y="1326"/>
                    </a:lnTo>
                    <a:lnTo>
                      <a:pt x="1302" y="1326"/>
                    </a:lnTo>
                    <a:lnTo>
                      <a:pt x="1332" y="1326"/>
                    </a:lnTo>
                    <a:lnTo>
                      <a:pt x="1368" y="1326"/>
                    </a:lnTo>
                    <a:lnTo>
                      <a:pt x="1398" y="1326"/>
                    </a:lnTo>
                    <a:lnTo>
                      <a:pt x="1434" y="1326"/>
                    </a:lnTo>
                    <a:lnTo>
                      <a:pt x="1464" y="1326"/>
                    </a:lnTo>
                    <a:lnTo>
                      <a:pt x="1494" y="1326"/>
                    </a:lnTo>
                    <a:lnTo>
                      <a:pt x="1530" y="1320"/>
                    </a:lnTo>
                    <a:lnTo>
                      <a:pt x="1560" y="1314"/>
                    </a:lnTo>
                    <a:lnTo>
                      <a:pt x="1596" y="1314"/>
                    </a:lnTo>
                    <a:lnTo>
                      <a:pt x="1626" y="1308"/>
                    </a:lnTo>
                    <a:lnTo>
                      <a:pt x="1662" y="1302"/>
                    </a:lnTo>
                    <a:lnTo>
                      <a:pt x="1692" y="1302"/>
                    </a:lnTo>
                    <a:lnTo>
                      <a:pt x="1722" y="1296"/>
                    </a:lnTo>
                    <a:lnTo>
                      <a:pt x="1758" y="1296"/>
                    </a:lnTo>
                    <a:lnTo>
                      <a:pt x="1788" y="1296"/>
                    </a:lnTo>
                    <a:lnTo>
                      <a:pt x="1824" y="1302"/>
                    </a:lnTo>
                    <a:lnTo>
                      <a:pt x="1854" y="1308"/>
                    </a:lnTo>
                    <a:lnTo>
                      <a:pt x="1890" y="1314"/>
                    </a:lnTo>
                    <a:lnTo>
                      <a:pt x="1920" y="1320"/>
                    </a:lnTo>
                    <a:lnTo>
                      <a:pt x="1950" y="1320"/>
                    </a:lnTo>
                    <a:lnTo>
                      <a:pt x="1986" y="1326"/>
                    </a:lnTo>
                    <a:lnTo>
                      <a:pt x="2016" y="1326"/>
                    </a:lnTo>
                    <a:lnTo>
                      <a:pt x="2052" y="1326"/>
                    </a:lnTo>
                    <a:lnTo>
                      <a:pt x="2082" y="1326"/>
                    </a:lnTo>
                    <a:lnTo>
                      <a:pt x="2118" y="1326"/>
                    </a:lnTo>
                    <a:lnTo>
                      <a:pt x="2148" y="1326"/>
                    </a:lnTo>
                    <a:lnTo>
                      <a:pt x="2178" y="1326"/>
                    </a:lnTo>
                    <a:lnTo>
                      <a:pt x="2214" y="1326"/>
                    </a:lnTo>
                    <a:lnTo>
                      <a:pt x="2244" y="1320"/>
                    </a:lnTo>
                    <a:lnTo>
                      <a:pt x="2280" y="1320"/>
                    </a:lnTo>
                    <a:lnTo>
                      <a:pt x="2310" y="1320"/>
                    </a:lnTo>
                    <a:lnTo>
                      <a:pt x="2346" y="1320"/>
                    </a:lnTo>
                    <a:lnTo>
                      <a:pt x="2376" y="1326"/>
                    </a:lnTo>
                    <a:lnTo>
                      <a:pt x="2406" y="1332"/>
                    </a:lnTo>
                    <a:lnTo>
                      <a:pt x="2442" y="1338"/>
                    </a:lnTo>
                    <a:lnTo>
                      <a:pt x="2472" y="1338"/>
                    </a:lnTo>
                    <a:lnTo>
                      <a:pt x="2508" y="1344"/>
                    </a:lnTo>
                    <a:lnTo>
                      <a:pt x="2538" y="1344"/>
                    </a:lnTo>
                    <a:lnTo>
                      <a:pt x="2538" y="1338"/>
                    </a:lnTo>
                    <a:lnTo>
                      <a:pt x="2508" y="1338"/>
                    </a:lnTo>
                    <a:lnTo>
                      <a:pt x="2472" y="1332"/>
                    </a:lnTo>
                    <a:lnTo>
                      <a:pt x="2442" y="1326"/>
                    </a:lnTo>
                    <a:lnTo>
                      <a:pt x="2406" y="1314"/>
                    </a:lnTo>
                    <a:lnTo>
                      <a:pt x="2376" y="1302"/>
                    </a:lnTo>
                    <a:lnTo>
                      <a:pt x="2346" y="1296"/>
                    </a:lnTo>
                    <a:lnTo>
                      <a:pt x="2310" y="1290"/>
                    </a:lnTo>
                    <a:lnTo>
                      <a:pt x="2280" y="1284"/>
                    </a:lnTo>
                    <a:lnTo>
                      <a:pt x="2244" y="1284"/>
                    </a:lnTo>
                    <a:lnTo>
                      <a:pt x="2214" y="1290"/>
                    </a:lnTo>
                    <a:lnTo>
                      <a:pt x="2178" y="1290"/>
                    </a:lnTo>
                    <a:lnTo>
                      <a:pt x="2148" y="1296"/>
                    </a:lnTo>
                    <a:lnTo>
                      <a:pt x="2118" y="1296"/>
                    </a:lnTo>
                    <a:lnTo>
                      <a:pt x="2082" y="1302"/>
                    </a:lnTo>
                    <a:lnTo>
                      <a:pt x="2052" y="1302"/>
                    </a:lnTo>
                    <a:lnTo>
                      <a:pt x="2016" y="1296"/>
                    </a:lnTo>
                    <a:lnTo>
                      <a:pt x="1986" y="1296"/>
                    </a:lnTo>
                    <a:lnTo>
                      <a:pt x="1950" y="1290"/>
                    </a:lnTo>
                    <a:lnTo>
                      <a:pt x="1920" y="1278"/>
                    </a:lnTo>
                    <a:lnTo>
                      <a:pt x="1890" y="1272"/>
                    </a:lnTo>
                    <a:lnTo>
                      <a:pt x="1854" y="1254"/>
                    </a:lnTo>
                    <a:lnTo>
                      <a:pt x="1824" y="1242"/>
                    </a:lnTo>
                    <a:lnTo>
                      <a:pt x="1788" y="1236"/>
                    </a:lnTo>
                    <a:lnTo>
                      <a:pt x="1758" y="1230"/>
                    </a:lnTo>
                    <a:lnTo>
                      <a:pt x="1722" y="1230"/>
                    </a:lnTo>
                    <a:lnTo>
                      <a:pt x="1692" y="1236"/>
                    </a:lnTo>
                    <a:lnTo>
                      <a:pt x="1662" y="1242"/>
                    </a:lnTo>
                    <a:lnTo>
                      <a:pt x="1626" y="1254"/>
                    </a:lnTo>
                    <a:lnTo>
                      <a:pt x="1596" y="1266"/>
                    </a:lnTo>
                    <a:lnTo>
                      <a:pt x="1560" y="1278"/>
                    </a:lnTo>
                    <a:lnTo>
                      <a:pt x="1530" y="1284"/>
                    </a:lnTo>
                    <a:lnTo>
                      <a:pt x="1494" y="1290"/>
                    </a:lnTo>
                    <a:lnTo>
                      <a:pt x="1464" y="1296"/>
                    </a:lnTo>
                    <a:lnTo>
                      <a:pt x="1434" y="1302"/>
                    </a:lnTo>
                    <a:lnTo>
                      <a:pt x="1398" y="1302"/>
                    </a:lnTo>
                    <a:lnTo>
                      <a:pt x="1368" y="1302"/>
                    </a:lnTo>
                    <a:lnTo>
                      <a:pt x="1332" y="1302"/>
                    </a:lnTo>
                    <a:lnTo>
                      <a:pt x="1302" y="1302"/>
                    </a:lnTo>
                    <a:lnTo>
                      <a:pt x="1272" y="1302"/>
                    </a:lnTo>
                    <a:lnTo>
                      <a:pt x="1236" y="1296"/>
                    </a:lnTo>
                    <a:lnTo>
                      <a:pt x="1206" y="1296"/>
                    </a:lnTo>
                    <a:lnTo>
                      <a:pt x="1170" y="1290"/>
                    </a:lnTo>
                    <a:lnTo>
                      <a:pt x="1140" y="1284"/>
                    </a:lnTo>
                    <a:lnTo>
                      <a:pt x="1104" y="1284"/>
                    </a:lnTo>
                    <a:lnTo>
                      <a:pt x="1074" y="1278"/>
                    </a:lnTo>
                    <a:lnTo>
                      <a:pt x="1044" y="1272"/>
                    </a:lnTo>
                    <a:lnTo>
                      <a:pt x="1008" y="1266"/>
                    </a:lnTo>
                    <a:lnTo>
                      <a:pt x="978" y="1266"/>
                    </a:lnTo>
                    <a:lnTo>
                      <a:pt x="942" y="1266"/>
                    </a:lnTo>
                    <a:lnTo>
                      <a:pt x="912" y="1266"/>
                    </a:lnTo>
                    <a:lnTo>
                      <a:pt x="876" y="1266"/>
                    </a:lnTo>
                    <a:lnTo>
                      <a:pt x="846" y="1272"/>
                    </a:lnTo>
                    <a:lnTo>
                      <a:pt x="816" y="1278"/>
                    </a:lnTo>
                    <a:lnTo>
                      <a:pt x="780" y="1278"/>
                    </a:lnTo>
                    <a:lnTo>
                      <a:pt x="750" y="1278"/>
                    </a:lnTo>
                    <a:lnTo>
                      <a:pt x="714" y="1284"/>
                    </a:lnTo>
                    <a:lnTo>
                      <a:pt x="684" y="1284"/>
                    </a:lnTo>
                    <a:lnTo>
                      <a:pt x="648" y="1284"/>
                    </a:lnTo>
                    <a:lnTo>
                      <a:pt x="618" y="1284"/>
                    </a:lnTo>
                    <a:lnTo>
                      <a:pt x="588" y="1284"/>
                    </a:lnTo>
                    <a:lnTo>
                      <a:pt x="552" y="1278"/>
                    </a:lnTo>
                    <a:lnTo>
                      <a:pt x="522" y="1272"/>
                    </a:lnTo>
                    <a:lnTo>
                      <a:pt x="486" y="1266"/>
                    </a:lnTo>
                    <a:lnTo>
                      <a:pt x="456" y="1260"/>
                    </a:lnTo>
                    <a:lnTo>
                      <a:pt x="420" y="1248"/>
                    </a:lnTo>
                    <a:lnTo>
                      <a:pt x="390" y="1230"/>
                    </a:lnTo>
                    <a:lnTo>
                      <a:pt x="360" y="1206"/>
                    </a:lnTo>
                    <a:lnTo>
                      <a:pt x="324" y="1176"/>
                    </a:lnTo>
                    <a:lnTo>
                      <a:pt x="294" y="1134"/>
                    </a:lnTo>
                    <a:lnTo>
                      <a:pt x="258" y="1074"/>
                    </a:lnTo>
                    <a:lnTo>
                      <a:pt x="228" y="996"/>
                    </a:lnTo>
                    <a:lnTo>
                      <a:pt x="192" y="912"/>
                    </a:lnTo>
                    <a:lnTo>
                      <a:pt x="162" y="810"/>
                    </a:lnTo>
                    <a:lnTo>
                      <a:pt x="132" y="684"/>
                    </a:lnTo>
                    <a:lnTo>
                      <a:pt x="96" y="528"/>
                    </a:lnTo>
                    <a:lnTo>
                      <a:pt x="66" y="348"/>
                    </a:lnTo>
                    <a:lnTo>
                      <a:pt x="30" y="156"/>
                    </a:lnTo>
                    <a:lnTo>
                      <a:pt x="0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6" name="Freeform 183"/>
              <p:cNvSpPr>
                <a:spLocks/>
              </p:cNvSpPr>
              <p:nvPr/>
            </p:nvSpPr>
            <p:spPr bwMode="auto">
              <a:xfrm>
                <a:off x="2647950" y="3429000"/>
                <a:ext cx="4029075" cy="1543050"/>
              </a:xfrm>
              <a:custGeom>
                <a:avLst/>
                <a:gdLst/>
                <a:ahLst/>
                <a:cxnLst>
                  <a:cxn ang="0">
                    <a:pos x="30" y="102"/>
                  </a:cxn>
                  <a:cxn ang="0">
                    <a:pos x="96" y="366"/>
                  </a:cxn>
                  <a:cxn ang="0">
                    <a:pos x="162" y="570"/>
                  </a:cxn>
                  <a:cxn ang="0">
                    <a:pos x="228" y="720"/>
                  </a:cxn>
                  <a:cxn ang="0">
                    <a:pos x="294" y="822"/>
                  </a:cxn>
                  <a:cxn ang="0">
                    <a:pos x="360" y="876"/>
                  </a:cxn>
                  <a:cxn ang="0">
                    <a:pos x="420" y="906"/>
                  </a:cxn>
                  <a:cxn ang="0">
                    <a:pos x="486" y="924"/>
                  </a:cxn>
                  <a:cxn ang="0">
                    <a:pos x="552" y="930"/>
                  </a:cxn>
                  <a:cxn ang="0">
                    <a:pos x="618" y="936"/>
                  </a:cxn>
                  <a:cxn ang="0">
                    <a:pos x="684" y="936"/>
                  </a:cxn>
                  <a:cxn ang="0">
                    <a:pos x="750" y="936"/>
                  </a:cxn>
                  <a:cxn ang="0">
                    <a:pos x="816" y="930"/>
                  </a:cxn>
                  <a:cxn ang="0">
                    <a:pos x="876" y="924"/>
                  </a:cxn>
                  <a:cxn ang="0">
                    <a:pos x="942" y="924"/>
                  </a:cxn>
                  <a:cxn ang="0">
                    <a:pos x="1008" y="924"/>
                  </a:cxn>
                  <a:cxn ang="0">
                    <a:pos x="1074" y="930"/>
                  </a:cxn>
                  <a:cxn ang="0">
                    <a:pos x="1140" y="936"/>
                  </a:cxn>
                  <a:cxn ang="0">
                    <a:pos x="1206" y="942"/>
                  </a:cxn>
                  <a:cxn ang="0">
                    <a:pos x="1272" y="948"/>
                  </a:cxn>
                  <a:cxn ang="0">
                    <a:pos x="1332" y="948"/>
                  </a:cxn>
                  <a:cxn ang="0">
                    <a:pos x="1398" y="948"/>
                  </a:cxn>
                  <a:cxn ang="0">
                    <a:pos x="1464" y="942"/>
                  </a:cxn>
                  <a:cxn ang="0">
                    <a:pos x="1530" y="936"/>
                  </a:cxn>
                  <a:cxn ang="0">
                    <a:pos x="1596" y="924"/>
                  </a:cxn>
                  <a:cxn ang="0">
                    <a:pos x="1662" y="906"/>
                  </a:cxn>
                  <a:cxn ang="0">
                    <a:pos x="1722" y="900"/>
                  </a:cxn>
                  <a:cxn ang="0">
                    <a:pos x="1788" y="900"/>
                  </a:cxn>
                  <a:cxn ang="0">
                    <a:pos x="1854" y="918"/>
                  </a:cxn>
                  <a:cxn ang="0">
                    <a:pos x="1920" y="930"/>
                  </a:cxn>
                  <a:cxn ang="0">
                    <a:pos x="1986" y="942"/>
                  </a:cxn>
                  <a:cxn ang="0">
                    <a:pos x="2052" y="948"/>
                  </a:cxn>
                  <a:cxn ang="0">
                    <a:pos x="2118" y="948"/>
                  </a:cxn>
                  <a:cxn ang="0">
                    <a:pos x="2178" y="942"/>
                  </a:cxn>
                  <a:cxn ang="0">
                    <a:pos x="2244" y="936"/>
                  </a:cxn>
                  <a:cxn ang="0">
                    <a:pos x="2310" y="936"/>
                  </a:cxn>
                  <a:cxn ang="0">
                    <a:pos x="2376" y="948"/>
                  </a:cxn>
                  <a:cxn ang="0">
                    <a:pos x="2442" y="966"/>
                  </a:cxn>
                  <a:cxn ang="0">
                    <a:pos x="2508" y="972"/>
                  </a:cxn>
                </a:cxnLst>
                <a:rect l="0" t="0" r="r" b="b"/>
                <a:pathLst>
                  <a:path w="2538" h="972">
                    <a:moveTo>
                      <a:pt x="0" y="0"/>
                    </a:moveTo>
                    <a:lnTo>
                      <a:pt x="30" y="102"/>
                    </a:lnTo>
                    <a:lnTo>
                      <a:pt x="66" y="234"/>
                    </a:lnTo>
                    <a:lnTo>
                      <a:pt x="96" y="366"/>
                    </a:lnTo>
                    <a:lnTo>
                      <a:pt x="132" y="480"/>
                    </a:lnTo>
                    <a:lnTo>
                      <a:pt x="162" y="570"/>
                    </a:lnTo>
                    <a:lnTo>
                      <a:pt x="192" y="648"/>
                    </a:lnTo>
                    <a:lnTo>
                      <a:pt x="228" y="720"/>
                    </a:lnTo>
                    <a:lnTo>
                      <a:pt x="258" y="774"/>
                    </a:lnTo>
                    <a:lnTo>
                      <a:pt x="294" y="822"/>
                    </a:lnTo>
                    <a:lnTo>
                      <a:pt x="324" y="852"/>
                    </a:lnTo>
                    <a:lnTo>
                      <a:pt x="360" y="876"/>
                    </a:lnTo>
                    <a:lnTo>
                      <a:pt x="390" y="894"/>
                    </a:lnTo>
                    <a:lnTo>
                      <a:pt x="420" y="906"/>
                    </a:lnTo>
                    <a:lnTo>
                      <a:pt x="456" y="918"/>
                    </a:lnTo>
                    <a:lnTo>
                      <a:pt x="486" y="924"/>
                    </a:lnTo>
                    <a:lnTo>
                      <a:pt x="522" y="930"/>
                    </a:lnTo>
                    <a:lnTo>
                      <a:pt x="552" y="930"/>
                    </a:lnTo>
                    <a:lnTo>
                      <a:pt x="588" y="936"/>
                    </a:lnTo>
                    <a:lnTo>
                      <a:pt x="618" y="936"/>
                    </a:lnTo>
                    <a:lnTo>
                      <a:pt x="648" y="936"/>
                    </a:lnTo>
                    <a:lnTo>
                      <a:pt x="684" y="936"/>
                    </a:lnTo>
                    <a:lnTo>
                      <a:pt x="714" y="936"/>
                    </a:lnTo>
                    <a:lnTo>
                      <a:pt x="750" y="936"/>
                    </a:lnTo>
                    <a:lnTo>
                      <a:pt x="780" y="930"/>
                    </a:lnTo>
                    <a:lnTo>
                      <a:pt x="816" y="930"/>
                    </a:lnTo>
                    <a:lnTo>
                      <a:pt x="846" y="930"/>
                    </a:lnTo>
                    <a:lnTo>
                      <a:pt x="876" y="924"/>
                    </a:lnTo>
                    <a:lnTo>
                      <a:pt x="912" y="924"/>
                    </a:lnTo>
                    <a:lnTo>
                      <a:pt x="942" y="924"/>
                    </a:lnTo>
                    <a:lnTo>
                      <a:pt x="978" y="924"/>
                    </a:lnTo>
                    <a:lnTo>
                      <a:pt x="1008" y="924"/>
                    </a:lnTo>
                    <a:lnTo>
                      <a:pt x="1044" y="930"/>
                    </a:lnTo>
                    <a:lnTo>
                      <a:pt x="1074" y="930"/>
                    </a:lnTo>
                    <a:lnTo>
                      <a:pt x="1104" y="936"/>
                    </a:lnTo>
                    <a:lnTo>
                      <a:pt x="1140" y="936"/>
                    </a:lnTo>
                    <a:lnTo>
                      <a:pt x="1170" y="942"/>
                    </a:lnTo>
                    <a:lnTo>
                      <a:pt x="1206" y="942"/>
                    </a:lnTo>
                    <a:lnTo>
                      <a:pt x="1236" y="948"/>
                    </a:lnTo>
                    <a:lnTo>
                      <a:pt x="1272" y="948"/>
                    </a:lnTo>
                    <a:lnTo>
                      <a:pt x="1302" y="948"/>
                    </a:lnTo>
                    <a:lnTo>
                      <a:pt x="1332" y="948"/>
                    </a:lnTo>
                    <a:lnTo>
                      <a:pt x="1368" y="948"/>
                    </a:lnTo>
                    <a:lnTo>
                      <a:pt x="1398" y="948"/>
                    </a:lnTo>
                    <a:lnTo>
                      <a:pt x="1434" y="948"/>
                    </a:lnTo>
                    <a:lnTo>
                      <a:pt x="1464" y="942"/>
                    </a:lnTo>
                    <a:lnTo>
                      <a:pt x="1494" y="942"/>
                    </a:lnTo>
                    <a:lnTo>
                      <a:pt x="1530" y="936"/>
                    </a:lnTo>
                    <a:lnTo>
                      <a:pt x="1560" y="930"/>
                    </a:lnTo>
                    <a:lnTo>
                      <a:pt x="1596" y="924"/>
                    </a:lnTo>
                    <a:lnTo>
                      <a:pt x="1626" y="918"/>
                    </a:lnTo>
                    <a:lnTo>
                      <a:pt x="1662" y="906"/>
                    </a:lnTo>
                    <a:lnTo>
                      <a:pt x="1692" y="900"/>
                    </a:lnTo>
                    <a:lnTo>
                      <a:pt x="1722" y="900"/>
                    </a:lnTo>
                    <a:lnTo>
                      <a:pt x="1758" y="894"/>
                    </a:lnTo>
                    <a:lnTo>
                      <a:pt x="1788" y="900"/>
                    </a:lnTo>
                    <a:lnTo>
                      <a:pt x="1824" y="906"/>
                    </a:lnTo>
                    <a:lnTo>
                      <a:pt x="1854" y="918"/>
                    </a:lnTo>
                    <a:lnTo>
                      <a:pt x="1890" y="924"/>
                    </a:lnTo>
                    <a:lnTo>
                      <a:pt x="1920" y="930"/>
                    </a:lnTo>
                    <a:lnTo>
                      <a:pt x="1950" y="936"/>
                    </a:lnTo>
                    <a:lnTo>
                      <a:pt x="1986" y="942"/>
                    </a:lnTo>
                    <a:lnTo>
                      <a:pt x="2016" y="948"/>
                    </a:lnTo>
                    <a:lnTo>
                      <a:pt x="2052" y="948"/>
                    </a:lnTo>
                    <a:lnTo>
                      <a:pt x="2082" y="948"/>
                    </a:lnTo>
                    <a:lnTo>
                      <a:pt x="2118" y="948"/>
                    </a:lnTo>
                    <a:lnTo>
                      <a:pt x="2148" y="948"/>
                    </a:lnTo>
                    <a:lnTo>
                      <a:pt x="2178" y="942"/>
                    </a:lnTo>
                    <a:lnTo>
                      <a:pt x="2214" y="942"/>
                    </a:lnTo>
                    <a:lnTo>
                      <a:pt x="2244" y="936"/>
                    </a:lnTo>
                    <a:lnTo>
                      <a:pt x="2280" y="936"/>
                    </a:lnTo>
                    <a:lnTo>
                      <a:pt x="2310" y="936"/>
                    </a:lnTo>
                    <a:lnTo>
                      <a:pt x="2346" y="942"/>
                    </a:lnTo>
                    <a:lnTo>
                      <a:pt x="2376" y="948"/>
                    </a:lnTo>
                    <a:lnTo>
                      <a:pt x="2406" y="954"/>
                    </a:lnTo>
                    <a:lnTo>
                      <a:pt x="2442" y="966"/>
                    </a:lnTo>
                    <a:lnTo>
                      <a:pt x="2472" y="966"/>
                    </a:lnTo>
                    <a:lnTo>
                      <a:pt x="2508" y="972"/>
                    </a:lnTo>
                    <a:lnTo>
                      <a:pt x="2538" y="972"/>
                    </a:lnTo>
                  </a:path>
                </a:pathLst>
              </a:custGeom>
              <a:noFill/>
              <a:ln w="25400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9" name="Group 406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55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6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7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8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9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0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1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2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3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4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5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6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7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8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9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0" name="Freeform 134"/>
              <p:cNvSpPr>
                <a:spLocks/>
              </p:cNvSpPr>
              <p:nvPr/>
            </p:nvSpPr>
            <p:spPr bwMode="auto">
              <a:xfrm>
                <a:off x="2647950" y="2886075"/>
                <a:ext cx="4029075" cy="2085975"/>
              </a:xfrm>
              <a:custGeom>
                <a:avLst/>
                <a:gdLst/>
                <a:ahLst/>
                <a:cxnLst>
                  <a:cxn ang="0">
                    <a:pos x="66" y="522"/>
                  </a:cxn>
                  <a:cxn ang="0">
                    <a:pos x="162" y="690"/>
                  </a:cxn>
                  <a:cxn ang="0">
                    <a:pos x="258" y="1026"/>
                  </a:cxn>
                  <a:cxn ang="0">
                    <a:pos x="360" y="1182"/>
                  </a:cxn>
                  <a:cxn ang="0">
                    <a:pos x="456" y="1236"/>
                  </a:cxn>
                  <a:cxn ang="0">
                    <a:pos x="552" y="1260"/>
                  </a:cxn>
                  <a:cxn ang="0">
                    <a:pos x="648" y="1266"/>
                  </a:cxn>
                  <a:cxn ang="0">
                    <a:pos x="750" y="1266"/>
                  </a:cxn>
                  <a:cxn ang="0">
                    <a:pos x="846" y="1260"/>
                  </a:cxn>
                  <a:cxn ang="0">
                    <a:pos x="942" y="1260"/>
                  </a:cxn>
                  <a:cxn ang="0">
                    <a:pos x="1044" y="1260"/>
                  </a:cxn>
                  <a:cxn ang="0">
                    <a:pos x="1140" y="1272"/>
                  </a:cxn>
                  <a:cxn ang="0">
                    <a:pos x="1236" y="1278"/>
                  </a:cxn>
                  <a:cxn ang="0">
                    <a:pos x="1332" y="1278"/>
                  </a:cxn>
                  <a:cxn ang="0">
                    <a:pos x="1434" y="1272"/>
                  </a:cxn>
                  <a:cxn ang="0">
                    <a:pos x="1530" y="1242"/>
                  </a:cxn>
                  <a:cxn ang="0">
                    <a:pos x="1626" y="1164"/>
                  </a:cxn>
                  <a:cxn ang="0">
                    <a:pos x="1722" y="1080"/>
                  </a:cxn>
                  <a:cxn ang="0">
                    <a:pos x="1824" y="1164"/>
                  </a:cxn>
                  <a:cxn ang="0">
                    <a:pos x="1920" y="1236"/>
                  </a:cxn>
                  <a:cxn ang="0">
                    <a:pos x="2016" y="1266"/>
                  </a:cxn>
                  <a:cxn ang="0">
                    <a:pos x="2118" y="1272"/>
                  </a:cxn>
                  <a:cxn ang="0">
                    <a:pos x="2214" y="1272"/>
                  </a:cxn>
                  <a:cxn ang="0">
                    <a:pos x="2310" y="1278"/>
                  </a:cxn>
                  <a:cxn ang="0">
                    <a:pos x="2406" y="1296"/>
                  </a:cxn>
                  <a:cxn ang="0">
                    <a:pos x="2508" y="1314"/>
                  </a:cxn>
                  <a:cxn ang="0">
                    <a:pos x="2508" y="1308"/>
                  </a:cxn>
                  <a:cxn ang="0">
                    <a:pos x="2406" y="1278"/>
                  </a:cxn>
                  <a:cxn ang="0">
                    <a:pos x="2310" y="1242"/>
                  </a:cxn>
                  <a:cxn ang="0">
                    <a:pos x="2214" y="1236"/>
                  </a:cxn>
                  <a:cxn ang="0">
                    <a:pos x="2118" y="1218"/>
                  </a:cxn>
                  <a:cxn ang="0">
                    <a:pos x="2016" y="1194"/>
                  </a:cxn>
                  <a:cxn ang="0">
                    <a:pos x="1920" y="1134"/>
                  </a:cxn>
                  <a:cxn ang="0">
                    <a:pos x="1824" y="990"/>
                  </a:cxn>
                  <a:cxn ang="0">
                    <a:pos x="1722" y="864"/>
                  </a:cxn>
                  <a:cxn ang="0">
                    <a:pos x="1626" y="1056"/>
                  </a:cxn>
                  <a:cxn ang="0">
                    <a:pos x="1530" y="1188"/>
                  </a:cxn>
                  <a:cxn ang="0">
                    <a:pos x="1434" y="1236"/>
                  </a:cxn>
                  <a:cxn ang="0">
                    <a:pos x="1332" y="1248"/>
                  </a:cxn>
                  <a:cxn ang="0">
                    <a:pos x="1236" y="1248"/>
                  </a:cxn>
                  <a:cxn ang="0">
                    <a:pos x="1140" y="1236"/>
                  </a:cxn>
                  <a:cxn ang="0">
                    <a:pos x="1044" y="1224"/>
                  </a:cxn>
                  <a:cxn ang="0">
                    <a:pos x="942" y="1212"/>
                  </a:cxn>
                  <a:cxn ang="0">
                    <a:pos x="846" y="1212"/>
                  </a:cxn>
                  <a:cxn ang="0">
                    <a:pos x="750" y="1218"/>
                  </a:cxn>
                  <a:cxn ang="0">
                    <a:pos x="648" y="1224"/>
                  </a:cxn>
                  <a:cxn ang="0">
                    <a:pos x="552" y="1212"/>
                  </a:cxn>
                  <a:cxn ang="0">
                    <a:pos x="456" y="1176"/>
                  </a:cxn>
                  <a:cxn ang="0">
                    <a:pos x="360" y="1092"/>
                  </a:cxn>
                  <a:cxn ang="0">
                    <a:pos x="258" y="822"/>
                  </a:cxn>
                  <a:cxn ang="0">
                    <a:pos x="162" y="192"/>
                  </a:cxn>
                  <a:cxn ang="0">
                    <a:pos x="66" y="6"/>
                  </a:cxn>
                  <a:cxn ang="0">
                    <a:pos x="0" y="552"/>
                  </a:cxn>
                </a:cxnLst>
                <a:rect l="0" t="0" r="r" b="b"/>
                <a:pathLst>
                  <a:path w="2538" h="1314">
                    <a:moveTo>
                      <a:pt x="0" y="552"/>
                    </a:moveTo>
                    <a:lnTo>
                      <a:pt x="30" y="534"/>
                    </a:lnTo>
                    <a:lnTo>
                      <a:pt x="66" y="522"/>
                    </a:lnTo>
                    <a:lnTo>
                      <a:pt x="96" y="534"/>
                    </a:lnTo>
                    <a:lnTo>
                      <a:pt x="132" y="588"/>
                    </a:lnTo>
                    <a:lnTo>
                      <a:pt x="162" y="690"/>
                    </a:lnTo>
                    <a:lnTo>
                      <a:pt x="192" y="810"/>
                    </a:lnTo>
                    <a:lnTo>
                      <a:pt x="228" y="924"/>
                    </a:lnTo>
                    <a:lnTo>
                      <a:pt x="258" y="1026"/>
                    </a:lnTo>
                    <a:lnTo>
                      <a:pt x="294" y="1098"/>
                    </a:lnTo>
                    <a:lnTo>
                      <a:pt x="324" y="1146"/>
                    </a:lnTo>
                    <a:lnTo>
                      <a:pt x="360" y="1182"/>
                    </a:lnTo>
                    <a:lnTo>
                      <a:pt x="390" y="1206"/>
                    </a:lnTo>
                    <a:lnTo>
                      <a:pt x="420" y="1224"/>
                    </a:lnTo>
                    <a:lnTo>
                      <a:pt x="456" y="1236"/>
                    </a:lnTo>
                    <a:lnTo>
                      <a:pt x="486" y="1248"/>
                    </a:lnTo>
                    <a:lnTo>
                      <a:pt x="522" y="1254"/>
                    </a:lnTo>
                    <a:lnTo>
                      <a:pt x="552" y="1260"/>
                    </a:lnTo>
                    <a:lnTo>
                      <a:pt x="588" y="1266"/>
                    </a:lnTo>
                    <a:lnTo>
                      <a:pt x="618" y="1266"/>
                    </a:lnTo>
                    <a:lnTo>
                      <a:pt x="648" y="1266"/>
                    </a:lnTo>
                    <a:lnTo>
                      <a:pt x="684" y="1266"/>
                    </a:lnTo>
                    <a:lnTo>
                      <a:pt x="714" y="1266"/>
                    </a:lnTo>
                    <a:lnTo>
                      <a:pt x="750" y="1266"/>
                    </a:lnTo>
                    <a:lnTo>
                      <a:pt x="780" y="1266"/>
                    </a:lnTo>
                    <a:lnTo>
                      <a:pt x="816" y="1266"/>
                    </a:lnTo>
                    <a:lnTo>
                      <a:pt x="846" y="1260"/>
                    </a:lnTo>
                    <a:lnTo>
                      <a:pt x="876" y="1260"/>
                    </a:lnTo>
                    <a:lnTo>
                      <a:pt x="912" y="1260"/>
                    </a:lnTo>
                    <a:lnTo>
                      <a:pt x="942" y="1260"/>
                    </a:lnTo>
                    <a:lnTo>
                      <a:pt x="978" y="1260"/>
                    </a:lnTo>
                    <a:lnTo>
                      <a:pt x="1008" y="1260"/>
                    </a:lnTo>
                    <a:lnTo>
                      <a:pt x="1044" y="1260"/>
                    </a:lnTo>
                    <a:lnTo>
                      <a:pt x="1074" y="1266"/>
                    </a:lnTo>
                    <a:lnTo>
                      <a:pt x="1104" y="1266"/>
                    </a:lnTo>
                    <a:lnTo>
                      <a:pt x="1140" y="1272"/>
                    </a:lnTo>
                    <a:lnTo>
                      <a:pt x="1170" y="1272"/>
                    </a:lnTo>
                    <a:lnTo>
                      <a:pt x="1206" y="1272"/>
                    </a:lnTo>
                    <a:lnTo>
                      <a:pt x="1236" y="1278"/>
                    </a:lnTo>
                    <a:lnTo>
                      <a:pt x="1272" y="1278"/>
                    </a:lnTo>
                    <a:lnTo>
                      <a:pt x="1302" y="1278"/>
                    </a:lnTo>
                    <a:lnTo>
                      <a:pt x="1332" y="1278"/>
                    </a:lnTo>
                    <a:lnTo>
                      <a:pt x="1368" y="1278"/>
                    </a:lnTo>
                    <a:lnTo>
                      <a:pt x="1398" y="1272"/>
                    </a:lnTo>
                    <a:lnTo>
                      <a:pt x="1434" y="1272"/>
                    </a:lnTo>
                    <a:lnTo>
                      <a:pt x="1464" y="1266"/>
                    </a:lnTo>
                    <a:lnTo>
                      <a:pt x="1494" y="1254"/>
                    </a:lnTo>
                    <a:lnTo>
                      <a:pt x="1530" y="1242"/>
                    </a:lnTo>
                    <a:lnTo>
                      <a:pt x="1560" y="1224"/>
                    </a:lnTo>
                    <a:lnTo>
                      <a:pt x="1596" y="1200"/>
                    </a:lnTo>
                    <a:lnTo>
                      <a:pt x="1626" y="1164"/>
                    </a:lnTo>
                    <a:lnTo>
                      <a:pt x="1662" y="1122"/>
                    </a:lnTo>
                    <a:lnTo>
                      <a:pt x="1692" y="1086"/>
                    </a:lnTo>
                    <a:lnTo>
                      <a:pt x="1722" y="1080"/>
                    </a:lnTo>
                    <a:lnTo>
                      <a:pt x="1758" y="1098"/>
                    </a:lnTo>
                    <a:lnTo>
                      <a:pt x="1788" y="1128"/>
                    </a:lnTo>
                    <a:lnTo>
                      <a:pt x="1824" y="1164"/>
                    </a:lnTo>
                    <a:lnTo>
                      <a:pt x="1854" y="1194"/>
                    </a:lnTo>
                    <a:lnTo>
                      <a:pt x="1890" y="1218"/>
                    </a:lnTo>
                    <a:lnTo>
                      <a:pt x="1920" y="1236"/>
                    </a:lnTo>
                    <a:lnTo>
                      <a:pt x="1950" y="1248"/>
                    </a:lnTo>
                    <a:lnTo>
                      <a:pt x="1986" y="1260"/>
                    </a:lnTo>
                    <a:lnTo>
                      <a:pt x="2016" y="1266"/>
                    </a:lnTo>
                    <a:lnTo>
                      <a:pt x="2052" y="1272"/>
                    </a:lnTo>
                    <a:lnTo>
                      <a:pt x="2082" y="1272"/>
                    </a:lnTo>
                    <a:lnTo>
                      <a:pt x="2118" y="1272"/>
                    </a:lnTo>
                    <a:lnTo>
                      <a:pt x="2148" y="1272"/>
                    </a:lnTo>
                    <a:lnTo>
                      <a:pt x="2178" y="1272"/>
                    </a:lnTo>
                    <a:lnTo>
                      <a:pt x="2214" y="1272"/>
                    </a:lnTo>
                    <a:lnTo>
                      <a:pt x="2244" y="1272"/>
                    </a:lnTo>
                    <a:lnTo>
                      <a:pt x="2280" y="1272"/>
                    </a:lnTo>
                    <a:lnTo>
                      <a:pt x="2310" y="1278"/>
                    </a:lnTo>
                    <a:lnTo>
                      <a:pt x="2346" y="1284"/>
                    </a:lnTo>
                    <a:lnTo>
                      <a:pt x="2376" y="1290"/>
                    </a:lnTo>
                    <a:lnTo>
                      <a:pt x="2406" y="1296"/>
                    </a:lnTo>
                    <a:lnTo>
                      <a:pt x="2442" y="1302"/>
                    </a:lnTo>
                    <a:lnTo>
                      <a:pt x="2472" y="1308"/>
                    </a:lnTo>
                    <a:lnTo>
                      <a:pt x="2508" y="1314"/>
                    </a:lnTo>
                    <a:lnTo>
                      <a:pt x="2538" y="1314"/>
                    </a:lnTo>
                    <a:lnTo>
                      <a:pt x="2538" y="1308"/>
                    </a:lnTo>
                    <a:lnTo>
                      <a:pt x="2508" y="1308"/>
                    </a:lnTo>
                    <a:lnTo>
                      <a:pt x="2472" y="1302"/>
                    </a:lnTo>
                    <a:lnTo>
                      <a:pt x="2442" y="1290"/>
                    </a:lnTo>
                    <a:lnTo>
                      <a:pt x="2406" y="1278"/>
                    </a:lnTo>
                    <a:lnTo>
                      <a:pt x="2376" y="1260"/>
                    </a:lnTo>
                    <a:lnTo>
                      <a:pt x="2346" y="1248"/>
                    </a:lnTo>
                    <a:lnTo>
                      <a:pt x="2310" y="1242"/>
                    </a:lnTo>
                    <a:lnTo>
                      <a:pt x="2280" y="1236"/>
                    </a:lnTo>
                    <a:lnTo>
                      <a:pt x="2244" y="1236"/>
                    </a:lnTo>
                    <a:lnTo>
                      <a:pt x="2214" y="1236"/>
                    </a:lnTo>
                    <a:lnTo>
                      <a:pt x="2178" y="1230"/>
                    </a:lnTo>
                    <a:lnTo>
                      <a:pt x="2148" y="1224"/>
                    </a:lnTo>
                    <a:lnTo>
                      <a:pt x="2118" y="1218"/>
                    </a:lnTo>
                    <a:lnTo>
                      <a:pt x="2082" y="1212"/>
                    </a:lnTo>
                    <a:lnTo>
                      <a:pt x="2052" y="1206"/>
                    </a:lnTo>
                    <a:lnTo>
                      <a:pt x="2016" y="1194"/>
                    </a:lnTo>
                    <a:lnTo>
                      <a:pt x="1986" y="1182"/>
                    </a:lnTo>
                    <a:lnTo>
                      <a:pt x="1950" y="1164"/>
                    </a:lnTo>
                    <a:lnTo>
                      <a:pt x="1920" y="1134"/>
                    </a:lnTo>
                    <a:lnTo>
                      <a:pt x="1890" y="1098"/>
                    </a:lnTo>
                    <a:lnTo>
                      <a:pt x="1854" y="1050"/>
                    </a:lnTo>
                    <a:lnTo>
                      <a:pt x="1824" y="990"/>
                    </a:lnTo>
                    <a:lnTo>
                      <a:pt x="1788" y="924"/>
                    </a:lnTo>
                    <a:lnTo>
                      <a:pt x="1758" y="876"/>
                    </a:lnTo>
                    <a:lnTo>
                      <a:pt x="1722" y="864"/>
                    </a:lnTo>
                    <a:lnTo>
                      <a:pt x="1692" y="900"/>
                    </a:lnTo>
                    <a:lnTo>
                      <a:pt x="1662" y="972"/>
                    </a:lnTo>
                    <a:lnTo>
                      <a:pt x="1626" y="1056"/>
                    </a:lnTo>
                    <a:lnTo>
                      <a:pt x="1596" y="1122"/>
                    </a:lnTo>
                    <a:lnTo>
                      <a:pt x="1560" y="1164"/>
                    </a:lnTo>
                    <a:lnTo>
                      <a:pt x="1530" y="1188"/>
                    </a:lnTo>
                    <a:lnTo>
                      <a:pt x="1494" y="1212"/>
                    </a:lnTo>
                    <a:lnTo>
                      <a:pt x="1464" y="1224"/>
                    </a:lnTo>
                    <a:lnTo>
                      <a:pt x="1434" y="1236"/>
                    </a:lnTo>
                    <a:lnTo>
                      <a:pt x="1398" y="1242"/>
                    </a:lnTo>
                    <a:lnTo>
                      <a:pt x="1368" y="1242"/>
                    </a:lnTo>
                    <a:lnTo>
                      <a:pt x="1332" y="1248"/>
                    </a:lnTo>
                    <a:lnTo>
                      <a:pt x="1302" y="1248"/>
                    </a:lnTo>
                    <a:lnTo>
                      <a:pt x="1272" y="1248"/>
                    </a:lnTo>
                    <a:lnTo>
                      <a:pt x="1236" y="1248"/>
                    </a:lnTo>
                    <a:lnTo>
                      <a:pt x="1206" y="1242"/>
                    </a:lnTo>
                    <a:lnTo>
                      <a:pt x="1170" y="1242"/>
                    </a:lnTo>
                    <a:lnTo>
                      <a:pt x="1140" y="1236"/>
                    </a:lnTo>
                    <a:lnTo>
                      <a:pt x="1104" y="1230"/>
                    </a:lnTo>
                    <a:lnTo>
                      <a:pt x="1074" y="1224"/>
                    </a:lnTo>
                    <a:lnTo>
                      <a:pt x="1044" y="1224"/>
                    </a:lnTo>
                    <a:lnTo>
                      <a:pt x="1008" y="1218"/>
                    </a:lnTo>
                    <a:lnTo>
                      <a:pt x="978" y="1212"/>
                    </a:lnTo>
                    <a:lnTo>
                      <a:pt x="942" y="1212"/>
                    </a:lnTo>
                    <a:lnTo>
                      <a:pt x="912" y="1206"/>
                    </a:lnTo>
                    <a:lnTo>
                      <a:pt x="876" y="1206"/>
                    </a:lnTo>
                    <a:lnTo>
                      <a:pt x="846" y="1212"/>
                    </a:lnTo>
                    <a:lnTo>
                      <a:pt x="816" y="1212"/>
                    </a:lnTo>
                    <a:lnTo>
                      <a:pt x="780" y="1218"/>
                    </a:lnTo>
                    <a:lnTo>
                      <a:pt x="750" y="1218"/>
                    </a:lnTo>
                    <a:lnTo>
                      <a:pt x="714" y="1218"/>
                    </a:lnTo>
                    <a:lnTo>
                      <a:pt x="684" y="1224"/>
                    </a:lnTo>
                    <a:lnTo>
                      <a:pt x="648" y="1224"/>
                    </a:lnTo>
                    <a:lnTo>
                      <a:pt x="618" y="1218"/>
                    </a:lnTo>
                    <a:lnTo>
                      <a:pt x="588" y="1218"/>
                    </a:lnTo>
                    <a:lnTo>
                      <a:pt x="552" y="1212"/>
                    </a:lnTo>
                    <a:lnTo>
                      <a:pt x="522" y="1206"/>
                    </a:lnTo>
                    <a:lnTo>
                      <a:pt x="486" y="1194"/>
                    </a:lnTo>
                    <a:lnTo>
                      <a:pt x="456" y="1176"/>
                    </a:lnTo>
                    <a:lnTo>
                      <a:pt x="420" y="1158"/>
                    </a:lnTo>
                    <a:lnTo>
                      <a:pt x="390" y="1128"/>
                    </a:lnTo>
                    <a:lnTo>
                      <a:pt x="360" y="1092"/>
                    </a:lnTo>
                    <a:lnTo>
                      <a:pt x="324" y="1032"/>
                    </a:lnTo>
                    <a:lnTo>
                      <a:pt x="294" y="948"/>
                    </a:lnTo>
                    <a:lnTo>
                      <a:pt x="258" y="822"/>
                    </a:lnTo>
                    <a:lnTo>
                      <a:pt x="228" y="642"/>
                    </a:lnTo>
                    <a:lnTo>
                      <a:pt x="192" y="420"/>
                    </a:lnTo>
                    <a:lnTo>
                      <a:pt x="162" y="192"/>
                    </a:lnTo>
                    <a:lnTo>
                      <a:pt x="132" y="48"/>
                    </a:lnTo>
                    <a:lnTo>
                      <a:pt x="96" y="0"/>
                    </a:lnTo>
                    <a:lnTo>
                      <a:pt x="66" y="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FF0000">
                  <a:alpha val="8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1" name="Freeform 136"/>
              <p:cNvSpPr>
                <a:spLocks/>
              </p:cNvSpPr>
              <p:nvPr/>
            </p:nvSpPr>
            <p:spPr bwMode="auto">
              <a:xfrm>
                <a:off x="2647950" y="3305175"/>
                <a:ext cx="4029075" cy="1666875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96" y="0"/>
                  </a:cxn>
                  <a:cxn ang="0">
                    <a:pos x="162" y="180"/>
                  </a:cxn>
                  <a:cxn ang="0">
                    <a:pos x="228" y="522"/>
                  </a:cxn>
                  <a:cxn ang="0">
                    <a:pos x="294" y="762"/>
                  </a:cxn>
                  <a:cxn ang="0">
                    <a:pos x="360" y="870"/>
                  </a:cxn>
                  <a:cxn ang="0">
                    <a:pos x="420" y="924"/>
                  </a:cxn>
                  <a:cxn ang="0">
                    <a:pos x="486" y="954"/>
                  </a:cxn>
                  <a:cxn ang="0">
                    <a:pos x="552" y="972"/>
                  </a:cxn>
                  <a:cxn ang="0">
                    <a:pos x="618" y="978"/>
                  </a:cxn>
                  <a:cxn ang="0">
                    <a:pos x="684" y="978"/>
                  </a:cxn>
                  <a:cxn ang="0">
                    <a:pos x="750" y="978"/>
                  </a:cxn>
                  <a:cxn ang="0">
                    <a:pos x="816" y="972"/>
                  </a:cxn>
                  <a:cxn ang="0">
                    <a:pos x="876" y="972"/>
                  </a:cxn>
                  <a:cxn ang="0">
                    <a:pos x="942" y="972"/>
                  </a:cxn>
                  <a:cxn ang="0">
                    <a:pos x="1008" y="972"/>
                  </a:cxn>
                  <a:cxn ang="0">
                    <a:pos x="1074" y="984"/>
                  </a:cxn>
                  <a:cxn ang="0">
                    <a:pos x="1140" y="990"/>
                  </a:cxn>
                  <a:cxn ang="0">
                    <a:pos x="1206" y="996"/>
                  </a:cxn>
                  <a:cxn ang="0">
                    <a:pos x="1272" y="996"/>
                  </a:cxn>
                  <a:cxn ang="0">
                    <a:pos x="1332" y="996"/>
                  </a:cxn>
                  <a:cxn ang="0">
                    <a:pos x="1398" y="990"/>
                  </a:cxn>
                  <a:cxn ang="0">
                    <a:pos x="1464" y="978"/>
                  </a:cxn>
                  <a:cxn ang="0">
                    <a:pos x="1530" y="954"/>
                  </a:cxn>
                  <a:cxn ang="0">
                    <a:pos x="1596" y="894"/>
                  </a:cxn>
                  <a:cxn ang="0">
                    <a:pos x="1662" y="786"/>
                  </a:cxn>
                  <a:cxn ang="0">
                    <a:pos x="1722" y="708"/>
                  </a:cxn>
                  <a:cxn ang="0">
                    <a:pos x="1788" y="762"/>
                  </a:cxn>
                  <a:cxn ang="0">
                    <a:pos x="1854" y="858"/>
                  </a:cxn>
                  <a:cxn ang="0">
                    <a:pos x="1920" y="924"/>
                  </a:cxn>
                  <a:cxn ang="0">
                    <a:pos x="1986" y="954"/>
                  </a:cxn>
                  <a:cxn ang="0">
                    <a:pos x="2052" y="972"/>
                  </a:cxn>
                  <a:cxn ang="0">
                    <a:pos x="2118" y="984"/>
                  </a:cxn>
                  <a:cxn ang="0">
                    <a:pos x="2178" y="990"/>
                  </a:cxn>
                  <a:cxn ang="0">
                    <a:pos x="2244" y="990"/>
                  </a:cxn>
                  <a:cxn ang="0">
                    <a:pos x="2310" y="996"/>
                  </a:cxn>
                  <a:cxn ang="0">
                    <a:pos x="2376" y="1008"/>
                  </a:cxn>
                  <a:cxn ang="0">
                    <a:pos x="2442" y="1032"/>
                  </a:cxn>
                  <a:cxn ang="0">
                    <a:pos x="2508" y="1044"/>
                  </a:cxn>
                </a:cxnLst>
                <a:rect l="0" t="0" r="r" b="b"/>
                <a:pathLst>
                  <a:path w="2538" h="1050">
                    <a:moveTo>
                      <a:pt x="0" y="12"/>
                    </a:moveTo>
                    <a:lnTo>
                      <a:pt x="30" y="6"/>
                    </a:lnTo>
                    <a:lnTo>
                      <a:pt x="66" y="0"/>
                    </a:lnTo>
                    <a:lnTo>
                      <a:pt x="96" y="0"/>
                    </a:lnTo>
                    <a:lnTo>
                      <a:pt x="132" y="54"/>
                    </a:lnTo>
                    <a:lnTo>
                      <a:pt x="162" y="180"/>
                    </a:lnTo>
                    <a:lnTo>
                      <a:pt x="192" y="348"/>
                    </a:lnTo>
                    <a:lnTo>
                      <a:pt x="228" y="522"/>
                    </a:lnTo>
                    <a:lnTo>
                      <a:pt x="258" y="660"/>
                    </a:lnTo>
                    <a:lnTo>
                      <a:pt x="294" y="762"/>
                    </a:lnTo>
                    <a:lnTo>
                      <a:pt x="324" y="828"/>
                    </a:lnTo>
                    <a:lnTo>
                      <a:pt x="360" y="870"/>
                    </a:lnTo>
                    <a:lnTo>
                      <a:pt x="390" y="906"/>
                    </a:lnTo>
                    <a:lnTo>
                      <a:pt x="420" y="924"/>
                    </a:lnTo>
                    <a:lnTo>
                      <a:pt x="456" y="942"/>
                    </a:lnTo>
                    <a:lnTo>
                      <a:pt x="486" y="954"/>
                    </a:lnTo>
                    <a:lnTo>
                      <a:pt x="522" y="966"/>
                    </a:lnTo>
                    <a:lnTo>
                      <a:pt x="552" y="972"/>
                    </a:lnTo>
                    <a:lnTo>
                      <a:pt x="588" y="978"/>
                    </a:lnTo>
                    <a:lnTo>
                      <a:pt x="618" y="978"/>
                    </a:lnTo>
                    <a:lnTo>
                      <a:pt x="648" y="978"/>
                    </a:lnTo>
                    <a:lnTo>
                      <a:pt x="684" y="978"/>
                    </a:lnTo>
                    <a:lnTo>
                      <a:pt x="714" y="978"/>
                    </a:lnTo>
                    <a:lnTo>
                      <a:pt x="750" y="978"/>
                    </a:lnTo>
                    <a:lnTo>
                      <a:pt x="780" y="978"/>
                    </a:lnTo>
                    <a:lnTo>
                      <a:pt x="816" y="972"/>
                    </a:lnTo>
                    <a:lnTo>
                      <a:pt x="846" y="972"/>
                    </a:lnTo>
                    <a:lnTo>
                      <a:pt x="876" y="972"/>
                    </a:lnTo>
                    <a:lnTo>
                      <a:pt x="912" y="972"/>
                    </a:lnTo>
                    <a:lnTo>
                      <a:pt x="942" y="972"/>
                    </a:lnTo>
                    <a:lnTo>
                      <a:pt x="978" y="972"/>
                    </a:lnTo>
                    <a:lnTo>
                      <a:pt x="1008" y="972"/>
                    </a:lnTo>
                    <a:lnTo>
                      <a:pt x="1044" y="978"/>
                    </a:lnTo>
                    <a:lnTo>
                      <a:pt x="1074" y="984"/>
                    </a:lnTo>
                    <a:lnTo>
                      <a:pt x="1104" y="984"/>
                    </a:lnTo>
                    <a:lnTo>
                      <a:pt x="1140" y="990"/>
                    </a:lnTo>
                    <a:lnTo>
                      <a:pt x="1170" y="990"/>
                    </a:lnTo>
                    <a:lnTo>
                      <a:pt x="1206" y="996"/>
                    </a:lnTo>
                    <a:lnTo>
                      <a:pt x="1236" y="996"/>
                    </a:lnTo>
                    <a:lnTo>
                      <a:pt x="1272" y="996"/>
                    </a:lnTo>
                    <a:lnTo>
                      <a:pt x="1302" y="996"/>
                    </a:lnTo>
                    <a:lnTo>
                      <a:pt x="1332" y="996"/>
                    </a:lnTo>
                    <a:lnTo>
                      <a:pt x="1368" y="996"/>
                    </a:lnTo>
                    <a:lnTo>
                      <a:pt x="1398" y="990"/>
                    </a:lnTo>
                    <a:lnTo>
                      <a:pt x="1434" y="990"/>
                    </a:lnTo>
                    <a:lnTo>
                      <a:pt x="1464" y="978"/>
                    </a:lnTo>
                    <a:lnTo>
                      <a:pt x="1494" y="966"/>
                    </a:lnTo>
                    <a:lnTo>
                      <a:pt x="1530" y="954"/>
                    </a:lnTo>
                    <a:lnTo>
                      <a:pt x="1560" y="930"/>
                    </a:lnTo>
                    <a:lnTo>
                      <a:pt x="1596" y="894"/>
                    </a:lnTo>
                    <a:lnTo>
                      <a:pt x="1626" y="846"/>
                    </a:lnTo>
                    <a:lnTo>
                      <a:pt x="1662" y="786"/>
                    </a:lnTo>
                    <a:lnTo>
                      <a:pt x="1692" y="726"/>
                    </a:lnTo>
                    <a:lnTo>
                      <a:pt x="1722" y="708"/>
                    </a:lnTo>
                    <a:lnTo>
                      <a:pt x="1758" y="726"/>
                    </a:lnTo>
                    <a:lnTo>
                      <a:pt x="1788" y="762"/>
                    </a:lnTo>
                    <a:lnTo>
                      <a:pt x="1824" y="816"/>
                    </a:lnTo>
                    <a:lnTo>
                      <a:pt x="1854" y="858"/>
                    </a:lnTo>
                    <a:lnTo>
                      <a:pt x="1890" y="894"/>
                    </a:lnTo>
                    <a:lnTo>
                      <a:pt x="1920" y="924"/>
                    </a:lnTo>
                    <a:lnTo>
                      <a:pt x="1950" y="942"/>
                    </a:lnTo>
                    <a:lnTo>
                      <a:pt x="1986" y="954"/>
                    </a:lnTo>
                    <a:lnTo>
                      <a:pt x="2016" y="966"/>
                    </a:lnTo>
                    <a:lnTo>
                      <a:pt x="2052" y="972"/>
                    </a:lnTo>
                    <a:lnTo>
                      <a:pt x="2082" y="978"/>
                    </a:lnTo>
                    <a:lnTo>
                      <a:pt x="2118" y="984"/>
                    </a:lnTo>
                    <a:lnTo>
                      <a:pt x="2148" y="984"/>
                    </a:lnTo>
                    <a:lnTo>
                      <a:pt x="2178" y="990"/>
                    </a:lnTo>
                    <a:lnTo>
                      <a:pt x="2214" y="990"/>
                    </a:lnTo>
                    <a:lnTo>
                      <a:pt x="2244" y="990"/>
                    </a:lnTo>
                    <a:lnTo>
                      <a:pt x="2280" y="990"/>
                    </a:lnTo>
                    <a:lnTo>
                      <a:pt x="2310" y="996"/>
                    </a:lnTo>
                    <a:lnTo>
                      <a:pt x="2346" y="1002"/>
                    </a:lnTo>
                    <a:lnTo>
                      <a:pt x="2376" y="1008"/>
                    </a:lnTo>
                    <a:lnTo>
                      <a:pt x="2406" y="1020"/>
                    </a:lnTo>
                    <a:lnTo>
                      <a:pt x="2442" y="1032"/>
                    </a:lnTo>
                    <a:lnTo>
                      <a:pt x="2472" y="1038"/>
                    </a:lnTo>
                    <a:lnTo>
                      <a:pt x="2508" y="1044"/>
                    </a:lnTo>
                    <a:lnTo>
                      <a:pt x="2538" y="105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10" name="Group 424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38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39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0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1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2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3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4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5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6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7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8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9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0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1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2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3" name="Freeform 134"/>
              <p:cNvSpPr>
                <a:spLocks/>
              </p:cNvSpPr>
              <p:nvPr/>
            </p:nvSpPr>
            <p:spPr bwMode="auto">
              <a:xfrm>
                <a:off x="2647950" y="1781175"/>
                <a:ext cx="4029075" cy="3200400"/>
              </a:xfrm>
              <a:custGeom>
                <a:avLst/>
                <a:gdLst/>
                <a:ahLst/>
                <a:cxnLst>
                  <a:cxn ang="0">
                    <a:pos x="66" y="1086"/>
                  </a:cxn>
                  <a:cxn ang="0">
                    <a:pos x="162" y="1542"/>
                  </a:cxn>
                  <a:cxn ang="0">
                    <a:pos x="258" y="1824"/>
                  </a:cxn>
                  <a:cxn ang="0">
                    <a:pos x="360" y="1920"/>
                  </a:cxn>
                  <a:cxn ang="0">
                    <a:pos x="456" y="1956"/>
                  </a:cxn>
                  <a:cxn ang="0">
                    <a:pos x="552" y="1968"/>
                  </a:cxn>
                  <a:cxn ang="0">
                    <a:pos x="648" y="1980"/>
                  </a:cxn>
                  <a:cxn ang="0">
                    <a:pos x="750" y="1980"/>
                  </a:cxn>
                  <a:cxn ang="0">
                    <a:pos x="846" y="1980"/>
                  </a:cxn>
                  <a:cxn ang="0">
                    <a:pos x="942" y="1986"/>
                  </a:cxn>
                  <a:cxn ang="0">
                    <a:pos x="1044" y="1986"/>
                  </a:cxn>
                  <a:cxn ang="0">
                    <a:pos x="1140" y="1986"/>
                  </a:cxn>
                  <a:cxn ang="0">
                    <a:pos x="1236" y="1986"/>
                  </a:cxn>
                  <a:cxn ang="0">
                    <a:pos x="1332" y="1980"/>
                  </a:cxn>
                  <a:cxn ang="0">
                    <a:pos x="1434" y="1956"/>
                  </a:cxn>
                  <a:cxn ang="0">
                    <a:pos x="1530" y="1896"/>
                  </a:cxn>
                  <a:cxn ang="0">
                    <a:pos x="1626" y="1848"/>
                  </a:cxn>
                  <a:cxn ang="0">
                    <a:pos x="1722" y="1938"/>
                  </a:cxn>
                  <a:cxn ang="0">
                    <a:pos x="1824" y="1986"/>
                  </a:cxn>
                  <a:cxn ang="0">
                    <a:pos x="1920" y="1998"/>
                  </a:cxn>
                  <a:cxn ang="0">
                    <a:pos x="2016" y="2004"/>
                  </a:cxn>
                  <a:cxn ang="0">
                    <a:pos x="2118" y="2004"/>
                  </a:cxn>
                  <a:cxn ang="0">
                    <a:pos x="2214" y="1998"/>
                  </a:cxn>
                  <a:cxn ang="0">
                    <a:pos x="2310" y="1992"/>
                  </a:cxn>
                  <a:cxn ang="0">
                    <a:pos x="2406" y="2004"/>
                  </a:cxn>
                  <a:cxn ang="0">
                    <a:pos x="2508" y="2016"/>
                  </a:cxn>
                  <a:cxn ang="0">
                    <a:pos x="2508" y="2010"/>
                  </a:cxn>
                  <a:cxn ang="0">
                    <a:pos x="2406" y="1998"/>
                  </a:cxn>
                  <a:cxn ang="0">
                    <a:pos x="2310" y="1974"/>
                  </a:cxn>
                  <a:cxn ang="0">
                    <a:pos x="2214" y="1980"/>
                  </a:cxn>
                  <a:cxn ang="0">
                    <a:pos x="2118" y="1992"/>
                  </a:cxn>
                  <a:cxn ang="0">
                    <a:pos x="2016" y="1992"/>
                  </a:cxn>
                  <a:cxn ang="0">
                    <a:pos x="1920" y="1986"/>
                  </a:cxn>
                  <a:cxn ang="0">
                    <a:pos x="1824" y="1962"/>
                  </a:cxn>
                  <a:cxn ang="0">
                    <a:pos x="1722" y="1890"/>
                  </a:cxn>
                  <a:cxn ang="0">
                    <a:pos x="1626" y="1710"/>
                  </a:cxn>
                  <a:cxn ang="0">
                    <a:pos x="1530" y="1800"/>
                  </a:cxn>
                  <a:cxn ang="0">
                    <a:pos x="1434" y="1920"/>
                  </a:cxn>
                  <a:cxn ang="0">
                    <a:pos x="1332" y="1956"/>
                  </a:cxn>
                  <a:cxn ang="0">
                    <a:pos x="1236" y="1968"/>
                  </a:cxn>
                  <a:cxn ang="0">
                    <a:pos x="1140" y="1968"/>
                  </a:cxn>
                  <a:cxn ang="0">
                    <a:pos x="1044" y="1968"/>
                  </a:cxn>
                  <a:cxn ang="0">
                    <a:pos x="942" y="1962"/>
                  </a:cxn>
                  <a:cxn ang="0">
                    <a:pos x="846" y="1962"/>
                  </a:cxn>
                  <a:cxn ang="0">
                    <a:pos x="750" y="1956"/>
                  </a:cxn>
                  <a:cxn ang="0">
                    <a:pos x="648" y="1950"/>
                  </a:cxn>
                  <a:cxn ang="0">
                    <a:pos x="552" y="1938"/>
                  </a:cxn>
                  <a:cxn ang="0">
                    <a:pos x="456" y="1914"/>
                  </a:cxn>
                  <a:cxn ang="0">
                    <a:pos x="360" y="1860"/>
                  </a:cxn>
                  <a:cxn ang="0">
                    <a:pos x="258" y="1728"/>
                  </a:cxn>
                  <a:cxn ang="0">
                    <a:pos x="162" y="1386"/>
                  </a:cxn>
                  <a:cxn ang="0">
                    <a:pos x="66" y="654"/>
                  </a:cxn>
                  <a:cxn ang="0">
                    <a:pos x="0" y="744"/>
                  </a:cxn>
                </a:cxnLst>
                <a:rect l="0" t="0" r="r" b="b"/>
                <a:pathLst>
                  <a:path w="2538" h="2016">
                    <a:moveTo>
                      <a:pt x="0" y="744"/>
                    </a:moveTo>
                    <a:lnTo>
                      <a:pt x="30" y="906"/>
                    </a:lnTo>
                    <a:lnTo>
                      <a:pt x="66" y="1086"/>
                    </a:lnTo>
                    <a:lnTo>
                      <a:pt x="96" y="1248"/>
                    </a:lnTo>
                    <a:lnTo>
                      <a:pt x="132" y="1398"/>
                    </a:lnTo>
                    <a:lnTo>
                      <a:pt x="162" y="1542"/>
                    </a:lnTo>
                    <a:lnTo>
                      <a:pt x="192" y="1662"/>
                    </a:lnTo>
                    <a:lnTo>
                      <a:pt x="228" y="1758"/>
                    </a:lnTo>
                    <a:lnTo>
                      <a:pt x="258" y="1824"/>
                    </a:lnTo>
                    <a:lnTo>
                      <a:pt x="294" y="1866"/>
                    </a:lnTo>
                    <a:lnTo>
                      <a:pt x="324" y="1896"/>
                    </a:lnTo>
                    <a:lnTo>
                      <a:pt x="360" y="1920"/>
                    </a:lnTo>
                    <a:lnTo>
                      <a:pt x="390" y="1932"/>
                    </a:lnTo>
                    <a:lnTo>
                      <a:pt x="420" y="1944"/>
                    </a:lnTo>
                    <a:lnTo>
                      <a:pt x="456" y="1956"/>
                    </a:lnTo>
                    <a:lnTo>
                      <a:pt x="486" y="1962"/>
                    </a:lnTo>
                    <a:lnTo>
                      <a:pt x="522" y="1968"/>
                    </a:lnTo>
                    <a:lnTo>
                      <a:pt x="552" y="1968"/>
                    </a:lnTo>
                    <a:lnTo>
                      <a:pt x="588" y="1974"/>
                    </a:lnTo>
                    <a:lnTo>
                      <a:pt x="618" y="1974"/>
                    </a:lnTo>
                    <a:lnTo>
                      <a:pt x="648" y="1980"/>
                    </a:lnTo>
                    <a:lnTo>
                      <a:pt x="684" y="1980"/>
                    </a:lnTo>
                    <a:lnTo>
                      <a:pt x="714" y="1980"/>
                    </a:lnTo>
                    <a:lnTo>
                      <a:pt x="750" y="1980"/>
                    </a:lnTo>
                    <a:lnTo>
                      <a:pt x="780" y="1980"/>
                    </a:lnTo>
                    <a:lnTo>
                      <a:pt x="816" y="1980"/>
                    </a:lnTo>
                    <a:lnTo>
                      <a:pt x="846" y="1980"/>
                    </a:lnTo>
                    <a:lnTo>
                      <a:pt x="876" y="1980"/>
                    </a:lnTo>
                    <a:lnTo>
                      <a:pt x="912" y="1980"/>
                    </a:lnTo>
                    <a:lnTo>
                      <a:pt x="942" y="1986"/>
                    </a:lnTo>
                    <a:lnTo>
                      <a:pt x="978" y="1986"/>
                    </a:lnTo>
                    <a:lnTo>
                      <a:pt x="1008" y="1986"/>
                    </a:lnTo>
                    <a:lnTo>
                      <a:pt x="1044" y="1986"/>
                    </a:lnTo>
                    <a:lnTo>
                      <a:pt x="1074" y="1986"/>
                    </a:lnTo>
                    <a:lnTo>
                      <a:pt x="1104" y="1986"/>
                    </a:lnTo>
                    <a:lnTo>
                      <a:pt x="1140" y="1986"/>
                    </a:lnTo>
                    <a:lnTo>
                      <a:pt x="1170" y="1986"/>
                    </a:lnTo>
                    <a:lnTo>
                      <a:pt x="1206" y="1986"/>
                    </a:lnTo>
                    <a:lnTo>
                      <a:pt x="1236" y="1986"/>
                    </a:lnTo>
                    <a:lnTo>
                      <a:pt x="1272" y="1986"/>
                    </a:lnTo>
                    <a:lnTo>
                      <a:pt x="1302" y="1980"/>
                    </a:lnTo>
                    <a:lnTo>
                      <a:pt x="1332" y="1980"/>
                    </a:lnTo>
                    <a:lnTo>
                      <a:pt x="1368" y="1974"/>
                    </a:lnTo>
                    <a:lnTo>
                      <a:pt x="1398" y="1968"/>
                    </a:lnTo>
                    <a:lnTo>
                      <a:pt x="1434" y="1956"/>
                    </a:lnTo>
                    <a:lnTo>
                      <a:pt x="1464" y="1944"/>
                    </a:lnTo>
                    <a:lnTo>
                      <a:pt x="1494" y="1920"/>
                    </a:lnTo>
                    <a:lnTo>
                      <a:pt x="1530" y="1896"/>
                    </a:lnTo>
                    <a:lnTo>
                      <a:pt x="1560" y="1860"/>
                    </a:lnTo>
                    <a:lnTo>
                      <a:pt x="1596" y="1836"/>
                    </a:lnTo>
                    <a:lnTo>
                      <a:pt x="1626" y="1848"/>
                    </a:lnTo>
                    <a:lnTo>
                      <a:pt x="1662" y="1878"/>
                    </a:lnTo>
                    <a:lnTo>
                      <a:pt x="1692" y="1908"/>
                    </a:lnTo>
                    <a:lnTo>
                      <a:pt x="1722" y="1938"/>
                    </a:lnTo>
                    <a:lnTo>
                      <a:pt x="1758" y="1962"/>
                    </a:lnTo>
                    <a:lnTo>
                      <a:pt x="1788" y="1974"/>
                    </a:lnTo>
                    <a:lnTo>
                      <a:pt x="1824" y="1986"/>
                    </a:lnTo>
                    <a:lnTo>
                      <a:pt x="1854" y="1992"/>
                    </a:lnTo>
                    <a:lnTo>
                      <a:pt x="1890" y="1998"/>
                    </a:lnTo>
                    <a:lnTo>
                      <a:pt x="1920" y="1998"/>
                    </a:lnTo>
                    <a:lnTo>
                      <a:pt x="1950" y="1998"/>
                    </a:lnTo>
                    <a:lnTo>
                      <a:pt x="1986" y="2004"/>
                    </a:lnTo>
                    <a:lnTo>
                      <a:pt x="2016" y="2004"/>
                    </a:lnTo>
                    <a:lnTo>
                      <a:pt x="2052" y="2004"/>
                    </a:lnTo>
                    <a:lnTo>
                      <a:pt x="2082" y="2004"/>
                    </a:lnTo>
                    <a:lnTo>
                      <a:pt x="2118" y="2004"/>
                    </a:lnTo>
                    <a:lnTo>
                      <a:pt x="2148" y="1998"/>
                    </a:lnTo>
                    <a:lnTo>
                      <a:pt x="2178" y="1998"/>
                    </a:lnTo>
                    <a:lnTo>
                      <a:pt x="2214" y="1998"/>
                    </a:lnTo>
                    <a:lnTo>
                      <a:pt x="2244" y="1992"/>
                    </a:lnTo>
                    <a:lnTo>
                      <a:pt x="2280" y="1992"/>
                    </a:lnTo>
                    <a:lnTo>
                      <a:pt x="2310" y="1992"/>
                    </a:lnTo>
                    <a:lnTo>
                      <a:pt x="2346" y="1998"/>
                    </a:lnTo>
                    <a:lnTo>
                      <a:pt x="2376" y="2004"/>
                    </a:lnTo>
                    <a:lnTo>
                      <a:pt x="2406" y="2004"/>
                    </a:lnTo>
                    <a:lnTo>
                      <a:pt x="2442" y="2010"/>
                    </a:lnTo>
                    <a:lnTo>
                      <a:pt x="2472" y="2010"/>
                    </a:lnTo>
                    <a:lnTo>
                      <a:pt x="2508" y="2016"/>
                    </a:lnTo>
                    <a:lnTo>
                      <a:pt x="2538" y="2016"/>
                    </a:lnTo>
                    <a:lnTo>
                      <a:pt x="2538" y="2010"/>
                    </a:lnTo>
                    <a:lnTo>
                      <a:pt x="2508" y="2010"/>
                    </a:lnTo>
                    <a:lnTo>
                      <a:pt x="2472" y="2010"/>
                    </a:lnTo>
                    <a:lnTo>
                      <a:pt x="2442" y="2004"/>
                    </a:lnTo>
                    <a:lnTo>
                      <a:pt x="2406" y="1998"/>
                    </a:lnTo>
                    <a:lnTo>
                      <a:pt x="2376" y="1986"/>
                    </a:lnTo>
                    <a:lnTo>
                      <a:pt x="2346" y="1980"/>
                    </a:lnTo>
                    <a:lnTo>
                      <a:pt x="2310" y="1974"/>
                    </a:lnTo>
                    <a:lnTo>
                      <a:pt x="2280" y="1974"/>
                    </a:lnTo>
                    <a:lnTo>
                      <a:pt x="2244" y="1980"/>
                    </a:lnTo>
                    <a:lnTo>
                      <a:pt x="2214" y="1980"/>
                    </a:lnTo>
                    <a:lnTo>
                      <a:pt x="2178" y="1986"/>
                    </a:lnTo>
                    <a:lnTo>
                      <a:pt x="2148" y="1992"/>
                    </a:lnTo>
                    <a:lnTo>
                      <a:pt x="2118" y="1992"/>
                    </a:lnTo>
                    <a:lnTo>
                      <a:pt x="2082" y="1992"/>
                    </a:lnTo>
                    <a:lnTo>
                      <a:pt x="2052" y="1992"/>
                    </a:lnTo>
                    <a:lnTo>
                      <a:pt x="2016" y="1992"/>
                    </a:lnTo>
                    <a:lnTo>
                      <a:pt x="1986" y="1992"/>
                    </a:lnTo>
                    <a:lnTo>
                      <a:pt x="1950" y="1992"/>
                    </a:lnTo>
                    <a:lnTo>
                      <a:pt x="1920" y="1986"/>
                    </a:lnTo>
                    <a:lnTo>
                      <a:pt x="1890" y="1980"/>
                    </a:lnTo>
                    <a:lnTo>
                      <a:pt x="1854" y="1974"/>
                    </a:lnTo>
                    <a:lnTo>
                      <a:pt x="1824" y="1962"/>
                    </a:lnTo>
                    <a:lnTo>
                      <a:pt x="1788" y="1950"/>
                    </a:lnTo>
                    <a:lnTo>
                      <a:pt x="1758" y="1926"/>
                    </a:lnTo>
                    <a:lnTo>
                      <a:pt x="1722" y="1890"/>
                    </a:lnTo>
                    <a:lnTo>
                      <a:pt x="1692" y="1836"/>
                    </a:lnTo>
                    <a:lnTo>
                      <a:pt x="1662" y="1770"/>
                    </a:lnTo>
                    <a:lnTo>
                      <a:pt x="1626" y="1710"/>
                    </a:lnTo>
                    <a:lnTo>
                      <a:pt x="1596" y="1698"/>
                    </a:lnTo>
                    <a:lnTo>
                      <a:pt x="1560" y="1740"/>
                    </a:lnTo>
                    <a:lnTo>
                      <a:pt x="1530" y="1800"/>
                    </a:lnTo>
                    <a:lnTo>
                      <a:pt x="1494" y="1854"/>
                    </a:lnTo>
                    <a:lnTo>
                      <a:pt x="1464" y="1890"/>
                    </a:lnTo>
                    <a:lnTo>
                      <a:pt x="1434" y="1920"/>
                    </a:lnTo>
                    <a:lnTo>
                      <a:pt x="1398" y="1932"/>
                    </a:lnTo>
                    <a:lnTo>
                      <a:pt x="1368" y="1944"/>
                    </a:lnTo>
                    <a:lnTo>
                      <a:pt x="1332" y="1956"/>
                    </a:lnTo>
                    <a:lnTo>
                      <a:pt x="1302" y="1962"/>
                    </a:lnTo>
                    <a:lnTo>
                      <a:pt x="1272" y="1962"/>
                    </a:lnTo>
                    <a:lnTo>
                      <a:pt x="1236" y="1968"/>
                    </a:lnTo>
                    <a:lnTo>
                      <a:pt x="1206" y="1968"/>
                    </a:lnTo>
                    <a:lnTo>
                      <a:pt x="1170" y="1968"/>
                    </a:lnTo>
                    <a:lnTo>
                      <a:pt x="1140" y="1968"/>
                    </a:lnTo>
                    <a:lnTo>
                      <a:pt x="1104" y="1968"/>
                    </a:lnTo>
                    <a:lnTo>
                      <a:pt x="1074" y="1968"/>
                    </a:lnTo>
                    <a:lnTo>
                      <a:pt x="1044" y="1968"/>
                    </a:lnTo>
                    <a:lnTo>
                      <a:pt x="1008" y="1968"/>
                    </a:lnTo>
                    <a:lnTo>
                      <a:pt x="978" y="1962"/>
                    </a:lnTo>
                    <a:lnTo>
                      <a:pt x="942" y="1962"/>
                    </a:lnTo>
                    <a:lnTo>
                      <a:pt x="912" y="1962"/>
                    </a:lnTo>
                    <a:lnTo>
                      <a:pt x="876" y="1962"/>
                    </a:lnTo>
                    <a:lnTo>
                      <a:pt x="846" y="1962"/>
                    </a:lnTo>
                    <a:lnTo>
                      <a:pt x="816" y="1962"/>
                    </a:lnTo>
                    <a:lnTo>
                      <a:pt x="780" y="1956"/>
                    </a:lnTo>
                    <a:lnTo>
                      <a:pt x="750" y="1956"/>
                    </a:lnTo>
                    <a:lnTo>
                      <a:pt x="714" y="1956"/>
                    </a:lnTo>
                    <a:lnTo>
                      <a:pt x="684" y="1956"/>
                    </a:lnTo>
                    <a:lnTo>
                      <a:pt x="648" y="1950"/>
                    </a:lnTo>
                    <a:lnTo>
                      <a:pt x="618" y="1950"/>
                    </a:lnTo>
                    <a:lnTo>
                      <a:pt x="588" y="1944"/>
                    </a:lnTo>
                    <a:lnTo>
                      <a:pt x="552" y="1938"/>
                    </a:lnTo>
                    <a:lnTo>
                      <a:pt x="522" y="1932"/>
                    </a:lnTo>
                    <a:lnTo>
                      <a:pt x="486" y="1926"/>
                    </a:lnTo>
                    <a:lnTo>
                      <a:pt x="456" y="1914"/>
                    </a:lnTo>
                    <a:lnTo>
                      <a:pt x="420" y="1902"/>
                    </a:lnTo>
                    <a:lnTo>
                      <a:pt x="390" y="1884"/>
                    </a:lnTo>
                    <a:lnTo>
                      <a:pt x="360" y="1860"/>
                    </a:lnTo>
                    <a:lnTo>
                      <a:pt x="324" y="1830"/>
                    </a:lnTo>
                    <a:lnTo>
                      <a:pt x="294" y="1788"/>
                    </a:lnTo>
                    <a:lnTo>
                      <a:pt x="258" y="1728"/>
                    </a:lnTo>
                    <a:lnTo>
                      <a:pt x="228" y="1650"/>
                    </a:lnTo>
                    <a:lnTo>
                      <a:pt x="192" y="1536"/>
                    </a:lnTo>
                    <a:lnTo>
                      <a:pt x="162" y="1386"/>
                    </a:lnTo>
                    <a:lnTo>
                      <a:pt x="132" y="1194"/>
                    </a:lnTo>
                    <a:lnTo>
                      <a:pt x="96" y="948"/>
                    </a:lnTo>
                    <a:lnTo>
                      <a:pt x="66" y="654"/>
                    </a:lnTo>
                    <a:lnTo>
                      <a:pt x="30" y="324"/>
                    </a:lnTo>
                    <a:lnTo>
                      <a:pt x="0" y="0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FF33CC">
                  <a:alpha val="1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4" name="Freeform 136"/>
              <p:cNvSpPr>
                <a:spLocks/>
              </p:cNvSpPr>
              <p:nvPr/>
            </p:nvSpPr>
            <p:spPr bwMode="auto">
              <a:xfrm>
                <a:off x="2647950" y="2371725"/>
                <a:ext cx="4029075" cy="2609850"/>
              </a:xfrm>
              <a:custGeom>
                <a:avLst/>
                <a:gdLst/>
                <a:ahLst/>
                <a:cxnLst>
                  <a:cxn ang="0">
                    <a:pos x="30" y="246"/>
                  </a:cxn>
                  <a:cxn ang="0">
                    <a:pos x="96" y="726"/>
                  </a:cxn>
                  <a:cxn ang="0">
                    <a:pos x="162" y="1092"/>
                  </a:cxn>
                  <a:cxn ang="0">
                    <a:pos x="228" y="1332"/>
                  </a:cxn>
                  <a:cxn ang="0">
                    <a:pos x="294" y="1452"/>
                  </a:cxn>
                  <a:cxn ang="0">
                    <a:pos x="360" y="1518"/>
                  </a:cxn>
                  <a:cxn ang="0">
                    <a:pos x="420" y="1554"/>
                  </a:cxn>
                  <a:cxn ang="0">
                    <a:pos x="486" y="1572"/>
                  </a:cxn>
                  <a:cxn ang="0">
                    <a:pos x="552" y="1584"/>
                  </a:cxn>
                  <a:cxn ang="0">
                    <a:pos x="618" y="1590"/>
                  </a:cxn>
                  <a:cxn ang="0">
                    <a:pos x="684" y="1596"/>
                  </a:cxn>
                  <a:cxn ang="0">
                    <a:pos x="750" y="1596"/>
                  </a:cxn>
                  <a:cxn ang="0">
                    <a:pos x="816" y="1596"/>
                  </a:cxn>
                  <a:cxn ang="0">
                    <a:pos x="876" y="1602"/>
                  </a:cxn>
                  <a:cxn ang="0">
                    <a:pos x="942" y="1602"/>
                  </a:cxn>
                  <a:cxn ang="0">
                    <a:pos x="1008" y="1602"/>
                  </a:cxn>
                  <a:cxn ang="0">
                    <a:pos x="1074" y="1602"/>
                  </a:cxn>
                  <a:cxn ang="0">
                    <a:pos x="1140" y="1608"/>
                  </a:cxn>
                  <a:cxn ang="0">
                    <a:pos x="1206" y="1608"/>
                  </a:cxn>
                  <a:cxn ang="0">
                    <a:pos x="1272" y="1602"/>
                  </a:cxn>
                  <a:cxn ang="0">
                    <a:pos x="1332" y="1596"/>
                  </a:cxn>
                  <a:cxn ang="0">
                    <a:pos x="1398" y="1578"/>
                  </a:cxn>
                  <a:cxn ang="0">
                    <a:pos x="1464" y="1548"/>
                  </a:cxn>
                  <a:cxn ang="0">
                    <a:pos x="1530" y="1476"/>
                  </a:cxn>
                  <a:cxn ang="0">
                    <a:pos x="1596" y="1398"/>
                  </a:cxn>
                  <a:cxn ang="0">
                    <a:pos x="1662" y="1452"/>
                  </a:cxn>
                  <a:cxn ang="0">
                    <a:pos x="1722" y="1542"/>
                  </a:cxn>
                  <a:cxn ang="0">
                    <a:pos x="1788" y="1590"/>
                  </a:cxn>
                  <a:cxn ang="0">
                    <a:pos x="1854" y="1608"/>
                  </a:cxn>
                  <a:cxn ang="0">
                    <a:pos x="1920" y="1620"/>
                  </a:cxn>
                  <a:cxn ang="0">
                    <a:pos x="1986" y="1626"/>
                  </a:cxn>
                  <a:cxn ang="0">
                    <a:pos x="2052" y="1626"/>
                  </a:cxn>
                  <a:cxn ang="0">
                    <a:pos x="2118" y="1626"/>
                  </a:cxn>
                  <a:cxn ang="0">
                    <a:pos x="2178" y="1620"/>
                  </a:cxn>
                  <a:cxn ang="0">
                    <a:pos x="2244" y="1614"/>
                  </a:cxn>
                  <a:cxn ang="0">
                    <a:pos x="2310" y="1614"/>
                  </a:cxn>
                  <a:cxn ang="0">
                    <a:pos x="2376" y="1620"/>
                  </a:cxn>
                  <a:cxn ang="0">
                    <a:pos x="2442" y="1632"/>
                  </a:cxn>
                  <a:cxn ang="0">
                    <a:pos x="2508" y="1638"/>
                  </a:cxn>
                </a:cxnLst>
                <a:rect l="0" t="0" r="r" b="b"/>
                <a:pathLst>
                  <a:path w="2538" h="1644">
                    <a:moveTo>
                      <a:pt x="0" y="0"/>
                    </a:moveTo>
                    <a:lnTo>
                      <a:pt x="30" y="246"/>
                    </a:lnTo>
                    <a:lnTo>
                      <a:pt x="66" y="498"/>
                    </a:lnTo>
                    <a:lnTo>
                      <a:pt x="96" y="726"/>
                    </a:lnTo>
                    <a:lnTo>
                      <a:pt x="132" y="924"/>
                    </a:lnTo>
                    <a:lnTo>
                      <a:pt x="162" y="1092"/>
                    </a:lnTo>
                    <a:lnTo>
                      <a:pt x="192" y="1230"/>
                    </a:lnTo>
                    <a:lnTo>
                      <a:pt x="228" y="1332"/>
                    </a:lnTo>
                    <a:lnTo>
                      <a:pt x="258" y="1404"/>
                    </a:lnTo>
                    <a:lnTo>
                      <a:pt x="294" y="1452"/>
                    </a:lnTo>
                    <a:lnTo>
                      <a:pt x="324" y="1488"/>
                    </a:lnTo>
                    <a:lnTo>
                      <a:pt x="360" y="1518"/>
                    </a:lnTo>
                    <a:lnTo>
                      <a:pt x="390" y="1536"/>
                    </a:lnTo>
                    <a:lnTo>
                      <a:pt x="420" y="1554"/>
                    </a:lnTo>
                    <a:lnTo>
                      <a:pt x="456" y="1566"/>
                    </a:lnTo>
                    <a:lnTo>
                      <a:pt x="486" y="1572"/>
                    </a:lnTo>
                    <a:lnTo>
                      <a:pt x="522" y="1578"/>
                    </a:lnTo>
                    <a:lnTo>
                      <a:pt x="552" y="1584"/>
                    </a:lnTo>
                    <a:lnTo>
                      <a:pt x="588" y="1590"/>
                    </a:lnTo>
                    <a:lnTo>
                      <a:pt x="618" y="1590"/>
                    </a:lnTo>
                    <a:lnTo>
                      <a:pt x="648" y="1590"/>
                    </a:lnTo>
                    <a:lnTo>
                      <a:pt x="684" y="1596"/>
                    </a:lnTo>
                    <a:lnTo>
                      <a:pt x="714" y="1596"/>
                    </a:lnTo>
                    <a:lnTo>
                      <a:pt x="750" y="1596"/>
                    </a:lnTo>
                    <a:lnTo>
                      <a:pt x="780" y="1596"/>
                    </a:lnTo>
                    <a:lnTo>
                      <a:pt x="816" y="1596"/>
                    </a:lnTo>
                    <a:lnTo>
                      <a:pt x="846" y="1602"/>
                    </a:lnTo>
                    <a:lnTo>
                      <a:pt x="876" y="1602"/>
                    </a:lnTo>
                    <a:lnTo>
                      <a:pt x="912" y="1602"/>
                    </a:lnTo>
                    <a:lnTo>
                      <a:pt x="942" y="1602"/>
                    </a:lnTo>
                    <a:lnTo>
                      <a:pt x="978" y="1602"/>
                    </a:lnTo>
                    <a:lnTo>
                      <a:pt x="1008" y="1602"/>
                    </a:lnTo>
                    <a:lnTo>
                      <a:pt x="1044" y="1602"/>
                    </a:lnTo>
                    <a:lnTo>
                      <a:pt x="1074" y="1602"/>
                    </a:lnTo>
                    <a:lnTo>
                      <a:pt x="1104" y="1608"/>
                    </a:lnTo>
                    <a:lnTo>
                      <a:pt x="1140" y="1608"/>
                    </a:lnTo>
                    <a:lnTo>
                      <a:pt x="1170" y="1608"/>
                    </a:lnTo>
                    <a:lnTo>
                      <a:pt x="1206" y="1608"/>
                    </a:lnTo>
                    <a:lnTo>
                      <a:pt x="1236" y="1602"/>
                    </a:lnTo>
                    <a:lnTo>
                      <a:pt x="1272" y="1602"/>
                    </a:lnTo>
                    <a:lnTo>
                      <a:pt x="1302" y="1596"/>
                    </a:lnTo>
                    <a:lnTo>
                      <a:pt x="1332" y="1596"/>
                    </a:lnTo>
                    <a:lnTo>
                      <a:pt x="1368" y="1590"/>
                    </a:lnTo>
                    <a:lnTo>
                      <a:pt x="1398" y="1578"/>
                    </a:lnTo>
                    <a:lnTo>
                      <a:pt x="1434" y="1566"/>
                    </a:lnTo>
                    <a:lnTo>
                      <a:pt x="1464" y="1548"/>
                    </a:lnTo>
                    <a:lnTo>
                      <a:pt x="1494" y="1518"/>
                    </a:lnTo>
                    <a:lnTo>
                      <a:pt x="1530" y="1476"/>
                    </a:lnTo>
                    <a:lnTo>
                      <a:pt x="1560" y="1428"/>
                    </a:lnTo>
                    <a:lnTo>
                      <a:pt x="1596" y="1398"/>
                    </a:lnTo>
                    <a:lnTo>
                      <a:pt x="1626" y="1410"/>
                    </a:lnTo>
                    <a:lnTo>
                      <a:pt x="1662" y="1452"/>
                    </a:lnTo>
                    <a:lnTo>
                      <a:pt x="1692" y="1500"/>
                    </a:lnTo>
                    <a:lnTo>
                      <a:pt x="1722" y="1542"/>
                    </a:lnTo>
                    <a:lnTo>
                      <a:pt x="1758" y="1572"/>
                    </a:lnTo>
                    <a:lnTo>
                      <a:pt x="1788" y="1590"/>
                    </a:lnTo>
                    <a:lnTo>
                      <a:pt x="1824" y="1602"/>
                    </a:lnTo>
                    <a:lnTo>
                      <a:pt x="1854" y="1608"/>
                    </a:lnTo>
                    <a:lnTo>
                      <a:pt x="1890" y="1614"/>
                    </a:lnTo>
                    <a:lnTo>
                      <a:pt x="1920" y="1620"/>
                    </a:lnTo>
                    <a:lnTo>
                      <a:pt x="1950" y="1620"/>
                    </a:lnTo>
                    <a:lnTo>
                      <a:pt x="1986" y="1626"/>
                    </a:lnTo>
                    <a:lnTo>
                      <a:pt x="2016" y="1626"/>
                    </a:lnTo>
                    <a:lnTo>
                      <a:pt x="2052" y="1626"/>
                    </a:lnTo>
                    <a:lnTo>
                      <a:pt x="2082" y="1626"/>
                    </a:lnTo>
                    <a:lnTo>
                      <a:pt x="2118" y="1626"/>
                    </a:lnTo>
                    <a:lnTo>
                      <a:pt x="2148" y="1626"/>
                    </a:lnTo>
                    <a:lnTo>
                      <a:pt x="2178" y="1620"/>
                    </a:lnTo>
                    <a:lnTo>
                      <a:pt x="2214" y="1620"/>
                    </a:lnTo>
                    <a:lnTo>
                      <a:pt x="2244" y="1614"/>
                    </a:lnTo>
                    <a:lnTo>
                      <a:pt x="2280" y="1614"/>
                    </a:lnTo>
                    <a:lnTo>
                      <a:pt x="2310" y="1614"/>
                    </a:lnTo>
                    <a:lnTo>
                      <a:pt x="2346" y="1614"/>
                    </a:lnTo>
                    <a:lnTo>
                      <a:pt x="2376" y="1620"/>
                    </a:lnTo>
                    <a:lnTo>
                      <a:pt x="2406" y="1632"/>
                    </a:lnTo>
                    <a:lnTo>
                      <a:pt x="2442" y="1632"/>
                    </a:lnTo>
                    <a:lnTo>
                      <a:pt x="2472" y="1638"/>
                    </a:lnTo>
                    <a:lnTo>
                      <a:pt x="2508" y="1638"/>
                    </a:lnTo>
                    <a:lnTo>
                      <a:pt x="2538" y="1644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</p:grpSp>
      <p:sp>
        <p:nvSpPr>
          <p:cNvPr id="635" name="TextBox 634"/>
          <p:cNvSpPr txBox="1"/>
          <p:nvPr/>
        </p:nvSpPr>
        <p:spPr>
          <a:xfrm>
            <a:off x="595211" y="4342453"/>
            <a:ext cx="96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Veh</a:t>
            </a:r>
            <a:r>
              <a:rPr lang="en-GB" sz="1400" dirty="0" smtClean="0"/>
              <a:t> (13)</a:t>
            </a:r>
          </a:p>
          <a:p>
            <a:r>
              <a:rPr lang="en-GB" sz="1400" dirty="0" smtClean="0"/>
              <a:t>2mg (8)</a:t>
            </a:r>
          </a:p>
          <a:p>
            <a:r>
              <a:rPr lang="en-GB" sz="1400" dirty="0" smtClean="0"/>
              <a:t>4mg (8)</a:t>
            </a:r>
          </a:p>
          <a:p>
            <a:r>
              <a:rPr lang="en-GB" sz="1400" dirty="0" smtClean="0"/>
              <a:t>8mg (13)</a:t>
            </a:r>
          </a:p>
          <a:p>
            <a:r>
              <a:rPr lang="en-GB" sz="1400" dirty="0" smtClean="0"/>
              <a:t>30 mg (5)</a:t>
            </a:r>
            <a:endParaRPr lang="en-GB" sz="1400" dirty="0"/>
          </a:p>
        </p:txBody>
      </p:sp>
      <p:sp>
        <p:nvSpPr>
          <p:cNvPr id="636" name="TextBox 635"/>
          <p:cNvSpPr txBox="1"/>
          <p:nvPr/>
        </p:nvSpPr>
        <p:spPr>
          <a:xfrm>
            <a:off x="1518889" y="4054421"/>
            <a:ext cx="87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Recorded</a:t>
            </a:r>
            <a:endParaRPr lang="en-GB" sz="1400" dirty="0"/>
          </a:p>
        </p:txBody>
      </p:sp>
      <p:cxnSp>
        <p:nvCxnSpPr>
          <p:cNvPr id="638" name="Straight Connector 637"/>
          <p:cNvCxnSpPr/>
          <p:nvPr/>
        </p:nvCxnSpPr>
        <p:spPr>
          <a:xfrm>
            <a:off x="1728839" y="4680199"/>
            <a:ext cx="432048" cy="0"/>
          </a:xfrm>
          <a:prstGeom prst="line">
            <a:avLst/>
          </a:prstGeom>
          <a:ln w="25400">
            <a:solidFill>
              <a:srgbClr val="1E1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>
            <a:off x="1705592" y="5105449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>
            <a:off x="1728839" y="4887521"/>
            <a:ext cx="432048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>
            <a:off x="1713340" y="5384780"/>
            <a:ext cx="432048" cy="0"/>
          </a:xfrm>
          <a:prstGeom prst="line">
            <a:avLst/>
          </a:prstGeom>
          <a:ln w="254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>
            <a:off x="1734005" y="4445141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/>
          <p:cNvSpPr txBox="1"/>
          <p:nvPr/>
        </p:nvSpPr>
        <p:spPr>
          <a:xfrm>
            <a:off x="2467419" y="109216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HPC-HPC</a:t>
            </a:r>
            <a:endParaRPr lang="en-GB" dirty="0"/>
          </a:p>
        </p:txBody>
      </p:sp>
      <p:sp>
        <p:nvSpPr>
          <p:cNvPr id="647" name="TextBox 646"/>
          <p:cNvSpPr txBox="1"/>
          <p:nvPr/>
        </p:nvSpPr>
        <p:spPr>
          <a:xfrm>
            <a:off x="6211835" y="1236178"/>
            <a:ext cx="98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HPC-PFC</a:t>
            </a:r>
            <a:endParaRPr lang="en-GB" dirty="0"/>
          </a:p>
        </p:txBody>
      </p:sp>
      <p:sp>
        <p:nvSpPr>
          <p:cNvPr id="648" name="TextBox 647"/>
          <p:cNvSpPr txBox="1"/>
          <p:nvPr/>
        </p:nvSpPr>
        <p:spPr>
          <a:xfrm>
            <a:off x="6283843" y="4044490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PFC-PFC</a:t>
            </a:r>
            <a:endParaRPr lang="en-GB" dirty="0"/>
          </a:p>
        </p:txBody>
      </p:sp>
      <p:sp>
        <p:nvSpPr>
          <p:cNvPr id="649" name="TextBox 648"/>
          <p:cNvSpPr txBox="1"/>
          <p:nvPr/>
        </p:nvSpPr>
        <p:spPr>
          <a:xfrm>
            <a:off x="2023941" y="3497586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0" name="TextBox 649"/>
          <p:cNvSpPr txBox="1"/>
          <p:nvPr/>
        </p:nvSpPr>
        <p:spPr>
          <a:xfrm>
            <a:off x="5903685" y="3495001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1" name="TextBox 650"/>
          <p:cNvSpPr txBox="1"/>
          <p:nvPr/>
        </p:nvSpPr>
        <p:spPr>
          <a:xfrm>
            <a:off x="5939848" y="6274363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2" name="TextBox 651"/>
          <p:cNvSpPr txBox="1"/>
          <p:nvPr/>
        </p:nvSpPr>
        <p:spPr>
          <a:xfrm rot="16200000">
            <a:off x="239052" y="190642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3" name="TextBox 652"/>
          <p:cNvSpPr txBox="1"/>
          <p:nvPr/>
        </p:nvSpPr>
        <p:spPr>
          <a:xfrm rot="16200000">
            <a:off x="4180788" y="1919341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4" name="TextBox 653"/>
          <p:cNvSpPr txBox="1"/>
          <p:nvPr/>
        </p:nvSpPr>
        <p:spPr>
          <a:xfrm rot="16200000">
            <a:off x="4072727" y="474343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5" name="TextBox 654"/>
          <p:cNvSpPr txBox="1"/>
          <p:nvPr/>
        </p:nvSpPr>
        <p:spPr>
          <a:xfrm>
            <a:off x="6674269" y="29967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sp>
        <p:nvSpPr>
          <p:cNvPr id="656" name="TextBox 655"/>
          <p:cNvSpPr txBox="1"/>
          <p:nvPr/>
        </p:nvSpPr>
        <p:spPr>
          <a:xfrm>
            <a:off x="5038210" y="14548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cxnSp>
        <p:nvCxnSpPr>
          <p:cNvPr id="386" name="Straight Connector 385"/>
          <p:cNvCxnSpPr/>
          <p:nvPr/>
        </p:nvCxnSpPr>
        <p:spPr>
          <a:xfrm rot="5400000">
            <a:off x="4496622" y="3851831"/>
            <a:ext cx="148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7299" y="5988706"/>
            <a:ext cx="27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minutes : freely moving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22400" y="1638300"/>
            <a:ext cx="6134100" cy="3454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 smtClean="0"/>
              <a:t>What </a:t>
            </a:r>
            <a:r>
              <a:rPr lang="en-US" b="1" dirty="0" err="1" smtClean="0"/>
              <a:t>Cortico</a:t>
            </a:r>
            <a:r>
              <a:rPr lang="en-US" b="1" dirty="0" smtClean="0"/>
              <a:t>-Limbic Connectivity Changes are responsible for theta and gamma changes under ketamine?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/>
              <a:t>What </a:t>
            </a:r>
            <a:r>
              <a:rPr lang="en-US" b="1" dirty="0" smtClean="0"/>
              <a:t>Intrinsic Connectivity </a:t>
            </a:r>
            <a:r>
              <a:rPr lang="en-US" b="1" dirty="0"/>
              <a:t>Changes are responsible for theta and gamma changes?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/>
              <a:t>What </a:t>
            </a:r>
            <a:r>
              <a:rPr lang="en-US" b="1" dirty="0" smtClean="0"/>
              <a:t>Receptors are involved at these extrinsic &amp; intrinsic synapses?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90" name="TextBox 389"/>
          <p:cNvSpPr txBox="1"/>
          <p:nvPr/>
        </p:nvSpPr>
        <p:spPr>
          <a:xfrm>
            <a:off x="157101" y="233912"/>
            <a:ext cx="545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Hypothesis, Data &amp; Model-based analysis: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" y="117674"/>
            <a:ext cx="7924137" cy="1143000"/>
          </a:xfrm>
        </p:spPr>
        <p:txBody>
          <a:bodyPr/>
          <a:lstStyle/>
          <a:p>
            <a:pPr algn="l"/>
            <a:r>
              <a:rPr lang="en-US" sz="2400" dirty="0" smtClean="0"/>
              <a:t>Proposed Architecture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  <p:pic>
        <p:nvPicPr>
          <p:cNvPr id="157700" name="Picture 4" descr="Full-size image (31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24598"/>
            <a:ext cx="2651123" cy="13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 rot="16200000">
            <a:off x="682457" y="1823196"/>
            <a:ext cx="940295" cy="1341543"/>
          </a:xfrm>
          <a:prstGeom prst="ellipse">
            <a:avLst/>
          </a:prstGeom>
          <a:solidFill>
            <a:srgbClr val="7F7F7F">
              <a:alpha val="3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20101244" flipV="1">
            <a:off x="1750888" y="2071746"/>
            <a:ext cx="840524" cy="323625"/>
          </a:xfrm>
          <a:custGeom>
            <a:avLst/>
            <a:gdLst>
              <a:gd name="connsiteX0" fmla="*/ 0 w 914400"/>
              <a:gd name="connsiteY0" fmla="*/ 699247 h 774905"/>
              <a:gd name="connsiteX1" fmla="*/ 591670 w 914400"/>
              <a:gd name="connsiteY1" fmla="*/ 710005 h 774905"/>
              <a:gd name="connsiteX2" fmla="*/ 914400 w 914400"/>
              <a:gd name="connsiteY2" fmla="*/ 0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74905">
                <a:moveTo>
                  <a:pt x="0" y="699247"/>
                </a:moveTo>
                <a:cubicBezTo>
                  <a:pt x="219635" y="762896"/>
                  <a:pt x="439270" y="826546"/>
                  <a:pt x="591670" y="710005"/>
                </a:cubicBezTo>
                <a:cubicBezTo>
                  <a:pt x="744070" y="593464"/>
                  <a:pt x="829235" y="296732"/>
                  <a:pt x="914400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8483" y="1936306"/>
            <a:ext cx="1087737" cy="1159698"/>
          </a:xfrm>
          <a:prstGeom prst="ellipse">
            <a:avLst/>
          </a:prstGeom>
          <a:solidFill>
            <a:schemeClr val="bg1">
              <a:lumMod val="50000"/>
              <a:alpha val="3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8507" y="2292942"/>
            <a:ext cx="440869" cy="244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952" y="2104926"/>
            <a:ext cx="553090" cy="244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mPFC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1844" y="1353510"/>
            <a:ext cx="2572937" cy="1712307"/>
            <a:chOff x="312893" y="49672"/>
            <a:chExt cx="2468055" cy="1598340"/>
          </a:xfrm>
        </p:grpSpPr>
        <p:sp>
          <p:nvSpPr>
            <p:cNvPr id="28" name="Rectangle 27"/>
            <p:cNvSpPr/>
            <p:nvPr/>
          </p:nvSpPr>
          <p:spPr>
            <a:xfrm>
              <a:off x="312893" y="96207"/>
              <a:ext cx="2468055" cy="15518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lumMod val="40000"/>
                  <a:lumOff val="6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Flowchart: Decision 101"/>
            <p:cNvSpPr/>
            <p:nvPr/>
          </p:nvSpPr>
          <p:spPr>
            <a:xfrm>
              <a:off x="596338" y="171594"/>
              <a:ext cx="278536" cy="266580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Oval 29"/>
            <p:cNvSpPr/>
            <p:nvPr/>
          </p:nvSpPr>
          <p:spPr>
            <a:xfrm>
              <a:off x="591056" y="456632"/>
              <a:ext cx="229899" cy="1363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307" y="49672"/>
              <a:ext cx="1630703" cy="399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5AFADA"/>
                  </a:solidFill>
                </a:rPr>
                <a:t>Pyramidal Cells</a:t>
              </a:r>
            </a:p>
            <a:p>
              <a:endParaRPr lang="en-US" sz="1200" dirty="0" smtClean="0">
                <a:solidFill>
                  <a:srgbClr val="5AFADA"/>
                </a:solidFill>
              </a:endParaRPr>
            </a:p>
            <a:p>
              <a:r>
                <a:rPr lang="en-US" sz="1200" dirty="0" smtClean="0">
                  <a:solidFill>
                    <a:srgbClr val="FF3300"/>
                  </a:solidFill>
                </a:rPr>
                <a:t>Inhibitory Interneurons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5047721">
            <a:off x="5013280" y="2328708"/>
            <a:ext cx="119738" cy="469092"/>
            <a:chOff x="2410129" y="3128175"/>
            <a:chExt cx="406765" cy="486093"/>
          </a:xfrm>
          <a:effectLst/>
        </p:grpSpPr>
        <p:sp>
          <p:nvSpPr>
            <p:cNvPr id="26" name="Oval 25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047721">
            <a:off x="5017786" y="2103714"/>
            <a:ext cx="119738" cy="469092"/>
            <a:chOff x="2410129" y="3128175"/>
            <a:chExt cx="406765" cy="486093"/>
          </a:xfrm>
          <a:solidFill>
            <a:srgbClr val="00B050"/>
          </a:solidFill>
          <a:effectLst/>
        </p:grpSpPr>
        <p:sp>
          <p:nvSpPr>
            <p:cNvPr id="24" name="Oval 23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5047721">
            <a:off x="5013280" y="2555299"/>
            <a:ext cx="119738" cy="469092"/>
            <a:chOff x="2410129" y="3128175"/>
            <a:chExt cx="406765" cy="48609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22" name="Oval 21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21776" y="1957068"/>
            <a:ext cx="1253744" cy="67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AMPA Receptor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NMDA Receptor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GABA</a:t>
            </a:r>
            <a:r>
              <a:rPr lang="en-US" sz="1200" baseline="-25000" dirty="0" smtClean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 Receptor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7455736" flipV="1">
            <a:off x="1608579" y="2311139"/>
            <a:ext cx="924482" cy="1657172"/>
          </a:xfrm>
          <a:custGeom>
            <a:avLst/>
            <a:gdLst>
              <a:gd name="connsiteX0" fmla="*/ 0 w 914400"/>
              <a:gd name="connsiteY0" fmla="*/ 699247 h 774905"/>
              <a:gd name="connsiteX1" fmla="*/ 591670 w 914400"/>
              <a:gd name="connsiteY1" fmla="*/ 710005 h 774905"/>
              <a:gd name="connsiteX2" fmla="*/ 914400 w 914400"/>
              <a:gd name="connsiteY2" fmla="*/ 0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74905">
                <a:moveTo>
                  <a:pt x="0" y="699247"/>
                </a:moveTo>
                <a:cubicBezTo>
                  <a:pt x="219635" y="762896"/>
                  <a:pt x="439270" y="826546"/>
                  <a:pt x="591670" y="710005"/>
                </a:cubicBezTo>
                <a:cubicBezTo>
                  <a:pt x="744070" y="593464"/>
                  <a:pt x="829235" y="296732"/>
                  <a:pt x="914400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1429281" y="1192502"/>
            <a:ext cx="0" cy="1451012"/>
          </a:xfrm>
          <a:prstGeom prst="line">
            <a:avLst/>
          </a:prstGeom>
          <a:ln cmpd="thickThin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864381" y="873746"/>
            <a:ext cx="651" cy="1871368"/>
          </a:xfrm>
          <a:prstGeom prst="line">
            <a:avLst/>
          </a:prstGeom>
          <a:ln cmpd="thickThin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438361" y="4421607"/>
            <a:ext cx="3645574" cy="1499806"/>
          </a:xfrm>
          <a:prstGeom prst="ellipse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ecision 87"/>
          <p:cNvSpPr/>
          <p:nvPr/>
        </p:nvSpPr>
        <p:spPr>
          <a:xfrm rot="16200000">
            <a:off x="3220165" y="4559752"/>
            <a:ext cx="375368" cy="1038322"/>
          </a:xfrm>
          <a:prstGeom prst="flowChartDecision">
            <a:avLst/>
          </a:prstGeom>
          <a:solidFill>
            <a:srgbClr val="A6A6A6"/>
          </a:solidFill>
          <a:ln>
            <a:noFill/>
          </a:ln>
          <a:effectLst>
            <a:reflection stA="57000" endPos="38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Decision 37"/>
          <p:cNvSpPr/>
          <p:nvPr/>
        </p:nvSpPr>
        <p:spPr>
          <a:xfrm rot="16200000">
            <a:off x="1161092" y="4941955"/>
            <a:ext cx="346495" cy="1054087"/>
          </a:xfrm>
          <a:prstGeom prst="flowChartDecision">
            <a:avLst/>
          </a:prstGeom>
          <a:solidFill>
            <a:srgbClr val="A6A6A6"/>
          </a:solidFill>
          <a:ln>
            <a:noFill/>
          </a:ln>
          <a:effectLst>
            <a:reflection stA="33000" endPos="49000" dist="50800" dir="5400000" sy="-100000" algn="bl" rotWithShape="0"/>
          </a:effectLst>
          <a:scene3d>
            <a:camera prst="orthographicFront"/>
            <a:lightRig rig="threePt" dir="t"/>
          </a:scene3d>
          <a:sp3d extrusionH="76200" prstMaterial="matte">
            <a:bevelT/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AutoShape 60"/>
          <p:cNvCxnSpPr>
            <a:cxnSpLocks noChangeShapeType="1"/>
          </p:cNvCxnSpPr>
          <p:nvPr/>
        </p:nvCxnSpPr>
        <p:spPr bwMode="auto">
          <a:xfrm rot="10800000" flipV="1">
            <a:off x="1785493" y="5142290"/>
            <a:ext cx="994642" cy="35073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 rot="16200000">
            <a:off x="1938436" y="4456265"/>
            <a:ext cx="285379" cy="43948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blurRad="127000" endPos="40000" dist="50800" dir="5400000" sy="-100000" algn="bl" rotWithShape="0"/>
          </a:effectLst>
          <a:scene3d>
            <a:camera prst="orthographicFront"/>
            <a:lightRig rig="threePt" dir="t"/>
          </a:scene3d>
          <a:sp3d contourW="12700" prstMaterial="matte">
            <a:bevelT/>
            <a:contourClr>
              <a:srgbClr val="FF33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AutoShape 60"/>
          <p:cNvCxnSpPr>
            <a:cxnSpLocks noChangeShapeType="1"/>
          </p:cNvCxnSpPr>
          <p:nvPr/>
        </p:nvCxnSpPr>
        <p:spPr bwMode="auto">
          <a:xfrm rot="5400000">
            <a:off x="1192469" y="4656612"/>
            <a:ext cx="593533" cy="1056663"/>
          </a:xfrm>
          <a:prstGeom prst="curvedConnector3">
            <a:avLst>
              <a:gd name="adj1" fmla="val 50000"/>
            </a:avLst>
          </a:prstGeom>
          <a:ln w="19050">
            <a:solidFill>
              <a:srgbClr val="40404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AutoShape 60"/>
          <p:cNvCxnSpPr>
            <a:cxnSpLocks noChangeShapeType="1"/>
            <a:stCxn id="81" idx="0"/>
            <a:endCxn id="84" idx="4"/>
          </p:cNvCxnSpPr>
          <p:nvPr/>
        </p:nvCxnSpPr>
        <p:spPr bwMode="auto">
          <a:xfrm rot="10800000">
            <a:off x="2300870" y="4676009"/>
            <a:ext cx="587819" cy="40290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AutoShape 60"/>
          <p:cNvCxnSpPr>
            <a:cxnSpLocks noChangeShapeType="1"/>
          </p:cNvCxnSpPr>
          <p:nvPr/>
        </p:nvCxnSpPr>
        <p:spPr bwMode="auto">
          <a:xfrm rot="16200000">
            <a:off x="1046592" y="4636946"/>
            <a:ext cx="633041" cy="9965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1861383" y="4476312"/>
            <a:ext cx="235212" cy="213812"/>
            <a:chOff x="607845" y="3573530"/>
            <a:chExt cx="423215" cy="596881"/>
          </a:xfrm>
        </p:grpSpPr>
        <p:sp>
          <p:nvSpPr>
            <p:cNvPr id="159" name="Oval 158"/>
            <p:cNvSpPr/>
            <p:nvPr/>
          </p:nvSpPr>
          <p:spPr>
            <a:xfrm flipH="1">
              <a:off x="607845" y="3611205"/>
              <a:ext cx="207937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823123" y="3573530"/>
              <a:ext cx="207937" cy="55920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21310732">
            <a:off x="1234518" y="5247066"/>
            <a:ext cx="216767" cy="207374"/>
            <a:chOff x="2583645" y="2968604"/>
            <a:chExt cx="319145" cy="657272"/>
          </a:xfrm>
        </p:grpSpPr>
        <p:sp>
          <p:nvSpPr>
            <p:cNvPr id="157" name="Oval 156"/>
            <p:cNvSpPr/>
            <p:nvPr/>
          </p:nvSpPr>
          <p:spPr>
            <a:xfrm rot="7655775">
              <a:off x="2550392" y="3273478"/>
              <a:ext cx="525571" cy="17922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7655775">
              <a:off x="2410472" y="3141777"/>
              <a:ext cx="525571" cy="17922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rot="12304379">
            <a:off x="3413349" y="5094245"/>
            <a:ext cx="396196" cy="157237"/>
            <a:chOff x="3965035" y="5445586"/>
            <a:chExt cx="689422" cy="372521"/>
          </a:xfrm>
        </p:grpSpPr>
        <p:sp>
          <p:nvSpPr>
            <p:cNvPr id="155" name="Oval 154"/>
            <p:cNvSpPr/>
            <p:nvPr/>
          </p:nvSpPr>
          <p:spPr>
            <a:xfrm rot="17202079">
              <a:off x="4207695" y="5398818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7202079">
              <a:off x="4235167" y="5202926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 rot="1354280">
            <a:off x="3029602" y="5107961"/>
            <a:ext cx="221674" cy="257868"/>
            <a:chOff x="607845" y="3581563"/>
            <a:chExt cx="454359" cy="559206"/>
          </a:xfrm>
        </p:grpSpPr>
        <p:sp>
          <p:nvSpPr>
            <p:cNvPr id="153" name="Oval 152"/>
            <p:cNvSpPr/>
            <p:nvPr/>
          </p:nvSpPr>
          <p:spPr>
            <a:xfrm flipH="1">
              <a:off x="607845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flipH="1">
              <a:off x="854268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AutoShape 60"/>
          <p:cNvCxnSpPr>
            <a:cxnSpLocks noChangeShapeType="1"/>
          </p:cNvCxnSpPr>
          <p:nvPr/>
        </p:nvCxnSpPr>
        <p:spPr bwMode="auto">
          <a:xfrm flipH="1" flipV="1">
            <a:off x="3689287" y="5001880"/>
            <a:ext cx="189490" cy="55262"/>
          </a:xfrm>
          <a:prstGeom prst="curvedConnector3">
            <a:avLst>
              <a:gd name="adj1" fmla="val -88028"/>
            </a:avLst>
          </a:prstGeom>
          <a:ln w="1270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3" name="AutoShape 60"/>
          <p:cNvCxnSpPr>
            <a:cxnSpLocks noChangeShapeType="1"/>
          </p:cNvCxnSpPr>
          <p:nvPr/>
        </p:nvCxnSpPr>
        <p:spPr bwMode="auto">
          <a:xfrm flipH="1" flipV="1">
            <a:off x="1569197" y="5371476"/>
            <a:ext cx="189490" cy="55262"/>
          </a:xfrm>
          <a:prstGeom prst="curvedConnector3">
            <a:avLst>
              <a:gd name="adj1" fmla="val -88028"/>
            </a:avLst>
          </a:prstGeom>
          <a:ln w="1270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 rot="5047721">
            <a:off x="1764845" y="4519340"/>
            <a:ext cx="116379" cy="375598"/>
            <a:chOff x="2410129" y="3128175"/>
            <a:chExt cx="406765" cy="486093"/>
          </a:xfrm>
          <a:effectLst/>
        </p:grpSpPr>
        <p:sp>
          <p:nvSpPr>
            <p:cNvPr id="151" name="Oval 150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 rot="12304379">
            <a:off x="1381642" y="5521368"/>
            <a:ext cx="396866" cy="142541"/>
            <a:chOff x="3965035" y="5445586"/>
            <a:chExt cx="689422" cy="372521"/>
          </a:xfrm>
        </p:grpSpPr>
        <p:sp>
          <p:nvSpPr>
            <p:cNvPr id="149" name="Oval 148"/>
            <p:cNvSpPr/>
            <p:nvPr/>
          </p:nvSpPr>
          <p:spPr>
            <a:xfrm rot="17202079">
              <a:off x="4207695" y="5398818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17202079">
              <a:off x="4235167" y="5202926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AutoShape 60"/>
          <p:cNvCxnSpPr>
            <a:cxnSpLocks noChangeShapeType="1"/>
          </p:cNvCxnSpPr>
          <p:nvPr/>
        </p:nvCxnSpPr>
        <p:spPr bwMode="auto">
          <a:xfrm flipH="1" flipV="1">
            <a:off x="2199580" y="4542713"/>
            <a:ext cx="189490" cy="55262"/>
          </a:xfrm>
          <a:prstGeom prst="curvedConnector3">
            <a:avLst>
              <a:gd name="adj1" fmla="val -88028"/>
            </a:avLst>
          </a:prstGeom>
          <a:ln w="1270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 rot="5047721">
            <a:off x="3082916" y="4764341"/>
            <a:ext cx="116379" cy="375598"/>
            <a:chOff x="2410129" y="3128175"/>
            <a:chExt cx="406765" cy="486093"/>
          </a:xfrm>
          <a:effectLst/>
        </p:grpSpPr>
        <p:sp>
          <p:nvSpPr>
            <p:cNvPr id="147" name="Oval 146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 rot="12304379">
            <a:off x="2062424" y="4774567"/>
            <a:ext cx="396866" cy="142541"/>
            <a:chOff x="3965035" y="5445586"/>
            <a:chExt cx="689422" cy="372521"/>
          </a:xfrm>
        </p:grpSpPr>
        <p:sp>
          <p:nvSpPr>
            <p:cNvPr id="145" name="Oval 144"/>
            <p:cNvSpPr/>
            <p:nvPr/>
          </p:nvSpPr>
          <p:spPr>
            <a:xfrm rot="17202079">
              <a:off x="4207695" y="5398818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rot="17202079">
              <a:off x="4235167" y="5202926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 rot="1354280">
            <a:off x="955008" y="5464552"/>
            <a:ext cx="221674" cy="257868"/>
            <a:chOff x="607845" y="3581563"/>
            <a:chExt cx="454359" cy="559206"/>
          </a:xfrm>
        </p:grpSpPr>
        <p:sp>
          <p:nvSpPr>
            <p:cNvPr id="143" name="Oval 142"/>
            <p:cNvSpPr/>
            <p:nvPr/>
          </p:nvSpPr>
          <p:spPr>
            <a:xfrm flipH="1">
              <a:off x="607845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854268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Oval 104"/>
          <p:cNvSpPr/>
          <p:nvPr/>
        </p:nvSpPr>
        <p:spPr>
          <a:xfrm rot="5400000">
            <a:off x="5230740" y="4285310"/>
            <a:ext cx="3645574" cy="1499806"/>
          </a:xfrm>
          <a:prstGeom prst="ellipse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Decision 87"/>
          <p:cNvSpPr/>
          <p:nvPr/>
        </p:nvSpPr>
        <p:spPr>
          <a:xfrm>
            <a:off x="6913469" y="5602793"/>
            <a:ext cx="375368" cy="1038322"/>
          </a:xfrm>
          <a:prstGeom prst="flowChartDecision">
            <a:avLst/>
          </a:prstGeom>
          <a:solidFill>
            <a:srgbClr val="A6A6A6"/>
          </a:solidFill>
          <a:ln>
            <a:noFill/>
          </a:ln>
          <a:effectLst>
            <a:reflection stA="57000" endPos="38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Decision 37"/>
          <p:cNvSpPr/>
          <p:nvPr/>
        </p:nvSpPr>
        <p:spPr>
          <a:xfrm>
            <a:off x="6537820" y="3521401"/>
            <a:ext cx="346495" cy="1054087"/>
          </a:xfrm>
          <a:prstGeom prst="flowChartDecision">
            <a:avLst/>
          </a:prstGeom>
          <a:solidFill>
            <a:srgbClr val="A6A6A6"/>
          </a:solidFill>
          <a:ln>
            <a:noFill/>
          </a:ln>
          <a:effectLst>
            <a:reflection stA="33000" endPos="49000" dist="50800" dir="5400000" sy="-100000" algn="bl" rotWithShape="0"/>
          </a:effectLst>
          <a:scene3d>
            <a:camera prst="orthographicFront"/>
            <a:lightRig rig="threePt" dir="t"/>
          </a:scene3d>
          <a:sp3d extrusionH="76200" prstMaterial="matte">
            <a:bevelT/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AutoShape 60"/>
          <p:cNvCxnSpPr>
            <a:cxnSpLocks noChangeShapeType="1"/>
          </p:cNvCxnSpPr>
          <p:nvPr/>
        </p:nvCxnSpPr>
        <p:spPr bwMode="auto">
          <a:xfrm rot="16200000" flipV="1">
            <a:off x="6365086" y="4821550"/>
            <a:ext cx="994642" cy="35073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361369" y="4575488"/>
            <a:ext cx="285379" cy="43948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blurRad="127000" endPos="40000" dist="50800" dir="5400000" sy="-100000" algn="bl" rotWithShape="0"/>
          </a:effectLst>
          <a:scene3d>
            <a:camera prst="orthographicFront"/>
            <a:lightRig rig="threePt" dir="t"/>
          </a:scene3d>
          <a:sp3d contourW="12700" prstMaterial="matte">
            <a:bevelT/>
            <a:contourClr>
              <a:srgbClr val="FF33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AutoShape 60"/>
          <p:cNvCxnSpPr>
            <a:cxnSpLocks noChangeShapeType="1"/>
          </p:cNvCxnSpPr>
          <p:nvPr/>
        </p:nvCxnSpPr>
        <p:spPr bwMode="auto">
          <a:xfrm rot="10800000">
            <a:off x="6698356" y="3675009"/>
            <a:ext cx="593533" cy="1056663"/>
          </a:xfrm>
          <a:prstGeom prst="curvedConnector3">
            <a:avLst>
              <a:gd name="adj1" fmla="val 50000"/>
            </a:avLst>
          </a:prstGeom>
          <a:ln w="19050">
            <a:solidFill>
              <a:srgbClr val="40404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1" name="AutoShape 60"/>
          <p:cNvCxnSpPr>
            <a:cxnSpLocks noChangeShapeType="1"/>
            <a:stCxn id="106" idx="0"/>
            <a:endCxn id="109" idx="4"/>
          </p:cNvCxnSpPr>
          <p:nvPr/>
        </p:nvCxnSpPr>
        <p:spPr bwMode="auto">
          <a:xfrm rot="16200000">
            <a:off x="7008695" y="5107432"/>
            <a:ext cx="587819" cy="40290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2" name="AutoShape 60"/>
          <p:cNvCxnSpPr>
            <a:cxnSpLocks noChangeShapeType="1"/>
          </p:cNvCxnSpPr>
          <p:nvPr/>
        </p:nvCxnSpPr>
        <p:spPr bwMode="auto">
          <a:xfrm>
            <a:off x="6803281" y="3489007"/>
            <a:ext cx="633041" cy="9965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 rot="5400000">
            <a:off x="7479242" y="4586188"/>
            <a:ext cx="235212" cy="213812"/>
            <a:chOff x="607845" y="3573530"/>
            <a:chExt cx="423215" cy="596881"/>
          </a:xfrm>
        </p:grpSpPr>
        <p:sp>
          <p:nvSpPr>
            <p:cNvPr id="141" name="Oval 140"/>
            <p:cNvSpPr/>
            <p:nvPr/>
          </p:nvSpPr>
          <p:spPr>
            <a:xfrm flipH="1">
              <a:off x="607845" y="3611205"/>
              <a:ext cx="207937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823123" y="3573530"/>
              <a:ext cx="207937" cy="55920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 rot="5110732">
            <a:off x="6720930" y="3953320"/>
            <a:ext cx="216767" cy="207374"/>
            <a:chOff x="2583645" y="2968604"/>
            <a:chExt cx="319145" cy="657272"/>
          </a:xfrm>
        </p:grpSpPr>
        <p:sp>
          <p:nvSpPr>
            <p:cNvPr id="139" name="Oval 138"/>
            <p:cNvSpPr/>
            <p:nvPr/>
          </p:nvSpPr>
          <p:spPr>
            <a:xfrm rot="7655775">
              <a:off x="2550392" y="3273478"/>
              <a:ext cx="525571" cy="17922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7655775">
              <a:off x="2410472" y="3141777"/>
              <a:ext cx="525571" cy="17922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 rot="17704379">
            <a:off x="6809105" y="6246934"/>
            <a:ext cx="396196" cy="157237"/>
            <a:chOff x="3965035" y="5445586"/>
            <a:chExt cx="689422" cy="372521"/>
          </a:xfrm>
        </p:grpSpPr>
        <p:sp>
          <p:nvSpPr>
            <p:cNvPr id="137" name="Oval 136"/>
            <p:cNvSpPr/>
            <p:nvPr/>
          </p:nvSpPr>
          <p:spPr>
            <a:xfrm rot="17202079">
              <a:off x="4207695" y="5398818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17202079">
              <a:off x="4235167" y="5202926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 rot="6754280">
            <a:off x="6832334" y="5725610"/>
            <a:ext cx="221674" cy="257868"/>
            <a:chOff x="607845" y="3581563"/>
            <a:chExt cx="454359" cy="559206"/>
          </a:xfrm>
        </p:grpSpPr>
        <p:sp>
          <p:nvSpPr>
            <p:cNvPr id="135" name="Oval 134"/>
            <p:cNvSpPr/>
            <p:nvPr/>
          </p:nvSpPr>
          <p:spPr>
            <a:xfrm flipH="1">
              <a:off x="607845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854268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7" name="AutoShape 60"/>
          <p:cNvCxnSpPr>
            <a:cxnSpLocks noChangeShapeType="1"/>
          </p:cNvCxnSpPr>
          <p:nvPr/>
        </p:nvCxnSpPr>
        <p:spPr bwMode="auto">
          <a:xfrm rot="5400000" flipH="1" flipV="1">
            <a:off x="7055810" y="6470506"/>
            <a:ext cx="189490" cy="55262"/>
          </a:xfrm>
          <a:prstGeom prst="curvedConnector3">
            <a:avLst>
              <a:gd name="adj1" fmla="val -88028"/>
            </a:avLst>
          </a:prstGeom>
          <a:ln w="1270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AutoShape 60"/>
          <p:cNvCxnSpPr>
            <a:cxnSpLocks noChangeShapeType="1"/>
          </p:cNvCxnSpPr>
          <p:nvPr/>
        </p:nvCxnSpPr>
        <p:spPr bwMode="auto">
          <a:xfrm rot="5400000" flipH="1" flipV="1">
            <a:off x="6686214" y="4350416"/>
            <a:ext cx="189490" cy="55262"/>
          </a:xfrm>
          <a:prstGeom prst="curvedConnector3">
            <a:avLst>
              <a:gd name="adj1" fmla="val -88028"/>
            </a:avLst>
          </a:prstGeom>
          <a:ln w="1270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 rot="10447721">
            <a:off x="7414738" y="4349341"/>
            <a:ext cx="116379" cy="375598"/>
            <a:chOff x="2410129" y="3128175"/>
            <a:chExt cx="406765" cy="486093"/>
          </a:xfrm>
          <a:effectLst/>
        </p:grpSpPr>
        <p:sp>
          <p:nvSpPr>
            <p:cNvPr id="133" name="Oval 132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 rot="17704379">
            <a:off x="6388995" y="4222910"/>
            <a:ext cx="396866" cy="142541"/>
            <a:chOff x="3965035" y="5445586"/>
            <a:chExt cx="689422" cy="372521"/>
          </a:xfrm>
        </p:grpSpPr>
        <p:sp>
          <p:nvSpPr>
            <p:cNvPr id="131" name="Oval 130"/>
            <p:cNvSpPr/>
            <p:nvPr/>
          </p:nvSpPr>
          <p:spPr>
            <a:xfrm rot="17202079">
              <a:off x="4207695" y="5398818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17202079">
              <a:off x="4235167" y="5202926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1" name="AutoShape 60"/>
          <p:cNvCxnSpPr>
            <a:cxnSpLocks noChangeShapeType="1"/>
          </p:cNvCxnSpPr>
          <p:nvPr/>
        </p:nvCxnSpPr>
        <p:spPr bwMode="auto">
          <a:xfrm rot="5400000" flipH="1" flipV="1">
            <a:off x="7514977" y="4980799"/>
            <a:ext cx="189490" cy="55262"/>
          </a:xfrm>
          <a:prstGeom prst="curvedConnector3">
            <a:avLst>
              <a:gd name="adj1" fmla="val -88028"/>
            </a:avLst>
          </a:prstGeom>
          <a:ln w="12700">
            <a:solidFill>
              <a:srgbClr val="FF0000"/>
            </a:solidFill>
            <a:headEnd type="triangl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 rot="10447721">
            <a:off x="7169737" y="5667412"/>
            <a:ext cx="116379" cy="375598"/>
            <a:chOff x="2410129" y="3128175"/>
            <a:chExt cx="406765" cy="486093"/>
          </a:xfrm>
          <a:effectLst/>
        </p:grpSpPr>
        <p:sp>
          <p:nvSpPr>
            <p:cNvPr id="129" name="Oval 128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 rot="17704379">
            <a:off x="7135796" y="4903692"/>
            <a:ext cx="396866" cy="142541"/>
            <a:chOff x="3965035" y="5445586"/>
            <a:chExt cx="689422" cy="372521"/>
          </a:xfrm>
        </p:grpSpPr>
        <p:sp>
          <p:nvSpPr>
            <p:cNvPr id="127" name="Oval 126"/>
            <p:cNvSpPr/>
            <p:nvPr/>
          </p:nvSpPr>
          <p:spPr>
            <a:xfrm rot="17202079">
              <a:off x="4207695" y="5398818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7202079">
              <a:off x="4235167" y="5202926"/>
              <a:ext cx="176629" cy="661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 rot="6754280">
            <a:off x="6475743" y="3651016"/>
            <a:ext cx="221674" cy="257868"/>
            <a:chOff x="607845" y="3581563"/>
            <a:chExt cx="454359" cy="559206"/>
          </a:xfrm>
        </p:grpSpPr>
        <p:sp>
          <p:nvSpPr>
            <p:cNvPr id="125" name="Oval 124"/>
            <p:cNvSpPr/>
            <p:nvPr/>
          </p:nvSpPr>
          <p:spPr>
            <a:xfrm flipH="1">
              <a:off x="607845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854268" y="3581563"/>
              <a:ext cx="207936" cy="5592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Elbow Connector 100"/>
          <p:cNvCxnSpPr/>
          <p:nvPr/>
        </p:nvCxnSpPr>
        <p:spPr>
          <a:xfrm rot="10800000">
            <a:off x="993718" y="5836390"/>
            <a:ext cx="5626140" cy="404652"/>
          </a:xfrm>
          <a:prstGeom prst="bentConnector3">
            <a:avLst>
              <a:gd name="adj1" fmla="val 103131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 flipV="1">
            <a:off x="4038966" y="3854947"/>
            <a:ext cx="2283525" cy="118165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1005" y="3612353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738906" y="3049301"/>
            <a:ext cx="8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mPFC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7659" y="42422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CA1</a:t>
            </a:r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0" y="542893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CA3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1876269" y="396239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44787" y="40023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SPys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8052217" y="59386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Pys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4" grpId="0" animBg="1"/>
      <p:bldP spid="105" grpId="0" animBg="1"/>
      <p:bldP spid="106" grpId="0" animBg="1"/>
      <p:bldP spid="107" grpId="0" animBg="1"/>
      <p:bldP spid="109" grpId="0" animBg="1"/>
      <p:bldP spid="104" grpId="0"/>
      <p:bldP spid="3" grpId="0"/>
      <p:bldP spid="161" grpId="0"/>
      <p:bldP spid="162" grpId="0"/>
      <p:bldP spid="4" grpId="0"/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78861" y="125314"/>
            <a:ext cx="7772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2400" b="0" dirty="0" err="1">
                <a:solidFill>
                  <a:schemeClr val="tx1"/>
                </a:solidFill>
                <a:latin typeface="+mn-lt"/>
              </a:rPr>
              <a:t>M</a:t>
            </a:r>
            <a:r>
              <a:rPr lang="en-GB" altLang="en-US" sz="2400" b="0" dirty="0" err="1" smtClean="0">
                <a:solidFill>
                  <a:schemeClr val="tx1"/>
                </a:solidFill>
                <a:latin typeface="+mn-lt"/>
              </a:rPr>
              <a:t>eso</a:t>
            </a:r>
            <a:r>
              <a:rPr lang="en-GB" altLang="en-US" sz="2400" b="0" dirty="0">
                <a:solidFill>
                  <a:schemeClr val="tx1"/>
                </a:solidFill>
                <a:latin typeface="+mn-lt"/>
              </a:rPr>
              <a:t>-</a:t>
            </a:r>
            <a:r>
              <a:rPr lang="en-GB" altLang="en-US" sz="2400" b="0" dirty="0" smtClean="0">
                <a:solidFill>
                  <a:schemeClr val="tx1"/>
                </a:solidFill>
                <a:latin typeface="+mn-lt"/>
              </a:rPr>
              <a:t>scale dynamics</a:t>
            </a:r>
            <a:endParaRPr lang="en-US" altLang="en-US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r="3999" b="11673"/>
          <a:stretch>
            <a:fillRect/>
          </a:stretch>
        </p:blipFill>
        <p:spPr bwMode="auto">
          <a:xfrm>
            <a:off x="4081463" y="1800225"/>
            <a:ext cx="6477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10825"/>
          <a:stretch>
            <a:fillRect/>
          </a:stretch>
        </p:blipFill>
        <p:spPr bwMode="auto">
          <a:xfrm>
            <a:off x="4800600" y="1800225"/>
            <a:ext cx="7286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592763" y="3040063"/>
            <a:ext cx="0" cy="360362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5592763" y="3452813"/>
            <a:ext cx="0" cy="649287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592763" y="2301875"/>
            <a:ext cx="0" cy="681038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605463" y="3017838"/>
            <a:ext cx="1096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internal granular</a:t>
            </a:r>
          </a:p>
          <a:p>
            <a:pPr eaLnBrk="1" hangingPunct="1"/>
            <a:r>
              <a:rPr lang="en-GB" altLang="en-US" sz="1000" b="0">
                <a:solidFill>
                  <a:srgbClr val="336699"/>
                </a:solidFill>
              </a:rPr>
              <a:t>layer</a:t>
            </a:r>
            <a:endParaRPr lang="en-US" altLang="en-US" sz="1000" b="0">
              <a:solidFill>
                <a:srgbClr val="336699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605463" y="3525838"/>
            <a:ext cx="1182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internal pyramidal</a:t>
            </a:r>
          </a:p>
          <a:p>
            <a:pPr eaLnBrk="1" hangingPunct="1"/>
            <a:r>
              <a:rPr lang="en-GB" altLang="en-US" sz="1000" b="0">
                <a:solidFill>
                  <a:srgbClr val="336699"/>
                </a:solidFill>
              </a:rPr>
              <a:t>layer</a:t>
            </a:r>
            <a:endParaRPr lang="en-US" altLang="en-US" sz="1000" b="0">
              <a:solidFill>
                <a:srgbClr val="336699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605463" y="2373313"/>
            <a:ext cx="1217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external pyramidal</a:t>
            </a:r>
          </a:p>
          <a:p>
            <a:pPr eaLnBrk="1" hangingPunct="1"/>
            <a:r>
              <a:rPr lang="en-GB" altLang="en-US" sz="1000" b="0">
                <a:solidFill>
                  <a:srgbClr val="336699"/>
                </a:solidFill>
              </a:rPr>
              <a:t>layer</a:t>
            </a:r>
            <a:endParaRPr lang="en-US" altLang="en-US" sz="1000" b="0">
              <a:solidFill>
                <a:srgbClr val="336699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605463" y="1870075"/>
            <a:ext cx="1131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external granular</a:t>
            </a:r>
          </a:p>
          <a:p>
            <a:pPr eaLnBrk="1" hangingPunct="1"/>
            <a:r>
              <a:rPr lang="en-US" altLang="en-US" sz="1000" b="0">
                <a:solidFill>
                  <a:srgbClr val="336699"/>
                </a:solidFill>
              </a:rPr>
              <a:t>layer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5592763" y="1908175"/>
            <a:ext cx="0" cy="360363"/>
          </a:xfrm>
          <a:prstGeom prst="line">
            <a:avLst/>
          </a:prstGeom>
          <a:noFill/>
          <a:ln w="12700">
            <a:solidFill>
              <a:srgbClr val="336699"/>
            </a:solidFill>
            <a:prstDash val="sysDot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3" name="Group 22"/>
          <p:cNvGrpSpPr>
            <a:grpSpLocks/>
          </p:cNvGrpSpPr>
          <p:nvPr/>
        </p:nvGrpSpPr>
        <p:grpSpPr bwMode="auto">
          <a:xfrm>
            <a:off x="7005638" y="4757738"/>
            <a:ext cx="1820862" cy="1570037"/>
            <a:chOff x="2976" y="3043"/>
            <a:chExt cx="1147" cy="989"/>
          </a:xfrm>
        </p:grpSpPr>
        <p:sp>
          <p:nvSpPr>
            <p:cNvPr id="4132" name="Text Box 23"/>
            <p:cNvSpPr txBox="1">
              <a:spLocks noChangeArrowheads="1"/>
            </p:cNvSpPr>
            <p:nvPr/>
          </p:nvSpPr>
          <p:spPr bwMode="auto">
            <a:xfrm>
              <a:off x="3140" y="3043"/>
              <a:ext cx="8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000" b="0">
                  <a:solidFill>
                    <a:srgbClr val="336699"/>
                  </a:solidFill>
                </a:rPr>
                <a:t>AP generation zone</a:t>
              </a:r>
            </a:p>
          </p:txBody>
        </p:sp>
        <p:pic>
          <p:nvPicPr>
            <p:cNvPr id="4133" name="Picture 24" descr="post2pr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4"/>
            <a:stretch>
              <a:fillRect/>
            </a:stretch>
          </p:blipFill>
          <p:spPr bwMode="auto">
            <a:xfrm>
              <a:off x="2976" y="3126"/>
              <a:ext cx="1147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4" name="Group 47"/>
          <p:cNvGrpSpPr>
            <a:grpSpLocks noChangeAspect="1"/>
          </p:cNvGrpSpPr>
          <p:nvPr/>
        </p:nvGrpSpPr>
        <p:grpSpPr bwMode="auto">
          <a:xfrm>
            <a:off x="4492625" y="1963738"/>
            <a:ext cx="571500" cy="2159000"/>
            <a:chOff x="3264" y="2016"/>
            <a:chExt cx="432" cy="1632"/>
          </a:xfrm>
        </p:grpSpPr>
        <p:sp>
          <p:nvSpPr>
            <p:cNvPr id="4125" name="Oval 48"/>
            <p:cNvSpPr>
              <a:spLocks noChangeAspect="1" noChangeArrowheads="1"/>
            </p:cNvSpPr>
            <p:nvPr/>
          </p:nvSpPr>
          <p:spPr bwMode="auto">
            <a:xfrm>
              <a:off x="3264" y="2016"/>
              <a:ext cx="432" cy="432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  <p:sp>
          <p:nvSpPr>
            <p:cNvPr id="4126" name="Oval 49"/>
            <p:cNvSpPr>
              <a:spLocks noChangeAspect="1" noChangeArrowheads="1"/>
            </p:cNvSpPr>
            <p:nvPr/>
          </p:nvSpPr>
          <p:spPr bwMode="auto">
            <a:xfrm>
              <a:off x="3264" y="2640"/>
              <a:ext cx="432" cy="432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  <p:sp>
          <p:nvSpPr>
            <p:cNvPr id="4127" name="Oval 50"/>
            <p:cNvSpPr>
              <a:spLocks noChangeAspect="1" noChangeArrowheads="1"/>
            </p:cNvSpPr>
            <p:nvPr/>
          </p:nvSpPr>
          <p:spPr bwMode="auto">
            <a:xfrm>
              <a:off x="3264" y="3216"/>
              <a:ext cx="432" cy="432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en-GB" altLang="en-US" b="0">
                <a:solidFill>
                  <a:schemeClr val="tx1"/>
                </a:solidFill>
              </a:endParaRPr>
            </a:p>
          </p:txBody>
        </p:sp>
        <p:cxnSp>
          <p:nvCxnSpPr>
            <p:cNvPr id="4128" name="AutoShape 51"/>
            <p:cNvCxnSpPr>
              <a:cxnSpLocks noChangeAspect="1" noChangeShapeType="1"/>
              <a:stCxn id="4125" idx="5"/>
              <a:endCxn id="4126" idx="7"/>
            </p:cNvCxnSpPr>
            <p:nvPr/>
          </p:nvCxnSpPr>
          <p:spPr bwMode="auto">
            <a:xfrm>
              <a:off x="3633" y="2385"/>
              <a:ext cx="0" cy="318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9" name="AutoShape 52"/>
            <p:cNvCxnSpPr>
              <a:cxnSpLocks noChangeAspect="1" noChangeShapeType="1"/>
              <a:stCxn id="4126" idx="1"/>
              <a:endCxn id="4125" idx="3"/>
            </p:cNvCxnSpPr>
            <p:nvPr/>
          </p:nvCxnSpPr>
          <p:spPr bwMode="auto">
            <a:xfrm flipV="1">
              <a:off x="3327" y="2385"/>
              <a:ext cx="0" cy="318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0" name="AutoShape 53"/>
            <p:cNvCxnSpPr>
              <a:cxnSpLocks noChangeAspect="1" noChangeShapeType="1"/>
              <a:stCxn id="4126" idx="5"/>
              <a:endCxn id="4127" idx="7"/>
            </p:cNvCxnSpPr>
            <p:nvPr/>
          </p:nvCxnSpPr>
          <p:spPr bwMode="auto">
            <a:xfrm>
              <a:off x="3633" y="3009"/>
              <a:ext cx="0" cy="270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1" name="AutoShape 54"/>
            <p:cNvCxnSpPr>
              <a:cxnSpLocks noChangeAspect="1" noChangeShapeType="1"/>
              <a:stCxn id="4127" idx="1"/>
              <a:endCxn id="4126" idx="3"/>
            </p:cNvCxnSpPr>
            <p:nvPr/>
          </p:nvCxnSpPr>
          <p:spPr bwMode="auto">
            <a:xfrm flipV="1">
              <a:off x="3327" y="3009"/>
              <a:ext cx="0" cy="270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15" name="Rectangle 57"/>
          <p:cNvSpPr>
            <a:spLocks noChangeArrowheads="1"/>
          </p:cNvSpPr>
          <p:nvPr/>
        </p:nvSpPr>
        <p:spPr bwMode="auto">
          <a:xfrm>
            <a:off x="2168525" y="3551238"/>
            <a:ext cx="18288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GB" altLang="en-US" b="0">
              <a:solidFill>
                <a:schemeClr val="tx1"/>
              </a:solidFill>
            </a:endParaRPr>
          </a:p>
        </p:txBody>
      </p:sp>
      <p:sp>
        <p:nvSpPr>
          <p:cNvPr id="4116" name="Line 57"/>
          <p:cNvSpPr>
            <a:spLocks noChangeShapeType="1"/>
          </p:cNvSpPr>
          <p:nvPr/>
        </p:nvSpPr>
        <p:spPr bwMode="auto">
          <a:xfrm flipH="1" flipV="1">
            <a:off x="5943600" y="4344988"/>
            <a:ext cx="10160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3617913" y="3403600"/>
            <a:ext cx="2317750" cy="812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99387" name="Object 59"/>
          <p:cNvGraphicFramePr>
            <a:graphicFrameLocks noChangeAspect="1"/>
          </p:cNvGraphicFramePr>
          <p:nvPr/>
        </p:nvGraphicFramePr>
        <p:xfrm>
          <a:off x="3084513" y="3303588"/>
          <a:ext cx="5794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2" name="Equation" r:id="rId7" imgW="164880" imgH="177480" progId="Equation.3">
                  <p:embed/>
                </p:oleObj>
              </mc:Choice>
              <mc:Fallback>
                <p:oleObj name="Equation" r:id="rId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3303588"/>
                        <a:ext cx="5794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285875" y="2927350"/>
            <a:ext cx="1820863" cy="1579563"/>
            <a:chOff x="4565" y="2862"/>
            <a:chExt cx="1147" cy="995"/>
          </a:xfrm>
        </p:grpSpPr>
        <p:sp>
          <p:nvSpPr>
            <p:cNvPr id="4123" name="Text Box 26"/>
            <p:cNvSpPr txBox="1">
              <a:spLocks noChangeArrowheads="1"/>
            </p:cNvSpPr>
            <p:nvPr/>
          </p:nvSpPr>
          <p:spPr bwMode="auto">
            <a:xfrm>
              <a:off x="4932" y="2862"/>
              <a:ext cx="4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FR" altLang="en-US" sz="1000" b="0">
                  <a:solidFill>
                    <a:srgbClr val="336699"/>
                  </a:solidFill>
                </a:rPr>
                <a:t>synapses</a:t>
              </a:r>
            </a:p>
          </p:txBody>
        </p:sp>
        <p:pic>
          <p:nvPicPr>
            <p:cNvPr id="4124" name="Picture 27" descr="pre2post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56"/>
            <a:stretch>
              <a:fillRect/>
            </a:stretch>
          </p:blipFill>
          <p:spPr bwMode="auto">
            <a:xfrm>
              <a:off x="4565" y="2950"/>
              <a:ext cx="11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388" name="Arc 60"/>
          <p:cNvSpPr>
            <a:spLocks/>
          </p:cNvSpPr>
          <p:nvPr/>
        </p:nvSpPr>
        <p:spPr bwMode="auto">
          <a:xfrm rot="10800000" flipV="1">
            <a:off x="1608138" y="2268538"/>
            <a:ext cx="2049462" cy="619125"/>
          </a:xfrm>
          <a:custGeom>
            <a:avLst/>
            <a:gdLst>
              <a:gd name="T0" fmla="*/ 0 w 21600"/>
              <a:gd name="T1" fmla="*/ 0 h 21600"/>
              <a:gd name="T2" fmla="*/ 2049462 w 21600"/>
              <a:gd name="T3" fmla="*/ 619125 h 21600"/>
              <a:gd name="T4" fmla="*/ 0 w 21600"/>
              <a:gd name="T5" fmla="*/ 619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7863" y="798513"/>
            <a:ext cx="1820862" cy="1570037"/>
            <a:chOff x="2976" y="3043"/>
            <a:chExt cx="1147" cy="989"/>
          </a:xfrm>
        </p:grpSpPr>
        <p:sp>
          <p:nvSpPr>
            <p:cNvPr id="4121" name="Text Box 23"/>
            <p:cNvSpPr txBox="1">
              <a:spLocks noChangeArrowheads="1"/>
            </p:cNvSpPr>
            <p:nvPr/>
          </p:nvSpPr>
          <p:spPr bwMode="auto">
            <a:xfrm>
              <a:off x="3140" y="3043"/>
              <a:ext cx="8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000" b="0">
                  <a:solidFill>
                    <a:srgbClr val="336699"/>
                  </a:solidFill>
                </a:rPr>
                <a:t>AP generation zone</a:t>
              </a:r>
            </a:p>
          </p:txBody>
        </p:sp>
        <p:pic>
          <p:nvPicPr>
            <p:cNvPr id="4122" name="Picture 24" descr="post2pr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4"/>
            <a:stretch>
              <a:fillRect/>
            </a:stretch>
          </p:blipFill>
          <p:spPr bwMode="auto">
            <a:xfrm>
              <a:off x="2976" y="3126"/>
              <a:ext cx="1147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79292" y="5621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1541" y="4512039"/>
                <a:ext cx="521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41" y="4512039"/>
                <a:ext cx="52129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412" r="-1647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19462" y="2415914"/>
                <a:ext cx="521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2" y="2415914"/>
                <a:ext cx="52129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140" r="-1511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4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86" grpId="0" animBg="1"/>
      <p:bldP spid="99388" grpId="0" animBg="1"/>
      <p:bldP spid="3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00741"/>
            <a:ext cx="7924137" cy="1143000"/>
          </a:xfrm>
        </p:spPr>
        <p:txBody>
          <a:bodyPr/>
          <a:lstStyle/>
          <a:p>
            <a:pPr algn="l"/>
            <a:r>
              <a:rPr lang="en-US" sz="2400" dirty="0" smtClean="0"/>
              <a:t>Model Comparison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9318" y="872440"/>
            <a:ext cx="55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Ketamine doses parametrically modulate: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extrinsic connections,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ntrinsic NMDA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/>
              </a:rPr>
              <a:t>Inhibitory / Modulatory</a:t>
            </a:r>
            <a:r>
              <a:rPr lang="en-US" dirty="0"/>
              <a:t> processes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36192" y="2006624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5191595" y="842679"/>
                <a:ext cx="333780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r>
                  <a:rPr lang="en-US" sz="2800" dirty="0" smtClean="0"/>
                  <a:t>+</a:t>
                </a:r>
                <a:r>
                  <a:rPr lang="en-US" sz="2800" i="1" dirty="0" err="1" smtClean="0">
                    <a:latin typeface="Adobe Fangsong Std R" charset="-122"/>
                    <a:ea typeface="Adobe Fangsong Std R" charset="-122"/>
                    <a:cs typeface="Adobe Fangsong Std R" charset="-122"/>
                  </a:rPr>
                  <a:t>B</a:t>
                </a:r>
                <a:r>
                  <a:rPr lang="en-US" sz="2800" i="1" baseline="-25000" dirty="0" err="1" smtClean="0">
                    <a:latin typeface="Adobe Fangsong Std R" charset="-122"/>
                    <a:ea typeface="Adobe Fangsong Std R" charset="-122"/>
                    <a:cs typeface="Adobe Fangsong Std R" charset="-122"/>
                  </a:rPr>
                  <a:t>ket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95" y="842679"/>
                <a:ext cx="3337807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00741"/>
            <a:ext cx="7924137" cy="1143000"/>
          </a:xfrm>
        </p:spPr>
        <p:txBody>
          <a:bodyPr/>
          <a:lstStyle/>
          <a:p>
            <a:pPr algn="l"/>
            <a:r>
              <a:rPr lang="en-US" sz="2400" dirty="0" smtClean="0"/>
              <a:t>Model Comparison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9318" y="872440"/>
            <a:ext cx="55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Ketamine doses parametrically modulate: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extrinsic connections,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ntrinsic NMDA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Inhibitory / Modulatory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processes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36192" y="2006624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527349" y="3668717"/>
            <a:ext cx="38488" cy="2411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 flipV="1">
            <a:off x="7452205" y="4000705"/>
            <a:ext cx="38488" cy="2411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5498" y="6272736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361724" y="6284032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5191595" y="842679"/>
                <a:ext cx="333780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r>
                  <a:rPr lang="en-US" sz="2800" dirty="0" smtClean="0"/>
                  <a:t>+</a:t>
                </a:r>
                <a:r>
                  <a:rPr lang="en-US" sz="2800" i="1" dirty="0" err="1" smtClean="0">
                    <a:latin typeface="Adobe Fangsong Std R" charset="-122"/>
                    <a:ea typeface="Adobe Fangsong Std R" charset="-122"/>
                    <a:cs typeface="Adobe Fangsong Std R" charset="-122"/>
                  </a:rPr>
                  <a:t>B</a:t>
                </a:r>
                <a:r>
                  <a:rPr lang="en-US" sz="2800" i="1" baseline="-25000" dirty="0" err="1" smtClean="0">
                    <a:latin typeface="Adobe Fangsong Std R" charset="-122"/>
                    <a:ea typeface="Adobe Fangsong Std R" charset="-122"/>
                    <a:cs typeface="Adobe Fangsong Std R" charset="-122"/>
                  </a:rPr>
                  <a:t>ket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95" y="842679"/>
                <a:ext cx="3337807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68474"/>
            <a:ext cx="7924137" cy="1143000"/>
          </a:xfrm>
        </p:spPr>
        <p:txBody>
          <a:bodyPr/>
          <a:lstStyle/>
          <a:p>
            <a:pPr algn="l"/>
            <a:r>
              <a:rPr lang="en-US" sz="2400" dirty="0" smtClean="0"/>
              <a:t>Model Comparison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94033" y="977371"/>
            <a:ext cx="55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Ketamine modulates: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extrinsic connections,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ntrinsic NMDA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Inhibitory /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Modulatory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processes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36192" y="2006624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1128968" y="4015065"/>
            <a:ext cx="38488" cy="2411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7184342" y="1488011"/>
            <a:ext cx="11279" cy="1743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4235" y="6259908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272596" y="986199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436192" y="2006624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1783257" y="4220308"/>
            <a:ext cx="38488" cy="2411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6812296" y="1603460"/>
            <a:ext cx="11279" cy="1743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6619" y="6234252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413040" y="1037510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94033" y="977371"/>
            <a:ext cx="55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Ketamine modulates: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extrinsic connections,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ntrinsic NMDA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Inhibitory / Modulatory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processes</a:t>
            </a:r>
          </a:p>
        </p:txBody>
      </p:sp>
      <p:sp>
        <p:nvSpPr>
          <p:cNvPr id="164" name="Title 1"/>
          <p:cNvSpPr txBox="1">
            <a:spLocks/>
          </p:cNvSpPr>
          <p:nvPr/>
        </p:nvSpPr>
        <p:spPr bwMode="auto">
          <a:xfrm>
            <a:off x="0" y="176940"/>
            <a:ext cx="7924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smtClean="0"/>
              <a:t>Model Comparison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475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940"/>
            <a:ext cx="7924137" cy="1143000"/>
          </a:xfrm>
        </p:spPr>
        <p:txBody>
          <a:bodyPr/>
          <a:lstStyle/>
          <a:p>
            <a:pPr algn="l"/>
            <a:r>
              <a:rPr lang="en-US" sz="2400" dirty="0" smtClean="0"/>
              <a:t>Model Comparison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436192" y="2006624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399058" y="3386509"/>
            <a:ext cx="38488" cy="2411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 flipV="1">
            <a:off x="7670302" y="4064845"/>
            <a:ext cx="14379" cy="1446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5498" y="5849422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349570" y="5668304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94033" y="977371"/>
            <a:ext cx="55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Ketamine modulates: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extrinsic connections,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ntrinsic NMDA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Inhibitory / Modulatory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processes</a:t>
            </a:r>
          </a:p>
        </p:txBody>
      </p:sp>
    </p:spTree>
    <p:extLst>
      <p:ext uri="{BB962C8B-B14F-4D97-AF65-F5344CB8AC3E}">
        <p14:creationId xmlns:p14="http://schemas.microsoft.com/office/powerpoint/2010/main" val="898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436192" y="2006624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3951389" y="3950927"/>
            <a:ext cx="38488" cy="2411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 flipV="1">
            <a:off x="7234111" y="5411752"/>
            <a:ext cx="14377" cy="1117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4128" y="6182942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5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298254" y="6194239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5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94033" y="977371"/>
            <a:ext cx="55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Ketamine modulates: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extrinsic connections,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ntrinsic NMDA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Inhibitory / Modulatory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processes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" name="Title 1"/>
          <p:cNvSpPr txBox="1">
            <a:spLocks/>
          </p:cNvSpPr>
          <p:nvPr/>
        </p:nvSpPr>
        <p:spPr bwMode="auto">
          <a:xfrm>
            <a:off x="0" y="176940"/>
            <a:ext cx="7924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smtClean="0"/>
              <a:t>Model Comparison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174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1982636" y="3918487"/>
            <a:ext cx="4865335" cy="2871778"/>
            <a:chOff x="2126570" y="4350369"/>
            <a:chExt cx="3347130" cy="2228231"/>
          </a:xfrm>
        </p:grpSpPr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V="1">
              <a:off x="2885749" y="4487842"/>
              <a:ext cx="0" cy="170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V="1">
              <a:off x="2885749" y="6184900"/>
              <a:ext cx="2587951" cy="8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2885749" y="4487842"/>
              <a:ext cx="0" cy="170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V="1">
              <a:off x="3288925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Rectangle 36"/>
            <p:cNvSpPr>
              <a:spLocks noChangeArrowheads="1"/>
            </p:cNvSpPr>
            <p:nvPr/>
          </p:nvSpPr>
          <p:spPr bwMode="auto">
            <a:xfrm>
              <a:off x="3247476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 flipV="1">
              <a:off x="3699635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661955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 flipV="1">
              <a:off x="4102811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4061361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3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 flipV="1">
              <a:off x="4513520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4475840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Line 46"/>
            <p:cNvSpPr>
              <a:spLocks noChangeShapeType="1"/>
            </p:cNvSpPr>
            <p:nvPr/>
          </p:nvSpPr>
          <p:spPr bwMode="auto">
            <a:xfrm flipV="1">
              <a:off x="4916696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875247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Line 64"/>
            <p:cNvSpPr>
              <a:spLocks noChangeShapeType="1"/>
            </p:cNvSpPr>
            <p:nvPr/>
          </p:nvSpPr>
          <p:spPr bwMode="auto">
            <a:xfrm>
              <a:off x="2885749" y="6193270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Rectangle 66"/>
            <p:cNvSpPr>
              <a:spLocks noChangeArrowheads="1"/>
            </p:cNvSpPr>
            <p:nvPr/>
          </p:nvSpPr>
          <p:spPr bwMode="auto">
            <a:xfrm>
              <a:off x="2757638" y="6157740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>
              <a:off x="2885749" y="6022201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2524022" y="5985355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" name="Line 70"/>
            <p:cNvSpPr>
              <a:spLocks noChangeShapeType="1"/>
            </p:cNvSpPr>
            <p:nvPr/>
          </p:nvSpPr>
          <p:spPr bwMode="auto">
            <a:xfrm>
              <a:off x="2885749" y="5851132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Rectangle 72"/>
            <p:cNvSpPr>
              <a:spLocks noChangeArrowheads="1"/>
            </p:cNvSpPr>
            <p:nvPr/>
          </p:nvSpPr>
          <p:spPr bwMode="auto">
            <a:xfrm>
              <a:off x="2524022" y="5814286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2000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4" name="Line 73"/>
            <p:cNvSpPr>
              <a:spLocks noChangeShapeType="1"/>
            </p:cNvSpPr>
            <p:nvPr/>
          </p:nvSpPr>
          <p:spPr bwMode="auto">
            <a:xfrm>
              <a:off x="2885749" y="5678746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2524022" y="5643217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3000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6" name="Line 76"/>
            <p:cNvSpPr>
              <a:spLocks noChangeShapeType="1"/>
            </p:cNvSpPr>
            <p:nvPr/>
          </p:nvSpPr>
          <p:spPr bwMode="auto">
            <a:xfrm>
              <a:off x="2885749" y="5511625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auto">
            <a:xfrm>
              <a:off x="2524022" y="5476095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" name="Line 79"/>
            <p:cNvSpPr>
              <a:spLocks noChangeShapeType="1"/>
            </p:cNvSpPr>
            <p:nvPr/>
          </p:nvSpPr>
          <p:spPr bwMode="auto">
            <a:xfrm>
              <a:off x="2885749" y="5340556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2524022" y="5305026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" name="Line 82"/>
            <p:cNvSpPr>
              <a:spLocks noChangeShapeType="1"/>
            </p:cNvSpPr>
            <p:nvPr/>
          </p:nvSpPr>
          <p:spPr bwMode="auto">
            <a:xfrm>
              <a:off x="2885749" y="5169487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84"/>
            <p:cNvSpPr>
              <a:spLocks noChangeArrowheads="1"/>
            </p:cNvSpPr>
            <p:nvPr/>
          </p:nvSpPr>
          <p:spPr bwMode="auto">
            <a:xfrm>
              <a:off x="2524022" y="5132641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6000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2" name="Line 85"/>
            <p:cNvSpPr>
              <a:spLocks noChangeShapeType="1"/>
            </p:cNvSpPr>
            <p:nvPr/>
          </p:nvSpPr>
          <p:spPr bwMode="auto">
            <a:xfrm>
              <a:off x="2885749" y="5002365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Rectangle 87"/>
            <p:cNvSpPr>
              <a:spLocks noChangeArrowheads="1"/>
            </p:cNvSpPr>
            <p:nvPr/>
          </p:nvSpPr>
          <p:spPr bwMode="auto">
            <a:xfrm>
              <a:off x="2524022" y="4966836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7000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4" name="Line 88"/>
            <p:cNvSpPr>
              <a:spLocks noChangeShapeType="1"/>
            </p:cNvSpPr>
            <p:nvPr/>
          </p:nvSpPr>
          <p:spPr bwMode="auto">
            <a:xfrm>
              <a:off x="2885749" y="4831296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Rectangle 90"/>
            <p:cNvSpPr>
              <a:spLocks noChangeArrowheads="1"/>
            </p:cNvSpPr>
            <p:nvPr/>
          </p:nvSpPr>
          <p:spPr bwMode="auto">
            <a:xfrm>
              <a:off x="2524022" y="4794450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" name="Line 91"/>
            <p:cNvSpPr>
              <a:spLocks noChangeShapeType="1"/>
            </p:cNvSpPr>
            <p:nvPr/>
          </p:nvSpPr>
          <p:spPr bwMode="auto">
            <a:xfrm>
              <a:off x="2885749" y="4658911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Rectangle 93"/>
            <p:cNvSpPr>
              <a:spLocks noChangeArrowheads="1"/>
            </p:cNvSpPr>
            <p:nvPr/>
          </p:nvSpPr>
          <p:spPr bwMode="auto">
            <a:xfrm>
              <a:off x="2524022" y="4623381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9000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2448663" y="4456260"/>
              <a:ext cx="381722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0" name="Line 100"/>
            <p:cNvSpPr>
              <a:spLocks noChangeShapeType="1"/>
            </p:cNvSpPr>
            <p:nvPr/>
          </p:nvSpPr>
          <p:spPr bwMode="auto">
            <a:xfrm flipV="1">
              <a:off x="2885749" y="4487842"/>
              <a:ext cx="0" cy="170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Rectangle 101"/>
            <p:cNvSpPr>
              <a:spLocks noChangeArrowheads="1"/>
            </p:cNvSpPr>
            <p:nvPr/>
          </p:nvSpPr>
          <p:spPr bwMode="auto">
            <a:xfrm>
              <a:off x="3130670" y="5015524"/>
              <a:ext cx="324047" cy="11777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Rectangle 102"/>
            <p:cNvSpPr>
              <a:spLocks noChangeArrowheads="1"/>
            </p:cNvSpPr>
            <p:nvPr/>
          </p:nvSpPr>
          <p:spPr bwMode="auto">
            <a:xfrm>
              <a:off x="3130670" y="5015524"/>
              <a:ext cx="324047" cy="117774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3533843" y="5056318"/>
              <a:ext cx="320280" cy="11369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3533843" y="5056318"/>
              <a:ext cx="320280" cy="11369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Rectangle 105"/>
            <p:cNvSpPr>
              <a:spLocks noChangeArrowheads="1"/>
            </p:cNvSpPr>
            <p:nvPr/>
          </p:nvSpPr>
          <p:spPr bwMode="auto">
            <a:xfrm>
              <a:off x="3944555" y="5033947"/>
              <a:ext cx="324047" cy="1159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Rectangle 106"/>
            <p:cNvSpPr>
              <a:spLocks noChangeArrowheads="1"/>
            </p:cNvSpPr>
            <p:nvPr/>
          </p:nvSpPr>
          <p:spPr bwMode="auto">
            <a:xfrm>
              <a:off x="3944555" y="5033947"/>
              <a:ext cx="324047" cy="11593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4347729" y="5124746"/>
              <a:ext cx="320280" cy="1068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Rectangle 108"/>
            <p:cNvSpPr>
              <a:spLocks noChangeArrowheads="1"/>
            </p:cNvSpPr>
            <p:nvPr/>
          </p:nvSpPr>
          <p:spPr bwMode="auto">
            <a:xfrm>
              <a:off x="4347729" y="5124746"/>
              <a:ext cx="320280" cy="10685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Rectangle 109"/>
            <p:cNvSpPr>
              <a:spLocks noChangeArrowheads="1"/>
            </p:cNvSpPr>
            <p:nvPr/>
          </p:nvSpPr>
          <p:spPr bwMode="auto">
            <a:xfrm>
              <a:off x="4758440" y="4567246"/>
              <a:ext cx="324047" cy="16198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Rectangle 110"/>
            <p:cNvSpPr>
              <a:spLocks noChangeArrowheads="1"/>
            </p:cNvSpPr>
            <p:nvPr/>
          </p:nvSpPr>
          <p:spPr bwMode="auto">
            <a:xfrm>
              <a:off x="4758440" y="4573376"/>
              <a:ext cx="324047" cy="16198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Rectangle 122"/>
            <p:cNvSpPr>
              <a:spLocks noChangeArrowheads="1"/>
            </p:cNvSpPr>
            <p:nvPr/>
          </p:nvSpPr>
          <p:spPr bwMode="auto">
            <a:xfrm rot="16200000">
              <a:off x="1766673" y="5170999"/>
              <a:ext cx="945737" cy="2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Log-evidence (relative)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3" name="Rectangle 123"/>
            <p:cNvSpPr>
              <a:spLocks noChangeArrowheads="1"/>
            </p:cNvSpPr>
            <p:nvPr/>
          </p:nvSpPr>
          <p:spPr bwMode="auto">
            <a:xfrm>
              <a:off x="3494851" y="6456117"/>
              <a:ext cx="569732" cy="12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Models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4" name="Rectangle 124"/>
            <p:cNvSpPr>
              <a:spLocks noChangeArrowheads="1"/>
            </p:cNvSpPr>
            <p:nvPr/>
          </p:nvSpPr>
          <p:spPr bwMode="auto">
            <a:xfrm>
              <a:off x="3082806" y="4350369"/>
              <a:ext cx="18979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Bayesian Model Selection: FFX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446026" y="387550"/>
            <a:ext cx="2572937" cy="2110711"/>
            <a:chOff x="5875703" y="25333"/>
            <a:chExt cx="2468055" cy="2510535"/>
          </a:xfrm>
        </p:grpSpPr>
        <p:grpSp>
          <p:nvGrpSpPr>
            <p:cNvPr id="168" name="Group 167"/>
            <p:cNvGrpSpPr/>
            <p:nvPr/>
          </p:nvGrpSpPr>
          <p:grpSpPr>
            <a:xfrm>
              <a:off x="5875703" y="25333"/>
              <a:ext cx="2468055" cy="2510535"/>
              <a:chOff x="312893" y="96207"/>
              <a:chExt cx="2468055" cy="1551805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312893" y="96207"/>
                <a:ext cx="2468055" cy="15518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lowchart: Decision 179"/>
              <p:cNvSpPr/>
              <p:nvPr/>
            </p:nvSpPr>
            <p:spPr>
              <a:xfrm>
                <a:off x="596338" y="171594"/>
                <a:ext cx="278536" cy="266580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91056" y="456632"/>
                <a:ext cx="229899" cy="1363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077307" y="193359"/>
                <a:ext cx="1630703" cy="39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5AFADA"/>
                    </a:solidFill>
                  </a:rPr>
                  <a:t>Pyramidal Cells</a:t>
                </a:r>
              </a:p>
              <a:p>
                <a:endParaRPr lang="en-US" sz="1200" dirty="0" smtClean="0">
                  <a:solidFill>
                    <a:srgbClr val="5AFADA"/>
                  </a:solidFill>
                </a:endParaRPr>
              </a:p>
              <a:p>
                <a:r>
                  <a:rPr lang="en-US" sz="1200" dirty="0" smtClean="0">
                    <a:solidFill>
                      <a:srgbClr val="FF3300"/>
                    </a:solidFill>
                  </a:rPr>
                  <a:t>Inhibitory Interneurons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740141" y="1356553"/>
                <a:ext cx="1" cy="232253"/>
              </a:xfrm>
              <a:prstGeom prst="line">
                <a:avLst/>
              </a:prstGeom>
              <a:ln cmpd="thickThin"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Box 183"/>
              <p:cNvSpPr txBox="1"/>
              <p:nvPr/>
            </p:nvSpPr>
            <p:spPr>
              <a:xfrm>
                <a:off x="1036530" y="1383877"/>
                <a:ext cx="1360501" cy="17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</a:rPr>
                  <a:t>Tetrode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Placement</a:t>
                </a: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 rot="5047721">
              <a:off x="6246978" y="1106397"/>
              <a:ext cx="180821" cy="449970"/>
              <a:chOff x="2410129" y="3128175"/>
              <a:chExt cx="406765" cy="486093"/>
            </a:xfrm>
            <a:effectLst/>
          </p:grpSpPr>
          <p:sp>
            <p:nvSpPr>
              <p:cNvPr id="177" name="Oval 17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5047721">
              <a:off x="6251300" y="766624"/>
              <a:ext cx="180821" cy="449970"/>
              <a:chOff x="2410129" y="3128175"/>
              <a:chExt cx="406765" cy="486093"/>
            </a:xfrm>
            <a:solidFill>
              <a:srgbClr val="00B050"/>
            </a:solidFill>
            <a:effectLst/>
          </p:grpSpPr>
          <p:sp>
            <p:nvSpPr>
              <p:cNvPr id="175" name="Oval 174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rgbClr val="00B050"/>
                </a:extrusionClr>
                <a:contourClr>
                  <a:srgbClr val="00B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rgbClr val="00B050"/>
                </a:extrusionClr>
                <a:contourClr>
                  <a:srgbClr val="00B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rot="5047721">
              <a:off x="6246978" y="1448581"/>
              <a:ext cx="180821" cy="449970"/>
              <a:chOff x="2410129" y="3128175"/>
              <a:chExt cx="406765" cy="486093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173" name="Oval 172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6671804" y="861504"/>
              <a:ext cx="12026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AMPA Receptor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NMDA Receptor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GABA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A</a:t>
              </a:r>
              <a:r>
                <a:rPr lang="en-US" sz="1200" dirty="0" smtClean="0">
                  <a:solidFill>
                    <a:schemeClr val="bg1"/>
                  </a:solidFill>
                </a:rPr>
                <a:t> Receptor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01474" y="330240"/>
            <a:ext cx="6468604" cy="1808754"/>
            <a:chOff x="538556" y="2839395"/>
            <a:chExt cx="5725906" cy="1499806"/>
          </a:xfrm>
        </p:grpSpPr>
        <p:sp>
          <p:nvSpPr>
            <p:cNvPr id="187" name="Oval 186"/>
            <p:cNvSpPr/>
            <p:nvPr/>
          </p:nvSpPr>
          <p:spPr>
            <a:xfrm>
              <a:off x="1603719" y="2839395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Decision 87"/>
            <p:cNvSpPr/>
            <p:nvPr/>
          </p:nvSpPr>
          <p:spPr>
            <a:xfrm rot="16200000">
              <a:off x="4459308" y="3027610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Decision 37"/>
            <p:cNvSpPr/>
            <p:nvPr/>
          </p:nvSpPr>
          <p:spPr>
            <a:xfrm rot="16200000">
              <a:off x="2400235" y="3409813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3024636" y="3610148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 rot="16200000">
              <a:off x="3177579" y="2924123"/>
              <a:ext cx="285379" cy="4394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AutoShape 60"/>
            <p:cNvCxnSpPr>
              <a:cxnSpLocks noChangeShapeType="1"/>
            </p:cNvCxnSpPr>
            <p:nvPr/>
          </p:nvCxnSpPr>
          <p:spPr bwMode="auto">
            <a:xfrm rot="5400000">
              <a:off x="2431612" y="3124470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" name="AutoShape 60"/>
            <p:cNvCxnSpPr>
              <a:cxnSpLocks noChangeShapeType="1"/>
              <a:stCxn id="188" idx="0"/>
              <a:endCxn id="191" idx="4"/>
            </p:cNvCxnSpPr>
            <p:nvPr/>
          </p:nvCxnSpPr>
          <p:spPr bwMode="auto">
            <a:xfrm rot="10800000">
              <a:off x="3540013" y="3143867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4" name="AutoShape 60"/>
            <p:cNvCxnSpPr>
              <a:cxnSpLocks noChangeShapeType="1"/>
            </p:cNvCxnSpPr>
            <p:nvPr/>
          </p:nvCxnSpPr>
          <p:spPr bwMode="auto">
            <a:xfrm rot="16200000">
              <a:off x="2285735" y="3104804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5" name="Elbow Connector 194"/>
            <p:cNvCxnSpPr>
              <a:stCxn id="188" idx="2"/>
            </p:cNvCxnSpPr>
            <p:nvPr/>
          </p:nvCxnSpPr>
          <p:spPr>
            <a:xfrm>
              <a:off x="5166153" y="3546770"/>
              <a:ext cx="687602" cy="20009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/>
            <p:cNvGrpSpPr/>
            <p:nvPr/>
          </p:nvGrpSpPr>
          <p:grpSpPr>
            <a:xfrm>
              <a:off x="3100526" y="2944170"/>
              <a:ext cx="235212" cy="213812"/>
              <a:chOff x="607845" y="3573530"/>
              <a:chExt cx="423215" cy="596881"/>
            </a:xfrm>
          </p:grpSpPr>
          <p:sp>
            <p:nvSpPr>
              <p:cNvPr id="228" name="Oval 227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21310732">
              <a:off x="2473661" y="3714924"/>
              <a:ext cx="216767" cy="207374"/>
              <a:chOff x="2583645" y="2968604"/>
              <a:chExt cx="319145" cy="657272"/>
            </a:xfrm>
          </p:grpSpPr>
          <p:sp>
            <p:nvSpPr>
              <p:cNvPr id="226" name="Oval 225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 rot="12304379">
              <a:off x="4652492" y="3562103"/>
              <a:ext cx="396196" cy="157237"/>
              <a:chOff x="3965035" y="5445586"/>
              <a:chExt cx="689422" cy="372521"/>
            </a:xfrm>
          </p:grpSpPr>
          <p:sp>
            <p:nvSpPr>
              <p:cNvPr id="224" name="Oval 223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 rot="1354280">
              <a:off x="4268745" y="3575819"/>
              <a:ext cx="221674" cy="257868"/>
              <a:chOff x="607845" y="3581563"/>
              <a:chExt cx="454359" cy="559206"/>
            </a:xfrm>
          </p:grpSpPr>
          <p:sp>
            <p:nvSpPr>
              <p:cNvPr id="222" name="Oval 221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0" name="AutoShape 60"/>
            <p:cNvCxnSpPr>
              <a:cxnSpLocks noChangeShapeType="1"/>
            </p:cNvCxnSpPr>
            <p:nvPr/>
          </p:nvCxnSpPr>
          <p:spPr bwMode="auto">
            <a:xfrm flipH="1" flipV="1">
              <a:off x="4928430" y="3469738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1" name="AutoShape 60"/>
            <p:cNvCxnSpPr>
              <a:cxnSpLocks noChangeShapeType="1"/>
            </p:cNvCxnSpPr>
            <p:nvPr/>
          </p:nvCxnSpPr>
          <p:spPr bwMode="auto">
            <a:xfrm flipH="1" flipV="1">
              <a:off x="2808340" y="3839334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02" name="Group 201"/>
            <p:cNvGrpSpPr/>
            <p:nvPr/>
          </p:nvGrpSpPr>
          <p:grpSpPr>
            <a:xfrm rot="5047721">
              <a:off x="3003988" y="298719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220" name="Oval 219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 rot="12304379">
              <a:off x="2620785" y="3989226"/>
              <a:ext cx="396866" cy="142541"/>
              <a:chOff x="3965035" y="5445586"/>
              <a:chExt cx="689422" cy="372521"/>
            </a:xfrm>
          </p:grpSpPr>
          <p:sp>
            <p:nvSpPr>
              <p:cNvPr id="218" name="Oval 217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4" name="AutoShape 60"/>
            <p:cNvCxnSpPr>
              <a:cxnSpLocks noChangeShapeType="1"/>
            </p:cNvCxnSpPr>
            <p:nvPr/>
          </p:nvCxnSpPr>
          <p:spPr bwMode="auto">
            <a:xfrm flipH="1" flipV="1">
              <a:off x="3399909" y="3017615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5" name="Elbow Connector 204"/>
            <p:cNvCxnSpPr/>
            <p:nvPr/>
          </p:nvCxnSpPr>
          <p:spPr>
            <a:xfrm>
              <a:off x="883823" y="3530766"/>
              <a:ext cx="875259" cy="124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 rot="5047721">
              <a:off x="4322059" y="3232199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216" name="Oval 215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 rot="12304379">
              <a:off x="3301567" y="3242425"/>
              <a:ext cx="396866" cy="142541"/>
              <a:chOff x="3965035" y="5445586"/>
              <a:chExt cx="689422" cy="372521"/>
            </a:xfrm>
          </p:grpSpPr>
          <p:sp>
            <p:nvSpPr>
              <p:cNvPr id="214" name="Oval 213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rot="1354280">
              <a:off x="2194151" y="3932410"/>
              <a:ext cx="221674" cy="257868"/>
              <a:chOff x="607845" y="3581563"/>
              <a:chExt cx="454359" cy="559206"/>
            </a:xfrm>
          </p:grpSpPr>
          <p:sp>
            <p:nvSpPr>
              <p:cNvPr id="212" name="Oval 211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38556" y="3122069"/>
              <a:ext cx="1065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Extrinsic Input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085485" y="3746861"/>
              <a:ext cx="1178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Extrinsic Output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883823" y="3532012"/>
              <a:ext cx="0" cy="2881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1479576" y="2229589"/>
            <a:ext cx="3612950" cy="1407805"/>
            <a:chOff x="778311" y="698793"/>
            <a:chExt cx="3612950" cy="1407805"/>
          </a:xfrm>
        </p:grpSpPr>
        <p:sp>
          <p:nvSpPr>
            <p:cNvPr id="231" name="Flowchart: Decision 37"/>
            <p:cNvSpPr/>
            <p:nvPr/>
          </p:nvSpPr>
          <p:spPr>
            <a:xfrm rot="16200000">
              <a:off x="1015206" y="1225293"/>
              <a:ext cx="346495" cy="736677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rot="20101244" flipV="1">
              <a:off x="2166660" y="1044176"/>
              <a:ext cx="840524" cy="323625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804151" y="770460"/>
              <a:ext cx="1087737" cy="1159698"/>
            </a:xfrm>
            <a:prstGeom prst="ellipse">
              <a:avLst/>
            </a:pr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789558" y="860845"/>
              <a:ext cx="601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>
                      <a:lumMod val="65000"/>
                    </a:schemeClr>
                  </a:solidFill>
                </a:rPr>
                <a:t>mPFC</a:t>
              </a:r>
              <a:endParaRPr lang="en-US" sz="1400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 rot="7455736" flipV="1">
              <a:off x="1927766" y="1031743"/>
              <a:ext cx="714679" cy="1435032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H="1">
              <a:off x="2027029" y="770460"/>
              <a:ext cx="2026" cy="759678"/>
            </a:xfrm>
            <a:prstGeom prst="line">
              <a:avLst/>
            </a:prstGeom>
            <a:ln cmpd="thickThin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580129" y="698793"/>
              <a:ext cx="24189" cy="1084640"/>
            </a:xfrm>
            <a:prstGeom prst="line">
              <a:avLst/>
            </a:prstGeom>
            <a:ln cmpd="thickThin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/>
            <p:cNvSpPr/>
            <p:nvPr/>
          </p:nvSpPr>
          <p:spPr>
            <a:xfrm rot="16200000">
              <a:off x="1019031" y="725870"/>
              <a:ext cx="940295" cy="1421736"/>
            </a:xfrm>
            <a:prstGeom prst="ellipse">
              <a:avLst/>
            </a:pr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919733" y="1447964"/>
              <a:ext cx="657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CA3</a:t>
              </a:r>
            </a:p>
          </p:txBody>
        </p:sp>
        <p:sp>
          <p:nvSpPr>
            <p:cNvPr id="240" name="Flowchart: Decision 37"/>
            <p:cNvSpPr/>
            <p:nvPr/>
          </p:nvSpPr>
          <p:spPr>
            <a:xfrm rot="16200000">
              <a:off x="1636663" y="988552"/>
              <a:ext cx="346495" cy="736677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538647" y="1193909"/>
              <a:ext cx="440869" cy="244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CA1</a:t>
              </a:r>
            </a:p>
          </p:txBody>
        </p:sp>
        <p:sp>
          <p:nvSpPr>
            <p:cNvPr id="242" name="Flowchart: Decision 37"/>
            <p:cNvSpPr/>
            <p:nvPr/>
          </p:nvSpPr>
          <p:spPr>
            <a:xfrm>
              <a:off x="3090787" y="833674"/>
              <a:ext cx="386622" cy="536759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lowchart: Decision 37"/>
            <p:cNvSpPr/>
            <p:nvPr/>
          </p:nvSpPr>
          <p:spPr>
            <a:xfrm>
              <a:off x="3062083" y="1425173"/>
              <a:ext cx="415326" cy="536759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1139756" y="698793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HPC</a:t>
              </a: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3737274" y="2497386"/>
            <a:ext cx="48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SPy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745660" y="3040583"/>
            <a:ext cx="521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DPy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0" name="TextBox 249"/>
          <p:cNvSpPr txBox="1"/>
          <p:nvPr/>
        </p:nvSpPr>
        <p:spPr>
          <a:xfrm rot="20373575">
            <a:off x="1954501" y="97164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2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 rot="2456831">
            <a:off x="3724918" y="721877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1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361474" y="310148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4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133603" y="887512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5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2703674" y="1323047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3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5" name="Title 1"/>
          <p:cNvSpPr txBox="1">
            <a:spLocks/>
          </p:cNvSpPr>
          <p:nvPr/>
        </p:nvSpPr>
        <p:spPr>
          <a:xfrm>
            <a:off x="118534" y="83807"/>
            <a:ext cx="792413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smtClean="0"/>
              <a:t>Model Comparison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234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375"/>
          <p:cNvSpPr txBox="1"/>
          <p:nvPr/>
        </p:nvSpPr>
        <p:spPr>
          <a:xfrm>
            <a:off x="76422" y="34303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Model Fits</a:t>
            </a:r>
            <a:endParaRPr lang="en-US" sz="1600" dirty="0"/>
          </a:p>
        </p:txBody>
      </p:sp>
      <p:grpSp>
        <p:nvGrpSpPr>
          <p:cNvPr id="293" name="Group 292"/>
          <p:cNvGrpSpPr/>
          <p:nvPr/>
        </p:nvGrpSpPr>
        <p:grpSpPr>
          <a:xfrm>
            <a:off x="6854518" y="2687086"/>
            <a:ext cx="2145024" cy="1660570"/>
            <a:chOff x="429104" y="4248585"/>
            <a:chExt cx="2145024" cy="1466016"/>
          </a:xfrm>
        </p:grpSpPr>
        <p:sp>
          <p:nvSpPr>
            <p:cNvPr id="295" name="Rectangle 218"/>
            <p:cNvSpPr>
              <a:spLocks noChangeArrowheads="1"/>
            </p:cNvSpPr>
            <p:nvPr/>
          </p:nvSpPr>
          <p:spPr bwMode="auto">
            <a:xfrm>
              <a:off x="429104" y="4248585"/>
              <a:ext cx="977900" cy="846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296" name="Rectangle 219"/>
            <p:cNvSpPr>
              <a:spLocks noChangeArrowheads="1"/>
            </p:cNvSpPr>
            <p:nvPr/>
          </p:nvSpPr>
          <p:spPr bwMode="auto">
            <a:xfrm>
              <a:off x="429104" y="4248585"/>
              <a:ext cx="977900" cy="846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298" name="Rectangle 230"/>
            <p:cNvSpPr>
              <a:spLocks noChangeArrowheads="1"/>
            </p:cNvSpPr>
            <p:nvPr/>
          </p:nvSpPr>
          <p:spPr bwMode="auto">
            <a:xfrm>
              <a:off x="808516" y="4278747"/>
              <a:ext cx="1765612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predicted: saline vehicle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99" name="Line 231"/>
            <p:cNvSpPr>
              <a:spLocks noChangeShapeType="1"/>
            </p:cNvSpPr>
            <p:nvPr/>
          </p:nvSpPr>
          <p:spPr bwMode="auto">
            <a:xfrm>
              <a:off x="486254" y="4329547"/>
              <a:ext cx="292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01" name="Rectangle 232"/>
            <p:cNvSpPr>
              <a:spLocks noChangeArrowheads="1"/>
            </p:cNvSpPr>
            <p:nvPr/>
          </p:nvSpPr>
          <p:spPr bwMode="auto">
            <a:xfrm>
              <a:off x="808516" y="4408922"/>
              <a:ext cx="1743362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observed: saline vehicle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3" name="Line 233"/>
            <p:cNvSpPr>
              <a:spLocks noChangeShapeType="1"/>
            </p:cNvSpPr>
            <p:nvPr/>
          </p:nvSpPr>
          <p:spPr bwMode="auto">
            <a:xfrm>
              <a:off x="486254" y="4467660"/>
              <a:ext cx="292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04" name="Rectangle 234"/>
            <p:cNvSpPr>
              <a:spLocks noChangeArrowheads="1"/>
            </p:cNvSpPr>
            <p:nvPr/>
          </p:nvSpPr>
          <p:spPr bwMode="auto">
            <a:xfrm>
              <a:off x="808516" y="4548622"/>
              <a:ext cx="1411348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predicted: 2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06" name="Line 235"/>
            <p:cNvSpPr>
              <a:spLocks noChangeShapeType="1"/>
            </p:cNvSpPr>
            <p:nvPr/>
          </p:nvSpPr>
          <p:spPr bwMode="auto">
            <a:xfrm>
              <a:off x="486254" y="4599422"/>
              <a:ext cx="2921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08" name="Rectangle 236"/>
            <p:cNvSpPr>
              <a:spLocks noChangeArrowheads="1"/>
            </p:cNvSpPr>
            <p:nvPr/>
          </p:nvSpPr>
          <p:spPr bwMode="auto">
            <a:xfrm>
              <a:off x="808516" y="4686735"/>
              <a:ext cx="1389098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observed: 2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09" name="Line 237"/>
            <p:cNvSpPr>
              <a:spLocks noChangeShapeType="1"/>
            </p:cNvSpPr>
            <p:nvPr/>
          </p:nvSpPr>
          <p:spPr bwMode="auto">
            <a:xfrm>
              <a:off x="486254" y="4737535"/>
              <a:ext cx="2921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10" name="Rectangle 238"/>
            <p:cNvSpPr>
              <a:spLocks noChangeArrowheads="1"/>
            </p:cNvSpPr>
            <p:nvPr/>
          </p:nvSpPr>
          <p:spPr bwMode="auto">
            <a:xfrm>
              <a:off x="808516" y="4824847"/>
              <a:ext cx="1411348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predicted: 4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11" name="Line 239"/>
            <p:cNvSpPr>
              <a:spLocks noChangeShapeType="1"/>
            </p:cNvSpPr>
            <p:nvPr/>
          </p:nvSpPr>
          <p:spPr bwMode="auto">
            <a:xfrm>
              <a:off x="486254" y="4869297"/>
              <a:ext cx="292100" cy="0"/>
            </a:xfrm>
            <a:prstGeom prst="line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12" name="Rectangle 240"/>
            <p:cNvSpPr>
              <a:spLocks noChangeArrowheads="1"/>
            </p:cNvSpPr>
            <p:nvPr/>
          </p:nvSpPr>
          <p:spPr bwMode="auto">
            <a:xfrm>
              <a:off x="808516" y="4956610"/>
              <a:ext cx="1389098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observed: 4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13" name="Line 241"/>
            <p:cNvSpPr>
              <a:spLocks noChangeShapeType="1"/>
            </p:cNvSpPr>
            <p:nvPr/>
          </p:nvSpPr>
          <p:spPr bwMode="auto">
            <a:xfrm>
              <a:off x="486254" y="5007410"/>
              <a:ext cx="292100" cy="0"/>
            </a:xfrm>
            <a:prstGeom prst="line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14" name="Rectangle 236"/>
            <p:cNvSpPr>
              <a:spLocks noChangeArrowheads="1"/>
            </p:cNvSpPr>
            <p:nvPr/>
          </p:nvSpPr>
          <p:spPr bwMode="auto">
            <a:xfrm>
              <a:off x="800916" y="5254524"/>
              <a:ext cx="1429174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observed:  8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16" name="Line 237"/>
            <p:cNvSpPr>
              <a:spLocks noChangeShapeType="1"/>
            </p:cNvSpPr>
            <p:nvPr/>
          </p:nvSpPr>
          <p:spPr bwMode="auto">
            <a:xfrm>
              <a:off x="478654" y="5305324"/>
              <a:ext cx="292100" cy="0"/>
            </a:xfrm>
            <a:prstGeom prst="line">
              <a:avLst/>
            </a:prstGeom>
            <a:noFill/>
            <a:ln w="25400">
              <a:solidFill>
                <a:srgbClr val="77933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18" name="Rectangle 238"/>
            <p:cNvSpPr>
              <a:spLocks noChangeArrowheads="1"/>
            </p:cNvSpPr>
            <p:nvPr/>
          </p:nvSpPr>
          <p:spPr bwMode="auto">
            <a:xfrm>
              <a:off x="800916" y="5392636"/>
              <a:ext cx="1542795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predicted:  30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21" name="Line 239"/>
            <p:cNvSpPr>
              <a:spLocks noChangeShapeType="1"/>
            </p:cNvSpPr>
            <p:nvPr/>
          </p:nvSpPr>
          <p:spPr bwMode="auto">
            <a:xfrm>
              <a:off x="478654" y="5437086"/>
              <a:ext cx="2921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22" name="Rectangle 240"/>
            <p:cNvSpPr>
              <a:spLocks noChangeArrowheads="1"/>
            </p:cNvSpPr>
            <p:nvPr/>
          </p:nvSpPr>
          <p:spPr bwMode="auto">
            <a:xfrm>
              <a:off x="800916" y="5524399"/>
              <a:ext cx="1520544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observed:  30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  <p:sp>
          <p:nvSpPr>
            <p:cNvPr id="324" name="Line 241"/>
            <p:cNvSpPr>
              <a:spLocks noChangeShapeType="1"/>
            </p:cNvSpPr>
            <p:nvPr/>
          </p:nvSpPr>
          <p:spPr bwMode="auto">
            <a:xfrm>
              <a:off x="478654" y="5575199"/>
              <a:ext cx="2921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25" name="Line 235"/>
            <p:cNvSpPr>
              <a:spLocks noChangeShapeType="1"/>
            </p:cNvSpPr>
            <p:nvPr/>
          </p:nvSpPr>
          <p:spPr bwMode="auto">
            <a:xfrm>
              <a:off x="478654" y="5165290"/>
              <a:ext cx="292100" cy="0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n-lt"/>
              </a:endParaRPr>
            </a:p>
          </p:txBody>
        </p:sp>
        <p:sp>
          <p:nvSpPr>
            <p:cNvPr id="326" name="Rectangle 236"/>
            <p:cNvSpPr>
              <a:spLocks noChangeArrowheads="1"/>
            </p:cNvSpPr>
            <p:nvPr/>
          </p:nvSpPr>
          <p:spPr bwMode="auto">
            <a:xfrm>
              <a:off x="808516" y="5113241"/>
              <a:ext cx="1389098" cy="19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observed: 8 </a:t>
              </a: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mgkg</a:t>
              </a:r>
              <a:r>
                <a:rPr lang="en-US" sz="1400" baseline="30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-1</a:t>
              </a:r>
              <a:endParaRPr lang="en-US" sz="4000" baseline="300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82769" y="267422"/>
            <a:ext cx="4586092" cy="3048608"/>
            <a:chOff x="2192629" y="267422"/>
            <a:chExt cx="4586092" cy="3048608"/>
          </a:xfrm>
        </p:grpSpPr>
        <p:sp>
          <p:nvSpPr>
            <p:cNvPr id="329" name="Rectangle 68"/>
            <p:cNvSpPr>
              <a:spLocks noChangeArrowheads="1"/>
            </p:cNvSpPr>
            <p:nvPr/>
          </p:nvSpPr>
          <p:spPr bwMode="auto">
            <a:xfrm>
              <a:off x="3120169" y="1731015"/>
              <a:ext cx="79989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frequency (Hz)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30" name="Rectangle 6"/>
            <p:cNvSpPr>
              <a:spLocks noChangeArrowheads="1"/>
            </p:cNvSpPr>
            <p:nvPr/>
          </p:nvSpPr>
          <p:spPr bwMode="auto">
            <a:xfrm>
              <a:off x="2770568" y="467699"/>
              <a:ext cx="1823019" cy="109787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1" name="Line 8"/>
            <p:cNvSpPr>
              <a:spLocks noChangeShapeType="1"/>
            </p:cNvSpPr>
            <p:nvPr/>
          </p:nvSpPr>
          <p:spPr bwMode="auto">
            <a:xfrm>
              <a:off x="2770568" y="1565576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2" name="Line 10"/>
            <p:cNvSpPr>
              <a:spLocks noChangeShapeType="1"/>
            </p:cNvSpPr>
            <p:nvPr/>
          </p:nvSpPr>
          <p:spPr bwMode="auto">
            <a:xfrm flipV="1">
              <a:off x="2770568" y="467699"/>
              <a:ext cx="0" cy="10978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3" name="Line 11"/>
            <p:cNvSpPr>
              <a:spLocks noChangeShapeType="1"/>
            </p:cNvSpPr>
            <p:nvPr/>
          </p:nvSpPr>
          <p:spPr bwMode="auto">
            <a:xfrm>
              <a:off x="2770568" y="1565576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5" name="Line 12"/>
            <p:cNvSpPr>
              <a:spLocks noChangeShapeType="1"/>
            </p:cNvSpPr>
            <p:nvPr/>
          </p:nvSpPr>
          <p:spPr bwMode="auto">
            <a:xfrm flipV="1">
              <a:off x="2770568" y="467699"/>
              <a:ext cx="0" cy="10978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6" name="Line 13"/>
            <p:cNvSpPr>
              <a:spLocks noChangeShapeType="1"/>
            </p:cNvSpPr>
            <p:nvPr/>
          </p:nvSpPr>
          <p:spPr bwMode="auto">
            <a:xfrm flipV="1">
              <a:off x="2770568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8" name="Rectangle 15"/>
            <p:cNvSpPr>
              <a:spLocks noChangeArrowheads="1"/>
            </p:cNvSpPr>
            <p:nvPr/>
          </p:nvSpPr>
          <p:spPr bwMode="auto">
            <a:xfrm>
              <a:off x="2728446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39" name="Line 16"/>
            <p:cNvSpPr>
              <a:spLocks noChangeShapeType="1"/>
            </p:cNvSpPr>
            <p:nvPr/>
          </p:nvSpPr>
          <p:spPr bwMode="auto">
            <a:xfrm flipV="1">
              <a:off x="3033406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40" name="Rectangle 18"/>
            <p:cNvSpPr>
              <a:spLocks noChangeArrowheads="1"/>
            </p:cNvSpPr>
            <p:nvPr/>
          </p:nvSpPr>
          <p:spPr bwMode="auto">
            <a:xfrm>
              <a:off x="2989600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41" name="Line 19"/>
            <p:cNvSpPr>
              <a:spLocks noChangeShapeType="1"/>
            </p:cNvSpPr>
            <p:nvPr/>
          </p:nvSpPr>
          <p:spPr bwMode="auto">
            <a:xfrm flipV="1">
              <a:off x="3294559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42" name="Rectangle 21"/>
            <p:cNvSpPr>
              <a:spLocks noChangeArrowheads="1"/>
            </p:cNvSpPr>
            <p:nvPr/>
          </p:nvSpPr>
          <p:spPr bwMode="auto">
            <a:xfrm>
              <a:off x="3252438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44" name="Line 22"/>
            <p:cNvSpPr>
              <a:spLocks noChangeShapeType="1"/>
            </p:cNvSpPr>
            <p:nvPr/>
          </p:nvSpPr>
          <p:spPr bwMode="auto">
            <a:xfrm flipV="1">
              <a:off x="3550658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45" name="Rectangle 24"/>
            <p:cNvSpPr>
              <a:spLocks noChangeArrowheads="1"/>
            </p:cNvSpPr>
            <p:nvPr/>
          </p:nvSpPr>
          <p:spPr bwMode="auto">
            <a:xfrm>
              <a:off x="3508537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46" name="Line 25"/>
            <p:cNvSpPr>
              <a:spLocks noChangeShapeType="1"/>
            </p:cNvSpPr>
            <p:nvPr/>
          </p:nvSpPr>
          <p:spPr bwMode="auto">
            <a:xfrm flipV="1">
              <a:off x="3813496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47" name="Rectangle 27"/>
            <p:cNvSpPr>
              <a:spLocks noChangeArrowheads="1"/>
            </p:cNvSpPr>
            <p:nvPr/>
          </p:nvSpPr>
          <p:spPr bwMode="auto">
            <a:xfrm>
              <a:off x="3769690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48" name="Line 28"/>
            <p:cNvSpPr>
              <a:spLocks noChangeShapeType="1"/>
            </p:cNvSpPr>
            <p:nvPr/>
          </p:nvSpPr>
          <p:spPr bwMode="auto">
            <a:xfrm flipV="1">
              <a:off x="4067911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49" name="Rectangle 30"/>
            <p:cNvSpPr>
              <a:spLocks noChangeArrowheads="1"/>
            </p:cNvSpPr>
            <p:nvPr/>
          </p:nvSpPr>
          <p:spPr bwMode="auto">
            <a:xfrm>
              <a:off x="4025789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50" name="Line 31"/>
            <p:cNvSpPr>
              <a:spLocks noChangeShapeType="1"/>
            </p:cNvSpPr>
            <p:nvPr/>
          </p:nvSpPr>
          <p:spPr bwMode="auto">
            <a:xfrm flipV="1">
              <a:off x="4330749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1" name="Rectangle 33"/>
            <p:cNvSpPr>
              <a:spLocks noChangeArrowheads="1"/>
            </p:cNvSpPr>
            <p:nvPr/>
          </p:nvSpPr>
          <p:spPr bwMode="auto">
            <a:xfrm>
              <a:off x="4288627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53" name="Line 34"/>
            <p:cNvSpPr>
              <a:spLocks noChangeShapeType="1"/>
            </p:cNvSpPr>
            <p:nvPr/>
          </p:nvSpPr>
          <p:spPr bwMode="auto">
            <a:xfrm flipV="1">
              <a:off x="4593587" y="1552336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4" name="Rectangle 36"/>
            <p:cNvSpPr>
              <a:spLocks noChangeArrowheads="1"/>
            </p:cNvSpPr>
            <p:nvPr/>
          </p:nvSpPr>
          <p:spPr bwMode="auto">
            <a:xfrm>
              <a:off x="4549781" y="1582889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55" name="Line 37"/>
            <p:cNvSpPr>
              <a:spLocks noChangeShapeType="1"/>
            </p:cNvSpPr>
            <p:nvPr/>
          </p:nvSpPr>
          <p:spPr bwMode="auto">
            <a:xfrm>
              <a:off x="2770568" y="1565576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6" name="Line 38"/>
            <p:cNvSpPr>
              <a:spLocks noChangeShapeType="1"/>
            </p:cNvSpPr>
            <p:nvPr/>
          </p:nvSpPr>
          <p:spPr bwMode="auto">
            <a:xfrm flipH="1">
              <a:off x="4571684" y="1565576"/>
              <a:ext cx="219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7" name="Rectangle 39"/>
            <p:cNvSpPr>
              <a:spLocks noChangeArrowheads="1"/>
            </p:cNvSpPr>
            <p:nvPr/>
          </p:nvSpPr>
          <p:spPr bwMode="auto">
            <a:xfrm>
              <a:off x="2682268" y="1530949"/>
              <a:ext cx="54442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59" name="Line 40"/>
            <p:cNvSpPr>
              <a:spLocks noChangeShapeType="1"/>
            </p:cNvSpPr>
            <p:nvPr/>
          </p:nvSpPr>
          <p:spPr bwMode="auto">
            <a:xfrm>
              <a:off x="2770568" y="1414847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0" name="Rectangle 42"/>
            <p:cNvSpPr>
              <a:spLocks noChangeArrowheads="1"/>
            </p:cNvSpPr>
            <p:nvPr/>
          </p:nvSpPr>
          <p:spPr bwMode="auto">
            <a:xfrm>
              <a:off x="2568984" y="1381239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62" name="Line 43"/>
            <p:cNvSpPr>
              <a:spLocks noChangeShapeType="1"/>
            </p:cNvSpPr>
            <p:nvPr/>
          </p:nvSpPr>
          <p:spPr bwMode="auto">
            <a:xfrm>
              <a:off x="2770568" y="1261063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4" name="Rectangle 45"/>
            <p:cNvSpPr>
              <a:spLocks noChangeArrowheads="1"/>
            </p:cNvSpPr>
            <p:nvPr/>
          </p:nvSpPr>
          <p:spPr bwMode="auto">
            <a:xfrm>
              <a:off x="2618243" y="1226436"/>
              <a:ext cx="136105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66" name="Line 46"/>
            <p:cNvSpPr>
              <a:spLocks noChangeShapeType="1"/>
            </p:cNvSpPr>
            <p:nvPr/>
          </p:nvSpPr>
          <p:spPr bwMode="auto">
            <a:xfrm>
              <a:off x="2770568" y="1110334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7" name="Rectangle 48"/>
            <p:cNvSpPr>
              <a:spLocks noChangeArrowheads="1"/>
            </p:cNvSpPr>
            <p:nvPr/>
          </p:nvSpPr>
          <p:spPr bwMode="auto">
            <a:xfrm>
              <a:off x="2561848" y="1076725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0.15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68" name="Line 49"/>
            <p:cNvSpPr>
              <a:spLocks noChangeShapeType="1"/>
            </p:cNvSpPr>
            <p:nvPr/>
          </p:nvSpPr>
          <p:spPr bwMode="auto">
            <a:xfrm>
              <a:off x="2770568" y="960623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9" name="Rectangle 51"/>
            <p:cNvSpPr>
              <a:spLocks noChangeArrowheads="1"/>
            </p:cNvSpPr>
            <p:nvPr/>
          </p:nvSpPr>
          <p:spPr bwMode="auto">
            <a:xfrm>
              <a:off x="2603970" y="925997"/>
              <a:ext cx="136105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0.2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70" name="Line 52"/>
            <p:cNvSpPr>
              <a:spLocks noChangeShapeType="1"/>
            </p:cNvSpPr>
            <p:nvPr/>
          </p:nvSpPr>
          <p:spPr bwMode="auto">
            <a:xfrm>
              <a:off x="2770568" y="810913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1" name="Rectangle 54"/>
            <p:cNvSpPr>
              <a:spLocks noChangeArrowheads="1"/>
            </p:cNvSpPr>
            <p:nvPr/>
          </p:nvSpPr>
          <p:spPr bwMode="auto">
            <a:xfrm>
              <a:off x="2561848" y="776286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0.25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72" name="Line 55"/>
            <p:cNvSpPr>
              <a:spLocks noChangeShapeType="1"/>
            </p:cNvSpPr>
            <p:nvPr/>
          </p:nvSpPr>
          <p:spPr bwMode="auto">
            <a:xfrm>
              <a:off x="2770568" y="660184"/>
              <a:ext cx="202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4" name="Rectangle 57"/>
            <p:cNvSpPr>
              <a:spLocks noChangeArrowheads="1"/>
            </p:cNvSpPr>
            <p:nvPr/>
          </p:nvSpPr>
          <p:spPr bwMode="auto">
            <a:xfrm>
              <a:off x="2603970" y="626575"/>
              <a:ext cx="136105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0.3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77" name="Rectangle 60"/>
            <p:cNvSpPr>
              <a:spLocks noChangeArrowheads="1"/>
            </p:cNvSpPr>
            <p:nvPr/>
          </p:nvSpPr>
          <p:spPr bwMode="auto">
            <a:xfrm>
              <a:off x="2576121" y="471773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0.35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78" name="Line 62"/>
            <p:cNvSpPr>
              <a:spLocks noChangeShapeType="1"/>
            </p:cNvSpPr>
            <p:nvPr/>
          </p:nvSpPr>
          <p:spPr bwMode="auto">
            <a:xfrm>
              <a:off x="2770568" y="1565576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9" name="Line 64"/>
            <p:cNvSpPr>
              <a:spLocks noChangeShapeType="1"/>
            </p:cNvSpPr>
            <p:nvPr/>
          </p:nvSpPr>
          <p:spPr bwMode="auto">
            <a:xfrm flipV="1">
              <a:off x="2770568" y="467699"/>
              <a:ext cx="0" cy="10978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0" name="Freeform 65"/>
            <p:cNvSpPr>
              <a:spLocks/>
            </p:cNvSpPr>
            <p:nvPr/>
          </p:nvSpPr>
          <p:spPr bwMode="auto">
            <a:xfrm>
              <a:off x="2770568" y="1286524"/>
              <a:ext cx="1823019" cy="205725"/>
            </a:xfrm>
            <a:custGeom>
              <a:avLst/>
              <a:gdLst>
                <a:gd name="T0" fmla="*/ 0 w 1082"/>
                <a:gd name="T1" fmla="*/ 0 h 202"/>
                <a:gd name="T2" fmla="*/ 33 w 1082"/>
                <a:gd name="T3" fmla="*/ 21 h 202"/>
                <a:gd name="T4" fmla="*/ 63 w 1082"/>
                <a:gd name="T5" fmla="*/ 38 h 202"/>
                <a:gd name="T6" fmla="*/ 92 w 1082"/>
                <a:gd name="T7" fmla="*/ 46 h 202"/>
                <a:gd name="T8" fmla="*/ 126 w 1082"/>
                <a:gd name="T9" fmla="*/ 55 h 202"/>
                <a:gd name="T10" fmla="*/ 156 w 1082"/>
                <a:gd name="T11" fmla="*/ 59 h 202"/>
                <a:gd name="T12" fmla="*/ 185 w 1082"/>
                <a:gd name="T13" fmla="*/ 63 h 202"/>
                <a:gd name="T14" fmla="*/ 219 w 1082"/>
                <a:gd name="T15" fmla="*/ 67 h 202"/>
                <a:gd name="T16" fmla="*/ 248 w 1082"/>
                <a:gd name="T17" fmla="*/ 67 h 202"/>
                <a:gd name="T18" fmla="*/ 278 w 1082"/>
                <a:gd name="T19" fmla="*/ 63 h 202"/>
                <a:gd name="T20" fmla="*/ 311 w 1082"/>
                <a:gd name="T21" fmla="*/ 63 h 202"/>
                <a:gd name="T22" fmla="*/ 341 w 1082"/>
                <a:gd name="T23" fmla="*/ 59 h 202"/>
                <a:gd name="T24" fmla="*/ 370 w 1082"/>
                <a:gd name="T25" fmla="*/ 55 h 202"/>
                <a:gd name="T26" fmla="*/ 404 w 1082"/>
                <a:gd name="T27" fmla="*/ 55 h 202"/>
                <a:gd name="T28" fmla="*/ 433 w 1082"/>
                <a:gd name="T29" fmla="*/ 55 h 202"/>
                <a:gd name="T30" fmla="*/ 463 w 1082"/>
                <a:gd name="T31" fmla="*/ 55 h 202"/>
                <a:gd name="T32" fmla="*/ 497 w 1082"/>
                <a:gd name="T33" fmla="*/ 63 h 202"/>
                <a:gd name="T34" fmla="*/ 526 w 1082"/>
                <a:gd name="T35" fmla="*/ 72 h 202"/>
                <a:gd name="T36" fmla="*/ 555 w 1082"/>
                <a:gd name="T37" fmla="*/ 80 h 202"/>
                <a:gd name="T38" fmla="*/ 585 w 1082"/>
                <a:gd name="T39" fmla="*/ 97 h 202"/>
                <a:gd name="T40" fmla="*/ 619 w 1082"/>
                <a:gd name="T41" fmla="*/ 109 h 202"/>
                <a:gd name="T42" fmla="*/ 648 w 1082"/>
                <a:gd name="T43" fmla="*/ 122 h 202"/>
                <a:gd name="T44" fmla="*/ 678 w 1082"/>
                <a:gd name="T45" fmla="*/ 139 h 202"/>
                <a:gd name="T46" fmla="*/ 711 w 1082"/>
                <a:gd name="T47" fmla="*/ 152 h 202"/>
                <a:gd name="T48" fmla="*/ 741 w 1082"/>
                <a:gd name="T49" fmla="*/ 164 h 202"/>
                <a:gd name="T50" fmla="*/ 770 w 1082"/>
                <a:gd name="T51" fmla="*/ 173 h 202"/>
                <a:gd name="T52" fmla="*/ 804 w 1082"/>
                <a:gd name="T53" fmla="*/ 177 h 202"/>
                <a:gd name="T54" fmla="*/ 833 w 1082"/>
                <a:gd name="T55" fmla="*/ 185 h 202"/>
                <a:gd name="T56" fmla="*/ 863 w 1082"/>
                <a:gd name="T57" fmla="*/ 189 h 202"/>
                <a:gd name="T58" fmla="*/ 896 w 1082"/>
                <a:gd name="T59" fmla="*/ 189 h 202"/>
                <a:gd name="T60" fmla="*/ 926 w 1082"/>
                <a:gd name="T61" fmla="*/ 194 h 202"/>
                <a:gd name="T62" fmla="*/ 955 w 1082"/>
                <a:gd name="T63" fmla="*/ 194 h 202"/>
                <a:gd name="T64" fmla="*/ 989 w 1082"/>
                <a:gd name="T65" fmla="*/ 198 h 202"/>
                <a:gd name="T66" fmla="*/ 1019 w 1082"/>
                <a:gd name="T67" fmla="*/ 198 h 202"/>
                <a:gd name="T68" fmla="*/ 1048 w 1082"/>
                <a:gd name="T69" fmla="*/ 202 h 202"/>
                <a:gd name="T70" fmla="*/ 1082 w 1082"/>
                <a:gd name="T7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202">
                  <a:moveTo>
                    <a:pt x="0" y="0"/>
                  </a:moveTo>
                  <a:lnTo>
                    <a:pt x="33" y="21"/>
                  </a:lnTo>
                  <a:lnTo>
                    <a:pt x="63" y="38"/>
                  </a:lnTo>
                  <a:lnTo>
                    <a:pt x="92" y="46"/>
                  </a:lnTo>
                  <a:lnTo>
                    <a:pt x="126" y="55"/>
                  </a:lnTo>
                  <a:lnTo>
                    <a:pt x="156" y="59"/>
                  </a:lnTo>
                  <a:lnTo>
                    <a:pt x="185" y="63"/>
                  </a:lnTo>
                  <a:lnTo>
                    <a:pt x="219" y="67"/>
                  </a:lnTo>
                  <a:lnTo>
                    <a:pt x="248" y="67"/>
                  </a:lnTo>
                  <a:lnTo>
                    <a:pt x="278" y="63"/>
                  </a:lnTo>
                  <a:lnTo>
                    <a:pt x="311" y="63"/>
                  </a:lnTo>
                  <a:lnTo>
                    <a:pt x="341" y="59"/>
                  </a:lnTo>
                  <a:lnTo>
                    <a:pt x="370" y="55"/>
                  </a:lnTo>
                  <a:lnTo>
                    <a:pt x="404" y="55"/>
                  </a:lnTo>
                  <a:lnTo>
                    <a:pt x="433" y="55"/>
                  </a:lnTo>
                  <a:lnTo>
                    <a:pt x="463" y="55"/>
                  </a:lnTo>
                  <a:lnTo>
                    <a:pt x="497" y="63"/>
                  </a:lnTo>
                  <a:lnTo>
                    <a:pt x="526" y="72"/>
                  </a:lnTo>
                  <a:lnTo>
                    <a:pt x="555" y="80"/>
                  </a:lnTo>
                  <a:lnTo>
                    <a:pt x="585" y="97"/>
                  </a:lnTo>
                  <a:lnTo>
                    <a:pt x="619" y="109"/>
                  </a:lnTo>
                  <a:lnTo>
                    <a:pt x="648" y="122"/>
                  </a:lnTo>
                  <a:lnTo>
                    <a:pt x="678" y="139"/>
                  </a:lnTo>
                  <a:lnTo>
                    <a:pt x="711" y="152"/>
                  </a:lnTo>
                  <a:lnTo>
                    <a:pt x="741" y="164"/>
                  </a:lnTo>
                  <a:lnTo>
                    <a:pt x="770" y="173"/>
                  </a:lnTo>
                  <a:lnTo>
                    <a:pt x="804" y="177"/>
                  </a:lnTo>
                  <a:lnTo>
                    <a:pt x="833" y="185"/>
                  </a:lnTo>
                  <a:lnTo>
                    <a:pt x="863" y="189"/>
                  </a:lnTo>
                  <a:lnTo>
                    <a:pt x="896" y="189"/>
                  </a:lnTo>
                  <a:lnTo>
                    <a:pt x="926" y="194"/>
                  </a:lnTo>
                  <a:lnTo>
                    <a:pt x="955" y="194"/>
                  </a:lnTo>
                  <a:lnTo>
                    <a:pt x="989" y="198"/>
                  </a:lnTo>
                  <a:lnTo>
                    <a:pt x="1019" y="198"/>
                  </a:lnTo>
                  <a:lnTo>
                    <a:pt x="1048" y="202"/>
                  </a:lnTo>
                  <a:lnTo>
                    <a:pt x="1082" y="20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1" name="Freeform 66"/>
            <p:cNvSpPr>
              <a:spLocks/>
            </p:cNvSpPr>
            <p:nvPr/>
          </p:nvSpPr>
          <p:spPr bwMode="auto">
            <a:xfrm>
              <a:off x="2770568" y="1294671"/>
              <a:ext cx="1823019" cy="210817"/>
            </a:xfrm>
            <a:custGeom>
              <a:avLst/>
              <a:gdLst>
                <a:gd name="T0" fmla="*/ 0 w 1082"/>
                <a:gd name="T1" fmla="*/ 0 h 207"/>
                <a:gd name="T2" fmla="*/ 33 w 1082"/>
                <a:gd name="T3" fmla="*/ 17 h 207"/>
                <a:gd name="T4" fmla="*/ 63 w 1082"/>
                <a:gd name="T5" fmla="*/ 26 h 207"/>
                <a:gd name="T6" fmla="*/ 92 w 1082"/>
                <a:gd name="T7" fmla="*/ 34 h 207"/>
                <a:gd name="T8" fmla="*/ 126 w 1082"/>
                <a:gd name="T9" fmla="*/ 38 h 207"/>
                <a:gd name="T10" fmla="*/ 156 w 1082"/>
                <a:gd name="T11" fmla="*/ 38 h 207"/>
                <a:gd name="T12" fmla="*/ 185 w 1082"/>
                <a:gd name="T13" fmla="*/ 38 h 207"/>
                <a:gd name="T14" fmla="*/ 219 w 1082"/>
                <a:gd name="T15" fmla="*/ 30 h 207"/>
                <a:gd name="T16" fmla="*/ 248 w 1082"/>
                <a:gd name="T17" fmla="*/ 22 h 207"/>
                <a:gd name="T18" fmla="*/ 278 w 1082"/>
                <a:gd name="T19" fmla="*/ 13 h 207"/>
                <a:gd name="T20" fmla="*/ 311 w 1082"/>
                <a:gd name="T21" fmla="*/ 5 h 207"/>
                <a:gd name="T22" fmla="*/ 341 w 1082"/>
                <a:gd name="T23" fmla="*/ 5 h 207"/>
                <a:gd name="T24" fmla="*/ 370 w 1082"/>
                <a:gd name="T25" fmla="*/ 17 h 207"/>
                <a:gd name="T26" fmla="*/ 404 w 1082"/>
                <a:gd name="T27" fmla="*/ 34 h 207"/>
                <a:gd name="T28" fmla="*/ 433 w 1082"/>
                <a:gd name="T29" fmla="*/ 51 h 207"/>
                <a:gd name="T30" fmla="*/ 463 w 1082"/>
                <a:gd name="T31" fmla="*/ 64 h 207"/>
                <a:gd name="T32" fmla="*/ 497 w 1082"/>
                <a:gd name="T33" fmla="*/ 80 h 207"/>
                <a:gd name="T34" fmla="*/ 526 w 1082"/>
                <a:gd name="T35" fmla="*/ 97 h 207"/>
                <a:gd name="T36" fmla="*/ 555 w 1082"/>
                <a:gd name="T37" fmla="*/ 114 h 207"/>
                <a:gd name="T38" fmla="*/ 585 w 1082"/>
                <a:gd name="T39" fmla="*/ 127 h 207"/>
                <a:gd name="T40" fmla="*/ 619 w 1082"/>
                <a:gd name="T41" fmla="*/ 139 h 207"/>
                <a:gd name="T42" fmla="*/ 648 w 1082"/>
                <a:gd name="T43" fmla="*/ 152 h 207"/>
                <a:gd name="T44" fmla="*/ 678 w 1082"/>
                <a:gd name="T45" fmla="*/ 165 h 207"/>
                <a:gd name="T46" fmla="*/ 711 w 1082"/>
                <a:gd name="T47" fmla="*/ 173 h 207"/>
                <a:gd name="T48" fmla="*/ 741 w 1082"/>
                <a:gd name="T49" fmla="*/ 181 h 207"/>
                <a:gd name="T50" fmla="*/ 770 w 1082"/>
                <a:gd name="T51" fmla="*/ 190 h 207"/>
                <a:gd name="T52" fmla="*/ 804 w 1082"/>
                <a:gd name="T53" fmla="*/ 194 h 207"/>
                <a:gd name="T54" fmla="*/ 833 w 1082"/>
                <a:gd name="T55" fmla="*/ 198 h 207"/>
                <a:gd name="T56" fmla="*/ 863 w 1082"/>
                <a:gd name="T57" fmla="*/ 203 h 207"/>
                <a:gd name="T58" fmla="*/ 896 w 1082"/>
                <a:gd name="T59" fmla="*/ 203 h 207"/>
                <a:gd name="T60" fmla="*/ 926 w 1082"/>
                <a:gd name="T61" fmla="*/ 207 h 207"/>
                <a:gd name="T62" fmla="*/ 955 w 1082"/>
                <a:gd name="T63" fmla="*/ 207 h 207"/>
                <a:gd name="T64" fmla="*/ 989 w 1082"/>
                <a:gd name="T65" fmla="*/ 207 h 207"/>
                <a:gd name="T66" fmla="*/ 1019 w 1082"/>
                <a:gd name="T67" fmla="*/ 207 h 207"/>
                <a:gd name="T68" fmla="*/ 1048 w 1082"/>
                <a:gd name="T69" fmla="*/ 207 h 207"/>
                <a:gd name="T70" fmla="*/ 1082 w 1082"/>
                <a:gd name="T71" fmla="*/ 19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207">
                  <a:moveTo>
                    <a:pt x="0" y="0"/>
                  </a:moveTo>
                  <a:lnTo>
                    <a:pt x="33" y="17"/>
                  </a:lnTo>
                  <a:lnTo>
                    <a:pt x="63" y="26"/>
                  </a:lnTo>
                  <a:lnTo>
                    <a:pt x="92" y="34"/>
                  </a:lnTo>
                  <a:lnTo>
                    <a:pt x="126" y="38"/>
                  </a:lnTo>
                  <a:lnTo>
                    <a:pt x="156" y="38"/>
                  </a:lnTo>
                  <a:lnTo>
                    <a:pt x="185" y="38"/>
                  </a:lnTo>
                  <a:lnTo>
                    <a:pt x="219" y="30"/>
                  </a:lnTo>
                  <a:lnTo>
                    <a:pt x="248" y="22"/>
                  </a:lnTo>
                  <a:lnTo>
                    <a:pt x="278" y="13"/>
                  </a:lnTo>
                  <a:lnTo>
                    <a:pt x="311" y="5"/>
                  </a:lnTo>
                  <a:lnTo>
                    <a:pt x="341" y="5"/>
                  </a:lnTo>
                  <a:lnTo>
                    <a:pt x="370" y="17"/>
                  </a:lnTo>
                  <a:lnTo>
                    <a:pt x="404" y="34"/>
                  </a:lnTo>
                  <a:lnTo>
                    <a:pt x="433" y="51"/>
                  </a:lnTo>
                  <a:lnTo>
                    <a:pt x="463" y="64"/>
                  </a:lnTo>
                  <a:lnTo>
                    <a:pt x="497" y="80"/>
                  </a:lnTo>
                  <a:lnTo>
                    <a:pt x="526" y="97"/>
                  </a:lnTo>
                  <a:lnTo>
                    <a:pt x="555" y="114"/>
                  </a:lnTo>
                  <a:lnTo>
                    <a:pt x="585" y="127"/>
                  </a:lnTo>
                  <a:lnTo>
                    <a:pt x="619" y="139"/>
                  </a:lnTo>
                  <a:lnTo>
                    <a:pt x="648" y="152"/>
                  </a:lnTo>
                  <a:lnTo>
                    <a:pt x="678" y="165"/>
                  </a:lnTo>
                  <a:lnTo>
                    <a:pt x="711" y="173"/>
                  </a:lnTo>
                  <a:lnTo>
                    <a:pt x="741" y="181"/>
                  </a:lnTo>
                  <a:lnTo>
                    <a:pt x="770" y="190"/>
                  </a:lnTo>
                  <a:lnTo>
                    <a:pt x="804" y="194"/>
                  </a:lnTo>
                  <a:lnTo>
                    <a:pt x="833" y="198"/>
                  </a:lnTo>
                  <a:lnTo>
                    <a:pt x="863" y="203"/>
                  </a:lnTo>
                  <a:lnTo>
                    <a:pt x="896" y="203"/>
                  </a:lnTo>
                  <a:lnTo>
                    <a:pt x="926" y="207"/>
                  </a:lnTo>
                  <a:lnTo>
                    <a:pt x="955" y="207"/>
                  </a:lnTo>
                  <a:lnTo>
                    <a:pt x="989" y="207"/>
                  </a:lnTo>
                  <a:lnTo>
                    <a:pt x="1019" y="207"/>
                  </a:lnTo>
                  <a:lnTo>
                    <a:pt x="1048" y="207"/>
                  </a:lnTo>
                  <a:lnTo>
                    <a:pt x="1082" y="19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2" name="Freeform 69"/>
            <p:cNvSpPr>
              <a:spLocks/>
            </p:cNvSpPr>
            <p:nvPr/>
          </p:nvSpPr>
          <p:spPr bwMode="auto">
            <a:xfrm>
              <a:off x="2770568" y="1239676"/>
              <a:ext cx="1823019" cy="244425"/>
            </a:xfrm>
            <a:custGeom>
              <a:avLst/>
              <a:gdLst>
                <a:gd name="T0" fmla="*/ 0 w 1082"/>
                <a:gd name="T1" fmla="*/ 0 h 240"/>
                <a:gd name="T2" fmla="*/ 33 w 1082"/>
                <a:gd name="T3" fmla="*/ 25 h 240"/>
                <a:gd name="T4" fmla="*/ 63 w 1082"/>
                <a:gd name="T5" fmla="*/ 42 h 240"/>
                <a:gd name="T6" fmla="*/ 92 w 1082"/>
                <a:gd name="T7" fmla="*/ 59 h 240"/>
                <a:gd name="T8" fmla="*/ 126 w 1082"/>
                <a:gd name="T9" fmla="*/ 67 h 240"/>
                <a:gd name="T10" fmla="*/ 156 w 1082"/>
                <a:gd name="T11" fmla="*/ 71 h 240"/>
                <a:gd name="T12" fmla="*/ 185 w 1082"/>
                <a:gd name="T13" fmla="*/ 80 h 240"/>
                <a:gd name="T14" fmla="*/ 219 w 1082"/>
                <a:gd name="T15" fmla="*/ 80 h 240"/>
                <a:gd name="T16" fmla="*/ 248 w 1082"/>
                <a:gd name="T17" fmla="*/ 80 h 240"/>
                <a:gd name="T18" fmla="*/ 278 w 1082"/>
                <a:gd name="T19" fmla="*/ 80 h 240"/>
                <a:gd name="T20" fmla="*/ 311 w 1082"/>
                <a:gd name="T21" fmla="*/ 76 h 240"/>
                <a:gd name="T22" fmla="*/ 341 w 1082"/>
                <a:gd name="T23" fmla="*/ 71 h 240"/>
                <a:gd name="T24" fmla="*/ 370 w 1082"/>
                <a:gd name="T25" fmla="*/ 63 h 240"/>
                <a:gd name="T26" fmla="*/ 404 w 1082"/>
                <a:gd name="T27" fmla="*/ 59 h 240"/>
                <a:gd name="T28" fmla="*/ 433 w 1082"/>
                <a:gd name="T29" fmla="*/ 59 h 240"/>
                <a:gd name="T30" fmla="*/ 463 w 1082"/>
                <a:gd name="T31" fmla="*/ 63 h 240"/>
                <a:gd name="T32" fmla="*/ 497 w 1082"/>
                <a:gd name="T33" fmla="*/ 67 h 240"/>
                <a:gd name="T34" fmla="*/ 526 w 1082"/>
                <a:gd name="T35" fmla="*/ 76 h 240"/>
                <a:gd name="T36" fmla="*/ 555 w 1082"/>
                <a:gd name="T37" fmla="*/ 88 h 240"/>
                <a:gd name="T38" fmla="*/ 585 w 1082"/>
                <a:gd name="T39" fmla="*/ 105 h 240"/>
                <a:gd name="T40" fmla="*/ 619 w 1082"/>
                <a:gd name="T41" fmla="*/ 122 h 240"/>
                <a:gd name="T42" fmla="*/ 648 w 1082"/>
                <a:gd name="T43" fmla="*/ 139 h 240"/>
                <a:gd name="T44" fmla="*/ 678 w 1082"/>
                <a:gd name="T45" fmla="*/ 155 h 240"/>
                <a:gd name="T46" fmla="*/ 711 w 1082"/>
                <a:gd name="T47" fmla="*/ 172 h 240"/>
                <a:gd name="T48" fmla="*/ 741 w 1082"/>
                <a:gd name="T49" fmla="*/ 189 h 240"/>
                <a:gd name="T50" fmla="*/ 770 w 1082"/>
                <a:gd name="T51" fmla="*/ 202 h 240"/>
                <a:gd name="T52" fmla="*/ 804 w 1082"/>
                <a:gd name="T53" fmla="*/ 210 h 240"/>
                <a:gd name="T54" fmla="*/ 833 w 1082"/>
                <a:gd name="T55" fmla="*/ 214 h 240"/>
                <a:gd name="T56" fmla="*/ 863 w 1082"/>
                <a:gd name="T57" fmla="*/ 219 h 240"/>
                <a:gd name="T58" fmla="*/ 896 w 1082"/>
                <a:gd name="T59" fmla="*/ 223 h 240"/>
                <a:gd name="T60" fmla="*/ 926 w 1082"/>
                <a:gd name="T61" fmla="*/ 227 h 240"/>
                <a:gd name="T62" fmla="*/ 955 w 1082"/>
                <a:gd name="T63" fmla="*/ 227 h 240"/>
                <a:gd name="T64" fmla="*/ 989 w 1082"/>
                <a:gd name="T65" fmla="*/ 231 h 240"/>
                <a:gd name="T66" fmla="*/ 1019 w 1082"/>
                <a:gd name="T67" fmla="*/ 231 h 240"/>
                <a:gd name="T68" fmla="*/ 1048 w 1082"/>
                <a:gd name="T69" fmla="*/ 235 h 240"/>
                <a:gd name="T70" fmla="*/ 1082 w 1082"/>
                <a:gd name="T7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240">
                  <a:moveTo>
                    <a:pt x="0" y="0"/>
                  </a:moveTo>
                  <a:lnTo>
                    <a:pt x="33" y="25"/>
                  </a:lnTo>
                  <a:lnTo>
                    <a:pt x="63" y="42"/>
                  </a:lnTo>
                  <a:lnTo>
                    <a:pt x="92" y="59"/>
                  </a:lnTo>
                  <a:lnTo>
                    <a:pt x="126" y="67"/>
                  </a:lnTo>
                  <a:lnTo>
                    <a:pt x="156" y="71"/>
                  </a:lnTo>
                  <a:lnTo>
                    <a:pt x="185" y="80"/>
                  </a:lnTo>
                  <a:lnTo>
                    <a:pt x="219" y="80"/>
                  </a:lnTo>
                  <a:lnTo>
                    <a:pt x="248" y="80"/>
                  </a:lnTo>
                  <a:lnTo>
                    <a:pt x="278" y="80"/>
                  </a:lnTo>
                  <a:lnTo>
                    <a:pt x="311" y="76"/>
                  </a:lnTo>
                  <a:lnTo>
                    <a:pt x="341" y="71"/>
                  </a:lnTo>
                  <a:lnTo>
                    <a:pt x="370" y="63"/>
                  </a:lnTo>
                  <a:lnTo>
                    <a:pt x="404" y="59"/>
                  </a:lnTo>
                  <a:lnTo>
                    <a:pt x="433" y="59"/>
                  </a:lnTo>
                  <a:lnTo>
                    <a:pt x="463" y="63"/>
                  </a:lnTo>
                  <a:lnTo>
                    <a:pt x="497" y="67"/>
                  </a:lnTo>
                  <a:lnTo>
                    <a:pt x="526" y="76"/>
                  </a:lnTo>
                  <a:lnTo>
                    <a:pt x="555" y="88"/>
                  </a:lnTo>
                  <a:lnTo>
                    <a:pt x="585" y="105"/>
                  </a:lnTo>
                  <a:lnTo>
                    <a:pt x="619" y="122"/>
                  </a:lnTo>
                  <a:lnTo>
                    <a:pt x="648" y="139"/>
                  </a:lnTo>
                  <a:lnTo>
                    <a:pt x="678" y="155"/>
                  </a:lnTo>
                  <a:lnTo>
                    <a:pt x="711" y="172"/>
                  </a:lnTo>
                  <a:lnTo>
                    <a:pt x="741" y="189"/>
                  </a:lnTo>
                  <a:lnTo>
                    <a:pt x="770" y="202"/>
                  </a:lnTo>
                  <a:lnTo>
                    <a:pt x="804" y="210"/>
                  </a:lnTo>
                  <a:lnTo>
                    <a:pt x="833" y="214"/>
                  </a:lnTo>
                  <a:lnTo>
                    <a:pt x="863" y="219"/>
                  </a:lnTo>
                  <a:lnTo>
                    <a:pt x="896" y="223"/>
                  </a:lnTo>
                  <a:lnTo>
                    <a:pt x="926" y="227"/>
                  </a:lnTo>
                  <a:lnTo>
                    <a:pt x="955" y="227"/>
                  </a:lnTo>
                  <a:lnTo>
                    <a:pt x="989" y="231"/>
                  </a:lnTo>
                  <a:lnTo>
                    <a:pt x="1019" y="231"/>
                  </a:lnTo>
                  <a:lnTo>
                    <a:pt x="1048" y="235"/>
                  </a:lnTo>
                  <a:lnTo>
                    <a:pt x="1082" y="240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3" name="Freeform 70"/>
            <p:cNvSpPr>
              <a:spLocks/>
            </p:cNvSpPr>
            <p:nvPr/>
          </p:nvSpPr>
          <p:spPr bwMode="auto">
            <a:xfrm>
              <a:off x="2770568" y="1213196"/>
              <a:ext cx="1823019" cy="265813"/>
            </a:xfrm>
            <a:custGeom>
              <a:avLst/>
              <a:gdLst>
                <a:gd name="T0" fmla="*/ 0 w 1082"/>
                <a:gd name="T1" fmla="*/ 0 h 261"/>
                <a:gd name="T2" fmla="*/ 33 w 1082"/>
                <a:gd name="T3" fmla="*/ 30 h 261"/>
                <a:gd name="T4" fmla="*/ 63 w 1082"/>
                <a:gd name="T5" fmla="*/ 51 h 261"/>
                <a:gd name="T6" fmla="*/ 92 w 1082"/>
                <a:gd name="T7" fmla="*/ 68 h 261"/>
                <a:gd name="T8" fmla="*/ 126 w 1082"/>
                <a:gd name="T9" fmla="*/ 80 h 261"/>
                <a:gd name="T10" fmla="*/ 156 w 1082"/>
                <a:gd name="T11" fmla="*/ 89 h 261"/>
                <a:gd name="T12" fmla="*/ 185 w 1082"/>
                <a:gd name="T13" fmla="*/ 93 h 261"/>
                <a:gd name="T14" fmla="*/ 219 w 1082"/>
                <a:gd name="T15" fmla="*/ 93 h 261"/>
                <a:gd name="T16" fmla="*/ 248 w 1082"/>
                <a:gd name="T17" fmla="*/ 93 h 261"/>
                <a:gd name="T18" fmla="*/ 278 w 1082"/>
                <a:gd name="T19" fmla="*/ 89 h 261"/>
                <a:gd name="T20" fmla="*/ 311 w 1082"/>
                <a:gd name="T21" fmla="*/ 85 h 261"/>
                <a:gd name="T22" fmla="*/ 341 w 1082"/>
                <a:gd name="T23" fmla="*/ 76 h 261"/>
                <a:gd name="T24" fmla="*/ 370 w 1082"/>
                <a:gd name="T25" fmla="*/ 76 h 261"/>
                <a:gd name="T26" fmla="*/ 404 w 1082"/>
                <a:gd name="T27" fmla="*/ 76 h 261"/>
                <a:gd name="T28" fmla="*/ 433 w 1082"/>
                <a:gd name="T29" fmla="*/ 76 h 261"/>
                <a:gd name="T30" fmla="*/ 463 w 1082"/>
                <a:gd name="T31" fmla="*/ 85 h 261"/>
                <a:gd name="T32" fmla="*/ 497 w 1082"/>
                <a:gd name="T33" fmla="*/ 93 h 261"/>
                <a:gd name="T34" fmla="*/ 526 w 1082"/>
                <a:gd name="T35" fmla="*/ 106 h 261"/>
                <a:gd name="T36" fmla="*/ 555 w 1082"/>
                <a:gd name="T37" fmla="*/ 123 h 261"/>
                <a:gd name="T38" fmla="*/ 585 w 1082"/>
                <a:gd name="T39" fmla="*/ 139 h 261"/>
                <a:gd name="T40" fmla="*/ 619 w 1082"/>
                <a:gd name="T41" fmla="*/ 156 h 261"/>
                <a:gd name="T42" fmla="*/ 648 w 1082"/>
                <a:gd name="T43" fmla="*/ 173 h 261"/>
                <a:gd name="T44" fmla="*/ 678 w 1082"/>
                <a:gd name="T45" fmla="*/ 194 h 261"/>
                <a:gd name="T46" fmla="*/ 711 w 1082"/>
                <a:gd name="T47" fmla="*/ 207 h 261"/>
                <a:gd name="T48" fmla="*/ 741 w 1082"/>
                <a:gd name="T49" fmla="*/ 219 h 261"/>
                <a:gd name="T50" fmla="*/ 770 w 1082"/>
                <a:gd name="T51" fmla="*/ 232 h 261"/>
                <a:gd name="T52" fmla="*/ 804 w 1082"/>
                <a:gd name="T53" fmla="*/ 240 h 261"/>
                <a:gd name="T54" fmla="*/ 833 w 1082"/>
                <a:gd name="T55" fmla="*/ 249 h 261"/>
                <a:gd name="T56" fmla="*/ 863 w 1082"/>
                <a:gd name="T57" fmla="*/ 253 h 261"/>
                <a:gd name="T58" fmla="*/ 896 w 1082"/>
                <a:gd name="T59" fmla="*/ 257 h 261"/>
                <a:gd name="T60" fmla="*/ 926 w 1082"/>
                <a:gd name="T61" fmla="*/ 261 h 261"/>
                <a:gd name="T62" fmla="*/ 955 w 1082"/>
                <a:gd name="T63" fmla="*/ 261 h 261"/>
                <a:gd name="T64" fmla="*/ 989 w 1082"/>
                <a:gd name="T65" fmla="*/ 261 h 261"/>
                <a:gd name="T66" fmla="*/ 1019 w 1082"/>
                <a:gd name="T67" fmla="*/ 261 h 261"/>
                <a:gd name="T68" fmla="*/ 1048 w 1082"/>
                <a:gd name="T69" fmla="*/ 261 h 261"/>
                <a:gd name="T70" fmla="*/ 1082 w 1082"/>
                <a:gd name="T7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261">
                  <a:moveTo>
                    <a:pt x="0" y="0"/>
                  </a:moveTo>
                  <a:lnTo>
                    <a:pt x="33" y="30"/>
                  </a:lnTo>
                  <a:lnTo>
                    <a:pt x="63" y="51"/>
                  </a:lnTo>
                  <a:lnTo>
                    <a:pt x="92" y="68"/>
                  </a:lnTo>
                  <a:lnTo>
                    <a:pt x="126" y="80"/>
                  </a:lnTo>
                  <a:lnTo>
                    <a:pt x="156" y="89"/>
                  </a:lnTo>
                  <a:lnTo>
                    <a:pt x="185" y="93"/>
                  </a:lnTo>
                  <a:lnTo>
                    <a:pt x="219" y="93"/>
                  </a:lnTo>
                  <a:lnTo>
                    <a:pt x="248" y="93"/>
                  </a:lnTo>
                  <a:lnTo>
                    <a:pt x="278" y="89"/>
                  </a:lnTo>
                  <a:lnTo>
                    <a:pt x="311" y="85"/>
                  </a:lnTo>
                  <a:lnTo>
                    <a:pt x="341" y="76"/>
                  </a:lnTo>
                  <a:lnTo>
                    <a:pt x="370" y="76"/>
                  </a:lnTo>
                  <a:lnTo>
                    <a:pt x="404" y="76"/>
                  </a:lnTo>
                  <a:lnTo>
                    <a:pt x="433" y="76"/>
                  </a:lnTo>
                  <a:lnTo>
                    <a:pt x="463" y="85"/>
                  </a:lnTo>
                  <a:lnTo>
                    <a:pt x="497" y="93"/>
                  </a:lnTo>
                  <a:lnTo>
                    <a:pt x="526" y="106"/>
                  </a:lnTo>
                  <a:lnTo>
                    <a:pt x="555" y="123"/>
                  </a:lnTo>
                  <a:lnTo>
                    <a:pt x="585" y="139"/>
                  </a:lnTo>
                  <a:lnTo>
                    <a:pt x="619" y="156"/>
                  </a:lnTo>
                  <a:lnTo>
                    <a:pt x="648" y="173"/>
                  </a:lnTo>
                  <a:lnTo>
                    <a:pt x="678" y="194"/>
                  </a:lnTo>
                  <a:lnTo>
                    <a:pt x="711" y="207"/>
                  </a:lnTo>
                  <a:lnTo>
                    <a:pt x="741" y="219"/>
                  </a:lnTo>
                  <a:lnTo>
                    <a:pt x="770" y="232"/>
                  </a:lnTo>
                  <a:lnTo>
                    <a:pt x="804" y="240"/>
                  </a:lnTo>
                  <a:lnTo>
                    <a:pt x="833" y="249"/>
                  </a:lnTo>
                  <a:lnTo>
                    <a:pt x="863" y="253"/>
                  </a:lnTo>
                  <a:lnTo>
                    <a:pt x="896" y="257"/>
                  </a:lnTo>
                  <a:lnTo>
                    <a:pt x="926" y="261"/>
                  </a:lnTo>
                  <a:lnTo>
                    <a:pt x="955" y="261"/>
                  </a:lnTo>
                  <a:lnTo>
                    <a:pt x="989" y="261"/>
                  </a:lnTo>
                  <a:lnTo>
                    <a:pt x="1019" y="261"/>
                  </a:lnTo>
                  <a:lnTo>
                    <a:pt x="1048" y="261"/>
                  </a:lnTo>
                  <a:lnTo>
                    <a:pt x="1082" y="261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4" name="Freeform 71"/>
            <p:cNvSpPr>
              <a:spLocks/>
            </p:cNvSpPr>
            <p:nvPr/>
          </p:nvSpPr>
          <p:spPr bwMode="auto">
            <a:xfrm>
              <a:off x="2770568" y="1175514"/>
              <a:ext cx="1823019" cy="291274"/>
            </a:xfrm>
            <a:custGeom>
              <a:avLst/>
              <a:gdLst>
                <a:gd name="T0" fmla="*/ 0 w 1082"/>
                <a:gd name="T1" fmla="*/ 0 h 286"/>
                <a:gd name="T2" fmla="*/ 33 w 1082"/>
                <a:gd name="T3" fmla="*/ 33 h 286"/>
                <a:gd name="T4" fmla="*/ 63 w 1082"/>
                <a:gd name="T5" fmla="*/ 59 h 286"/>
                <a:gd name="T6" fmla="*/ 92 w 1082"/>
                <a:gd name="T7" fmla="*/ 75 h 286"/>
                <a:gd name="T8" fmla="*/ 126 w 1082"/>
                <a:gd name="T9" fmla="*/ 88 h 286"/>
                <a:gd name="T10" fmla="*/ 156 w 1082"/>
                <a:gd name="T11" fmla="*/ 92 h 286"/>
                <a:gd name="T12" fmla="*/ 185 w 1082"/>
                <a:gd name="T13" fmla="*/ 101 h 286"/>
                <a:gd name="T14" fmla="*/ 219 w 1082"/>
                <a:gd name="T15" fmla="*/ 101 h 286"/>
                <a:gd name="T16" fmla="*/ 248 w 1082"/>
                <a:gd name="T17" fmla="*/ 101 h 286"/>
                <a:gd name="T18" fmla="*/ 278 w 1082"/>
                <a:gd name="T19" fmla="*/ 101 h 286"/>
                <a:gd name="T20" fmla="*/ 311 w 1082"/>
                <a:gd name="T21" fmla="*/ 92 h 286"/>
                <a:gd name="T22" fmla="*/ 341 w 1082"/>
                <a:gd name="T23" fmla="*/ 84 h 286"/>
                <a:gd name="T24" fmla="*/ 370 w 1082"/>
                <a:gd name="T25" fmla="*/ 80 h 286"/>
                <a:gd name="T26" fmla="*/ 404 w 1082"/>
                <a:gd name="T27" fmla="*/ 71 h 286"/>
                <a:gd name="T28" fmla="*/ 433 w 1082"/>
                <a:gd name="T29" fmla="*/ 67 h 286"/>
                <a:gd name="T30" fmla="*/ 463 w 1082"/>
                <a:gd name="T31" fmla="*/ 71 h 286"/>
                <a:gd name="T32" fmla="*/ 497 w 1082"/>
                <a:gd name="T33" fmla="*/ 75 h 286"/>
                <a:gd name="T34" fmla="*/ 526 w 1082"/>
                <a:gd name="T35" fmla="*/ 88 h 286"/>
                <a:gd name="T36" fmla="*/ 555 w 1082"/>
                <a:gd name="T37" fmla="*/ 101 h 286"/>
                <a:gd name="T38" fmla="*/ 585 w 1082"/>
                <a:gd name="T39" fmla="*/ 122 h 286"/>
                <a:gd name="T40" fmla="*/ 619 w 1082"/>
                <a:gd name="T41" fmla="*/ 143 h 286"/>
                <a:gd name="T42" fmla="*/ 648 w 1082"/>
                <a:gd name="T43" fmla="*/ 164 h 286"/>
                <a:gd name="T44" fmla="*/ 678 w 1082"/>
                <a:gd name="T45" fmla="*/ 185 h 286"/>
                <a:gd name="T46" fmla="*/ 711 w 1082"/>
                <a:gd name="T47" fmla="*/ 206 h 286"/>
                <a:gd name="T48" fmla="*/ 741 w 1082"/>
                <a:gd name="T49" fmla="*/ 227 h 286"/>
                <a:gd name="T50" fmla="*/ 770 w 1082"/>
                <a:gd name="T51" fmla="*/ 240 h 286"/>
                <a:gd name="T52" fmla="*/ 804 w 1082"/>
                <a:gd name="T53" fmla="*/ 252 h 286"/>
                <a:gd name="T54" fmla="*/ 833 w 1082"/>
                <a:gd name="T55" fmla="*/ 261 h 286"/>
                <a:gd name="T56" fmla="*/ 863 w 1082"/>
                <a:gd name="T57" fmla="*/ 265 h 286"/>
                <a:gd name="T58" fmla="*/ 896 w 1082"/>
                <a:gd name="T59" fmla="*/ 269 h 286"/>
                <a:gd name="T60" fmla="*/ 926 w 1082"/>
                <a:gd name="T61" fmla="*/ 273 h 286"/>
                <a:gd name="T62" fmla="*/ 955 w 1082"/>
                <a:gd name="T63" fmla="*/ 273 h 286"/>
                <a:gd name="T64" fmla="*/ 989 w 1082"/>
                <a:gd name="T65" fmla="*/ 277 h 286"/>
                <a:gd name="T66" fmla="*/ 1019 w 1082"/>
                <a:gd name="T67" fmla="*/ 282 h 286"/>
                <a:gd name="T68" fmla="*/ 1048 w 1082"/>
                <a:gd name="T69" fmla="*/ 282 h 286"/>
                <a:gd name="T70" fmla="*/ 1082 w 1082"/>
                <a:gd name="T7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286">
                  <a:moveTo>
                    <a:pt x="0" y="0"/>
                  </a:moveTo>
                  <a:lnTo>
                    <a:pt x="33" y="33"/>
                  </a:lnTo>
                  <a:lnTo>
                    <a:pt x="63" y="59"/>
                  </a:lnTo>
                  <a:lnTo>
                    <a:pt x="92" y="75"/>
                  </a:lnTo>
                  <a:lnTo>
                    <a:pt x="126" y="88"/>
                  </a:lnTo>
                  <a:lnTo>
                    <a:pt x="156" y="92"/>
                  </a:lnTo>
                  <a:lnTo>
                    <a:pt x="185" y="101"/>
                  </a:lnTo>
                  <a:lnTo>
                    <a:pt x="219" y="101"/>
                  </a:lnTo>
                  <a:lnTo>
                    <a:pt x="248" y="101"/>
                  </a:lnTo>
                  <a:lnTo>
                    <a:pt x="278" y="101"/>
                  </a:lnTo>
                  <a:lnTo>
                    <a:pt x="311" y="92"/>
                  </a:lnTo>
                  <a:lnTo>
                    <a:pt x="341" y="84"/>
                  </a:lnTo>
                  <a:lnTo>
                    <a:pt x="370" y="80"/>
                  </a:lnTo>
                  <a:lnTo>
                    <a:pt x="404" y="71"/>
                  </a:lnTo>
                  <a:lnTo>
                    <a:pt x="433" y="67"/>
                  </a:lnTo>
                  <a:lnTo>
                    <a:pt x="463" y="71"/>
                  </a:lnTo>
                  <a:lnTo>
                    <a:pt x="497" y="75"/>
                  </a:lnTo>
                  <a:lnTo>
                    <a:pt x="526" y="88"/>
                  </a:lnTo>
                  <a:lnTo>
                    <a:pt x="555" y="101"/>
                  </a:lnTo>
                  <a:lnTo>
                    <a:pt x="585" y="122"/>
                  </a:lnTo>
                  <a:lnTo>
                    <a:pt x="619" y="143"/>
                  </a:lnTo>
                  <a:lnTo>
                    <a:pt x="648" y="164"/>
                  </a:lnTo>
                  <a:lnTo>
                    <a:pt x="678" y="185"/>
                  </a:lnTo>
                  <a:lnTo>
                    <a:pt x="711" y="206"/>
                  </a:lnTo>
                  <a:lnTo>
                    <a:pt x="741" y="227"/>
                  </a:lnTo>
                  <a:lnTo>
                    <a:pt x="770" y="240"/>
                  </a:lnTo>
                  <a:lnTo>
                    <a:pt x="804" y="252"/>
                  </a:lnTo>
                  <a:lnTo>
                    <a:pt x="833" y="261"/>
                  </a:lnTo>
                  <a:lnTo>
                    <a:pt x="863" y="265"/>
                  </a:lnTo>
                  <a:lnTo>
                    <a:pt x="896" y="269"/>
                  </a:lnTo>
                  <a:lnTo>
                    <a:pt x="926" y="273"/>
                  </a:lnTo>
                  <a:lnTo>
                    <a:pt x="955" y="273"/>
                  </a:lnTo>
                  <a:lnTo>
                    <a:pt x="989" y="277"/>
                  </a:lnTo>
                  <a:lnTo>
                    <a:pt x="1019" y="282"/>
                  </a:lnTo>
                  <a:lnTo>
                    <a:pt x="1048" y="282"/>
                  </a:lnTo>
                  <a:lnTo>
                    <a:pt x="1082" y="286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5" name="Freeform 72"/>
            <p:cNvSpPr>
              <a:spLocks/>
            </p:cNvSpPr>
            <p:nvPr/>
          </p:nvSpPr>
          <p:spPr bwMode="auto">
            <a:xfrm>
              <a:off x="2770568" y="1154127"/>
              <a:ext cx="1823019" cy="308587"/>
            </a:xfrm>
            <a:custGeom>
              <a:avLst/>
              <a:gdLst>
                <a:gd name="T0" fmla="*/ 0 w 1082"/>
                <a:gd name="T1" fmla="*/ 0 h 303"/>
                <a:gd name="T2" fmla="*/ 33 w 1082"/>
                <a:gd name="T3" fmla="*/ 33 h 303"/>
                <a:gd name="T4" fmla="*/ 63 w 1082"/>
                <a:gd name="T5" fmla="*/ 63 h 303"/>
                <a:gd name="T6" fmla="*/ 92 w 1082"/>
                <a:gd name="T7" fmla="*/ 88 h 303"/>
                <a:gd name="T8" fmla="*/ 126 w 1082"/>
                <a:gd name="T9" fmla="*/ 105 h 303"/>
                <a:gd name="T10" fmla="*/ 156 w 1082"/>
                <a:gd name="T11" fmla="*/ 122 h 303"/>
                <a:gd name="T12" fmla="*/ 185 w 1082"/>
                <a:gd name="T13" fmla="*/ 130 h 303"/>
                <a:gd name="T14" fmla="*/ 219 w 1082"/>
                <a:gd name="T15" fmla="*/ 138 h 303"/>
                <a:gd name="T16" fmla="*/ 248 w 1082"/>
                <a:gd name="T17" fmla="*/ 143 h 303"/>
                <a:gd name="T18" fmla="*/ 278 w 1082"/>
                <a:gd name="T19" fmla="*/ 143 h 303"/>
                <a:gd name="T20" fmla="*/ 311 w 1082"/>
                <a:gd name="T21" fmla="*/ 143 h 303"/>
                <a:gd name="T22" fmla="*/ 341 w 1082"/>
                <a:gd name="T23" fmla="*/ 138 h 303"/>
                <a:gd name="T24" fmla="*/ 370 w 1082"/>
                <a:gd name="T25" fmla="*/ 134 h 303"/>
                <a:gd name="T26" fmla="*/ 404 w 1082"/>
                <a:gd name="T27" fmla="*/ 130 h 303"/>
                <a:gd name="T28" fmla="*/ 433 w 1082"/>
                <a:gd name="T29" fmla="*/ 130 h 303"/>
                <a:gd name="T30" fmla="*/ 463 w 1082"/>
                <a:gd name="T31" fmla="*/ 126 h 303"/>
                <a:gd name="T32" fmla="*/ 497 w 1082"/>
                <a:gd name="T33" fmla="*/ 130 h 303"/>
                <a:gd name="T34" fmla="*/ 526 w 1082"/>
                <a:gd name="T35" fmla="*/ 134 h 303"/>
                <a:gd name="T36" fmla="*/ 555 w 1082"/>
                <a:gd name="T37" fmla="*/ 143 h 303"/>
                <a:gd name="T38" fmla="*/ 585 w 1082"/>
                <a:gd name="T39" fmla="*/ 155 h 303"/>
                <a:gd name="T40" fmla="*/ 619 w 1082"/>
                <a:gd name="T41" fmla="*/ 172 h 303"/>
                <a:gd name="T42" fmla="*/ 648 w 1082"/>
                <a:gd name="T43" fmla="*/ 189 h 303"/>
                <a:gd name="T44" fmla="*/ 678 w 1082"/>
                <a:gd name="T45" fmla="*/ 206 h 303"/>
                <a:gd name="T46" fmla="*/ 711 w 1082"/>
                <a:gd name="T47" fmla="*/ 227 h 303"/>
                <a:gd name="T48" fmla="*/ 741 w 1082"/>
                <a:gd name="T49" fmla="*/ 244 h 303"/>
                <a:gd name="T50" fmla="*/ 770 w 1082"/>
                <a:gd name="T51" fmla="*/ 256 h 303"/>
                <a:gd name="T52" fmla="*/ 804 w 1082"/>
                <a:gd name="T53" fmla="*/ 269 h 303"/>
                <a:gd name="T54" fmla="*/ 833 w 1082"/>
                <a:gd name="T55" fmla="*/ 277 h 303"/>
                <a:gd name="T56" fmla="*/ 863 w 1082"/>
                <a:gd name="T57" fmla="*/ 286 h 303"/>
                <a:gd name="T58" fmla="*/ 896 w 1082"/>
                <a:gd name="T59" fmla="*/ 290 h 303"/>
                <a:gd name="T60" fmla="*/ 926 w 1082"/>
                <a:gd name="T61" fmla="*/ 294 h 303"/>
                <a:gd name="T62" fmla="*/ 955 w 1082"/>
                <a:gd name="T63" fmla="*/ 298 h 303"/>
                <a:gd name="T64" fmla="*/ 989 w 1082"/>
                <a:gd name="T65" fmla="*/ 298 h 303"/>
                <a:gd name="T66" fmla="*/ 1019 w 1082"/>
                <a:gd name="T67" fmla="*/ 298 h 303"/>
                <a:gd name="T68" fmla="*/ 1048 w 1082"/>
                <a:gd name="T69" fmla="*/ 303 h 303"/>
                <a:gd name="T70" fmla="*/ 1082 w 1082"/>
                <a:gd name="T7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303">
                  <a:moveTo>
                    <a:pt x="0" y="0"/>
                  </a:moveTo>
                  <a:lnTo>
                    <a:pt x="33" y="33"/>
                  </a:lnTo>
                  <a:lnTo>
                    <a:pt x="63" y="63"/>
                  </a:lnTo>
                  <a:lnTo>
                    <a:pt x="92" y="88"/>
                  </a:lnTo>
                  <a:lnTo>
                    <a:pt x="126" y="105"/>
                  </a:lnTo>
                  <a:lnTo>
                    <a:pt x="156" y="122"/>
                  </a:lnTo>
                  <a:lnTo>
                    <a:pt x="185" y="130"/>
                  </a:lnTo>
                  <a:lnTo>
                    <a:pt x="219" y="138"/>
                  </a:lnTo>
                  <a:lnTo>
                    <a:pt x="248" y="143"/>
                  </a:lnTo>
                  <a:lnTo>
                    <a:pt x="278" y="143"/>
                  </a:lnTo>
                  <a:lnTo>
                    <a:pt x="311" y="143"/>
                  </a:lnTo>
                  <a:lnTo>
                    <a:pt x="341" y="138"/>
                  </a:lnTo>
                  <a:lnTo>
                    <a:pt x="370" y="134"/>
                  </a:lnTo>
                  <a:lnTo>
                    <a:pt x="404" y="130"/>
                  </a:lnTo>
                  <a:lnTo>
                    <a:pt x="433" y="130"/>
                  </a:lnTo>
                  <a:lnTo>
                    <a:pt x="463" y="126"/>
                  </a:lnTo>
                  <a:lnTo>
                    <a:pt x="497" y="130"/>
                  </a:lnTo>
                  <a:lnTo>
                    <a:pt x="526" y="134"/>
                  </a:lnTo>
                  <a:lnTo>
                    <a:pt x="555" y="143"/>
                  </a:lnTo>
                  <a:lnTo>
                    <a:pt x="585" y="155"/>
                  </a:lnTo>
                  <a:lnTo>
                    <a:pt x="619" y="172"/>
                  </a:lnTo>
                  <a:lnTo>
                    <a:pt x="648" y="189"/>
                  </a:lnTo>
                  <a:lnTo>
                    <a:pt x="678" y="206"/>
                  </a:lnTo>
                  <a:lnTo>
                    <a:pt x="711" y="227"/>
                  </a:lnTo>
                  <a:lnTo>
                    <a:pt x="741" y="244"/>
                  </a:lnTo>
                  <a:lnTo>
                    <a:pt x="770" y="256"/>
                  </a:lnTo>
                  <a:lnTo>
                    <a:pt x="804" y="269"/>
                  </a:lnTo>
                  <a:lnTo>
                    <a:pt x="833" y="277"/>
                  </a:lnTo>
                  <a:lnTo>
                    <a:pt x="863" y="286"/>
                  </a:lnTo>
                  <a:lnTo>
                    <a:pt x="896" y="290"/>
                  </a:lnTo>
                  <a:lnTo>
                    <a:pt x="926" y="294"/>
                  </a:lnTo>
                  <a:lnTo>
                    <a:pt x="955" y="298"/>
                  </a:lnTo>
                  <a:lnTo>
                    <a:pt x="989" y="298"/>
                  </a:lnTo>
                  <a:lnTo>
                    <a:pt x="1019" y="298"/>
                  </a:lnTo>
                  <a:lnTo>
                    <a:pt x="1048" y="303"/>
                  </a:lnTo>
                  <a:lnTo>
                    <a:pt x="1082" y="303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6" name="Freeform 73"/>
            <p:cNvSpPr>
              <a:spLocks/>
            </p:cNvSpPr>
            <p:nvPr/>
          </p:nvSpPr>
          <p:spPr bwMode="auto">
            <a:xfrm>
              <a:off x="2770568" y="939236"/>
              <a:ext cx="1823019" cy="475611"/>
            </a:xfrm>
            <a:custGeom>
              <a:avLst/>
              <a:gdLst>
                <a:gd name="T0" fmla="*/ 0 w 1082"/>
                <a:gd name="T1" fmla="*/ 0 h 467"/>
                <a:gd name="T2" fmla="*/ 33 w 1082"/>
                <a:gd name="T3" fmla="*/ 55 h 467"/>
                <a:gd name="T4" fmla="*/ 63 w 1082"/>
                <a:gd name="T5" fmla="*/ 97 h 467"/>
                <a:gd name="T6" fmla="*/ 92 w 1082"/>
                <a:gd name="T7" fmla="*/ 122 h 467"/>
                <a:gd name="T8" fmla="*/ 126 w 1082"/>
                <a:gd name="T9" fmla="*/ 139 h 467"/>
                <a:gd name="T10" fmla="*/ 156 w 1082"/>
                <a:gd name="T11" fmla="*/ 152 h 467"/>
                <a:gd name="T12" fmla="*/ 185 w 1082"/>
                <a:gd name="T13" fmla="*/ 160 h 467"/>
                <a:gd name="T14" fmla="*/ 219 w 1082"/>
                <a:gd name="T15" fmla="*/ 164 h 467"/>
                <a:gd name="T16" fmla="*/ 248 w 1082"/>
                <a:gd name="T17" fmla="*/ 160 h 467"/>
                <a:gd name="T18" fmla="*/ 278 w 1082"/>
                <a:gd name="T19" fmla="*/ 156 h 467"/>
                <a:gd name="T20" fmla="*/ 311 w 1082"/>
                <a:gd name="T21" fmla="*/ 139 h 467"/>
                <a:gd name="T22" fmla="*/ 341 w 1082"/>
                <a:gd name="T23" fmla="*/ 126 h 467"/>
                <a:gd name="T24" fmla="*/ 370 w 1082"/>
                <a:gd name="T25" fmla="*/ 110 h 467"/>
                <a:gd name="T26" fmla="*/ 404 w 1082"/>
                <a:gd name="T27" fmla="*/ 93 h 467"/>
                <a:gd name="T28" fmla="*/ 433 w 1082"/>
                <a:gd name="T29" fmla="*/ 88 h 467"/>
                <a:gd name="T30" fmla="*/ 463 w 1082"/>
                <a:gd name="T31" fmla="*/ 88 h 467"/>
                <a:gd name="T32" fmla="*/ 497 w 1082"/>
                <a:gd name="T33" fmla="*/ 97 h 467"/>
                <a:gd name="T34" fmla="*/ 526 w 1082"/>
                <a:gd name="T35" fmla="*/ 114 h 467"/>
                <a:gd name="T36" fmla="*/ 555 w 1082"/>
                <a:gd name="T37" fmla="*/ 139 h 467"/>
                <a:gd name="T38" fmla="*/ 585 w 1082"/>
                <a:gd name="T39" fmla="*/ 173 h 467"/>
                <a:gd name="T40" fmla="*/ 619 w 1082"/>
                <a:gd name="T41" fmla="*/ 211 h 467"/>
                <a:gd name="T42" fmla="*/ 648 w 1082"/>
                <a:gd name="T43" fmla="*/ 248 h 467"/>
                <a:gd name="T44" fmla="*/ 678 w 1082"/>
                <a:gd name="T45" fmla="*/ 291 h 467"/>
                <a:gd name="T46" fmla="*/ 711 w 1082"/>
                <a:gd name="T47" fmla="*/ 328 h 467"/>
                <a:gd name="T48" fmla="*/ 741 w 1082"/>
                <a:gd name="T49" fmla="*/ 362 h 467"/>
                <a:gd name="T50" fmla="*/ 770 w 1082"/>
                <a:gd name="T51" fmla="*/ 392 h 467"/>
                <a:gd name="T52" fmla="*/ 804 w 1082"/>
                <a:gd name="T53" fmla="*/ 413 h 467"/>
                <a:gd name="T54" fmla="*/ 833 w 1082"/>
                <a:gd name="T55" fmla="*/ 425 h 467"/>
                <a:gd name="T56" fmla="*/ 863 w 1082"/>
                <a:gd name="T57" fmla="*/ 438 h 467"/>
                <a:gd name="T58" fmla="*/ 896 w 1082"/>
                <a:gd name="T59" fmla="*/ 442 h 467"/>
                <a:gd name="T60" fmla="*/ 926 w 1082"/>
                <a:gd name="T61" fmla="*/ 446 h 467"/>
                <a:gd name="T62" fmla="*/ 955 w 1082"/>
                <a:gd name="T63" fmla="*/ 450 h 467"/>
                <a:gd name="T64" fmla="*/ 989 w 1082"/>
                <a:gd name="T65" fmla="*/ 455 h 467"/>
                <a:gd name="T66" fmla="*/ 1019 w 1082"/>
                <a:gd name="T67" fmla="*/ 455 h 467"/>
                <a:gd name="T68" fmla="*/ 1048 w 1082"/>
                <a:gd name="T69" fmla="*/ 463 h 467"/>
                <a:gd name="T70" fmla="*/ 1082 w 1082"/>
                <a:gd name="T71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467">
                  <a:moveTo>
                    <a:pt x="0" y="0"/>
                  </a:moveTo>
                  <a:lnTo>
                    <a:pt x="33" y="55"/>
                  </a:lnTo>
                  <a:lnTo>
                    <a:pt x="63" y="97"/>
                  </a:lnTo>
                  <a:lnTo>
                    <a:pt x="92" y="122"/>
                  </a:lnTo>
                  <a:lnTo>
                    <a:pt x="126" y="139"/>
                  </a:lnTo>
                  <a:lnTo>
                    <a:pt x="156" y="152"/>
                  </a:lnTo>
                  <a:lnTo>
                    <a:pt x="185" y="160"/>
                  </a:lnTo>
                  <a:lnTo>
                    <a:pt x="219" y="164"/>
                  </a:lnTo>
                  <a:lnTo>
                    <a:pt x="248" y="160"/>
                  </a:lnTo>
                  <a:lnTo>
                    <a:pt x="278" y="156"/>
                  </a:lnTo>
                  <a:lnTo>
                    <a:pt x="311" y="139"/>
                  </a:lnTo>
                  <a:lnTo>
                    <a:pt x="341" y="126"/>
                  </a:lnTo>
                  <a:lnTo>
                    <a:pt x="370" y="110"/>
                  </a:lnTo>
                  <a:lnTo>
                    <a:pt x="404" y="93"/>
                  </a:lnTo>
                  <a:lnTo>
                    <a:pt x="433" y="88"/>
                  </a:lnTo>
                  <a:lnTo>
                    <a:pt x="463" y="88"/>
                  </a:lnTo>
                  <a:lnTo>
                    <a:pt x="497" y="97"/>
                  </a:lnTo>
                  <a:lnTo>
                    <a:pt x="526" y="114"/>
                  </a:lnTo>
                  <a:lnTo>
                    <a:pt x="555" y="139"/>
                  </a:lnTo>
                  <a:lnTo>
                    <a:pt x="585" y="173"/>
                  </a:lnTo>
                  <a:lnTo>
                    <a:pt x="619" y="211"/>
                  </a:lnTo>
                  <a:lnTo>
                    <a:pt x="648" y="248"/>
                  </a:lnTo>
                  <a:lnTo>
                    <a:pt x="678" y="291"/>
                  </a:lnTo>
                  <a:lnTo>
                    <a:pt x="711" y="328"/>
                  </a:lnTo>
                  <a:lnTo>
                    <a:pt x="741" y="362"/>
                  </a:lnTo>
                  <a:lnTo>
                    <a:pt x="770" y="392"/>
                  </a:lnTo>
                  <a:lnTo>
                    <a:pt x="804" y="413"/>
                  </a:lnTo>
                  <a:lnTo>
                    <a:pt x="833" y="425"/>
                  </a:lnTo>
                  <a:lnTo>
                    <a:pt x="863" y="438"/>
                  </a:lnTo>
                  <a:lnTo>
                    <a:pt x="896" y="442"/>
                  </a:lnTo>
                  <a:lnTo>
                    <a:pt x="926" y="446"/>
                  </a:lnTo>
                  <a:lnTo>
                    <a:pt x="955" y="450"/>
                  </a:lnTo>
                  <a:lnTo>
                    <a:pt x="989" y="455"/>
                  </a:lnTo>
                  <a:lnTo>
                    <a:pt x="1019" y="455"/>
                  </a:lnTo>
                  <a:lnTo>
                    <a:pt x="1048" y="463"/>
                  </a:lnTo>
                  <a:lnTo>
                    <a:pt x="1082" y="467"/>
                  </a:lnTo>
                </a:path>
              </a:pathLst>
            </a:custGeom>
            <a:noFill/>
            <a:ln w="25400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7" name="Freeform 74"/>
            <p:cNvSpPr>
              <a:spLocks/>
            </p:cNvSpPr>
            <p:nvPr/>
          </p:nvSpPr>
          <p:spPr bwMode="auto">
            <a:xfrm>
              <a:off x="2770568" y="960623"/>
              <a:ext cx="1823019" cy="442002"/>
            </a:xfrm>
            <a:custGeom>
              <a:avLst/>
              <a:gdLst>
                <a:gd name="T0" fmla="*/ 0 w 1082"/>
                <a:gd name="T1" fmla="*/ 0 h 434"/>
                <a:gd name="T2" fmla="*/ 33 w 1082"/>
                <a:gd name="T3" fmla="*/ 34 h 434"/>
                <a:gd name="T4" fmla="*/ 63 w 1082"/>
                <a:gd name="T5" fmla="*/ 67 h 434"/>
                <a:gd name="T6" fmla="*/ 92 w 1082"/>
                <a:gd name="T7" fmla="*/ 97 h 434"/>
                <a:gd name="T8" fmla="*/ 126 w 1082"/>
                <a:gd name="T9" fmla="*/ 122 h 434"/>
                <a:gd name="T10" fmla="*/ 156 w 1082"/>
                <a:gd name="T11" fmla="*/ 139 h 434"/>
                <a:gd name="T12" fmla="*/ 185 w 1082"/>
                <a:gd name="T13" fmla="*/ 152 h 434"/>
                <a:gd name="T14" fmla="*/ 219 w 1082"/>
                <a:gd name="T15" fmla="*/ 160 h 434"/>
                <a:gd name="T16" fmla="*/ 248 w 1082"/>
                <a:gd name="T17" fmla="*/ 160 h 434"/>
                <a:gd name="T18" fmla="*/ 278 w 1082"/>
                <a:gd name="T19" fmla="*/ 156 h 434"/>
                <a:gd name="T20" fmla="*/ 311 w 1082"/>
                <a:gd name="T21" fmla="*/ 147 h 434"/>
                <a:gd name="T22" fmla="*/ 341 w 1082"/>
                <a:gd name="T23" fmla="*/ 131 h 434"/>
                <a:gd name="T24" fmla="*/ 370 w 1082"/>
                <a:gd name="T25" fmla="*/ 114 h 434"/>
                <a:gd name="T26" fmla="*/ 404 w 1082"/>
                <a:gd name="T27" fmla="*/ 93 h 434"/>
                <a:gd name="T28" fmla="*/ 433 w 1082"/>
                <a:gd name="T29" fmla="*/ 76 h 434"/>
                <a:gd name="T30" fmla="*/ 463 w 1082"/>
                <a:gd name="T31" fmla="*/ 67 h 434"/>
                <a:gd name="T32" fmla="*/ 497 w 1082"/>
                <a:gd name="T33" fmla="*/ 59 h 434"/>
                <a:gd name="T34" fmla="*/ 526 w 1082"/>
                <a:gd name="T35" fmla="*/ 59 h 434"/>
                <a:gd name="T36" fmla="*/ 555 w 1082"/>
                <a:gd name="T37" fmla="*/ 72 h 434"/>
                <a:gd name="T38" fmla="*/ 585 w 1082"/>
                <a:gd name="T39" fmla="*/ 93 h 434"/>
                <a:gd name="T40" fmla="*/ 619 w 1082"/>
                <a:gd name="T41" fmla="*/ 126 h 434"/>
                <a:gd name="T42" fmla="*/ 648 w 1082"/>
                <a:gd name="T43" fmla="*/ 168 h 434"/>
                <a:gd name="T44" fmla="*/ 678 w 1082"/>
                <a:gd name="T45" fmla="*/ 215 h 434"/>
                <a:gd name="T46" fmla="*/ 711 w 1082"/>
                <a:gd name="T47" fmla="*/ 257 h 434"/>
                <a:gd name="T48" fmla="*/ 741 w 1082"/>
                <a:gd name="T49" fmla="*/ 295 h 434"/>
                <a:gd name="T50" fmla="*/ 770 w 1082"/>
                <a:gd name="T51" fmla="*/ 328 h 434"/>
                <a:gd name="T52" fmla="*/ 804 w 1082"/>
                <a:gd name="T53" fmla="*/ 354 h 434"/>
                <a:gd name="T54" fmla="*/ 833 w 1082"/>
                <a:gd name="T55" fmla="*/ 375 h 434"/>
                <a:gd name="T56" fmla="*/ 863 w 1082"/>
                <a:gd name="T57" fmla="*/ 392 h 434"/>
                <a:gd name="T58" fmla="*/ 896 w 1082"/>
                <a:gd name="T59" fmla="*/ 404 h 434"/>
                <a:gd name="T60" fmla="*/ 926 w 1082"/>
                <a:gd name="T61" fmla="*/ 413 h 434"/>
                <a:gd name="T62" fmla="*/ 955 w 1082"/>
                <a:gd name="T63" fmla="*/ 421 h 434"/>
                <a:gd name="T64" fmla="*/ 989 w 1082"/>
                <a:gd name="T65" fmla="*/ 425 h 434"/>
                <a:gd name="T66" fmla="*/ 1019 w 1082"/>
                <a:gd name="T67" fmla="*/ 425 h 434"/>
                <a:gd name="T68" fmla="*/ 1048 w 1082"/>
                <a:gd name="T69" fmla="*/ 429 h 434"/>
                <a:gd name="T70" fmla="*/ 1082 w 1082"/>
                <a:gd name="T7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434">
                  <a:moveTo>
                    <a:pt x="0" y="0"/>
                  </a:moveTo>
                  <a:lnTo>
                    <a:pt x="33" y="34"/>
                  </a:lnTo>
                  <a:lnTo>
                    <a:pt x="63" y="67"/>
                  </a:lnTo>
                  <a:lnTo>
                    <a:pt x="92" y="97"/>
                  </a:lnTo>
                  <a:lnTo>
                    <a:pt x="126" y="122"/>
                  </a:lnTo>
                  <a:lnTo>
                    <a:pt x="156" y="139"/>
                  </a:lnTo>
                  <a:lnTo>
                    <a:pt x="185" y="152"/>
                  </a:lnTo>
                  <a:lnTo>
                    <a:pt x="219" y="160"/>
                  </a:lnTo>
                  <a:lnTo>
                    <a:pt x="248" y="160"/>
                  </a:lnTo>
                  <a:lnTo>
                    <a:pt x="278" y="156"/>
                  </a:lnTo>
                  <a:lnTo>
                    <a:pt x="311" y="147"/>
                  </a:lnTo>
                  <a:lnTo>
                    <a:pt x="341" y="131"/>
                  </a:lnTo>
                  <a:lnTo>
                    <a:pt x="370" y="114"/>
                  </a:lnTo>
                  <a:lnTo>
                    <a:pt x="404" y="93"/>
                  </a:lnTo>
                  <a:lnTo>
                    <a:pt x="433" y="76"/>
                  </a:lnTo>
                  <a:lnTo>
                    <a:pt x="463" y="67"/>
                  </a:lnTo>
                  <a:lnTo>
                    <a:pt x="497" y="59"/>
                  </a:lnTo>
                  <a:lnTo>
                    <a:pt x="526" y="59"/>
                  </a:lnTo>
                  <a:lnTo>
                    <a:pt x="555" y="72"/>
                  </a:lnTo>
                  <a:lnTo>
                    <a:pt x="585" y="93"/>
                  </a:lnTo>
                  <a:lnTo>
                    <a:pt x="619" y="126"/>
                  </a:lnTo>
                  <a:lnTo>
                    <a:pt x="648" y="168"/>
                  </a:lnTo>
                  <a:lnTo>
                    <a:pt x="678" y="215"/>
                  </a:lnTo>
                  <a:lnTo>
                    <a:pt x="711" y="257"/>
                  </a:lnTo>
                  <a:lnTo>
                    <a:pt x="741" y="295"/>
                  </a:lnTo>
                  <a:lnTo>
                    <a:pt x="770" y="328"/>
                  </a:lnTo>
                  <a:lnTo>
                    <a:pt x="804" y="354"/>
                  </a:lnTo>
                  <a:lnTo>
                    <a:pt x="833" y="375"/>
                  </a:lnTo>
                  <a:lnTo>
                    <a:pt x="863" y="392"/>
                  </a:lnTo>
                  <a:lnTo>
                    <a:pt x="896" y="404"/>
                  </a:lnTo>
                  <a:lnTo>
                    <a:pt x="926" y="413"/>
                  </a:lnTo>
                  <a:lnTo>
                    <a:pt x="955" y="421"/>
                  </a:lnTo>
                  <a:lnTo>
                    <a:pt x="989" y="425"/>
                  </a:lnTo>
                  <a:lnTo>
                    <a:pt x="1019" y="425"/>
                  </a:lnTo>
                  <a:lnTo>
                    <a:pt x="1048" y="429"/>
                  </a:lnTo>
                  <a:lnTo>
                    <a:pt x="1082" y="434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8" name="Freeform 75"/>
            <p:cNvSpPr>
              <a:spLocks/>
            </p:cNvSpPr>
            <p:nvPr/>
          </p:nvSpPr>
          <p:spPr bwMode="auto">
            <a:xfrm>
              <a:off x="2770568" y="531860"/>
              <a:ext cx="1823019" cy="789290"/>
            </a:xfrm>
            <a:custGeom>
              <a:avLst/>
              <a:gdLst>
                <a:gd name="T0" fmla="*/ 0 w 1082"/>
                <a:gd name="T1" fmla="*/ 114 h 775"/>
                <a:gd name="T2" fmla="*/ 33 w 1082"/>
                <a:gd name="T3" fmla="*/ 169 h 775"/>
                <a:gd name="T4" fmla="*/ 63 w 1082"/>
                <a:gd name="T5" fmla="*/ 198 h 775"/>
                <a:gd name="T6" fmla="*/ 92 w 1082"/>
                <a:gd name="T7" fmla="*/ 215 h 775"/>
                <a:gd name="T8" fmla="*/ 126 w 1082"/>
                <a:gd name="T9" fmla="*/ 223 h 775"/>
                <a:gd name="T10" fmla="*/ 156 w 1082"/>
                <a:gd name="T11" fmla="*/ 223 h 775"/>
                <a:gd name="T12" fmla="*/ 185 w 1082"/>
                <a:gd name="T13" fmla="*/ 219 h 775"/>
                <a:gd name="T14" fmla="*/ 219 w 1082"/>
                <a:gd name="T15" fmla="*/ 211 h 775"/>
                <a:gd name="T16" fmla="*/ 248 w 1082"/>
                <a:gd name="T17" fmla="*/ 190 h 775"/>
                <a:gd name="T18" fmla="*/ 278 w 1082"/>
                <a:gd name="T19" fmla="*/ 164 h 775"/>
                <a:gd name="T20" fmla="*/ 311 w 1082"/>
                <a:gd name="T21" fmla="*/ 126 h 775"/>
                <a:gd name="T22" fmla="*/ 341 w 1082"/>
                <a:gd name="T23" fmla="*/ 89 h 775"/>
                <a:gd name="T24" fmla="*/ 370 w 1082"/>
                <a:gd name="T25" fmla="*/ 51 h 775"/>
                <a:gd name="T26" fmla="*/ 404 w 1082"/>
                <a:gd name="T27" fmla="*/ 17 h 775"/>
                <a:gd name="T28" fmla="*/ 433 w 1082"/>
                <a:gd name="T29" fmla="*/ 0 h 775"/>
                <a:gd name="T30" fmla="*/ 463 w 1082"/>
                <a:gd name="T31" fmla="*/ 0 h 775"/>
                <a:gd name="T32" fmla="*/ 497 w 1082"/>
                <a:gd name="T33" fmla="*/ 21 h 775"/>
                <a:gd name="T34" fmla="*/ 526 w 1082"/>
                <a:gd name="T35" fmla="*/ 59 h 775"/>
                <a:gd name="T36" fmla="*/ 555 w 1082"/>
                <a:gd name="T37" fmla="*/ 114 h 775"/>
                <a:gd name="T38" fmla="*/ 585 w 1082"/>
                <a:gd name="T39" fmla="*/ 181 h 775"/>
                <a:gd name="T40" fmla="*/ 619 w 1082"/>
                <a:gd name="T41" fmla="*/ 257 h 775"/>
                <a:gd name="T42" fmla="*/ 648 w 1082"/>
                <a:gd name="T43" fmla="*/ 341 h 775"/>
                <a:gd name="T44" fmla="*/ 678 w 1082"/>
                <a:gd name="T45" fmla="*/ 425 h 775"/>
                <a:gd name="T46" fmla="*/ 711 w 1082"/>
                <a:gd name="T47" fmla="*/ 501 h 775"/>
                <a:gd name="T48" fmla="*/ 741 w 1082"/>
                <a:gd name="T49" fmla="*/ 573 h 775"/>
                <a:gd name="T50" fmla="*/ 770 w 1082"/>
                <a:gd name="T51" fmla="*/ 627 h 775"/>
                <a:gd name="T52" fmla="*/ 804 w 1082"/>
                <a:gd name="T53" fmla="*/ 669 h 775"/>
                <a:gd name="T54" fmla="*/ 833 w 1082"/>
                <a:gd name="T55" fmla="*/ 699 h 775"/>
                <a:gd name="T56" fmla="*/ 863 w 1082"/>
                <a:gd name="T57" fmla="*/ 716 h 775"/>
                <a:gd name="T58" fmla="*/ 896 w 1082"/>
                <a:gd name="T59" fmla="*/ 728 h 775"/>
                <a:gd name="T60" fmla="*/ 926 w 1082"/>
                <a:gd name="T61" fmla="*/ 737 h 775"/>
                <a:gd name="T62" fmla="*/ 955 w 1082"/>
                <a:gd name="T63" fmla="*/ 741 h 775"/>
                <a:gd name="T64" fmla="*/ 989 w 1082"/>
                <a:gd name="T65" fmla="*/ 749 h 775"/>
                <a:gd name="T66" fmla="*/ 1019 w 1082"/>
                <a:gd name="T67" fmla="*/ 754 h 775"/>
                <a:gd name="T68" fmla="*/ 1048 w 1082"/>
                <a:gd name="T69" fmla="*/ 766 h 775"/>
                <a:gd name="T70" fmla="*/ 1082 w 1082"/>
                <a:gd name="T71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775">
                  <a:moveTo>
                    <a:pt x="0" y="114"/>
                  </a:moveTo>
                  <a:lnTo>
                    <a:pt x="33" y="169"/>
                  </a:lnTo>
                  <a:lnTo>
                    <a:pt x="63" y="198"/>
                  </a:lnTo>
                  <a:lnTo>
                    <a:pt x="92" y="215"/>
                  </a:lnTo>
                  <a:lnTo>
                    <a:pt x="126" y="223"/>
                  </a:lnTo>
                  <a:lnTo>
                    <a:pt x="156" y="223"/>
                  </a:lnTo>
                  <a:lnTo>
                    <a:pt x="185" y="219"/>
                  </a:lnTo>
                  <a:lnTo>
                    <a:pt x="219" y="211"/>
                  </a:lnTo>
                  <a:lnTo>
                    <a:pt x="248" y="190"/>
                  </a:lnTo>
                  <a:lnTo>
                    <a:pt x="278" y="164"/>
                  </a:lnTo>
                  <a:lnTo>
                    <a:pt x="311" y="126"/>
                  </a:lnTo>
                  <a:lnTo>
                    <a:pt x="341" y="89"/>
                  </a:lnTo>
                  <a:lnTo>
                    <a:pt x="370" y="51"/>
                  </a:lnTo>
                  <a:lnTo>
                    <a:pt x="404" y="17"/>
                  </a:lnTo>
                  <a:lnTo>
                    <a:pt x="433" y="0"/>
                  </a:lnTo>
                  <a:lnTo>
                    <a:pt x="463" y="0"/>
                  </a:lnTo>
                  <a:lnTo>
                    <a:pt x="497" y="21"/>
                  </a:lnTo>
                  <a:lnTo>
                    <a:pt x="526" y="59"/>
                  </a:lnTo>
                  <a:lnTo>
                    <a:pt x="555" y="114"/>
                  </a:lnTo>
                  <a:lnTo>
                    <a:pt x="585" y="181"/>
                  </a:lnTo>
                  <a:lnTo>
                    <a:pt x="619" y="257"/>
                  </a:lnTo>
                  <a:lnTo>
                    <a:pt x="648" y="341"/>
                  </a:lnTo>
                  <a:lnTo>
                    <a:pt x="678" y="425"/>
                  </a:lnTo>
                  <a:lnTo>
                    <a:pt x="711" y="501"/>
                  </a:lnTo>
                  <a:lnTo>
                    <a:pt x="741" y="573"/>
                  </a:lnTo>
                  <a:lnTo>
                    <a:pt x="770" y="627"/>
                  </a:lnTo>
                  <a:lnTo>
                    <a:pt x="804" y="669"/>
                  </a:lnTo>
                  <a:lnTo>
                    <a:pt x="833" y="699"/>
                  </a:lnTo>
                  <a:lnTo>
                    <a:pt x="863" y="716"/>
                  </a:lnTo>
                  <a:lnTo>
                    <a:pt x="896" y="728"/>
                  </a:lnTo>
                  <a:lnTo>
                    <a:pt x="926" y="737"/>
                  </a:lnTo>
                  <a:lnTo>
                    <a:pt x="955" y="741"/>
                  </a:lnTo>
                  <a:lnTo>
                    <a:pt x="989" y="749"/>
                  </a:lnTo>
                  <a:lnTo>
                    <a:pt x="1019" y="754"/>
                  </a:lnTo>
                  <a:lnTo>
                    <a:pt x="1048" y="766"/>
                  </a:lnTo>
                  <a:lnTo>
                    <a:pt x="1082" y="775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9" name="Freeform 76"/>
            <p:cNvSpPr>
              <a:spLocks/>
            </p:cNvSpPr>
            <p:nvPr/>
          </p:nvSpPr>
          <p:spPr bwMode="auto">
            <a:xfrm>
              <a:off x="2770568" y="527787"/>
              <a:ext cx="1823019" cy="784198"/>
            </a:xfrm>
            <a:custGeom>
              <a:avLst/>
              <a:gdLst>
                <a:gd name="T0" fmla="*/ 0 w 1082"/>
                <a:gd name="T1" fmla="*/ 147 h 770"/>
                <a:gd name="T2" fmla="*/ 33 w 1082"/>
                <a:gd name="T3" fmla="*/ 173 h 770"/>
                <a:gd name="T4" fmla="*/ 63 w 1082"/>
                <a:gd name="T5" fmla="*/ 198 h 770"/>
                <a:gd name="T6" fmla="*/ 92 w 1082"/>
                <a:gd name="T7" fmla="*/ 219 h 770"/>
                <a:gd name="T8" fmla="*/ 126 w 1082"/>
                <a:gd name="T9" fmla="*/ 231 h 770"/>
                <a:gd name="T10" fmla="*/ 156 w 1082"/>
                <a:gd name="T11" fmla="*/ 236 h 770"/>
                <a:gd name="T12" fmla="*/ 185 w 1082"/>
                <a:gd name="T13" fmla="*/ 236 h 770"/>
                <a:gd name="T14" fmla="*/ 219 w 1082"/>
                <a:gd name="T15" fmla="*/ 219 h 770"/>
                <a:gd name="T16" fmla="*/ 248 w 1082"/>
                <a:gd name="T17" fmla="*/ 194 h 770"/>
                <a:gd name="T18" fmla="*/ 278 w 1082"/>
                <a:gd name="T19" fmla="*/ 160 h 770"/>
                <a:gd name="T20" fmla="*/ 311 w 1082"/>
                <a:gd name="T21" fmla="*/ 114 h 770"/>
                <a:gd name="T22" fmla="*/ 341 w 1082"/>
                <a:gd name="T23" fmla="*/ 71 h 770"/>
                <a:gd name="T24" fmla="*/ 370 w 1082"/>
                <a:gd name="T25" fmla="*/ 38 h 770"/>
                <a:gd name="T26" fmla="*/ 404 w 1082"/>
                <a:gd name="T27" fmla="*/ 17 h 770"/>
                <a:gd name="T28" fmla="*/ 433 w 1082"/>
                <a:gd name="T29" fmla="*/ 4 h 770"/>
                <a:gd name="T30" fmla="*/ 463 w 1082"/>
                <a:gd name="T31" fmla="*/ 0 h 770"/>
                <a:gd name="T32" fmla="*/ 497 w 1082"/>
                <a:gd name="T33" fmla="*/ 17 h 770"/>
                <a:gd name="T34" fmla="*/ 526 w 1082"/>
                <a:gd name="T35" fmla="*/ 50 h 770"/>
                <a:gd name="T36" fmla="*/ 555 w 1082"/>
                <a:gd name="T37" fmla="*/ 109 h 770"/>
                <a:gd name="T38" fmla="*/ 585 w 1082"/>
                <a:gd name="T39" fmla="*/ 189 h 770"/>
                <a:gd name="T40" fmla="*/ 619 w 1082"/>
                <a:gd name="T41" fmla="*/ 282 h 770"/>
                <a:gd name="T42" fmla="*/ 648 w 1082"/>
                <a:gd name="T43" fmla="*/ 370 h 770"/>
                <a:gd name="T44" fmla="*/ 678 w 1082"/>
                <a:gd name="T45" fmla="*/ 455 h 770"/>
                <a:gd name="T46" fmla="*/ 711 w 1082"/>
                <a:gd name="T47" fmla="*/ 526 h 770"/>
                <a:gd name="T48" fmla="*/ 741 w 1082"/>
                <a:gd name="T49" fmla="*/ 589 h 770"/>
                <a:gd name="T50" fmla="*/ 770 w 1082"/>
                <a:gd name="T51" fmla="*/ 636 h 770"/>
                <a:gd name="T52" fmla="*/ 804 w 1082"/>
                <a:gd name="T53" fmla="*/ 673 h 770"/>
                <a:gd name="T54" fmla="*/ 833 w 1082"/>
                <a:gd name="T55" fmla="*/ 703 h 770"/>
                <a:gd name="T56" fmla="*/ 863 w 1082"/>
                <a:gd name="T57" fmla="*/ 724 h 770"/>
                <a:gd name="T58" fmla="*/ 896 w 1082"/>
                <a:gd name="T59" fmla="*/ 741 h 770"/>
                <a:gd name="T60" fmla="*/ 926 w 1082"/>
                <a:gd name="T61" fmla="*/ 749 h 770"/>
                <a:gd name="T62" fmla="*/ 955 w 1082"/>
                <a:gd name="T63" fmla="*/ 758 h 770"/>
                <a:gd name="T64" fmla="*/ 989 w 1082"/>
                <a:gd name="T65" fmla="*/ 762 h 770"/>
                <a:gd name="T66" fmla="*/ 1019 w 1082"/>
                <a:gd name="T67" fmla="*/ 766 h 770"/>
                <a:gd name="T68" fmla="*/ 1048 w 1082"/>
                <a:gd name="T69" fmla="*/ 766 h 770"/>
                <a:gd name="T70" fmla="*/ 1082 w 1082"/>
                <a:gd name="T71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770">
                  <a:moveTo>
                    <a:pt x="0" y="147"/>
                  </a:moveTo>
                  <a:lnTo>
                    <a:pt x="33" y="173"/>
                  </a:lnTo>
                  <a:lnTo>
                    <a:pt x="63" y="198"/>
                  </a:lnTo>
                  <a:lnTo>
                    <a:pt x="92" y="219"/>
                  </a:lnTo>
                  <a:lnTo>
                    <a:pt x="126" y="231"/>
                  </a:lnTo>
                  <a:lnTo>
                    <a:pt x="156" y="236"/>
                  </a:lnTo>
                  <a:lnTo>
                    <a:pt x="185" y="236"/>
                  </a:lnTo>
                  <a:lnTo>
                    <a:pt x="219" y="219"/>
                  </a:lnTo>
                  <a:lnTo>
                    <a:pt x="248" y="194"/>
                  </a:lnTo>
                  <a:lnTo>
                    <a:pt x="278" y="160"/>
                  </a:lnTo>
                  <a:lnTo>
                    <a:pt x="311" y="114"/>
                  </a:lnTo>
                  <a:lnTo>
                    <a:pt x="341" y="71"/>
                  </a:lnTo>
                  <a:lnTo>
                    <a:pt x="370" y="38"/>
                  </a:lnTo>
                  <a:lnTo>
                    <a:pt x="404" y="17"/>
                  </a:lnTo>
                  <a:lnTo>
                    <a:pt x="433" y="4"/>
                  </a:lnTo>
                  <a:lnTo>
                    <a:pt x="463" y="0"/>
                  </a:lnTo>
                  <a:lnTo>
                    <a:pt x="497" y="17"/>
                  </a:lnTo>
                  <a:lnTo>
                    <a:pt x="526" y="50"/>
                  </a:lnTo>
                  <a:lnTo>
                    <a:pt x="555" y="109"/>
                  </a:lnTo>
                  <a:lnTo>
                    <a:pt x="585" y="189"/>
                  </a:lnTo>
                  <a:lnTo>
                    <a:pt x="619" y="282"/>
                  </a:lnTo>
                  <a:lnTo>
                    <a:pt x="648" y="370"/>
                  </a:lnTo>
                  <a:lnTo>
                    <a:pt x="678" y="455"/>
                  </a:lnTo>
                  <a:lnTo>
                    <a:pt x="711" y="526"/>
                  </a:lnTo>
                  <a:lnTo>
                    <a:pt x="741" y="589"/>
                  </a:lnTo>
                  <a:lnTo>
                    <a:pt x="770" y="636"/>
                  </a:lnTo>
                  <a:lnTo>
                    <a:pt x="804" y="673"/>
                  </a:lnTo>
                  <a:lnTo>
                    <a:pt x="833" y="703"/>
                  </a:lnTo>
                  <a:lnTo>
                    <a:pt x="863" y="724"/>
                  </a:lnTo>
                  <a:lnTo>
                    <a:pt x="896" y="741"/>
                  </a:lnTo>
                  <a:lnTo>
                    <a:pt x="926" y="749"/>
                  </a:lnTo>
                  <a:lnTo>
                    <a:pt x="955" y="758"/>
                  </a:lnTo>
                  <a:lnTo>
                    <a:pt x="989" y="762"/>
                  </a:lnTo>
                  <a:lnTo>
                    <a:pt x="1019" y="766"/>
                  </a:lnTo>
                  <a:lnTo>
                    <a:pt x="1048" y="766"/>
                  </a:lnTo>
                  <a:lnTo>
                    <a:pt x="1082" y="77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0" name="Rectangle 78"/>
            <p:cNvSpPr>
              <a:spLocks noChangeArrowheads="1"/>
            </p:cNvSpPr>
            <p:nvPr/>
          </p:nvSpPr>
          <p:spPr bwMode="auto">
            <a:xfrm>
              <a:off x="4883488" y="462842"/>
              <a:ext cx="1823019" cy="11060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1" name="Line 80"/>
            <p:cNvSpPr>
              <a:spLocks noChangeShapeType="1"/>
            </p:cNvSpPr>
            <p:nvPr/>
          </p:nvSpPr>
          <p:spPr bwMode="auto">
            <a:xfrm>
              <a:off x="4883488" y="1568867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2" name="Line 82"/>
            <p:cNvSpPr>
              <a:spLocks noChangeShapeType="1"/>
            </p:cNvSpPr>
            <p:nvPr/>
          </p:nvSpPr>
          <p:spPr bwMode="auto">
            <a:xfrm flipV="1">
              <a:off x="4883488" y="462842"/>
              <a:ext cx="0" cy="1106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3" name="Line 83"/>
            <p:cNvSpPr>
              <a:spLocks noChangeShapeType="1"/>
            </p:cNvSpPr>
            <p:nvPr/>
          </p:nvSpPr>
          <p:spPr bwMode="auto">
            <a:xfrm>
              <a:off x="4883488" y="1568867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4" name="Line 84"/>
            <p:cNvSpPr>
              <a:spLocks noChangeShapeType="1"/>
            </p:cNvSpPr>
            <p:nvPr/>
          </p:nvSpPr>
          <p:spPr bwMode="auto">
            <a:xfrm flipV="1">
              <a:off x="4883488" y="462842"/>
              <a:ext cx="0" cy="1106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5" name="Line 85"/>
            <p:cNvSpPr>
              <a:spLocks noChangeShapeType="1"/>
            </p:cNvSpPr>
            <p:nvPr/>
          </p:nvSpPr>
          <p:spPr bwMode="auto">
            <a:xfrm flipV="1">
              <a:off x="4883488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6" name="Rectangle 87"/>
            <p:cNvSpPr>
              <a:spLocks noChangeArrowheads="1"/>
            </p:cNvSpPr>
            <p:nvPr/>
          </p:nvSpPr>
          <p:spPr bwMode="auto">
            <a:xfrm>
              <a:off x="4839682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97" name="Line 88"/>
            <p:cNvSpPr>
              <a:spLocks noChangeShapeType="1"/>
            </p:cNvSpPr>
            <p:nvPr/>
          </p:nvSpPr>
          <p:spPr bwMode="auto">
            <a:xfrm flipV="1">
              <a:off x="5137903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8" name="Rectangle 90"/>
            <p:cNvSpPr>
              <a:spLocks noChangeArrowheads="1"/>
            </p:cNvSpPr>
            <p:nvPr/>
          </p:nvSpPr>
          <p:spPr bwMode="auto">
            <a:xfrm>
              <a:off x="5095781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99" name="Line 91"/>
            <p:cNvSpPr>
              <a:spLocks noChangeShapeType="1"/>
            </p:cNvSpPr>
            <p:nvPr/>
          </p:nvSpPr>
          <p:spPr bwMode="auto">
            <a:xfrm flipV="1">
              <a:off x="5400741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00" name="Rectangle 93"/>
            <p:cNvSpPr>
              <a:spLocks noChangeArrowheads="1"/>
            </p:cNvSpPr>
            <p:nvPr/>
          </p:nvSpPr>
          <p:spPr bwMode="auto">
            <a:xfrm>
              <a:off x="5358619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1" name="Line 94"/>
            <p:cNvSpPr>
              <a:spLocks noChangeShapeType="1"/>
            </p:cNvSpPr>
            <p:nvPr/>
          </p:nvSpPr>
          <p:spPr bwMode="auto">
            <a:xfrm flipV="1">
              <a:off x="5663579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02" name="Rectangle 96"/>
            <p:cNvSpPr>
              <a:spLocks noChangeArrowheads="1"/>
            </p:cNvSpPr>
            <p:nvPr/>
          </p:nvSpPr>
          <p:spPr bwMode="auto">
            <a:xfrm>
              <a:off x="5621457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3" name="Line 97"/>
            <p:cNvSpPr>
              <a:spLocks noChangeShapeType="1"/>
            </p:cNvSpPr>
            <p:nvPr/>
          </p:nvSpPr>
          <p:spPr bwMode="auto">
            <a:xfrm flipV="1">
              <a:off x="5917992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04" name="Rectangle 99"/>
            <p:cNvSpPr>
              <a:spLocks noChangeArrowheads="1"/>
            </p:cNvSpPr>
            <p:nvPr/>
          </p:nvSpPr>
          <p:spPr bwMode="auto">
            <a:xfrm>
              <a:off x="5875871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5" name="Line 100"/>
            <p:cNvSpPr>
              <a:spLocks noChangeShapeType="1"/>
            </p:cNvSpPr>
            <p:nvPr/>
          </p:nvSpPr>
          <p:spPr bwMode="auto">
            <a:xfrm flipV="1">
              <a:off x="6180831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06" name="Rectangle 102"/>
            <p:cNvSpPr>
              <a:spLocks noChangeArrowheads="1"/>
            </p:cNvSpPr>
            <p:nvPr/>
          </p:nvSpPr>
          <p:spPr bwMode="auto">
            <a:xfrm>
              <a:off x="6138710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7" name="Line 103"/>
            <p:cNvSpPr>
              <a:spLocks noChangeShapeType="1"/>
            </p:cNvSpPr>
            <p:nvPr/>
          </p:nvSpPr>
          <p:spPr bwMode="auto">
            <a:xfrm flipV="1">
              <a:off x="6443669" y="1555627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08" name="Rectangle 105"/>
            <p:cNvSpPr>
              <a:spLocks noChangeArrowheads="1"/>
            </p:cNvSpPr>
            <p:nvPr/>
          </p:nvSpPr>
          <p:spPr bwMode="auto">
            <a:xfrm>
              <a:off x="6401548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9" name="Rectangle 108"/>
            <p:cNvSpPr>
              <a:spLocks noChangeArrowheads="1"/>
            </p:cNvSpPr>
            <p:nvPr/>
          </p:nvSpPr>
          <p:spPr bwMode="auto">
            <a:xfrm>
              <a:off x="6662701" y="1582106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0" name="Line 109"/>
            <p:cNvSpPr>
              <a:spLocks noChangeShapeType="1"/>
            </p:cNvSpPr>
            <p:nvPr/>
          </p:nvSpPr>
          <p:spPr bwMode="auto">
            <a:xfrm>
              <a:off x="4883488" y="1504705"/>
              <a:ext cx="13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11" name="Rectangle 111"/>
            <p:cNvSpPr>
              <a:spLocks noChangeArrowheads="1"/>
            </p:cNvSpPr>
            <p:nvPr/>
          </p:nvSpPr>
          <p:spPr bwMode="auto">
            <a:xfrm>
              <a:off x="4788448" y="1470078"/>
              <a:ext cx="54442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2" name="Line 112"/>
            <p:cNvSpPr>
              <a:spLocks noChangeShapeType="1"/>
            </p:cNvSpPr>
            <p:nvPr/>
          </p:nvSpPr>
          <p:spPr bwMode="auto">
            <a:xfrm>
              <a:off x="4883488" y="1337681"/>
              <a:ext cx="13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13" name="Rectangle 114"/>
            <p:cNvSpPr>
              <a:spLocks noChangeArrowheads="1"/>
            </p:cNvSpPr>
            <p:nvPr/>
          </p:nvSpPr>
          <p:spPr bwMode="auto">
            <a:xfrm>
              <a:off x="4680617" y="1303054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4" name="Line 115"/>
            <p:cNvSpPr>
              <a:spLocks noChangeShapeType="1"/>
            </p:cNvSpPr>
            <p:nvPr/>
          </p:nvSpPr>
          <p:spPr bwMode="auto">
            <a:xfrm>
              <a:off x="4883488" y="1165565"/>
              <a:ext cx="13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15" name="Rectangle 117"/>
            <p:cNvSpPr>
              <a:spLocks noChangeArrowheads="1"/>
            </p:cNvSpPr>
            <p:nvPr/>
          </p:nvSpPr>
          <p:spPr bwMode="auto">
            <a:xfrm>
              <a:off x="4680617" y="1130938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23" name="Line 118"/>
            <p:cNvSpPr>
              <a:spLocks noChangeShapeType="1"/>
            </p:cNvSpPr>
            <p:nvPr/>
          </p:nvSpPr>
          <p:spPr bwMode="auto">
            <a:xfrm>
              <a:off x="4883488" y="994467"/>
              <a:ext cx="13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25" name="Rectangle 120"/>
            <p:cNvSpPr>
              <a:spLocks noChangeArrowheads="1"/>
            </p:cNvSpPr>
            <p:nvPr/>
          </p:nvSpPr>
          <p:spPr bwMode="auto">
            <a:xfrm>
              <a:off x="4680617" y="959840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27" name="Line 121"/>
            <p:cNvSpPr>
              <a:spLocks noChangeShapeType="1"/>
            </p:cNvSpPr>
            <p:nvPr/>
          </p:nvSpPr>
          <p:spPr bwMode="auto">
            <a:xfrm>
              <a:off x="4883488" y="827443"/>
              <a:ext cx="13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32" name="Rectangle 123"/>
            <p:cNvSpPr>
              <a:spLocks noChangeArrowheads="1"/>
            </p:cNvSpPr>
            <p:nvPr/>
          </p:nvSpPr>
          <p:spPr bwMode="auto">
            <a:xfrm>
              <a:off x="4680617" y="792816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0.04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35" name="Line 124"/>
            <p:cNvSpPr>
              <a:spLocks noChangeShapeType="1"/>
            </p:cNvSpPr>
            <p:nvPr/>
          </p:nvSpPr>
          <p:spPr bwMode="auto">
            <a:xfrm>
              <a:off x="4883488" y="655327"/>
              <a:ext cx="13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38" name="Rectangle 126"/>
            <p:cNvSpPr>
              <a:spLocks noChangeArrowheads="1"/>
            </p:cNvSpPr>
            <p:nvPr/>
          </p:nvSpPr>
          <p:spPr bwMode="auto">
            <a:xfrm>
              <a:off x="4680617" y="621719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41" name="Rectangle 129"/>
            <p:cNvSpPr>
              <a:spLocks noChangeArrowheads="1"/>
            </p:cNvSpPr>
            <p:nvPr/>
          </p:nvSpPr>
          <p:spPr bwMode="auto">
            <a:xfrm>
              <a:off x="4680617" y="449602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44" name="Line 131"/>
            <p:cNvSpPr>
              <a:spLocks noChangeShapeType="1"/>
            </p:cNvSpPr>
            <p:nvPr/>
          </p:nvSpPr>
          <p:spPr bwMode="auto">
            <a:xfrm>
              <a:off x="4883488" y="1568867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47" name="Line 133"/>
            <p:cNvSpPr>
              <a:spLocks noChangeShapeType="1"/>
            </p:cNvSpPr>
            <p:nvPr/>
          </p:nvSpPr>
          <p:spPr bwMode="auto">
            <a:xfrm flipV="1">
              <a:off x="4883488" y="462842"/>
              <a:ext cx="0" cy="1106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50" name="Freeform 134"/>
            <p:cNvSpPr>
              <a:spLocks/>
            </p:cNvSpPr>
            <p:nvPr/>
          </p:nvSpPr>
          <p:spPr bwMode="auto">
            <a:xfrm>
              <a:off x="4883488" y="1495539"/>
              <a:ext cx="1823019" cy="17314"/>
            </a:xfrm>
            <a:custGeom>
              <a:avLst/>
              <a:gdLst>
                <a:gd name="T0" fmla="*/ 0 w 1082"/>
                <a:gd name="T1" fmla="*/ 4 h 17"/>
                <a:gd name="T2" fmla="*/ 29 w 1082"/>
                <a:gd name="T3" fmla="*/ 4 h 17"/>
                <a:gd name="T4" fmla="*/ 59 w 1082"/>
                <a:gd name="T5" fmla="*/ 4 h 17"/>
                <a:gd name="T6" fmla="*/ 92 w 1082"/>
                <a:gd name="T7" fmla="*/ 4 h 17"/>
                <a:gd name="T8" fmla="*/ 122 w 1082"/>
                <a:gd name="T9" fmla="*/ 4 h 17"/>
                <a:gd name="T10" fmla="*/ 151 w 1082"/>
                <a:gd name="T11" fmla="*/ 4 h 17"/>
                <a:gd name="T12" fmla="*/ 185 w 1082"/>
                <a:gd name="T13" fmla="*/ 4 h 17"/>
                <a:gd name="T14" fmla="*/ 214 w 1082"/>
                <a:gd name="T15" fmla="*/ 4 h 17"/>
                <a:gd name="T16" fmla="*/ 244 w 1082"/>
                <a:gd name="T17" fmla="*/ 4 h 17"/>
                <a:gd name="T18" fmla="*/ 278 w 1082"/>
                <a:gd name="T19" fmla="*/ 4 h 17"/>
                <a:gd name="T20" fmla="*/ 307 w 1082"/>
                <a:gd name="T21" fmla="*/ 0 h 17"/>
                <a:gd name="T22" fmla="*/ 337 w 1082"/>
                <a:gd name="T23" fmla="*/ 0 h 17"/>
                <a:gd name="T24" fmla="*/ 370 w 1082"/>
                <a:gd name="T25" fmla="*/ 0 h 17"/>
                <a:gd name="T26" fmla="*/ 400 w 1082"/>
                <a:gd name="T27" fmla="*/ 0 h 17"/>
                <a:gd name="T28" fmla="*/ 429 w 1082"/>
                <a:gd name="T29" fmla="*/ 0 h 17"/>
                <a:gd name="T30" fmla="*/ 463 w 1082"/>
                <a:gd name="T31" fmla="*/ 0 h 17"/>
                <a:gd name="T32" fmla="*/ 492 w 1082"/>
                <a:gd name="T33" fmla="*/ 0 h 17"/>
                <a:gd name="T34" fmla="*/ 522 w 1082"/>
                <a:gd name="T35" fmla="*/ 4 h 17"/>
                <a:gd name="T36" fmla="*/ 555 w 1082"/>
                <a:gd name="T37" fmla="*/ 4 h 17"/>
                <a:gd name="T38" fmla="*/ 585 w 1082"/>
                <a:gd name="T39" fmla="*/ 8 h 17"/>
                <a:gd name="T40" fmla="*/ 614 w 1082"/>
                <a:gd name="T41" fmla="*/ 8 h 17"/>
                <a:gd name="T42" fmla="*/ 648 w 1082"/>
                <a:gd name="T43" fmla="*/ 8 h 17"/>
                <a:gd name="T44" fmla="*/ 678 w 1082"/>
                <a:gd name="T45" fmla="*/ 12 h 17"/>
                <a:gd name="T46" fmla="*/ 707 w 1082"/>
                <a:gd name="T47" fmla="*/ 12 h 17"/>
                <a:gd name="T48" fmla="*/ 741 w 1082"/>
                <a:gd name="T49" fmla="*/ 12 h 17"/>
                <a:gd name="T50" fmla="*/ 770 w 1082"/>
                <a:gd name="T51" fmla="*/ 12 h 17"/>
                <a:gd name="T52" fmla="*/ 800 w 1082"/>
                <a:gd name="T53" fmla="*/ 12 h 17"/>
                <a:gd name="T54" fmla="*/ 833 w 1082"/>
                <a:gd name="T55" fmla="*/ 12 h 17"/>
                <a:gd name="T56" fmla="*/ 863 w 1082"/>
                <a:gd name="T57" fmla="*/ 12 h 17"/>
                <a:gd name="T58" fmla="*/ 892 w 1082"/>
                <a:gd name="T59" fmla="*/ 12 h 17"/>
                <a:gd name="T60" fmla="*/ 926 w 1082"/>
                <a:gd name="T61" fmla="*/ 12 h 17"/>
                <a:gd name="T62" fmla="*/ 955 w 1082"/>
                <a:gd name="T63" fmla="*/ 12 h 17"/>
                <a:gd name="T64" fmla="*/ 985 w 1082"/>
                <a:gd name="T65" fmla="*/ 12 h 17"/>
                <a:gd name="T66" fmla="*/ 1019 w 1082"/>
                <a:gd name="T67" fmla="*/ 12 h 17"/>
                <a:gd name="T68" fmla="*/ 1048 w 1082"/>
                <a:gd name="T69" fmla="*/ 17 h 17"/>
                <a:gd name="T70" fmla="*/ 1082 w 1082"/>
                <a:gd name="T7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17">
                  <a:moveTo>
                    <a:pt x="0" y="4"/>
                  </a:moveTo>
                  <a:lnTo>
                    <a:pt x="29" y="4"/>
                  </a:lnTo>
                  <a:lnTo>
                    <a:pt x="59" y="4"/>
                  </a:lnTo>
                  <a:lnTo>
                    <a:pt x="92" y="4"/>
                  </a:lnTo>
                  <a:lnTo>
                    <a:pt x="122" y="4"/>
                  </a:lnTo>
                  <a:lnTo>
                    <a:pt x="151" y="4"/>
                  </a:lnTo>
                  <a:lnTo>
                    <a:pt x="185" y="4"/>
                  </a:lnTo>
                  <a:lnTo>
                    <a:pt x="214" y="4"/>
                  </a:lnTo>
                  <a:lnTo>
                    <a:pt x="244" y="4"/>
                  </a:lnTo>
                  <a:lnTo>
                    <a:pt x="278" y="4"/>
                  </a:lnTo>
                  <a:lnTo>
                    <a:pt x="307" y="0"/>
                  </a:lnTo>
                  <a:lnTo>
                    <a:pt x="337" y="0"/>
                  </a:lnTo>
                  <a:lnTo>
                    <a:pt x="370" y="0"/>
                  </a:lnTo>
                  <a:lnTo>
                    <a:pt x="400" y="0"/>
                  </a:lnTo>
                  <a:lnTo>
                    <a:pt x="429" y="0"/>
                  </a:lnTo>
                  <a:lnTo>
                    <a:pt x="463" y="0"/>
                  </a:lnTo>
                  <a:lnTo>
                    <a:pt x="492" y="0"/>
                  </a:lnTo>
                  <a:lnTo>
                    <a:pt x="522" y="4"/>
                  </a:lnTo>
                  <a:lnTo>
                    <a:pt x="555" y="4"/>
                  </a:lnTo>
                  <a:lnTo>
                    <a:pt x="585" y="8"/>
                  </a:lnTo>
                  <a:lnTo>
                    <a:pt x="614" y="8"/>
                  </a:lnTo>
                  <a:lnTo>
                    <a:pt x="648" y="8"/>
                  </a:lnTo>
                  <a:lnTo>
                    <a:pt x="678" y="12"/>
                  </a:lnTo>
                  <a:lnTo>
                    <a:pt x="707" y="12"/>
                  </a:lnTo>
                  <a:lnTo>
                    <a:pt x="741" y="12"/>
                  </a:lnTo>
                  <a:lnTo>
                    <a:pt x="770" y="12"/>
                  </a:lnTo>
                  <a:lnTo>
                    <a:pt x="800" y="12"/>
                  </a:lnTo>
                  <a:lnTo>
                    <a:pt x="833" y="12"/>
                  </a:lnTo>
                  <a:lnTo>
                    <a:pt x="863" y="12"/>
                  </a:lnTo>
                  <a:lnTo>
                    <a:pt x="892" y="12"/>
                  </a:lnTo>
                  <a:lnTo>
                    <a:pt x="926" y="12"/>
                  </a:lnTo>
                  <a:lnTo>
                    <a:pt x="955" y="12"/>
                  </a:lnTo>
                  <a:lnTo>
                    <a:pt x="985" y="12"/>
                  </a:lnTo>
                  <a:lnTo>
                    <a:pt x="1019" y="12"/>
                  </a:lnTo>
                  <a:lnTo>
                    <a:pt x="1048" y="17"/>
                  </a:lnTo>
                  <a:lnTo>
                    <a:pt x="1082" y="17"/>
                  </a:lnTo>
                </a:path>
              </a:pathLst>
            </a:custGeom>
            <a:noFill/>
            <a:ln w="25400">
              <a:solidFill>
                <a:srgbClr val="2159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52" name="Freeform 135"/>
            <p:cNvSpPr>
              <a:spLocks/>
            </p:cNvSpPr>
            <p:nvPr/>
          </p:nvSpPr>
          <p:spPr bwMode="auto">
            <a:xfrm>
              <a:off x="4883488" y="1144178"/>
              <a:ext cx="1823019" cy="360527"/>
            </a:xfrm>
            <a:custGeom>
              <a:avLst/>
              <a:gdLst>
                <a:gd name="T0" fmla="*/ 0 w 1082"/>
                <a:gd name="T1" fmla="*/ 307 h 354"/>
                <a:gd name="T2" fmla="*/ 29 w 1082"/>
                <a:gd name="T3" fmla="*/ 295 h 354"/>
                <a:gd name="T4" fmla="*/ 59 w 1082"/>
                <a:gd name="T5" fmla="*/ 282 h 354"/>
                <a:gd name="T6" fmla="*/ 92 w 1082"/>
                <a:gd name="T7" fmla="*/ 270 h 354"/>
                <a:gd name="T8" fmla="*/ 122 w 1082"/>
                <a:gd name="T9" fmla="*/ 248 h 354"/>
                <a:gd name="T10" fmla="*/ 151 w 1082"/>
                <a:gd name="T11" fmla="*/ 227 h 354"/>
                <a:gd name="T12" fmla="*/ 185 w 1082"/>
                <a:gd name="T13" fmla="*/ 198 h 354"/>
                <a:gd name="T14" fmla="*/ 214 w 1082"/>
                <a:gd name="T15" fmla="*/ 160 h 354"/>
                <a:gd name="T16" fmla="*/ 244 w 1082"/>
                <a:gd name="T17" fmla="*/ 114 h 354"/>
                <a:gd name="T18" fmla="*/ 278 w 1082"/>
                <a:gd name="T19" fmla="*/ 55 h 354"/>
                <a:gd name="T20" fmla="*/ 307 w 1082"/>
                <a:gd name="T21" fmla="*/ 9 h 354"/>
                <a:gd name="T22" fmla="*/ 337 w 1082"/>
                <a:gd name="T23" fmla="*/ 0 h 354"/>
                <a:gd name="T24" fmla="*/ 370 w 1082"/>
                <a:gd name="T25" fmla="*/ 51 h 354"/>
                <a:gd name="T26" fmla="*/ 400 w 1082"/>
                <a:gd name="T27" fmla="*/ 118 h 354"/>
                <a:gd name="T28" fmla="*/ 429 w 1082"/>
                <a:gd name="T29" fmla="*/ 185 h 354"/>
                <a:gd name="T30" fmla="*/ 463 w 1082"/>
                <a:gd name="T31" fmla="*/ 236 h 354"/>
                <a:gd name="T32" fmla="*/ 492 w 1082"/>
                <a:gd name="T33" fmla="*/ 278 h 354"/>
                <a:gd name="T34" fmla="*/ 522 w 1082"/>
                <a:gd name="T35" fmla="*/ 303 h 354"/>
                <a:gd name="T36" fmla="*/ 555 w 1082"/>
                <a:gd name="T37" fmla="*/ 324 h 354"/>
                <a:gd name="T38" fmla="*/ 585 w 1082"/>
                <a:gd name="T39" fmla="*/ 333 h 354"/>
                <a:gd name="T40" fmla="*/ 614 w 1082"/>
                <a:gd name="T41" fmla="*/ 341 h 354"/>
                <a:gd name="T42" fmla="*/ 648 w 1082"/>
                <a:gd name="T43" fmla="*/ 345 h 354"/>
                <a:gd name="T44" fmla="*/ 678 w 1082"/>
                <a:gd name="T45" fmla="*/ 345 h 354"/>
                <a:gd name="T46" fmla="*/ 707 w 1082"/>
                <a:gd name="T47" fmla="*/ 350 h 354"/>
                <a:gd name="T48" fmla="*/ 741 w 1082"/>
                <a:gd name="T49" fmla="*/ 350 h 354"/>
                <a:gd name="T50" fmla="*/ 770 w 1082"/>
                <a:gd name="T51" fmla="*/ 350 h 354"/>
                <a:gd name="T52" fmla="*/ 800 w 1082"/>
                <a:gd name="T53" fmla="*/ 350 h 354"/>
                <a:gd name="T54" fmla="*/ 833 w 1082"/>
                <a:gd name="T55" fmla="*/ 350 h 354"/>
                <a:gd name="T56" fmla="*/ 863 w 1082"/>
                <a:gd name="T57" fmla="*/ 350 h 354"/>
                <a:gd name="T58" fmla="*/ 892 w 1082"/>
                <a:gd name="T59" fmla="*/ 354 h 354"/>
                <a:gd name="T60" fmla="*/ 926 w 1082"/>
                <a:gd name="T61" fmla="*/ 354 h 354"/>
                <a:gd name="T62" fmla="*/ 955 w 1082"/>
                <a:gd name="T63" fmla="*/ 354 h 354"/>
                <a:gd name="T64" fmla="*/ 985 w 1082"/>
                <a:gd name="T65" fmla="*/ 354 h 354"/>
                <a:gd name="T66" fmla="*/ 1019 w 1082"/>
                <a:gd name="T67" fmla="*/ 350 h 354"/>
                <a:gd name="T68" fmla="*/ 1048 w 1082"/>
                <a:gd name="T69" fmla="*/ 350 h 354"/>
                <a:gd name="T70" fmla="*/ 1082 w 1082"/>
                <a:gd name="T71" fmla="*/ 34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354">
                  <a:moveTo>
                    <a:pt x="0" y="307"/>
                  </a:moveTo>
                  <a:lnTo>
                    <a:pt x="29" y="295"/>
                  </a:lnTo>
                  <a:lnTo>
                    <a:pt x="59" y="282"/>
                  </a:lnTo>
                  <a:lnTo>
                    <a:pt x="92" y="270"/>
                  </a:lnTo>
                  <a:lnTo>
                    <a:pt x="122" y="248"/>
                  </a:lnTo>
                  <a:lnTo>
                    <a:pt x="151" y="227"/>
                  </a:lnTo>
                  <a:lnTo>
                    <a:pt x="185" y="198"/>
                  </a:lnTo>
                  <a:lnTo>
                    <a:pt x="214" y="160"/>
                  </a:lnTo>
                  <a:lnTo>
                    <a:pt x="244" y="114"/>
                  </a:lnTo>
                  <a:lnTo>
                    <a:pt x="278" y="55"/>
                  </a:lnTo>
                  <a:lnTo>
                    <a:pt x="307" y="9"/>
                  </a:lnTo>
                  <a:lnTo>
                    <a:pt x="337" y="0"/>
                  </a:lnTo>
                  <a:lnTo>
                    <a:pt x="370" y="51"/>
                  </a:lnTo>
                  <a:lnTo>
                    <a:pt x="400" y="118"/>
                  </a:lnTo>
                  <a:lnTo>
                    <a:pt x="429" y="185"/>
                  </a:lnTo>
                  <a:lnTo>
                    <a:pt x="463" y="236"/>
                  </a:lnTo>
                  <a:lnTo>
                    <a:pt x="492" y="278"/>
                  </a:lnTo>
                  <a:lnTo>
                    <a:pt x="522" y="303"/>
                  </a:lnTo>
                  <a:lnTo>
                    <a:pt x="555" y="324"/>
                  </a:lnTo>
                  <a:lnTo>
                    <a:pt x="585" y="333"/>
                  </a:lnTo>
                  <a:lnTo>
                    <a:pt x="614" y="341"/>
                  </a:lnTo>
                  <a:lnTo>
                    <a:pt x="648" y="345"/>
                  </a:lnTo>
                  <a:lnTo>
                    <a:pt x="678" y="345"/>
                  </a:lnTo>
                  <a:lnTo>
                    <a:pt x="707" y="350"/>
                  </a:lnTo>
                  <a:lnTo>
                    <a:pt x="741" y="350"/>
                  </a:lnTo>
                  <a:lnTo>
                    <a:pt x="770" y="350"/>
                  </a:lnTo>
                  <a:lnTo>
                    <a:pt x="800" y="350"/>
                  </a:lnTo>
                  <a:lnTo>
                    <a:pt x="833" y="350"/>
                  </a:lnTo>
                  <a:lnTo>
                    <a:pt x="863" y="350"/>
                  </a:lnTo>
                  <a:lnTo>
                    <a:pt x="892" y="354"/>
                  </a:lnTo>
                  <a:lnTo>
                    <a:pt x="926" y="354"/>
                  </a:lnTo>
                  <a:lnTo>
                    <a:pt x="955" y="354"/>
                  </a:lnTo>
                  <a:lnTo>
                    <a:pt x="985" y="354"/>
                  </a:lnTo>
                  <a:lnTo>
                    <a:pt x="1019" y="350"/>
                  </a:lnTo>
                  <a:lnTo>
                    <a:pt x="1048" y="350"/>
                  </a:lnTo>
                  <a:lnTo>
                    <a:pt x="1082" y="345"/>
                  </a:lnTo>
                </a:path>
              </a:pathLst>
            </a:custGeom>
            <a:noFill/>
            <a:ln w="25400">
              <a:solidFill>
                <a:srgbClr val="215968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53" name="Freeform 138"/>
            <p:cNvSpPr>
              <a:spLocks/>
            </p:cNvSpPr>
            <p:nvPr/>
          </p:nvSpPr>
          <p:spPr bwMode="auto">
            <a:xfrm>
              <a:off x="4883488" y="1478225"/>
              <a:ext cx="1823019" cy="22406"/>
            </a:xfrm>
            <a:custGeom>
              <a:avLst/>
              <a:gdLst>
                <a:gd name="T0" fmla="*/ 0 w 1082"/>
                <a:gd name="T1" fmla="*/ 9 h 22"/>
                <a:gd name="T2" fmla="*/ 29 w 1082"/>
                <a:gd name="T3" fmla="*/ 9 h 22"/>
                <a:gd name="T4" fmla="*/ 59 w 1082"/>
                <a:gd name="T5" fmla="*/ 9 h 22"/>
                <a:gd name="T6" fmla="*/ 92 w 1082"/>
                <a:gd name="T7" fmla="*/ 9 h 22"/>
                <a:gd name="T8" fmla="*/ 122 w 1082"/>
                <a:gd name="T9" fmla="*/ 9 h 22"/>
                <a:gd name="T10" fmla="*/ 151 w 1082"/>
                <a:gd name="T11" fmla="*/ 9 h 22"/>
                <a:gd name="T12" fmla="*/ 185 w 1082"/>
                <a:gd name="T13" fmla="*/ 9 h 22"/>
                <a:gd name="T14" fmla="*/ 214 w 1082"/>
                <a:gd name="T15" fmla="*/ 9 h 22"/>
                <a:gd name="T16" fmla="*/ 244 w 1082"/>
                <a:gd name="T17" fmla="*/ 5 h 22"/>
                <a:gd name="T18" fmla="*/ 278 w 1082"/>
                <a:gd name="T19" fmla="*/ 5 h 22"/>
                <a:gd name="T20" fmla="*/ 307 w 1082"/>
                <a:gd name="T21" fmla="*/ 5 h 22"/>
                <a:gd name="T22" fmla="*/ 337 w 1082"/>
                <a:gd name="T23" fmla="*/ 0 h 22"/>
                <a:gd name="T24" fmla="*/ 370 w 1082"/>
                <a:gd name="T25" fmla="*/ 0 h 22"/>
                <a:gd name="T26" fmla="*/ 400 w 1082"/>
                <a:gd name="T27" fmla="*/ 0 h 22"/>
                <a:gd name="T28" fmla="*/ 429 w 1082"/>
                <a:gd name="T29" fmla="*/ 0 h 22"/>
                <a:gd name="T30" fmla="*/ 463 w 1082"/>
                <a:gd name="T31" fmla="*/ 0 h 22"/>
                <a:gd name="T32" fmla="*/ 492 w 1082"/>
                <a:gd name="T33" fmla="*/ 0 h 22"/>
                <a:gd name="T34" fmla="*/ 522 w 1082"/>
                <a:gd name="T35" fmla="*/ 5 h 22"/>
                <a:gd name="T36" fmla="*/ 555 w 1082"/>
                <a:gd name="T37" fmla="*/ 5 h 22"/>
                <a:gd name="T38" fmla="*/ 585 w 1082"/>
                <a:gd name="T39" fmla="*/ 9 h 22"/>
                <a:gd name="T40" fmla="*/ 614 w 1082"/>
                <a:gd name="T41" fmla="*/ 9 h 22"/>
                <a:gd name="T42" fmla="*/ 648 w 1082"/>
                <a:gd name="T43" fmla="*/ 13 h 22"/>
                <a:gd name="T44" fmla="*/ 678 w 1082"/>
                <a:gd name="T45" fmla="*/ 13 h 22"/>
                <a:gd name="T46" fmla="*/ 707 w 1082"/>
                <a:gd name="T47" fmla="*/ 17 h 22"/>
                <a:gd name="T48" fmla="*/ 741 w 1082"/>
                <a:gd name="T49" fmla="*/ 17 h 22"/>
                <a:gd name="T50" fmla="*/ 770 w 1082"/>
                <a:gd name="T51" fmla="*/ 17 h 22"/>
                <a:gd name="T52" fmla="*/ 800 w 1082"/>
                <a:gd name="T53" fmla="*/ 17 h 22"/>
                <a:gd name="T54" fmla="*/ 833 w 1082"/>
                <a:gd name="T55" fmla="*/ 17 h 22"/>
                <a:gd name="T56" fmla="*/ 863 w 1082"/>
                <a:gd name="T57" fmla="*/ 17 h 22"/>
                <a:gd name="T58" fmla="*/ 892 w 1082"/>
                <a:gd name="T59" fmla="*/ 17 h 22"/>
                <a:gd name="T60" fmla="*/ 926 w 1082"/>
                <a:gd name="T61" fmla="*/ 17 h 22"/>
                <a:gd name="T62" fmla="*/ 955 w 1082"/>
                <a:gd name="T63" fmla="*/ 17 h 22"/>
                <a:gd name="T64" fmla="*/ 985 w 1082"/>
                <a:gd name="T65" fmla="*/ 17 h 22"/>
                <a:gd name="T66" fmla="*/ 1019 w 1082"/>
                <a:gd name="T67" fmla="*/ 17 h 22"/>
                <a:gd name="T68" fmla="*/ 1048 w 1082"/>
                <a:gd name="T69" fmla="*/ 17 h 22"/>
                <a:gd name="T70" fmla="*/ 1082 w 1082"/>
                <a:gd name="T7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22">
                  <a:moveTo>
                    <a:pt x="0" y="9"/>
                  </a:moveTo>
                  <a:lnTo>
                    <a:pt x="29" y="9"/>
                  </a:lnTo>
                  <a:lnTo>
                    <a:pt x="59" y="9"/>
                  </a:lnTo>
                  <a:lnTo>
                    <a:pt x="92" y="9"/>
                  </a:lnTo>
                  <a:lnTo>
                    <a:pt x="122" y="9"/>
                  </a:lnTo>
                  <a:lnTo>
                    <a:pt x="151" y="9"/>
                  </a:lnTo>
                  <a:lnTo>
                    <a:pt x="185" y="9"/>
                  </a:lnTo>
                  <a:lnTo>
                    <a:pt x="214" y="9"/>
                  </a:lnTo>
                  <a:lnTo>
                    <a:pt x="244" y="5"/>
                  </a:lnTo>
                  <a:lnTo>
                    <a:pt x="278" y="5"/>
                  </a:lnTo>
                  <a:lnTo>
                    <a:pt x="307" y="5"/>
                  </a:lnTo>
                  <a:lnTo>
                    <a:pt x="337" y="0"/>
                  </a:lnTo>
                  <a:lnTo>
                    <a:pt x="370" y="0"/>
                  </a:lnTo>
                  <a:lnTo>
                    <a:pt x="400" y="0"/>
                  </a:lnTo>
                  <a:lnTo>
                    <a:pt x="429" y="0"/>
                  </a:lnTo>
                  <a:lnTo>
                    <a:pt x="463" y="0"/>
                  </a:lnTo>
                  <a:lnTo>
                    <a:pt x="492" y="0"/>
                  </a:lnTo>
                  <a:lnTo>
                    <a:pt x="522" y="5"/>
                  </a:lnTo>
                  <a:lnTo>
                    <a:pt x="555" y="5"/>
                  </a:lnTo>
                  <a:lnTo>
                    <a:pt x="585" y="9"/>
                  </a:lnTo>
                  <a:lnTo>
                    <a:pt x="614" y="9"/>
                  </a:lnTo>
                  <a:lnTo>
                    <a:pt x="648" y="13"/>
                  </a:lnTo>
                  <a:lnTo>
                    <a:pt x="678" y="13"/>
                  </a:lnTo>
                  <a:lnTo>
                    <a:pt x="707" y="17"/>
                  </a:lnTo>
                  <a:lnTo>
                    <a:pt x="741" y="17"/>
                  </a:lnTo>
                  <a:lnTo>
                    <a:pt x="770" y="17"/>
                  </a:lnTo>
                  <a:lnTo>
                    <a:pt x="800" y="17"/>
                  </a:lnTo>
                  <a:lnTo>
                    <a:pt x="833" y="17"/>
                  </a:lnTo>
                  <a:lnTo>
                    <a:pt x="863" y="17"/>
                  </a:lnTo>
                  <a:lnTo>
                    <a:pt x="892" y="17"/>
                  </a:lnTo>
                  <a:lnTo>
                    <a:pt x="926" y="17"/>
                  </a:lnTo>
                  <a:lnTo>
                    <a:pt x="955" y="17"/>
                  </a:lnTo>
                  <a:lnTo>
                    <a:pt x="985" y="17"/>
                  </a:lnTo>
                  <a:lnTo>
                    <a:pt x="1019" y="17"/>
                  </a:lnTo>
                  <a:lnTo>
                    <a:pt x="1048" y="17"/>
                  </a:lnTo>
                  <a:lnTo>
                    <a:pt x="1082" y="22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56" name="Freeform 139"/>
            <p:cNvSpPr>
              <a:spLocks/>
            </p:cNvSpPr>
            <p:nvPr/>
          </p:nvSpPr>
          <p:spPr bwMode="auto">
            <a:xfrm>
              <a:off x="4883488" y="1452765"/>
              <a:ext cx="1823019" cy="51941"/>
            </a:xfrm>
            <a:custGeom>
              <a:avLst/>
              <a:gdLst>
                <a:gd name="T0" fmla="*/ 0 w 1082"/>
                <a:gd name="T1" fmla="*/ 34 h 51"/>
                <a:gd name="T2" fmla="*/ 29 w 1082"/>
                <a:gd name="T3" fmla="*/ 34 h 51"/>
                <a:gd name="T4" fmla="*/ 59 w 1082"/>
                <a:gd name="T5" fmla="*/ 30 h 51"/>
                <a:gd name="T6" fmla="*/ 92 w 1082"/>
                <a:gd name="T7" fmla="*/ 30 h 51"/>
                <a:gd name="T8" fmla="*/ 122 w 1082"/>
                <a:gd name="T9" fmla="*/ 25 h 51"/>
                <a:gd name="T10" fmla="*/ 151 w 1082"/>
                <a:gd name="T11" fmla="*/ 25 h 51"/>
                <a:gd name="T12" fmla="*/ 185 w 1082"/>
                <a:gd name="T13" fmla="*/ 21 h 51"/>
                <a:gd name="T14" fmla="*/ 214 w 1082"/>
                <a:gd name="T15" fmla="*/ 17 h 51"/>
                <a:gd name="T16" fmla="*/ 244 w 1082"/>
                <a:gd name="T17" fmla="*/ 13 h 51"/>
                <a:gd name="T18" fmla="*/ 278 w 1082"/>
                <a:gd name="T19" fmla="*/ 9 h 51"/>
                <a:gd name="T20" fmla="*/ 307 w 1082"/>
                <a:gd name="T21" fmla="*/ 4 h 51"/>
                <a:gd name="T22" fmla="*/ 337 w 1082"/>
                <a:gd name="T23" fmla="*/ 0 h 51"/>
                <a:gd name="T24" fmla="*/ 370 w 1082"/>
                <a:gd name="T25" fmla="*/ 0 h 51"/>
                <a:gd name="T26" fmla="*/ 400 w 1082"/>
                <a:gd name="T27" fmla="*/ 4 h 51"/>
                <a:gd name="T28" fmla="*/ 429 w 1082"/>
                <a:gd name="T29" fmla="*/ 9 h 51"/>
                <a:gd name="T30" fmla="*/ 463 w 1082"/>
                <a:gd name="T31" fmla="*/ 13 h 51"/>
                <a:gd name="T32" fmla="*/ 492 w 1082"/>
                <a:gd name="T33" fmla="*/ 13 h 51"/>
                <a:gd name="T34" fmla="*/ 522 w 1082"/>
                <a:gd name="T35" fmla="*/ 17 h 51"/>
                <a:gd name="T36" fmla="*/ 555 w 1082"/>
                <a:gd name="T37" fmla="*/ 21 h 51"/>
                <a:gd name="T38" fmla="*/ 585 w 1082"/>
                <a:gd name="T39" fmla="*/ 25 h 51"/>
                <a:gd name="T40" fmla="*/ 614 w 1082"/>
                <a:gd name="T41" fmla="*/ 30 h 51"/>
                <a:gd name="T42" fmla="*/ 648 w 1082"/>
                <a:gd name="T43" fmla="*/ 38 h 51"/>
                <a:gd name="T44" fmla="*/ 678 w 1082"/>
                <a:gd name="T45" fmla="*/ 38 h 51"/>
                <a:gd name="T46" fmla="*/ 707 w 1082"/>
                <a:gd name="T47" fmla="*/ 42 h 51"/>
                <a:gd name="T48" fmla="*/ 741 w 1082"/>
                <a:gd name="T49" fmla="*/ 47 h 51"/>
                <a:gd name="T50" fmla="*/ 770 w 1082"/>
                <a:gd name="T51" fmla="*/ 47 h 51"/>
                <a:gd name="T52" fmla="*/ 800 w 1082"/>
                <a:gd name="T53" fmla="*/ 51 h 51"/>
                <a:gd name="T54" fmla="*/ 833 w 1082"/>
                <a:gd name="T55" fmla="*/ 51 h 51"/>
                <a:gd name="T56" fmla="*/ 863 w 1082"/>
                <a:gd name="T57" fmla="*/ 51 h 51"/>
                <a:gd name="T58" fmla="*/ 892 w 1082"/>
                <a:gd name="T59" fmla="*/ 51 h 51"/>
                <a:gd name="T60" fmla="*/ 926 w 1082"/>
                <a:gd name="T61" fmla="*/ 51 h 51"/>
                <a:gd name="T62" fmla="*/ 955 w 1082"/>
                <a:gd name="T63" fmla="*/ 51 h 51"/>
                <a:gd name="T64" fmla="*/ 985 w 1082"/>
                <a:gd name="T65" fmla="*/ 51 h 51"/>
                <a:gd name="T66" fmla="*/ 1019 w 1082"/>
                <a:gd name="T67" fmla="*/ 51 h 51"/>
                <a:gd name="T68" fmla="*/ 1048 w 1082"/>
                <a:gd name="T69" fmla="*/ 51 h 51"/>
                <a:gd name="T70" fmla="*/ 1082 w 1082"/>
                <a:gd name="T7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51">
                  <a:moveTo>
                    <a:pt x="0" y="34"/>
                  </a:moveTo>
                  <a:lnTo>
                    <a:pt x="29" y="34"/>
                  </a:lnTo>
                  <a:lnTo>
                    <a:pt x="59" y="30"/>
                  </a:lnTo>
                  <a:lnTo>
                    <a:pt x="92" y="30"/>
                  </a:lnTo>
                  <a:lnTo>
                    <a:pt x="122" y="25"/>
                  </a:lnTo>
                  <a:lnTo>
                    <a:pt x="151" y="25"/>
                  </a:lnTo>
                  <a:lnTo>
                    <a:pt x="185" y="21"/>
                  </a:lnTo>
                  <a:lnTo>
                    <a:pt x="214" y="17"/>
                  </a:lnTo>
                  <a:lnTo>
                    <a:pt x="244" y="13"/>
                  </a:lnTo>
                  <a:lnTo>
                    <a:pt x="278" y="9"/>
                  </a:lnTo>
                  <a:lnTo>
                    <a:pt x="307" y="4"/>
                  </a:lnTo>
                  <a:lnTo>
                    <a:pt x="337" y="0"/>
                  </a:lnTo>
                  <a:lnTo>
                    <a:pt x="370" y="0"/>
                  </a:lnTo>
                  <a:lnTo>
                    <a:pt x="400" y="4"/>
                  </a:lnTo>
                  <a:lnTo>
                    <a:pt x="429" y="9"/>
                  </a:lnTo>
                  <a:lnTo>
                    <a:pt x="463" y="13"/>
                  </a:lnTo>
                  <a:lnTo>
                    <a:pt x="492" y="13"/>
                  </a:lnTo>
                  <a:lnTo>
                    <a:pt x="522" y="17"/>
                  </a:lnTo>
                  <a:lnTo>
                    <a:pt x="555" y="21"/>
                  </a:lnTo>
                  <a:lnTo>
                    <a:pt x="585" y="25"/>
                  </a:lnTo>
                  <a:lnTo>
                    <a:pt x="614" y="30"/>
                  </a:lnTo>
                  <a:lnTo>
                    <a:pt x="648" y="38"/>
                  </a:lnTo>
                  <a:lnTo>
                    <a:pt x="678" y="38"/>
                  </a:lnTo>
                  <a:lnTo>
                    <a:pt x="707" y="42"/>
                  </a:lnTo>
                  <a:lnTo>
                    <a:pt x="741" y="47"/>
                  </a:lnTo>
                  <a:lnTo>
                    <a:pt x="770" y="47"/>
                  </a:lnTo>
                  <a:lnTo>
                    <a:pt x="800" y="51"/>
                  </a:lnTo>
                  <a:lnTo>
                    <a:pt x="833" y="51"/>
                  </a:lnTo>
                  <a:lnTo>
                    <a:pt x="863" y="51"/>
                  </a:lnTo>
                  <a:lnTo>
                    <a:pt x="892" y="51"/>
                  </a:lnTo>
                  <a:lnTo>
                    <a:pt x="926" y="51"/>
                  </a:lnTo>
                  <a:lnTo>
                    <a:pt x="955" y="51"/>
                  </a:lnTo>
                  <a:lnTo>
                    <a:pt x="985" y="51"/>
                  </a:lnTo>
                  <a:lnTo>
                    <a:pt x="1019" y="51"/>
                  </a:lnTo>
                  <a:lnTo>
                    <a:pt x="1048" y="51"/>
                  </a:lnTo>
                  <a:lnTo>
                    <a:pt x="1082" y="51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59" name="Freeform 140"/>
            <p:cNvSpPr>
              <a:spLocks/>
            </p:cNvSpPr>
            <p:nvPr/>
          </p:nvSpPr>
          <p:spPr bwMode="auto">
            <a:xfrm>
              <a:off x="4883488" y="1456839"/>
              <a:ext cx="1823019" cy="38701"/>
            </a:xfrm>
            <a:custGeom>
              <a:avLst/>
              <a:gdLst>
                <a:gd name="T0" fmla="*/ 0 w 1082"/>
                <a:gd name="T1" fmla="*/ 30 h 38"/>
                <a:gd name="T2" fmla="*/ 29 w 1082"/>
                <a:gd name="T3" fmla="*/ 30 h 38"/>
                <a:gd name="T4" fmla="*/ 59 w 1082"/>
                <a:gd name="T5" fmla="*/ 30 h 38"/>
                <a:gd name="T6" fmla="*/ 92 w 1082"/>
                <a:gd name="T7" fmla="*/ 30 h 38"/>
                <a:gd name="T8" fmla="*/ 122 w 1082"/>
                <a:gd name="T9" fmla="*/ 30 h 38"/>
                <a:gd name="T10" fmla="*/ 151 w 1082"/>
                <a:gd name="T11" fmla="*/ 26 h 38"/>
                <a:gd name="T12" fmla="*/ 185 w 1082"/>
                <a:gd name="T13" fmla="*/ 26 h 38"/>
                <a:gd name="T14" fmla="*/ 214 w 1082"/>
                <a:gd name="T15" fmla="*/ 21 h 38"/>
                <a:gd name="T16" fmla="*/ 244 w 1082"/>
                <a:gd name="T17" fmla="*/ 21 h 38"/>
                <a:gd name="T18" fmla="*/ 278 w 1082"/>
                <a:gd name="T19" fmla="*/ 17 h 38"/>
                <a:gd name="T20" fmla="*/ 307 w 1082"/>
                <a:gd name="T21" fmla="*/ 13 h 38"/>
                <a:gd name="T22" fmla="*/ 337 w 1082"/>
                <a:gd name="T23" fmla="*/ 9 h 38"/>
                <a:gd name="T24" fmla="*/ 370 w 1082"/>
                <a:gd name="T25" fmla="*/ 5 h 38"/>
                <a:gd name="T26" fmla="*/ 400 w 1082"/>
                <a:gd name="T27" fmla="*/ 0 h 38"/>
                <a:gd name="T28" fmla="*/ 429 w 1082"/>
                <a:gd name="T29" fmla="*/ 0 h 38"/>
                <a:gd name="T30" fmla="*/ 463 w 1082"/>
                <a:gd name="T31" fmla="*/ 0 h 38"/>
                <a:gd name="T32" fmla="*/ 492 w 1082"/>
                <a:gd name="T33" fmla="*/ 5 h 38"/>
                <a:gd name="T34" fmla="*/ 522 w 1082"/>
                <a:gd name="T35" fmla="*/ 9 h 38"/>
                <a:gd name="T36" fmla="*/ 555 w 1082"/>
                <a:gd name="T37" fmla="*/ 13 h 38"/>
                <a:gd name="T38" fmla="*/ 585 w 1082"/>
                <a:gd name="T39" fmla="*/ 17 h 38"/>
                <a:gd name="T40" fmla="*/ 614 w 1082"/>
                <a:gd name="T41" fmla="*/ 21 h 38"/>
                <a:gd name="T42" fmla="*/ 648 w 1082"/>
                <a:gd name="T43" fmla="*/ 26 h 38"/>
                <a:gd name="T44" fmla="*/ 678 w 1082"/>
                <a:gd name="T45" fmla="*/ 30 h 38"/>
                <a:gd name="T46" fmla="*/ 707 w 1082"/>
                <a:gd name="T47" fmla="*/ 30 h 38"/>
                <a:gd name="T48" fmla="*/ 741 w 1082"/>
                <a:gd name="T49" fmla="*/ 34 h 38"/>
                <a:gd name="T50" fmla="*/ 770 w 1082"/>
                <a:gd name="T51" fmla="*/ 34 h 38"/>
                <a:gd name="T52" fmla="*/ 800 w 1082"/>
                <a:gd name="T53" fmla="*/ 34 h 38"/>
                <a:gd name="T54" fmla="*/ 833 w 1082"/>
                <a:gd name="T55" fmla="*/ 34 h 38"/>
                <a:gd name="T56" fmla="*/ 863 w 1082"/>
                <a:gd name="T57" fmla="*/ 38 h 38"/>
                <a:gd name="T58" fmla="*/ 892 w 1082"/>
                <a:gd name="T59" fmla="*/ 38 h 38"/>
                <a:gd name="T60" fmla="*/ 926 w 1082"/>
                <a:gd name="T61" fmla="*/ 38 h 38"/>
                <a:gd name="T62" fmla="*/ 955 w 1082"/>
                <a:gd name="T63" fmla="*/ 38 h 38"/>
                <a:gd name="T64" fmla="*/ 985 w 1082"/>
                <a:gd name="T65" fmla="*/ 38 h 38"/>
                <a:gd name="T66" fmla="*/ 1019 w 1082"/>
                <a:gd name="T67" fmla="*/ 38 h 38"/>
                <a:gd name="T68" fmla="*/ 1048 w 1082"/>
                <a:gd name="T69" fmla="*/ 38 h 38"/>
                <a:gd name="T70" fmla="*/ 1082 w 1082"/>
                <a:gd name="T7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38">
                  <a:moveTo>
                    <a:pt x="0" y="30"/>
                  </a:moveTo>
                  <a:lnTo>
                    <a:pt x="29" y="30"/>
                  </a:lnTo>
                  <a:lnTo>
                    <a:pt x="59" y="30"/>
                  </a:lnTo>
                  <a:lnTo>
                    <a:pt x="92" y="30"/>
                  </a:lnTo>
                  <a:lnTo>
                    <a:pt x="122" y="30"/>
                  </a:lnTo>
                  <a:lnTo>
                    <a:pt x="151" y="26"/>
                  </a:lnTo>
                  <a:lnTo>
                    <a:pt x="185" y="26"/>
                  </a:lnTo>
                  <a:lnTo>
                    <a:pt x="214" y="21"/>
                  </a:lnTo>
                  <a:lnTo>
                    <a:pt x="244" y="21"/>
                  </a:lnTo>
                  <a:lnTo>
                    <a:pt x="278" y="17"/>
                  </a:lnTo>
                  <a:lnTo>
                    <a:pt x="307" y="13"/>
                  </a:lnTo>
                  <a:lnTo>
                    <a:pt x="337" y="9"/>
                  </a:lnTo>
                  <a:lnTo>
                    <a:pt x="370" y="5"/>
                  </a:lnTo>
                  <a:lnTo>
                    <a:pt x="400" y="0"/>
                  </a:lnTo>
                  <a:lnTo>
                    <a:pt x="429" y="0"/>
                  </a:lnTo>
                  <a:lnTo>
                    <a:pt x="463" y="0"/>
                  </a:lnTo>
                  <a:lnTo>
                    <a:pt x="492" y="5"/>
                  </a:lnTo>
                  <a:lnTo>
                    <a:pt x="522" y="9"/>
                  </a:lnTo>
                  <a:lnTo>
                    <a:pt x="555" y="13"/>
                  </a:lnTo>
                  <a:lnTo>
                    <a:pt x="585" y="17"/>
                  </a:lnTo>
                  <a:lnTo>
                    <a:pt x="614" y="21"/>
                  </a:lnTo>
                  <a:lnTo>
                    <a:pt x="648" y="26"/>
                  </a:lnTo>
                  <a:lnTo>
                    <a:pt x="678" y="30"/>
                  </a:lnTo>
                  <a:lnTo>
                    <a:pt x="707" y="30"/>
                  </a:lnTo>
                  <a:lnTo>
                    <a:pt x="741" y="34"/>
                  </a:lnTo>
                  <a:lnTo>
                    <a:pt x="770" y="34"/>
                  </a:lnTo>
                  <a:lnTo>
                    <a:pt x="800" y="34"/>
                  </a:lnTo>
                  <a:lnTo>
                    <a:pt x="833" y="34"/>
                  </a:lnTo>
                  <a:lnTo>
                    <a:pt x="863" y="38"/>
                  </a:lnTo>
                  <a:lnTo>
                    <a:pt x="892" y="38"/>
                  </a:lnTo>
                  <a:lnTo>
                    <a:pt x="926" y="38"/>
                  </a:lnTo>
                  <a:lnTo>
                    <a:pt x="955" y="38"/>
                  </a:lnTo>
                  <a:lnTo>
                    <a:pt x="985" y="38"/>
                  </a:lnTo>
                  <a:lnTo>
                    <a:pt x="1019" y="38"/>
                  </a:lnTo>
                  <a:lnTo>
                    <a:pt x="1048" y="38"/>
                  </a:lnTo>
                  <a:lnTo>
                    <a:pt x="1082" y="38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62" name="Freeform 141"/>
            <p:cNvSpPr>
              <a:spLocks/>
            </p:cNvSpPr>
            <p:nvPr/>
          </p:nvSpPr>
          <p:spPr bwMode="auto">
            <a:xfrm>
              <a:off x="4883488" y="1489429"/>
              <a:ext cx="1823019" cy="13240"/>
            </a:xfrm>
            <a:custGeom>
              <a:avLst/>
              <a:gdLst>
                <a:gd name="T0" fmla="*/ 0 w 1082"/>
                <a:gd name="T1" fmla="*/ 0 h 13"/>
                <a:gd name="T2" fmla="*/ 29 w 1082"/>
                <a:gd name="T3" fmla="*/ 0 h 13"/>
                <a:gd name="T4" fmla="*/ 59 w 1082"/>
                <a:gd name="T5" fmla="*/ 4 h 13"/>
                <a:gd name="T6" fmla="*/ 92 w 1082"/>
                <a:gd name="T7" fmla="*/ 4 h 13"/>
                <a:gd name="T8" fmla="*/ 122 w 1082"/>
                <a:gd name="T9" fmla="*/ 4 h 13"/>
                <a:gd name="T10" fmla="*/ 151 w 1082"/>
                <a:gd name="T11" fmla="*/ 4 h 13"/>
                <a:gd name="T12" fmla="*/ 185 w 1082"/>
                <a:gd name="T13" fmla="*/ 4 h 13"/>
                <a:gd name="T14" fmla="*/ 214 w 1082"/>
                <a:gd name="T15" fmla="*/ 4 h 13"/>
                <a:gd name="T16" fmla="*/ 244 w 1082"/>
                <a:gd name="T17" fmla="*/ 9 h 13"/>
                <a:gd name="T18" fmla="*/ 278 w 1082"/>
                <a:gd name="T19" fmla="*/ 9 h 13"/>
                <a:gd name="T20" fmla="*/ 307 w 1082"/>
                <a:gd name="T21" fmla="*/ 9 h 13"/>
                <a:gd name="T22" fmla="*/ 337 w 1082"/>
                <a:gd name="T23" fmla="*/ 9 h 13"/>
                <a:gd name="T24" fmla="*/ 370 w 1082"/>
                <a:gd name="T25" fmla="*/ 13 h 13"/>
                <a:gd name="T26" fmla="*/ 400 w 1082"/>
                <a:gd name="T27" fmla="*/ 13 h 13"/>
                <a:gd name="T28" fmla="*/ 429 w 1082"/>
                <a:gd name="T29" fmla="*/ 13 h 13"/>
                <a:gd name="T30" fmla="*/ 463 w 1082"/>
                <a:gd name="T31" fmla="*/ 13 h 13"/>
                <a:gd name="T32" fmla="*/ 492 w 1082"/>
                <a:gd name="T33" fmla="*/ 9 h 13"/>
                <a:gd name="T34" fmla="*/ 522 w 1082"/>
                <a:gd name="T35" fmla="*/ 4 h 13"/>
                <a:gd name="T36" fmla="*/ 555 w 1082"/>
                <a:gd name="T37" fmla="*/ 4 h 13"/>
                <a:gd name="T38" fmla="*/ 585 w 1082"/>
                <a:gd name="T39" fmla="*/ 4 h 13"/>
                <a:gd name="T40" fmla="*/ 614 w 1082"/>
                <a:gd name="T41" fmla="*/ 4 h 13"/>
                <a:gd name="T42" fmla="*/ 648 w 1082"/>
                <a:gd name="T43" fmla="*/ 9 h 13"/>
                <a:gd name="T44" fmla="*/ 678 w 1082"/>
                <a:gd name="T45" fmla="*/ 9 h 13"/>
                <a:gd name="T46" fmla="*/ 707 w 1082"/>
                <a:gd name="T47" fmla="*/ 13 h 13"/>
                <a:gd name="T48" fmla="*/ 741 w 1082"/>
                <a:gd name="T49" fmla="*/ 13 h 13"/>
                <a:gd name="T50" fmla="*/ 770 w 1082"/>
                <a:gd name="T51" fmla="*/ 13 h 13"/>
                <a:gd name="T52" fmla="*/ 800 w 1082"/>
                <a:gd name="T53" fmla="*/ 13 h 13"/>
                <a:gd name="T54" fmla="*/ 833 w 1082"/>
                <a:gd name="T55" fmla="*/ 13 h 13"/>
                <a:gd name="T56" fmla="*/ 863 w 1082"/>
                <a:gd name="T57" fmla="*/ 13 h 13"/>
                <a:gd name="T58" fmla="*/ 892 w 1082"/>
                <a:gd name="T59" fmla="*/ 13 h 13"/>
                <a:gd name="T60" fmla="*/ 926 w 1082"/>
                <a:gd name="T61" fmla="*/ 9 h 13"/>
                <a:gd name="T62" fmla="*/ 955 w 1082"/>
                <a:gd name="T63" fmla="*/ 9 h 13"/>
                <a:gd name="T64" fmla="*/ 985 w 1082"/>
                <a:gd name="T65" fmla="*/ 9 h 13"/>
                <a:gd name="T66" fmla="*/ 1019 w 1082"/>
                <a:gd name="T67" fmla="*/ 9 h 13"/>
                <a:gd name="T68" fmla="*/ 1048 w 1082"/>
                <a:gd name="T69" fmla="*/ 4 h 13"/>
                <a:gd name="T70" fmla="*/ 1082 w 1082"/>
                <a:gd name="T7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13">
                  <a:moveTo>
                    <a:pt x="0" y="0"/>
                  </a:moveTo>
                  <a:lnTo>
                    <a:pt x="29" y="0"/>
                  </a:lnTo>
                  <a:lnTo>
                    <a:pt x="59" y="4"/>
                  </a:lnTo>
                  <a:lnTo>
                    <a:pt x="92" y="4"/>
                  </a:lnTo>
                  <a:lnTo>
                    <a:pt x="122" y="4"/>
                  </a:lnTo>
                  <a:lnTo>
                    <a:pt x="151" y="4"/>
                  </a:lnTo>
                  <a:lnTo>
                    <a:pt x="185" y="4"/>
                  </a:lnTo>
                  <a:lnTo>
                    <a:pt x="214" y="4"/>
                  </a:lnTo>
                  <a:lnTo>
                    <a:pt x="244" y="9"/>
                  </a:lnTo>
                  <a:lnTo>
                    <a:pt x="278" y="9"/>
                  </a:lnTo>
                  <a:lnTo>
                    <a:pt x="307" y="9"/>
                  </a:lnTo>
                  <a:lnTo>
                    <a:pt x="337" y="9"/>
                  </a:lnTo>
                  <a:lnTo>
                    <a:pt x="370" y="13"/>
                  </a:lnTo>
                  <a:lnTo>
                    <a:pt x="400" y="13"/>
                  </a:lnTo>
                  <a:lnTo>
                    <a:pt x="429" y="13"/>
                  </a:lnTo>
                  <a:lnTo>
                    <a:pt x="463" y="13"/>
                  </a:lnTo>
                  <a:lnTo>
                    <a:pt x="492" y="9"/>
                  </a:lnTo>
                  <a:lnTo>
                    <a:pt x="522" y="4"/>
                  </a:lnTo>
                  <a:lnTo>
                    <a:pt x="555" y="4"/>
                  </a:lnTo>
                  <a:lnTo>
                    <a:pt x="585" y="4"/>
                  </a:lnTo>
                  <a:lnTo>
                    <a:pt x="614" y="4"/>
                  </a:lnTo>
                  <a:lnTo>
                    <a:pt x="648" y="9"/>
                  </a:lnTo>
                  <a:lnTo>
                    <a:pt x="678" y="9"/>
                  </a:lnTo>
                  <a:lnTo>
                    <a:pt x="707" y="13"/>
                  </a:lnTo>
                  <a:lnTo>
                    <a:pt x="741" y="13"/>
                  </a:lnTo>
                  <a:lnTo>
                    <a:pt x="770" y="13"/>
                  </a:lnTo>
                  <a:lnTo>
                    <a:pt x="800" y="13"/>
                  </a:lnTo>
                  <a:lnTo>
                    <a:pt x="833" y="13"/>
                  </a:lnTo>
                  <a:lnTo>
                    <a:pt x="863" y="13"/>
                  </a:lnTo>
                  <a:lnTo>
                    <a:pt x="892" y="13"/>
                  </a:lnTo>
                  <a:lnTo>
                    <a:pt x="926" y="9"/>
                  </a:lnTo>
                  <a:lnTo>
                    <a:pt x="955" y="9"/>
                  </a:lnTo>
                  <a:lnTo>
                    <a:pt x="985" y="9"/>
                  </a:lnTo>
                  <a:lnTo>
                    <a:pt x="1019" y="9"/>
                  </a:lnTo>
                  <a:lnTo>
                    <a:pt x="1048" y="4"/>
                  </a:lnTo>
                  <a:lnTo>
                    <a:pt x="1082" y="4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65" name="Freeform 142"/>
            <p:cNvSpPr>
              <a:spLocks/>
            </p:cNvSpPr>
            <p:nvPr/>
          </p:nvSpPr>
          <p:spPr bwMode="auto">
            <a:xfrm>
              <a:off x="4883488" y="1114643"/>
              <a:ext cx="1823019" cy="380896"/>
            </a:xfrm>
            <a:custGeom>
              <a:avLst/>
              <a:gdLst>
                <a:gd name="T0" fmla="*/ 0 w 1082"/>
                <a:gd name="T1" fmla="*/ 374 h 374"/>
                <a:gd name="T2" fmla="*/ 29 w 1082"/>
                <a:gd name="T3" fmla="*/ 366 h 374"/>
                <a:gd name="T4" fmla="*/ 59 w 1082"/>
                <a:gd name="T5" fmla="*/ 362 h 374"/>
                <a:gd name="T6" fmla="*/ 92 w 1082"/>
                <a:gd name="T7" fmla="*/ 353 h 374"/>
                <a:gd name="T8" fmla="*/ 122 w 1082"/>
                <a:gd name="T9" fmla="*/ 341 h 374"/>
                <a:gd name="T10" fmla="*/ 151 w 1082"/>
                <a:gd name="T11" fmla="*/ 328 h 374"/>
                <a:gd name="T12" fmla="*/ 185 w 1082"/>
                <a:gd name="T13" fmla="*/ 307 h 374"/>
                <a:gd name="T14" fmla="*/ 214 w 1082"/>
                <a:gd name="T15" fmla="*/ 277 h 374"/>
                <a:gd name="T16" fmla="*/ 244 w 1082"/>
                <a:gd name="T17" fmla="*/ 240 h 374"/>
                <a:gd name="T18" fmla="*/ 278 w 1082"/>
                <a:gd name="T19" fmla="*/ 198 h 374"/>
                <a:gd name="T20" fmla="*/ 307 w 1082"/>
                <a:gd name="T21" fmla="*/ 147 h 374"/>
                <a:gd name="T22" fmla="*/ 337 w 1082"/>
                <a:gd name="T23" fmla="*/ 96 h 374"/>
                <a:gd name="T24" fmla="*/ 370 w 1082"/>
                <a:gd name="T25" fmla="*/ 54 h 374"/>
                <a:gd name="T26" fmla="*/ 400 w 1082"/>
                <a:gd name="T27" fmla="*/ 21 h 374"/>
                <a:gd name="T28" fmla="*/ 429 w 1082"/>
                <a:gd name="T29" fmla="*/ 4 h 374"/>
                <a:gd name="T30" fmla="*/ 463 w 1082"/>
                <a:gd name="T31" fmla="*/ 0 h 374"/>
                <a:gd name="T32" fmla="*/ 492 w 1082"/>
                <a:gd name="T33" fmla="*/ 12 h 374"/>
                <a:gd name="T34" fmla="*/ 522 w 1082"/>
                <a:gd name="T35" fmla="*/ 38 h 374"/>
                <a:gd name="T36" fmla="*/ 555 w 1082"/>
                <a:gd name="T37" fmla="*/ 75 h 374"/>
                <a:gd name="T38" fmla="*/ 585 w 1082"/>
                <a:gd name="T39" fmla="*/ 118 h 374"/>
                <a:gd name="T40" fmla="*/ 614 w 1082"/>
                <a:gd name="T41" fmla="*/ 164 h 374"/>
                <a:gd name="T42" fmla="*/ 648 w 1082"/>
                <a:gd name="T43" fmla="*/ 206 h 374"/>
                <a:gd name="T44" fmla="*/ 678 w 1082"/>
                <a:gd name="T45" fmla="*/ 240 h 374"/>
                <a:gd name="T46" fmla="*/ 707 w 1082"/>
                <a:gd name="T47" fmla="*/ 269 h 374"/>
                <a:gd name="T48" fmla="*/ 741 w 1082"/>
                <a:gd name="T49" fmla="*/ 290 h 374"/>
                <a:gd name="T50" fmla="*/ 770 w 1082"/>
                <a:gd name="T51" fmla="*/ 303 h 374"/>
                <a:gd name="T52" fmla="*/ 800 w 1082"/>
                <a:gd name="T53" fmla="*/ 311 h 374"/>
                <a:gd name="T54" fmla="*/ 833 w 1082"/>
                <a:gd name="T55" fmla="*/ 315 h 374"/>
                <a:gd name="T56" fmla="*/ 863 w 1082"/>
                <a:gd name="T57" fmla="*/ 320 h 374"/>
                <a:gd name="T58" fmla="*/ 892 w 1082"/>
                <a:gd name="T59" fmla="*/ 324 h 374"/>
                <a:gd name="T60" fmla="*/ 926 w 1082"/>
                <a:gd name="T61" fmla="*/ 328 h 374"/>
                <a:gd name="T62" fmla="*/ 955 w 1082"/>
                <a:gd name="T63" fmla="*/ 332 h 374"/>
                <a:gd name="T64" fmla="*/ 985 w 1082"/>
                <a:gd name="T65" fmla="*/ 336 h 374"/>
                <a:gd name="T66" fmla="*/ 1019 w 1082"/>
                <a:gd name="T67" fmla="*/ 341 h 374"/>
                <a:gd name="T68" fmla="*/ 1048 w 1082"/>
                <a:gd name="T69" fmla="*/ 345 h 374"/>
                <a:gd name="T70" fmla="*/ 1082 w 1082"/>
                <a:gd name="T71" fmla="*/ 34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374">
                  <a:moveTo>
                    <a:pt x="0" y="374"/>
                  </a:moveTo>
                  <a:lnTo>
                    <a:pt x="29" y="366"/>
                  </a:lnTo>
                  <a:lnTo>
                    <a:pt x="59" y="362"/>
                  </a:lnTo>
                  <a:lnTo>
                    <a:pt x="92" y="353"/>
                  </a:lnTo>
                  <a:lnTo>
                    <a:pt x="122" y="341"/>
                  </a:lnTo>
                  <a:lnTo>
                    <a:pt x="151" y="328"/>
                  </a:lnTo>
                  <a:lnTo>
                    <a:pt x="185" y="307"/>
                  </a:lnTo>
                  <a:lnTo>
                    <a:pt x="214" y="277"/>
                  </a:lnTo>
                  <a:lnTo>
                    <a:pt x="244" y="240"/>
                  </a:lnTo>
                  <a:lnTo>
                    <a:pt x="278" y="198"/>
                  </a:lnTo>
                  <a:lnTo>
                    <a:pt x="307" y="147"/>
                  </a:lnTo>
                  <a:lnTo>
                    <a:pt x="337" y="96"/>
                  </a:lnTo>
                  <a:lnTo>
                    <a:pt x="370" y="54"/>
                  </a:lnTo>
                  <a:lnTo>
                    <a:pt x="400" y="21"/>
                  </a:lnTo>
                  <a:lnTo>
                    <a:pt x="429" y="4"/>
                  </a:lnTo>
                  <a:lnTo>
                    <a:pt x="463" y="0"/>
                  </a:lnTo>
                  <a:lnTo>
                    <a:pt x="492" y="12"/>
                  </a:lnTo>
                  <a:lnTo>
                    <a:pt x="522" y="38"/>
                  </a:lnTo>
                  <a:lnTo>
                    <a:pt x="555" y="75"/>
                  </a:lnTo>
                  <a:lnTo>
                    <a:pt x="585" y="118"/>
                  </a:lnTo>
                  <a:lnTo>
                    <a:pt x="614" y="164"/>
                  </a:lnTo>
                  <a:lnTo>
                    <a:pt x="648" y="206"/>
                  </a:lnTo>
                  <a:lnTo>
                    <a:pt x="678" y="240"/>
                  </a:lnTo>
                  <a:lnTo>
                    <a:pt x="707" y="269"/>
                  </a:lnTo>
                  <a:lnTo>
                    <a:pt x="741" y="290"/>
                  </a:lnTo>
                  <a:lnTo>
                    <a:pt x="770" y="303"/>
                  </a:lnTo>
                  <a:lnTo>
                    <a:pt x="800" y="311"/>
                  </a:lnTo>
                  <a:lnTo>
                    <a:pt x="833" y="315"/>
                  </a:lnTo>
                  <a:lnTo>
                    <a:pt x="863" y="320"/>
                  </a:lnTo>
                  <a:lnTo>
                    <a:pt x="892" y="324"/>
                  </a:lnTo>
                  <a:lnTo>
                    <a:pt x="926" y="328"/>
                  </a:lnTo>
                  <a:lnTo>
                    <a:pt x="955" y="332"/>
                  </a:lnTo>
                  <a:lnTo>
                    <a:pt x="985" y="336"/>
                  </a:lnTo>
                  <a:lnTo>
                    <a:pt x="1019" y="341"/>
                  </a:lnTo>
                  <a:lnTo>
                    <a:pt x="1048" y="345"/>
                  </a:lnTo>
                  <a:lnTo>
                    <a:pt x="1082" y="349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68" name="Freeform 143"/>
            <p:cNvSpPr>
              <a:spLocks/>
            </p:cNvSpPr>
            <p:nvPr/>
          </p:nvSpPr>
          <p:spPr bwMode="auto">
            <a:xfrm>
              <a:off x="4883488" y="1033168"/>
              <a:ext cx="1823019" cy="471537"/>
            </a:xfrm>
            <a:custGeom>
              <a:avLst/>
              <a:gdLst>
                <a:gd name="T0" fmla="*/ 0 w 1082"/>
                <a:gd name="T1" fmla="*/ 429 h 463"/>
                <a:gd name="T2" fmla="*/ 29 w 1082"/>
                <a:gd name="T3" fmla="*/ 425 h 463"/>
                <a:gd name="T4" fmla="*/ 59 w 1082"/>
                <a:gd name="T5" fmla="*/ 416 h 463"/>
                <a:gd name="T6" fmla="*/ 92 w 1082"/>
                <a:gd name="T7" fmla="*/ 404 h 463"/>
                <a:gd name="T8" fmla="*/ 122 w 1082"/>
                <a:gd name="T9" fmla="*/ 387 h 463"/>
                <a:gd name="T10" fmla="*/ 151 w 1082"/>
                <a:gd name="T11" fmla="*/ 366 h 463"/>
                <a:gd name="T12" fmla="*/ 185 w 1082"/>
                <a:gd name="T13" fmla="*/ 341 h 463"/>
                <a:gd name="T14" fmla="*/ 214 w 1082"/>
                <a:gd name="T15" fmla="*/ 315 h 463"/>
                <a:gd name="T16" fmla="*/ 244 w 1082"/>
                <a:gd name="T17" fmla="*/ 278 h 463"/>
                <a:gd name="T18" fmla="*/ 278 w 1082"/>
                <a:gd name="T19" fmla="*/ 235 h 463"/>
                <a:gd name="T20" fmla="*/ 307 w 1082"/>
                <a:gd name="T21" fmla="*/ 181 h 463"/>
                <a:gd name="T22" fmla="*/ 337 w 1082"/>
                <a:gd name="T23" fmla="*/ 118 h 463"/>
                <a:gd name="T24" fmla="*/ 370 w 1082"/>
                <a:gd name="T25" fmla="*/ 50 h 463"/>
                <a:gd name="T26" fmla="*/ 400 w 1082"/>
                <a:gd name="T27" fmla="*/ 0 h 463"/>
                <a:gd name="T28" fmla="*/ 429 w 1082"/>
                <a:gd name="T29" fmla="*/ 12 h 463"/>
                <a:gd name="T30" fmla="*/ 463 w 1082"/>
                <a:gd name="T31" fmla="*/ 101 h 463"/>
                <a:gd name="T32" fmla="*/ 492 w 1082"/>
                <a:gd name="T33" fmla="*/ 227 h 463"/>
                <a:gd name="T34" fmla="*/ 522 w 1082"/>
                <a:gd name="T35" fmla="*/ 332 h 463"/>
                <a:gd name="T36" fmla="*/ 555 w 1082"/>
                <a:gd name="T37" fmla="*/ 379 h 463"/>
                <a:gd name="T38" fmla="*/ 585 w 1082"/>
                <a:gd name="T39" fmla="*/ 391 h 463"/>
                <a:gd name="T40" fmla="*/ 614 w 1082"/>
                <a:gd name="T41" fmla="*/ 404 h 463"/>
                <a:gd name="T42" fmla="*/ 648 w 1082"/>
                <a:gd name="T43" fmla="*/ 416 h 463"/>
                <a:gd name="T44" fmla="*/ 678 w 1082"/>
                <a:gd name="T45" fmla="*/ 433 h 463"/>
                <a:gd name="T46" fmla="*/ 707 w 1082"/>
                <a:gd name="T47" fmla="*/ 446 h 463"/>
                <a:gd name="T48" fmla="*/ 741 w 1082"/>
                <a:gd name="T49" fmla="*/ 459 h 463"/>
                <a:gd name="T50" fmla="*/ 770 w 1082"/>
                <a:gd name="T51" fmla="*/ 463 h 463"/>
                <a:gd name="T52" fmla="*/ 800 w 1082"/>
                <a:gd name="T53" fmla="*/ 454 h 463"/>
                <a:gd name="T54" fmla="*/ 833 w 1082"/>
                <a:gd name="T55" fmla="*/ 450 h 463"/>
                <a:gd name="T56" fmla="*/ 863 w 1082"/>
                <a:gd name="T57" fmla="*/ 450 h 463"/>
                <a:gd name="T58" fmla="*/ 892 w 1082"/>
                <a:gd name="T59" fmla="*/ 446 h 463"/>
                <a:gd name="T60" fmla="*/ 926 w 1082"/>
                <a:gd name="T61" fmla="*/ 446 h 463"/>
                <a:gd name="T62" fmla="*/ 955 w 1082"/>
                <a:gd name="T63" fmla="*/ 442 h 463"/>
                <a:gd name="T64" fmla="*/ 985 w 1082"/>
                <a:gd name="T65" fmla="*/ 442 h 463"/>
                <a:gd name="T66" fmla="*/ 1019 w 1082"/>
                <a:gd name="T67" fmla="*/ 442 h 463"/>
                <a:gd name="T68" fmla="*/ 1048 w 1082"/>
                <a:gd name="T69" fmla="*/ 442 h 463"/>
                <a:gd name="T70" fmla="*/ 1082 w 1082"/>
                <a:gd name="T71" fmla="*/ 44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463">
                  <a:moveTo>
                    <a:pt x="0" y="429"/>
                  </a:moveTo>
                  <a:lnTo>
                    <a:pt x="29" y="425"/>
                  </a:lnTo>
                  <a:lnTo>
                    <a:pt x="59" y="416"/>
                  </a:lnTo>
                  <a:lnTo>
                    <a:pt x="92" y="404"/>
                  </a:lnTo>
                  <a:lnTo>
                    <a:pt x="122" y="387"/>
                  </a:lnTo>
                  <a:lnTo>
                    <a:pt x="151" y="366"/>
                  </a:lnTo>
                  <a:lnTo>
                    <a:pt x="185" y="341"/>
                  </a:lnTo>
                  <a:lnTo>
                    <a:pt x="214" y="315"/>
                  </a:lnTo>
                  <a:lnTo>
                    <a:pt x="244" y="278"/>
                  </a:lnTo>
                  <a:lnTo>
                    <a:pt x="278" y="235"/>
                  </a:lnTo>
                  <a:lnTo>
                    <a:pt x="307" y="181"/>
                  </a:lnTo>
                  <a:lnTo>
                    <a:pt x="337" y="118"/>
                  </a:lnTo>
                  <a:lnTo>
                    <a:pt x="370" y="50"/>
                  </a:lnTo>
                  <a:lnTo>
                    <a:pt x="400" y="0"/>
                  </a:lnTo>
                  <a:lnTo>
                    <a:pt x="429" y="12"/>
                  </a:lnTo>
                  <a:lnTo>
                    <a:pt x="463" y="101"/>
                  </a:lnTo>
                  <a:lnTo>
                    <a:pt x="492" y="227"/>
                  </a:lnTo>
                  <a:lnTo>
                    <a:pt x="522" y="332"/>
                  </a:lnTo>
                  <a:lnTo>
                    <a:pt x="555" y="379"/>
                  </a:lnTo>
                  <a:lnTo>
                    <a:pt x="585" y="391"/>
                  </a:lnTo>
                  <a:lnTo>
                    <a:pt x="614" y="404"/>
                  </a:lnTo>
                  <a:lnTo>
                    <a:pt x="648" y="416"/>
                  </a:lnTo>
                  <a:lnTo>
                    <a:pt x="678" y="433"/>
                  </a:lnTo>
                  <a:lnTo>
                    <a:pt x="707" y="446"/>
                  </a:lnTo>
                  <a:lnTo>
                    <a:pt x="741" y="459"/>
                  </a:lnTo>
                  <a:lnTo>
                    <a:pt x="770" y="463"/>
                  </a:lnTo>
                  <a:lnTo>
                    <a:pt x="800" y="454"/>
                  </a:lnTo>
                  <a:lnTo>
                    <a:pt x="833" y="450"/>
                  </a:lnTo>
                  <a:lnTo>
                    <a:pt x="863" y="450"/>
                  </a:lnTo>
                  <a:lnTo>
                    <a:pt x="892" y="446"/>
                  </a:lnTo>
                  <a:lnTo>
                    <a:pt x="926" y="446"/>
                  </a:lnTo>
                  <a:lnTo>
                    <a:pt x="955" y="442"/>
                  </a:lnTo>
                  <a:lnTo>
                    <a:pt x="985" y="442"/>
                  </a:lnTo>
                  <a:lnTo>
                    <a:pt x="1019" y="442"/>
                  </a:lnTo>
                  <a:lnTo>
                    <a:pt x="1048" y="442"/>
                  </a:lnTo>
                  <a:lnTo>
                    <a:pt x="1082" y="442"/>
                  </a:lnTo>
                </a:path>
              </a:pathLst>
            </a:custGeom>
            <a:noFill/>
            <a:ln w="25400">
              <a:solidFill>
                <a:srgbClr val="9BBB5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71" name="Freeform 144"/>
            <p:cNvSpPr>
              <a:spLocks/>
            </p:cNvSpPr>
            <p:nvPr/>
          </p:nvSpPr>
          <p:spPr bwMode="auto">
            <a:xfrm>
              <a:off x="4883488" y="843738"/>
              <a:ext cx="1823019" cy="639580"/>
            </a:xfrm>
            <a:custGeom>
              <a:avLst/>
              <a:gdLst>
                <a:gd name="T0" fmla="*/ 0 w 1082"/>
                <a:gd name="T1" fmla="*/ 590 h 628"/>
                <a:gd name="T2" fmla="*/ 29 w 1082"/>
                <a:gd name="T3" fmla="*/ 619 h 628"/>
                <a:gd name="T4" fmla="*/ 59 w 1082"/>
                <a:gd name="T5" fmla="*/ 623 h 628"/>
                <a:gd name="T6" fmla="*/ 92 w 1082"/>
                <a:gd name="T7" fmla="*/ 590 h 628"/>
                <a:gd name="T8" fmla="*/ 122 w 1082"/>
                <a:gd name="T9" fmla="*/ 543 h 628"/>
                <a:gd name="T10" fmla="*/ 151 w 1082"/>
                <a:gd name="T11" fmla="*/ 485 h 628"/>
                <a:gd name="T12" fmla="*/ 185 w 1082"/>
                <a:gd name="T13" fmla="*/ 417 h 628"/>
                <a:gd name="T14" fmla="*/ 214 w 1082"/>
                <a:gd name="T15" fmla="*/ 337 h 628"/>
                <a:gd name="T16" fmla="*/ 244 w 1082"/>
                <a:gd name="T17" fmla="*/ 249 h 628"/>
                <a:gd name="T18" fmla="*/ 278 w 1082"/>
                <a:gd name="T19" fmla="*/ 160 h 628"/>
                <a:gd name="T20" fmla="*/ 307 w 1082"/>
                <a:gd name="T21" fmla="*/ 80 h 628"/>
                <a:gd name="T22" fmla="*/ 337 w 1082"/>
                <a:gd name="T23" fmla="*/ 26 h 628"/>
                <a:gd name="T24" fmla="*/ 370 w 1082"/>
                <a:gd name="T25" fmla="*/ 0 h 628"/>
                <a:gd name="T26" fmla="*/ 400 w 1082"/>
                <a:gd name="T27" fmla="*/ 5 h 628"/>
                <a:gd name="T28" fmla="*/ 429 w 1082"/>
                <a:gd name="T29" fmla="*/ 43 h 628"/>
                <a:gd name="T30" fmla="*/ 463 w 1082"/>
                <a:gd name="T31" fmla="*/ 97 h 628"/>
                <a:gd name="T32" fmla="*/ 492 w 1082"/>
                <a:gd name="T33" fmla="*/ 165 h 628"/>
                <a:gd name="T34" fmla="*/ 522 w 1082"/>
                <a:gd name="T35" fmla="*/ 240 h 628"/>
                <a:gd name="T36" fmla="*/ 555 w 1082"/>
                <a:gd name="T37" fmla="*/ 312 h 628"/>
                <a:gd name="T38" fmla="*/ 585 w 1082"/>
                <a:gd name="T39" fmla="*/ 379 h 628"/>
                <a:gd name="T40" fmla="*/ 614 w 1082"/>
                <a:gd name="T41" fmla="*/ 438 h 628"/>
                <a:gd name="T42" fmla="*/ 648 w 1082"/>
                <a:gd name="T43" fmla="*/ 489 h 628"/>
                <a:gd name="T44" fmla="*/ 678 w 1082"/>
                <a:gd name="T45" fmla="*/ 527 h 628"/>
                <a:gd name="T46" fmla="*/ 707 w 1082"/>
                <a:gd name="T47" fmla="*/ 556 h 628"/>
                <a:gd name="T48" fmla="*/ 741 w 1082"/>
                <a:gd name="T49" fmla="*/ 573 h 628"/>
                <a:gd name="T50" fmla="*/ 770 w 1082"/>
                <a:gd name="T51" fmla="*/ 590 h 628"/>
                <a:gd name="T52" fmla="*/ 800 w 1082"/>
                <a:gd name="T53" fmla="*/ 598 h 628"/>
                <a:gd name="T54" fmla="*/ 833 w 1082"/>
                <a:gd name="T55" fmla="*/ 607 h 628"/>
                <a:gd name="T56" fmla="*/ 863 w 1082"/>
                <a:gd name="T57" fmla="*/ 611 h 628"/>
                <a:gd name="T58" fmla="*/ 892 w 1082"/>
                <a:gd name="T59" fmla="*/ 611 h 628"/>
                <a:gd name="T60" fmla="*/ 926 w 1082"/>
                <a:gd name="T61" fmla="*/ 615 h 628"/>
                <a:gd name="T62" fmla="*/ 955 w 1082"/>
                <a:gd name="T63" fmla="*/ 619 h 628"/>
                <a:gd name="T64" fmla="*/ 985 w 1082"/>
                <a:gd name="T65" fmla="*/ 619 h 628"/>
                <a:gd name="T66" fmla="*/ 1019 w 1082"/>
                <a:gd name="T67" fmla="*/ 623 h 628"/>
                <a:gd name="T68" fmla="*/ 1048 w 1082"/>
                <a:gd name="T69" fmla="*/ 623 h 628"/>
                <a:gd name="T70" fmla="*/ 1082 w 1082"/>
                <a:gd name="T71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628">
                  <a:moveTo>
                    <a:pt x="0" y="590"/>
                  </a:moveTo>
                  <a:lnTo>
                    <a:pt x="29" y="619"/>
                  </a:lnTo>
                  <a:lnTo>
                    <a:pt x="59" y="623"/>
                  </a:lnTo>
                  <a:lnTo>
                    <a:pt x="92" y="590"/>
                  </a:lnTo>
                  <a:lnTo>
                    <a:pt x="122" y="543"/>
                  </a:lnTo>
                  <a:lnTo>
                    <a:pt x="151" y="485"/>
                  </a:lnTo>
                  <a:lnTo>
                    <a:pt x="185" y="417"/>
                  </a:lnTo>
                  <a:lnTo>
                    <a:pt x="214" y="337"/>
                  </a:lnTo>
                  <a:lnTo>
                    <a:pt x="244" y="249"/>
                  </a:lnTo>
                  <a:lnTo>
                    <a:pt x="278" y="160"/>
                  </a:lnTo>
                  <a:lnTo>
                    <a:pt x="307" y="80"/>
                  </a:lnTo>
                  <a:lnTo>
                    <a:pt x="337" y="26"/>
                  </a:lnTo>
                  <a:lnTo>
                    <a:pt x="370" y="0"/>
                  </a:lnTo>
                  <a:lnTo>
                    <a:pt x="400" y="5"/>
                  </a:lnTo>
                  <a:lnTo>
                    <a:pt x="429" y="43"/>
                  </a:lnTo>
                  <a:lnTo>
                    <a:pt x="463" y="97"/>
                  </a:lnTo>
                  <a:lnTo>
                    <a:pt x="492" y="165"/>
                  </a:lnTo>
                  <a:lnTo>
                    <a:pt x="522" y="240"/>
                  </a:lnTo>
                  <a:lnTo>
                    <a:pt x="555" y="312"/>
                  </a:lnTo>
                  <a:lnTo>
                    <a:pt x="585" y="379"/>
                  </a:lnTo>
                  <a:lnTo>
                    <a:pt x="614" y="438"/>
                  </a:lnTo>
                  <a:lnTo>
                    <a:pt x="648" y="489"/>
                  </a:lnTo>
                  <a:lnTo>
                    <a:pt x="678" y="527"/>
                  </a:lnTo>
                  <a:lnTo>
                    <a:pt x="707" y="556"/>
                  </a:lnTo>
                  <a:lnTo>
                    <a:pt x="741" y="573"/>
                  </a:lnTo>
                  <a:lnTo>
                    <a:pt x="770" y="590"/>
                  </a:lnTo>
                  <a:lnTo>
                    <a:pt x="800" y="598"/>
                  </a:lnTo>
                  <a:lnTo>
                    <a:pt x="833" y="607"/>
                  </a:lnTo>
                  <a:lnTo>
                    <a:pt x="863" y="611"/>
                  </a:lnTo>
                  <a:lnTo>
                    <a:pt x="892" y="611"/>
                  </a:lnTo>
                  <a:lnTo>
                    <a:pt x="926" y="615"/>
                  </a:lnTo>
                  <a:lnTo>
                    <a:pt x="955" y="619"/>
                  </a:lnTo>
                  <a:lnTo>
                    <a:pt x="985" y="619"/>
                  </a:lnTo>
                  <a:lnTo>
                    <a:pt x="1019" y="623"/>
                  </a:lnTo>
                  <a:lnTo>
                    <a:pt x="1048" y="623"/>
                  </a:lnTo>
                  <a:lnTo>
                    <a:pt x="1082" y="628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73" name="Freeform 145"/>
            <p:cNvSpPr>
              <a:spLocks/>
            </p:cNvSpPr>
            <p:nvPr/>
          </p:nvSpPr>
          <p:spPr bwMode="auto">
            <a:xfrm>
              <a:off x="4883488" y="527004"/>
              <a:ext cx="1823019" cy="956314"/>
            </a:xfrm>
            <a:custGeom>
              <a:avLst/>
              <a:gdLst>
                <a:gd name="T0" fmla="*/ 0 w 1082"/>
                <a:gd name="T1" fmla="*/ 716 h 939"/>
                <a:gd name="T2" fmla="*/ 29 w 1082"/>
                <a:gd name="T3" fmla="*/ 766 h 939"/>
                <a:gd name="T4" fmla="*/ 59 w 1082"/>
                <a:gd name="T5" fmla="*/ 829 h 939"/>
                <a:gd name="T6" fmla="*/ 92 w 1082"/>
                <a:gd name="T7" fmla="*/ 897 h 939"/>
                <a:gd name="T8" fmla="*/ 122 w 1082"/>
                <a:gd name="T9" fmla="*/ 930 h 939"/>
                <a:gd name="T10" fmla="*/ 151 w 1082"/>
                <a:gd name="T11" fmla="*/ 846 h 939"/>
                <a:gd name="T12" fmla="*/ 185 w 1082"/>
                <a:gd name="T13" fmla="*/ 737 h 939"/>
                <a:gd name="T14" fmla="*/ 214 w 1082"/>
                <a:gd name="T15" fmla="*/ 598 h 939"/>
                <a:gd name="T16" fmla="*/ 244 w 1082"/>
                <a:gd name="T17" fmla="*/ 434 h 939"/>
                <a:gd name="T18" fmla="*/ 278 w 1082"/>
                <a:gd name="T19" fmla="*/ 248 h 939"/>
                <a:gd name="T20" fmla="*/ 307 w 1082"/>
                <a:gd name="T21" fmla="*/ 80 h 939"/>
                <a:gd name="T22" fmla="*/ 337 w 1082"/>
                <a:gd name="T23" fmla="*/ 0 h 939"/>
                <a:gd name="T24" fmla="*/ 370 w 1082"/>
                <a:gd name="T25" fmla="*/ 50 h 939"/>
                <a:gd name="T26" fmla="*/ 400 w 1082"/>
                <a:gd name="T27" fmla="*/ 219 h 939"/>
                <a:gd name="T28" fmla="*/ 429 w 1082"/>
                <a:gd name="T29" fmla="*/ 450 h 939"/>
                <a:gd name="T30" fmla="*/ 463 w 1082"/>
                <a:gd name="T31" fmla="*/ 678 h 939"/>
                <a:gd name="T32" fmla="*/ 492 w 1082"/>
                <a:gd name="T33" fmla="*/ 825 h 939"/>
                <a:gd name="T34" fmla="*/ 522 w 1082"/>
                <a:gd name="T35" fmla="*/ 804 h 939"/>
                <a:gd name="T36" fmla="*/ 555 w 1082"/>
                <a:gd name="T37" fmla="*/ 749 h 939"/>
                <a:gd name="T38" fmla="*/ 585 w 1082"/>
                <a:gd name="T39" fmla="*/ 732 h 939"/>
                <a:gd name="T40" fmla="*/ 614 w 1082"/>
                <a:gd name="T41" fmla="*/ 745 h 939"/>
                <a:gd name="T42" fmla="*/ 648 w 1082"/>
                <a:gd name="T43" fmla="*/ 770 h 939"/>
                <a:gd name="T44" fmla="*/ 678 w 1082"/>
                <a:gd name="T45" fmla="*/ 800 h 939"/>
                <a:gd name="T46" fmla="*/ 707 w 1082"/>
                <a:gd name="T47" fmla="*/ 829 h 939"/>
                <a:gd name="T48" fmla="*/ 741 w 1082"/>
                <a:gd name="T49" fmla="*/ 854 h 939"/>
                <a:gd name="T50" fmla="*/ 770 w 1082"/>
                <a:gd name="T51" fmla="*/ 876 h 939"/>
                <a:gd name="T52" fmla="*/ 800 w 1082"/>
                <a:gd name="T53" fmla="*/ 892 h 939"/>
                <a:gd name="T54" fmla="*/ 833 w 1082"/>
                <a:gd name="T55" fmla="*/ 905 h 939"/>
                <a:gd name="T56" fmla="*/ 863 w 1082"/>
                <a:gd name="T57" fmla="*/ 918 h 939"/>
                <a:gd name="T58" fmla="*/ 892 w 1082"/>
                <a:gd name="T59" fmla="*/ 926 h 939"/>
                <a:gd name="T60" fmla="*/ 926 w 1082"/>
                <a:gd name="T61" fmla="*/ 930 h 939"/>
                <a:gd name="T62" fmla="*/ 955 w 1082"/>
                <a:gd name="T63" fmla="*/ 939 h 939"/>
                <a:gd name="T64" fmla="*/ 985 w 1082"/>
                <a:gd name="T65" fmla="*/ 939 h 939"/>
                <a:gd name="T66" fmla="*/ 1019 w 1082"/>
                <a:gd name="T67" fmla="*/ 939 h 939"/>
                <a:gd name="T68" fmla="*/ 1048 w 1082"/>
                <a:gd name="T69" fmla="*/ 934 h 939"/>
                <a:gd name="T70" fmla="*/ 1082 w 1082"/>
                <a:gd name="T71" fmla="*/ 9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939">
                  <a:moveTo>
                    <a:pt x="0" y="716"/>
                  </a:moveTo>
                  <a:lnTo>
                    <a:pt x="29" y="766"/>
                  </a:lnTo>
                  <a:lnTo>
                    <a:pt x="59" y="829"/>
                  </a:lnTo>
                  <a:lnTo>
                    <a:pt x="92" y="897"/>
                  </a:lnTo>
                  <a:lnTo>
                    <a:pt x="122" y="930"/>
                  </a:lnTo>
                  <a:lnTo>
                    <a:pt x="151" y="846"/>
                  </a:lnTo>
                  <a:lnTo>
                    <a:pt x="185" y="737"/>
                  </a:lnTo>
                  <a:lnTo>
                    <a:pt x="214" y="598"/>
                  </a:lnTo>
                  <a:lnTo>
                    <a:pt x="244" y="434"/>
                  </a:lnTo>
                  <a:lnTo>
                    <a:pt x="278" y="248"/>
                  </a:lnTo>
                  <a:lnTo>
                    <a:pt x="307" y="80"/>
                  </a:lnTo>
                  <a:lnTo>
                    <a:pt x="337" y="0"/>
                  </a:lnTo>
                  <a:lnTo>
                    <a:pt x="370" y="50"/>
                  </a:lnTo>
                  <a:lnTo>
                    <a:pt x="400" y="219"/>
                  </a:lnTo>
                  <a:lnTo>
                    <a:pt x="429" y="450"/>
                  </a:lnTo>
                  <a:lnTo>
                    <a:pt x="463" y="678"/>
                  </a:lnTo>
                  <a:lnTo>
                    <a:pt x="492" y="825"/>
                  </a:lnTo>
                  <a:lnTo>
                    <a:pt x="522" y="804"/>
                  </a:lnTo>
                  <a:lnTo>
                    <a:pt x="555" y="749"/>
                  </a:lnTo>
                  <a:lnTo>
                    <a:pt x="585" y="732"/>
                  </a:lnTo>
                  <a:lnTo>
                    <a:pt x="614" y="745"/>
                  </a:lnTo>
                  <a:lnTo>
                    <a:pt x="648" y="770"/>
                  </a:lnTo>
                  <a:lnTo>
                    <a:pt x="678" y="800"/>
                  </a:lnTo>
                  <a:lnTo>
                    <a:pt x="707" y="829"/>
                  </a:lnTo>
                  <a:lnTo>
                    <a:pt x="741" y="854"/>
                  </a:lnTo>
                  <a:lnTo>
                    <a:pt x="770" y="876"/>
                  </a:lnTo>
                  <a:lnTo>
                    <a:pt x="800" y="892"/>
                  </a:lnTo>
                  <a:lnTo>
                    <a:pt x="833" y="905"/>
                  </a:lnTo>
                  <a:lnTo>
                    <a:pt x="863" y="918"/>
                  </a:lnTo>
                  <a:lnTo>
                    <a:pt x="892" y="926"/>
                  </a:lnTo>
                  <a:lnTo>
                    <a:pt x="926" y="930"/>
                  </a:lnTo>
                  <a:lnTo>
                    <a:pt x="955" y="939"/>
                  </a:lnTo>
                  <a:lnTo>
                    <a:pt x="985" y="939"/>
                  </a:lnTo>
                  <a:lnTo>
                    <a:pt x="1019" y="939"/>
                  </a:lnTo>
                  <a:lnTo>
                    <a:pt x="1048" y="934"/>
                  </a:lnTo>
                  <a:lnTo>
                    <a:pt x="1082" y="93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74" name="Rectangle 295"/>
            <p:cNvSpPr>
              <a:spLocks noChangeArrowheads="1"/>
            </p:cNvSpPr>
            <p:nvPr/>
          </p:nvSpPr>
          <p:spPr bwMode="auto">
            <a:xfrm>
              <a:off x="5092049" y="1772677"/>
              <a:ext cx="1095918" cy="1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Gamma in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mPFC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76" name="Line 236"/>
            <p:cNvSpPr>
              <a:spLocks noChangeShapeType="1"/>
            </p:cNvSpPr>
            <p:nvPr/>
          </p:nvSpPr>
          <p:spPr bwMode="auto">
            <a:xfrm>
              <a:off x="4890625" y="3018810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78" name="Line 238"/>
            <p:cNvSpPr>
              <a:spLocks noChangeShapeType="1"/>
            </p:cNvSpPr>
            <p:nvPr/>
          </p:nvSpPr>
          <p:spPr bwMode="auto">
            <a:xfrm flipV="1">
              <a:off x="4890625" y="1916860"/>
              <a:ext cx="0" cy="1101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82" name="Line 239"/>
            <p:cNvSpPr>
              <a:spLocks noChangeShapeType="1"/>
            </p:cNvSpPr>
            <p:nvPr/>
          </p:nvSpPr>
          <p:spPr bwMode="auto">
            <a:xfrm>
              <a:off x="4890625" y="3018810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92" name="Line 240"/>
            <p:cNvSpPr>
              <a:spLocks noChangeShapeType="1"/>
            </p:cNvSpPr>
            <p:nvPr/>
          </p:nvSpPr>
          <p:spPr bwMode="auto">
            <a:xfrm flipV="1">
              <a:off x="4890625" y="1916860"/>
              <a:ext cx="0" cy="1101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93" name="Line 241"/>
            <p:cNvSpPr>
              <a:spLocks noChangeShapeType="1"/>
            </p:cNvSpPr>
            <p:nvPr/>
          </p:nvSpPr>
          <p:spPr bwMode="auto">
            <a:xfrm flipV="1">
              <a:off x="4890625" y="3005571"/>
              <a:ext cx="0" cy="1324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94" name="Rectangle 243"/>
            <p:cNvSpPr>
              <a:spLocks noChangeArrowheads="1"/>
            </p:cNvSpPr>
            <p:nvPr/>
          </p:nvSpPr>
          <p:spPr bwMode="auto">
            <a:xfrm>
              <a:off x="4846818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96" name="Line 244"/>
            <p:cNvSpPr>
              <a:spLocks noChangeShapeType="1"/>
            </p:cNvSpPr>
            <p:nvPr/>
          </p:nvSpPr>
          <p:spPr bwMode="auto">
            <a:xfrm flipV="1">
              <a:off x="5145038" y="3005571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01" name="Rectangle 246"/>
            <p:cNvSpPr>
              <a:spLocks noChangeArrowheads="1"/>
            </p:cNvSpPr>
            <p:nvPr/>
          </p:nvSpPr>
          <p:spPr bwMode="auto">
            <a:xfrm>
              <a:off x="5102917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45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04" name="Line 247"/>
            <p:cNvSpPr>
              <a:spLocks noChangeShapeType="1"/>
            </p:cNvSpPr>
            <p:nvPr/>
          </p:nvSpPr>
          <p:spPr bwMode="auto">
            <a:xfrm flipV="1">
              <a:off x="5407876" y="3005571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07" name="Rectangle 249"/>
            <p:cNvSpPr>
              <a:spLocks noChangeArrowheads="1"/>
            </p:cNvSpPr>
            <p:nvPr/>
          </p:nvSpPr>
          <p:spPr bwMode="auto">
            <a:xfrm>
              <a:off x="5365755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10" name="Line 250"/>
            <p:cNvSpPr>
              <a:spLocks noChangeShapeType="1"/>
            </p:cNvSpPr>
            <p:nvPr/>
          </p:nvSpPr>
          <p:spPr bwMode="auto">
            <a:xfrm flipV="1">
              <a:off x="5670714" y="3005571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13" name="Rectangle 252"/>
            <p:cNvSpPr>
              <a:spLocks noChangeArrowheads="1"/>
            </p:cNvSpPr>
            <p:nvPr/>
          </p:nvSpPr>
          <p:spPr bwMode="auto">
            <a:xfrm>
              <a:off x="5628593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16" name="Line 253"/>
            <p:cNvSpPr>
              <a:spLocks noChangeShapeType="1"/>
            </p:cNvSpPr>
            <p:nvPr/>
          </p:nvSpPr>
          <p:spPr bwMode="auto">
            <a:xfrm flipV="1">
              <a:off x="5925129" y="3005571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19" name="Rectangle 255"/>
            <p:cNvSpPr>
              <a:spLocks noChangeArrowheads="1"/>
            </p:cNvSpPr>
            <p:nvPr/>
          </p:nvSpPr>
          <p:spPr bwMode="auto">
            <a:xfrm>
              <a:off x="5883007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21" name="Line 256"/>
            <p:cNvSpPr>
              <a:spLocks noChangeShapeType="1"/>
            </p:cNvSpPr>
            <p:nvPr/>
          </p:nvSpPr>
          <p:spPr bwMode="auto">
            <a:xfrm flipV="1">
              <a:off x="6187967" y="3005571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22" name="Rectangle 258"/>
            <p:cNvSpPr>
              <a:spLocks noChangeArrowheads="1"/>
            </p:cNvSpPr>
            <p:nvPr/>
          </p:nvSpPr>
          <p:spPr bwMode="auto">
            <a:xfrm>
              <a:off x="6145845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65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25" name="Line 259"/>
            <p:cNvSpPr>
              <a:spLocks noChangeShapeType="1"/>
            </p:cNvSpPr>
            <p:nvPr/>
          </p:nvSpPr>
          <p:spPr bwMode="auto">
            <a:xfrm flipV="1">
              <a:off x="6450805" y="3005571"/>
              <a:ext cx="0" cy="13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28" name="Rectangle 261"/>
            <p:cNvSpPr>
              <a:spLocks noChangeArrowheads="1"/>
            </p:cNvSpPr>
            <p:nvPr/>
          </p:nvSpPr>
          <p:spPr bwMode="auto">
            <a:xfrm>
              <a:off x="6408683" y="3031032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31" name="Rectangle 264"/>
            <p:cNvSpPr>
              <a:spLocks noChangeArrowheads="1"/>
            </p:cNvSpPr>
            <p:nvPr/>
          </p:nvSpPr>
          <p:spPr bwMode="auto">
            <a:xfrm>
              <a:off x="6669837" y="3055308"/>
              <a:ext cx="108884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75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34" name="Line 265"/>
            <p:cNvSpPr>
              <a:spLocks noChangeShapeType="1"/>
            </p:cNvSpPr>
            <p:nvPr/>
          </p:nvSpPr>
          <p:spPr bwMode="auto">
            <a:xfrm>
              <a:off x="4890625" y="2980110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37" name="Rectangle 267"/>
            <p:cNvSpPr>
              <a:spLocks noChangeArrowheads="1"/>
            </p:cNvSpPr>
            <p:nvPr/>
          </p:nvSpPr>
          <p:spPr bwMode="auto">
            <a:xfrm>
              <a:off x="4795584" y="2945483"/>
              <a:ext cx="54442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0" name="Line 268"/>
            <p:cNvSpPr>
              <a:spLocks noChangeShapeType="1"/>
            </p:cNvSpPr>
            <p:nvPr/>
          </p:nvSpPr>
          <p:spPr bwMode="auto">
            <a:xfrm>
              <a:off x="4890625" y="2846695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43" name="Rectangle 270"/>
            <p:cNvSpPr>
              <a:spLocks noChangeArrowheads="1"/>
            </p:cNvSpPr>
            <p:nvPr/>
          </p:nvSpPr>
          <p:spPr bwMode="auto">
            <a:xfrm>
              <a:off x="4680617" y="2813086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0.05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6" name="Line 271"/>
            <p:cNvSpPr>
              <a:spLocks noChangeShapeType="1"/>
            </p:cNvSpPr>
            <p:nvPr/>
          </p:nvSpPr>
          <p:spPr bwMode="auto">
            <a:xfrm>
              <a:off x="4890625" y="2714298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48" name="Rectangle 273"/>
            <p:cNvSpPr>
              <a:spLocks noChangeArrowheads="1"/>
            </p:cNvSpPr>
            <p:nvPr/>
          </p:nvSpPr>
          <p:spPr bwMode="auto">
            <a:xfrm>
              <a:off x="4731560" y="2679671"/>
              <a:ext cx="136105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50" name="Line 274"/>
            <p:cNvSpPr>
              <a:spLocks noChangeShapeType="1"/>
            </p:cNvSpPr>
            <p:nvPr/>
          </p:nvSpPr>
          <p:spPr bwMode="auto">
            <a:xfrm>
              <a:off x="4890625" y="2580882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65" name="Rectangle 276"/>
            <p:cNvSpPr>
              <a:spLocks noChangeArrowheads="1"/>
            </p:cNvSpPr>
            <p:nvPr/>
          </p:nvSpPr>
          <p:spPr bwMode="auto">
            <a:xfrm>
              <a:off x="4687753" y="2547273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0.15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66" name="Line 277"/>
            <p:cNvSpPr>
              <a:spLocks noChangeShapeType="1"/>
            </p:cNvSpPr>
            <p:nvPr/>
          </p:nvSpPr>
          <p:spPr bwMode="auto">
            <a:xfrm>
              <a:off x="4890625" y="2448485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68" name="Rectangle 279"/>
            <p:cNvSpPr>
              <a:spLocks noChangeArrowheads="1"/>
            </p:cNvSpPr>
            <p:nvPr/>
          </p:nvSpPr>
          <p:spPr bwMode="auto">
            <a:xfrm>
              <a:off x="4731560" y="2413858"/>
              <a:ext cx="136105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0.2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70" name="Line 280"/>
            <p:cNvSpPr>
              <a:spLocks noChangeShapeType="1"/>
            </p:cNvSpPr>
            <p:nvPr/>
          </p:nvSpPr>
          <p:spPr bwMode="auto">
            <a:xfrm>
              <a:off x="4890625" y="2315070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75" name="Rectangle 282"/>
            <p:cNvSpPr>
              <a:spLocks noChangeArrowheads="1"/>
            </p:cNvSpPr>
            <p:nvPr/>
          </p:nvSpPr>
          <p:spPr bwMode="auto">
            <a:xfrm>
              <a:off x="4687753" y="2281461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0.25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78" name="Line 283"/>
            <p:cNvSpPr>
              <a:spLocks noChangeShapeType="1"/>
            </p:cNvSpPr>
            <p:nvPr/>
          </p:nvSpPr>
          <p:spPr bwMode="auto">
            <a:xfrm>
              <a:off x="4890625" y="2178599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81" name="Rectangle 285"/>
            <p:cNvSpPr>
              <a:spLocks noChangeArrowheads="1"/>
            </p:cNvSpPr>
            <p:nvPr/>
          </p:nvSpPr>
          <p:spPr bwMode="auto">
            <a:xfrm>
              <a:off x="4724423" y="2143972"/>
              <a:ext cx="136105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0.3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84" name="Line 286"/>
            <p:cNvSpPr>
              <a:spLocks noChangeShapeType="1"/>
            </p:cNvSpPr>
            <p:nvPr/>
          </p:nvSpPr>
          <p:spPr bwMode="auto">
            <a:xfrm>
              <a:off x="4890625" y="2045183"/>
              <a:ext cx="13479" cy="0"/>
            </a:xfrm>
            <a:prstGeom prst="line">
              <a:avLst/>
            </a:prstGeom>
            <a:noFill/>
            <a:ln w="12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87" name="Rectangle 288"/>
            <p:cNvSpPr>
              <a:spLocks noChangeArrowheads="1"/>
            </p:cNvSpPr>
            <p:nvPr/>
          </p:nvSpPr>
          <p:spPr bwMode="auto">
            <a:xfrm>
              <a:off x="4680617" y="2010556"/>
              <a:ext cx="190547" cy="9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0.35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90" name="Line 290"/>
            <p:cNvSpPr>
              <a:spLocks noChangeShapeType="1"/>
            </p:cNvSpPr>
            <p:nvPr/>
          </p:nvSpPr>
          <p:spPr bwMode="auto">
            <a:xfrm>
              <a:off x="4890625" y="3018810"/>
              <a:ext cx="18230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93" name="Freeform 293"/>
            <p:cNvSpPr>
              <a:spLocks/>
            </p:cNvSpPr>
            <p:nvPr/>
          </p:nvSpPr>
          <p:spPr bwMode="auto">
            <a:xfrm>
              <a:off x="4890625" y="2864008"/>
              <a:ext cx="1823019" cy="64162"/>
            </a:xfrm>
            <a:custGeom>
              <a:avLst/>
              <a:gdLst>
                <a:gd name="T0" fmla="*/ 0 w 1082"/>
                <a:gd name="T1" fmla="*/ 25 h 63"/>
                <a:gd name="T2" fmla="*/ 29 w 1082"/>
                <a:gd name="T3" fmla="*/ 25 h 63"/>
                <a:gd name="T4" fmla="*/ 59 w 1082"/>
                <a:gd name="T5" fmla="*/ 25 h 63"/>
                <a:gd name="T6" fmla="*/ 92 w 1082"/>
                <a:gd name="T7" fmla="*/ 30 h 63"/>
                <a:gd name="T8" fmla="*/ 122 w 1082"/>
                <a:gd name="T9" fmla="*/ 30 h 63"/>
                <a:gd name="T10" fmla="*/ 151 w 1082"/>
                <a:gd name="T11" fmla="*/ 30 h 63"/>
                <a:gd name="T12" fmla="*/ 185 w 1082"/>
                <a:gd name="T13" fmla="*/ 30 h 63"/>
                <a:gd name="T14" fmla="*/ 214 w 1082"/>
                <a:gd name="T15" fmla="*/ 25 h 63"/>
                <a:gd name="T16" fmla="*/ 244 w 1082"/>
                <a:gd name="T17" fmla="*/ 21 h 63"/>
                <a:gd name="T18" fmla="*/ 278 w 1082"/>
                <a:gd name="T19" fmla="*/ 17 h 63"/>
                <a:gd name="T20" fmla="*/ 307 w 1082"/>
                <a:gd name="T21" fmla="*/ 13 h 63"/>
                <a:gd name="T22" fmla="*/ 337 w 1082"/>
                <a:gd name="T23" fmla="*/ 9 h 63"/>
                <a:gd name="T24" fmla="*/ 370 w 1082"/>
                <a:gd name="T25" fmla="*/ 4 h 63"/>
                <a:gd name="T26" fmla="*/ 400 w 1082"/>
                <a:gd name="T27" fmla="*/ 0 h 63"/>
                <a:gd name="T28" fmla="*/ 429 w 1082"/>
                <a:gd name="T29" fmla="*/ 0 h 63"/>
                <a:gd name="T30" fmla="*/ 463 w 1082"/>
                <a:gd name="T31" fmla="*/ 0 h 63"/>
                <a:gd name="T32" fmla="*/ 492 w 1082"/>
                <a:gd name="T33" fmla="*/ 4 h 63"/>
                <a:gd name="T34" fmla="*/ 522 w 1082"/>
                <a:gd name="T35" fmla="*/ 9 h 63"/>
                <a:gd name="T36" fmla="*/ 555 w 1082"/>
                <a:gd name="T37" fmla="*/ 17 h 63"/>
                <a:gd name="T38" fmla="*/ 585 w 1082"/>
                <a:gd name="T39" fmla="*/ 21 h 63"/>
                <a:gd name="T40" fmla="*/ 614 w 1082"/>
                <a:gd name="T41" fmla="*/ 30 h 63"/>
                <a:gd name="T42" fmla="*/ 648 w 1082"/>
                <a:gd name="T43" fmla="*/ 34 h 63"/>
                <a:gd name="T44" fmla="*/ 678 w 1082"/>
                <a:gd name="T45" fmla="*/ 42 h 63"/>
                <a:gd name="T46" fmla="*/ 707 w 1082"/>
                <a:gd name="T47" fmla="*/ 47 h 63"/>
                <a:gd name="T48" fmla="*/ 741 w 1082"/>
                <a:gd name="T49" fmla="*/ 51 h 63"/>
                <a:gd name="T50" fmla="*/ 770 w 1082"/>
                <a:gd name="T51" fmla="*/ 51 h 63"/>
                <a:gd name="T52" fmla="*/ 800 w 1082"/>
                <a:gd name="T53" fmla="*/ 51 h 63"/>
                <a:gd name="T54" fmla="*/ 833 w 1082"/>
                <a:gd name="T55" fmla="*/ 55 h 63"/>
                <a:gd name="T56" fmla="*/ 863 w 1082"/>
                <a:gd name="T57" fmla="*/ 55 h 63"/>
                <a:gd name="T58" fmla="*/ 892 w 1082"/>
                <a:gd name="T59" fmla="*/ 55 h 63"/>
                <a:gd name="T60" fmla="*/ 926 w 1082"/>
                <a:gd name="T61" fmla="*/ 55 h 63"/>
                <a:gd name="T62" fmla="*/ 955 w 1082"/>
                <a:gd name="T63" fmla="*/ 55 h 63"/>
                <a:gd name="T64" fmla="*/ 985 w 1082"/>
                <a:gd name="T65" fmla="*/ 59 h 63"/>
                <a:gd name="T66" fmla="*/ 1019 w 1082"/>
                <a:gd name="T67" fmla="*/ 59 h 63"/>
                <a:gd name="T68" fmla="*/ 1048 w 1082"/>
                <a:gd name="T69" fmla="*/ 59 h 63"/>
                <a:gd name="T70" fmla="*/ 1082 w 1082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63">
                  <a:moveTo>
                    <a:pt x="0" y="25"/>
                  </a:moveTo>
                  <a:lnTo>
                    <a:pt x="29" y="25"/>
                  </a:lnTo>
                  <a:lnTo>
                    <a:pt x="59" y="25"/>
                  </a:lnTo>
                  <a:lnTo>
                    <a:pt x="92" y="30"/>
                  </a:lnTo>
                  <a:lnTo>
                    <a:pt x="122" y="30"/>
                  </a:lnTo>
                  <a:lnTo>
                    <a:pt x="151" y="30"/>
                  </a:lnTo>
                  <a:lnTo>
                    <a:pt x="185" y="30"/>
                  </a:lnTo>
                  <a:lnTo>
                    <a:pt x="214" y="25"/>
                  </a:lnTo>
                  <a:lnTo>
                    <a:pt x="244" y="21"/>
                  </a:lnTo>
                  <a:lnTo>
                    <a:pt x="278" y="17"/>
                  </a:lnTo>
                  <a:lnTo>
                    <a:pt x="307" y="13"/>
                  </a:lnTo>
                  <a:lnTo>
                    <a:pt x="337" y="9"/>
                  </a:lnTo>
                  <a:lnTo>
                    <a:pt x="370" y="4"/>
                  </a:lnTo>
                  <a:lnTo>
                    <a:pt x="400" y="0"/>
                  </a:lnTo>
                  <a:lnTo>
                    <a:pt x="429" y="0"/>
                  </a:lnTo>
                  <a:lnTo>
                    <a:pt x="463" y="0"/>
                  </a:lnTo>
                  <a:lnTo>
                    <a:pt x="492" y="4"/>
                  </a:lnTo>
                  <a:lnTo>
                    <a:pt x="522" y="9"/>
                  </a:lnTo>
                  <a:lnTo>
                    <a:pt x="555" y="17"/>
                  </a:lnTo>
                  <a:lnTo>
                    <a:pt x="585" y="21"/>
                  </a:lnTo>
                  <a:lnTo>
                    <a:pt x="614" y="30"/>
                  </a:lnTo>
                  <a:lnTo>
                    <a:pt x="648" y="34"/>
                  </a:lnTo>
                  <a:lnTo>
                    <a:pt x="678" y="42"/>
                  </a:lnTo>
                  <a:lnTo>
                    <a:pt x="707" y="47"/>
                  </a:lnTo>
                  <a:lnTo>
                    <a:pt x="741" y="51"/>
                  </a:lnTo>
                  <a:lnTo>
                    <a:pt x="770" y="51"/>
                  </a:lnTo>
                  <a:lnTo>
                    <a:pt x="800" y="51"/>
                  </a:lnTo>
                  <a:lnTo>
                    <a:pt x="833" y="55"/>
                  </a:lnTo>
                  <a:lnTo>
                    <a:pt x="863" y="55"/>
                  </a:lnTo>
                  <a:lnTo>
                    <a:pt x="892" y="55"/>
                  </a:lnTo>
                  <a:lnTo>
                    <a:pt x="926" y="55"/>
                  </a:lnTo>
                  <a:lnTo>
                    <a:pt x="955" y="55"/>
                  </a:lnTo>
                  <a:lnTo>
                    <a:pt x="985" y="59"/>
                  </a:lnTo>
                  <a:lnTo>
                    <a:pt x="1019" y="59"/>
                  </a:lnTo>
                  <a:lnTo>
                    <a:pt x="1048" y="59"/>
                  </a:lnTo>
                  <a:lnTo>
                    <a:pt x="1082" y="6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96" name="Freeform 294"/>
            <p:cNvSpPr>
              <a:spLocks/>
            </p:cNvSpPr>
            <p:nvPr/>
          </p:nvSpPr>
          <p:spPr bwMode="auto">
            <a:xfrm>
              <a:off x="4890625" y="2825307"/>
              <a:ext cx="1823019" cy="124250"/>
            </a:xfrm>
            <a:custGeom>
              <a:avLst/>
              <a:gdLst>
                <a:gd name="T0" fmla="*/ 0 w 1082"/>
                <a:gd name="T1" fmla="*/ 42 h 122"/>
                <a:gd name="T2" fmla="*/ 29 w 1082"/>
                <a:gd name="T3" fmla="*/ 47 h 122"/>
                <a:gd name="T4" fmla="*/ 59 w 1082"/>
                <a:gd name="T5" fmla="*/ 51 h 122"/>
                <a:gd name="T6" fmla="*/ 92 w 1082"/>
                <a:gd name="T7" fmla="*/ 51 h 122"/>
                <a:gd name="T8" fmla="*/ 122 w 1082"/>
                <a:gd name="T9" fmla="*/ 51 h 122"/>
                <a:gd name="T10" fmla="*/ 151 w 1082"/>
                <a:gd name="T11" fmla="*/ 51 h 122"/>
                <a:gd name="T12" fmla="*/ 185 w 1082"/>
                <a:gd name="T13" fmla="*/ 42 h 122"/>
                <a:gd name="T14" fmla="*/ 214 w 1082"/>
                <a:gd name="T15" fmla="*/ 38 h 122"/>
                <a:gd name="T16" fmla="*/ 244 w 1082"/>
                <a:gd name="T17" fmla="*/ 26 h 122"/>
                <a:gd name="T18" fmla="*/ 278 w 1082"/>
                <a:gd name="T19" fmla="*/ 17 h 122"/>
                <a:gd name="T20" fmla="*/ 307 w 1082"/>
                <a:gd name="T21" fmla="*/ 5 h 122"/>
                <a:gd name="T22" fmla="*/ 337 w 1082"/>
                <a:gd name="T23" fmla="*/ 0 h 122"/>
                <a:gd name="T24" fmla="*/ 370 w 1082"/>
                <a:gd name="T25" fmla="*/ 5 h 122"/>
                <a:gd name="T26" fmla="*/ 400 w 1082"/>
                <a:gd name="T27" fmla="*/ 9 h 122"/>
                <a:gd name="T28" fmla="*/ 429 w 1082"/>
                <a:gd name="T29" fmla="*/ 17 h 122"/>
                <a:gd name="T30" fmla="*/ 463 w 1082"/>
                <a:gd name="T31" fmla="*/ 21 h 122"/>
                <a:gd name="T32" fmla="*/ 492 w 1082"/>
                <a:gd name="T33" fmla="*/ 30 h 122"/>
                <a:gd name="T34" fmla="*/ 522 w 1082"/>
                <a:gd name="T35" fmla="*/ 34 h 122"/>
                <a:gd name="T36" fmla="*/ 555 w 1082"/>
                <a:gd name="T37" fmla="*/ 42 h 122"/>
                <a:gd name="T38" fmla="*/ 585 w 1082"/>
                <a:gd name="T39" fmla="*/ 51 h 122"/>
                <a:gd name="T40" fmla="*/ 614 w 1082"/>
                <a:gd name="T41" fmla="*/ 63 h 122"/>
                <a:gd name="T42" fmla="*/ 648 w 1082"/>
                <a:gd name="T43" fmla="*/ 72 h 122"/>
                <a:gd name="T44" fmla="*/ 678 w 1082"/>
                <a:gd name="T45" fmla="*/ 80 h 122"/>
                <a:gd name="T46" fmla="*/ 707 w 1082"/>
                <a:gd name="T47" fmla="*/ 93 h 122"/>
                <a:gd name="T48" fmla="*/ 741 w 1082"/>
                <a:gd name="T49" fmla="*/ 97 h 122"/>
                <a:gd name="T50" fmla="*/ 770 w 1082"/>
                <a:gd name="T51" fmla="*/ 106 h 122"/>
                <a:gd name="T52" fmla="*/ 800 w 1082"/>
                <a:gd name="T53" fmla="*/ 110 h 122"/>
                <a:gd name="T54" fmla="*/ 833 w 1082"/>
                <a:gd name="T55" fmla="*/ 114 h 122"/>
                <a:gd name="T56" fmla="*/ 863 w 1082"/>
                <a:gd name="T57" fmla="*/ 114 h 122"/>
                <a:gd name="T58" fmla="*/ 892 w 1082"/>
                <a:gd name="T59" fmla="*/ 118 h 122"/>
                <a:gd name="T60" fmla="*/ 926 w 1082"/>
                <a:gd name="T61" fmla="*/ 118 h 122"/>
                <a:gd name="T62" fmla="*/ 955 w 1082"/>
                <a:gd name="T63" fmla="*/ 118 h 122"/>
                <a:gd name="T64" fmla="*/ 985 w 1082"/>
                <a:gd name="T65" fmla="*/ 118 h 122"/>
                <a:gd name="T66" fmla="*/ 1019 w 1082"/>
                <a:gd name="T67" fmla="*/ 118 h 122"/>
                <a:gd name="T68" fmla="*/ 1048 w 1082"/>
                <a:gd name="T69" fmla="*/ 118 h 122"/>
                <a:gd name="T70" fmla="*/ 1082 w 1082"/>
                <a:gd name="T7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122">
                  <a:moveTo>
                    <a:pt x="0" y="42"/>
                  </a:moveTo>
                  <a:lnTo>
                    <a:pt x="29" y="47"/>
                  </a:lnTo>
                  <a:lnTo>
                    <a:pt x="59" y="51"/>
                  </a:lnTo>
                  <a:lnTo>
                    <a:pt x="92" y="51"/>
                  </a:lnTo>
                  <a:lnTo>
                    <a:pt x="122" y="51"/>
                  </a:lnTo>
                  <a:lnTo>
                    <a:pt x="151" y="51"/>
                  </a:lnTo>
                  <a:lnTo>
                    <a:pt x="185" y="42"/>
                  </a:lnTo>
                  <a:lnTo>
                    <a:pt x="214" y="38"/>
                  </a:lnTo>
                  <a:lnTo>
                    <a:pt x="244" y="26"/>
                  </a:lnTo>
                  <a:lnTo>
                    <a:pt x="278" y="17"/>
                  </a:lnTo>
                  <a:lnTo>
                    <a:pt x="307" y="5"/>
                  </a:lnTo>
                  <a:lnTo>
                    <a:pt x="337" y="0"/>
                  </a:lnTo>
                  <a:lnTo>
                    <a:pt x="370" y="5"/>
                  </a:lnTo>
                  <a:lnTo>
                    <a:pt x="400" y="9"/>
                  </a:lnTo>
                  <a:lnTo>
                    <a:pt x="429" y="17"/>
                  </a:lnTo>
                  <a:lnTo>
                    <a:pt x="463" y="21"/>
                  </a:lnTo>
                  <a:lnTo>
                    <a:pt x="492" y="30"/>
                  </a:lnTo>
                  <a:lnTo>
                    <a:pt x="522" y="34"/>
                  </a:lnTo>
                  <a:lnTo>
                    <a:pt x="555" y="42"/>
                  </a:lnTo>
                  <a:lnTo>
                    <a:pt x="585" y="51"/>
                  </a:lnTo>
                  <a:lnTo>
                    <a:pt x="614" y="63"/>
                  </a:lnTo>
                  <a:lnTo>
                    <a:pt x="648" y="72"/>
                  </a:lnTo>
                  <a:lnTo>
                    <a:pt x="678" y="80"/>
                  </a:lnTo>
                  <a:lnTo>
                    <a:pt x="707" y="93"/>
                  </a:lnTo>
                  <a:lnTo>
                    <a:pt x="741" y="97"/>
                  </a:lnTo>
                  <a:lnTo>
                    <a:pt x="770" y="106"/>
                  </a:lnTo>
                  <a:lnTo>
                    <a:pt x="800" y="110"/>
                  </a:lnTo>
                  <a:lnTo>
                    <a:pt x="833" y="114"/>
                  </a:lnTo>
                  <a:lnTo>
                    <a:pt x="863" y="114"/>
                  </a:lnTo>
                  <a:lnTo>
                    <a:pt x="892" y="118"/>
                  </a:lnTo>
                  <a:lnTo>
                    <a:pt x="926" y="118"/>
                  </a:lnTo>
                  <a:lnTo>
                    <a:pt x="955" y="118"/>
                  </a:lnTo>
                  <a:lnTo>
                    <a:pt x="985" y="118"/>
                  </a:lnTo>
                  <a:lnTo>
                    <a:pt x="1019" y="118"/>
                  </a:lnTo>
                  <a:lnTo>
                    <a:pt x="1048" y="118"/>
                  </a:lnTo>
                  <a:lnTo>
                    <a:pt x="1082" y="12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99" name="Rectangle 296"/>
            <p:cNvSpPr>
              <a:spLocks noChangeArrowheads="1"/>
            </p:cNvSpPr>
            <p:nvPr/>
          </p:nvSpPr>
          <p:spPr bwMode="auto">
            <a:xfrm>
              <a:off x="5351405" y="3154447"/>
              <a:ext cx="79989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frequency (Hz)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02" name="Freeform 297"/>
            <p:cNvSpPr>
              <a:spLocks/>
            </p:cNvSpPr>
            <p:nvPr/>
          </p:nvSpPr>
          <p:spPr bwMode="auto">
            <a:xfrm>
              <a:off x="4890625" y="2855860"/>
              <a:ext cx="1823019" cy="68236"/>
            </a:xfrm>
            <a:custGeom>
              <a:avLst/>
              <a:gdLst>
                <a:gd name="T0" fmla="*/ 0 w 1082"/>
                <a:gd name="T1" fmla="*/ 33 h 67"/>
                <a:gd name="T2" fmla="*/ 29 w 1082"/>
                <a:gd name="T3" fmla="*/ 33 h 67"/>
                <a:gd name="T4" fmla="*/ 59 w 1082"/>
                <a:gd name="T5" fmla="*/ 33 h 67"/>
                <a:gd name="T6" fmla="*/ 92 w 1082"/>
                <a:gd name="T7" fmla="*/ 33 h 67"/>
                <a:gd name="T8" fmla="*/ 122 w 1082"/>
                <a:gd name="T9" fmla="*/ 33 h 67"/>
                <a:gd name="T10" fmla="*/ 151 w 1082"/>
                <a:gd name="T11" fmla="*/ 33 h 67"/>
                <a:gd name="T12" fmla="*/ 185 w 1082"/>
                <a:gd name="T13" fmla="*/ 33 h 67"/>
                <a:gd name="T14" fmla="*/ 214 w 1082"/>
                <a:gd name="T15" fmla="*/ 29 h 67"/>
                <a:gd name="T16" fmla="*/ 244 w 1082"/>
                <a:gd name="T17" fmla="*/ 25 h 67"/>
                <a:gd name="T18" fmla="*/ 278 w 1082"/>
                <a:gd name="T19" fmla="*/ 21 h 67"/>
                <a:gd name="T20" fmla="*/ 307 w 1082"/>
                <a:gd name="T21" fmla="*/ 17 h 67"/>
                <a:gd name="T22" fmla="*/ 337 w 1082"/>
                <a:gd name="T23" fmla="*/ 8 h 67"/>
                <a:gd name="T24" fmla="*/ 370 w 1082"/>
                <a:gd name="T25" fmla="*/ 4 h 67"/>
                <a:gd name="T26" fmla="*/ 400 w 1082"/>
                <a:gd name="T27" fmla="*/ 0 h 67"/>
                <a:gd name="T28" fmla="*/ 429 w 1082"/>
                <a:gd name="T29" fmla="*/ 0 h 67"/>
                <a:gd name="T30" fmla="*/ 463 w 1082"/>
                <a:gd name="T31" fmla="*/ 0 h 67"/>
                <a:gd name="T32" fmla="*/ 492 w 1082"/>
                <a:gd name="T33" fmla="*/ 4 h 67"/>
                <a:gd name="T34" fmla="*/ 522 w 1082"/>
                <a:gd name="T35" fmla="*/ 8 h 67"/>
                <a:gd name="T36" fmla="*/ 555 w 1082"/>
                <a:gd name="T37" fmla="*/ 17 h 67"/>
                <a:gd name="T38" fmla="*/ 585 w 1082"/>
                <a:gd name="T39" fmla="*/ 25 h 67"/>
                <a:gd name="T40" fmla="*/ 614 w 1082"/>
                <a:gd name="T41" fmla="*/ 33 h 67"/>
                <a:gd name="T42" fmla="*/ 648 w 1082"/>
                <a:gd name="T43" fmla="*/ 42 h 67"/>
                <a:gd name="T44" fmla="*/ 678 w 1082"/>
                <a:gd name="T45" fmla="*/ 46 h 67"/>
                <a:gd name="T46" fmla="*/ 707 w 1082"/>
                <a:gd name="T47" fmla="*/ 50 h 67"/>
                <a:gd name="T48" fmla="*/ 741 w 1082"/>
                <a:gd name="T49" fmla="*/ 55 h 67"/>
                <a:gd name="T50" fmla="*/ 770 w 1082"/>
                <a:gd name="T51" fmla="*/ 59 h 67"/>
                <a:gd name="T52" fmla="*/ 800 w 1082"/>
                <a:gd name="T53" fmla="*/ 59 h 67"/>
                <a:gd name="T54" fmla="*/ 833 w 1082"/>
                <a:gd name="T55" fmla="*/ 59 h 67"/>
                <a:gd name="T56" fmla="*/ 863 w 1082"/>
                <a:gd name="T57" fmla="*/ 63 h 67"/>
                <a:gd name="T58" fmla="*/ 892 w 1082"/>
                <a:gd name="T59" fmla="*/ 63 h 67"/>
                <a:gd name="T60" fmla="*/ 926 w 1082"/>
                <a:gd name="T61" fmla="*/ 63 h 67"/>
                <a:gd name="T62" fmla="*/ 955 w 1082"/>
                <a:gd name="T63" fmla="*/ 63 h 67"/>
                <a:gd name="T64" fmla="*/ 985 w 1082"/>
                <a:gd name="T65" fmla="*/ 67 h 67"/>
                <a:gd name="T66" fmla="*/ 1019 w 1082"/>
                <a:gd name="T67" fmla="*/ 67 h 67"/>
                <a:gd name="T68" fmla="*/ 1048 w 1082"/>
                <a:gd name="T69" fmla="*/ 67 h 67"/>
                <a:gd name="T70" fmla="*/ 1082 w 1082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67">
                  <a:moveTo>
                    <a:pt x="0" y="33"/>
                  </a:moveTo>
                  <a:lnTo>
                    <a:pt x="29" y="33"/>
                  </a:lnTo>
                  <a:lnTo>
                    <a:pt x="59" y="33"/>
                  </a:lnTo>
                  <a:lnTo>
                    <a:pt x="92" y="33"/>
                  </a:lnTo>
                  <a:lnTo>
                    <a:pt x="122" y="33"/>
                  </a:lnTo>
                  <a:lnTo>
                    <a:pt x="151" y="33"/>
                  </a:lnTo>
                  <a:lnTo>
                    <a:pt x="185" y="33"/>
                  </a:lnTo>
                  <a:lnTo>
                    <a:pt x="214" y="29"/>
                  </a:lnTo>
                  <a:lnTo>
                    <a:pt x="244" y="25"/>
                  </a:lnTo>
                  <a:lnTo>
                    <a:pt x="278" y="21"/>
                  </a:lnTo>
                  <a:lnTo>
                    <a:pt x="307" y="17"/>
                  </a:lnTo>
                  <a:lnTo>
                    <a:pt x="337" y="8"/>
                  </a:lnTo>
                  <a:lnTo>
                    <a:pt x="370" y="4"/>
                  </a:lnTo>
                  <a:lnTo>
                    <a:pt x="400" y="0"/>
                  </a:lnTo>
                  <a:lnTo>
                    <a:pt x="429" y="0"/>
                  </a:lnTo>
                  <a:lnTo>
                    <a:pt x="463" y="0"/>
                  </a:lnTo>
                  <a:lnTo>
                    <a:pt x="492" y="4"/>
                  </a:lnTo>
                  <a:lnTo>
                    <a:pt x="522" y="8"/>
                  </a:lnTo>
                  <a:lnTo>
                    <a:pt x="555" y="17"/>
                  </a:lnTo>
                  <a:lnTo>
                    <a:pt x="585" y="25"/>
                  </a:lnTo>
                  <a:lnTo>
                    <a:pt x="614" y="33"/>
                  </a:lnTo>
                  <a:lnTo>
                    <a:pt x="648" y="42"/>
                  </a:lnTo>
                  <a:lnTo>
                    <a:pt x="678" y="46"/>
                  </a:lnTo>
                  <a:lnTo>
                    <a:pt x="707" y="50"/>
                  </a:lnTo>
                  <a:lnTo>
                    <a:pt x="741" y="55"/>
                  </a:lnTo>
                  <a:lnTo>
                    <a:pt x="770" y="59"/>
                  </a:lnTo>
                  <a:lnTo>
                    <a:pt x="800" y="59"/>
                  </a:lnTo>
                  <a:lnTo>
                    <a:pt x="833" y="59"/>
                  </a:lnTo>
                  <a:lnTo>
                    <a:pt x="863" y="63"/>
                  </a:lnTo>
                  <a:lnTo>
                    <a:pt x="892" y="63"/>
                  </a:lnTo>
                  <a:lnTo>
                    <a:pt x="926" y="63"/>
                  </a:lnTo>
                  <a:lnTo>
                    <a:pt x="955" y="63"/>
                  </a:lnTo>
                  <a:lnTo>
                    <a:pt x="985" y="67"/>
                  </a:lnTo>
                  <a:lnTo>
                    <a:pt x="1019" y="67"/>
                  </a:lnTo>
                  <a:lnTo>
                    <a:pt x="1048" y="67"/>
                  </a:lnTo>
                  <a:lnTo>
                    <a:pt x="1082" y="67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04" name="Freeform 298"/>
            <p:cNvSpPr>
              <a:spLocks/>
            </p:cNvSpPr>
            <p:nvPr/>
          </p:nvSpPr>
          <p:spPr bwMode="auto">
            <a:xfrm>
              <a:off x="4890625" y="2842621"/>
              <a:ext cx="1823019" cy="112028"/>
            </a:xfrm>
            <a:custGeom>
              <a:avLst/>
              <a:gdLst>
                <a:gd name="T0" fmla="*/ 0 w 1082"/>
                <a:gd name="T1" fmla="*/ 38 h 110"/>
                <a:gd name="T2" fmla="*/ 29 w 1082"/>
                <a:gd name="T3" fmla="*/ 46 h 110"/>
                <a:gd name="T4" fmla="*/ 59 w 1082"/>
                <a:gd name="T5" fmla="*/ 46 h 110"/>
                <a:gd name="T6" fmla="*/ 92 w 1082"/>
                <a:gd name="T7" fmla="*/ 51 h 110"/>
                <a:gd name="T8" fmla="*/ 122 w 1082"/>
                <a:gd name="T9" fmla="*/ 51 h 110"/>
                <a:gd name="T10" fmla="*/ 151 w 1082"/>
                <a:gd name="T11" fmla="*/ 51 h 110"/>
                <a:gd name="T12" fmla="*/ 185 w 1082"/>
                <a:gd name="T13" fmla="*/ 51 h 110"/>
                <a:gd name="T14" fmla="*/ 214 w 1082"/>
                <a:gd name="T15" fmla="*/ 51 h 110"/>
                <a:gd name="T16" fmla="*/ 244 w 1082"/>
                <a:gd name="T17" fmla="*/ 46 h 110"/>
                <a:gd name="T18" fmla="*/ 278 w 1082"/>
                <a:gd name="T19" fmla="*/ 38 h 110"/>
                <a:gd name="T20" fmla="*/ 307 w 1082"/>
                <a:gd name="T21" fmla="*/ 34 h 110"/>
                <a:gd name="T22" fmla="*/ 337 w 1082"/>
                <a:gd name="T23" fmla="*/ 25 h 110"/>
                <a:gd name="T24" fmla="*/ 370 w 1082"/>
                <a:gd name="T25" fmla="*/ 17 h 110"/>
                <a:gd name="T26" fmla="*/ 400 w 1082"/>
                <a:gd name="T27" fmla="*/ 9 h 110"/>
                <a:gd name="T28" fmla="*/ 429 w 1082"/>
                <a:gd name="T29" fmla="*/ 0 h 110"/>
                <a:gd name="T30" fmla="*/ 463 w 1082"/>
                <a:gd name="T31" fmla="*/ 0 h 110"/>
                <a:gd name="T32" fmla="*/ 492 w 1082"/>
                <a:gd name="T33" fmla="*/ 0 h 110"/>
                <a:gd name="T34" fmla="*/ 522 w 1082"/>
                <a:gd name="T35" fmla="*/ 9 h 110"/>
                <a:gd name="T36" fmla="*/ 555 w 1082"/>
                <a:gd name="T37" fmla="*/ 17 h 110"/>
                <a:gd name="T38" fmla="*/ 585 w 1082"/>
                <a:gd name="T39" fmla="*/ 30 h 110"/>
                <a:gd name="T40" fmla="*/ 614 w 1082"/>
                <a:gd name="T41" fmla="*/ 42 h 110"/>
                <a:gd name="T42" fmla="*/ 648 w 1082"/>
                <a:gd name="T43" fmla="*/ 55 h 110"/>
                <a:gd name="T44" fmla="*/ 678 w 1082"/>
                <a:gd name="T45" fmla="*/ 68 h 110"/>
                <a:gd name="T46" fmla="*/ 707 w 1082"/>
                <a:gd name="T47" fmla="*/ 76 h 110"/>
                <a:gd name="T48" fmla="*/ 741 w 1082"/>
                <a:gd name="T49" fmla="*/ 84 h 110"/>
                <a:gd name="T50" fmla="*/ 770 w 1082"/>
                <a:gd name="T51" fmla="*/ 89 h 110"/>
                <a:gd name="T52" fmla="*/ 800 w 1082"/>
                <a:gd name="T53" fmla="*/ 97 h 110"/>
                <a:gd name="T54" fmla="*/ 833 w 1082"/>
                <a:gd name="T55" fmla="*/ 97 h 110"/>
                <a:gd name="T56" fmla="*/ 863 w 1082"/>
                <a:gd name="T57" fmla="*/ 101 h 110"/>
                <a:gd name="T58" fmla="*/ 892 w 1082"/>
                <a:gd name="T59" fmla="*/ 105 h 110"/>
                <a:gd name="T60" fmla="*/ 926 w 1082"/>
                <a:gd name="T61" fmla="*/ 105 h 110"/>
                <a:gd name="T62" fmla="*/ 955 w 1082"/>
                <a:gd name="T63" fmla="*/ 105 h 110"/>
                <a:gd name="T64" fmla="*/ 985 w 1082"/>
                <a:gd name="T65" fmla="*/ 105 h 110"/>
                <a:gd name="T66" fmla="*/ 1019 w 1082"/>
                <a:gd name="T67" fmla="*/ 110 h 110"/>
                <a:gd name="T68" fmla="*/ 1048 w 1082"/>
                <a:gd name="T69" fmla="*/ 110 h 110"/>
                <a:gd name="T70" fmla="*/ 1082 w 1082"/>
                <a:gd name="T7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110">
                  <a:moveTo>
                    <a:pt x="0" y="38"/>
                  </a:moveTo>
                  <a:lnTo>
                    <a:pt x="29" y="46"/>
                  </a:lnTo>
                  <a:lnTo>
                    <a:pt x="59" y="46"/>
                  </a:lnTo>
                  <a:lnTo>
                    <a:pt x="92" y="51"/>
                  </a:lnTo>
                  <a:lnTo>
                    <a:pt x="122" y="51"/>
                  </a:lnTo>
                  <a:lnTo>
                    <a:pt x="151" y="51"/>
                  </a:lnTo>
                  <a:lnTo>
                    <a:pt x="185" y="51"/>
                  </a:lnTo>
                  <a:lnTo>
                    <a:pt x="214" y="51"/>
                  </a:lnTo>
                  <a:lnTo>
                    <a:pt x="244" y="46"/>
                  </a:lnTo>
                  <a:lnTo>
                    <a:pt x="278" y="38"/>
                  </a:lnTo>
                  <a:lnTo>
                    <a:pt x="307" y="34"/>
                  </a:lnTo>
                  <a:lnTo>
                    <a:pt x="337" y="25"/>
                  </a:lnTo>
                  <a:lnTo>
                    <a:pt x="370" y="17"/>
                  </a:lnTo>
                  <a:lnTo>
                    <a:pt x="400" y="9"/>
                  </a:lnTo>
                  <a:lnTo>
                    <a:pt x="429" y="0"/>
                  </a:lnTo>
                  <a:lnTo>
                    <a:pt x="463" y="0"/>
                  </a:lnTo>
                  <a:lnTo>
                    <a:pt x="492" y="0"/>
                  </a:lnTo>
                  <a:lnTo>
                    <a:pt x="522" y="9"/>
                  </a:lnTo>
                  <a:lnTo>
                    <a:pt x="555" y="17"/>
                  </a:lnTo>
                  <a:lnTo>
                    <a:pt x="585" y="30"/>
                  </a:lnTo>
                  <a:lnTo>
                    <a:pt x="614" y="42"/>
                  </a:lnTo>
                  <a:lnTo>
                    <a:pt x="648" y="55"/>
                  </a:lnTo>
                  <a:lnTo>
                    <a:pt x="678" y="68"/>
                  </a:lnTo>
                  <a:lnTo>
                    <a:pt x="707" y="76"/>
                  </a:lnTo>
                  <a:lnTo>
                    <a:pt x="741" y="84"/>
                  </a:lnTo>
                  <a:lnTo>
                    <a:pt x="770" y="89"/>
                  </a:lnTo>
                  <a:lnTo>
                    <a:pt x="800" y="97"/>
                  </a:lnTo>
                  <a:lnTo>
                    <a:pt x="833" y="97"/>
                  </a:lnTo>
                  <a:lnTo>
                    <a:pt x="863" y="101"/>
                  </a:lnTo>
                  <a:lnTo>
                    <a:pt x="892" y="105"/>
                  </a:lnTo>
                  <a:lnTo>
                    <a:pt x="926" y="105"/>
                  </a:lnTo>
                  <a:lnTo>
                    <a:pt x="955" y="105"/>
                  </a:lnTo>
                  <a:lnTo>
                    <a:pt x="985" y="105"/>
                  </a:lnTo>
                  <a:lnTo>
                    <a:pt x="1019" y="110"/>
                  </a:lnTo>
                  <a:lnTo>
                    <a:pt x="1048" y="110"/>
                  </a:lnTo>
                  <a:lnTo>
                    <a:pt x="1082" y="110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05" name="Freeform 299"/>
            <p:cNvSpPr>
              <a:spLocks/>
            </p:cNvSpPr>
            <p:nvPr/>
          </p:nvSpPr>
          <p:spPr bwMode="auto">
            <a:xfrm>
              <a:off x="4890625" y="2803920"/>
              <a:ext cx="1823019" cy="120176"/>
            </a:xfrm>
            <a:custGeom>
              <a:avLst/>
              <a:gdLst>
                <a:gd name="T0" fmla="*/ 0 w 1082"/>
                <a:gd name="T1" fmla="*/ 80 h 118"/>
                <a:gd name="T2" fmla="*/ 29 w 1082"/>
                <a:gd name="T3" fmla="*/ 80 h 118"/>
                <a:gd name="T4" fmla="*/ 59 w 1082"/>
                <a:gd name="T5" fmla="*/ 80 h 118"/>
                <a:gd name="T6" fmla="*/ 92 w 1082"/>
                <a:gd name="T7" fmla="*/ 80 h 118"/>
                <a:gd name="T8" fmla="*/ 122 w 1082"/>
                <a:gd name="T9" fmla="*/ 80 h 118"/>
                <a:gd name="T10" fmla="*/ 151 w 1082"/>
                <a:gd name="T11" fmla="*/ 76 h 118"/>
                <a:gd name="T12" fmla="*/ 185 w 1082"/>
                <a:gd name="T13" fmla="*/ 76 h 118"/>
                <a:gd name="T14" fmla="*/ 214 w 1082"/>
                <a:gd name="T15" fmla="*/ 68 h 118"/>
                <a:gd name="T16" fmla="*/ 244 w 1082"/>
                <a:gd name="T17" fmla="*/ 59 h 118"/>
                <a:gd name="T18" fmla="*/ 278 w 1082"/>
                <a:gd name="T19" fmla="*/ 51 h 118"/>
                <a:gd name="T20" fmla="*/ 307 w 1082"/>
                <a:gd name="T21" fmla="*/ 38 h 118"/>
                <a:gd name="T22" fmla="*/ 337 w 1082"/>
                <a:gd name="T23" fmla="*/ 26 h 118"/>
                <a:gd name="T24" fmla="*/ 370 w 1082"/>
                <a:gd name="T25" fmla="*/ 13 h 118"/>
                <a:gd name="T26" fmla="*/ 400 w 1082"/>
                <a:gd name="T27" fmla="*/ 4 h 118"/>
                <a:gd name="T28" fmla="*/ 429 w 1082"/>
                <a:gd name="T29" fmla="*/ 0 h 118"/>
                <a:gd name="T30" fmla="*/ 463 w 1082"/>
                <a:gd name="T31" fmla="*/ 4 h 118"/>
                <a:gd name="T32" fmla="*/ 492 w 1082"/>
                <a:gd name="T33" fmla="*/ 9 h 118"/>
                <a:gd name="T34" fmla="*/ 522 w 1082"/>
                <a:gd name="T35" fmla="*/ 17 h 118"/>
                <a:gd name="T36" fmla="*/ 555 w 1082"/>
                <a:gd name="T37" fmla="*/ 30 h 118"/>
                <a:gd name="T38" fmla="*/ 585 w 1082"/>
                <a:gd name="T39" fmla="*/ 42 h 118"/>
                <a:gd name="T40" fmla="*/ 614 w 1082"/>
                <a:gd name="T41" fmla="*/ 59 h 118"/>
                <a:gd name="T42" fmla="*/ 648 w 1082"/>
                <a:gd name="T43" fmla="*/ 72 h 118"/>
                <a:gd name="T44" fmla="*/ 678 w 1082"/>
                <a:gd name="T45" fmla="*/ 84 h 118"/>
                <a:gd name="T46" fmla="*/ 707 w 1082"/>
                <a:gd name="T47" fmla="*/ 93 h 118"/>
                <a:gd name="T48" fmla="*/ 741 w 1082"/>
                <a:gd name="T49" fmla="*/ 97 h 118"/>
                <a:gd name="T50" fmla="*/ 770 w 1082"/>
                <a:gd name="T51" fmla="*/ 101 h 118"/>
                <a:gd name="T52" fmla="*/ 800 w 1082"/>
                <a:gd name="T53" fmla="*/ 106 h 118"/>
                <a:gd name="T54" fmla="*/ 833 w 1082"/>
                <a:gd name="T55" fmla="*/ 106 h 118"/>
                <a:gd name="T56" fmla="*/ 863 w 1082"/>
                <a:gd name="T57" fmla="*/ 106 h 118"/>
                <a:gd name="T58" fmla="*/ 892 w 1082"/>
                <a:gd name="T59" fmla="*/ 106 h 118"/>
                <a:gd name="T60" fmla="*/ 926 w 1082"/>
                <a:gd name="T61" fmla="*/ 110 h 118"/>
                <a:gd name="T62" fmla="*/ 955 w 1082"/>
                <a:gd name="T63" fmla="*/ 110 h 118"/>
                <a:gd name="T64" fmla="*/ 985 w 1082"/>
                <a:gd name="T65" fmla="*/ 110 h 118"/>
                <a:gd name="T66" fmla="*/ 1019 w 1082"/>
                <a:gd name="T67" fmla="*/ 114 h 118"/>
                <a:gd name="T68" fmla="*/ 1048 w 1082"/>
                <a:gd name="T69" fmla="*/ 114 h 118"/>
                <a:gd name="T70" fmla="*/ 1082 w 1082"/>
                <a:gd name="T7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118">
                  <a:moveTo>
                    <a:pt x="0" y="80"/>
                  </a:moveTo>
                  <a:lnTo>
                    <a:pt x="29" y="80"/>
                  </a:lnTo>
                  <a:lnTo>
                    <a:pt x="59" y="80"/>
                  </a:lnTo>
                  <a:lnTo>
                    <a:pt x="92" y="80"/>
                  </a:lnTo>
                  <a:lnTo>
                    <a:pt x="122" y="80"/>
                  </a:lnTo>
                  <a:lnTo>
                    <a:pt x="151" y="76"/>
                  </a:lnTo>
                  <a:lnTo>
                    <a:pt x="185" y="76"/>
                  </a:lnTo>
                  <a:lnTo>
                    <a:pt x="214" y="68"/>
                  </a:lnTo>
                  <a:lnTo>
                    <a:pt x="244" y="59"/>
                  </a:lnTo>
                  <a:lnTo>
                    <a:pt x="278" y="51"/>
                  </a:lnTo>
                  <a:lnTo>
                    <a:pt x="307" y="38"/>
                  </a:lnTo>
                  <a:lnTo>
                    <a:pt x="337" y="26"/>
                  </a:lnTo>
                  <a:lnTo>
                    <a:pt x="370" y="13"/>
                  </a:lnTo>
                  <a:lnTo>
                    <a:pt x="400" y="4"/>
                  </a:lnTo>
                  <a:lnTo>
                    <a:pt x="429" y="0"/>
                  </a:lnTo>
                  <a:lnTo>
                    <a:pt x="463" y="4"/>
                  </a:lnTo>
                  <a:lnTo>
                    <a:pt x="492" y="9"/>
                  </a:lnTo>
                  <a:lnTo>
                    <a:pt x="522" y="17"/>
                  </a:lnTo>
                  <a:lnTo>
                    <a:pt x="555" y="30"/>
                  </a:lnTo>
                  <a:lnTo>
                    <a:pt x="585" y="42"/>
                  </a:lnTo>
                  <a:lnTo>
                    <a:pt x="614" y="59"/>
                  </a:lnTo>
                  <a:lnTo>
                    <a:pt x="648" y="72"/>
                  </a:lnTo>
                  <a:lnTo>
                    <a:pt x="678" y="84"/>
                  </a:lnTo>
                  <a:lnTo>
                    <a:pt x="707" y="93"/>
                  </a:lnTo>
                  <a:lnTo>
                    <a:pt x="741" y="97"/>
                  </a:lnTo>
                  <a:lnTo>
                    <a:pt x="770" y="101"/>
                  </a:lnTo>
                  <a:lnTo>
                    <a:pt x="800" y="106"/>
                  </a:lnTo>
                  <a:lnTo>
                    <a:pt x="833" y="106"/>
                  </a:lnTo>
                  <a:lnTo>
                    <a:pt x="863" y="106"/>
                  </a:lnTo>
                  <a:lnTo>
                    <a:pt x="892" y="106"/>
                  </a:lnTo>
                  <a:lnTo>
                    <a:pt x="926" y="110"/>
                  </a:lnTo>
                  <a:lnTo>
                    <a:pt x="955" y="110"/>
                  </a:lnTo>
                  <a:lnTo>
                    <a:pt x="985" y="110"/>
                  </a:lnTo>
                  <a:lnTo>
                    <a:pt x="1019" y="114"/>
                  </a:lnTo>
                  <a:lnTo>
                    <a:pt x="1048" y="114"/>
                  </a:lnTo>
                  <a:lnTo>
                    <a:pt x="1082" y="118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07" name="Freeform 300"/>
            <p:cNvSpPr>
              <a:spLocks/>
            </p:cNvSpPr>
            <p:nvPr/>
          </p:nvSpPr>
          <p:spPr bwMode="auto">
            <a:xfrm>
              <a:off x="4890625" y="2786607"/>
              <a:ext cx="1823019" cy="154803"/>
            </a:xfrm>
            <a:custGeom>
              <a:avLst/>
              <a:gdLst>
                <a:gd name="T0" fmla="*/ 0 w 1082"/>
                <a:gd name="T1" fmla="*/ 85 h 152"/>
                <a:gd name="T2" fmla="*/ 29 w 1082"/>
                <a:gd name="T3" fmla="*/ 89 h 152"/>
                <a:gd name="T4" fmla="*/ 59 w 1082"/>
                <a:gd name="T5" fmla="*/ 97 h 152"/>
                <a:gd name="T6" fmla="*/ 92 w 1082"/>
                <a:gd name="T7" fmla="*/ 97 h 152"/>
                <a:gd name="T8" fmla="*/ 122 w 1082"/>
                <a:gd name="T9" fmla="*/ 101 h 152"/>
                <a:gd name="T10" fmla="*/ 151 w 1082"/>
                <a:gd name="T11" fmla="*/ 106 h 152"/>
                <a:gd name="T12" fmla="*/ 185 w 1082"/>
                <a:gd name="T13" fmla="*/ 106 h 152"/>
                <a:gd name="T14" fmla="*/ 214 w 1082"/>
                <a:gd name="T15" fmla="*/ 101 h 152"/>
                <a:gd name="T16" fmla="*/ 244 w 1082"/>
                <a:gd name="T17" fmla="*/ 101 h 152"/>
                <a:gd name="T18" fmla="*/ 278 w 1082"/>
                <a:gd name="T19" fmla="*/ 97 h 152"/>
                <a:gd name="T20" fmla="*/ 307 w 1082"/>
                <a:gd name="T21" fmla="*/ 89 h 152"/>
                <a:gd name="T22" fmla="*/ 337 w 1082"/>
                <a:gd name="T23" fmla="*/ 85 h 152"/>
                <a:gd name="T24" fmla="*/ 370 w 1082"/>
                <a:gd name="T25" fmla="*/ 72 h 152"/>
                <a:gd name="T26" fmla="*/ 400 w 1082"/>
                <a:gd name="T27" fmla="*/ 64 h 152"/>
                <a:gd name="T28" fmla="*/ 429 w 1082"/>
                <a:gd name="T29" fmla="*/ 47 h 152"/>
                <a:gd name="T30" fmla="*/ 463 w 1082"/>
                <a:gd name="T31" fmla="*/ 34 h 152"/>
                <a:gd name="T32" fmla="*/ 492 w 1082"/>
                <a:gd name="T33" fmla="*/ 17 h 152"/>
                <a:gd name="T34" fmla="*/ 522 w 1082"/>
                <a:gd name="T35" fmla="*/ 5 h 152"/>
                <a:gd name="T36" fmla="*/ 555 w 1082"/>
                <a:gd name="T37" fmla="*/ 0 h 152"/>
                <a:gd name="T38" fmla="*/ 585 w 1082"/>
                <a:gd name="T39" fmla="*/ 0 h 152"/>
                <a:gd name="T40" fmla="*/ 614 w 1082"/>
                <a:gd name="T41" fmla="*/ 13 h 152"/>
                <a:gd name="T42" fmla="*/ 648 w 1082"/>
                <a:gd name="T43" fmla="*/ 26 h 152"/>
                <a:gd name="T44" fmla="*/ 678 w 1082"/>
                <a:gd name="T45" fmla="*/ 47 h 152"/>
                <a:gd name="T46" fmla="*/ 707 w 1082"/>
                <a:gd name="T47" fmla="*/ 64 h 152"/>
                <a:gd name="T48" fmla="*/ 741 w 1082"/>
                <a:gd name="T49" fmla="*/ 80 h 152"/>
                <a:gd name="T50" fmla="*/ 770 w 1082"/>
                <a:gd name="T51" fmla="*/ 97 h 152"/>
                <a:gd name="T52" fmla="*/ 800 w 1082"/>
                <a:gd name="T53" fmla="*/ 106 h 152"/>
                <a:gd name="T54" fmla="*/ 833 w 1082"/>
                <a:gd name="T55" fmla="*/ 114 h 152"/>
                <a:gd name="T56" fmla="*/ 863 w 1082"/>
                <a:gd name="T57" fmla="*/ 123 h 152"/>
                <a:gd name="T58" fmla="*/ 892 w 1082"/>
                <a:gd name="T59" fmla="*/ 127 h 152"/>
                <a:gd name="T60" fmla="*/ 926 w 1082"/>
                <a:gd name="T61" fmla="*/ 131 h 152"/>
                <a:gd name="T62" fmla="*/ 955 w 1082"/>
                <a:gd name="T63" fmla="*/ 135 h 152"/>
                <a:gd name="T64" fmla="*/ 985 w 1082"/>
                <a:gd name="T65" fmla="*/ 139 h 152"/>
                <a:gd name="T66" fmla="*/ 1019 w 1082"/>
                <a:gd name="T67" fmla="*/ 144 h 152"/>
                <a:gd name="T68" fmla="*/ 1048 w 1082"/>
                <a:gd name="T69" fmla="*/ 148 h 152"/>
                <a:gd name="T70" fmla="*/ 1082 w 1082"/>
                <a:gd name="T7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152">
                  <a:moveTo>
                    <a:pt x="0" y="85"/>
                  </a:moveTo>
                  <a:lnTo>
                    <a:pt x="29" y="89"/>
                  </a:lnTo>
                  <a:lnTo>
                    <a:pt x="59" y="97"/>
                  </a:lnTo>
                  <a:lnTo>
                    <a:pt x="92" y="97"/>
                  </a:lnTo>
                  <a:lnTo>
                    <a:pt x="122" y="101"/>
                  </a:lnTo>
                  <a:lnTo>
                    <a:pt x="151" y="106"/>
                  </a:lnTo>
                  <a:lnTo>
                    <a:pt x="185" y="106"/>
                  </a:lnTo>
                  <a:lnTo>
                    <a:pt x="214" y="101"/>
                  </a:lnTo>
                  <a:lnTo>
                    <a:pt x="244" y="101"/>
                  </a:lnTo>
                  <a:lnTo>
                    <a:pt x="278" y="97"/>
                  </a:lnTo>
                  <a:lnTo>
                    <a:pt x="307" y="89"/>
                  </a:lnTo>
                  <a:lnTo>
                    <a:pt x="337" y="85"/>
                  </a:lnTo>
                  <a:lnTo>
                    <a:pt x="370" y="72"/>
                  </a:lnTo>
                  <a:lnTo>
                    <a:pt x="400" y="64"/>
                  </a:lnTo>
                  <a:lnTo>
                    <a:pt x="429" y="47"/>
                  </a:lnTo>
                  <a:lnTo>
                    <a:pt x="463" y="34"/>
                  </a:lnTo>
                  <a:lnTo>
                    <a:pt x="492" y="17"/>
                  </a:lnTo>
                  <a:lnTo>
                    <a:pt x="522" y="5"/>
                  </a:lnTo>
                  <a:lnTo>
                    <a:pt x="555" y="0"/>
                  </a:lnTo>
                  <a:lnTo>
                    <a:pt x="585" y="0"/>
                  </a:lnTo>
                  <a:lnTo>
                    <a:pt x="614" y="13"/>
                  </a:lnTo>
                  <a:lnTo>
                    <a:pt x="648" y="26"/>
                  </a:lnTo>
                  <a:lnTo>
                    <a:pt x="678" y="47"/>
                  </a:lnTo>
                  <a:lnTo>
                    <a:pt x="707" y="64"/>
                  </a:lnTo>
                  <a:lnTo>
                    <a:pt x="741" y="80"/>
                  </a:lnTo>
                  <a:lnTo>
                    <a:pt x="770" y="97"/>
                  </a:lnTo>
                  <a:lnTo>
                    <a:pt x="800" y="106"/>
                  </a:lnTo>
                  <a:lnTo>
                    <a:pt x="833" y="114"/>
                  </a:lnTo>
                  <a:lnTo>
                    <a:pt x="863" y="123"/>
                  </a:lnTo>
                  <a:lnTo>
                    <a:pt x="892" y="127"/>
                  </a:lnTo>
                  <a:lnTo>
                    <a:pt x="926" y="131"/>
                  </a:lnTo>
                  <a:lnTo>
                    <a:pt x="955" y="135"/>
                  </a:lnTo>
                  <a:lnTo>
                    <a:pt x="985" y="139"/>
                  </a:lnTo>
                  <a:lnTo>
                    <a:pt x="1019" y="144"/>
                  </a:lnTo>
                  <a:lnTo>
                    <a:pt x="1048" y="148"/>
                  </a:lnTo>
                  <a:lnTo>
                    <a:pt x="1082" y="152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09" name="Freeform 301"/>
            <p:cNvSpPr>
              <a:spLocks/>
            </p:cNvSpPr>
            <p:nvPr/>
          </p:nvSpPr>
          <p:spPr bwMode="auto">
            <a:xfrm>
              <a:off x="4890625" y="2139898"/>
              <a:ext cx="1823019" cy="737350"/>
            </a:xfrm>
            <a:custGeom>
              <a:avLst/>
              <a:gdLst>
                <a:gd name="T0" fmla="*/ 0 w 1082"/>
                <a:gd name="T1" fmla="*/ 673 h 724"/>
                <a:gd name="T2" fmla="*/ 29 w 1082"/>
                <a:gd name="T3" fmla="*/ 673 h 724"/>
                <a:gd name="T4" fmla="*/ 59 w 1082"/>
                <a:gd name="T5" fmla="*/ 669 h 724"/>
                <a:gd name="T6" fmla="*/ 92 w 1082"/>
                <a:gd name="T7" fmla="*/ 661 h 724"/>
                <a:gd name="T8" fmla="*/ 122 w 1082"/>
                <a:gd name="T9" fmla="*/ 644 h 724"/>
                <a:gd name="T10" fmla="*/ 151 w 1082"/>
                <a:gd name="T11" fmla="*/ 623 h 724"/>
                <a:gd name="T12" fmla="*/ 185 w 1082"/>
                <a:gd name="T13" fmla="*/ 589 h 724"/>
                <a:gd name="T14" fmla="*/ 214 w 1082"/>
                <a:gd name="T15" fmla="*/ 539 h 724"/>
                <a:gd name="T16" fmla="*/ 244 w 1082"/>
                <a:gd name="T17" fmla="*/ 475 h 724"/>
                <a:gd name="T18" fmla="*/ 278 w 1082"/>
                <a:gd name="T19" fmla="*/ 395 h 724"/>
                <a:gd name="T20" fmla="*/ 307 w 1082"/>
                <a:gd name="T21" fmla="*/ 303 h 724"/>
                <a:gd name="T22" fmla="*/ 337 w 1082"/>
                <a:gd name="T23" fmla="*/ 206 h 724"/>
                <a:gd name="T24" fmla="*/ 370 w 1082"/>
                <a:gd name="T25" fmla="*/ 118 h 724"/>
                <a:gd name="T26" fmla="*/ 400 w 1082"/>
                <a:gd name="T27" fmla="*/ 46 h 724"/>
                <a:gd name="T28" fmla="*/ 429 w 1082"/>
                <a:gd name="T29" fmla="*/ 8 h 724"/>
                <a:gd name="T30" fmla="*/ 463 w 1082"/>
                <a:gd name="T31" fmla="*/ 0 h 724"/>
                <a:gd name="T32" fmla="*/ 492 w 1082"/>
                <a:gd name="T33" fmla="*/ 21 h 724"/>
                <a:gd name="T34" fmla="*/ 522 w 1082"/>
                <a:gd name="T35" fmla="*/ 71 h 724"/>
                <a:gd name="T36" fmla="*/ 555 w 1082"/>
                <a:gd name="T37" fmla="*/ 147 h 724"/>
                <a:gd name="T38" fmla="*/ 585 w 1082"/>
                <a:gd name="T39" fmla="*/ 244 h 724"/>
                <a:gd name="T40" fmla="*/ 614 w 1082"/>
                <a:gd name="T41" fmla="*/ 345 h 724"/>
                <a:gd name="T42" fmla="*/ 648 w 1082"/>
                <a:gd name="T43" fmla="*/ 438 h 724"/>
                <a:gd name="T44" fmla="*/ 678 w 1082"/>
                <a:gd name="T45" fmla="*/ 518 h 724"/>
                <a:gd name="T46" fmla="*/ 707 w 1082"/>
                <a:gd name="T47" fmla="*/ 577 h 724"/>
                <a:gd name="T48" fmla="*/ 741 w 1082"/>
                <a:gd name="T49" fmla="*/ 619 h 724"/>
                <a:gd name="T50" fmla="*/ 770 w 1082"/>
                <a:gd name="T51" fmla="*/ 644 h 724"/>
                <a:gd name="T52" fmla="*/ 800 w 1082"/>
                <a:gd name="T53" fmla="*/ 661 h 724"/>
                <a:gd name="T54" fmla="*/ 833 w 1082"/>
                <a:gd name="T55" fmla="*/ 665 h 724"/>
                <a:gd name="T56" fmla="*/ 863 w 1082"/>
                <a:gd name="T57" fmla="*/ 669 h 724"/>
                <a:gd name="T58" fmla="*/ 892 w 1082"/>
                <a:gd name="T59" fmla="*/ 673 h 724"/>
                <a:gd name="T60" fmla="*/ 926 w 1082"/>
                <a:gd name="T61" fmla="*/ 678 h 724"/>
                <a:gd name="T62" fmla="*/ 955 w 1082"/>
                <a:gd name="T63" fmla="*/ 682 h 724"/>
                <a:gd name="T64" fmla="*/ 985 w 1082"/>
                <a:gd name="T65" fmla="*/ 694 h 724"/>
                <a:gd name="T66" fmla="*/ 1019 w 1082"/>
                <a:gd name="T67" fmla="*/ 707 h 724"/>
                <a:gd name="T68" fmla="*/ 1048 w 1082"/>
                <a:gd name="T69" fmla="*/ 715 h 724"/>
                <a:gd name="T70" fmla="*/ 1082 w 1082"/>
                <a:gd name="T71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724">
                  <a:moveTo>
                    <a:pt x="0" y="673"/>
                  </a:moveTo>
                  <a:lnTo>
                    <a:pt x="29" y="673"/>
                  </a:lnTo>
                  <a:lnTo>
                    <a:pt x="59" y="669"/>
                  </a:lnTo>
                  <a:lnTo>
                    <a:pt x="92" y="661"/>
                  </a:lnTo>
                  <a:lnTo>
                    <a:pt x="122" y="644"/>
                  </a:lnTo>
                  <a:lnTo>
                    <a:pt x="151" y="623"/>
                  </a:lnTo>
                  <a:lnTo>
                    <a:pt x="185" y="589"/>
                  </a:lnTo>
                  <a:lnTo>
                    <a:pt x="214" y="539"/>
                  </a:lnTo>
                  <a:lnTo>
                    <a:pt x="244" y="475"/>
                  </a:lnTo>
                  <a:lnTo>
                    <a:pt x="278" y="395"/>
                  </a:lnTo>
                  <a:lnTo>
                    <a:pt x="307" y="303"/>
                  </a:lnTo>
                  <a:lnTo>
                    <a:pt x="337" y="206"/>
                  </a:lnTo>
                  <a:lnTo>
                    <a:pt x="370" y="118"/>
                  </a:lnTo>
                  <a:lnTo>
                    <a:pt x="400" y="46"/>
                  </a:lnTo>
                  <a:lnTo>
                    <a:pt x="429" y="8"/>
                  </a:lnTo>
                  <a:lnTo>
                    <a:pt x="463" y="0"/>
                  </a:lnTo>
                  <a:lnTo>
                    <a:pt x="492" y="21"/>
                  </a:lnTo>
                  <a:lnTo>
                    <a:pt x="522" y="71"/>
                  </a:lnTo>
                  <a:lnTo>
                    <a:pt x="555" y="147"/>
                  </a:lnTo>
                  <a:lnTo>
                    <a:pt x="585" y="244"/>
                  </a:lnTo>
                  <a:lnTo>
                    <a:pt x="614" y="345"/>
                  </a:lnTo>
                  <a:lnTo>
                    <a:pt x="648" y="438"/>
                  </a:lnTo>
                  <a:lnTo>
                    <a:pt x="678" y="518"/>
                  </a:lnTo>
                  <a:lnTo>
                    <a:pt x="707" y="577"/>
                  </a:lnTo>
                  <a:lnTo>
                    <a:pt x="741" y="619"/>
                  </a:lnTo>
                  <a:lnTo>
                    <a:pt x="770" y="644"/>
                  </a:lnTo>
                  <a:lnTo>
                    <a:pt x="800" y="661"/>
                  </a:lnTo>
                  <a:lnTo>
                    <a:pt x="833" y="665"/>
                  </a:lnTo>
                  <a:lnTo>
                    <a:pt x="863" y="669"/>
                  </a:lnTo>
                  <a:lnTo>
                    <a:pt x="892" y="673"/>
                  </a:lnTo>
                  <a:lnTo>
                    <a:pt x="926" y="678"/>
                  </a:lnTo>
                  <a:lnTo>
                    <a:pt x="955" y="682"/>
                  </a:lnTo>
                  <a:lnTo>
                    <a:pt x="985" y="694"/>
                  </a:lnTo>
                  <a:lnTo>
                    <a:pt x="1019" y="707"/>
                  </a:lnTo>
                  <a:lnTo>
                    <a:pt x="1048" y="715"/>
                  </a:lnTo>
                  <a:lnTo>
                    <a:pt x="1082" y="724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13" name="Freeform 302"/>
            <p:cNvSpPr>
              <a:spLocks/>
            </p:cNvSpPr>
            <p:nvPr/>
          </p:nvSpPr>
          <p:spPr bwMode="auto">
            <a:xfrm>
              <a:off x="4890625" y="2023796"/>
              <a:ext cx="1823019" cy="896226"/>
            </a:xfrm>
            <a:custGeom>
              <a:avLst/>
              <a:gdLst>
                <a:gd name="T0" fmla="*/ 0 w 1082"/>
                <a:gd name="T1" fmla="*/ 741 h 880"/>
                <a:gd name="T2" fmla="*/ 29 w 1082"/>
                <a:gd name="T3" fmla="*/ 737 h 880"/>
                <a:gd name="T4" fmla="*/ 59 w 1082"/>
                <a:gd name="T5" fmla="*/ 733 h 880"/>
                <a:gd name="T6" fmla="*/ 92 w 1082"/>
                <a:gd name="T7" fmla="*/ 728 h 880"/>
                <a:gd name="T8" fmla="*/ 122 w 1082"/>
                <a:gd name="T9" fmla="*/ 720 h 880"/>
                <a:gd name="T10" fmla="*/ 151 w 1082"/>
                <a:gd name="T11" fmla="*/ 712 h 880"/>
                <a:gd name="T12" fmla="*/ 185 w 1082"/>
                <a:gd name="T13" fmla="*/ 695 h 880"/>
                <a:gd name="T14" fmla="*/ 214 w 1082"/>
                <a:gd name="T15" fmla="*/ 669 h 880"/>
                <a:gd name="T16" fmla="*/ 244 w 1082"/>
                <a:gd name="T17" fmla="*/ 636 h 880"/>
                <a:gd name="T18" fmla="*/ 278 w 1082"/>
                <a:gd name="T19" fmla="*/ 594 h 880"/>
                <a:gd name="T20" fmla="*/ 307 w 1082"/>
                <a:gd name="T21" fmla="*/ 526 h 880"/>
                <a:gd name="T22" fmla="*/ 337 w 1082"/>
                <a:gd name="T23" fmla="*/ 438 h 880"/>
                <a:gd name="T24" fmla="*/ 370 w 1082"/>
                <a:gd name="T25" fmla="*/ 320 h 880"/>
                <a:gd name="T26" fmla="*/ 400 w 1082"/>
                <a:gd name="T27" fmla="*/ 181 h 880"/>
                <a:gd name="T28" fmla="*/ 429 w 1082"/>
                <a:gd name="T29" fmla="*/ 59 h 880"/>
                <a:gd name="T30" fmla="*/ 463 w 1082"/>
                <a:gd name="T31" fmla="*/ 0 h 880"/>
                <a:gd name="T32" fmla="*/ 492 w 1082"/>
                <a:gd name="T33" fmla="*/ 4 h 880"/>
                <a:gd name="T34" fmla="*/ 522 w 1082"/>
                <a:gd name="T35" fmla="*/ 63 h 880"/>
                <a:gd name="T36" fmla="*/ 555 w 1082"/>
                <a:gd name="T37" fmla="*/ 164 h 880"/>
                <a:gd name="T38" fmla="*/ 585 w 1082"/>
                <a:gd name="T39" fmla="*/ 295 h 880"/>
                <a:gd name="T40" fmla="*/ 614 w 1082"/>
                <a:gd name="T41" fmla="*/ 425 h 880"/>
                <a:gd name="T42" fmla="*/ 648 w 1082"/>
                <a:gd name="T43" fmla="*/ 539 h 880"/>
                <a:gd name="T44" fmla="*/ 678 w 1082"/>
                <a:gd name="T45" fmla="*/ 627 h 880"/>
                <a:gd name="T46" fmla="*/ 707 w 1082"/>
                <a:gd name="T47" fmla="*/ 691 h 880"/>
                <a:gd name="T48" fmla="*/ 741 w 1082"/>
                <a:gd name="T49" fmla="*/ 737 h 880"/>
                <a:gd name="T50" fmla="*/ 770 w 1082"/>
                <a:gd name="T51" fmla="*/ 770 h 880"/>
                <a:gd name="T52" fmla="*/ 800 w 1082"/>
                <a:gd name="T53" fmla="*/ 796 h 880"/>
                <a:gd name="T54" fmla="*/ 833 w 1082"/>
                <a:gd name="T55" fmla="*/ 813 h 880"/>
                <a:gd name="T56" fmla="*/ 863 w 1082"/>
                <a:gd name="T57" fmla="*/ 829 h 880"/>
                <a:gd name="T58" fmla="*/ 892 w 1082"/>
                <a:gd name="T59" fmla="*/ 842 h 880"/>
                <a:gd name="T60" fmla="*/ 926 w 1082"/>
                <a:gd name="T61" fmla="*/ 850 h 880"/>
                <a:gd name="T62" fmla="*/ 955 w 1082"/>
                <a:gd name="T63" fmla="*/ 859 h 880"/>
                <a:gd name="T64" fmla="*/ 985 w 1082"/>
                <a:gd name="T65" fmla="*/ 863 h 880"/>
                <a:gd name="T66" fmla="*/ 1019 w 1082"/>
                <a:gd name="T67" fmla="*/ 872 h 880"/>
                <a:gd name="T68" fmla="*/ 1048 w 1082"/>
                <a:gd name="T69" fmla="*/ 876 h 880"/>
                <a:gd name="T70" fmla="*/ 1082 w 1082"/>
                <a:gd name="T71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880">
                  <a:moveTo>
                    <a:pt x="0" y="741"/>
                  </a:moveTo>
                  <a:lnTo>
                    <a:pt x="29" y="737"/>
                  </a:lnTo>
                  <a:lnTo>
                    <a:pt x="59" y="733"/>
                  </a:lnTo>
                  <a:lnTo>
                    <a:pt x="92" y="728"/>
                  </a:lnTo>
                  <a:lnTo>
                    <a:pt x="122" y="720"/>
                  </a:lnTo>
                  <a:lnTo>
                    <a:pt x="151" y="712"/>
                  </a:lnTo>
                  <a:lnTo>
                    <a:pt x="185" y="695"/>
                  </a:lnTo>
                  <a:lnTo>
                    <a:pt x="214" y="669"/>
                  </a:lnTo>
                  <a:lnTo>
                    <a:pt x="244" y="636"/>
                  </a:lnTo>
                  <a:lnTo>
                    <a:pt x="278" y="594"/>
                  </a:lnTo>
                  <a:lnTo>
                    <a:pt x="307" y="526"/>
                  </a:lnTo>
                  <a:lnTo>
                    <a:pt x="337" y="438"/>
                  </a:lnTo>
                  <a:lnTo>
                    <a:pt x="370" y="320"/>
                  </a:lnTo>
                  <a:lnTo>
                    <a:pt x="400" y="181"/>
                  </a:lnTo>
                  <a:lnTo>
                    <a:pt x="429" y="59"/>
                  </a:lnTo>
                  <a:lnTo>
                    <a:pt x="463" y="0"/>
                  </a:lnTo>
                  <a:lnTo>
                    <a:pt x="492" y="4"/>
                  </a:lnTo>
                  <a:lnTo>
                    <a:pt x="522" y="63"/>
                  </a:lnTo>
                  <a:lnTo>
                    <a:pt x="555" y="164"/>
                  </a:lnTo>
                  <a:lnTo>
                    <a:pt x="585" y="295"/>
                  </a:lnTo>
                  <a:lnTo>
                    <a:pt x="614" y="425"/>
                  </a:lnTo>
                  <a:lnTo>
                    <a:pt x="648" y="539"/>
                  </a:lnTo>
                  <a:lnTo>
                    <a:pt x="678" y="627"/>
                  </a:lnTo>
                  <a:lnTo>
                    <a:pt x="707" y="691"/>
                  </a:lnTo>
                  <a:lnTo>
                    <a:pt x="741" y="737"/>
                  </a:lnTo>
                  <a:lnTo>
                    <a:pt x="770" y="770"/>
                  </a:lnTo>
                  <a:lnTo>
                    <a:pt x="800" y="796"/>
                  </a:lnTo>
                  <a:lnTo>
                    <a:pt x="833" y="813"/>
                  </a:lnTo>
                  <a:lnTo>
                    <a:pt x="863" y="829"/>
                  </a:lnTo>
                  <a:lnTo>
                    <a:pt x="892" y="842"/>
                  </a:lnTo>
                  <a:lnTo>
                    <a:pt x="926" y="850"/>
                  </a:lnTo>
                  <a:lnTo>
                    <a:pt x="955" y="859"/>
                  </a:lnTo>
                  <a:lnTo>
                    <a:pt x="985" y="863"/>
                  </a:lnTo>
                  <a:lnTo>
                    <a:pt x="1019" y="872"/>
                  </a:lnTo>
                  <a:lnTo>
                    <a:pt x="1048" y="876"/>
                  </a:lnTo>
                  <a:lnTo>
                    <a:pt x="1082" y="880"/>
                  </a:lnTo>
                </a:path>
              </a:pathLst>
            </a:custGeom>
            <a:noFill/>
            <a:ln w="25400">
              <a:solidFill>
                <a:srgbClr val="9BBB5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17" name="Freeform 303"/>
            <p:cNvSpPr>
              <a:spLocks/>
            </p:cNvSpPr>
            <p:nvPr/>
          </p:nvSpPr>
          <p:spPr bwMode="auto">
            <a:xfrm>
              <a:off x="4890625" y="2041110"/>
              <a:ext cx="1823019" cy="882987"/>
            </a:xfrm>
            <a:custGeom>
              <a:avLst/>
              <a:gdLst>
                <a:gd name="T0" fmla="*/ 0 w 1082"/>
                <a:gd name="T1" fmla="*/ 623 h 867"/>
                <a:gd name="T2" fmla="*/ 29 w 1082"/>
                <a:gd name="T3" fmla="*/ 619 h 867"/>
                <a:gd name="T4" fmla="*/ 59 w 1082"/>
                <a:gd name="T5" fmla="*/ 602 h 867"/>
                <a:gd name="T6" fmla="*/ 92 w 1082"/>
                <a:gd name="T7" fmla="*/ 577 h 867"/>
                <a:gd name="T8" fmla="*/ 122 w 1082"/>
                <a:gd name="T9" fmla="*/ 543 h 867"/>
                <a:gd name="T10" fmla="*/ 151 w 1082"/>
                <a:gd name="T11" fmla="*/ 492 h 867"/>
                <a:gd name="T12" fmla="*/ 185 w 1082"/>
                <a:gd name="T13" fmla="*/ 425 h 867"/>
                <a:gd name="T14" fmla="*/ 214 w 1082"/>
                <a:gd name="T15" fmla="*/ 345 h 867"/>
                <a:gd name="T16" fmla="*/ 244 w 1082"/>
                <a:gd name="T17" fmla="*/ 257 h 867"/>
                <a:gd name="T18" fmla="*/ 278 w 1082"/>
                <a:gd name="T19" fmla="*/ 160 h 867"/>
                <a:gd name="T20" fmla="*/ 307 w 1082"/>
                <a:gd name="T21" fmla="*/ 76 h 867"/>
                <a:gd name="T22" fmla="*/ 337 w 1082"/>
                <a:gd name="T23" fmla="*/ 17 h 867"/>
                <a:gd name="T24" fmla="*/ 370 w 1082"/>
                <a:gd name="T25" fmla="*/ 0 h 867"/>
                <a:gd name="T26" fmla="*/ 400 w 1082"/>
                <a:gd name="T27" fmla="*/ 29 h 867"/>
                <a:gd name="T28" fmla="*/ 429 w 1082"/>
                <a:gd name="T29" fmla="*/ 93 h 867"/>
                <a:gd name="T30" fmla="*/ 463 w 1082"/>
                <a:gd name="T31" fmla="*/ 185 h 867"/>
                <a:gd name="T32" fmla="*/ 492 w 1082"/>
                <a:gd name="T33" fmla="*/ 290 h 867"/>
                <a:gd name="T34" fmla="*/ 522 w 1082"/>
                <a:gd name="T35" fmla="*/ 400 h 867"/>
                <a:gd name="T36" fmla="*/ 555 w 1082"/>
                <a:gd name="T37" fmla="*/ 501 h 867"/>
                <a:gd name="T38" fmla="*/ 585 w 1082"/>
                <a:gd name="T39" fmla="*/ 598 h 867"/>
                <a:gd name="T40" fmla="*/ 614 w 1082"/>
                <a:gd name="T41" fmla="*/ 674 h 867"/>
                <a:gd name="T42" fmla="*/ 648 w 1082"/>
                <a:gd name="T43" fmla="*/ 732 h 867"/>
                <a:gd name="T44" fmla="*/ 678 w 1082"/>
                <a:gd name="T45" fmla="*/ 775 h 867"/>
                <a:gd name="T46" fmla="*/ 707 w 1082"/>
                <a:gd name="T47" fmla="*/ 804 h 867"/>
                <a:gd name="T48" fmla="*/ 741 w 1082"/>
                <a:gd name="T49" fmla="*/ 825 h 867"/>
                <a:gd name="T50" fmla="*/ 770 w 1082"/>
                <a:gd name="T51" fmla="*/ 833 h 867"/>
                <a:gd name="T52" fmla="*/ 800 w 1082"/>
                <a:gd name="T53" fmla="*/ 842 h 867"/>
                <a:gd name="T54" fmla="*/ 833 w 1082"/>
                <a:gd name="T55" fmla="*/ 846 h 867"/>
                <a:gd name="T56" fmla="*/ 863 w 1082"/>
                <a:gd name="T57" fmla="*/ 850 h 867"/>
                <a:gd name="T58" fmla="*/ 892 w 1082"/>
                <a:gd name="T59" fmla="*/ 850 h 867"/>
                <a:gd name="T60" fmla="*/ 926 w 1082"/>
                <a:gd name="T61" fmla="*/ 855 h 867"/>
                <a:gd name="T62" fmla="*/ 955 w 1082"/>
                <a:gd name="T63" fmla="*/ 855 h 867"/>
                <a:gd name="T64" fmla="*/ 985 w 1082"/>
                <a:gd name="T65" fmla="*/ 859 h 867"/>
                <a:gd name="T66" fmla="*/ 1019 w 1082"/>
                <a:gd name="T67" fmla="*/ 859 h 867"/>
                <a:gd name="T68" fmla="*/ 1048 w 1082"/>
                <a:gd name="T69" fmla="*/ 863 h 867"/>
                <a:gd name="T70" fmla="*/ 1082 w 1082"/>
                <a:gd name="T71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867">
                  <a:moveTo>
                    <a:pt x="0" y="623"/>
                  </a:moveTo>
                  <a:lnTo>
                    <a:pt x="29" y="619"/>
                  </a:lnTo>
                  <a:lnTo>
                    <a:pt x="59" y="602"/>
                  </a:lnTo>
                  <a:lnTo>
                    <a:pt x="92" y="577"/>
                  </a:lnTo>
                  <a:lnTo>
                    <a:pt x="122" y="543"/>
                  </a:lnTo>
                  <a:lnTo>
                    <a:pt x="151" y="492"/>
                  </a:lnTo>
                  <a:lnTo>
                    <a:pt x="185" y="425"/>
                  </a:lnTo>
                  <a:lnTo>
                    <a:pt x="214" y="345"/>
                  </a:lnTo>
                  <a:lnTo>
                    <a:pt x="244" y="257"/>
                  </a:lnTo>
                  <a:lnTo>
                    <a:pt x="278" y="160"/>
                  </a:lnTo>
                  <a:lnTo>
                    <a:pt x="307" y="76"/>
                  </a:lnTo>
                  <a:lnTo>
                    <a:pt x="337" y="17"/>
                  </a:lnTo>
                  <a:lnTo>
                    <a:pt x="370" y="0"/>
                  </a:lnTo>
                  <a:lnTo>
                    <a:pt x="400" y="29"/>
                  </a:lnTo>
                  <a:lnTo>
                    <a:pt x="429" y="93"/>
                  </a:lnTo>
                  <a:lnTo>
                    <a:pt x="463" y="185"/>
                  </a:lnTo>
                  <a:lnTo>
                    <a:pt x="492" y="290"/>
                  </a:lnTo>
                  <a:lnTo>
                    <a:pt x="522" y="400"/>
                  </a:lnTo>
                  <a:lnTo>
                    <a:pt x="555" y="501"/>
                  </a:lnTo>
                  <a:lnTo>
                    <a:pt x="585" y="598"/>
                  </a:lnTo>
                  <a:lnTo>
                    <a:pt x="614" y="674"/>
                  </a:lnTo>
                  <a:lnTo>
                    <a:pt x="648" y="732"/>
                  </a:lnTo>
                  <a:lnTo>
                    <a:pt x="678" y="775"/>
                  </a:lnTo>
                  <a:lnTo>
                    <a:pt x="707" y="804"/>
                  </a:lnTo>
                  <a:lnTo>
                    <a:pt x="741" y="825"/>
                  </a:lnTo>
                  <a:lnTo>
                    <a:pt x="770" y="833"/>
                  </a:lnTo>
                  <a:lnTo>
                    <a:pt x="800" y="842"/>
                  </a:lnTo>
                  <a:lnTo>
                    <a:pt x="833" y="846"/>
                  </a:lnTo>
                  <a:lnTo>
                    <a:pt x="863" y="850"/>
                  </a:lnTo>
                  <a:lnTo>
                    <a:pt x="892" y="850"/>
                  </a:lnTo>
                  <a:lnTo>
                    <a:pt x="926" y="855"/>
                  </a:lnTo>
                  <a:lnTo>
                    <a:pt x="955" y="855"/>
                  </a:lnTo>
                  <a:lnTo>
                    <a:pt x="985" y="859"/>
                  </a:lnTo>
                  <a:lnTo>
                    <a:pt x="1019" y="859"/>
                  </a:lnTo>
                  <a:lnTo>
                    <a:pt x="1048" y="863"/>
                  </a:lnTo>
                  <a:lnTo>
                    <a:pt x="1082" y="86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19" name="Freeform 304"/>
            <p:cNvSpPr>
              <a:spLocks/>
            </p:cNvSpPr>
            <p:nvPr/>
          </p:nvSpPr>
          <p:spPr bwMode="auto">
            <a:xfrm>
              <a:off x="4890625" y="1976948"/>
              <a:ext cx="1823019" cy="925761"/>
            </a:xfrm>
            <a:custGeom>
              <a:avLst/>
              <a:gdLst>
                <a:gd name="T0" fmla="*/ 0 w 1082"/>
                <a:gd name="T1" fmla="*/ 720 h 909"/>
                <a:gd name="T2" fmla="*/ 29 w 1082"/>
                <a:gd name="T3" fmla="*/ 699 h 909"/>
                <a:gd name="T4" fmla="*/ 59 w 1082"/>
                <a:gd name="T5" fmla="*/ 678 h 909"/>
                <a:gd name="T6" fmla="*/ 92 w 1082"/>
                <a:gd name="T7" fmla="*/ 648 h 909"/>
                <a:gd name="T8" fmla="*/ 122 w 1082"/>
                <a:gd name="T9" fmla="*/ 610 h 909"/>
                <a:gd name="T10" fmla="*/ 151 w 1082"/>
                <a:gd name="T11" fmla="*/ 560 h 909"/>
                <a:gd name="T12" fmla="*/ 185 w 1082"/>
                <a:gd name="T13" fmla="*/ 497 h 909"/>
                <a:gd name="T14" fmla="*/ 214 w 1082"/>
                <a:gd name="T15" fmla="*/ 412 h 909"/>
                <a:gd name="T16" fmla="*/ 244 w 1082"/>
                <a:gd name="T17" fmla="*/ 311 h 909"/>
                <a:gd name="T18" fmla="*/ 278 w 1082"/>
                <a:gd name="T19" fmla="*/ 189 h 909"/>
                <a:gd name="T20" fmla="*/ 307 w 1082"/>
                <a:gd name="T21" fmla="*/ 71 h 909"/>
                <a:gd name="T22" fmla="*/ 337 w 1082"/>
                <a:gd name="T23" fmla="*/ 0 h 909"/>
                <a:gd name="T24" fmla="*/ 370 w 1082"/>
                <a:gd name="T25" fmla="*/ 8 h 909"/>
                <a:gd name="T26" fmla="*/ 400 w 1082"/>
                <a:gd name="T27" fmla="*/ 88 h 909"/>
                <a:gd name="T28" fmla="*/ 429 w 1082"/>
                <a:gd name="T29" fmla="*/ 215 h 909"/>
                <a:gd name="T30" fmla="*/ 463 w 1082"/>
                <a:gd name="T31" fmla="*/ 345 h 909"/>
                <a:gd name="T32" fmla="*/ 492 w 1082"/>
                <a:gd name="T33" fmla="*/ 467 h 909"/>
                <a:gd name="T34" fmla="*/ 522 w 1082"/>
                <a:gd name="T35" fmla="*/ 572 h 909"/>
                <a:gd name="T36" fmla="*/ 555 w 1082"/>
                <a:gd name="T37" fmla="*/ 652 h 909"/>
                <a:gd name="T38" fmla="*/ 585 w 1082"/>
                <a:gd name="T39" fmla="*/ 720 h 909"/>
                <a:gd name="T40" fmla="*/ 614 w 1082"/>
                <a:gd name="T41" fmla="*/ 766 h 909"/>
                <a:gd name="T42" fmla="*/ 648 w 1082"/>
                <a:gd name="T43" fmla="*/ 804 h 909"/>
                <a:gd name="T44" fmla="*/ 678 w 1082"/>
                <a:gd name="T45" fmla="*/ 833 h 909"/>
                <a:gd name="T46" fmla="*/ 707 w 1082"/>
                <a:gd name="T47" fmla="*/ 850 h 909"/>
                <a:gd name="T48" fmla="*/ 741 w 1082"/>
                <a:gd name="T49" fmla="*/ 867 h 909"/>
                <a:gd name="T50" fmla="*/ 770 w 1082"/>
                <a:gd name="T51" fmla="*/ 880 h 909"/>
                <a:gd name="T52" fmla="*/ 800 w 1082"/>
                <a:gd name="T53" fmla="*/ 888 h 909"/>
                <a:gd name="T54" fmla="*/ 833 w 1082"/>
                <a:gd name="T55" fmla="*/ 892 h 909"/>
                <a:gd name="T56" fmla="*/ 863 w 1082"/>
                <a:gd name="T57" fmla="*/ 896 h 909"/>
                <a:gd name="T58" fmla="*/ 892 w 1082"/>
                <a:gd name="T59" fmla="*/ 901 h 909"/>
                <a:gd name="T60" fmla="*/ 926 w 1082"/>
                <a:gd name="T61" fmla="*/ 901 h 909"/>
                <a:gd name="T62" fmla="*/ 955 w 1082"/>
                <a:gd name="T63" fmla="*/ 901 h 909"/>
                <a:gd name="T64" fmla="*/ 985 w 1082"/>
                <a:gd name="T65" fmla="*/ 905 h 909"/>
                <a:gd name="T66" fmla="*/ 1019 w 1082"/>
                <a:gd name="T67" fmla="*/ 905 h 909"/>
                <a:gd name="T68" fmla="*/ 1048 w 1082"/>
                <a:gd name="T69" fmla="*/ 905 h 909"/>
                <a:gd name="T70" fmla="*/ 1082 w 1082"/>
                <a:gd name="T71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2" h="909">
                  <a:moveTo>
                    <a:pt x="0" y="720"/>
                  </a:moveTo>
                  <a:lnTo>
                    <a:pt x="29" y="699"/>
                  </a:lnTo>
                  <a:lnTo>
                    <a:pt x="59" y="678"/>
                  </a:lnTo>
                  <a:lnTo>
                    <a:pt x="92" y="648"/>
                  </a:lnTo>
                  <a:lnTo>
                    <a:pt x="122" y="610"/>
                  </a:lnTo>
                  <a:lnTo>
                    <a:pt x="151" y="560"/>
                  </a:lnTo>
                  <a:lnTo>
                    <a:pt x="185" y="497"/>
                  </a:lnTo>
                  <a:lnTo>
                    <a:pt x="214" y="412"/>
                  </a:lnTo>
                  <a:lnTo>
                    <a:pt x="244" y="311"/>
                  </a:lnTo>
                  <a:lnTo>
                    <a:pt x="278" y="189"/>
                  </a:lnTo>
                  <a:lnTo>
                    <a:pt x="307" y="71"/>
                  </a:lnTo>
                  <a:lnTo>
                    <a:pt x="337" y="0"/>
                  </a:lnTo>
                  <a:lnTo>
                    <a:pt x="370" y="8"/>
                  </a:lnTo>
                  <a:lnTo>
                    <a:pt x="400" y="88"/>
                  </a:lnTo>
                  <a:lnTo>
                    <a:pt x="429" y="215"/>
                  </a:lnTo>
                  <a:lnTo>
                    <a:pt x="463" y="345"/>
                  </a:lnTo>
                  <a:lnTo>
                    <a:pt x="492" y="467"/>
                  </a:lnTo>
                  <a:lnTo>
                    <a:pt x="522" y="572"/>
                  </a:lnTo>
                  <a:lnTo>
                    <a:pt x="555" y="652"/>
                  </a:lnTo>
                  <a:lnTo>
                    <a:pt x="585" y="720"/>
                  </a:lnTo>
                  <a:lnTo>
                    <a:pt x="614" y="766"/>
                  </a:lnTo>
                  <a:lnTo>
                    <a:pt x="648" y="804"/>
                  </a:lnTo>
                  <a:lnTo>
                    <a:pt x="678" y="833"/>
                  </a:lnTo>
                  <a:lnTo>
                    <a:pt x="707" y="850"/>
                  </a:lnTo>
                  <a:lnTo>
                    <a:pt x="741" y="867"/>
                  </a:lnTo>
                  <a:lnTo>
                    <a:pt x="770" y="880"/>
                  </a:lnTo>
                  <a:lnTo>
                    <a:pt x="800" y="888"/>
                  </a:lnTo>
                  <a:lnTo>
                    <a:pt x="833" y="892"/>
                  </a:lnTo>
                  <a:lnTo>
                    <a:pt x="863" y="896"/>
                  </a:lnTo>
                  <a:lnTo>
                    <a:pt x="892" y="901"/>
                  </a:lnTo>
                  <a:lnTo>
                    <a:pt x="926" y="901"/>
                  </a:lnTo>
                  <a:lnTo>
                    <a:pt x="955" y="901"/>
                  </a:lnTo>
                  <a:lnTo>
                    <a:pt x="985" y="905"/>
                  </a:lnTo>
                  <a:lnTo>
                    <a:pt x="1019" y="905"/>
                  </a:lnTo>
                  <a:lnTo>
                    <a:pt x="1048" y="905"/>
                  </a:lnTo>
                  <a:lnTo>
                    <a:pt x="1082" y="90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621" name="Rectangle 305"/>
            <p:cNvSpPr>
              <a:spLocks noChangeArrowheads="1"/>
            </p:cNvSpPr>
            <p:nvPr/>
          </p:nvSpPr>
          <p:spPr bwMode="auto">
            <a:xfrm>
              <a:off x="4875460" y="2976035"/>
              <a:ext cx="30624" cy="12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23" name="Rectangle 102"/>
            <p:cNvSpPr>
              <a:spLocks noChangeArrowheads="1"/>
            </p:cNvSpPr>
            <p:nvPr/>
          </p:nvSpPr>
          <p:spPr bwMode="auto">
            <a:xfrm>
              <a:off x="4923944" y="267422"/>
              <a:ext cx="14092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000000"/>
                  </a:solidFill>
                  <a:cs typeface="Arial" pitchFamily="34" charset="0"/>
                </a:rPr>
                <a:t>Gamma in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dCA1-mPFC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24" name="Rectangle 102"/>
            <p:cNvSpPr>
              <a:spLocks noChangeArrowheads="1"/>
            </p:cNvSpPr>
            <p:nvPr/>
          </p:nvSpPr>
          <p:spPr bwMode="auto">
            <a:xfrm>
              <a:off x="2967643" y="277460"/>
              <a:ext cx="1070127" cy="1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Gamma in dCA1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26" name="Rectangle 68"/>
            <p:cNvSpPr>
              <a:spLocks noChangeArrowheads="1"/>
            </p:cNvSpPr>
            <p:nvPr/>
          </p:nvSpPr>
          <p:spPr bwMode="auto">
            <a:xfrm rot="16200000">
              <a:off x="1890623" y="899817"/>
              <a:ext cx="942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Spectral density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(modulus)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28" name="Rectangle 68"/>
            <p:cNvSpPr>
              <a:spLocks noChangeArrowheads="1"/>
            </p:cNvSpPr>
            <p:nvPr/>
          </p:nvSpPr>
          <p:spPr bwMode="auto">
            <a:xfrm rot="16200000">
              <a:off x="4472901" y="2154783"/>
              <a:ext cx="6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92256" y="3693500"/>
            <a:ext cx="4529031" cy="3164500"/>
            <a:chOff x="2202116" y="3693500"/>
            <a:chExt cx="4529031" cy="3164500"/>
          </a:xfrm>
        </p:grpSpPr>
        <p:sp>
          <p:nvSpPr>
            <p:cNvPr id="633" name="Line 8"/>
            <p:cNvSpPr>
              <a:spLocks noChangeShapeType="1"/>
            </p:cNvSpPr>
            <p:nvPr/>
          </p:nvSpPr>
          <p:spPr bwMode="auto">
            <a:xfrm>
              <a:off x="2786624" y="4978768"/>
              <a:ext cx="17930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Line 10"/>
            <p:cNvSpPr>
              <a:spLocks noChangeShapeType="1"/>
            </p:cNvSpPr>
            <p:nvPr/>
          </p:nvSpPr>
          <p:spPr bwMode="auto">
            <a:xfrm flipV="1">
              <a:off x="2786624" y="3952644"/>
              <a:ext cx="0" cy="1026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Line 11"/>
            <p:cNvSpPr>
              <a:spLocks noChangeShapeType="1"/>
            </p:cNvSpPr>
            <p:nvPr/>
          </p:nvSpPr>
          <p:spPr bwMode="auto">
            <a:xfrm>
              <a:off x="2786624" y="4978768"/>
              <a:ext cx="17930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Line 12"/>
            <p:cNvSpPr>
              <a:spLocks noChangeShapeType="1"/>
            </p:cNvSpPr>
            <p:nvPr/>
          </p:nvSpPr>
          <p:spPr bwMode="auto">
            <a:xfrm flipV="1">
              <a:off x="2786624" y="3952644"/>
              <a:ext cx="0" cy="1026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Line 13"/>
            <p:cNvSpPr>
              <a:spLocks noChangeShapeType="1"/>
            </p:cNvSpPr>
            <p:nvPr/>
          </p:nvSpPr>
          <p:spPr bwMode="auto">
            <a:xfrm flipV="1">
              <a:off x="2786624" y="4966562"/>
              <a:ext cx="0" cy="12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Rectangle 15"/>
            <p:cNvSpPr>
              <a:spLocks noChangeArrowheads="1"/>
            </p:cNvSpPr>
            <p:nvPr/>
          </p:nvSpPr>
          <p:spPr bwMode="auto">
            <a:xfrm>
              <a:off x="2765368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51" name="Line 16"/>
            <p:cNvSpPr>
              <a:spLocks noChangeShapeType="1"/>
            </p:cNvSpPr>
            <p:nvPr/>
          </p:nvSpPr>
          <p:spPr bwMode="auto">
            <a:xfrm flipV="1">
              <a:off x="3240585" y="4966562"/>
              <a:ext cx="0" cy="12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Rectangle 18"/>
            <p:cNvSpPr>
              <a:spLocks noChangeArrowheads="1"/>
            </p:cNvSpPr>
            <p:nvPr/>
          </p:nvSpPr>
          <p:spPr bwMode="auto">
            <a:xfrm>
              <a:off x="3219329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57" name="Line 19"/>
            <p:cNvSpPr>
              <a:spLocks noChangeShapeType="1"/>
            </p:cNvSpPr>
            <p:nvPr/>
          </p:nvSpPr>
          <p:spPr bwMode="auto">
            <a:xfrm flipV="1">
              <a:off x="3686954" y="4966562"/>
              <a:ext cx="0" cy="12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Rectangle 21"/>
            <p:cNvSpPr>
              <a:spLocks noChangeArrowheads="1"/>
            </p:cNvSpPr>
            <p:nvPr/>
          </p:nvSpPr>
          <p:spPr bwMode="auto">
            <a:xfrm>
              <a:off x="3665698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2" name="Line 22"/>
            <p:cNvSpPr>
              <a:spLocks noChangeShapeType="1"/>
            </p:cNvSpPr>
            <p:nvPr/>
          </p:nvSpPr>
          <p:spPr bwMode="auto">
            <a:xfrm flipV="1">
              <a:off x="4133322" y="4966562"/>
              <a:ext cx="0" cy="12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Rectangle 24"/>
            <p:cNvSpPr>
              <a:spLocks noChangeArrowheads="1"/>
            </p:cNvSpPr>
            <p:nvPr/>
          </p:nvSpPr>
          <p:spPr bwMode="auto">
            <a:xfrm>
              <a:off x="4112066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5" name="Rectangle 27"/>
            <p:cNvSpPr>
              <a:spLocks noChangeArrowheads="1"/>
            </p:cNvSpPr>
            <p:nvPr/>
          </p:nvSpPr>
          <p:spPr bwMode="auto">
            <a:xfrm>
              <a:off x="4538698" y="4994460"/>
              <a:ext cx="9945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7" name="Line 28"/>
            <p:cNvSpPr>
              <a:spLocks noChangeShapeType="1"/>
            </p:cNvSpPr>
            <p:nvPr/>
          </p:nvSpPr>
          <p:spPr bwMode="auto">
            <a:xfrm>
              <a:off x="2780713" y="4881996"/>
              <a:ext cx="212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Rectangle 30"/>
            <p:cNvSpPr>
              <a:spLocks noChangeArrowheads="1"/>
            </p:cNvSpPr>
            <p:nvPr/>
          </p:nvSpPr>
          <p:spPr bwMode="auto">
            <a:xfrm>
              <a:off x="2619517" y="4850611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75" name="Line 31"/>
            <p:cNvSpPr>
              <a:spLocks noChangeShapeType="1"/>
            </p:cNvSpPr>
            <p:nvPr/>
          </p:nvSpPr>
          <p:spPr bwMode="auto">
            <a:xfrm>
              <a:off x="2780713" y="4745993"/>
              <a:ext cx="212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Rectangle 33"/>
            <p:cNvSpPr>
              <a:spLocks noChangeArrowheads="1"/>
            </p:cNvSpPr>
            <p:nvPr/>
          </p:nvSpPr>
          <p:spPr bwMode="auto">
            <a:xfrm>
              <a:off x="2619517" y="4713736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79" name="Line 34"/>
            <p:cNvSpPr>
              <a:spLocks noChangeShapeType="1"/>
            </p:cNvSpPr>
            <p:nvPr/>
          </p:nvSpPr>
          <p:spPr bwMode="auto">
            <a:xfrm>
              <a:off x="2780713" y="4609990"/>
              <a:ext cx="21256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Rectangle 36"/>
            <p:cNvSpPr>
              <a:spLocks noChangeArrowheads="1"/>
            </p:cNvSpPr>
            <p:nvPr/>
          </p:nvSpPr>
          <p:spPr bwMode="auto">
            <a:xfrm>
              <a:off x="2619517" y="4577733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84" name="Line 37"/>
            <p:cNvSpPr>
              <a:spLocks noChangeShapeType="1"/>
            </p:cNvSpPr>
            <p:nvPr/>
          </p:nvSpPr>
          <p:spPr bwMode="auto">
            <a:xfrm>
              <a:off x="2780713" y="4473987"/>
              <a:ext cx="21256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Rectangle 39"/>
            <p:cNvSpPr>
              <a:spLocks noChangeArrowheads="1"/>
            </p:cNvSpPr>
            <p:nvPr/>
          </p:nvSpPr>
          <p:spPr bwMode="auto">
            <a:xfrm>
              <a:off x="2619517" y="4441731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91" name="Line 40"/>
            <p:cNvSpPr>
              <a:spLocks noChangeShapeType="1"/>
            </p:cNvSpPr>
            <p:nvPr/>
          </p:nvSpPr>
          <p:spPr bwMode="auto">
            <a:xfrm>
              <a:off x="2780713" y="4337113"/>
              <a:ext cx="21256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Rectangle 42"/>
            <p:cNvSpPr>
              <a:spLocks noChangeArrowheads="1"/>
            </p:cNvSpPr>
            <p:nvPr/>
          </p:nvSpPr>
          <p:spPr bwMode="auto">
            <a:xfrm>
              <a:off x="2683284" y="4305728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97" name="Line 43"/>
            <p:cNvSpPr>
              <a:spLocks noChangeShapeType="1"/>
            </p:cNvSpPr>
            <p:nvPr/>
          </p:nvSpPr>
          <p:spPr bwMode="auto">
            <a:xfrm>
              <a:off x="2780713" y="4205469"/>
              <a:ext cx="21256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Rectangle 45"/>
            <p:cNvSpPr>
              <a:spLocks noChangeArrowheads="1"/>
            </p:cNvSpPr>
            <p:nvPr/>
          </p:nvSpPr>
          <p:spPr bwMode="auto">
            <a:xfrm>
              <a:off x="2619517" y="4173212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03" name="Line 46"/>
            <p:cNvSpPr>
              <a:spLocks noChangeShapeType="1"/>
            </p:cNvSpPr>
            <p:nvPr/>
          </p:nvSpPr>
          <p:spPr bwMode="auto">
            <a:xfrm>
              <a:off x="2780713" y="4068595"/>
              <a:ext cx="21256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Rectangle 48"/>
            <p:cNvSpPr>
              <a:spLocks noChangeArrowheads="1"/>
            </p:cNvSpPr>
            <p:nvPr/>
          </p:nvSpPr>
          <p:spPr bwMode="auto">
            <a:xfrm>
              <a:off x="2628241" y="4037209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1.4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09" name="Line 50"/>
            <p:cNvSpPr>
              <a:spLocks noChangeShapeType="1"/>
            </p:cNvSpPr>
            <p:nvPr/>
          </p:nvSpPr>
          <p:spPr bwMode="auto">
            <a:xfrm>
              <a:off x="2786624" y="4978768"/>
              <a:ext cx="17930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Line 52"/>
            <p:cNvSpPr>
              <a:spLocks noChangeShapeType="1"/>
            </p:cNvSpPr>
            <p:nvPr/>
          </p:nvSpPr>
          <p:spPr bwMode="auto">
            <a:xfrm flipV="1">
              <a:off x="2786624" y="3952644"/>
              <a:ext cx="0" cy="1026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53"/>
            <p:cNvSpPr>
              <a:spLocks/>
            </p:cNvSpPr>
            <p:nvPr/>
          </p:nvSpPr>
          <p:spPr bwMode="auto">
            <a:xfrm>
              <a:off x="2786624" y="4020645"/>
              <a:ext cx="1793066" cy="697450"/>
            </a:xfrm>
            <a:custGeom>
              <a:avLst/>
              <a:gdLst>
                <a:gd name="T0" fmla="*/ 0 w 1181"/>
                <a:gd name="T1" fmla="*/ 800 h 800"/>
                <a:gd name="T2" fmla="*/ 147 w 1181"/>
                <a:gd name="T3" fmla="*/ 699 h 800"/>
                <a:gd name="T4" fmla="*/ 299 w 1181"/>
                <a:gd name="T5" fmla="*/ 575 h 800"/>
                <a:gd name="T6" fmla="*/ 446 w 1181"/>
                <a:gd name="T7" fmla="*/ 442 h 800"/>
                <a:gd name="T8" fmla="*/ 593 w 1181"/>
                <a:gd name="T9" fmla="*/ 239 h 800"/>
                <a:gd name="T10" fmla="*/ 740 w 1181"/>
                <a:gd name="T11" fmla="*/ 0 h 800"/>
                <a:gd name="T12" fmla="*/ 887 w 1181"/>
                <a:gd name="T13" fmla="*/ 134 h 800"/>
                <a:gd name="T14" fmla="*/ 1034 w 1181"/>
                <a:gd name="T15" fmla="*/ 451 h 800"/>
                <a:gd name="T16" fmla="*/ 1181 w 1181"/>
                <a:gd name="T17" fmla="*/ 73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800">
                  <a:moveTo>
                    <a:pt x="0" y="800"/>
                  </a:moveTo>
                  <a:lnTo>
                    <a:pt x="147" y="699"/>
                  </a:lnTo>
                  <a:lnTo>
                    <a:pt x="299" y="575"/>
                  </a:lnTo>
                  <a:lnTo>
                    <a:pt x="446" y="442"/>
                  </a:lnTo>
                  <a:lnTo>
                    <a:pt x="593" y="239"/>
                  </a:lnTo>
                  <a:lnTo>
                    <a:pt x="740" y="0"/>
                  </a:lnTo>
                  <a:lnTo>
                    <a:pt x="887" y="134"/>
                  </a:lnTo>
                  <a:lnTo>
                    <a:pt x="1034" y="451"/>
                  </a:lnTo>
                  <a:lnTo>
                    <a:pt x="1181" y="7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54"/>
            <p:cNvSpPr>
              <a:spLocks/>
            </p:cNvSpPr>
            <p:nvPr/>
          </p:nvSpPr>
          <p:spPr bwMode="auto">
            <a:xfrm>
              <a:off x="2786624" y="4009312"/>
              <a:ext cx="1793066" cy="708784"/>
            </a:xfrm>
            <a:custGeom>
              <a:avLst/>
              <a:gdLst>
                <a:gd name="T0" fmla="*/ 0 w 1181"/>
                <a:gd name="T1" fmla="*/ 813 h 813"/>
                <a:gd name="T2" fmla="*/ 147 w 1181"/>
                <a:gd name="T3" fmla="*/ 716 h 813"/>
                <a:gd name="T4" fmla="*/ 299 w 1181"/>
                <a:gd name="T5" fmla="*/ 592 h 813"/>
                <a:gd name="T6" fmla="*/ 446 w 1181"/>
                <a:gd name="T7" fmla="*/ 455 h 813"/>
                <a:gd name="T8" fmla="*/ 593 w 1181"/>
                <a:gd name="T9" fmla="*/ 239 h 813"/>
                <a:gd name="T10" fmla="*/ 740 w 1181"/>
                <a:gd name="T11" fmla="*/ 0 h 813"/>
                <a:gd name="T12" fmla="*/ 887 w 1181"/>
                <a:gd name="T13" fmla="*/ 174 h 813"/>
                <a:gd name="T14" fmla="*/ 1034 w 1181"/>
                <a:gd name="T15" fmla="*/ 441 h 813"/>
                <a:gd name="T16" fmla="*/ 1181 w 1181"/>
                <a:gd name="T17" fmla="*/ 73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813">
                  <a:moveTo>
                    <a:pt x="0" y="813"/>
                  </a:moveTo>
                  <a:lnTo>
                    <a:pt x="147" y="716"/>
                  </a:lnTo>
                  <a:lnTo>
                    <a:pt x="299" y="592"/>
                  </a:lnTo>
                  <a:lnTo>
                    <a:pt x="446" y="455"/>
                  </a:lnTo>
                  <a:lnTo>
                    <a:pt x="593" y="239"/>
                  </a:lnTo>
                  <a:lnTo>
                    <a:pt x="740" y="0"/>
                  </a:lnTo>
                  <a:lnTo>
                    <a:pt x="887" y="174"/>
                  </a:lnTo>
                  <a:lnTo>
                    <a:pt x="1034" y="441"/>
                  </a:lnTo>
                  <a:lnTo>
                    <a:pt x="1181" y="73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Rectangle 55"/>
            <p:cNvSpPr>
              <a:spLocks noChangeArrowheads="1"/>
            </p:cNvSpPr>
            <p:nvPr/>
          </p:nvSpPr>
          <p:spPr bwMode="auto">
            <a:xfrm>
              <a:off x="3252438" y="3693500"/>
              <a:ext cx="8709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Theta in dCA1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21" name="Rectangle 56"/>
            <p:cNvSpPr>
              <a:spLocks noChangeArrowheads="1"/>
            </p:cNvSpPr>
            <p:nvPr/>
          </p:nvSpPr>
          <p:spPr bwMode="auto">
            <a:xfrm>
              <a:off x="3358510" y="5113260"/>
              <a:ext cx="79989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frequency (Hz)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23" name="Freeform 57"/>
            <p:cNvSpPr>
              <a:spLocks/>
            </p:cNvSpPr>
            <p:nvPr/>
          </p:nvSpPr>
          <p:spPr bwMode="auto">
            <a:xfrm>
              <a:off x="2786624" y="4594298"/>
              <a:ext cx="1793066" cy="316469"/>
            </a:xfrm>
            <a:custGeom>
              <a:avLst/>
              <a:gdLst>
                <a:gd name="T0" fmla="*/ 0 w 1181"/>
                <a:gd name="T1" fmla="*/ 363 h 363"/>
                <a:gd name="T2" fmla="*/ 147 w 1181"/>
                <a:gd name="T3" fmla="*/ 335 h 363"/>
                <a:gd name="T4" fmla="*/ 299 w 1181"/>
                <a:gd name="T5" fmla="*/ 284 h 363"/>
                <a:gd name="T6" fmla="*/ 446 w 1181"/>
                <a:gd name="T7" fmla="*/ 220 h 363"/>
                <a:gd name="T8" fmla="*/ 593 w 1181"/>
                <a:gd name="T9" fmla="*/ 124 h 363"/>
                <a:gd name="T10" fmla="*/ 740 w 1181"/>
                <a:gd name="T11" fmla="*/ 0 h 363"/>
                <a:gd name="T12" fmla="*/ 887 w 1181"/>
                <a:gd name="T13" fmla="*/ 32 h 363"/>
                <a:gd name="T14" fmla="*/ 1034 w 1181"/>
                <a:gd name="T15" fmla="*/ 160 h 363"/>
                <a:gd name="T16" fmla="*/ 1181 w 1181"/>
                <a:gd name="T17" fmla="*/ 28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363">
                  <a:moveTo>
                    <a:pt x="0" y="363"/>
                  </a:moveTo>
                  <a:lnTo>
                    <a:pt x="147" y="335"/>
                  </a:lnTo>
                  <a:lnTo>
                    <a:pt x="299" y="284"/>
                  </a:lnTo>
                  <a:lnTo>
                    <a:pt x="446" y="220"/>
                  </a:lnTo>
                  <a:lnTo>
                    <a:pt x="593" y="124"/>
                  </a:lnTo>
                  <a:lnTo>
                    <a:pt x="740" y="0"/>
                  </a:lnTo>
                  <a:lnTo>
                    <a:pt x="887" y="32"/>
                  </a:lnTo>
                  <a:lnTo>
                    <a:pt x="1034" y="160"/>
                  </a:lnTo>
                  <a:lnTo>
                    <a:pt x="1181" y="289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58"/>
            <p:cNvSpPr>
              <a:spLocks/>
            </p:cNvSpPr>
            <p:nvPr/>
          </p:nvSpPr>
          <p:spPr bwMode="auto">
            <a:xfrm>
              <a:off x="2786624" y="4594298"/>
              <a:ext cx="1793066" cy="327802"/>
            </a:xfrm>
            <a:custGeom>
              <a:avLst/>
              <a:gdLst>
                <a:gd name="T0" fmla="*/ 0 w 1181"/>
                <a:gd name="T1" fmla="*/ 376 h 376"/>
                <a:gd name="T2" fmla="*/ 147 w 1181"/>
                <a:gd name="T3" fmla="*/ 349 h 376"/>
                <a:gd name="T4" fmla="*/ 299 w 1181"/>
                <a:gd name="T5" fmla="*/ 307 h 376"/>
                <a:gd name="T6" fmla="*/ 446 w 1181"/>
                <a:gd name="T7" fmla="*/ 239 h 376"/>
                <a:gd name="T8" fmla="*/ 593 w 1181"/>
                <a:gd name="T9" fmla="*/ 151 h 376"/>
                <a:gd name="T10" fmla="*/ 740 w 1181"/>
                <a:gd name="T11" fmla="*/ 13 h 376"/>
                <a:gd name="T12" fmla="*/ 887 w 1181"/>
                <a:gd name="T13" fmla="*/ 0 h 376"/>
                <a:gd name="T14" fmla="*/ 1034 w 1181"/>
                <a:gd name="T15" fmla="*/ 220 h 376"/>
                <a:gd name="T16" fmla="*/ 1181 w 1181"/>
                <a:gd name="T17" fmla="*/ 33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376">
                  <a:moveTo>
                    <a:pt x="0" y="376"/>
                  </a:moveTo>
                  <a:lnTo>
                    <a:pt x="147" y="349"/>
                  </a:lnTo>
                  <a:lnTo>
                    <a:pt x="299" y="307"/>
                  </a:lnTo>
                  <a:lnTo>
                    <a:pt x="446" y="239"/>
                  </a:lnTo>
                  <a:lnTo>
                    <a:pt x="593" y="151"/>
                  </a:lnTo>
                  <a:lnTo>
                    <a:pt x="740" y="13"/>
                  </a:lnTo>
                  <a:lnTo>
                    <a:pt x="887" y="0"/>
                  </a:lnTo>
                  <a:lnTo>
                    <a:pt x="1034" y="220"/>
                  </a:lnTo>
                  <a:lnTo>
                    <a:pt x="1181" y="330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59"/>
            <p:cNvSpPr>
              <a:spLocks/>
            </p:cNvSpPr>
            <p:nvPr/>
          </p:nvSpPr>
          <p:spPr bwMode="auto">
            <a:xfrm>
              <a:off x="2786624" y="4645735"/>
              <a:ext cx="1793066" cy="256313"/>
            </a:xfrm>
            <a:custGeom>
              <a:avLst/>
              <a:gdLst>
                <a:gd name="T0" fmla="*/ 0 w 1181"/>
                <a:gd name="T1" fmla="*/ 244 h 294"/>
                <a:gd name="T2" fmla="*/ 147 w 1181"/>
                <a:gd name="T3" fmla="*/ 216 h 294"/>
                <a:gd name="T4" fmla="*/ 299 w 1181"/>
                <a:gd name="T5" fmla="*/ 175 h 294"/>
                <a:gd name="T6" fmla="*/ 446 w 1181"/>
                <a:gd name="T7" fmla="*/ 134 h 294"/>
                <a:gd name="T8" fmla="*/ 593 w 1181"/>
                <a:gd name="T9" fmla="*/ 69 h 294"/>
                <a:gd name="T10" fmla="*/ 740 w 1181"/>
                <a:gd name="T11" fmla="*/ 0 h 294"/>
                <a:gd name="T12" fmla="*/ 887 w 1181"/>
                <a:gd name="T13" fmla="*/ 69 h 294"/>
                <a:gd name="T14" fmla="*/ 1034 w 1181"/>
                <a:gd name="T15" fmla="*/ 193 h 294"/>
                <a:gd name="T16" fmla="*/ 1181 w 1181"/>
                <a:gd name="T1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294">
                  <a:moveTo>
                    <a:pt x="0" y="244"/>
                  </a:moveTo>
                  <a:lnTo>
                    <a:pt x="147" y="216"/>
                  </a:lnTo>
                  <a:lnTo>
                    <a:pt x="299" y="175"/>
                  </a:lnTo>
                  <a:lnTo>
                    <a:pt x="446" y="134"/>
                  </a:lnTo>
                  <a:lnTo>
                    <a:pt x="593" y="69"/>
                  </a:lnTo>
                  <a:lnTo>
                    <a:pt x="740" y="0"/>
                  </a:lnTo>
                  <a:lnTo>
                    <a:pt x="887" y="69"/>
                  </a:lnTo>
                  <a:lnTo>
                    <a:pt x="1034" y="193"/>
                  </a:lnTo>
                  <a:lnTo>
                    <a:pt x="1181" y="294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60"/>
            <p:cNvSpPr>
              <a:spLocks/>
            </p:cNvSpPr>
            <p:nvPr/>
          </p:nvSpPr>
          <p:spPr bwMode="auto">
            <a:xfrm>
              <a:off x="2786624" y="4662299"/>
              <a:ext cx="1793066" cy="216210"/>
            </a:xfrm>
            <a:custGeom>
              <a:avLst/>
              <a:gdLst>
                <a:gd name="T0" fmla="*/ 0 w 1181"/>
                <a:gd name="T1" fmla="*/ 239 h 248"/>
                <a:gd name="T2" fmla="*/ 147 w 1181"/>
                <a:gd name="T3" fmla="*/ 188 h 248"/>
                <a:gd name="T4" fmla="*/ 299 w 1181"/>
                <a:gd name="T5" fmla="*/ 128 h 248"/>
                <a:gd name="T6" fmla="*/ 446 w 1181"/>
                <a:gd name="T7" fmla="*/ 96 h 248"/>
                <a:gd name="T8" fmla="*/ 593 w 1181"/>
                <a:gd name="T9" fmla="*/ 59 h 248"/>
                <a:gd name="T10" fmla="*/ 740 w 1181"/>
                <a:gd name="T11" fmla="*/ 4 h 248"/>
                <a:gd name="T12" fmla="*/ 887 w 1181"/>
                <a:gd name="T13" fmla="*/ 0 h 248"/>
                <a:gd name="T14" fmla="*/ 1034 w 1181"/>
                <a:gd name="T15" fmla="*/ 142 h 248"/>
                <a:gd name="T16" fmla="*/ 1181 w 1181"/>
                <a:gd name="T1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248">
                  <a:moveTo>
                    <a:pt x="0" y="239"/>
                  </a:moveTo>
                  <a:lnTo>
                    <a:pt x="147" y="188"/>
                  </a:lnTo>
                  <a:lnTo>
                    <a:pt x="299" y="128"/>
                  </a:lnTo>
                  <a:lnTo>
                    <a:pt x="446" y="96"/>
                  </a:lnTo>
                  <a:lnTo>
                    <a:pt x="593" y="59"/>
                  </a:lnTo>
                  <a:lnTo>
                    <a:pt x="740" y="4"/>
                  </a:lnTo>
                  <a:lnTo>
                    <a:pt x="887" y="0"/>
                  </a:lnTo>
                  <a:lnTo>
                    <a:pt x="1034" y="142"/>
                  </a:lnTo>
                  <a:lnTo>
                    <a:pt x="1181" y="248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Line 64"/>
            <p:cNvSpPr>
              <a:spLocks noChangeShapeType="1"/>
            </p:cNvSpPr>
            <p:nvPr/>
          </p:nvSpPr>
          <p:spPr bwMode="auto">
            <a:xfrm>
              <a:off x="4832040" y="4982255"/>
              <a:ext cx="17930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Line 66"/>
            <p:cNvSpPr>
              <a:spLocks noChangeShapeType="1"/>
            </p:cNvSpPr>
            <p:nvPr/>
          </p:nvSpPr>
          <p:spPr bwMode="auto">
            <a:xfrm flipV="1">
              <a:off x="4832040" y="3952644"/>
              <a:ext cx="0" cy="1029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Line 67"/>
            <p:cNvSpPr>
              <a:spLocks noChangeShapeType="1"/>
            </p:cNvSpPr>
            <p:nvPr/>
          </p:nvSpPr>
          <p:spPr bwMode="auto">
            <a:xfrm>
              <a:off x="4832040" y="4982255"/>
              <a:ext cx="17930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Line 68"/>
            <p:cNvSpPr>
              <a:spLocks noChangeShapeType="1"/>
            </p:cNvSpPr>
            <p:nvPr/>
          </p:nvSpPr>
          <p:spPr bwMode="auto">
            <a:xfrm flipV="1">
              <a:off x="4832040" y="3952644"/>
              <a:ext cx="0" cy="1029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Line 69"/>
            <p:cNvSpPr>
              <a:spLocks noChangeShapeType="1"/>
            </p:cNvSpPr>
            <p:nvPr/>
          </p:nvSpPr>
          <p:spPr bwMode="auto">
            <a:xfrm flipV="1">
              <a:off x="4832040" y="4970921"/>
              <a:ext cx="0" cy="11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Line 70"/>
            <p:cNvSpPr>
              <a:spLocks noChangeShapeType="1"/>
            </p:cNvSpPr>
            <p:nvPr/>
          </p:nvSpPr>
          <p:spPr bwMode="auto">
            <a:xfrm>
              <a:off x="4832040" y="3952644"/>
              <a:ext cx="0" cy="78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Rectangle 71"/>
            <p:cNvSpPr>
              <a:spLocks noChangeArrowheads="1"/>
            </p:cNvSpPr>
            <p:nvPr/>
          </p:nvSpPr>
          <p:spPr bwMode="auto">
            <a:xfrm>
              <a:off x="4812303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0" name="Line 72"/>
            <p:cNvSpPr>
              <a:spLocks noChangeShapeType="1"/>
            </p:cNvSpPr>
            <p:nvPr/>
          </p:nvSpPr>
          <p:spPr bwMode="auto">
            <a:xfrm flipV="1">
              <a:off x="5278409" y="4970921"/>
              <a:ext cx="0" cy="11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Rectangle 74"/>
            <p:cNvSpPr>
              <a:spLocks noChangeArrowheads="1"/>
            </p:cNvSpPr>
            <p:nvPr/>
          </p:nvSpPr>
          <p:spPr bwMode="auto">
            <a:xfrm>
              <a:off x="5258672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2" name="Line 75"/>
            <p:cNvSpPr>
              <a:spLocks noChangeShapeType="1"/>
            </p:cNvSpPr>
            <p:nvPr/>
          </p:nvSpPr>
          <p:spPr bwMode="auto">
            <a:xfrm flipV="1">
              <a:off x="5726296" y="4970921"/>
              <a:ext cx="0" cy="11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Rectangle 77"/>
            <p:cNvSpPr>
              <a:spLocks noChangeArrowheads="1"/>
            </p:cNvSpPr>
            <p:nvPr/>
          </p:nvSpPr>
          <p:spPr bwMode="auto">
            <a:xfrm>
              <a:off x="5705040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4" name="Line 78"/>
            <p:cNvSpPr>
              <a:spLocks noChangeShapeType="1"/>
            </p:cNvSpPr>
            <p:nvPr/>
          </p:nvSpPr>
          <p:spPr bwMode="auto">
            <a:xfrm flipV="1">
              <a:off x="6172664" y="4970921"/>
              <a:ext cx="0" cy="11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Rectangle 80"/>
            <p:cNvSpPr>
              <a:spLocks noChangeArrowheads="1"/>
            </p:cNvSpPr>
            <p:nvPr/>
          </p:nvSpPr>
          <p:spPr bwMode="auto">
            <a:xfrm>
              <a:off x="6151409" y="4994460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6" name="Rectangle 83"/>
            <p:cNvSpPr>
              <a:spLocks noChangeArrowheads="1"/>
            </p:cNvSpPr>
            <p:nvPr/>
          </p:nvSpPr>
          <p:spPr bwMode="auto">
            <a:xfrm>
              <a:off x="6584114" y="4994460"/>
              <a:ext cx="9945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7" name="Line 84"/>
            <p:cNvSpPr>
              <a:spLocks noChangeShapeType="1"/>
            </p:cNvSpPr>
            <p:nvPr/>
          </p:nvSpPr>
          <p:spPr bwMode="auto">
            <a:xfrm>
              <a:off x="4832040" y="4930817"/>
              <a:ext cx="15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Rectangle 86"/>
            <p:cNvSpPr>
              <a:spLocks noChangeArrowheads="1"/>
            </p:cNvSpPr>
            <p:nvPr/>
          </p:nvSpPr>
          <p:spPr bwMode="auto">
            <a:xfrm>
              <a:off x="4762201" y="4898561"/>
              <a:ext cx="49729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9" name="Line 87"/>
            <p:cNvSpPr>
              <a:spLocks noChangeShapeType="1"/>
            </p:cNvSpPr>
            <p:nvPr/>
          </p:nvSpPr>
          <p:spPr bwMode="auto">
            <a:xfrm>
              <a:off x="4832040" y="4622196"/>
              <a:ext cx="15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89"/>
            <p:cNvSpPr>
              <a:spLocks noChangeArrowheads="1"/>
            </p:cNvSpPr>
            <p:nvPr/>
          </p:nvSpPr>
          <p:spPr bwMode="auto">
            <a:xfrm>
              <a:off x="4633164" y="4589939"/>
              <a:ext cx="17395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61" name="Line 90"/>
            <p:cNvSpPr>
              <a:spLocks noChangeShapeType="1"/>
            </p:cNvSpPr>
            <p:nvPr/>
          </p:nvSpPr>
          <p:spPr bwMode="auto">
            <a:xfrm>
              <a:off x="4832040" y="4317061"/>
              <a:ext cx="15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Rectangle 92"/>
            <p:cNvSpPr>
              <a:spLocks noChangeArrowheads="1"/>
            </p:cNvSpPr>
            <p:nvPr/>
          </p:nvSpPr>
          <p:spPr bwMode="auto">
            <a:xfrm>
              <a:off x="4675675" y="4285676"/>
              <a:ext cx="12422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63" name="Line 93"/>
            <p:cNvSpPr>
              <a:spLocks noChangeShapeType="1"/>
            </p:cNvSpPr>
            <p:nvPr/>
          </p:nvSpPr>
          <p:spPr bwMode="auto">
            <a:xfrm>
              <a:off x="4832040" y="4009312"/>
              <a:ext cx="15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Rectangle 95"/>
            <p:cNvSpPr>
              <a:spLocks noChangeArrowheads="1"/>
            </p:cNvSpPr>
            <p:nvPr/>
          </p:nvSpPr>
          <p:spPr bwMode="auto">
            <a:xfrm>
              <a:off x="4625072" y="3977054"/>
              <a:ext cx="173958" cy="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67" name="Line 97"/>
            <p:cNvSpPr>
              <a:spLocks noChangeShapeType="1"/>
            </p:cNvSpPr>
            <p:nvPr/>
          </p:nvSpPr>
          <p:spPr bwMode="auto">
            <a:xfrm>
              <a:off x="4832040" y="4982255"/>
              <a:ext cx="17930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Line 99"/>
            <p:cNvSpPr>
              <a:spLocks noChangeShapeType="1"/>
            </p:cNvSpPr>
            <p:nvPr/>
          </p:nvSpPr>
          <p:spPr bwMode="auto">
            <a:xfrm flipV="1">
              <a:off x="4832040" y="3952644"/>
              <a:ext cx="0" cy="1029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100"/>
            <p:cNvSpPr>
              <a:spLocks/>
            </p:cNvSpPr>
            <p:nvPr/>
          </p:nvSpPr>
          <p:spPr bwMode="auto">
            <a:xfrm>
              <a:off x="4832040" y="4261265"/>
              <a:ext cx="1793066" cy="496933"/>
            </a:xfrm>
            <a:custGeom>
              <a:avLst/>
              <a:gdLst>
                <a:gd name="T0" fmla="*/ 0 w 1181"/>
                <a:gd name="T1" fmla="*/ 570 h 570"/>
                <a:gd name="T2" fmla="*/ 147 w 1181"/>
                <a:gd name="T3" fmla="*/ 524 h 570"/>
                <a:gd name="T4" fmla="*/ 294 w 1181"/>
                <a:gd name="T5" fmla="*/ 427 h 570"/>
                <a:gd name="T6" fmla="*/ 442 w 1181"/>
                <a:gd name="T7" fmla="*/ 322 h 570"/>
                <a:gd name="T8" fmla="*/ 589 w 1181"/>
                <a:gd name="T9" fmla="*/ 175 h 570"/>
                <a:gd name="T10" fmla="*/ 736 w 1181"/>
                <a:gd name="T11" fmla="*/ 0 h 570"/>
                <a:gd name="T12" fmla="*/ 883 w 1181"/>
                <a:gd name="T13" fmla="*/ 74 h 570"/>
                <a:gd name="T14" fmla="*/ 1030 w 1181"/>
                <a:gd name="T15" fmla="*/ 271 h 570"/>
                <a:gd name="T16" fmla="*/ 1181 w 1181"/>
                <a:gd name="T17" fmla="*/ 45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570">
                  <a:moveTo>
                    <a:pt x="0" y="570"/>
                  </a:moveTo>
                  <a:lnTo>
                    <a:pt x="147" y="524"/>
                  </a:lnTo>
                  <a:lnTo>
                    <a:pt x="294" y="427"/>
                  </a:lnTo>
                  <a:lnTo>
                    <a:pt x="442" y="322"/>
                  </a:lnTo>
                  <a:lnTo>
                    <a:pt x="589" y="175"/>
                  </a:lnTo>
                  <a:lnTo>
                    <a:pt x="736" y="0"/>
                  </a:lnTo>
                  <a:lnTo>
                    <a:pt x="883" y="74"/>
                  </a:lnTo>
                  <a:lnTo>
                    <a:pt x="1030" y="271"/>
                  </a:lnTo>
                  <a:lnTo>
                    <a:pt x="1181" y="45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101"/>
            <p:cNvSpPr>
              <a:spLocks/>
            </p:cNvSpPr>
            <p:nvPr/>
          </p:nvSpPr>
          <p:spPr bwMode="auto">
            <a:xfrm>
              <a:off x="4832040" y="4009312"/>
              <a:ext cx="1793066" cy="804683"/>
            </a:xfrm>
            <a:custGeom>
              <a:avLst/>
              <a:gdLst>
                <a:gd name="T0" fmla="*/ 0 w 1181"/>
                <a:gd name="T1" fmla="*/ 923 h 923"/>
                <a:gd name="T2" fmla="*/ 147 w 1181"/>
                <a:gd name="T3" fmla="*/ 896 h 923"/>
                <a:gd name="T4" fmla="*/ 294 w 1181"/>
                <a:gd name="T5" fmla="*/ 845 h 923"/>
                <a:gd name="T6" fmla="*/ 442 w 1181"/>
                <a:gd name="T7" fmla="*/ 749 h 923"/>
                <a:gd name="T8" fmla="*/ 589 w 1181"/>
                <a:gd name="T9" fmla="*/ 455 h 923"/>
                <a:gd name="T10" fmla="*/ 736 w 1181"/>
                <a:gd name="T11" fmla="*/ 0 h 923"/>
                <a:gd name="T12" fmla="*/ 883 w 1181"/>
                <a:gd name="T13" fmla="*/ 349 h 923"/>
                <a:gd name="T14" fmla="*/ 1030 w 1181"/>
                <a:gd name="T15" fmla="*/ 625 h 923"/>
                <a:gd name="T16" fmla="*/ 1181 w 1181"/>
                <a:gd name="T17" fmla="*/ 891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923">
                  <a:moveTo>
                    <a:pt x="0" y="923"/>
                  </a:moveTo>
                  <a:lnTo>
                    <a:pt x="147" y="896"/>
                  </a:lnTo>
                  <a:lnTo>
                    <a:pt x="294" y="845"/>
                  </a:lnTo>
                  <a:lnTo>
                    <a:pt x="442" y="749"/>
                  </a:lnTo>
                  <a:lnTo>
                    <a:pt x="589" y="455"/>
                  </a:lnTo>
                  <a:lnTo>
                    <a:pt x="736" y="0"/>
                  </a:lnTo>
                  <a:lnTo>
                    <a:pt x="883" y="349"/>
                  </a:lnTo>
                  <a:lnTo>
                    <a:pt x="1030" y="625"/>
                  </a:lnTo>
                  <a:lnTo>
                    <a:pt x="1181" y="891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Rectangle 102"/>
            <p:cNvSpPr>
              <a:spLocks noChangeArrowheads="1"/>
            </p:cNvSpPr>
            <p:nvPr/>
          </p:nvSpPr>
          <p:spPr bwMode="auto">
            <a:xfrm>
              <a:off x="5171276" y="3741960"/>
              <a:ext cx="12719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Theta in dCA1-mPFC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4832040" y="4890714"/>
              <a:ext cx="1793066" cy="27898"/>
            </a:xfrm>
            <a:custGeom>
              <a:avLst/>
              <a:gdLst>
                <a:gd name="T0" fmla="*/ 0 w 1181"/>
                <a:gd name="T1" fmla="*/ 32 h 32"/>
                <a:gd name="T2" fmla="*/ 147 w 1181"/>
                <a:gd name="T3" fmla="*/ 23 h 32"/>
                <a:gd name="T4" fmla="*/ 294 w 1181"/>
                <a:gd name="T5" fmla="*/ 4 h 32"/>
                <a:gd name="T6" fmla="*/ 442 w 1181"/>
                <a:gd name="T7" fmla="*/ 0 h 32"/>
                <a:gd name="T8" fmla="*/ 589 w 1181"/>
                <a:gd name="T9" fmla="*/ 9 h 32"/>
                <a:gd name="T10" fmla="*/ 736 w 1181"/>
                <a:gd name="T11" fmla="*/ 18 h 32"/>
                <a:gd name="T12" fmla="*/ 883 w 1181"/>
                <a:gd name="T13" fmla="*/ 13 h 32"/>
                <a:gd name="T14" fmla="*/ 1030 w 1181"/>
                <a:gd name="T15" fmla="*/ 9 h 32"/>
                <a:gd name="T16" fmla="*/ 1181 w 1181"/>
                <a:gd name="T1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32">
                  <a:moveTo>
                    <a:pt x="0" y="32"/>
                  </a:moveTo>
                  <a:lnTo>
                    <a:pt x="147" y="23"/>
                  </a:lnTo>
                  <a:lnTo>
                    <a:pt x="294" y="4"/>
                  </a:lnTo>
                  <a:lnTo>
                    <a:pt x="442" y="0"/>
                  </a:lnTo>
                  <a:lnTo>
                    <a:pt x="589" y="9"/>
                  </a:lnTo>
                  <a:lnTo>
                    <a:pt x="736" y="18"/>
                  </a:lnTo>
                  <a:lnTo>
                    <a:pt x="883" y="13"/>
                  </a:lnTo>
                  <a:lnTo>
                    <a:pt x="1030" y="9"/>
                  </a:lnTo>
                  <a:lnTo>
                    <a:pt x="1181" y="13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4832040" y="4894201"/>
              <a:ext cx="1793066" cy="24411"/>
            </a:xfrm>
            <a:custGeom>
              <a:avLst/>
              <a:gdLst>
                <a:gd name="T0" fmla="*/ 0 w 1181"/>
                <a:gd name="T1" fmla="*/ 28 h 28"/>
                <a:gd name="T2" fmla="*/ 147 w 1181"/>
                <a:gd name="T3" fmla="*/ 19 h 28"/>
                <a:gd name="T4" fmla="*/ 294 w 1181"/>
                <a:gd name="T5" fmla="*/ 9 h 28"/>
                <a:gd name="T6" fmla="*/ 442 w 1181"/>
                <a:gd name="T7" fmla="*/ 0 h 28"/>
                <a:gd name="T8" fmla="*/ 589 w 1181"/>
                <a:gd name="T9" fmla="*/ 23 h 28"/>
                <a:gd name="T10" fmla="*/ 736 w 1181"/>
                <a:gd name="T11" fmla="*/ 19 h 28"/>
                <a:gd name="T12" fmla="*/ 883 w 1181"/>
                <a:gd name="T13" fmla="*/ 5 h 28"/>
                <a:gd name="T14" fmla="*/ 1030 w 1181"/>
                <a:gd name="T15" fmla="*/ 23 h 28"/>
                <a:gd name="T16" fmla="*/ 1181 w 1181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28">
                  <a:moveTo>
                    <a:pt x="0" y="28"/>
                  </a:moveTo>
                  <a:lnTo>
                    <a:pt x="147" y="19"/>
                  </a:lnTo>
                  <a:lnTo>
                    <a:pt x="294" y="9"/>
                  </a:lnTo>
                  <a:lnTo>
                    <a:pt x="442" y="0"/>
                  </a:lnTo>
                  <a:lnTo>
                    <a:pt x="589" y="23"/>
                  </a:lnTo>
                  <a:lnTo>
                    <a:pt x="736" y="19"/>
                  </a:lnTo>
                  <a:lnTo>
                    <a:pt x="883" y="5"/>
                  </a:lnTo>
                  <a:lnTo>
                    <a:pt x="1030" y="23"/>
                  </a:lnTo>
                  <a:lnTo>
                    <a:pt x="1181" y="28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4832040" y="4834046"/>
              <a:ext cx="1793066" cy="88053"/>
            </a:xfrm>
            <a:custGeom>
              <a:avLst/>
              <a:gdLst>
                <a:gd name="T0" fmla="*/ 0 w 1181"/>
                <a:gd name="T1" fmla="*/ 101 h 101"/>
                <a:gd name="T2" fmla="*/ 147 w 1181"/>
                <a:gd name="T3" fmla="*/ 55 h 101"/>
                <a:gd name="T4" fmla="*/ 294 w 1181"/>
                <a:gd name="T5" fmla="*/ 19 h 101"/>
                <a:gd name="T6" fmla="*/ 442 w 1181"/>
                <a:gd name="T7" fmla="*/ 0 h 101"/>
                <a:gd name="T8" fmla="*/ 589 w 1181"/>
                <a:gd name="T9" fmla="*/ 5 h 101"/>
                <a:gd name="T10" fmla="*/ 736 w 1181"/>
                <a:gd name="T11" fmla="*/ 9 h 101"/>
                <a:gd name="T12" fmla="*/ 883 w 1181"/>
                <a:gd name="T13" fmla="*/ 51 h 101"/>
                <a:gd name="T14" fmla="*/ 1030 w 1181"/>
                <a:gd name="T15" fmla="*/ 78 h 101"/>
                <a:gd name="T16" fmla="*/ 1181 w 1181"/>
                <a:gd name="T17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101">
                  <a:moveTo>
                    <a:pt x="0" y="101"/>
                  </a:moveTo>
                  <a:lnTo>
                    <a:pt x="147" y="55"/>
                  </a:lnTo>
                  <a:lnTo>
                    <a:pt x="294" y="19"/>
                  </a:lnTo>
                  <a:lnTo>
                    <a:pt x="442" y="0"/>
                  </a:lnTo>
                  <a:lnTo>
                    <a:pt x="589" y="5"/>
                  </a:lnTo>
                  <a:lnTo>
                    <a:pt x="736" y="9"/>
                  </a:lnTo>
                  <a:lnTo>
                    <a:pt x="883" y="51"/>
                  </a:lnTo>
                  <a:lnTo>
                    <a:pt x="1030" y="78"/>
                  </a:lnTo>
                  <a:lnTo>
                    <a:pt x="1181" y="92"/>
                  </a:lnTo>
                </a:path>
              </a:pathLst>
            </a:custGeom>
            <a:noFill/>
            <a:ln w="25400">
              <a:solidFill>
                <a:srgbClr val="2159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4832040" y="4813995"/>
              <a:ext cx="1793066" cy="96772"/>
            </a:xfrm>
            <a:custGeom>
              <a:avLst/>
              <a:gdLst>
                <a:gd name="T0" fmla="*/ 0 w 1181"/>
                <a:gd name="T1" fmla="*/ 111 h 111"/>
                <a:gd name="T2" fmla="*/ 147 w 1181"/>
                <a:gd name="T3" fmla="*/ 88 h 111"/>
                <a:gd name="T4" fmla="*/ 294 w 1181"/>
                <a:gd name="T5" fmla="*/ 78 h 111"/>
                <a:gd name="T6" fmla="*/ 442 w 1181"/>
                <a:gd name="T7" fmla="*/ 101 h 111"/>
                <a:gd name="T8" fmla="*/ 589 w 1181"/>
                <a:gd name="T9" fmla="*/ 69 h 111"/>
                <a:gd name="T10" fmla="*/ 736 w 1181"/>
                <a:gd name="T11" fmla="*/ 23 h 111"/>
                <a:gd name="T12" fmla="*/ 883 w 1181"/>
                <a:gd name="T13" fmla="*/ 0 h 111"/>
                <a:gd name="T14" fmla="*/ 1030 w 1181"/>
                <a:gd name="T15" fmla="*/ 55 h 111"/>
                <a:gd name="T16" fmla="*/ 1181 w 1181"/>
                <a:gd name="T17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111">
                  <a:moveTo>
                    <a:pt x="0" y="111"/>
                  </a:moveTo>
                  <a:lnTo>
                    <a:pt x="147" y="88"/>
                  </a:lnTo>
                  <a:lnTo>
                    <a:pt x="294" y="78"/>
                  </a:lnTo>
                  <a:lnTo>
                    <a:pt x="442" y="101"/>
                  </a:lnTo>
                  <a:lnTo>
                    <a:pt x="589" y="69"/>
                  </a:lnTo>
                  <a:lnTo>
                    <a:pt x="736" y="23"/>
                  </a:lnTo>
                  <a:lnTo>
                    <a:pt x="883" y="0"/>
                  </a:lnTo>
                  <a:lnTo>
                    <a:pt x="1030" y="55"/>
                  </a:lnTo>
                  <a:lnTo>
                    <a:pt x="1181" y="97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6" name="Group 775"/>
            <p:cNvGrpSpPr/>
            <p:nvPr/>
          </p:nvGrpSpPr>
          <p:grpSpPr>
            <a:xfrm>
              <a:off x="4633164" y="5204666"/>
              <a:ext cx="2097983" cy="1653334"/>
              <a:chOff x="3715349" y="3793160"/>
              <a:chExt cx="2143334" cy="2773084"/>
            </a:xfrm>
          </p:grpSpPr>
          <p:sp>
            <p:nvSpPr>
              <p:cNvPr id="777" name="Rectangle 166"/>
              <p:cNvSpPr>
                <a:spLocks noChangeArrowheads="1"/>
              </p:cNvSpPr>
              <p:nvPr/>
            </p:nvSpPr>
            <p:spPr bwMode="auto">
              <a:xfrm>
                <a:off x="3922713" y="4138613"/>
                <a:ext cx="1874837" cy="18764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168"/>
              <p:cNvSpPr>
                <a:spLocks noChangeShapeType="1"/>
              </p:cNvSpPr>
              <p:nvPr/>
            </p:nvSpPr>
            <p:spPr bwMode="auto">
              <a:xfrm>
                <a:off x="3922713" y="6015038"/>
                <a:ext cx="18748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170"/>
              <p:cNvSpPr>
                <a:spLocks noChangeShapeType="1"/>
              </p:cNvSpPr>
              <p:nvPr/>
            </p:nvSpPr>
            <p:spPr bwMode="auto">
              <a:xfrm flipV="1">
                <a:off x="3922713" y="4138613"/>
                <a:ext cx="0" cy="1876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171"/>
              <p:cNvSpPr>
                <a:spLocks noChangeShapeType="1"/>
              </p:cNvSpPr>
              <p:nvPr/>
            </p:nvSpPr>
            <p:spPr bwMode="auto">
              <a:xfrm>
                <a:off x="3922713" y="6015038"/>
                <a:ext cx="18748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172"/>
              <p:cNvSpPr>
                <a:spLocks noChangeShapeType="1"/>
              </p:cNvSpPr>
              <p:nvPr/>
            </p:nvSpPr>
            <p:spPr bwMode="auto">
              <a:xfrm flipV="1">
                <a:off x="3922713" y="4138613"/>
                <a:ext cx="0" cy="1876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173"/>
              <p:cNvSpPr>
                <a:spLocks noChangeShapeType="1"/>
              </p:cNvSpPr>
              <p:nvPr/>
            </p:nvSpPr>
            <p:spPr bwMode="auto">
              <a:xfrm flipV="1">
                <a:off x="3922713" y="5992813"/>
                <a:ext cx="0" cy="22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Rectangle 175"/>
              <p:cNvSpPr>
                <a:spLocks noChangeArrowheads="1"/>
              </p:cNvSpPr>
              <p:nvPr/>
            </p:nvSpPr>
            <p:spPr bwMode="auto">
              <a:xfrm>
                <a:off x="3902075" y="6035676"/>
                <a:ext cx="5199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84" name="Line 176"/>
              <p:cNvSpPr>
                <a:spLocks noChangeShapeType="1"/>
              </p:cNvSpPr>
              <p:nvPr/>
            </p:nvSpPr>
            <p:spPr bwMode="auto">
              <a:xfrm flipV="1">
                <a:off x="4389438" y="5992813"/>
                <a:ext cx="0" cy="22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Rectangle 178"/>
              <p:cNvSpPr>
                <a:spLocks noChangeArrowheads="1"/>
              </p:cNvSpPr>
              <p:nvPr/>
            </p:nvSpPr>
            <p:spPr bwMode="auto">
              <a:xfrm>
                <a:off x="4368800" y="6035676"/>
                <a:ext cx="5199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86" name="Line 179"/>
              <p:cNvSpPr>
                <a:spLocks noChangeShapeType="1"/>
              </p:cNvSpPr>
              <p:nvPr/>
            </p:nvSpPr>
            <p:spPr bwMode="auto">
              <a:xfrm flipV="1">
                <a:off x="4857750" y="5992813"/>
                <a:ext cx="0" cy="22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Rectangle 181"/>
              <p:cNvSpPr>
                <a:spLocks noChangeArrowheads="1"/>
              </p:cNvSpPr>
              <p:nvPr/>
            </p:nvSpPr>
            <p:spPr bwMode="auto">
              <a:xfrm>
                <a:off x="4835525" y="6035676"/>
                <a:ext cx="5199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88" name="Line 182"/>
              <p:cNvSpPr>
                <a:spLocks noChangeShapeType="1"/>
              </p:cNvSpPr>
              <p:nvPr/>
            </p:nvSpPr>
            <p:spPr bwMode="auto">
              <a:xfrm flipV="1">
                <a:off x="5324475" y="5992813"/>
                <a:ext cx="0" cy="22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Rectangle 184"/>
              <p:cNvSpPr>
                <a:spLocks noChangeArrowheads="1"/>
              </p:cNvSpPr>
              <p:nvPr/>
            </p:nvSpPr>
            <p:spPr bwMode="auto">
              <a:xfrm>
                <a:off x="5302250" y="6035676"/>
                <a:ext cx="5199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90" name="Rectangle 187"/>
              <p:cNvSpPr>
                <a:spLocks noChangeArrowheads="1"/>
              </p:cNvSpPr>
              <p:nvPr/>
            </p:nvSpPr>
            <p:spPr bwMode="auto">
              <a:xfrm>
                <a:off x="5754688" y="6035676"/>
                <a:ext cx="10399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91" name="Line 188"/>
              <p:cNvSpPr>
                <a:spLocks noChangeShapeType="1"/>
              </p:cNvSpPr>
              <p:nvPr/>
            </p:nvSpPr>
            <p:spPr bwMode="auto">
              <a:xfrm>
                <a:off x="3922713" y="5751513"/>
                <a:ext cx="15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Rectangle 190"/>
              <p:cNvSpPr>
                <a:spLocks noChangeArrowheads="1"/>
              </p:cNvSpPr>
              <p:nvPr/>
            </p:nvSpPr>
            <p:spPr bwMode="auto">
              <a:xfrm>
                <a:off x="3715349" y="5692776"/>
                <a:ext cx="181891" cy="123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0.05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93" name="Line 191"/>
              <p:cNvSpPr>
                <a:spLocks noChangeShapeType="1"/>
              </p:cNvSpPr>
              <p:nvPr/>
            </p:nvSpPr>
            <p:spPr bwMode="auto">
              <a:xfrm>
                <a:off x="3922713" y="5386388"/>
                <a:ext cx="15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Rectangle 193"/>
              <p:cNvSpPr>
                <a:spLocks noChangeArrowheads="1"/>
              </p:cNvSpPr>
              <p:nvPr/>
            </p:nvSpPr>
            <p:spPr bwMode="auto">
              <a:xfrm>
                <a:off x="3759800" y="5327652"/>
                <a:ext cx="129893" cy="123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95" name="Line 194"/>
              <p:cNvSpPr>
                <a:spLocks noChangeShapeType="1"/>
              </p:cNvSpPr>
              <p:nvPr/>
            </p:nvSpPr>
            <p:spPr bwMode="auto">
              <a:xfrm>
                <a:off x="3922713" y="5021263"/>
                <a:ext cx="15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Rectangle 196"/>
              <p:cNvSpPr>
                <a:spLocks noChangeArrowheads="1"/>
              </p:cNvSpPr>
              <p:nvPr/>
            </p:nvSpPr>
            <p:spPr bwMode="auto">
              <a:xfrm>
                <a:off x="3715349" y="4964114"/>
                <a:ext cx="181891" cy="123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97" name="Line 197"/>
              <p:cNvSpPr>
                <a:spLocks noChangeShapeType="1"/>
              </p:cNvSpPr>
              <p:nvPr/>
            </p:nvSpPr>
            <p:spPr bwMode="auto">
              <a:xfrm>
                <a:off x="3922713" y="4657726"/>
                <a:ext cx="15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Rectangle 199"/>
              <p:cNvSpPr>
                <a:spLocks noChangeArrowheads="1"/>
              </p:cNvSpPr>
              <p:nvPr/>
            </p:nvSpPr>
            <p:spPr bwMode="auto">
              <a:xfrm>
                <a:off x="3759800" y="4598989"/>
                <a:ext cx="129893" cy="123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99" name="Rectangle 202"/>
              <p:cNvSpPr>
                <a:spLocks noChangeArrowheads="1"/>
              </p:cNvSpPr>
              <p:nvPr/>
            </p:nvSpPr>
            <p:spPr bwMode="auto">
              <a:xfrm>
                <a:off x="3715349" y="4233862"/>
                <a:ext cx="181891" cy="123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0.25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00" name="Line 204"/>
              <p:cNvSpPr>
                <a:spLocks noChangeShapeType="1"/>
              </p:cNvSpPr>
              <p:nvPr/>
            </p:nvSpPr>
            <p:spPr bwMode="auto">
              <a:xfrm>
                <a:off x="3922713" y="6015038"/>
                <a:ext cx="18748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207"/>
              <p:cNvSpPr>
                <a:spLocks noChangeShapeType="1"/>
              </p:cNvSpPr>
              <p:nvPr/>
            </p:nvSpPr>
            <p:spPr bwMode="auto">
              <a:xfrm flipV="1">
                <a:off x="3922713" y="4138613"/>
                <a:ext cx="0" cy="1876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208"/>
              <p:cNvSpPr>
                <a:spLocks/>
              </p:cNvSpPr>
              <p:nvPr/>
            </p:nvSpPr>
            <p:spPr bwMode="auto">
              <a:xfrm>
                <a:off x="3922713" y="4445000"/>
                <a:ext cx="1874837" cy="1270000"/>
              </a:xfrm>
              <a:custGeom>
                <a:avLst/>
                <a:gdLst>
                  <a:gd name="T0" fmla="*/ 0 w 1181"/>
                  <a:gd name="T1" fmla="*/ 451 h 800"/>
                  <a:gd name="T2" fmla="*/ 147 w 1181"/>
                  <a:gd name="T3" fmla="*/ 285 h 800"/>
                  <a:gd name="T4" fmla="*/ 294 w 1181"/>
                  <a:gd name="T5" fmla="*/ 79 h 800"/>
                  <a:gd name="T6" fmla="*/ 442 w 1181"/>
                  <a:gd name="T7" fmla="*/ 0 h 800"/>
                  <a:gd name="T8" fmla="*/ 589 w 1181"/>
                  <a:gd name="T9" fmla="*/ 37 h 800"/>
                  <a:gd name="T10" fmla="*/ 736 w 1181"/>
                  <a:gd name="T11" fmla="*/ 88 h 800"/>
                  <a:gd name="T12" fmla="*/ 883 w 1181"/>
                  <a:gd name="T13" fmla="*/ 423 h 800"/>
                  <a:gd name="T14" fmla="*/ 1030 w 1181"/>
                  <a:gd name="T15" fmla="*/ 667 h 800"/>
                  <a:gd name="T16" fmla="*/ 1181 w 1181"/>
                  <a:gd name="T17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1" h="800">
                    <a:moveTo>
                      <a:pt x="0" y="451"/>
                    </a:moveTo>
                    <a:lnTo>
                      <a:pt x="147" y="285"/>
                    </a:lnTo>
                    <a:lnTo>
                      <a:pt x="294" y="79"/>
                    </a:lnTo>
                    <a:lnTo>
                      <a:pt x="442" y="0"/>
                    </a:lnTo>
                    <a:lnTo>
                      <a:pt x="589" y="37"/>
                    </a:lnTo>
                    <a:lnTo>
                      <a:pt x="736" y="88"/>
                    </a:lnTo>
                    <a:lnTo>
                      <a:pt x="883" y="423"/>
                    </a:lnTo>
                    <a:lnTo>
                      <a:pt x="1030" y="667"/>
                    </a:lnTo>
                    <a:lnTo>
                      <a:pt x="1181" y="80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209"/>
              <p:cNvSpPr>
                <a:spLocks/>
              </p:cNvSpPr>
              <p:nvPr/>
            </p:nvSpPr>
            <p:spPr bwMode="auto">
              <a:xfrm>
                <a:off x="3922713" y="4241800"/>
                <a:ext cx="1874837" cy="1430338"/>
              </a:xfrm>
              <a:custGeom>
                <a:avLst/>
                <a:gdLst>
                  <a:gd name="T0" fmla="*/ 0 w 1181"/>
                  <a:gd name="T1" fmla="*/ 629 h 901"/>
                  <a:gd name="T2" fmla="*/ 147 w 1181"/>
                  <a:gd name="T3" fmla="*/ 473 h 901"/>
                  <a:gd name="T4" fmla="*/ 294 w 1181"/>
                  <a:gd name="T5" fmla="*/ 266 h 901"/>
                  <a:gd name="T6" fmla="*/ 442 w 1181"/>
                  <a:gd name="T7" fmla="*/ 147 h 901"/>
                  <a:gd name="T8" fmla="*/ 589 w 1181"/>
                  <a:gd name="T9" fmla="*/ 69 h 901"/>
                  <a:gd name="T10" fmla="*/ 736 w 1181"/>
                  <a:gd name="T11" fmla="*/ 0 h 901"/>
                  <a:gd name="T12" fmla="*/ 883 w 1181"/>
                  <a:gd name="T13" fmla="*/ 413 h 901"/>
                  <a:gd name="T14" fmla="*/ 1030 w 1181"/>
                  <a:gd name="T15" fmla="*/ 726 h 901"/>
                  <a:gd name="T16" fmla="*/ 1181 w 1181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1" h="901">
                    <a:moveTo>
                      <a:pt x="0" y="629"/>
                    </a:moveTo>
                    <a:lnTo>
                      <a:pt x="147" y="473"/>
                    </a:lnTo>
                    <a:lnTo>
                      <a:pt x="294" y="266"/>
                    </a:lnTo>
                    <a:lnTo>
                      <a:pt x="442" y="147"/>
                    </a:lnTo>
                    <a:lnTo>
                      <a:pt x="589" y="69"/>
                    </a:lnTo>
                    <a:lnTo>
                      <a:pt x="736" y="0"/>
                    </a:lnTo>
                    <a:lnTo>
                      <a:pt x="883" y="413"/>
                    </a:lnTo>
                    <a:lnTo>
                      <a:pt x="1030" y="726"/>
                    </a:lnTo>
                    <a:lnTo>
                      <a:pt x="1181" y="90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Rectangle 210"/>
              <p:cNvSpPr>
                <a:spLocks noChangeArrowheads="1"/>
              </p:cNvSpPr>
              <p:nvPr/>
            </p:nvSpPr>
            <p:spPr bwMode="auto">
              <a:xfrm>
                <a:off x="4397717" y="3793160"/>
                <a:ext cx="914597" cy="309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cs typeface="Arial" pitchFamily="34" charset="0"/>
                  </a:rPr>
                  <a:t>Theta in </a:t>
                </a:r>
                <a:r>
                  <a:rPr lang="en-US" sz="1200" dirty="0" err="1" smtClean="0">
                    <a:solidFill>
                      <a:srgbClr val="000000"/>
                    </a:solidFill>
                    <a:cs typeface="Arial" pitchFamily="34" charset="0"/>
                  </a:rPr>
                  <a:t>mPFC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05" name="Rectangle 211"/>
              <p:cNvSpPr>
                <a:spLocks noChangeArrowheads="1"/>
              </p:cNvSpPr>
              <p:nvPr/>
            </p:nvSpPr>
            <p:spPr bwMode="auto">
              <a:xfrm>
                <a:off x="4484078" y="6295226"/>
                <a:ext cx="817190" cy="27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frequency </a:t>
                </a:r>
                <a:r>
                  <a:rPr lang="en-US" sz="1050" dirty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Hz)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806" name="Freeform 212"/>
              <p:cNvSpPr>
                <a:spLocks/>
              </p:cNvSpPr>
              <p:nvPr/>
            </p:nvSpPr>
            <p:spPr bwMode="auto">
              <a:xfrm>
                <a:off x="3922713" y="5211763"/>
                <a:ext cx="1874837" cy="620713"/>
              </a:xfrm>
              <a:custGeom>
                <a:avLst/>
                <a:gdLst>
                  <a:gd name="T0" fmla="*/ 0 w 1181"/>
                  <a:gd name="T1" fmla="*/ 221 h 391"/>
                  <a:gd name="T2" fmla="*/ 147 w 1181"/>
                  <a:gd name="T3" fmla="*/ 179 h 391"/>
                  <a:gd name="T4" fmla="*/ 294 w 1181"/>
                  <a:gd name="T5" fmla="*/ 87 h 391"/>
                  <a:gd name="T6" fmla="*/ 442 w 1181"/>
                  <a:gd name="T7" fmla="*/ 28 h 391"/>
                  <a:gd name="T8" fmla="*/ 589 w 1181"/>
                  <a:gd name="T9" fmla="*/ 9 h 391"/>
                  <a:gd name="T10" fmla="*/ 736 w 1181"/>
                  <a:gd name="T11" fmla="*/ 0 h 391"/>
                  <a:gd name="T12" fmla="*/ 883 w 1181"/>
                  <a:gd name="T13" fmla="*/ 175 h 391"/>
                  <a:gd name="T14" fmla="*/ 1030 w 1181"/>
                  <a:gd name="T15" fmla="*/ 312 h 391"/>
                  <a:gd name="T16" fmla="*/ 1181 w 1181"/>
                  <a:gd name="T1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1" h="391">
                    <a:moveTo>
                      <a:pt x="0" y="221"/>
                    </a:moveTo>
                    <a:lnTo>
                      <a:pt x="147" y="179"/>
                    </a:lnTo>
                    <a:lnTo>
                      <a:pt x="294" y="87"/>
                    </a:lnTo>
                    <a:lnTo>
                      <a:pt x="442" y="28"/>
                    </a:lnTo>
                    <a:lnTo>
                      <a:pt x="589" y="9"/>
                    </a:lnTo>
                    <a:lnTo>
                      <a:pt x="736" y="0"/>
                    </a:lnTo>
                    <a:lnTo>
                      <a:pt x="883" y="175"/>
                    </a:lnTo>
                    <a:lnTo>
                      <a:pt x="1030" y="312"/>
                    </a:lnTo>
                    <a:lnTo>
                      <a:pt x="1181" y="391"/>
                    </a:lnTo>
                  </a:path>
                </a:pathLst>
              </a:custGeom>
              <a:noFill/>
              <a:ln w="25400">
                <a:solidFill>
                  <a:srgbClr val="00009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213"/>
              <p:cNvSpPr>
                <a:spLocks/>
              </p:cNvSpPr>
              <p:nvPr/>
            </p:nvSpPr>
            <p:spPr bwMode="auto">
              <a:xfrm>
                <a:off x="3922713" y="5073650"/>
                <a:ext cx="1874837" cy="823913"/>
              </a:xfrm>
              <a:custGeom>
                <a:avLst/>
                <a:gdLst>
                  <a:gd name="T0" fmla="*/ 0 w 1181"/>
                  <a:gd name="T1" fmla="*/ 266 h 519"/>
                  <a:gd name="T2" fmla="*/ 147 w 1181"/>
                  <a:gd name="T3" fmla="*/ 170 h 519"/>
                  <a:gd name="T4" fmla="*/ 294 w 1181"/>
                  <a:gd name="T5" fmla="*/ 41 h 519"/>
                  <a:gd name="T6" fmla="*/ 442 w 1181"/>
                  <a:gd name="T7" fmla="*/ 0 h 519"/>
                  <a:gd name="T8" fmla="*/ 589 w 1181"/>
                  <a:gd name="T9" fmla="*/ 124 h 519"/>
                  <a:gd name="T10" fmla="*/ 736 w 1181"/>
                  <a:gd name="T11" fmla="*/ 271 h 519"/>
                  <a:gd name="T12" fmla="*/ 883 w 1181"/>
                  <a:gd name="T13" fmla="*/ 386 h 519"/>
                  <a:gd name="T14" fmla="*/ 1030 w 1181"/>
                  <a:gd name="T15" fmla="*/ 468 h 519"/>
                  <a:gd name="T16" fmla="*/ 1181 w 1181"/>
                  <a:gd name="T17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1" h="519">
                    <a:moveTo>
                      <a:pt x="0" y="266"/>
                    </a:moveTo>
                    <a:lnTo>
                      <a:pt x="147" y="170"/>
                    </a:lnTo>
                    <a:lnTo>
                      <a:pt x="294" y="41"/>
                    </a:lnTo>
                    <a:lnTo>
                      <a:pt x="442" y="0"/>
                    </a:lnTo>
                    <a:lnTo>
                      <a:pt x="589" y="124"/>
                    </a:lnTo>
                    <a:lnTo>
                      <a:pt x="736" y="271"/>
                    </a:lnTo>
                    <a:lnTo>
                      <a:pt x="883" y="386"/>
                    </a:lnTo>
                    <a:lnTo>
                      <a:pt x="1030" y="468"/>
                    </a:lnTo>
                    <a:lnTo>
                      <a:pt x="1181" y="519"/>
                    </a:lnTo>
                  </a:path>
                </a:pathLst>
              </a:custGeom>
              <a:noFill/>
              <a:ln w="25400">
                <a:solidFill>
                  <a:srgbClr val="00009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214"/>
              <p:cNvSpPr>
                <a:spLocks/>
              </p:cNvSpPr>
              <p:nvPr/>
            </p:nvSpPr>
            <p:spPr bwMode="auto">
              <a:xfrm>
                <a:off x="3922713" y="5167313"/>
                <a:ext cx="1874837" cy="715963"/>
              </a:xfrm>
              <a:custGeom>
                <a:avLst/>
                <a:gdLst>
                  <a:gd name="T0" fmla="*/ 0 w 1181"/>
                  <a:gd name="T1" fmla="*/ 221 h 451"/>
                  <a:gd name="T2" fmla="*/ 147 w 1181"/>
                  <a:gd name="T3" fmla="*/ 157 h 451"/>
                  <a:gd name="T4" fmla="*/ 294 w 1181"/>
                  <a:gd name="T5" fmla="*/ 51 h 451"/>
                  <a:gd name="T6" fmla="*/ 442 w 1181"/>
                  <a:gd name="T7" fmla="*/ 0 h 451"/>
                  <a:gd name="T8" fmla="*/ 589 w 1181"/>
                  <a:gd name="T9" fmla="*/ 14 h 451"/>
                  <a:gd name="T10" fmla="*/ 736 w 1181"/>
                  <a:gd name="T11" fmla="*/ 42 h 451"/>
                  <a:gd name="T12" fmla="*/ 883 w 1181"/>
                  <a:gd name="T13" fmla="*/ 230 h 451"/>
                  <a:gd name="T14" fmla="*/ 1030 w 1181"/>
                  <a:gd name="T15" fmla="*/ 373 h 451"/>
                  <a:gd name="T16" fmla="*/ 1181 w 1181"/>
                  <a:gd name="T17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1" h="451">
                    <a:moveTo>
                      <a:pt x="0" y="221"/>
                    </a:moveTo>
                    <a:lnTo>
                      <a:pt x="147" y="157"/>
                    </a:lnTo>
                    <a:lnTo>
                      <a:pt x="294" y="51"/>
                    </a:lnTo>
                    <a:lnTo>
                      <a:pt x="442" y="0"/>
                    </a:lnTo>
                    <a:lnTo>
                      <a:pt x="589" y="14"/>
                    </a:lnTo>
                    <a:lnTo>
                      <a:pt x="736" y="42"/>
                    </a:lnTo>
                    <a:lnTo>
                      <a:pt x="883" y="230"/>
                    </a:lnTo>
                    <a:lnTo>
                      <a:pt x="1030" y="373"/>
                    </a:lnTo>
                    <a:lnTo>
                      <a:pt x="1181" y="451"/>
                    </a:ln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215"/>
              <p:cNvSpPr>
                <a:spLocks/>
              </p:cNvSpPr>
              <p:nvPr/>
            </p:nvSpPr>
            <p:spPr bwMode="auto">
              <a:xfrm>
                <a:off x="3922713" y="5203825"/>
                <a:ext cx="1874837" cy="701675"/>
              </a:xfrm>
              <a:custGeom>
                <a:avLst/>
                <a:gdLst>
                  <a:gd name="T0" fmla="*/ 0 w 1181"/>
                  <a:gd name="T1" fmla="*/ 230 h 442"/>
                  <a:gd name="T2" fmla="*/ 147 w 1181"/>
                  <a:gd name="T3" fmla="*/ 143 h 442"/>
                  <a:gd name="T4" fmla="*/ 294 w 1181"/>
                  <a:gd name="T5" fmla="*/ 19 h 442"/>
                  <a:gd name="T6" fmla="*/ 442 w 1181"/>
                  <a:gd name="T7" fmla="*/ 0 h 442"/>
                  <a:gd name="T8" fmla="*/ 589 w 1181"/>
                  <a:gd name="T9" fmla="*/ 88 h 442"/>
                  <a:gd name="T10" fmla="*/ 736 w 1181"/>
                  <a:gd name="T11" fmla="*/ 207 h 442"/>
                  <a:gd name="T12" fmla="*/ 883 w 1181"/>
                  <a:gd name="T13" fmla="*/ 308 h 442"/>
                  <a:gd name="T14" fmla="*/ 1030 w 1181"/>
                  <a:gd name="T15" fmla="*/ 391 h 442"/>
                  <a:gd name="T16" fmla="*/ 1181 w 1181"/>
                  <a:gd name="T17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1" h="442">
                    <a:moveTo>
                      <a:pt x="0" y="230"/>
                    </a:moveTo>
                    <a:lnTo>
                      <a:pt x="147" y="143"/>
                    </a:lnTo>
                    <a:lnTo>
                      <a:pt x="294" y="19"/>
                    </a:lnTo>
                    <a:lnTo>
                      <a:pt x="442" y="0"/>
                    </a:lnTo>
                    <a:lnTo>
                      <a:pt x="589" y="88"/>
                    </a:lnTo>
                    <a:lnTo>
                      <a:pt x="736" y="207"/>
                    </a:lnTo>
                    <a:lnTo>
                      <a:pt x="883" y="308"/>
                    </a:lnTo>
                    <a:lnTo>
                      <a:pt x="1030" y="391"/>
                    </a:lnTo>
                    <a:lnTo>
                      <a:pt x="1181" y="442"/>
                    </a:lnTo>
                  </a:path>
                </a:pathLst>
              </a:custGeom>
              <a:noFill/>
              <a:ln w="25400">
                <a:solidFill>
                  <a:schemeClr val="accent5">
                    <a:lumMod val="5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Rectangle 216"/>
              <p:cNvSpPr>
                <a:spLocks noChangeArrowheads="1"/>
              </p:cNvSpPr>
              <p:nvPr/>
            </p:nvSpPr>
            <p:spPr bwMode="auto">
              <a:xfrm>
                <a:off x="3908425" y="5942013"/>
                <a:ext cx="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811" name="Rectangle 68"/>
            <p:cNvSpPr>
              <a:spLocks noChangeArrowheads="1"/>
            </p:cNvSpPr>
            <p:nvPr/>
          </p:nvSpPr>
          <p:spPr bwMode="auto">
            <a:xfrm rot="16200000">
              <a:off x="1900110" y="4199044"/>
              <a:ext cx="942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Spectral density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(modulus)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812" name="Rectangle 86"/>
            <p:cNvSpPr>
              <a:spLocks noChangeArrowheads="1"/>
            </p:cNvSpPr>
            <p:nvPr/>
          </p:nvSpPr>
          <p:spPr bwMode="auto">
            <a:xfrm flipH="1">
              <a:off x="4766800" y="6464731"/>
              <a:ext cx="110110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13" name="Rectangle 86"/>
            <p:cNvSpPr>
              <a:spLocks noChangeArrowheads="1"/>
            </p:cNvSpPr>
            <p:nvPr/>
          </p:nvSpPr>
          <p:spPr bwMode="auto">
            <a:xfrm flipH="1">
              <a:off x="2682268" y="4939351"/>
              <a:ext cx="110110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0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69334" y="203636"/>
            <a:ext cx="404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Extrinsic Connectivity Changes </a:t>
            </a:r>
          </a:p>
          <a:p>
            <a:r>
              <a:rPr lang="en-US" sz="2400" dirty="0" smtClean="0">
                <a:latin typeface="+mj-lt"/>
              </a:rPr>
              <a:t>under Ketamine</a:t>
            </a:r>
            <a:endParaRPr lang="en-US" sz="2400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11980" y="6430269"/>
            <a:ext cx="2758183" cy="372120"/>
            <a:chOff x="6136294" y="2797457"/>
            <a:chExt cx="2758183" cy="372120"/>
          </a:xfrm>
        </p:grpSpPr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615661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655666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4" name="Rectangle 21"/>
            <p:cNvSpPr>
              <a:spLocks noChangeArrowheads="1"/>
            </p:cNvSpPr>
            <p:nvPr/>
          </p:nvSpPr>
          <p:spPr bwMode="auto">
            <a:xfrm>
              <a:off x="6956714" y="2818373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5" name="Rectangle 49"/>
            <p:cNvSpPr>
              <a:spLocks noChangeArrowheads="1"/>
            </p:cNvSpPr>
            <p:nvPr/>
          </p:nvSpPr>
          <p:spPr bwMode="auto">
            <a:xfrm>
              <a:off x="6136294" y="2992176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781682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7" name="Rectangle 18"/>
            <p:cNvSpPr>
              <a:spLocks noChangeArrowheads="1"/>
            </p:cNvSpPr>
            <p:nvPr/>
          </p:nvSpPr>
          <p:spPr bwMode="auto">
            <a:xfrm>
              <a:off x="805811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8" name="Rectangle 21"/>
            <p:cNvSpPr>
              <a:spLocks noChangeArrowheads="1"/>
            </p:cNvSpPr>
            <p:nvPr/>
          </p:nvSpPr>
          <p:spPr bwMode="auto">
            <a:xfrm>
              <a:off x="8299404" y="2803817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9" name="Rectangle 49"/>
            <p:cNvSpPr>
              <a:spLocks noChangeArrowheads="1"/>
            </p:cNvSpPr>
            <p:nvPr/>
          </p:nvSpPr>
          <p:spPr bwMode="auto">
            <a:xfrm>
              <a:off x="7796504" y="3000300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8516694" y="279745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8757984" y="2797457"/>
              <a:ext cx="13649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30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90909" y="466313"/>
            <a:ext cx="982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Theta Model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578389" y="453613"/>
            <a:ext cx="111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Gamma Model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5746" y="2383735"/>
            <a:ext cx="3597175" cy="1934081"/>
            <a:chOff x="2359475" y="4235817"/>
            <a:chExt cx="3214387" cy="1819273"/>
          </a:xfrm>
        </p:grpSpPr>
        <p:sp>
          <p:nvSpPr>
            <p:cNvPr id="53" name="Oval 52"/>
            <p:cNvSpPr/>
            <p:nvPr/>
          </p:nvSpPr>
          <p:spPr>
            <a:xfrm rot="16200000">
              <a:off x="2560099" y="4122707"/>
              <a:ext cx="940295" cy="1341543"/>
            </a:xfrm>
            <a:prstGeom prst="ellips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 rot="20101244" flipV="1">
              <a:off x="3628530" y="4242908"/>
              <a:ext cx="840524" cy="323625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76200" cmpd="sng">
              <a:solidFill>
                <a:srgbClr val="7F7F7F"/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86125" y="4235817"/>
              <a:ext cx="1087737" cy="1159698"/>
            </a:xfrm>
            <a:prstGeom prst="ellipse">
              <a:avLst/>
            </a:prstGeom>
            <a:solidFill>
              <a:srgbClr val="7F7F7F">
                <a:alpha val="38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96149" y="4592453"/>
              <a:ext cx="575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dCA1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4430" y="448548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404040"/>
                  </a:solidFill>
                </a:rPr>
                <a:t>mPFC</a:t>
              </a:r>
              <a:endParaRPr lang="en-US" sz="1400" b="1" dirty="0" smtClean="0">
                <a:solidFill>
                  <a:srgbClr val="404040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7455736" flipV="1">
              <a:off x="3482318" y="4530353"/>
              <a:ext cx="1229862" cy="1819611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3175" cmpd="sng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5047721">
              <a:off x="4505810" y="4634234"/>
              <a:ext cx="124979" cy="361516"/>
              <a:chOff x="2870391" y="3117484"/>
              <a:chExt cx="436824" cy="467877"/>
            </a:xfrm>
            <a:effectLst/>
          </p:grpSpPr>
          <p:sp>
            <p:nvSpPr>
              <p:cNvPr id="134" name="Oval 133"/>
              <p:cNvSpPr/>
              <p:nvPr/>
            </p:nvSpPr>
            <p:spPr>
              <a:xfrm rot="7655775">
                <a:off x="2741313" y="3246562"/>
                <a:ext cx="431791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7655775">
                <a:off x="2967981" y="3246127"/>
                <a:ext cx="433590" cy="24487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Oval 136"/>
            <p:cNvSpPr/>
            <p:nvPr/>
          </p:nvSpPr>
          <p:spPr>
            <a:xfrm rot="14577883">
              <a:off x="2635027" y="5247607"/>
              <a:ext cx="351210" cy="4719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 rot="8362320">
              <a:off x="4601093" y="4236736"/>
              <a:ext cx="206869" cy="328026"/>
              <a:chOff x="607845" y="3581563"/>
              <a:chExt cx="454359" cy="559206"/>
            </a:xfrm>
          </p:grpSpPr>
          <p:sp>
            <p:nvSpPr>
              <p:cNvPr id="140" name="Oval 139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09217" y="2814363"/>
            <a:ext cx="3611869" cy="3608489"/>
            <a:chOff x="5317766" y="647103"/>
            <a:chExt cx="3611869" cy="3608489"/>
          </a:xfrm>
        </p:grpSpPr>
        <p:sp>
          <p:nvSpPr>
            <p:cNvPr id="63" name="Line 88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90"/>
            <p:cNvSpPr>
              <a:spLocks noChangeShapeType="1"/>
            </p:cNvSpPr>
            <p:nvPr/>
          </p:nvSpPr>
          <p:spPr bwMode="auto">
            <a:xfrm flipV="1">
              <a:off x="5834209" y="1102368"/>
              <a:ext cx="0" cy="133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65" name="Line 91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4"/>
            <p:cNvSpPr>
              <a:spLocks noChangeArrowheads="1"/>
            </p:cNvSpPr>
            <p:nvPr/>
          </p:nvSpPr>
          <p:spPr bwMode="auto">
            <a:xfrm>
              <a:off x="5648239" y="2348328"/>
              <a:ext cx="71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>
              <a:off x="5834209" y="176911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592904" y="1681578"/>
              <a:ext cx="14299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1" name="Line 108"/>
            <p:cNvSpPr>
              <a:spLocks noChangeShapeType="1"/>
            </p:cNvSpPr>
            <p:nvPr/>
          </p:nvSpPr>
          <p:spPr bwMode="auto">
            <a:xfrm>
              <a:off x="5834209" y="110236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72" name="Rectangle 110"/>
            <p:cNvSpPr>
              <a:spLocks noChangeArrowheads="1"/>
            </p:cNvSpPr>
            <p:nvPr/>
          </p:nvSpPr>
          <p:spPr bwMode="auto">
            <a:xfrm>
              <a:off x="5526229" y="1014828"/>
              <a:ext cx="2144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3" name="Line 112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16"/>
            <p:cNvSpPr>
              <a:spLocks noChangeArrowheads="1"/>
            </p:cNvSpPr>
            <p:nvPr/>
          </p:nvSpPr>
          <p:spPr bwMode="auto">
            <a:xfrm>
              <a:off x="6034234" y="1091028"/>
              <a:ext cx="266700" cy="13335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18"/>
            <p:cNvSpPr>
              <a:spLocks noChangeArrowheads="1"/>
            </p:cNvSpPr>
            <p:nvPr/>
          </p:nvSpPr>
          <p:spPr bwMode="auto">
            <a:xfrm>
              <a:off x="6367609" y="1795878"/>
              <a:ext cx="266700" cy="628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20"/>
            <p:cNvSpPr>
              <a:spLocks noChangeArrowheads="1"/>
            </p:cNvSpPr>
            <p:nvPr/>
          </p:nvSpPr>
          <p:spPr bwMode="auto">
            <a:xfrm>
              <a:off x="6700984" y="2129253"/>
              <a:ext cx="266700" cy="295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21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24"/>
            <p:cNvSpPr>
              <a:spLocks noChangeArrowheads="1"/>
            </p:cNvSpPr>
            <p:nvPr/>
          </p:nvSpPr>
          <p:spPr bwMode="auto">
            <a:xfrm rot="16200000">
              <a:off x="5051432" y="1642978"/>
              <a:ext cx="70194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strength (%)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5953346" y="647103"/>
              <a:ext cx="25648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NMDA-mediated input to PFC from dCA1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2" name="Rectangle 106"/>
            <p:cNvSpPr>
              <a:spLocks noChangeArrowheads="1"/>
            </p:cNvSpPr>
            <p:nvPr/>
          </p:nvSpPr>
          <p:spPr bwMode="auto">
            <a:xfrm>
              <a:off x="7561094" y="1038927"/>
              <a:ext cx="1333500" cy="138786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08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10"/>
            <p:cNvSpPr>
              <a:spLocks noChangeShapeType="1"/>
            </p:cNvSpPr>
            <p:nvPr/>
          </p:nvSpPr>
          <p:spPr bwMode="auto">
            <a:xfrm flipV="1">
              <a:off x="7549754" y="1038927"/>
              <a:ext cx="0" cy="13878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Line 111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28"/>
            <p:cNvSpPr>
              <a:spLocks noChangeShapeType="1"/>
            </p:cNvSpPr>
            <p:nvPr/>
          </p:nvSpPr>
          <p:spPr bwMode="auto">
            <a:xfrm>
              <a:off x="7549754" y="242679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Rectangle 130"/>
            <p:cNvSpPr>
              <a:spLocks noChangeArrowheads="1"/>
            </p:cNvSpPr>
            <p:nvPr/>
          </p:nvSpPr>
          <p:spPr bwMode="auto">
            <a:xfrm>
              <a:off x="7363784" y="2347487"/>
              <a:ext cx="71496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0" name="Line 131"/>
            <p:cNvSpPr>
              <a:spLocks noChangeShapeType="1"/>
            </p:cNvSpPr>
            <p:nvPr/>
          </p:nvSpPr>
          <p:spPr bwMode="auto">
            <a:xfrm>
              <a:off x="7549754" y="1732860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Rectangle 133"/>
            <p:cNvSpPr>
              <a:spLocks noChangeArrowheads="1"/>
            </p:cNvSpPr>
            <p:nvPr/>
          </p:nvSpPr>
          <p:spPr bwMode="auto">
            <a:xfrm>
              <a:off x="7297109" y="1653554"/>
              <a:ext cx="142993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2" name="Rectangle 136"/>
            <p:cNvSpPr>
              <a:spLocks noChangeArrowheads="1"/>
            </p:cNvSpPr>
            <p:nvPr/>
          </p:nvSpPr>
          <p:spPr bwMode="auto">
            <a:xfrm>
              <a:off x="7230434" y="959620"/>
              <a:ext cx="214489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5" name="Line 138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41"/>
            <p:cNvSpPr>
              <a:spLocks noChangeArrowheads="1"/>
            </p:cNvSpPr>
            <p:nvPr/>
          </p:nvSpPr>
          <p:spPr bwMode="auto">
            <a:xfrm>
              <a:off x="7694444" y="1038927"/>
              <a:ext cx="180975" cy="13878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42"/>
            <p:cNvSpPr>
              <a:spLocks noChangeArrowheads="1"/>
            </p:cNvSpPr>
            <p:nvPr/>
          </p:nvSpPr>
          <p:spPr bwMode="auto">
            <a:xfrm>
              <a:off x="7694444" y="1038927"/>
              <a:ext cx="180975" cy="138786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43"/>
            <p:cNvSpPr>
              <a:spLocks noChangeArrowheads="1"/>
            </p:cNvSpPr>
            <p:nvPr/>
          </p:nvSpPr>
          <p:spPr bwMode="auto">
            <a:xfrm>
              <a:off x="7923044" y="1128147"/>
              <a:ext cx="171450" cy="12986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44"/>
            <p:cNvSpPr>
              <a:spLocks noChangeArrowheads="1"/>
            </p:cNvSpPr>
            <p:nvPr/>
          </p:nvSpPr>
          <p:spPr bwMode="auto">
            <a:xfrm>
              <a:off x="7923044" y="1128147"/>
              <a:ext cx="171450" cy="129864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45"/>
            <p:cNvSpPr>
              <a:spLocks noChangeArrowheads="1"/>
            </p:cNvSpPr>
            <p:nvPr/>
          </p:nvSpPr>
          <p:spPr bwMode="auto">
            <a:xfrm>
              <a:off x="8142119" y="1197540"/>
              <a:ext cx="171450" cy="12292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46"/>
            <p:cNvSpPr>
              <a:spLocks noChangeArrowheads="1"/>
            </p:cNvSpPr>
            <p:nvPr/>
          </p:nvSpPr>
          <p:spPr bwMode="auto">
            <a:xfrm>
              <a:off x="8142119" y="1197540"/>
              <a:ext cx="171450" cy="122925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47"/>
            <p:cNvSpPr>
              <a:spLocks noChangeArrowheads="1"/>
            </p:cNvSpPr>
            <p:nvPr/>
          </p:nvSpPr>
          <p:spPr bwMode="auto">
            <a:xfrm>
              <a:off x="8361194" y="1336327"/>
              <a:ext cx="171450" cy="10904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48"/>
            <p:cNvSpPr>
              <a:spLocks noChangeArrowheads="1"/>
            </p:cNvSpPr>
            <p:nvPr/>
          </p:nvSpPr>
          <p:spPr bwMode="auto">
            <a:xfrm>
              <a:off x="8361194" y="1336327"/>
              <a:ext cx="171450" cy="109046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49"/>
            <p:cNvSpPr>
              <a:spLocks noChangeArrowheads="1"/>
            </p:cNvSpPr>
            <p:nvPr/>
          </p:nvSpPr>
          <p:spPr bwMode="auto">
            <a:xfrm>
              <a:off x="8580269" y="1871647"/>
              <a:ext cx="180975" cy="5551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50"/>
            <p:cNvSpPr>
              <a:spLocks noChangeArrowheads="1"/>
            </p:cNvSpPr>
            <p:nvPr/>
          </p:nvSpPr>
          <p:spPr bwMode="auto">
            <a:xfrm>
              <a:off x="8580269" y="1871647"/>
              <a:ext cx="180975" cy="55514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51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32697" y="2718512"/>
              <a:ext cx="1920418" cy="1537080"/>
              <a:chOff x="822269" y="3906838"/>
              <a:chExt cx="2166994" cy="1796708"/>
            </a:xfrm>
          </p:grpSpPr>
          <p:sp>
            <p:nvSpPr>
              <p:cNvPr id="143" name="Rectangle 107"/>
              <p:cNvSpPr>
                <a:spLocks noChangeArrowheads="1"/>
              </p:cNvSpPr>
              <p:nvPr/>
            </p:nvSpPr>
            <p:spPr bwMode="auto">
              <a:xfrm>
                <a:off x="1384300" y="3957638"/>
                <a:ext cx="1604963" cy="16351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4" name="Line 109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5" name="Line 111"/>
              <p:cNvSpPr>
                <a:spLocks noChangeShapeType="1"/>
              </p:cNvSpPr>
              <p:nvPr/>
            </p:nvSpPr>
            <p:spPr bwMode="auto">
              <a:xfrm flipV="1">
                <a:off x="1384300" y="3957638"/>
                <a:ext cx="0" cy="1635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6" name="Line 112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7" name="Line 123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8" name="Rectangle 125"/>
              <p:cNvSpPr>
                <a:spLocks noChangeArrowheads="1"/>
              </p:cNvSpPr>
              <p:nvPr/>
            </p:nvSpPr>
            <p:spPr bwMode="auto">
              <a:xfrm>
                <a:off x="1205230" y="5541963"/>
                <a:ext cx="68247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9" name="Line 126"/>
              <p:cNvSpPr>
                <a:spLocks noChangeShapeType="1"/>
              </p:cNvSpPr>
              <p:nvPr/>
            </p:nvSpPr>
            <p:spPr bwMode="auto">
              <a:xfrm>
                <a:off x="1384300" y="5184775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0" name="Rectangle 128"/>
              <p:cNvSpPr>
                <a:spLocks noChangeArrowheads="1"/>
              </p:cNvSpPr>
              <p:nvPr/>
            </p:nvSpPr>
            <p:spPr bwMode="auto">
              <a:xfrm>
                <a:off x="1168718" y="5132388"/>
                <a:ext cx="136493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50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1" name="Line 129"/>
              <p:cNvSpPr>
                <a:spLocks noChangeShapeType="1"/>
              </p:cNvSpPr>
              <p:nvPr/>
            </p:nvSpPr>
            <p:spPr bwMode="auto">
              <a:xfrm>
                <a:off x="1384300" y="4775200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2" name="Rectangle 131"/>
              <p:cNvSpPr>
                <a:spLocks noChangeArrowheads="1"/>
              </p:cNvSpPr>
              <p:nvPr/>
            </p:nvSpPr>
            <p:spPr bwMode="auto">
              <a:xfrm>
                <a:off x="1130618" y="4724400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100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3" name="Line 132"/>
              <p:cNvSpPr>
                <a:spLocks noChangeShapeType="1"/>
              </p:cNvSpPr>
              <p:nvPr/>
            </p:nvSpPr>
            <p:spPr bwMode="auto">
              <a:xfrm>
                <a:off x="1384300" y="4367213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4" name="Rectangle 134"/>
              <p:cNvSpPr>
                <a:spLocks noChangeArrowheads="1"/>
              </p:cNvSpPr>
              <p:nvPr/>
            </p:nvSpPr>
            <p:spPr bwMode="auto">
              <a:xfrm>
                <a:off x="1130618" y="4316413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150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5" name="Line 135"/>
              <p:cNvSpPr>
                <a:spLocks noChangeShapeType="1"/>
              </p:cNvSpPr>
              <p:nvPr/>
            </p:nvSpPr>
            <p:spPr bwMode="auto">
              <a:xfrm>
                <a:off x="1384300" y="3957638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6" name="Rectangle 137"/>
              <p:cNvSpPr>
                <a:spLocks noChangeArrowheads="1"/>
              </p:cNvSpPr>
              <p:nvPr/>
            </p:nvSpPr>
            <p:spPr bwMode="auto">
              <a:xfrm>
                <a:off x="1130618" y="3906838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200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7" name="Line 139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1627188" y="4775200"/>
                <a:ext cx="319088" cy="817563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9" name="Rectangle 145"/>
              <p:cNvSpPr>
                <a:spLocks noChangeArrowheads="1"/>
              </p:cNvSpPr>
              <p:nvPr/>
            </p:nvSpPr>
            <p:spPr bwMode="auto">
              <a:xfrm>
                <a:off x="2027238" y="4481513"/>
                <a:ext cx="317500" cy="111125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60" name="Rectangle 147"/>
              <p:cNvSpPr>
                <a:spLocks noChangeArrowheads="1"/>
              </p:cNvSpPr>
              <p:nvPr/>
            </p:nvSpPr>
            <p:spPr bwMode="auto">
              <a:xfrm>
                <a:off x="2427288" y="4092575"/>
                <a:ext cx="317500" cy="1500188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61" name="Line 148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62" name="Rectangle 151"/>
              <p:cNvSpPr>
                <a:spLocks noChangeArrowheads="1"/>
              </p:cNvSpPr>
              <p:nvPr/>
            </p:nvSpPr>
            <p:spPr bwMode="auto">
              <a:xfrm rot="16200000">
                <a:off x="555934" y="4696914"/>
                <a:ext cx="701946" cy="169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strength (%)</a:t>
                </a:r>
                <a:endParaRPr kumimoji="0" lang="en-US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7324575" y="2750326"/>
              <a:ext cx="1605060" cy="1495083"/>
              <a:chOff x="2547840" y="3990844"/>
              <a:chExt cx="1605060" cy="1495083"/>
            </a:xfrm>
          </p:grpSpPr>
          <p:sp>
            <p:nvSpPr>
              <p:cNvPr id="164" name="Rectangle 112"/>
              <p:cNvSpPr>
                <a:spLocks noChangeArrowheads="1"/>
              </p:cNvSpPr>
              <p:nvPr/>
            </p:nvSpPr>
            <p:spPr bwMode="auto">
              <a:xfrm>
                <a:off x="2819400" y="4067044"/>
                <a:ext cx="1333500" cy="133350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5" name="Line 114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6" name="Line 116"/>
              <p:cNvSpPr>
                <a:spLocks noChangeShapeType="1"/>
              </p:cNvSpPr>
              <p:nvPr/>
            </p:nvSpPr>
            <p:spPr bwMode="auto">
              <a:xfrm flipV="1">
                <a:off x="2802690" y="4067044"/>
                <a:ext cx="0" cy="133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7" name="Line 117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8" name="Line 134"/>
              <p:cNvSpPr>
                <a:spLocks noChangeShapeType="1"/>
              </p:cNvSpPr>
              <p:nvPr/>
            </p:nvSpPr>
            <p:spPr bwMode="auto">
              <a:xfrm>
                <a:off x="2802690" y="5400544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9" name="Rectangle 136"/>
              <p:cNvSpPr>
                <a:spLocks noChangeArrowheads="1"/>
              </p:cNvSpPr>
              <p:nvPr/>
            </p:nvSpPr>
            <p:spPr bwMode="auto">
              <a:xfrm>
                <a:off x="2681190" y="5324344"/>
                <a:ext cx="68247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" name="Line 137"/>
              <p:cNvSpPr>
                <a:spLocks noChangeShapeType="1"/>
              </p:cNvSpPr>
              <p:nvPr/>
            </p:nvSpPr>
            <p:spPr bwMode="auto">
              <a:xfrm>
                <a:off x="2802690" y="5067169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1" name="Rectangle 139"/>
              <p:cNvSpPr>
                <a:spLocks noChangeArrowheads="1"/>
              </p:cNvSpPr>
              <p:nvPr/>
            </p:nvSpPr>
            <p:spPr bwMode="auto">
              <a:xfrm>
                <a:off x="2614515" y="4990969"/>
                <a:ext cx="136493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50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" name="Line 140"/>
              <p:cNvSpPr>
                <a:spLocks noChangeShapeType="1"/>
              </p:cNvSpPr>
              <p:nvPr/>
            </p:nvSpPr>
            <p:spPr bwMode="auto">
              <a:xfrm>
                <a:off x="2802690" y="4733794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3" name="Rectangle 142"/>
              <p:cNvSpPr>
                <a:spLocks noChangeArrowheads="1"/>
              </p:cNvSpPr>
              <p:nvPr/>
            </p:nvSpPr>
            <p:spPr bwMode="auto">
              <a:xfrm>
                <a:off x="2547840" y="4657594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100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4" name="Line 143"/>
              <p:cNvSpPr>
                <a:spLocks noChangeShapeType="1"/>
              </p:cNvSpPr>
              <p:nvPr/>
            </p:nvSpPr>
            <p:spPr bwMode="auto">
              <a:xfrm>
                <a:off x="2802690" y="4400419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5" name="Rectangle 145"/>
              <p:cNvSpPr>
                <a:spLocks noChangeArrowheads="1"/>
              </p:cNvSpPr>
              <p:nvPr/>
            </p:nvSpPr>
            <p:spPr bwMode="auto">
              <a:xfrm>
                <a:off x="2547840" y="4324219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150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6" name="Rectangle 148"/>
              <p:cNvSpPr>
                <a:spLocks noChangeArrowheads="1"/>
              </p:cNvSpPr>
              <p:nvPr/>
            </p:nvSpPr>
            <p:spPr bwMode="auto">
              <a:xfrm>
                <a:off x="2547840" y="3990844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200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7" name="Line 150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8" name="Rectangle 154"/>
              <p:cNvSpPr>
                <a:spLocks noChangeArrowheads="1"/>
              </p:cNvSpPr>
              <p:nvPr/>
            </p:nvSpPr>
            <p:spPr bwMode="auto">
              <a:xfrm>
                <a:off x="2952750" y="4733794"/>
                <a:ext cx="180975" cy="66675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9" name="Rectangle 156"/>
              <p:cNvSpPr>
                <a:spLocks noChangeArrowheads="1"/>
              </p:cNvSpPr>
              <p:nvPr/>
            </p:nvSpPr>
            <p:spPr bwMode="auto">
              <a:xfrm>
                <a:off x="3181350" y="4705219"/>
                <a:ext cx="171450" cy="695325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0" name="Rectangle 158"/>
              <p:cNvSpPr>
                <a:spLocks noChangeArrowheads="1"/>
              </p:cNvSpPr>
              <p:nvPr/>
            </p:nvSpPr>
            <p:spPr bwMode="auto">
              <a:xfrm>
                <a:off x="3400425" y="4676644"/>
                <a:ext cx="171450" cy="72390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1" name="Rectangle 160"/>
              <p:cNvSpPr>
                <a:spLocks noChangeArrowheads="1"/>
              </p:cNvSpPr>
              <p:nvPr/>
            </p:nvSpPr>
            <p:spPr bwMode="auto">
              <a:xfrm>
                <a:off x="3619500" y="4619494"/>
                <a:ext cx="171450" cy="78105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2" name="Rectangle 162"/>
              <p:cNvSpPr>
                <a:spLocks noChangeArrowheads="1"/>
              </p:cNvSpPr>
              <p:nvPr/>
            </p:nvSpPr>
            <p:spPr bwMode="auto">
              <a:xfrm>
                <a:off x="3838575" y="4181344"/>
                <a:ext cx="180975" cy="121920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3" name="Line 163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202" name="Rectangle 48"/>
            <p:cNvSpPr>
              <a:spLocks noChangeArrowheads="1"/>
            </p:cNvSpPr>
            <p:nvPr/>
          </p:nvSpPr>
          <p:spPr bwMode="auto">
            <a:xfrm>
              <a:off x="5948031" y="2577305"/>
              <a:ext cx="25391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cs typeface="Arial" pitchFamily="34" charset="0"/>
                </a:rPr>
                <a:t>AMPA-mediated input to PFC from dCA1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80319" y="792340"/>
            <a:ext cx="3560001" cy="2083184"/>
            <a:chOff x="5394711" y="4340335"/>
            <a:chExt cx="3560001" cy="2083184"/>
          </a:xfrm>
        </p:grpSpPr>
        <p:sp>
          <p:nvSpPr>
            <p:cNvPr id="185" name="Rectangle 45"/>
            <p:cNvSpPr>
              <a:spLocks noChangeArrowheads="1"/>
            </p:cNvSpPr>
            <p:nvPr/>
          </p:nvSpPr>
          <p:spPr bwMode="auto">
            <a:xfrm>
              <a:off x="5878700" y="4771714"/>
              <a:ext cx="1323975" cy="133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46"/>
            <p:cNvSpPr>
              <a:spLocks noChangeArrowheads="1"/>
            </p:cNvSpPr>
            <p:nvPr/>
          </p:nvSpPr>
          <p:spPr bwMode="auto">
            <a:xfrm>
              <a:off x="5878700" y="4771714"/>
              <a:ext cx="1323975" cy="13335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48"/>
            <p:cNvSpPr>
              <a:spLocks noChangeShapeType="1"/>
            </p:cNvSpPr>
            <p:nvPr/>
          </p:nvSpPr>
          <p:spPr bwMode="auto">
            <a:xfrm>
              <a:off x="5878700" y="6105214"/>
              <a:ext cx="1323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50"/>
            <p:cNvSpPr>
              <a:spLocks noChangeShapeType="1"/>
            </p:cNvSpPr>
            <p:nvPr/>
          </p:nvSpPr>
          <p:spPr bwMode="auto">
            <a:xfrm flipV="1">
              <a:off x="5878700" y="4771714"/>
              <a:ext cx="0" cy="133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9" name="Line 51"/>
            <p:cNvSpPr>
              <a:spLocks noChangeShapeType="1"/>
            </p:cNvSpPr>
            <p:nvPr/>
          </p:nvSpPr>
          <p:spPr bwMode="auto">
            <a:xfrm>
              <a:off x="5878700" y="6105214"/>
              <a:ext cx="1323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64"/>
            <p:cNvSpPr>
              <a:spLocks noChangeArrowheads="1"/>
            </p:cNvSpPr>
            <p:nvPr/>
          </p:nvSpPr>
          <p:spPr bwMode="auto">
            <a:xfrm>
              <a:off x="5728565" y="6029014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1" name="Rectangle 67"/>
            <p:cNvSpPr>
              <a:spLocks noChangeArrowheads="1"/>
            </p:cNvSpPr>
            <p:nvPr/>
          </p:nvSpPr>
          <p:spPr bwMode="auto">
            <a:xfrm>
              <a:off x="5661890" y="5362264"/>
              <a:ext cx="13649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2" name="Rectangle 70"/>
            <p:cNvSpPr>
              <a:spLocks noChangeArrowheads="1"/>
            </p:cNvSpPr>
            <p:nvPr/>
          </p:nvSpPr>
          <p:spPr bwMode="auto">
            <a:xfrm>
              <a:off x="5595215" y="4695514"/>
              <a:ext cx="20518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3" name="Line 72"/>
            <p:cNvSpPr>
              <a:spLocks noChangeShapeType="1"/>
            </p:cNvSpPr>
            <p:nvPr/>
          </p:nvSpPr>
          <p:spPr bwMode="auto">
            <a:xfrm>
              <a:off x="5878700" y="6105214"/>
              <a:ext cx="1323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75"/>
            <p:cNvSpPr>
              <a:spLocks noChangeArrowheads="1"/>
            </p:cNvSpPr>
            <p:nvPr/>
          </p:nvSpPr>
          <p:spPr bwMode="auto">
            <a:xfrm>
              <a:off x="6078725" y="4771714"/>
              <a:ext cx="266700" cy="133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6078725" y="4771714"/>
              <a:ext cx="266700" cy="13335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7"/>
            <p:cNvSpPr>
              <a:spLocks noChangeArrowheads="1"/>
            </p:cNvSpPr>
            <p:nvPr/>
          </p:nvSpPr>
          <p:spPr bwMode="auto">
            <a:xfrm>
              <a:off x="6412100" y="4828864"/>
              <a:ext cx="257175" cy="127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78"/>
            <p:cNvSpPr>
              <a:spLocks noChangeArrowheads="1"/>
            </p:cNvSpPr>
            <p:nvPr/>
          </p:nvSpPr>
          <p:spPr bwMode="auto">
            <a:xfrm>
              <a:off x="6412100" y="4828864"/>
              <a:ext cx="257175" cy="1276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6735950" y="4886014"/>
              <a:ext cx="266700" cy="121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6735950" y="4886014"/>
              <a:ext cx="266700" cy="12192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84"/>
            <p:cNvSpPr>
              <a:spLocks noChangeArrowheads="1"/>
            </p:cNvSpPr>
            <p:nvPr/>
          </p:nvSpPr>
          <p:spPr bwMode="auto">
            <a:xfrm rot="16200000">
              <a:off x="5128377" y="5323664"/>
              <a:ext cx="70194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strength (%)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1" name="Rectangle 48"/>
            <p:cNvSpPr>
              <a:spLocks noChangeArrowheads="1"/>
            </p:cNvSpPr>
            <p:nvPr/>
          </p:nvSpPr>
          <p:spPr bwMode="auto">
            <a:xfrm>
              <a:off x="5937699" y="4340335"/>
              <a:ext cx="26134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NMDA-mediated input to HPC from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mPFC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7" name="Rectangle 80"/>
            <p:cNvSpPr>
              <a:spLocks noChangeArrowheads="1"/>
            </p:cNvSpPr>
            <p:nvPr/>
          </p:nvSpPr>
          <p:spPr bwMode="auto">
            <a:xfrm>
              <a:off x="7355165" y="6035770"/>
              <a:ext cx="35831" cy="1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8" name="Rectangle 83"/>
            <p:cNvSpPr>
              <a:spLocks noChangeArrowheads="1"/>
            </p:cNvSpPr>
            <p:nvPr/>
          </p:nvSpPr>
          <p:spPr bwMode="auto">
            <a:xfrm>
              <a:off x="7312237" y="5355492"/>
              <a:ext cx="71662" cy="1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9" name="Rectangle 86"/>
            <p:cNvSpPr>
              <a:spLocks noChangeArrowheads="1"/>
            </p:cNvSpPr>
            <p:nvPr/>
          </p:nvSpPr>
          <p:spPr bwMode="auto">
            <a:xfrm>
              <a:off x="7270256" y="4684863"/>
              <a:ext cx="107726" cy="1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7512560" y="4762057"/>
              <a:ext cx="1442152" cy="1661462"/>
              <a:chOff x="4619160" y="1661785"/>
              <a:chExt cx="3788241" cy="1815871"/>
            </a:xfrm>
          </p:grpSpPr>
          <p:sp>
            <p:nvSpPr>
              <p:cNvPr id="211" name="Rectangle 56"/>
              <p:cNvSpPr>
                <a:spLocks noChangeArrowheads="1"/>
              </p:cNvSpPr>
              <p:nvPr/>
            </p:nvSpPr>
            <p:spPr bwMode="auto">
              <a:xfrm>
                <a:off x="4619160" y="1661785"/>
                <a:ext cx="3788241" cy="147645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2" name="Line 58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3" name="Line 60"/>
              <p:cNvSpPr>
                <a:spLocks noChangeShapeType="1"/>
              </p:cNvSpPr>
              <p:nvPr/>
            </p:nvSpPr>
            <p:spPr bwMode="auto">
              <a:xfrm flipV="1">
                <a:off x="4619160" y="1661785"/>
                <a:ext cx="0" cy="14764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4" name="Line 61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5" name="Line 63"/>
              <p:cNvSpPr>
                <a:spLocks noChangeShapeType="1"/>
              </p:cNvSpPr>
              <p:nvPr/>
            </p:nvSpPr>
            <p:spPr bwMode="auto">
              <a:xfrm flipV="1">
                <a:off x="5245995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6" name="Line 66"/>
              <p:cNvSpPr>
                <a:spLocks noChangeShapeType="1"/>
              </p:cNvSpPr>
              <p:nvPr/>
            </p:nvSpPr>
            <p:spPr bwMode="auto">
              <a:xfrm flipV="1">
                <a:off x="5872825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7" name="Line 69"/>
              <p:cNvSpPr>
                <a:spLocks noChangeShapeType="1"/>
              </p:cNvSpPr>
              <p:nvPr/>
            </p:nvSpPr>
            <p:spPr bwMode="auto">
              <a:xfrm flipV="1">
                <a:off x="6526906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8" name="Line 72"/>
              <p:cNvSpPr>
                <a:spLocks noChangeShapeType="1"/>
              </p:cNvSpPr>
              <p:nvPr/>
            </p:nvSpPr>
            <p:spPr bwMode="auto">
              <a:xfrm flipV="1">
                <a:off x="7153741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9" name="Line 75"/>
              <p:cNvSpPr>
                <a:spLocks noChangeShapeType="1"/>
              </p:cNvSpPr>
              <p:nvPr/>
            </p:nvSpPr>
            <p:spPr bwMode="auto">
              <a:xfrm flipV="1">
                <a:off x="7780571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0" name="Rectangle 77"/>
              <p:cNvSpPr>
                <a:spLocks noChangeArrowheads="1"/>
              </p:cNvSpPr>
              <p:nvPr/>
            </p:nvSpPr>
            <p:spPr bwMode="auto">
              <a:xfrm>
                <a:off x="7698809" y="3169879"/>
                <a:ext cx="0" cy="3077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21" name="Line 78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2725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2" name="Line 81"/>
              <p:cNvSpPr>
                <a:spLocks noChangeShapeType="1"/>
              </p:cNvSpPr>
              <p:nvPr/>
            </p:nvSpPr>
            <p:spPr bwMode="auto">
              <a:xfrm>
                <a:off x="4619160" y="2400013"/>
                <a:ext cx="2725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3" name="Line 88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4" name="Rectangle 91"/>
              <p:cNvSpPr>
                <a:spLocks noChangeArrowheads="1"/>
              </p:cNvSpPr>
              <p:nvPr/>
            </p:nvSpPr>
            <p:spPr bwMode="auto">
              <a:xfrm>
                <a:off x="5000712" y="1661785"/>
                <a:ext cx="490565" cy="14764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5" name="Rectangle 92"/>
              <p:cNvSpPr>
                <a:spLocks noChangeArrowheads="1"/>
              </p:cNvSpPr>
              <p:nvPr/>
            </p:nvSpPr>
            <p:spPr bwMode="auto">
              <a:xfrm>
                <a:off x="5000712" y="1661785"/>
                <a:ext cx="490565" cy="147645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6" name="Rectangle 93"/>
              <p:cNvSpPr>
                <a:spLocks noChangeArrowheads="1"/>
              </p:cNvSpPr>
              <p:nvPr/>
            </p:nvSpPr>
            <p:spPr bwMode="auto">
              <a:xfrm>
                <a:off x="5627542" y="1978169"/>
                <a:ext cx="517817" cy="11600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7" name="Rectangle 94"/>
              <p:cNvSpPr>
                <a:spLocks noChangeArrowheads="1"/>
              </p:cNvSpPr>
              <p:nvPr/>
            </p:nvSpPr>
            <p:spPr bwMode="auto">
              <a:xfrm>
                <a:off x="5627542" y="1978169"/>
                <a:ext cx="517817" cy="116007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8" name="Rectangle 95"/>
              <p:cNvSpPr>
                <a:spLocks noChangeArrowheads="1"/>
              </p:cNvSpPr>
              <p:nvPr/>
            </p:nvSpPr>
            <p:spPr bwMode="auto">
              <a:xfrm>
                <a:off x="6254372" y="2231275"/>
                <a:ext cx="517817" cy="9069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9" name="Rectangle 96"/>
              <p:cNvSpPr>
                <a:spLocks noChangeArrowheads="1"/>
              </p:cNvSpPr>
              <p:nvPr/>
            </p:nvSpPr>
            <p:spPr bwMode="auto">
              <a:xfrm>
                <a:off x="6254372" y="2231275"/>
                <a:ext cx="517817" cy="90696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0" name="Rectangle 97"/>
              <p:cNvSpPr>
                <a:spLocks noChangeArrowheads="1"/>
              </p:cNvSpPr>
              <p:nvPr/>
            </p:nvSpPr>
            <p:spPr bwMode="auto">
              <a:xfrm>
                <a:off x="6881203" y="2579297"/>
                <a:ext cx="517817" cy="55894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1" name="Rectangle 98"/>
              <p:cNvSpPr>
                <a:spLocks noChangeArrowheads="1"/>
              </p:cNvSpPr>
              <p:nvPr/>
            </p:nvSpPr>
            <p:spPr bwMode="auto">
              <a:xfrm>
                <a:off x="6881203" y="2579297"/>
                <a:ext cx="517817" cy="55894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2" name="Rectangle 99"/>
              <p:cNvSpPr>
                <a:spLocks noChangeArrowheads="1"/>
              </p:cNvSpPr>
              <p:nvPr/>
            </p:nvSpPr>
            <p:spPr bwMode="auto">
              <a:xfrm>
                <a:off x="7535288" y="3096056"/>
                <a:ext cx="490565" cy="42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3" name="Rectangle 100"/>
              <p:cNvSpPr>
                <a:spLocks noChangeArrowheads="1"/>
              </p:cNvSpPr>
              <p:nvPr/>
            </p:nvSpPr>
            <p:spPr bwMode="auto">
              <a:xfrm>
                <a:off x="7535288" y="3096056"/>
                <a:ext cx="490565" cy="4218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4" name="Line 101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sp>
        <p:nvSpPr>
          <p:cNvPr id="184" name="Oval 183"/>
          <p:cNvSpPr/>
          <p:nvPr/>
        </p:nvSpPr>
        <p:spPr>
          <a:xfrm rot="14577883">
            <a:off x="1059115" y="3395395"/>
            <a:ext cx="373374" cy="5281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 rot="12735552">
            <a:off x="2232267" y="2666959"/>
            <a:ext cx="873995" cy="509933"/>
          </a:xfrm>
          <a:custGeom>
            <a:avLst/>
            <a:gdLst>
              <a:gd name="connsiteX0" fmla="*/ 0 w 914400"/>
              <a:gd name="connsiteY0" fmla="*/ 699247 h 774905"/>
              <a:gd name="connsiteX1" fmla="*/ 591670 w 914400"/>
              <a:gd name="connsiteY1" fmla="*/ 710005 h 774905"/>
              <a:gd name="connsiteX2" fmla="*/ 914400 w 914400"/>
              <a:gd name="connsiteY2" fmla="*/ 0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74905">
                <a:moveTo>
                  <a:pt x="0" y="699247"/>
                </a:moveTo>
                <a:cubicBezTo>
                  <a:pt x="219635" y="762896"/>
                  <a:pt x="439270" y="826546"/>
                  <a:pt x="591670" y="710005"/>
                </a:cubicBezTo>
                <a:cubicBezTo>
                  <a:pt x="744070" y="593464"/>
                  <a:pt x="829235" y="296732"/>
                  <a:pt x="914400" y="0"/>
                </a:cubicBezTo>
              </a:path>
            </a:pathLst>
          </a:custGeom>
          <a:noFill/>
          <a:ln w="3175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67956" y="178236"/>
            <a:ext cx="330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Intrinsic Connectivity </a:t>
            </a:r>
          </a:p>
          <a:p>
            <a:r>
              <a:rPr lang="en-US" sz="2400" dirty="0" smtClean="0">
                <a:latin typeface="+mn-lt"/>
              </a:rPr>
              <a:t>Changes under Ketamin</a:t>
            </a:r>
            <a:r>
              <a:rPr lang="en-US" sz="2400" dirty="0">
                <a:latin typeface="+mn-lt"/>
              </a:rPr>
              <a:t>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530782" y="692776"/>
            <a:ext cx="982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Theta Model</a:t>
            </a:r>
            <a:endParaRPr lang="en-US" sz="1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7256362" y="692776"/>
            <a:ext cx="111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Gamma Model</a:t>
            </a:r>
            <a:endParaRPr lang="en-US" sz="1200" dirty="0"/>
          </a:p>
        </p:txBody>
      </p:sp>
      <p:sp>
        <p:nvSpPr>
          <p:cNvPr id="163" name="Rectangle 6"/>
          <p:cNvSpPr>
            <a:spLocks noChangeArrowheads="1"/>
          </p:cNvSpPr>
          <p:nvPr/>
        </p:nvSpPr>
        <p:spPr bwMode="auto">
          <a:xfrm>
            <a:off x="5379893" y="1780852"/>
            <a:ext cx="1333500" cy="13335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0"/>
          <p:cNvSpPr>
            <a:spLocks noChangeShapeType="1"/>
          </p:cNvSpPr>
          <p:nvPr/>
        </p:nvSpPr>
        <p:spPr bwMode="auto">
          <a:xfrm flipV="1">
            <a:off x="5357213" y="1780852"/>
            <a:ext cx="0" cy="133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66" name="Line 11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22"/>
          <p:cNvSpPr>
            <a:spLocks noChangeShapeType="1"/>
          </p:cNvSpPr>
          <p:nvPr/>
        </p:nvSpPr>
        <p:spPr bwMode="auto">
          <a:xfrm>
            <a:off x="5357213" y="3114352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68" name="Rectangle 24"/>
          <p:cNvSpPr>
            <a:spLocks noChangeArrowheads="1"/>
          </p:cNvSpPr>
          <p:nvPr/>
        </p:nvSpPr>
        <p:spPr bwMode="auto">
          <a:xfrm>
            <a:off x="5216603" y="3038152"/>
            <a:ext cx="714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9" name="Line 25"/>
          <p:cNvSpPr>
            <a:spLocks noChangeShapeType="1"/>
          </p:cNvSpPr>
          <p:nvPr/>
        </p:nvSpPr>
        <p:spPr bwMode="auto">
          <a:xfrm>
            <a:off x="5357213" y="2447602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5149928" y="2371402"/>
            <a:ext cx="1429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50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1" name="Line 28"/>
          <p:cNvSpPr>
            <a:spLocks noChangeShapeType="1"/>
          </p:cNvSpPr>
          <p:nvPr/>
        </p:nvSpPr>
        <p:spPr bwMode="auto">
          <a:xfrm>
            <a:off x="5357213" y="1780852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72" name="Rectangle 30"/>
          <p:cNvSpPr>
            <a:spLocks noChangeArrowheads="1"/>
          </p:cNvSpPr>
          <p:nvPr/>
        </p:nvSpPr>
        <p:spPr bwMode="auto">
          <a:xfrm>
            <a:off x="5083253" y="1704652"/>
            <a:ext cx="2144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100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3" name="Line 32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36"/>
          <p:cNvSpPr>
            <a:spLocks noChangeArrowheads="1"/>
          </p:cNvSpPr>
          <p:nvPr/>
        </p:nvSpPr>
        <p:spPr bwMode="auto">
          <a:xfrm>
            <a:off x="5579918" y="1780852"/>
            <a:ext cx="266700" cy="1333500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38"/>
          <p:cNvSpPr>
            <a:spLocks noChangeArrowheads="1"/>
          </p:cNvSpPr>
          <p:nvPr/>
        </p:nvSpPr>
        <p:spPr bwMode="auto">
          <a:xfrm>
            <a:off x="5913293" y="2304727"/>
            <a:ext cx="266700" cy="8096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40"/>
          <p:cNvSpPr>
            <a:spLocks noChangeArrowheads="1"/>
          </p:cNvSpPr>
          <p:nvPr/>
        </p:nvSpPr>
        <p:spPr bwMode="auto">
          <a:xfrm>
            <a:off x="6246668" y="2619052"/>
            <a:ext cx="266700" cy="495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41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44"/>
          <p:cNvSpPr>
            <a:spLocks noChangeArrowheads="1"/>
          </p:cNvSpPr>
          <p:nvPr/>
        </p:nvSpPr>
        <p:spPr bwMode="auto">
          <a:xfrm rot="16200000">
            <a:off x="4547465" y="2336649"/>
            <a:ext cx="67004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strength (%)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9" name="Rectangle 48"/>
          <p:cNvSpPr>
            <a:spLocks noChangeArrowheads="1"/>
          </p:cNvSpPr>
          <p:nvPr/>
        </p:nvSpPr>
        <p:spPr bwMode="auto">
          <a:xfrm>
            <a:off x="5297742" y="1111547"/>
            <a:ext cx="35779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NMDA-mediated excitation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of hippocampal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Interneurons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6859873" y="1696213"/>
            <a:ext cx="1926082" cy="1511216"/>
            <a:chOff x="7000699" y="1696213"/>
            <a:chExt cx="1785255" cy="1511216"/>
          </a:xfrm>
        </p:grpSpPr>
        <p:sp>
          <p:nvSpPr>
            <p:cNvPr id="180" name="Line 8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0"/>
            <p:cNvSpPr>
              <a:spLocks noChangeShapeType="1"/>
            </p:cNvSpPr>
            <p:nvPr/>
          </p:nvSpPr>
          <p:spPr bwMode="auto">
            <a:xfrm flipV="1">
              <a:off x="7337971" y="1772841"/>
              <a:ext cx="0" cy="1340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2" name="Line 11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 flipV="1">
              <a:off x="7606260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6"/>
            <p:cNvSpPr>
              <a:spLocks noChangeShapeType="1"/>
            </p:cNvSpPr>
            <p:nvPr/>
          </p:nvSpPr>
          <p:spPr bwMode="auto">
            <a:xfrm flipV="1">
              <a:off x="7840165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9"/>
            <p:cNvSpPr>
              <a:spLocks noChangeShapeType="1"/>
            </p:cNvSpPr>
            <p:nvPr/>
          </p:nvSpPr>
          <p:spPr bwMode="auto">
            <a:xfrm flipV="1">
              <a:off x="8074070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2"/>
            <p:cNvSpPr>
              <a:spLocks noChangeShapeType="1"/>
            </p:cNvSpPr>
            <p:nvPr/>
          </p:nvSpPr>
          <p:spPr bwMode="auto">
            <a:xfrm flipV="1">
              <a:off x="8307975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5"/>
            <p:cNvSpPr>
              <a:spLocks noChangeShapeType="1"/>
            </p:cNvSpPr>
            <p:nvPr/>
          </p:nvSpPr>
          <p:spPr bwMode="auto">
            <a:xfrm flipV="1">
              <a:off x="8541879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7337971" y="3113829"/>
              <a:ext cx="203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9" name="Rectangle 30"/>
            <p:cNvSpPr>
              <a:spLocks noChangeArrowheads="1"/>
            </p:cNvSpPr>
            <p:nvPr/>
          </p:nvSpPr>
          <p:spPr bwMode="auto">
            <a:xfrm>
              <a:off x="7143075" y="3037201"/>
              <a:ext cx="76336" cy="1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0" name="Line 31"/>
            <p:cNvSpPr>
              <a:spLocks noChangeShapeType="1"/>
            </p:cNvSpPr>
            <p:nvPr/>
          </p:nvSpPr>
          <p:spPr bwMode="auto">
            <a:xfrm>
              <a:off x="7337971" y="2443335"/>
              <a:ext cx="203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Rectangle 33"/>
            <p:cNvSpPr>
              <a:spLocks noChangeArrowheads="1"/>
            </p:cNvSpPr>
            <p:nvPr/>
          </p:nvSpPr>
          <p:spPr bwMode="auto">
            <a:xfrm>
              <a:off x="7071887" y="2366707"/>
              <a:ext cx="152673" cy="1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2" name="Rectangle 36"/>
            <p:cNvSpPr>
              <a:spLocks noChangeArrowheads="1"/>
            </p:cNvSpPr>
            <p:nvPr/>
          </p:nvSpPr>
          <p:spPr bwMode="auto">
            <a:xfrm>
              <a:off x="7000699" y="1696213"/>
              <a:ext cx="229008" cy="1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3" name="Line 38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7504563" y="1772841"/>
              <a:ext cx="193226" cy="1340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42"/>
            <p:cNvSpPr>
              <a:spLocks noChangeArrowheads="1"/>
            </p:cNvSpPr>
            <p:nvPr/>
          </p:nvSpPr>
          <p:spPr bwMode="auto">
            <a:xfrm>
              <a:off x="7504563" y="1772841"/>
              <a:ext cx="193226" cy="1340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43"/>
            <p:cNvSpPr>
              <a:spLocks noChangeArrowheads="1"/>
            </p:cNvSpPr>
            <p:nvPr/>
          </p:nvSpPr>
          <p:spPr bwMode="auto">
            <a:xfrm>
              <a:off x="7748637" y="2127245"/>
              <a:ext cx="183056" cy="9865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44"/>
            <p:cNvSpPr>
              <a:spLocks noChangeArrowheads="1"/>
            </p:cNvSpPr>
            <p:nvPr/>
          </p:nvSpPr>
          <p:spPr bwMode="auto">
            <a:xfrm>
              <a:off x="7748637" y="2127245"/>
              <a:ext cx="183056" cy="98658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45"/>
            <p:cNvSpPr>
              <a:spLocks noChangeArrowheads="1"/>
            </p:cNvSpPr>
            <p:nvPr/>
          </p:nvSpPr>
          <p:spPr bwMode="auto">
            <a:xfrm>
              <a:off x="7982542" y="2385864"/>
              <a:ext cx="183056" cy="7279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6"/>
            <p:cNvSpPr>
              <a:spLocks noChangeArrowheads="1"/>
            </p:cNvSpPr>
            <p:nvPr/>
          </p:nvSpPr>
          <p:spPr bwMode="auto">
            <a:xfrm>
              <a:off x="7982542" y="2385864"/>
              <a:ext cx="183056" cy="72796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47"/>
            <p:cNvSpPr>
              <a:spLocks noChangeArrowheads="1"/>
            </p:cNvSpPr>
            <p:nvPr/>
          </p:nvSpPr>
          <p:spPr bwMode="auto">
            <a:xfrm>
              <a:off x="8216447" y="2721111"/>
              <a:ext cx="183056" cy="3927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48"/>
            <p:cNvSpPr>
              <a:spLocks noChangeArrowheads="1"/>
            </p:cNvSpPr>
            <p:nvPr/>
          </p:nvSpPr>
          <p:spPr bwMode="auto">
            <a:xfrm>
              <a:off x="8216447" y="2721111"/>
              <a:ext cx="183056" cy="3927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49"/>
            <p:cNvSpPr>
              <a:spLocks noChangeArrowheads="1"/>
            </p:cNvSpPr>
            <p:nvPr/>
          </p:nvSpPr>
          <p:spPr bwMode="auto">
            <a:xfrm>
              <a:off x="8450351" y="3094672"/>
              <a:ext cx="193226" cy="191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50"/>
            <p:cNvSpPr>
              <a:spLocks noChangeArrowheads="1"/>
            </p:cNvSpPr>
            <p:nvPr/>
          </p:nvSpPr>
          <p:spPr bwMode="auto">
            <a:xfrm>
              <a:off x="8450351" y="3094672"/>
              <a:ext cx="193226" cy="1915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51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7" name="Rectangle 48"/>
          <p:cNvSpPr>
            <a:spLocks noChangeArrowheads="1"/>
          </p:cNvSpPr>
          <p:nvPr/>
        </p:nvSpPr>
        <p:spPr bwMode="auto">
          <a:xfrm>
            <a:off x="5512338" y="3453162"/>
            <a:ext cx="2957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0000"/>
                </a:solidFill>
                <a:cs typeface="Arial" pitchFamily="34" charset="0"/>
              </a:rPr>
              <a:t>1/Signal to Noise Ratio in the Hippocampus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5613463" y="5741246"/>
            <a:ext cx="3030114" cy="372120"/>
            <a:chOff x="6136294" y="2797457"/>
            <a:chExt cx="2758183" cy="372120"/>
          </a:xfrm>
        </p:grpSpPr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615661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0" name="Rectangle 18"/>
            <p:cNvSpPr>
              <a:spLocks noChangeArrowheads="1"/>
            </p:cNvSpPr>
            <p:nvPr/>
          </p:nvSpPr>
          <p:spPr bwMode="auto">
            <a:xfrm>
              <a:off x="655666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1" name="Rectangle 21"/>
            <p:cNvSpPr>
              <a:spLocks noChangeArrowheads="1"/>
            </p:cNvSpPr>
            <p:nvPr/>
          </p:nvSpPr>
          <p:spPr bwMode="auto">
            <a:xfrm>
              <a:off x="6956714" y="2818373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2" name="Rectangle 49"/>
            <p:cNvSpPr>
              <a:spLocks noChangeArrowheads="1"/>
            </p:cNvSpPr>
            <p:nvPr/>
          </p:nvSpPr>
          <p:spPr bwMode="auto">
            <a:xfrm>
              <a:off x="6136294" y="2992176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3" name="Rectangle 15"/>
            <p:cNvSpPr>
              <a:spLocks noChangeArrowheads="1"/>
            </p:cNvSpPr>
            <p:nvPr/>
          </p:nvSpPr>
          <p:spPr bwMode="auto">
            <a:xfrm>
              <a:off x="781682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4" name="Rectangle 18"/>
            <p:cNvSpPr>
              <a:spLocks noChangeArrowheads="1"/>
            </p:cNvSpPr>
            <p:nvPr/>
          </p:nvSpPr>
          <p:spPr bwMode="auto">
            <a:xfrm>
              <a:off x="805811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5" name="Rectangle 21"/>
            <p:cNvSpPr>
              <a:spLocks noChangeArrowheads="1"/>
            </p:cNvSpPr>
            <p:nvPr/>
          </p:nvSpPr>
          <p:spPr bwMode="auto">
            <a:xfrm>
              <a:off x="8299404" y="2803817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6" name="Rectangle 49"/>
            <p:cNvSpPr>
              <a:spLocks noChangeArrowheads="1"/>
            </p:cNvSpPr>
            <p:nvPr/>
          </p:nvSpPr>
          <p:spPr bwMode="auto">
            <a:xfrm>
              <a:off x="7796504" y="3000300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7" name="Rectangle 18"/>
            <p:cNvSpPr>
              <a:spLocks noChangeArrowheads="1"/>
            </p:cNvSpPr>
            <p:nvPr/>
          </p:nvSpPr>
          <p:spPr bwMode="auto">
            <a:xfrm>
              <a:off x="8516694" y="279745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8" name="Rectangle 21"/>
            <p:cNvSpPr>
              <a:spLocks noChangeArrowheads="1"/>
            </p:cNvSpPr>
            <p:nvPr/>
          </p:nvSpPr>
          <p:spPr bwMode="auto">
            <a:xfrm>
              <a:off x="8757984" y="2797457"/>
              <a:ext cx="13649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30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4801694" y="3810315"/>
            <a:ext cx="2076372" cy="1878701"/>
            <a:chOff x="815192" y="561975"/>
            <a:chExt cx="2174071" cy="1787425"/>
          </a:xfrm>
        </p:grpSpPr>
        <p:sp>
          <p:nvSpPr>
            <p:cNvPr id="220" name="Rectangle 6"/>
            <p:cNvSpPr>
              <a:spLocks noChangeArrowheads="1"/>
            </p:cNvSpPr>
            <p:nvPr/>
          </p:nvSpPr>
          <p:spPr bwMode="auto">
            <a:xfrm>
              <a:off x="1384300" y="612775"/>
              <a:ext cx="1604963" cy="16351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1" name="Line 8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2" name="Line 10"/>
            <p:cNvSpPr>
              <a:spLocks noChangeShapeType="1"/>
            </p:cNvSpPr>
            <p:nvPr/>
          </p:nvSpPr>
          <p:spPr bwMode="auto">
            <a:xfrm flipV="1">
              <a:off x="1374140" y="622935"/>
              <a:ext cx="0" cy="1635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Line 11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Line 23"/>
            <p:cNvSpPr>
              <a:spLocks noChangeShapeType="1"/>
            </p:cNvSpPr>
            <p:nvPr/>
          </p:nvSpPr>
          <p:spPr bwMode="auto">
            <a:xfrm flipH="1">
              <a:off x="2970213" y="2247900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5" name="Rectangle 24"/>
            <p:cNvSpPr>
              <a:spLocks noChangeArrowheads="1"/>
            </p:cNvSpPr>
            <p:nvPr/>
          </p:nvSpPr>
          <p:spPr bwMode="auto">
            <a:xfrm>
              <a:off x="1205230" y="2195512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6" name="Line 25"/>
            <p:cNvSpPr>
              <a:spLocks noChangeShapeType="1"/>
            </p:cNvSpPr>
            <p:nvPr/>
          </p:nvSpPr>
          <p:spPr bwMode="auto">
            <a:xfrm>
              <a:off x="1363980" y="1838325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7" name="Rectangle 27"/>
            <p:cNvSpPr>
              <a:spLocks noChangeArrowheads="1"/>
            </p:cNvSpPr>
            <p:nvPr/>
          </p:nvSpPr>
          <p:spPr bwMode="auto">
            <a:xfrm>
              <a:off x="1150938" y="1787525"/>
              <a:ext cx="19499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8" name="Line 28"/>
            <p:cNvSpPr>
              <a:spLocks noChangeShapeType="1"/>
            </p:cNvSpPr>
            <p:nvPr/>
          </p:nvSpPr>
          <p:spPr bwMode="auto">
            <a:xfrm>
              <a:off x="1363980" y="1430337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9" name="Rectangle 30"/>
            <p:cNvSpPr>
              <a:spLocks noChangeArrowheads="1"/>
            </p:cNvSpPr>
            <p:nvPr/>
          </p:nvSpPr>
          <p:spPr bwMode="auto">
            <a:xfrm>
              <a:off x="1112838" y="1379537"/>
              <a:ext cx="2599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0" name="Line 31"/>
            <p:cNvSpPr>
              <a:spLocks noChangeShapeType="1"/>
            </p:cNvSpPr>
            <p:nvPr/>
          </p:nvSpPr>
          <p:spPr bwMode="auto">
            <a:xfrm>
              <a:off x="1363980" y="1020762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1" name="Rectangle 33"/>
            <p:cNvSpPr>
              <a:spLocks noChangeArrowheads="1"/>
            </p:cNvSpPr>
            <p:nvPr/>
          </p:nvSpPr>
          <p:spPr bwMode="auto">
            <a:xfrm>
              <a:off x="1112838" y="969962"/>
              <a:ext cx="2599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1500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2" name="Rectangle 36"/>
            <p:cNvSpPr>
              <a:spLocks noChangeArrowheads="1"/>
            </p:cNvSpPr>
            <p:nvPr/>
          </p:nvSpPr>
          <p:spPr bwMode="auto">
            <a:xfrm>
              <a:off x="1112838" y="561975"/>
              <a:ext cx="2599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2000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3" name="Line 38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4" name="Rectangle 41"/>
            <p:cNvSpPr>
              <a:spLocks noChangeArrowheads="1"/>
            </p:cNvSpPr>
            <p:nvPr/>
          </p:nvSpPr>
          <p:spPr bwMode="auto">
            <a:xfrm>
              <a:off x="1627188" y="2163762"/>
              <a:ext cx="319088" cy="841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5" name="Rectangle 42"/>
            <p:cNvSpPr>
              <a:spLocks noChangeArrowheads="1"/>
            </p:cNvSpPr>
            <p:nvPr/>
          </p:nvSpPr>
          <p:spPr bwMode="auto">
            <a:xfrm>
              <a:off x="1627188" y="2163762"/>
              <a:ext cx="319088" cy="8413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6" name="Rectangle 44"/>
            <p:cNvSpPr>
              <a:spLocks noChangeArrowheads="1"/>
            </p:cNvSpPr>
            <p:nvPr/>
          </p:nvSpPr>
          <p:spPr bwMode="auto">
            <a:xfrm>
              <a:off x="2027238" y="1901825"/>
              <a:ext cx="317500" cy="3460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7" name="Rectangle 45"/>
            <p:cNvSpPr>
              <a:spLocks noChangeArrowheads="1"/>
            </p:cNvSpPr>
            <p:nvPr/>
          </p:nvSpPr>
          <p:spPr bwMode="auto">
            <a:xfrm>
              <a:off x="2427288" y="779462"/>
              <a:ext cx="317500" cy="1468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8" name="Line 47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9" name="Rectangle 50"/>
            <p:cNvSpPr>
              <a:spLocks noChangeArrowheads="1"/>
            </p:cNvSpPr>
            <p:nvPr/>
          </p:nvSpPr>
          <p:spPr bwMode="auto">
            <a:xfrm rot="16200000">
              <a:off x="560964" y="1354311"/>
              <a:ext cx="67004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strength (%)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41" name="Rectangle 5"/>
          <p:cNvSpPr>
            <a:spLocks noChangeArrowheads="1"/>
          </p:cNvSpPr>
          <p:nvPr/>
        </p:nvSpPr>
        <p:spPr bwMode="auto">
          <a:xfrm>
            <a:off x="7277974" y="3908548"/>
            <a:ext cx="1510767" cy="171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2" name="Line 8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3" name="Line 10"/>
          <p:cNvSpPr>
            <a:spLocks noChangeShapeType="1"/>
          </p:cNvSpPr>
          <p:nvPr/>
        </p:nvSpPr>
        <p:spPr bwMode="auto">
          <a:xfrm flipV="1">
            <a:off x="7268508" y="3908548"/>
            <a:ext cx="0" cy="17190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4" name="Line 11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5" name="Line 12"/>
          <p:cNvSpPr>
            <a:spLocks noChangeShapeType="1"/>
          </p:cNvSpPr>
          <p:nvPr/>
        </p:nvSpPr>
        <p:spPr bwMode="auto">
          <a:xfrm flipV="1">
            <a:off x="7268508" y="3908548"/>
            <a:ext cx="0" cy="17190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6" name="Line 28"/>
          <p:cNvSpPr>
            <a:spLocks noChangeShapeType="1"/>
          </p:cNvSpPr>
          <p:nvPr/>
        </p:nvSpPr>
        <p:spPr bwMode="auto">
          <a:xfrm>
            <a:off x="7268508" y="5627617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7" name="Rectangle 30"/>
          <p:cNvSpPr>
            <a:spLocks noChangeArrowheads="1"/>
          </p:cNvSpPr>
          <p:nvPr/>
        </p:nvSpPr>
        <p:spPr bwMode="auto">
          <a:xfrm>
            <a:off x="7101740" y="5529384"/>
            <a:ext cx="682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>
            <a:off x="7268508" y="5197849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9" name="Rectangle 33"/>
          <p:cNvSpPr>
            <a:spLocks noChangeArrowheads="1"/>
          </p:cNvSpPr>
          <p:nvPr/>
        </p:nvSpPr>
        <p:spPr bwMode="auto">
          <a:xfrm>
            <a:off x="6950663" y="5099617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0" name="Line 34"/>
          <p:cNvSpPr>
            <a:spLocks noChangeShapeType="1"/>
          </p:cNvSpPr>
          <p:nvPr/>
        </p:nvSpPr>
        <p:spPr bwMode="auto">
          <a:xfrm>
            <a:off x="7268508" y="4768082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1" name="Rectangle 36"/>
          <p:cNvSpPr>
            <a:spLocks noChangeArrowheads="1"/>
          </p:cNvSpPr>
          <p:nvPr/>
        </p:nvSpPr>
        <p:spPr bwMode="auto">
          <a:xfrm>
            <a:off x="6950663" y="4669850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2" name="Line 37"/>
          <p:cNvSpPr>
            <a:spLocks noChangeShapeType="1"/>
          </p:cNvSpPr>
          <p:nvPr/>
        </p:nvSpPr>
        <p:spPr bwMode="auto">
          <a:xfrm>
            <a:off x="7268508" y="4338315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3" name="Rectangle 39"/>
          <p:cNvSpPr>
            <a:spLocks noChangeArrowheads="1"/>
          </p:cNvSpPr>
          <p:nvPr/>
        </p:nvSpPr>
        <p:spPr bwMode="auto">
          <a:xfrm>
            <a:off x="6950663" y="4240082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300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4" name="Rectangle 42"/>
          <p:cNvSpPr>
            <a:spLocks noChangeArrowheads="1"/>
          </p:cNvSpPr>
          <p:nvPr/>
        </p:nvSpPr>
        <p:spPr bwMode="auto">
          <a:xfrm>
            <a:off x="6950663" y="381031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400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5" name="Line 44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6" name="Line 46"/>
          <p:cNvSpPr>
            <a:spLocks noChangeShapeType="1"/>
          </p:cNvSpPr>
          <p:nvPr/>
        </p:nvSpPr>
        <p:spPr bwMode="auto">
          <a:xfrm flipV="1">
            <a:off x="7268508" y="3908548"/>
            <a:ext cx="0" cy="17190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7" name="Rectangle 48"/>
          <p:cNvSpPr>
            <a:spLocks noChangeArrowheads="1"/>
          </p:cNvSpPr>
          <p:nvPr/>
        </p:nvSpPr>
        <p:spPr bwMode="auto">
          <a:xfrm>
            <a:off x="7429050" y="5197849"/>
            <a:ext cx="205033" cy="429767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8" name="Rectangle 50"/>
          <p:cNvSpPr>
            <a:spLocks noChangeArrowheads="1"/>
          </p:cNvSpPr>
          <p:nvPr/>
        </p:nvSpPr>
        <p:spPr bwMode="auto">
          <a:xfrm>
            <a:off x="7688039" y="5161012"/>
            <a:ext cx="194242" cy="466604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9" name="Rectangle 52"/>
          <p:cNvSpPr>
            <a:spLocks noChangeArrowheads="1"/>
          </p:cNvSpPr>
          <p:nvPr/>
        </p:nvSpPr>
        <p:spPr bwMode="auto">
          <a:xfrm>
            <a:off x="7936237" y="5124175"/>
            <a:ext cx="194242" cy="503442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0" name="Rectangle 54"/>
          <p:cNvSpPr>
            <a:spLocks noChangeArrowheads="1"/>
          </p:cNvSpPr>
          <p:nvPr/>
        </p:nvSpPr>
        <p:spPr bwMode="auto">
          <a:xfrm>
            <a:off x="8184434" y="5038222"/>
            <a:ext cx="194242" cy="58939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1" name="Rectangle 56"/>
          <p:cNvSpPr>
            <a:spLocks noChangeArrowheads="1"/>
          </p:cNvSpPr>
          <p:nvPr/>
        </p:nvSpPr>
        <p:spPr bwMode="auto">
          <a:xfrm>
            <a:off x="8432632" y="4252361"/>
            <a:ext cx="205033" cy="137525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2" name="Line 57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2" name="Oval 151"/>
          <p:cNvSpPr/>
          <p:nvPr/>
        </p:nvSpPr>
        <p:spPr>
          <a:xfrm rot="16200000">
            <a:off x="935048" y="2344472"/>
            <a:ext cx="999634" cy="1501302"/>
          </a:xfrm>
          <a:prstGeom prst="ellipse">
            <a:avLst/>
          </a:prstGeom>
          <a:solidFill>
            <a:schemeClr val="bg1">
              <a:lumMod val="50000"/>
              <a:alpha val="3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1347749" y="2695144"/>
            <a:ext cx="644397" cy="32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dCA1</a:t>
            </a:r>
          </a:p>
        </p:txBody>
      </p:sp>
      <p:sp>
        <p:nvSpPr>
          <p:cNvPr id="268" name="Oval 267"/>
          <p:cNvSpPr/>
          <p:nvPr/>
        </p:nvSpPr>
        <p:spPr>
          <a:xfrm rot="14577883">
            <a:off x="1064783" y="3236815"/>
            <a:ext cx="226228" cy="4571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 rot="14577883">
            <a:off x="983738" y="3264283"/>
            <a:ext cx="226722" cy="4571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90133" y="3039533"/>
            <a:ext cx="415057" cy="364067"/>
          </a:xfrm>
          <a:custGeom>
            <a:avLst/>
            <a:gdLst>
              <a:gd name="connsiteX0" fmla="*/ 0 w 415057"/>
              <a:gd name="connsiteY0" fmla="*/ 0 h 364067"/>
              <a:gd name="connsiteX1" fmla="*/ 414867 w 415057"/>
              <a:gd name="connsiteY1" fmla="*/ 211667 h 364067"/>
              <a:gd name="connsiteX2" fmla="*/ 42334 w 415057"/>
              <a:gd name="connsiteY2" fmla="*/ 364067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57" h="364067">
                <a:moveTo>
                  <a:pt x="0" y="0"/>
                </a:moveTo>
                <a:cubicBezTo>
                  <a:pt x="203905" y="75494"/>
                  <a:pt x="407811" y="150989"/>
                  <a:pt x="414867" y="211667"/>
                </a:cubicBezTo>
                <a:cubicBezTo>
                  <a:pt x="421923" y="272345"/>
                  <a:pt x="232128" y="318206"/>
                  <a:pt x="42334" y="36406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138083"/>
            <a:ext cx="3508375" cy="23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123267"/>
            <a:ext cx="3522133" cy="2370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4892" y="1783829"/>
            <a:ext cx="340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Confirmed by MUA in CA1:</a:t>
            </a:r>
          </a:p>
          <a:p>
            <a:r>
              <a:rPr lang="en-US" dirty="0" smtClean="0">
                <a:latin typeface="+mn-lt"/>
              </a:rPr>
              <a:t>High but uncorrelated unit activity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1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Convolution Based Neural Mass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4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Losing Control Under Ketamine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04" y="887259"/>
            <a:ext cx="1862665" cy="11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139" y="1429126"/>
            <a:ext cx="986366" cy="1380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2245" y="2321848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Enhanced Gamma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 smtClean="0">
                <a:solidFill>
                  <a:srgbClr val="00B050"/>
                </a:solidFill>
              </a:rPr>
              <a:t>AMPA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822" y="867365"/>
            <a:ext cx="140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Reduced Theta</a:t>
            </a:r>
          </a:p>
          <a:p>
            <a:r>
              <a:rPr lang="en-US" sz="1400" dirty="0" smtClean="0"/>
              <a:t>Without NMDA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92188" y="1159371"/>
            <a:ext cx="73647" cy="18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1298" y="985758"/>
            <a:ext cx="1713470" cy="6638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Frontal Regions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50651" y="1806799"/>
            <a:ext cx="1747107" cy="7822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</a:rPr>
              <a:t>Temporal Cortex</a:t>
            </a:r>
          </a:p>
        </p:txBody>
      </p:sp>
      <p:sp>
        <p:nvSpPr>
          <p:cNvPr id="12" name="Arc 11"/>
          <p:cNvSpPr/>
          <p:nvPr/>
        </p:nvSpPr>
        <p:spPr>
          <a:xfrm rot="4660922">
            <a:off x="2467984" y="1387421"/>
            <a:ext cx="1072090" cy="658051"/>
          </a:xfrm>
          <a:prstGeom prst="arc">
            <a:avLst/>
          </a:prstGeom>
          <a:noFill/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Arc 12"/>
          <p:cNvSpPr/>
          <p:nvPr/>
        </p:nvSpPr>
        <p:spPr>
          <a:xfrm rot="4660922">
            <a:off x="2467984" y="1404355"/>
            <a:ext cx="1072090" cy="658051"/>
          </a:xfrm>
          <a:prstGeom prst="arc">
            <a:avLst/>
          </a:prstGeom>
          <a:noFill/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Arc 13"/>
          <p:cNvSpPr/>
          <p:nvPr/>
        </p:nvSpPr>
        <p:spPr>
          <a:xfrm rot="4660922">
            <a:off x="2401119" y="1339998"/>
            <a:ext cx="1138797" cy="749591"/>
          </a:xfrm>
          <a:prstGeom prst="arc">
            <a:avLst/>
          </a:prstGeom>
          <a:noFill/>
          <a:ln w="571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Arc 14"/>
          <p:cNvSpPr/>
          <p:nvPr/>
        </p:nvSpPr>
        <p:spPr>
          <a:xfrm rot="13828768">
            <a:off x="1553792" y="1168033"/>
            <a:ext cx="777642" cy="714211"/>
          </a:xfrm>
          <a:prstGeom prst="arc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Arc 15"/>
          <p:cNvSpPr/>
          <p:nvPr/>
        </p:nvSpPr>
        <p:spPr>
          <a:xfrm rot="4660922">
            <a:off x="2321351" y="1273978"/>
            <a:ext cx="1209178" cy="873091"/>
          </a:xfrm>
          <a:prstGeom prst="arc">
            <a:avLst/>
          </a:prstGeom>
          <a:noFill/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46029" y="3363712"/>
            <a:ext cx="5418666" cy="338666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 err="1" smtClean="0"/>
              <a:t>Cortico</a:t>
            </a:r>
            <a:r>
              <a:rPr lang="en-US" dirty="0" smtClean="0"/>
              <a:t>-Limbic Control mediated by NMDA </a:t>
            </a:r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Enhanced Limbic-</a:t>
            </a:r>
            <a:r>
              <a:rPr lang="en-US" dirty="0" err="1" smtClean="0"/>
              <a:t>Cortico</a:t>
            </a:r>
            <a:r>
              <a:rPr lang="en-US" dirty="0" smtClean="0"/>
              <a:t> Drive via AMPA:</a:t>
            </a:r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Runaway </a:t>
            </a:r>
            <a:r>
              <a:rPr lang="en-US" dirty="0"/>
              <a:t>bottom-up </a:t>
            </a:r>
            <a:r>
              <a:rPr lang="en-US" dirty="0" smtClean="0"/>
              <a:t>sensory-driven processing : </a:t>
            </a:r>
            <a:r>
              <a:rPr lang="en-US" dirty="0" err="1"/>
              <a:t>disorganised</a:t>
            </a:r>
            <a:r>
              <a:rPr lang="en-US" dirty="0"/>
              <a:t> </a:t>
            </a:r>
            <a:r>
              <a:rPr lang="en-US" dirty="0" smtClean="0"/>
              <a:t>cognition &amp; environmental interactions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Large difference in intrinsic processing: early dopaminergic D2 problem in schizophrenia?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these models?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7" y="64558"/>
            <a:ext cx="7772400" cy="1470025"/>
          </a:xfrm>
        </p:spPr>
        <p:txBody>
          <a:bodyPr/>
          <a:lstStyle/>
          <a:p>
            <a:pPr algn="l"/>
            <a:r>
              <a:rPr lang="en-US" sz="2400" dirty="0" smtClean="0"/>
              <a:t>DCM </a:t>
            </a:r>
            <a:r>
              <a:rPr lang="en-US" sz="2400" dirty="0" smtClean="0"/>
              <a:t>for </a:t>
            </a:r>
            <a:r>
              <a:rPr lang="en-US" sz="2400" dirty="0" smtClean="0"/>
              <a:t>SSR/CSD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4537" y="1750742"/>
            <a:ext cx="83857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 think these models are useful:</a:t>
            </a:r>
          </a:p>
          <a:p>
            <a:endParaRPr lang="en-US" dirty="0"/>
          </a:p>
          <a:p>
            <a:r>
              <a:rPr lang="en-US" dirty="0" smtClean="0"/>
              <a:t>Models of Synaptic Activity using invasive and non-invasive electrophysiological time series from large neuronal populations.</a:t>
            </a:r>
          </a:p>
          <a:p>
            <a:endParaRPr lang="en-US" dirty="0" smtClean="0"/>
          </a:p>
          <a:p>
            <a:r>
              <a:rPr lang="en-US" dirty="0" smtClean="0"/>
              <a:t>Useful models of pharmacological effects – where are the drug’s effects most prominent, are other receptors affected?</a:t>
            </a:r>
          </a:p>
          <a:p>
            <a:endParaRPr lang="en-US" dirty="0"/>
          </a:p>
          <a:p>
            <a:r>
              <a:rPr lang="en-US" dirty="0" smtClean="0"/>
              <a:t>Useful link to predictive coding: top-down vs. bottom up and their belief mappings.</a:t>
            </a:r>
          </a:p>
          <a:p>
            <a:endParaRPr lang="en-US" dirty="0"/>
          </a:p>
          <a:p>
            <a:r>
              <a:rPr lang="en-US" dirty="0" smtClean="0"/>
              <a:t>Potential to scale to clinical settings: could patients be stratified based on endogenous connectivity profiles?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7" y="64558"/>
            <a:ext cx="7772400" cy="1470025"/>
          </a:xfrm>
        </p:spPr>
        <p:txBody>
          <a:bodyPr/>
          <a:lstStyle/>
          <a:p>
            <a:pPr algn="l"/>
            <a:r>
              <a:rPr lang="en-US" sz="2400" dirty="0"/>
              <a:t>DCM for SSR/CSD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4537" y="1750742"/>
            <a:ext cx="8385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these models can be more than mildly irritating :</a:t>
            </a:r>
          </a:p>
          <a:p>
            <a:endParaRPr lang="en-US" dirty="0"/>
          </a:p>
          <a:p>
            <a:r>
              <a:rPr lang="en-US" dirty="0" smtClean="0"/>
              <a:t>Local Minima (not the model’s fault)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>
          <a:xfrm>
            <a:off x="1904693" y="682439"/>
            <a:ext cx="3172570" cy="1143000"/>
          </a:xfrm>
        </p:spPr>
        <p:txBody>
          <a:bodyPr/>
          <a:lstStyle/>
          <a:p>
            <a:pPr algn="l" eaLnBrk="1" hangingPunct="1"/>
            <a:r>
              <a:rPr lang="en-US" sz="3000" i="1" dirty="0" smtClean="0">
                <a:solidFill>
                  <a:srgbClr val="7F7F7F"/>
                </a:solidFill>
              </a:rPr>
              <a:t>Thank You</a:t>
            </a:r>
            <a:br>
              <a:rPr lang="en-US" sz="3000" i="1" dirty="0" smtClean="0">
                <a:solidFill>
                  <a:srgbClr val="7F7F7F"/>
                </a:solidFill>
              </a:rPr>
            </a:br>
            <a:r>
              <a:rPr lang="en-US" sz="3000" i="1" dirty="0">
                <a:solidFill>
                  <a:srgbClr val="7F7F7F"/>
                </a:solidFill>
              </a:rPr>
              <a:t/>
            </a:r>
            <a:br>
              <a:rPr lang="en-US" sz="3000" i="1" dirty="0">
                <a:solidFill>
                  <a:srgbClr val="7F7F7F"/>
                </a:solidFill>
              </a:rPr>
            </a:br>
            <a:endParaRPr lang="en-US" sz="3000" i="1" dirty="0" smtClean="0">
              <a:solidFill>
                <a:srgbClr val="7F7F7F"/>
              </a:solidFill>
            </a:endParaRPr>
          </a:p>
        </p:txBody>
      </p:sp>
      <p:pic>
        <p:nvPicPr>
          <p:cNvPr id="4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200025"/>
            <a:ext cx="1539875" cy="1119188"/>
          </a:xfrm>
          <a:prstGeom prst="rect">
            <a:avLst/>
          </a:prstGeom>
          <a:noFill/>
          <a:effectLst>
            <a:outerShdw blurRad="101600" dist="139700" dir="834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64145" y="1592756"/>
            <a:ext cx="17373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VTCRI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Jessica Gilbert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Li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Wynn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Legon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Sarah Adams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Steven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Punzell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Ehsan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Dowlatti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852" y="4015909"/>
            <a:ext cx="383336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Karl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Friston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UCL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Matt Jones,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University of Bristol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Rick Adams,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UCL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Klaas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Stephan,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University of Zurich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28210" y="3387777"/>
            <a:ext cx="29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Take one spiny stellate cell…..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5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4598" y="3223616"/>
                <a:ext cx="1259174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𝑟𝑒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8" y="3223616"/>
                <a:ext cx="1259174" cy="556434"/>
              </a:xfrm>
              <a:prstGeom prst="rect">
                <a:avLst/>
              </a:prstGeom>
              <a:blipFill rotWithShape="0">
                <a:blip r:embed="rId3"/>
                <a:stretch>
                  <a:fillRect r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011181" y="335602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Heaviside function</a:t>
            </a:r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1004341" y="3867462"/>
            <a:ext cx="2668249" cy="2518348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4697" y="3807502"/>
            <a:ext cx="449704" cy="239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243" y="4544517"/>
            <a:ext cx="522155" cy="193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77876" y="473689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P(Action Potential)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04341" y="3882452"/>
            <a:ext cx="14990" cy="2473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06839" y="6403299"/>
            <a:ext cx="2980544" cy="1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38432" y="6488668"/>
                <a:ext cx="232897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Depolarization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𝑝𝑟𝑒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432" y="6488668"/>
                <a:ext cx="2328971" cy="667747"/>
              </a:xfrm>
              <a:prstGeom prst="rect">
                <a:avLst/>
              </a:prstGeom>
              <a:blipFill rotWithShape="0">
                <a:blip r:embed="rId4"/>
                <a:stretch>
                  <a:fillRect l="-235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107306" y="4032354"/>
            <a:ext cx="50979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Take a population </a:t>
            </a:r>
            <a:r>
              <a:rPr lang="en-US" sz="2000" dirty="0" smtClean="0">
                <a:latin typeface="+mn-lt"/>
              </a:rPr>
              <a:t>of spiny stellate </a:t>
            </a:r>
          </a:p>
          <a:p>
            <a:r>
              <a:rPr lang="en-US" sz="2000" dirty="0" smtClean="0">
                <a:latin typeface="+mn-lt"/>
              </a:rPr>
              <a:t>cells &amp; assume either: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+mn-lt"/>
              </a:rPr>
              <a:t>Unimodal</a:t>
            </a:r>
            <a:r>
              <a:rPr lang="en-US" sz="2000" dirty="0" smtClean="0">
                <a:latin typeface="+mn-lt"/>
              </a:rPr>
              <a:t> distribution over firing thresholds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+mn-lt"/>
              </a:rPr>
              <a:t>Unimodal</a:t>
            </a:r>
            <a:r>
              <a:rPr lang="en-US" sz="2000" dirty="0" smtClean="0">
                <a:latin typeface="+mn-lt"/>
              </a:rPr>
              <a:t> distribution over population </a:t>
            </a:r>
          </a:p>
          <a:p>
            <a:r>
              <a:rPr lang="en-US" sz="2000" dirty="0" smtClean="0">
                <a:latin typeface="+mn-lt"/>
              </a:rPr>
              <a:t>Membrane </a:t>
            </a:r>
            <a:r>
              <a:rPr lang="en-US" sz="2000" dirty="0" err="1" smtClean="0">
                <a:latin typeface="+mn-lt"/>
              </a:rPr>
              <a:t>depolarizations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8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Convolution-Based Neural Mass Models in DCM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474108" y="1488858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n-lt"/>
              <a:cs typeface="Times New Roman" pitchFamily="18" charset="0"/>
            </a:endParaRP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419725" y="1100078"/>
            <a:ext cx="2424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cs typeface="Times New Roman" pitchFamily="18" charset="0"/>
              </a:rPr>
              <a:t>Spiny </a:t>
            </a:r>
            <a:r>
              <a:rPr lang="en-GB" dirty="0" smtClean="0">
                <a:latin typeface="+mn-lt"/>
                <a:cs typeface="Times New Roman" pitchFamily="18" charset="0"/>
              </a:rPr>
              <a:t>stellate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838896" y="1455619"/>
            <a:ext cx="172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n-lt"/>
                <a:cs typeface="Times New Roman" pitchFamily="18" charset="0"/>
              </a:rPr>
              <a:t>Pyramidal cells</a:t>
            </a:r>
            <a:endParaRPr lang="en-GB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216203" y="1990309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3192390" y="1316498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  <a:cs typeface="Times New Roman" pitchFamily="18" charset="0"/>
            </a:endParaRPr>
          </a:p>
        </p:txBody>
      </p:sp>
      <p:cxnSp>
        <p:nvCxnSpPr>
          <p:cNvPr id="52" name="AutoShape 62"/>
          <p:cNvCxnSpPr>
            <a:cxnSpLocks noChangeShapeType="1"/>
            <a:stCxn id="55" idx="8"/>
            <a:endCxn id="45" idx="1"/>
          </p:cNvCxnSpPr>
          <p:nvPr/>
        </p:nvCxnSpPr>
        <p:spPr bwMode="auto">
          <a:xfrm>
            <a:off x="2829326" y="1551870"/>
            <a:ext cx="770796" cy="19102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12-Point Star 54"/>
          <p:cNvSpPr/>
          <p:nvPr/>
        </p:nvSpPr>
        <p:spPr>
          <a:xfrm rot="11461389">
            <a:off x="2512452" y="1221694"/>
            <a:ext cx="363363" cy="402599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𝑝𝑜𝑠𝑡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𝑟𝑒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⨂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6" y="2083633"/>
                <a:ext cx="3417757" cy="556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4598" y="3223616"/>
                <a:ext cx="1259174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𝑟𝑒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8" y="3223616"/>
                <a:ext cx="1259174" cy="556434"/>
              </a:xfrm>
              <a:prstGeom prst="rect">
                <a:avLst/>
              </a:prstGeom>
              <a:blipFill rotWithShape="0">
                <a:blip r:embed="rId3"/>
                <a:stretch>
                  <a:fillRect r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011181" y="3356029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Heaviside function</a:t>
            </a:r>
            <a:endParaRPr lang="en-US" dirty="0">
              <a:latin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64245" y="3146167"/>
            <a:ext cx="4168612" cy="3299604"/>
            <a:chOff x="4706913" y="2865620"/>
            <a:chExt cx="4168612" cy="3299604"/>
          </a:xfrm>
        </p:grpSpPr>
        <p:pic>
          <p:nvPicPr>
            <p:cNvPr id="38" name="Picture 24" descr="post2pre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2665" t="7393" r="9672" b="12764"/>
            <a:stretch/>
          </p:blipFill>
          <p:spPr bwMode="auto">
            <a:xfrm>
              <a:off x="5259048" y="3586916"/>
              <a:ext cx="2878112" cy="2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𝑟𝑒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13" y="2943069"/>
                  <a:ext cx="1259174" cy="5564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59782" y="2865620"/>
              <a:ext cx="2715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Sigmoidal</a:t>
              </a:r>
            </a:p>
            <a:p>
              <a:pPr algn="ctr"/>
              <a:r>
                <a:rPr lang="en-US" dirty="0" smtClean="0">
                  <a:latin typeface="+mn-lt"/>
                </a:rPr>
                <a:t>Presynaptic Firing Function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1" name="Elbow Connector 10"/>
          <p:cNvCxnSpPr/>
          <p:nvPr/>
        </p:nvCxnSpPr>
        <p:spPr>
          <a:xfrm flipV="1">
            <a:off x="1004341" y="3867462"/>
            <a:ext cx="2668249" cy="2518348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4697" y="3807502"/>
            <a:ext cx="449704" cy="239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243" y="4544517"/>
            <a:ext cx="522155" cy="193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77876" y="473689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P(Action Potential)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04341" y="3882452"/>
            <a:ext cx="14990" cy="2473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06839" y="6403299"/>
            <a:ext cx="2980544" cy="1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38432" y="6488668"/>
                <a:ext cx="232897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Depolarization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𝑝𝑟𝑒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432" y="6488668"/>
                <a:ext cx="2328971" cy="667747"/>
              </a:xfrm>
              <a:prstGeom prst="rect">
                <a:avLst/>
              </a:prstGeom>
              <a:blipFill rotWithShape="0">
                <a:blip r:embed="rId6"/>
                <a:stretch>
                  <a:fillRect l="-235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16200000">
            <a:off x="4068216" y="4784362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Firing Rate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67960" y="6416215"/>
                <a:ext cx="232897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Depolarization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𝑝𝑟𝑒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60" y="6416215"/>
                <a:ext cx="2328971" cy="667747"/>
              </a:xfrm>
              <a:prstGeom prst="rect">
                <a:avLst/>
              </a:prstGeom>
              <a:blipFill rotWithShape="0">
                <a:blip r:embed="rId7"/>
                <a:stretch>
                  <a:fillRect l="-2356" t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8698155">
            <a:off x="6355832" y="4961745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Ensemble Synchronicity/Gain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10166</TotalTime>
  <Words>2927</Words>
  <Application>Microsoft Office PowerPoint</Application>
  <PresentationFormat>On-screen Show (4:3)</PresentationFormat>
  <Paragraphs>1151</Paragraphs>
  <Slides>64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Adobe Fangsong Std R</vt:lpstr>
      <vt:lpstr>Adobe Garamond Pro</vt:lpstr>
      <vt:lpstr>Arial</vt:lpstr>
      <vt:lpstr>Arial Narrow</vt:lpstr>
      <vt:lpstr>Calibri</vt:lpstr>
      <vt:lpstr>Cambria Math</vt:lpstr>
      <vt:lpstr>Helvetica</vt:lpstr>
      <vt:lpstr>MT Extra</vt:lpstr>
      <vt:lpstr>Symbol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Based Neural Mass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Conductance Based Neural Mass Models</vt:lpstr>
      <vt:lpstr>PowerPoint Presentation</vt:lpstr>
      <vt:lpstr>PowerPoint Presentation</vt:lpstr>
      <vt:lpstr>PowerPoint Presentation</vt:lpstr>
      <vt:lpstr>PowerPoint Presentation</vt:lpstr>
      <vt:lpstr>A selection of intrinsic architectures in SPM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DCM for SSR/CSD Examples</vt:lpstr>
      <vt:lpstr>PowerPoint Presentation</vt:lpstr>
      <vt:lpstr>PowerPoint Presentation</vt:lpstr>
      <vt:lpstr>PowerPoint Presentation</vt:lpstr>
      <vt:lpstr>Bayesian Model Selection</vt:lpstr>
      <vt:lpstr>PowerPoint Presentation</vt:lpstr>
      <vt:lpstr>Parameters of Winning Model </vt:lpstr>
      <vt:lpstr>PowerPoint Presentation</vt:lpstr>
      <vt:lpstr>PowerPoint Presentation</vt:lpstr>
      <vt:lpstr>PowerPoint Presentation</vt:lpstr>
      <vt:lpstr>The Ketamine Model of Psychosis &amp; Schizophrenia</vt:lpstr>
      <vt:lpstr>The Ketamine Model of Psychosis  &amp; Schizophrenia  With Matthew Jones, University of Bristol</vt:lpstr>
      <vt:lpstr>PowerPoint Presentation</vt:lpstr>
      <vt:lpstr>Behavioural Phenotype</vt:lpstr>
      <vt:lpstr>PowerPoint Presentation</vt:lpstr>
      <vt:lpstr>PowerPoint Presentation</vt:lpstr>
      <vt:lpstr>PowerPoint Presentation</vt:lpstr>
      <vt:lpstr>Proposed Architecture  </vt:lpstr>
      <vt:lpstr>Model Comparison  </vt:lpstr>
      <vt:lpstr>Model Comparison  </vt:lpstr>
      <vt:lpstr>Model Comparison  </vt:lpstr>
      <vt:lpstr>PowerPoint Presentation</vt:lpstr>
      <vt:lpstr>Model Comparison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Losing Control Under Ketamine</vt:lpstr>
      <vt:lpstr>Why these models?</vt:lpstr>
      <vt:lpstr>DCM for SSR/CSD</vt:lpstr>
      <vt:lpstr>DCM for SSR/CSD</vt:lpstr>
      <vt:lpstr>Thank You  </vt:lpstr>
    </vt:vector>
  </TitlesOfParts>
  <Company>WTCN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rmoran</dc:creator>
  <cp:lastModifiedBy>Rosalyn Moran</cp:lastModifiedBy>
  <cp:revision>873</cp:revision>
  <dcterms:created xsi:type="dcterms:W3CDTF">2010-02-05T14:19:05Z</dcterms:created>
  <dcterms:modified xsi:type="dcterms:W3CDTF">2016-05-12T18:03:42Z</dcterms:modified>
</cp:coreProperties>
</file>