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7" r:id="rId2"/>
    <p:sldId id="258" r:id="rId3"/>
    <p:sldId id="342" r:id="rId4"/>
    <p:sldId id="341" r:id="rId5"/>
    <p:sldId id="343" r:id="rId6"/>
    <p:sldId id="345" r:id="rId7"/>
    <p:sldId id="346" r:id="rId8"/>
    <p:sldId id="347" r:id="rId9"/>
    <p:sldId id="348" r:id="rId10"/>
    <p:sldId id="401" r:id="rId11"/>
    <p:sldId id="399" r:id="rId12"/>
    <p:sldId id="400" r:id="rId13"/>
    <p:sldId id="350" r:id="rId14"/>
    <p:sldId id="351" r:id="rId15"/>
    <p:sldId id="352" r:id="rId16"/>
    <p:sldId id="353" r:id="rId17"/>
    <p:sldId id="355" r:id="rId18"/>
    <p:sldId id="356" r:id="rId19"/>
    <p:sldId id="357" r:id="rId20"/>
    <p:sldId id="358" r:id="rId21"/>
    <p:sldId id="404" r:id="rId22"/>
    <p:sldId id="405" r:id="rId23"/>
    <p:sldId id="407" r:id="rId24"/>
    <p:sldId id="359" r:id="rId25"/>
    <p:sldId id="360" r:id="rId26"/>
    <p:sldId id="361" r:id="rId27"/>
    <p:sldId id="362" r:id="rId28"/>
    <p:sldId id="363" r:id="rId29"/>
    <p:sldId id="364" r:id="rId30"/>
    <p:sldId id="374" r:id="rId31"/>
    <p:sldId id="365" r:id="rId32"/>
    <p:sldId id="375" r:id="rId33"/>
    <p:sldId id="378" r:id="rId34"/>
    <p:sldId id="391" r:id="rId35"/>
    <p:sldId id="406" r:id="rId36"/>
    <p:sldId id="34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9FD"/>
    <a:srgbClr val="D9090E"/>
    <a:srgbClr val="FBA3A5"/>
    <a:srgbClr val="660066"/>
    <a:srgbClr val="10016B"/>
    <a:srgbClr val="1B02AE"/>
    <a:srgbClr val="F61E23"/>
    <a:srgbClr val="F8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 snapToObjects="1"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wmf"/><Relationship Id="rId2" Type="http://schemas.openxmlformats.org/officeDocument/2006/relationships/image" Target="../media/image24.emf"/><Relationship Id="rId1" Type="http://schemas.openxmlformats.org/officeDocument/2006/relationships/image" Target="../media/image23.w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image" Target="../media/image97.w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10" Type="http://schemas.openxmlformats.org/officeDocument/2006/relationships/image" Target="../media/image105.emf"/><Relationship Id="rId4" Type="http://schemas.openxmlformats.org/officeDocument/2006/relationships/image" Target="../media/image99.emf"/><Relationship Id="rId9" Type="http://schemas.openxmlformats.org/officeDocument/2006/relationships/image" Target="../media/image10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wmf"/><Relationship Id="rId9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4" Type="http://schemas.openxmlformats.org/officeDocument/2006/relationships/image" Target="../media/image8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9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Two-stage</a:t>
            </a:r>
            <a:r>
              <a:rPr lang="en-GB" baseline="0" dirty="0" smtClean="0"/>
              <a:t> procedure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7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altLang="en-US" sz="1200" dirty="0" smtClean="0">
                <a:latin typeface="Cambria" pitchFamily="18" charset="0"/>
              </a:rPr>
              <a:t>Might use a hierarchical model in epilepsy research where number of seizures is not under experimental control and is highly variable over subjects.</a:t>
            </a:r>
            <a:endParaRPr lang="en-GB" altLang="en-US" dirty="0" smtClean="0">
              <a:latin typeface="Cambria" pitchFamily="18" charset="0"/>
            </a:endParaRPr>
          </a:p>
          <a:p>
            <a:r>
              <a:rPr lang="en-GB" dirty="0" smtClean="0"/>
              <a:t>Balanced</a:t>
            </a:r>
            <a:r>
              <a:rPr lang="en-GB" baseline="0" dirty="0" smtClean="0"/>
              <a:t> designs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4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kern="0" dirty="0" smtClean="0"/>
              <a:t>2-sample &amp; correlation might give trouble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kern="0" dirty="0" smtClean="0"/>
              <a:t>Dramatic imbalance or </a:t>
            </a:r>
            <a:r>
              <a:rPr lang="en-US" altLang="en-US" sz="2400" kern="0" dirty="0" err="1" smtClean="0"/>
              <a:t>heteroscedasticity</a:t>
            </a:r>
            <a:endParaRPr lang="en-US" altLang="en-US" sz="2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0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Clinical populations</a:t>
            </a:r>
          </a:p>
          <a:p>
            <a:r>
              <a:rPr lang="de-DE" altLang="en-US" sz="1200" dirty="0" smtClean="0">
                <a:solidFill>
                  <a:schemeClr val="tx2"/>
                </a:solidFill>
              </a:rPr>
              <a:t>same subjects on placebo, drug1, drug2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Clinical populations</a:t>
            </a:r>
          </a:p>
          <a:p>
            <a:r>
              <a:rPr lang="de-DE" altLang="en-US" sz="1200" dirty="0" smtClean="0">
                <a:solidFill>
                  <a:schemeClr val="tx2"/>
                </a:solidFill>
              </a:rPr>
              <a:t>same subjects on placebo, drug1, drug2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49.emf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53.e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30.jpeg"/><Relationship Id="rId15" Type="http://schemas.openxmlformats.org/officeDocument/2006/relationships/image" Target="../media/image50.wmf"/><Relationship Id="rId23" Type="http://schemas.openxmlformats.org/officeDocument/2006/relationships/image" Target="../media/image54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52.emf"/><Relationship Id="rId4" Type="http://schemas.openxmlformats.org/officeDocument/2006/relationships/image" Target="../media/image45.wmf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11" Type="http://schemas.openxmlformats.org/officeDocument/2006/relationships/image" Target="../media/image60.png"/><Relationship Id="rId5" Type="http://schemas.openxmlformats.org/officeDocument/2006/relationships/image" Target="../media/image14.png"/><Relationship Id="rId10" Type="http://schemas.openxmlformats.org/officeDocument/2006/relationships/image" Target="../media/image59.png"/><Relationship Id="rId4" Type="http://schemas.openxmlformats.org/officeDocument/2006/relationships/image" Target="../media/image12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69.jpeg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68.wmf"/><Relationship Id="rId5" Type="http://schemas.openxmlformats.org/officeDocument/2006/relationships/image" Target="../media/image71.jpe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70.jpeg"/><Relationship Id="rId9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image" Target="../media/image83.png"/><Relationship Id="rId3" Type="http://schemas.openxmlformats.org/officeDocument/2006/relationships/image" Target="../media/image79.jpeg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jpe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81.jpeg"/><Relationship Id="rId10" Type="http://schemas.openxmlformats.org/officeDocument/2006/relationships/image" Target="../media/image77.emf"/><Relationship Id="rId4" Type="http://schemas.openxmlformats.org/officeDocument/2006/relationships/image" Target="../media/image80.jpeg"/><Relationship Id="rId9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9.jpeg"/><Relationship Id="rId11" Type="http://schemas.openxmlformats.org/officeDocument/2006/relationships/image" Target="../media/image76.emf"/><Relationship Id="rId5" Type="http://schemas.openxmlformats.org/officeDocument/2006/relationships/image" Target="../media/image88.jpeg"/><Relationship Id="rId15" Type="http://schemas.openxmlformats.org/officeDocument/2006/relationships/image" Target="../media/image91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85.emf"/><Relationship Id="rId9" Type="http://schemas.openxmlformats.org/officeDocument/2006/relationships/image" Target="../media/image81.jpeg"/><Relationship Id="rId14" Type="http://schemas.openxmlformats.org/officeDocument/2006/relationships/image" Target="../media/image8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103.emf"/><Relationship Id="rId26" Type="http://schemas.openxmlformats.org/officeDocument/2006/relationships/image" Target="../media/image112.png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00.emf"/><Relationship Id="rId17" Type="http://schemas.openxmlformats.org/officeDocument/2006/relationships/oleObject" Target="../embeddings/oleObject40.bin"/><Relationship Id="rId25" Type="http://schemas.openxmlformats.org/officeDocument/2006/relationships/image" Target="../media/image1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2.emf"/><Relationship Id="rId20" Type="http://schemas.openxmlformats.org/officeDocument/2006/relationships/image" Target="../media/image104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110.png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109.png"/><Relationship Id="rId10" Type="http://schemas.openxmlformats.org/officeDocument/2006/relationships/image" Target="../media/image99.e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96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01.emf"/><Relationship Id="rId22" Type="http://schemas.openxmlformats.org/officeDocument/2006/relationships/image" Target="../media/image105.emf"/><Relationship Id="rId27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emf"/><Relationship Id="rId3" Type="http://schemas.openxmlformats.org/officeDocument/2006/relationships/image" Target="../media/image30.jpeg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gif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October 2016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63691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Group Analyses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329100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Guillaume Flandin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Wellcome Trust Centre for Neuroimaging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University College London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9821" y="5625244"/>
            <a:ext cx="702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With many thanks to W. Penny, </a:t>
            </a:r>
            <a:r>
              <a:rPr lang="en-GB" sz="1400" i="1" dirty="0"/>
              <a:t>S. </a:t>
            </a:r>
            <a:r>
              <a:rPr lang="en-GB" sz="1400" i="1" dirty="0" err="1"/>
              <a:t>Kiebel</a:t>
            </a:r>
            <a:r>
              <a:rPr lang="en-GB" sz="1400" i="1" dirty="0"/>
              <a:t>, T</a:t>
            </a:r>
            <a:r>
              <a:rPr lang="en-GB" sz="1400" i="1" dirty="0" smtClean="0"/>
              <a:t>. Nichols, R. Henson, J.-B. </a:t>
            </a:r>
            <a:r>
              <a:rPr lang="en-GB" sz="1400" i="1" dirty="0" err="1" smtClean="0"/>
              <a:t>Poline</a:t>
            </a:r>
            <a:r>
              <a:rPr lang="en-GB" sz="1400" i="1" dirty="0" smtClean="0"/>
              <a:t>, F. </a:t>
            </a:r>
            <a:r>
              <a:rPr lang="en-GB" sz="1400" i="1" dirty="0" err="1" smtClean="0"/>
              <a:t>Kherif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640" y="6135687"/>
            <a:ext cx="745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Probability model underlying random effects analysis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Random effects</a:t>
            </a:r>
            <a:endParaRPr lang="en-US" b="1" kern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81890" y="5553236"/>
            <a:ext cx="198022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979893" y="4077072"/>
            <a:ext cx="519373" cy="369332"/>
            <a:chOff x="3979893" y="4077072"/>
            <a:chExt cx="519373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059560" y="4096544"/>
              <a:ext cx="360040" cy="0"/>
            </a:xfrm>
            <a:prstGeom prst="line">
              <a:avLst/>
            </a:prstGeom>
            <a:ln w="19050">
              <a:solidFill>
                <a:srgbClr val="5539FD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GB" dirty="0" smtClean="0">
                      <a:solidFill>
                        <a:srgbClr val="5539FD"/>
                      </a:solidFill>
                    </a:rPr>
                    <a:t> </a:t>
                  </a:r>
                  <a:endParaRPr lang="en-GB" dirty="0">
                    <a:solidFill>
                      <a:srgbClr val="5539FD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62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1559377"/>
            <a:ext cx="8382000" cy="492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t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With </a:t>
            </a:r>
            <a:r>
              <a:rPr lang="de-DE" altLang="en-US" sz="2800" b="1" dirty="0">
                <a:solidFill>
                  <a:schemeClr val="tx2"/>
                </a:solidFill>
                <a:latin typeface="+mj-lt"/>
              </a:rPr>
              <a:t>Fixed Effects Analysis (FFX)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we compare the group effect to the </a:t>
            </a:r>
            <a:r>
              <a:rPr lang="de-DE" altLang="en-US" sz="2800" i="1" dirty="0">
                <a:solidFill>
                  <a:schemeClr val="tx2"/>
                </a:solidFill>
                <a:latin typeface="+mj-lt"/>
              </a:rPr>
              <a:t>within-subject variability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. It is not an inference about the </a:t>
            </a:r>
            <a:r>
              <a:rPr lang="de-DE" altLang="en-US" sz="2800" dirty="0" smtClean="0">
                <a:solidFill>
                  <a:schemeClr val="tx2"/>
                </a:solidFill>
                <a:latin typeface="+mj-lt"/>
              </a:rPr>
              <a:t>population from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which the subjects were drawn. </a:t>
            </a:r>
            <a:endParaRPr lang="de-DE" altLang="en-US" sz="2800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en-US" sz="2800" dirty="0">
              <a:solidFill>
                <a:schemeClr val="tx2"/>
              </a:solidFill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With </a:t>
            </a:r>
            <a:r>
              <a:rPr lang="de-DE" altLang="en-US" sz="2800" b="1" dirty="0">
                <a:solidFill>
                  <a:schemeClr val="tx2"/>
                </a:solidFill>
                <a:latin typeface="+mj-lt"/>
              </a:rPr>
              <a:t>Random Effects Analysis (RFX)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we compare the group effect to the </a:t>
            </a:r>
            <a:r>
              <a:rPr lang="de-DE" altLang="en-US" sz="2800" i="1" dirty="0">
                <a:solidFill>
                  <a:schemeClr val="tx2"/>
                </a:solidFill>
                <a:latin typeface="+mj-lt"/>
              </a:rPr>
              <a:t>between-subject variability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. It is an inference about the </a:t>
            </a:r>
            <a:r>
              <a:rPr lang="de-DE" altLang="en-US" sz="2800" dirty="0" smtClean="0">
                <a:solidFill>
                  <a:schemeClr val="tx2"/>
                </a:solidFill>
                <a:latin typeface="+mj-lt"/>
              </a:rPr>
              <a:t>population from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which the subjects were drawn. If you had a new subject from that population, you could be confident they would also show the effect</a:t>
            </a:r>
            <a:r>
              <a:rPr lang="de-DE" altLang="en-US" sz="280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vs random effects</a:t>
            </a:r>
            <a:endParaRPr lang="en-GB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7094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1665312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Fixed </a:t>
            </a:r>
            <a:r>
              <a:rPr lang="en-GB" sz="2800" kern="0" dirty="0">
                <a:latin typeface="Arial" pitchFamily="34" charset="0"/>
              </a:rPr>
              <a:t>isn’t “wrong”, just usually isn’t of </a:t>
            </a:r>
            <a:r>
              <a:rPr lang="en-GB" sz="2800" kern="0" dirty="0" smtClean="0">
                <a:latin typeface="Arial" pitchFamily="34" charset="0"/>
              </a:rPr>
              <a:t>interest.</a:t>
            </a: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Summary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Fixed </a:t>
            </a:r>
            <a:r>
              <a:rPr lang="en-GB" sz="2800" b="1" kern="0" dirty="0" smtClean="0">
                <a:latin typeface="Arial" pitchFamily="34" charset="0"/>
              </a:rPr>
              <a:t>effects </a:t>
            </a:r>
            <a:r>
              <a:rPr lang="en-GB" sz="2800" b="1" kern="0" dirty="0">
                <a:latin typeface="Arial" pitchFamily="34" charset="0"/>
              </a:rPr>
              <a:t>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 can see this effect in this cohort</a:t>
            </a:r>
            <a:r>
              <a:rPr lang="en-GB" sz="2800" i="1" kern="0" dirty="0" smtClean="0">
                <a:latin typeface="Arial" pitchFamily="34" charset="0"/>
              </a:rPr>
              <a:t>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1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Random </a:t>
            </a:r>
            <a:r>
              <a:rPr lang="en-GB" sz="2800" b="1" kern="0" dirty="0" smtClean="0">
                <a:latin typeface="Arial" pitchFamily="34" charset="0"/>
              </a:rPr>
              <a:t>effects </a:t>
            </a:r>
            <a:r>
              <a:rPr lang="en-GB" sz="2800" b="1" kern="0" dirty="0">
                <a:latin typeface="Arial" pitchFamily="34" charset="0"/>
              </a:rPr>
              <a:t>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“If I were to sample a new cohort from the same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population I would get the same result”</a:t>
            </a:r>
            <a:endParaRPr lang="en-GB" sz="2800" kern="0" dirty="0">
              <a:latin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vs random effects</a:t>
            </a:r>
            <a:endParaRPr lang="en-GB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4934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Terminology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6262" y="1484784"/>
            <a:ext cx="7958138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400" b="1" kern="0" dirty="0" smtClean="0">
                <a:latin typeface="+mn-lt"/>
              </a:rPr>
              <a:t>Hierarchical linear models: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Random effects models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Mixed effects models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Nested models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Variance components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9485" y="4977172"/>
            <a:ext cx="6280887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</a:pPr>
            <a:r>
              <a:rPr lang="en-US" sz="2400" dirty="0"/>
              <a:t>… all the same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</a:pPr>
            <a:r>
              <a:rPr lang="en-US" sz="2400" dirty="0"/>
              <a:t>… all alluding to multiple sources of variation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</a:pPr>
            <a:r>
              <a:rPr lang="en-US" sz="2400" dirty="0"/>
              <a:t>	(in contrast to fixed effects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12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05109" y="3761246"/>
            <a:ext cx="503238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=</a:t>
            </a:r>
            <a:endParaRPr lang="en-GB" sz="4400" b="1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17022" y="3897780"/>
            <a:ext cx="598487" cy="644525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5400000">
            <a:off x="2294197" y="3913646"/>
            <a:ext cx="3586162" cy="52863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9532" y="1268760"/>
            <a:ext cx="5286380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de-DE" sz="2800" dirty="0">
                <a:solidFill>
                  <a:schemeClr val="tx2"/>
                </a:solidFill>
              </a:rPr>
              <a:t>Example: Two level model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00092" y="1124744"/>
            <a:ext cx="3351213" cy="1250156"/>
            <a:chOff x="8055202" y="1862330"/>
            <a:chExt cx="3351213" cy="1250156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8055202" y="1862330"/>
              <a:ext cx="3351213" cy="1249362"/>
            </a:xfrm>
            <a:prstGeom prst="rect">
              <a:avLst/>
            </a:prstGeom>
            <a:gradFill rotWithShape="0">
              <a:gsLst>
                <a:gs pos="0">
                  <a:srgbClr val="D9FFFF"/>
                </a:gs>
                <a:gs pos="100000">
                  <a:srgbClr val="D9FFFF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graphicFrame>
          <p:nvGraphicFramePr>
            <p:cNvPr id="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622319"/>
                </p:ext>
              </p:extLst>
            </p:nvPr>
          </p:nvGraphicFramePr>
          <p:xfrm>
            <a:off x="8209773" y="1885349"/>
            <a:ext cx="3159125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21" name="Equation" r:id="rId3" imgW="1244520" imgH="482400" progId="Equation.3">
                    <p:embed/>
                  </p:oleObj>
                </mc:Choice>
                <mc:Fallback>
                  <p:oleObj name="Equation" r:id="rId3" imgW="12445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9773" y="1885349"/>
                          <a:ext cx="3159125" cy="1227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4" descr="design1st_1"/>
          <p:cNvPicPr>
            <a:picLocks noChangeAspect="1" noChangeArrowheads="1"/>
          </p:cNvPicPr>
          <p:nvPr/>
        </p:nvPicPr>
        <p:blipFill>
          <a:blip r:embed="rId5" cstate="print"/>
          <a:srcRect l="13048" t="7466" r="9587" b="11200"/>
          <a:stretch>
            <a:fillRect/>
          </a:stretch>
        </p:blipFill>
        <p:spPr bwMode="auto">
          <a:xfrm>
            <a:off x="1208347" y="2394409"/>
            <a:ext cx="1539875" cy="3587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5400000">
            <a:off x="2165609" y="3959696"/>
            <a:ext cx="1798637" cy="50958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959576"/>
              </p:ext>
            </p:extLst>
          </p:nvPr>
        </p:nvGraphicFramePr>
        <p:xfrm>
          <a:off x="2794000" y="3867150"/>
          <a:ext cx="5461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867150"/>
                        <a:ext cx="5461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38926"/>
              </p:ext>
            </p:extLst>
          </p:nvPr>
        </p:nvGraphicFramePr>
        <p:xfrm>
          <a:off x="3827722" y="3966034"/>
          <a:ext cx="511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" name="Equation" r:id="rId8" imgW="228600" imgH="203040" progId="Equation.3">
                  <p:embed/>
                </p:oleObj>
              </mc:Choice>
              <mc:Fallback>
                <p:oleObj name="Equation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722" y="3966034"/>
                        <a:ext cx="5111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319722" y="3761246"/>
            <a:ext cx="503237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+</a:t>
            </a:r>
            <a:endParaRPr lang="en-GB" sz="4400" b="1"/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>
            <a:off x="4557972" y="2403934"/>
            <a:ext cx="685800" cy="3670300"/>
          </a:xfrm>
          <a:prstGeom prst="rightBrace">
            <a:avLst>
              <a:gd name="adj1" fmla="val 44599"/>
              <a:gd name="adj2" fmla="val 50000"/>
            </a:avLst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 rot="5400000">
            <a:off x="4815147" y="3950159"/>
            <a:ext cx="1841500" cy="603250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43781"/>
              </p:ext>
            </p:extLst>
          </p:nvPr>
        </p:nvGraphicFramePr>
        <p:xfrm>
          <a:off x="5410200" y="3933825"/>
          <a:ext cx="66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" name="Equation" r:id="rId10" imgW="253800" imgH="228600" progId="Equation.3">
                  <p:embed/>
                </p:oleObj>
              </mc:Choice>
              <mc:Fallback>
                <p:oleObj name="Equation" r:id="rId1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33825"/>
                        <a:ext cx="66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975609" y="3961271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=</a:t>
            </a:r>
            <a:endParaRPr lang="en-GB" sz="3200" b="1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rot="5400000">
            <a:off x="5740262" y="3906106"/>
            <a:ext cx="1841500" cy="6913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789334"/>
              </p:ext>
            </p:extLst>
          </p:nvPr>
        </p:nvGraphicFramePr>
        <p:xfrm>
          <a:off x="6378834" y="4089859"/>
          <a:ext cx="617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5" name="Equation" r:id="rId12" imgW="291960" imgH="190440" progId="Equation.3">
                  <p:embed/>
                </p:oleObj>
              </mc:Choice>
              <mc:Fallback>
                <p:oleObj name="Equation" r:id="rId12" imgW="291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834" y="4089859"/>
                        <a:ext cx="6175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865273"/>
              </p:ext>
            </p:extLst>
          </p:nvPr>
        </p:nvGraphicFramePr>
        <p:xfrm>
          <a:off x="7094538" y="3984625"/>
          <a:ext cx="6397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6" name="Equation" r:id="rId14" imgW="266400" imgH="228600" progId="Equation.3">
                  <p:embed/>
                </p:oleObj>
              </mc:Choice>
              <mc:Fallback>
                <p:oleObj name="Equation" r:id="rId14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3984625"/>
                        <a:ext cx="639762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602797" y="3948571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+</a:t>
            </a:r>
            <a:endParaRPr lang="en-GB" sz="3200" b="1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 rot="5400000">
            <a:off x="7438491" y="3892215"/>
            <a:ext cx="1841500" cy="706437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02992"/>
              </p:ext>
            </p:extLst>
          </p:nvPr>
        </p:nvGraphicFramePr>
        <p:xfrm>
          <a:off x="8067934" y="4027946"/>
          <a:ext cx="5381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7" name="Equation" r:id="rId16" imgW="241200" imgH="203040" progId="Equation.3">
                  <p:embed/>
                </p:oleObj>
              </mc:Choice>
              <mc:Fallback>
                <p:oleObj name="Equation" r:id="rId1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934" y="4027946"/>
                        <a:ext cx="538163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073034"/>
              </p:ext>
            </p:extLst>
          </p:nvPr>
        </p:nvGraphicFramePr>
        <p:xfrm>
          <a:off x="290772" y="3935871"/>
          <a:ext cx="33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8" name="Equation" r:id="rId18" imgW="139680" imgH="164880" progId="Equation.3">
                  <p:embed/>
                </p:oleObj>
              </mc:Choice>
              <mc:Fallback>
                <p:oleObj name="Equation" r:id="rId1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72" y="3935871"/>
                        <a:ext cx="333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40098"/>
              </p:ext>
            </p:extLst>
          </p:nvPr>
        </p:nvGraphicFramePr>
        <p:xfrm>
          <a:off x="1208347" y="2884946"/>
          <a:ext cx="4651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9" name="Equation" r:id="rId20" imgW="279360" imgH="228600" progId="Equation.3">
                  <p:embed/>
                </p:oleObj>
              </mc:Choice>
              <mc:Fallback>
                <p:oleObj name="Equation" r:id="rId20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347" y="2884946"/>
                        <a:ext cx="4651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331338"/>
              </p:ext>
            </p:extLst>
          </p:nvPr>
        </p:nvGraphicFramePr>
        <p:xfrm>
          <a:off x="1730634" y="4000959"/>
          <a:ext cx="4651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" name="Equation" r:id="rId22" imgW="279360" imgH="228600" progId="Equation.3">
                  <p:embed/>
                </p:oleObj>
              </mc:Choice>
              <mc:Fallback>
                <p:oleObj name="Equation" r:id="rId22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634" y="4000959"/>
                        <a:ext cx="4651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498230"/>
              </p:ext>
            </p:extLst>
          </p:nvPr>
        </p:nvGraphicFramePr>
        <p:xfrm>
          <a:off x="2251334" y="5118559"/>
          <a:ext cx="4651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" name="Equation" r:id="rId24" imgW="279360" imgH="241200" progId="Equation.3">
                  <p:embed/>
                </p:oleObj>
              </mc:Choice>
              <mc:Fallback>
                <p:oleObj name="Equation" r:id="rId24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334" y="5118559"/>
                        <a:ext cx="4651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5862897" y="5648268"/>
            <a:ext cx="22875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Second level</a:t>
            </a:r>
            <a:endParaRPr lang="en-GB" dirty="0"/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1446472" y="6130868"/>
            <a:ext cx="23764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First level</a:t>
            </a:r>
            <a:endParaRPr lang="en-GB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Hierarchical models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4453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Hierarchical models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1196752"/>
            <a:ext cx="79581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Restricted Maximum Likelihood (</a:t>
            </a:r>
            <a:r>
              <a:rPr lang="en-GB" sz="2400" kern="0" dirty="0" err="1" smtClean="0">
                <a:latin typeface="+mn-lt"/>
              </a:rPr>
              <a:t>ReML</a:t>
            </a:r>
            <a:r>
              <a:rPr lang="en-GB" sz="2400" kern="0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Parametric Empirical Bayes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Expectation-Maximisation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478465" cy="2829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098" y="594928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pm_mfx.m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212976"/>
            <a:ext cx="38164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But:</a:t>
            </a:r>
            <a:br>
              <a:rPr lang="en-GB" sz="2400" b="1" dirty="0" smtClean="0"/>
            </a:br>
            <a:endParaRPr lang="en-GB" sz="1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Many two level models are just too big to compute.</a:t>
            </a:r>
            <a:br>
              <a:rPr lang="en-GB" sz="2400" dirty="0" smtClean="0"/>
            </a:br>
            <a:endParaRPr lang="en-GB" sz="1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 And even if, it takes a long time!</a:t>
            </a:r>
            <a:br>
              <a:rPr lang="en-GB" sz="2400" dirty="0" smtClean="0"/>
            </a:br>
            <a:endParaRPr lang="en-GB" sz="1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Any approximation?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304800" y="6525344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</a:t>
            </a:r>
            <a:r>
              <a:rPr lang="en-US" sz="1600" i="1" dirty="0" smtClean="0"/>
              <a:t>studies</a:t>
            </a:r>
            <a:r>
              <a:rPr lang="en-US" sz="1600" dirty="0" smtClean="0"/>
              <a:t>.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</p:spTree>
    <p:extLst>
      <p:ext uri="{BB962C8B-B14F-4D97-AF65-F5344CB8AC3E}">
        <p14:creationId xmlns:p14="http://schemas.microsoft.com/office/powerpoint/2010/main" val="32153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599892" y="148478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Contrast Images</a:t>
            </a:r>
            <a:endParaRPr lang="en-GB" dirty="0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5" r="53736"/>
          <a:stretch/>
        </p:blipFill>
        <p:spPr>
          <a:xfrm>
            <a:off x="4069817" y="2035465"/>
            <a:ext cx="980919" cy="116570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2" r="52541"/>
          <a:stretch/>
        </p:blipFill>
        <p:spPr>
          <a:xfrm>
            <a:off x="4069817" y="3641967"/>
            <a:ext cx="1006239" cy="114438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54470"/>
          <a:stretch/>
        </p:blipFill>
        <p:spPr>
          <a:xfrm>
            <a:off x="4079405" y="5210085"/>
            <a:ext cx="965347" cy="1151771"/>
          </a:xfrm>
          <a:prstGeom prst="rect">
            <a:avLst/>
          </a:prstGeom>
        </p:spPr>
      </p:pic>
      <p:grpSp>
        <p:nvGrpSpPr>
          <p:cNvPr id="1012" name="Group 1011"/>
          <p:cNvGrpSpPr/>
          <p:nvPr/>
        </p:nvGrpSpPr>
        <p:grpSpPr>
          <a:xfrm>
            <a:off x="-508" y="931018"/>
            <a:ext cx="3996444" cy="5486314"/>
            <a:chOff x="-508" y="931018"/>
            <a:chExt cx="3996444" cy="5486314"/>
          </a:xfrm>
        </p:grpSpPr>
        <p:sp>
          <p:nvSpPr>
            <p:cNvPr id="222" name="TextBox 221"/>
            <p:cNvSpPr txBox="1"/>
            <p:nvPr/>
          </p:nvSpPr>
          <p:spPr>
            <a:xfrm>
              <a:off x="467544" y="148478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fMRI data</a:t>
              </a:r>
              <a:endParaRPr lang="en-GB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907704" y="1484784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Design Matrix</a:t>
              </a:r>
              <a:endParaRPr lang="en-GB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2436631" y="1891797"/>
              <a:ext cx="857405" cy="1339368"/>
              <a:chOff x="3066523" y="1157825"/>
              <a:chExt cx="857405" cy="133936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3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41" name="Picture 1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03331" y="1944384"/>
              <a:ext cx="1072884" cy="1287529"/>
              <a:chOff x="488294" y="4027109"/>
              <a:chExt cx="1472182" cy="1687184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8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503" name="TextBox 502"/>
            <p:cNvSpPr txBox="1"/>
            <p:nvPr/>
          </p:nvSpPr>
          <p:spPr>
            <a:xfrm>
              <a:off x="-508" y="2005760"/>
              <a:ext cx="461665" cy="10541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1</a:t>
              </a:r>
              <a:endParaRPr lang="en-GB" dirty="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2436631" y="3674863"/>
              <a:ext cx="857405" cy="1130181"/>
              <a:chOff x="4206875" y="1087438"/>
              <a:chExt cx="5353050" cy="5581650"/>
            </a:xfrm>
          </p:grpSpPr>
          <p:sp>
            <p:nvSpPr>
              <p:cNvPr id="155" name="Rectangle 114"/>
              <p:cNvSpPr>
                <a:spLocks noChangeArrowheads="1"/>
              </p:cNvSpPr>
              <p:nvPr/>
            </p:nvSpPr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Rectangle 115"/>
              <p:cNvSpPr>
                <a:spLocks noChangeArrowheads="1"/>
              </p:cNvSpPr>
              <p:nvPr/>
            </p:nvSpPr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7" name="Picture 1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" name="Line 117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118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119"/>
              <p:cNvSpPr>
                <a:spLocks noChangeShapeType="1"/>
              </p:cNvSpPr>
              <p:nvPr/>
            </p:nvSpPr>
            <p:spPr bwMode="auto">
              <a:xfrm>
                <a:off x="955992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120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121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122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123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124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125"/>
              <p:cNvSpPr>
                <a:spLocks noChangeShapeType="1"/>
              </p:cNvSpPr>
              <p:nvPr/>
            </p:nvSpPr>
            <p:spPr bwMode="auto">
              <a:xfrm>
                <a:off x="955992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53" name="Straight Connector 152"/>
            <p:cNvCxnSpPr/>
            <p:nvPr/>
          </p:nvCxnSpPr>
          <p:spPr>
            <a:xfrm>
              <a:off x="2436631" y="3612615"/>
              <a:ext cx="8574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2436631" y="3465676"/>
              <a:ext cx="101321" cy="14693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07" name="Group 1006"/>
            <p:cNvGrpSpPr/>
            <p:nvPr/>
          </p:nvGrpSpPr>
          <p:grpSpPr>
            <a:xfrm>
              <a:off x="503331" y="3545627"/>
              <a:ext cx="1072884" cy="1287529"/>
              <a:chOff x="503331" y="3545627"/>
              <a:chExt cx="1072884" cy="1287529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503331" y="35456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14396" y="36619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725460" y="37782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504" name="TextBox 503"/>
            <p:cNvSpPr txBox="1"/>
            <p:nvPr/>
          </p:nvSpPr>
          <p:spPr>
            <a:xfrm>
              <a:off x="-508" y="4028513"/>
              <a:ext cx="461665" cy="3231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…</a:t>
              </a:r>
              <a:endParaRPr lang="en-GB" dirty="0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436631" y="5022488"/>
              <a:ext cx="857405" cy="1339368"/>
              <a:chOff x="3066523" y="1157825"/>
              <a:chExt cx="857405" cy="133936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73" name="Picture 1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03331" y="5129803"/>
              <a:ext cx="1072884" cy="1287529"/>
              <a:chOff x="488294" y="4027109"/>
              <a:chExt cx="1472182" cy="1687184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9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0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998" name="Group 997"/>
            <p:cNvGrpSpPr/>
            <p:nvPr/>
          </p:nvGrpSpPr>
          <p:grpSpPr>
            <a:xfrm>
              <a:off x="3419872" y="2672916"/>
              <a:ext cx="576064" cy="2916324"/>
              <a:chOff x="3419872" y="3284984"/>
              <a:chExt cx="576064" cy="2916324"/>
            </a:xfrm>
          </p:grpSpPr>
          <p:cxnSp>
            <p:nvCxnSpPr>
              <p:cNvPr id="233" name="Straight Arrow Connector 232"/>
              <p:cNvCxnSpPr/>
              <p:nvPr/>
            </p:nvCxnSpPr>
            <p:spPr>
              <a:xfrm>
                <a:off x="3419872" y="3284984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3419872" y="4761148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3419872" y="6201308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Straight Arrow Connector 228"/>
            <p:cNvCxnSpPr/>
            <p:nvPr/>
          </p:nvCxnSpPr>
          <p:spPr>
            <a:xfrm>
              <a:off x="1731317" y="2672916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>
              <a:off x="1684058" y="2296569"/>
              <a:ext cx="568909" cy="268335"/>
              <a:chOff x="251520" y="1617274"/>
              <a:chExt cx="3954599" cy="1381767"/>
            </a:xfrm>
          </p:grpSpPr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230" name="Straight Arrow Connector 229"/>
            <p:cNvCxnSpPr/>
            <p:nvPr/>
          </p:nvCxnSpPr>
          <p:spPr>
            <a:xfrm>
              <a:off x="1731317" y="4279670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684058" y="3903323"/>
              <a:ext cx="568909" cy="268335"/>
              <a:chOff x="251520" y="1617274"/>
              <a:chExt cx="3954599" cy="1381767"/>
            </a:xfrm>
          </p:grpSpPr>
          <p:sp>
            <p:nvSpPr>
              <p:cNvPr id="327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231" name="Straight Arrow Connector 230"/>
            <p:cNvCxnSpPr/>
            <p:nvPr/>
          </p:nvCxnSpPr>
          <p:spPr>
            <a:xfrm>
              <a:off x="1731317" y="5833352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Group 411"/>
            <p:cNvGrpSpPr/>
            <p:nvPr/>
          </p:nvGrpSpPr>
          <p:grpSpPr>
            <a:xfrm>
              <a:off x="1684058" y="5473312"/>
              <a:ext cx="568909" cy="268335"/>
              <a:chOff x="251520" y="1617274"/>
              <a:chExt cx="3954599" cy="1381767"/>
            </a:xfrm>
          </p:grpSpPr>
          <p:sp>
            <p:nvSpPr>
              <p:cNvPr id="413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5" name="TextBox 504"/>
            <p:cNvSpPr txBox="1"/>
            <p:nvPr/>
          </p:nvSpPr>
          <p:spPr>
            <a:xfrm>
              <a:off x="-508" y="5244801"/>
              <a:ext cx="461665" cy="10926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N</a:t>
              </a:r>
              <a:endParaRPr lang="en-GB" dirty="0"/>
            </a:p>
          </p:txBody>
        </p:sp>
        <p:sp>
          <p:nvSpPr>
            <p:cNvPr id="516" name="Rectangle 40"/>
            <p:cNvSpPr>
              <a:spLocks noChangeArrowheads="1"/>
            </p:cNvSpPr>
            <p:nvPr/>
          </p:nvSpPr>
          <p:spPr bwMode="auto">
            <a:xfrm>
              <a:off x="1439652" y="931018"/>
              <a:ext cx="2376487" cy="36933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dirty="0"/>
                <a:t>First level</a:t>
              </a:r>
              <a:endParaRPr lang="en-GB" dirty="0"/>
            </a:p>
          </p:txBody>
        </p:sp>
      </p:grpSp>
      <p:sp>
        <p:nvSpPr>
          <p:cNvPr id="517" name="Rectangle 516"/>
          <p:cNvSpPr/>
          <p:nvPr/>
        </p:nvSpPr>
        <p:spPr>
          <a:xfrm>
            <a:off x="5148064" y="6376333"/>
            <a:ext cx="401640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400" i="1" dirty="0" err="1"/>
              <a:t>Generalisability</a:t>
            </a:r>
            <a:r>
              <a:rPr lang="en-US" sz="1400" i="1" dirty="0"/>
              <a:t>, Random Effects &amp; Population </a:t>
            </a:r>
            <a:r>
              <a:rPr lang="en-US" sz="1400" i="1" dirty="0" smtClean="0"/>
              <a:t>Inference</a:t>
            </a:r>
            <a:r>
              <a:rPr lang="en-US" sz="1400" dirty="0" smtClean="0"/>
              <a:t>. Holmes </a:t>
            </a:r>
            <a:r>
              <a:rPr lang="en-US" sz="1400" dirty="0"/>
              <a:t>&amp; </a:t>
            </a:r>
            <a:r>
              <a:rPr lang="en-US" sz="1400" dirty="0" err="1"/>
              <a:t>Friston</a:t>
            </a:r>
            <a:r>
              <a:rPr lang="en-US" sz="1400" dirty="0"/>
              <a:t>, </a:t>
            </a:r>
            <a:r>
              <a:rPr lang="en-US" sz="1400" dirty="0" smtClean="0"/>
              <a:t>NeuroImage,1998.</a:t>
            </a:r>
            <a:endParaRPr lang="en-US" sz="1400" dirty="0"/>
          </a:p>
        </p:txBody>
      </p:sp>
      <p:grpSp>
        <p:nvGrpSpPr>
          <p:cNvPr id="1011" name="Group 1010"/>
          <p:cNvGrpSpPr/>
          <p:nvPr/>
        </p:nvGrpSpPr>
        <p:grpSpPr>
          <a:xfrm>
            <a:off x="5044752" y="931018"/>
            <a:ext cx="4055870" cy="4854953"/>
            <a:chOff x="5044752" y="931018"/>
            <a:chExt cx="4055870" cy="4854953"/>
          </a:xfrm>
        </p:grpSpPr>
        <p:grpSp>
          <p:nvGrpSpPr>
            <p:cNvPr id="514" name="Group 513"/>
            <p:cNvGrpSpPr/>
            <p:nvPr/>
          </p:nvGrpSpPr>
          <p:grpSpPr>
            <a:xfrm>
              <a:off x="5044752" y="2528037"/>
              <a:ext cx="2050597" cy="3257934"/>
              <a:chOff x="5044752" y="2713052"/>
              <a:chExt cx="2050597" cy="325793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94"/>
              <a:stretch/>
            </p:blipFill>
            <p:spPr>
              <a:xfrm>
                <a:off x="5848180" y="2713052"/>
                <a:ext cx="1247169" cy="2331271"/>
              </a:xfrm>
              <a:prstGeom prst="rect">
                <a:avLst/>
              </a:prstGeom>
            </p:spPr>
          </p:pic>
          <p:cxnSp>
            <p:nvCxnSpPr>
              <p:cNvPr id="237" name="Straight Arrow Connector 236"/>
              <p:cNvCxnSpPr>
                <a:stCxn id="110" idx="3"/>
              </p:cNvCxnSpPr>
              <p:nvPr/>
            </p:nvCxnSpPr>
            <p:spPr>
              <a:xfrm>
                <a:off x="5050736" y="2803332"/>
                <a:ext cx="797444" cy="597772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>
                <a:stCxn id="111" idx="3"/>
              </p:cNvCxnSpPr>
              <p:nvPr/>
            </p:nvCxnSpPr>
            <p:spPr>
              <a:xfrm flipV="1">
                <a:off x="5076056" y="4073761"/>
                <a:ext cx="772124" cy="325414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>
                <a:stCxn id="109" idx="3"/>
              </p:cNvCxnSpPr>
              <p:nvPr/>
            </p:nvCxnSpPr>
            <p:spPr>
              <a:xfrm flipV="1">
                <a:off x="5044752" y="4917073"/>
                <a:ext cx="803428" cy="1053913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5" name="Rectangle 39"/>
            <p:cNvSpPr>
              <a:spLocks noChangeArrowheads="1"/>
            </p:cNvSpPr>
            <p:nvPr/>
          </p:nvSpPr>
          <p:spPr bwMode="auto">
            <a:xfrm>
              <a:off x="6156176" y="931018"/>
              <a:ext cx="2376487" cy="36933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de-DE" dirty="0"/>
                <a:t>Second level</a:t>
              </a:r>
              <a:endParaRPr lang="en-GB" dirty="0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5472100" y="1484784"/>
              <a:ext cx="3628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One-sample t-test @ second level</a:t>
              </a:r>
              <a:endParaRPr lang="en-GB" dirty="0"/>
            </a:p>
          </p:txBody>
        </p:sp>
      </p:grpSp>
      <p:cxnSp>
        <p:nvCxnSpPr>
          <p:cNvPr id="1013" name="Straight Connector 1012"/>
          <p:cNvCxnSpPr/>
          <p:nvPr/>
        </p:nvCxnSpPr>
        <p:spPr>
          <a:xfrm>
            <a:off x="5477329" y="931018"/>
            <a:ext cx="0" cy="54063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4" name="Picture 10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2" r="55220"/>
          <a:stretch/>
        </p:blipFill>
        <p:spPr>
          <a:xfrm>
            <a:off x="6084168" y="5008181"/>
            <a:ext cx="952317" cy="1146605"/>
          </a:xfrm>
          <a:prstGeom prst="rect">
            <a:avLst/>
          </a:prstGeom>
        </p:spPr>
      </p:pic>
      <p:pic>
        <p:nvPicPr>
          <p:cNvPr id="1015" name="Picture 10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19" y="3059895"/>
            <a:ext cx="1757232" cy="1599081"/>
          </a:xfrm>
          <a:prstGeom prst="rect">
            <a:avLst/>
          </a:prstGeom>
        </p:spPr>
      </p:pic>
      <p:graphicFrame>
        <p:nvGraphicFramePr>
          <p:cNvPr id="1016" name="Object 10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182166"/>
              </p:ext>
            </p:extLst>
          </p:nvPr>
        </p:nvGraphicFramePr>
        <p:xfrm>
          <a:off x="7372858" y="2046768"/>
          <a:ext cx="1555626" cy="87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12" imgW="965160" imgH="520560" progId="Equation.3">
                  <p:embed/>
                </p:oleObj>
              </mc:Choice>
              <mc:Fallback>
                <p:oleObj name="Equation" r:id="rId12" imgW="9651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858" y="2046768"/>
                        <a:ext cx="1555626" cy="878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7" name="Picture 10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4" r="66218" b="44840"/>
          <a:stretch/>
        </p:blipFill>
        <p:spPr>
          <a:xfrm>
            <a:off x="8244408" y="4203702"/>
            <a:ext cx="748202" cy="3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Assumptions</a:t>
            </a:r>
            <a:endParaRPr lang="en-US" sz="2800" b="1" kern="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448780"/>
            <a:ext cx="8429625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The summary statistics approach is exact if for each session/subject:</a:t>
            </a:r>
            <a:endParaRPr lang="en-GB" sz="2800" kern="0" dirty="0"/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 smtClean="0"/>
              <a:t> Within-subjects variances the same</a:t>
            </a:r>
            <a:endParaRPr lang="en-GB" sz="2400" kern="0" dirty="0"/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 smtClean="0"/>
              <a:t> First level design the same (e.g. number of trials)</a:t>
            </a:r>
            <a:endParaRPr lang="en-GB" sz="2000" kern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/>
              <a:t> Other cases: summary statistics approach is robust against typical violations.</a:t>
            </a:r>
            <a:endParaRPr lang="en-US" sz="2400" kern="0" dirty="0">
              <a:latin typeface="+mn-lt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15516" y="6381328"/>
            <a:ext cx="7776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lvl="1" eaLnBrk="1" hangingPunct="1"/>
            <a:r>
              <a:rPr lang="en-US" altLang="en-US" sz="1600" i="1" dirty="0" smtClean="0">
                <a:latin typeface="Arial" pitchFamily="34" charset="0"/>
              </a:rPr>
              <a:t>Simple </a:t>
            </a:r>
            <a:r>
              <a:rPr lang="en-US" altLang="en-US" sz="1600" i="1" dirty="0">
                <a:latin typeface="Arial" pitchFamily="34" charset="0"/>
              </a:rPr>
              <a:t>group fMRI modeling and inference</a:t>
            </a:r>
            <a:r>
              <a:rPr lang="en-US" altLang="en-US" sz="1600" dirty="0">
                <a:latin typeface="Arial" pitchFamily="34" charset="0"/>
              </a:rPr>
              <a:t>. Mumford &amp; Nichols. </a:t>
            </a:r>
            <a:r>
              <a:rPr lang="en-US" altLang="en-US" sz="1600" dirty="0" err="1" smtClean="0">
                <a:latin typeface="Arial" pitchFamily="34" charset="0"/>
              </a:rPr>
              <a:t>NeuroImage</a:t>
            </a:r>
            <a:r>
              <a:rPr lang="en-US" altLang="en-US" sz="1600" dirty="0">
                <a:latin typeface="Arial" pitchFamily="34" charset="0"/>
              </a:rPr>
              <a:t>, </a:t>
            </a:r>
            <a:r>
              <a:rPr lang="en-US" altLang="en-US" sz="1600" dirty="0" smtClean="0">
                <a:latin typeface="Arial" pitchFamily="34" charset="0"/>
              </a:rPr>
              <a:t>2009.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5733256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</a:t>
            </a:r>
            <a:r>
              <a:rPr lang="en-US" sz="1600" i="1" dirty="0" smtClean="0"/>
              <a:t>studies</a:t>
            </a:r>
            <a:r>
              <a:rPr lang="en-US" sz="1600" dirty="0" smtClean="0"/>
              <a:t>.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5516" y="6093296"/>
            <a:ext cx="8592369" cy="3420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kern="0" dirty="0" smtClean="0"/>
              <a:t>Statistical Parametric Mapping: The Analysis of Functional Brain Images</a:t>
            </a:r>
            <a:r>
              <a:rPr lang="en-GB" sz="1600" kern="0" dirty="0" smtClean="0"/>
              <a:t>. Elsevier, 2007.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7060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45004" y="1232756"/>
            <a:ext cx="2382838" cy="2352675"/>
          </a:xfrm>
          <a:prstGeom prst="rect">
            <a:avLst/>
          </a:prstGeom>
          <a:noFill/>
          <a:ln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45004" y="3645024"/>
            <a:ext cx="2382838" cy="2352675"/>
          </a:xfrm>
          <a:prstGeom prst="rect">
            <a:avLst/>
          </a:prstGeo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Robustness</a:t>
            </a:r>
            <a:endParaRPr lang="en-US" sz="2800" b="1" kern="0" dirty="0" smtClean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59160" y="2046548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Summary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statistics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59160" y="4293096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Hierarchical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525344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</a:t>
            </a:r>
            <a:r>
              <a:rPr lang="en-US" sz="1600" i="1" dirty="0" smtClean="0"/>
              <a:t>studies</a:t>
            </a:r>
            <a:r>
              <a:rPr lang="en-US" sz="1600" dirty="0" smtClean="0"/>
              <a:t>.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94541"/>
            <a:ext cx="2587625" cy="2354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592660" cy="2359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5997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Listening to words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56279" y="5985284"/>
            <a:ext cx="1444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Viewing faces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898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500" y="1659422"/>
            <a:ext cx="9036496" cy="94148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kern="0" dirty="0" smtClean="0"/>
              <a:t> In practice, validity &amp; efficiency are excellent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kern="0" dirty="0" smtClean="0"/>
              <a:t> For one sample case, SS-RFX almost impossible to break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385888" y="5709059"/>
            <a:ext cx="3241675" cy="276225"/>
          </a:xfrm>
          <a:prstGeom prst="rect">
            <a:avLst/>
          </a:prstGeom>
          <a:solidFill>
            <a:schemeClr val="bg1"/>
          </a:solidFill>
        </p:spPr>
        <p:txBody>
          <a:bodyPr wrap="none" tIns="9144" bIns="0"/>
          <a:lstStyle/>
          <a:p>
            <a:pPr marL="0" lvl="1" algn="ctr">
              <a:defRPr/>
            </a:pPr>
            <a:r>
              <a:rPr lang="en-US" sz="1200" dirty="0">
                <a:latin typeface="+mj-lt"/>
                <a:ea typeface="+mn-ea"/>
              </a:rPr>
              <a:t>   (outlier severity)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173822"/>
            <a:ext cx="61404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1520" y="6417332"/>
            <a:ext cx="7776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lvl="1" eaLnBrk="1" hangingPunct="1"/>
            <a:r>
              <a:rPr lang="en-US" altLang="en-US" sz="1600" dirty="0">
                <a:latin typeface="Arial" pitchFamily="34" charset="0"/>
              </a:rPr>
              <a:t>Mumford &amp; Nichols. Simple group fMRI modeling and inference. </a:t>
            </a:r>
            <a:r>
              <a:rPr lang="en-US" altLang="en-US" sz="1600" i="1" dirty="0" err="1" smtClean="0">
                <a:latin typeface="Arial" pitchFamily="34" charset="0"/>
              </a:rPr>
              <a:t>NeuroImage</a:t>
            </a:r>
            <a:r>
              <a:rPr lang="en-US" altLang="en-US" sz="1600" dirty="0">
                <a:latin typeface="Arial" pitchFamily="34" charset="0"/>
              </a:rPr>
              <a:t>, </a:t>
            </a:r>
            <a:r>
              <a:rPr lang="en-US" altLang="en-US" sz="1600" dirty="0" smtClean="0">
                <a:latin typeface="Arial" pitchFamily="34" charset="0"/>
              </a:rPr>
              <a:t>2009.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785938" y="2830922"/>
            <a:ext cx="25923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n-US" sz="1600" dirty="0">
                <a:latin typeface="+mj-lt"/>
                <a:ea typeface="+mn-ea"/>
              </a:rPr>
              <a:t>False Positive Rate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911725" y="2830922"/>
            <a:ext cx="25939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1600" dirty="0">
                <a:latin typeface="+mj-lt"/>
                <a:ea typeface="+mn-ea"/>
              </a:rPr>
              <a:t>Power Relative to Optimal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37088" y="5709059"/>
            <a:ext cx="2903537" cy="276225"/>
          </a:xfrm>
          <a:prstGeom prst="rect">
            <a:avLst/>
          </a:prstGeom>
          <a:solidFill>
            <a:schemeClr val="bg1"/>
          </a:solidFill>
        </p:spPr>
        <p:txBody>
          <a:bodyPr wrap="none" tIns="9144" bIns="0"/>
          <a:lstStyle/>
          <a:p>
            <a:pPr marL="0" lvl="1" algn="ctr">
              <a:defRPr/>
            </a:pPr>
            <a:r>
              <a:rPr lang="en-US" sz="1200" dirty="0">
                <a:latin typeface="+mj-lt"/>
                <a:ea typeface="+mn-ea"/>
              </a:rPr>
              <a:t>       (outlier severity)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Robustness</a:t>
            </a:r>
            <a:endParaRPr 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4564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ANOVA &amp; non-</a:t>
            </a:r>
            <a:r>
              <a:rPr lang="en-GB" b="1" kern="0" dirty="0" err="1" smtClean="0"/>
              <a:t>sphericity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376772"/>
            <a:ext cx="7974837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</a:t>
            </a:r>
            <a:r>
              <a:rPr lang="en-GB" sz="2800" b="1" kern="0" dirty="0" smtClean="0">
                <a:latin typeface="Arial" pitchFamily="34" charset="0"/>
              </a:rPr>
              <a:t>One </a:t>
            </a:r>
            <a:r>
              <a:rPr lang="en-GB" sz="2800" b="1" kern="0" dirty="0">
                <a:latin typeface="Arial" pitchFamily="34" charset="0"/>
              </a:rPr>
              <a:t>effect per </a:t>
            </a:r>
            <a:r>
              <a:rPr lang="en-GB" sz="2800" b="1" kern="0" dirty="0" smtClean="0">
                <a:latin typeface="Arial" pitchFamily="34" charset="0"/>
              </a:rPr>
              <a:t>subject:</a:t>
            </a:r>
            <a:endParaRPr lang="en-GB" sz="2800" b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Summary statistics approach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One-sample t-test at the second level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7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</a:t>
            </a:r>
            <a:r>
              <a:rPr lang="en-GB" sz="2800" b="1" kern="0" dirty="0" smtClean="0">
                <a:latin typeface="Arial" pitchFamily="34" charset="0"/>
              </a:rPr>
              <a:t>More than one effect </a:t>
            </a:r>
            <a:r>
              <a:rPr lang="en-GB" sz="2800" b="1" kern="0" dirty="0">
                <a:latin typeface="Arial" pitchFamily="34" charset="0"/>
              </a:rPr>
              <a:t>per </a:t>
            </a:r>
            <a:r>
              <a:rPr lang="en-GB" sz="2800" b="1" kern="0" dirty="0" smtClean="0">
                <a:latin typeface="Arial" pitchFamily="34" charset="0"/>
              </a:rPr>
              <a:t>subject or multiple groups:</a:t>
            </a:r>
            <a:endParaRPr lang="en-GB" sz="2800" b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Non-</a:t>
            </a:r>
            <a:r>
              <a:rPr lang="en-GB" sz="2800" kern="0" dirty="0" err="1" smtClean="0">
                <a:latin typeface="Arial" pitchFamily="34" charset="0"/>
              </a:rPr>
              <a:t>sphericity</a:t>
            </a:r>
            <a:r>
              <a:rPr lang="en-GB" sz="2800" kern="0" dirty="0" smtClean="0">
                <a:latin typeface="Arial" pitchFamily="34" charset="0"/>
              </a:rPr>
              <a:t> </a:t>
            </a:r>
            <a:r>
              <a:rPr lang="en-GB" sz="2800" kern="0" dirty="0">
                <a:latin typeface="Arial" pitchFamily="34" charset="0"/>
              </a:rPr>
              <a:t>modelling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+mn-lt"/>
              </a:rPr>
              <a:t> Covariance </a:t>
            </a:r>
            <a:r>
              <a:rPr lang="en-GB" sz="2800" kern="0" dirty="0">
                <a:latin typeface="+mn-lt"/>
              </a:rPr>
              <a:t>components and </a:t>
            </a:r>
            <a:r>
              <a:rPr lang="en-GB" sz="2800" kern="0" dirty="0" err="1" smtClean="0">
                <a:latin typeface="+mn-lt"/>
              </a:rPr>
              <a:t>ReML</a:t>
            </a:r>
            <a:endParaRPr lang="en-GB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8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600"/>
              <a:t>GLM assumes Gaussian “spherical” (i.i.d.) errors</a:t>
            </a:r>
            <a:endParaRPr lang="en-US" altLang="en-US" sz="260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41300" y="1354138"/>
            <a:ext cx="3505200" cy="1943100"/>
          </a:xfrm>
          <a:prstGeom prst="rect">
            <a:avLst/>
          </a:prstGeom>
          <a:gradFill rotWithShape="1">
            <a:gsLst>
              <a:gs pos="0">
                <a:srgbClr val="D9FFFF"/>
              </a:gs>
              <a:gs pos="100000">
                <a:srgbClr val="D9FFFF">
                  <a:gamma/>
                  <a:shade val="8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82675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719263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35585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992438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4496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906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364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821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de-DE" altLang="en-US" sz="2400" b="1"/>
              <a:t>sphericity = iid:</a:t>
            </a:r>
            <a:r>
              <a:rPr lang="de-DE" altLang="en-US" sz="2400"/>
              <a:t/>
            </a:r>
            <a:br>
              <a:rPr lang="de-DE" altLang="en-US" sz="2400"/>
            </a:br>
            <a:r>
              <a:rPr lang="de-DE" altLang="en-US" sz="2400"/>
              <a:t>error covariance is scalar multiple of identity matrix:</a:t>
            </a:r>
          </a:p>
          <a:p>
            <a:pPr algn="ctr" eaLnBrk="0" hangingPunct="0"/>
            <a:r>
              <a:rPr lang="de-DE" altLang="en-US" sz="2400" b="1"/>
              <a:t>Cov(e) = </a:t>
            </a:r>
            <a:r>
              <a:rPr lang="de-DE" altLang="en-US" sz="2400" b="1">
                <a:sym typeface="Symbol" pitchFamily="18" charset="2"/>
              </a:rPr>
              <a:t></a:t>
            </a:r>
            <a:r>
              <a:rPr lang="de-DE" altLang="en-US" sz="2400" b="1" baseline="30000">
                <a:sym typeface="Symbol" pitchFamily="18" charset="2"/>
              </a:rPr>
              <a:t>2</a:t>
            </a:r>
            <a:r>
              <a:rPr lang="de-DE" altLang="en-US" sz="2400" b="1">
                <a:latin typeface="Times New Roman" pitchFamily="18" charset="0"/>
                <a:sym typeface="Symbol" pitchFamily="18" charset="2"/>
              </a:rPr>
              <a:t>I</a:t>
            </a:r>
          </a:p>
        </p:txBody>
      </p:sp>
      <p:pic>
        <p:nvPicPr>
          <p:cNvPr id="34820" name="Picture 4" descr="gaussian2d_sp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6667" r="6107" b="6296"/>
          <a:stretch>
            <a:fillRect/>
          </a:stretch>
        </p:blipFill>
        <p:spPr bwMode="auto">
          <a:xfrm>
            <a:off x="466725" y="3797300"/>
            <a:ext cx="223996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gaussian2d_nonsphe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6299" r="6662" b="6685"/>
          <a:stretch>
            <a:fillRect/>
          </a:stretch>
        </p:blipFill>
        <p:spPr bwMode="auto">
          <a:xfrm>
            <a:off x="4078288" y="1882775"/>
            <a:ext cx="2224087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gaussian2d_nonsphe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685" r="6374" b="6299"/>
          <a:stretch>
            <a:fillRect/>
          </a:stretch>
        </p:blipFill>
        <p:spPr bwMode="auto">
          <a:xfrm>
            <a:off x="4065588" y="4554538"/>
            <a:ext cx="2232025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60388" y="5797550"/>
          <a:ext cx="21018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Equation" r:id="rId6" imgW="1041120" imgH="457200" progId="Equation.3">
                  <p:embed/>
                </p:oleObj>
              </mc:Choice>
              <mc:Fallback>
                <p:oleObj name="Equation" r:id="rId6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5797550"/>
                        <a:ext cx="21018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6357938" y="2154238"/>
          <a:ext cx="25717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8" name="Equation" r:id="rId8" imgW="1041120" imgH="457200" progId="Equation.3">
                  <p:embed/>
                </p:oleObj>
              </mc:Choice>
              <mc:Fallback>
                <p:oleObj name="Equation" r:id="rId8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2154238"/>
                        <a:ext cx="25717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237135"/>
              </p:ext>
            </p:extLst>
          </p:nvPr>
        </p:nvGraphicFramePr>
        <p:xfrm>
          <a:off x="6345238" y="4884738"/>
          <a:ext cx="252571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Equation" r:id="rId10" imgW="1041120" imgH="457200" progId="Equation.3">
                  <p:embed/>
                </p:oleObj>
              </mc:Choice>
              <mc:Fallback>
                <p:oleObj name="Equation" r:id="rId10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4884738"/>
                        <a:ext cx="2525712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013200" y="1304925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Examples for non-</a:t>
            </a:r>
            <a:r>
              <a:rPr lang="en-GB" alt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sphericity</a:t>
            </a:r>
            <a:r>
              <a:rPr lang="en-GB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alt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261225" y="3340100"/>
            <a:ext cx="180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non-identically</a:t>
            </a:r>
            <a:br>
              <a:rPr lang="en-GB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distributed</a:t>
            </a:r>
            <a:endParaRPr lang="en-US" alt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778625" y="6093296"/>
            <a:ext cx="209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non-independent</a:t>
            </a:r>
            <a:endParaRPr lang="en-US" alt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4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/>
      <p:bldP spid="348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6639" r="6351" b="5209"/>
          <a:stretch>
            <a:fillRect/>
          </a:stretch>
        </p:blipFill>
        <p:spPr bwMode="auto">
          <a:xfrm>
            <a:off x="6233802" y="4385721"/>
            <a:ext cx="240665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o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5737" r="8372" b="4816"/>
          <a:stretch>
            <a:fillRect/>
          </a:stretch>
        </p:blipFill>
        <p:spPr bwMode="auto">
          <a:xfrm>
            <a:off x="6233802" y="1880828"/>
            <a:ext cx="240665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47228" y="2168076"/>
            <a:ext cx="5328084" cy="1200329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GB" altLang="en-US" sz="2400" dirty="0">
                <a:latin typeface="Times New Roman" pitchFamily="18" charset="0"/>
              </a:rPr>
              <a:t>Errors are independent </a:t>
            </a:r>
          </a:p>
          <a:p>
            <a:pPr algn="ctr" eaLnBrk="0" hangingPunct="0"/>
            <a:r>
              <a:rPr lang="en-US" altLang="en-US" sz="2400" dirty="0">
                <a:latin typeface="Times New Roman" pitchFamily="18" charset="0"/>
              </a:rPr>
              <a:t>but not </a:t>
            </a:r>
            <a:r>
              <a:rPr lang="en-US" altLang="en-US" sz="2400" dirty="0" smtClean="0">
                <a:latin typeface="Times New Roman" pitchFamily="18" charset="0"/>
              </a:rPr>
              <a:t>identical</a:t>
            </a:r>
          </a:p>
          <a:p>
            <a:pPr algn="ctr" eaLnBrk="0" hangingPunct="0"/>
            <a:r>
              <a:rPr lang="en-US" altLang="en-US" sz="2400" dirty="0" smtClean="0">
                <a:latin typeface="Times New Roman" pitchFamily="18" charset="0"/>
              </a:rPr>
              <a:t>(e.g. different groups (patients, controls))</a:t>
            </a:r>
            <a:endParaRPr lang="en-GB" altLang="en-US" sz="2400" dirty="0">
              <a:latin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7228" y="4221088"/>
            <a:ext cx="5328084" cy="193899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GB" altLang="en-US" sz="2400" dirty="0">
                <a:latin typeface="Times New Roman" pitchFamily="18" charset="0"/>
              </a:rPr>
              <a:t>Errors are not independent </a:t>
            </a:r>
          </a:p>
          <a:p>
            <a:pPr algn="ctr" eaLnBrk="0" hangingPunct="0"/>
            <a:r>
              <a:rPr lang="en-US" altLang="en-US" sz="2400" dirty="0">
                <a:latin typeface="Times New Roman" pitchFamily="18" charset="0"/>
              </a:rPr>
              <a:t>and not </a:t>
            </a:r>
            <a:r>
              <a:rPr lang="en-US" altLang="en-US" sz="2400" dirty="0" smtClean="0">
                <a:latin typeface="Times New Roman" pitchFamily="18" charset="0"/>
              </a:rPr>
              <a:t>identical</a:t>
            </a:r>
          </a:p>
          <a:p>
            <a:pPr algn="ctr" eaLnBrk="0" hangingPunct="0"/>
            <a:r>
              <a:rPr lang="en-US" altLang="en-US" sz="2400" dirty="0" smtClean="0">
                <a:latin typeface="Times New Roman" pitchFamily="18" charset="0"/>
              </a:rPr>
              <a:t>(e.g. repeated measures for each subject (multiple basis functions, multiple conditions, etc.))</a:t>
            </a:r>
            <a:endParaRPr lang="en-GB" altLang="en-US" sz="2400" dirty="0">
              <a:latin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2</a:t>
            </a:r>
            <a:r>
              <a:rPr lang="en-GB" b="1" kern="0" baseline="30000" dirty="0" smtClean="0"/>
              <a:t>nd</a:t>
            </a:r>
            <a:r>
              <a:rPr lang="en-GB" b="1" kern="0" dirty="0" smtClean="0"/>
              <a:t> level: Non-</a:t>
            </a:r>
            <a:r>
              <a:rPr lang="en-GB" b="1" kern="0" dirty="0" err="1" smtClean="0"/>
              <a:t>sphericity</a:t>
            </a:r>
            <a:endParaRPr lang="en-US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6192180" y="133147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Error covariance matrix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v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6639" r="20405" b="5209"/>
          <a:stretch/>
        </p:blipFill>
        <p:spPr bwMode="auto">
          <a:xfrm>
            <a:off x="6604705" y="4488536"/>
            <a:ext cx="2132165" cy="20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ov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5737" r="18692" b="4816"/>
          <a:stretch/>
        </p:blipFill>
        <p:spPr bwMode="auto">
          <a:xfrm>
            <a:off x="6604706" y="2320829"/>
            <a:ext cx="210834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2</a:t>
            </a:r>
            <a:r>
              <a:rPr lang="en-GB" b="1" kern="0" baseline="30000" dirty="0" smtClean="0"/>
              <a:t>nd</a:t>
            </a:r>
            <a:r>
              <a:rPr lang="en-GB" b="1" kern="0" dirty="0" smtClean="0"/>
              <a:t> level: Variance components</a:t>
            </a:r>
            <a:endParaRPr lang="en-US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6373909" y="186865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Error covariance matrix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895775" y="2348768"/>
            <a:ext cx="1296405" cy="1623627"/>
            <a:chOff x="2772592" y="1755696"/>
            <a:chExt cx="1644650" cy="1979612"/>
          </a:xfrm>
        </p:grpSpPr>
        <p:grpSp>
          <p:nvGrpSpPr>
            <p:cNvPr id="9" name="Group 8"/>
            <p:cNvGrpSpPr/>
            <p:nvPr/>
          </p:nvGrpSpPr>
          <p:grpSpPr>
            <a:xfrm>
              <a:off x="2772592" y="1755696"/>
              <a:ext cx="1155700" cy="1090612"/>
              <a:chOff x="6338888" y="1566863"/>
              <a:chExt cx="1155700" cy="1090612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6338888" y="1566863"/>
                <a:ext cx="1155700" cy="109061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6348413" y="15763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6397625" y="1622425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6446838" y="1668463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6497638" y="17160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6546850" y="1762125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6596063" y="1809750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6646863" y="18557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6696075" y="1901825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6745288" y="1949450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6796088" y="19954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6845300" y="2043113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61542" y="2644696"/>
              <a:ext cx="1155700" cy="1090612"/>
              <a:chOff x="6827838" y="2455863"/>
              <a:chExt cx="1155700" cy="1090612"/>
            </a:xfrm>
          </p:grpSpPr>
          <p:sp>
            <p:nvSpPr>
              <p:cNvPr id="23" name="Rectangle 35"/>
              <p:cNvSpPr>
                <a:spLocks noChangeArrowheads="1"/>
              </p:cNvSpPr>
              <p:nvPr/>
            </p:nvSpPr>
            <p:spPr bwMode="auto">
              <a:xfrm>
                <a:off x="6827838" y="2455863"/>
                <a:ext cx="1155700" cy="109061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24" name="Rectangle 47"/>
              <p:cNvSpPr>
                <a:spLocks noChangeArrowheads="1"/>
              </p:cNvSpPr>
              <p:nvPr/>
            </p:nvSpPr>
            <p:spPr bwMode="auto">
              <a:xfrm>
                <a:off x="7385050" y="2978150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Rectangle 48"/>
              <p:cNvSpPr>
                <a:spLocks noChangeArrowheads="1"/>
              </p:cNvSpPr>
              <p:nvPr/>
            </p:nvSpPr>
            <p:spPr bwMode="auto">
              <a:xfrm>
                <a:off x="7434263" y="30241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Rectangle 49"/>
              <p:cNvSpPr>
                <a:spLocks noChangeArrowheads="1"/>
              </p:cNvSpPr>
              <p:nvPr/>
            </p:nvSpPr>
            <p:spPr bwMode="auto">
              <a:xfrm>
                <a:off x="7483475" y="3071813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Rectangle 50"/>
              <p:cNvSpPr>
                <a:spLocks noChangeArrowheads="1"/>
              </p:cNvSpPr>
              <p:nvPr/>
            </p:nvSpPr>
            <p:spPr bwMode="auto">
              <a:xfrm>
                <a:off x="7534275" y="3117850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51"/>
              <p:cNvSpPr>
                <a:spLocks noChangeArrowheads="1"/>
              </p:cNvSpPr>
              <p:nvPr/>
            </p:nvSpPr>
            <p:spPr bwMode="auto">
              <a:xfrm>
                <a:off x="7583488" y="3165475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Rectangle 52"/>
              <p:cNvSpPr>
                <a:spLocks noChangeArrowheads="1"/>
              </p:cNvSpPr>
              <p:nvPr/>
            </p:nvSpPr>
            <p:spPr bwMode="auto">
              <a:xfrm>
                <a:off x="7632700" y="3211513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Rectangle 53"/>
              <p:cNvSpPr>
                <a:spLocks noChangeArrowheads="1"/>
              </p:cNvSpPr>
              <p:nvPr/>
            </p:nvSpPr>
            <p:spPr bwMode="auto">
              <a:xfrm>
                <a:off x="7683500" y="3257550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Rectangle 54"/>
              <p:cNvSpPr>
                <a:spLocks noChangeArrowheads="1"/>
              </p:cNvSpPr>
              <p:nvPr/>
            </p:nvSpPr>
            <p:spPr bwMode="auto">
              <a:xfrm>
                <a:off x="7732713" y="3305175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Rectangle 55"/>
              <p:cNvSpPr>
                <a:spLocks noChangeArrowheads="1"/>
              </p:cNvSpPr>
              <p:nvPr/>
            </p:nvSpPr>
            <p:spPr bwMode="auto">
              <a:xfrm>
                <a:off x="7781925" y="3351213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Rectangle 56"/>
              <p:cNvSpPr>
                <a:spLocks noChangeArrowheads="1"/>
              </p:cNvSpPr>
              <p:nvPr/>
            </p:nvSpPr>
            <p:spPr bwMode="auto">
              <a:xfrm>
                <a:off x="7832725" y="3398838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Rectangle 57"/>
              <p:cNvSpPr>
                <a:spLocks noChangeArrowheads="1"/>
              </p:cNvSpPr>
              <p:nvPr/>
            </p:nvSpPr>
            <p:spPr bwMode="auto">
              <a:xfrm>
                <a:off x="7881938" y="3444875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Rectangle 58"/>
              <p:cNvSpPr>
                <a:spLocks noChangeArrowheads="1"/>
              </p:cNvSpPr>
              <p:nvPr/>
            </p:nvSpPr>
            <p:spPr bwMode="auto">
              <a:xfrm>
                <a:off x="7932738" y="3492500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6" name="Text Box 59"/>
          <p:cNvSpPr txBox="1">
            <a:spLocks noChangeArrowheads="1"/>
          </p:cNvSpPr>
          <p:nvPr/>
        </p:nvSpPr>
        <p:spPr bwMode="auto">
          <a:xfrm>
            <a:off x="3853792" y="286378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/>
              <a:t>Q</a:t>
            </a:r>
            <a:r>
              <a:rPr lang="en-US" i="1" baseline="-25000" dirty="0" err="1"/>
              <a:t>k</a:t>
            </a:r>
            <a:r>
              <a:rPr lang="en-US" dirty="0" err="1"/>
              <a:t>’s</a:t>
            </a:r>
            <a:r>
              <a:rPr lang="en-US" dirty="0"/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1292" y="4163103"/>
            <a:ext cx="5830888" cy="2506257"/>
            <a:chOff x="0" y="2838450"/>
            <a:chExt cx="8610600" cy="3765550"/>
          </a:xfrm>
        </p:grpSpPr>
        <p:sp>
          <p:nvSpPr>
            <p:cNvPr id="37" name="Rectangle 240"/>
            <p:cNvSpPr>
              <a:spLocks noChangeArrowheads="1"/>
            </p:cNvSpPr>
            <p:nvPr/>
          </p:nvSpPr>
          <p:spPr bwMode="auto">
            <a:xfrm>
              <a:off x="7150100" y="4613275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38" name="Group 241"/>
            <p:cNvGrpSpPr>
              <a:grpSpLocks/>
            </p:cNvGrpSpPr>
            <p:nvPr/>
          </p:nvGrpSpPr>
          <p:grpSpPr bwMode="auto">
            <a:xfrm>
              <a:off x="8205788" y="5286375"/>
              <a:ext cx="368300" cy="354013"/>
              <a:chOff x="2891" y="3040"/>
              <a:chExt cx="372" cy="352"/>
            </a:xfrm>
          </p:grpSpPr>
          <p:sp>
            <p:nvSpPr>
              <p:cNvPr id="39" name="Rectangle 242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0" name="Rectangle 243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1" name="Rectangle 244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2" name="Rectangle 245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3" name="Rectangle 246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4" name="Rectangle 247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5" name="Rectangle 248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6" name="Rectangle 249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7" name="Rectangle 250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8" name="Rectangle 251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9" name="Rectangle 252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" name="Rectangle 253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51" name="Group 254"/>
            <p:cNvGrpSpPr>
              <a:grpSpLocks/>
            </p:cNvGrpSpPr>
            <p:nvPr/>
          </p:nvGrpSpPr>
          <p:grpSpPr bwMode="auto">
            <a:xfrm>
              <a:off x="7820025" y="5643563"/>
              <a:ext cx="368300" cy="354012"/>
              <a:chOff x="2891" y="3040"/>
              <a:chExt cx="372" cy="352"/>
            </a:xfrm>
          </p:grpSpPr>
          <p:sp>
            <p:nvSpPr>
              <p:cNvPr id="52" name="Rectangle 255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3" name="Rectangle 256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4" name="Rectangle 257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5" name="Rectangle 258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6" name="Rectangle 259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7" name="Rectangle 260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8" name="Rectangle 261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9" name="Rectangle 262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0" name="Rectangle 263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1" name="Rectangle 264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2" name="Rectangle 265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3" name="Rectangle 266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3067050" y="294005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65" name="Group 36"/>
            <p:cNvGrpSpPr>
              <a:grpSpLocks/>
            </p:cNvGrpSpPr>
            <p:nvPr/>
          </p:nvGrpSpPr>
          <p:grpSpPr bwMode="auto">
            <a:xfrm>
              <a:off x="3444875" y="2973388"/>
              <a:ext cx="368300" cy="354012"/>
              <a:chOff x="2891" y="3040"/>
              <a:chExt cx="372" cy="352"/>
            </a:xfrm>
          </p:grpSpPr>
          <p:sp>
            <p:nvSpPr>
              <p:cNvPr id="66" name="Rectangle 37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7" name="Rectangle 38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8" name="Rectangle 39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9" name="Rectangle 40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0" name="Rectangle 41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1" name="Rectangle 42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2" name="Rectangle 43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3" name="Rectangle 44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4" name="Rectangle 45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5" name="Rectangle 46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6" name="Rectangle 47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7" name="Rectangle 48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78" name="Group 49"/>
            <p:cNvGrpSpPr>
              <a:grpSpLocks/>
            </p:cNvGrpSpPr>
            <p:nvPr/>
          </p:nvGrpSpPr>
          <p:grpSpPr bwMode="auto">
            <a:xfrm>
              <a:off x="3059113" y="3330575"/>
              <a:ext cx="368300" cy="354013"/>
              <a:chOff x="2891" y="3040"/>
              <a:chExt cx="372" cy="352"/>
            </a:xfrm>
          </p:grpSpPr>
          <p:sp>
            <p:nvSpPr>
              <p:cNvPr id="79" name="Rectangle 50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0" name="Rectangle 51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1" name="Rectangle 52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2" name="Rectangle 53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3" name="Rectangle 54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4" name="Rectangle 55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5" name="Rectangle 56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6" name="Rectangle 57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7" name="Rectangle 58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8" name="Rectangle 59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9" name="Rectangle 60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0" name="Rectangle 61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91" name="Rectangle 63"/>
            <p:cNvSpPr>
              <a:spLocks noChangeArrowheads="1"/>
            </p:cNvSpPr>
            <p:nvPr/>
          </p:nvSpPr>
          <p:spPr bwMode="auto">
            <a:xfrm>
              <a:off x="860425" y="283845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92" name="Group 64"/>
            <p:cNvGrpSpPr>
              <a:grpSpLocks/>
            </p:cNvGrpSpPr>
            <p:nvPr/>
          </p:nvGrpSpPr>
          <p:grpSpPr bwMode="auto">
            <a:xfrm>
              <a:off x="874713" y="2849563"/>
              <a:ext cx="369887" cy="354012"/>
              <a:chOff x="2893" y="3040"/>
              <a:chExt cx="370" cy="354"/>
            </a:xfrm>
          </p:grpSpPr>
          <p:sp>
            <p:nvSpPr>
              <p:cNvPr id="93" name="Rectangle 65"/>
              <p:cNvSpPr>
                <a:spLocks noChangeArrowheads="1"/>
              </p:cNvSpPr>
              <p:nvPr/>
            </p:nvSpPr>
            <p:spPr bwMode="auto">
              <a:xfrm>
                <a:off x="2893" y="3040"/>
                <a:ext cx="27" cy="2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4" name="Rectangle 66"/>
              <p:cNvSpPr>
                <a:spLocks noChangeArrowheads="1"/>
              </p:cNvSpPr>
              <p:nvPr/>
            </p:nvSpPr>
            <p:spPr bwMode="auto">
              <a:xfrm>
                <a:off x="2923" y="3069"/>
                <a:ext cx="25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5" name="Rectangle 67"/>
              <p:cNvSpPr>
                <a:spLocks noChangeArrowheads="1"/>
              </p:cNvSpPr>
              <p:nvPr/>
            </p:nvSpPr>
            <p:spPr bwMode="auto">
              <a:xfrm>
                <a:off x="2955" y="3099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6" name="Rectangle 68"/>
              <p:cNvSpPr>
                <a:spLocks noChangeArrowheads="1"/>
              </p:cNvSpPr>
              <p:nvPr/>
            </p:nvSpPr>
            <p:spPr bwMode="auto">
              <a:xfrm>
                <a:off x="2985" y="3129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7" name="Rectangle 69"/>
              <p:cNvSpPr>
                <a:spLocks noChangeArrowheads="1"/>
              </p:cNvSpPr>
              <p:nvPr/>
            </p:nvSpPr>
            <p:spPr bwMode="auto">
              <a:xfrm>
                <a:off x="3017" y="3157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8" name="Rectangle 70"/>
              <p:cNvSpPr>
                <a:spLocks noChangeArrowheads="1"/>
              </p:cNvSpPr>
              <p:nvPr/>
            </p:nvSpPr>
            <p:spPr bwMode="auto">
              <a:xfrm>
                <a:off x="3047" y="3188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9" name="Rectangle 71"/>
              <p:cNvSpPr>
                <a:spLocks noChangeArrowheads="1"/>
              </p:cNvSpPr>
              <p:nvPr/>
            </p:nvSpPr>
            <p:spPr bwMode="auto">
              <a:xfrm>
                <a:off x="3079" y="3216"/>
                <a:ext cx="27" cy="2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0" name="Rectangle 72"/>
              <p:cNvSpPr>
                <a:spLocks noChangeArrowheads="1"/>
              </p:cNvSpPr>
              <p:nvPr/>
            </p:nvSpPr>
            <p:spPr bwMode="auto">
              <a:xfrm>
                <a:off x="3111" y="3246"/>
                <a:ext cx="27" cy="2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1" name="Rectangle 73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2" name="Rectangle 74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3" name="Rectangle 75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05" name="Rectangle 78"/>
            <p:cNvSpPr>
              <a:spLocks noChangeArrowheads="1"/>
            </p:cNvSpPr>
            <p:nvPr/>
          </p:nvSpPr>
          <p:spPr bwMode="auto">
            <a:xfrm>
              <a:off x="3467100" y="397510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06" name="Group 79"/>
            <p:cNvGrpSpPr>
              <a:grpSpLocks/>
            </p:cNvGrpSpPr>
            <p:nvPr/>
          </p:nvGrpSpPr>
          <p:grpSpPr bwMode="auto">
            <a:xfrm>
              <a:off x="4221163" y="4016375"/>
              <a:ext cx="368300" cy="354013"/>
              <a:chOff x="2891" y="3040"/>
              <a:chExt cx="372" cy="352"/>
            </a:xfrm>
          </p:grpSpPr>
          <p:sp>
            <p:nvSpPr>
              <p:cNvPr id="107" name="Rectangle 80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8" name="Rectangle 81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9" name="Rectangle 82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0" name="Rectangle 83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1" name="Rectangle 84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2" name="Rectangle 85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3" name="Rectangle 86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4" name="Rectangle 87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5" name="Rectangle 88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6" name="Rectangle 89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7" name="Rectangle 90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8" name="Rectangle 91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19" name="Group 92"/>
            <p:cNvGrpSpPr>
              <a:grpSpLocks/>
            </p:cNvGrpSpPr>
            <p:nvPr/>
          </p:nvGrpSpPr>
          <p:grpSpPr bwMode="auto">
            <a:xfrm>
              <a:off x="3460750" y="4722813"/>
              <a:ext cx="368300" cy="354012"/>
              <a:chOff x="2891" y="3040"/>
              <a:chExt cx="372" cy="352"/>
            </a:xfrm>
          </p:grpSpPr>
          <p:sp>
            <p:nvSpPr>
              <p:cNvPr id="120" name="Rectangle 93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1" name="Rectangle 94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2" name="Rectangle 95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3" name="Rectangle 96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4" name="Rectangle 97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5" name="Rectangle 98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6" name="Rectangle 99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7" name="Rectangle 100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8" name="Rectangle 101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9" name="Rectangle 102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0" name="Rectangle 103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1" name="Rectangle 104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32" name="Rectangle 106"/>
            <p:cNvSpPr>
              <a:spLocks noChangeArrowheads="1"/>
            </p:cNvSpPr>
            <p:nvPr/>
          </p:nvSpPr>
          <p:spPr bwMode="auto">
            <a:xfrm>
              <a:off x="3182938" y="4910138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33" name="Group 107"/>
            <p:cNvGrpSpPr>
              <a:grpSpLocks/>
            </p:cNvGrpSpPr>
            <p:nvPr/>
          </p:nvGrpSpPr>
          <p:grpSpPr bwMode="auto">
            <a:xfrm>
              <a:off x="3937000" y="5300663"/>
              <a:ext cx="368300" cy="354012"/>
              <a:chOff x="2891" y="3040"/>
              <a:chExt cx="372" cy="352"/>
            </a:xfrm>
          </p:grpSpPr>
          <p:sp>
            <p:nvSpPr>
              <p:cNvPr id="134" name="Rectangle 108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5" name="Rectangle 109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6" name="Rectangle 110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7" name="Rectangle 111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8" name="Rectangle 112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9" name="Rectangle 113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0" name="Rectangle 114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1" name="Rectangle 115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2" name="Rectangle 116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3" name="Rectangle 117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4" name="Rectangle 118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5" name="Rectangle 119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6" name="Group 120"/>
            <p:cNvGrpSpPr>
              <a:grpSpLocks/>
            </p:cNvGrpSpPr>
            <p:nvPr/>
          </p:nvGrpSpPr>
          <p:grpSpPr bwMode="auto">
            <a:xfrm>
              <a:off x="3551238" y="5657850"/>
              <a:ext cx="368300" cy="354013"/>
              <a:chOff x="2891" y="3040"/>
              <a:chExt cx="372" cy="352"/>
            </a:xfrm>
          </p:grpSpPr>
          <p:sp>
            <p:nvSpPr>
              <p:cNvPr id="147" name="Rectangle 121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8" name="Rectangle 122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9" name="Rectangle 123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0" name="Rectangle 124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1" name="Rectangle 125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2" name="Rectangle 126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3" name="Rectangle 127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4" name="Rectangle 128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5" name="Rectangle 129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6" name="Rectangle 130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7" name="Rectangle 131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8" name="Rectangle 132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59" name="Rectangle 134"/>
            <p:cNvSpPr>
              <a:spLocks noChangeArrowheads="1"/>
            </p:cNvSpPr>
            <p:nvPr/>
          </p:nvSpPr>
          <p:spPr bwMode="auto">
            <a:xfrm>
              <a:off x="1308100" y="3398838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60" name="Group 135"/>
            <p:cNvGrpSpPr>
              <a:grpSpLocks/>
            </p:cNvGrpSpPr>
            <p:nvPr/>
          </p:nvGrpSpPr>
          <p:grpSpPr bwMode="auto">
            <a:xfrm>
              <a:off x="1671638" y="3779838"/>
              <a:ext cx="368300" cy="354012"/>
              <a:chOff x="2891" y="3040"/>
              <a:chExt cx="372" cy="352"/>
            </a:xfrm>
          </p:grpSpPr>
          <p:sp>
            <p:nvSpPr>
              <p:cNvPr id="161" name="Rectangle 136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2" name="Rectangle 137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3" name="Rectangle 138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4" name="Rectangle 139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5" name="Rectangle 140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6" name="Rectangle 141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7" name="Rectangle 142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8" name="Rectangle 143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9" name="Rectangle 144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0" name="Rectangle 145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1" name="Rectangle 146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2" name="Rectangle 147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73" name="Rectangle 149"/>
            <p:cNvSpPr>
              <a:spLocks noChangeArrowheads="1"/>
            </p:cNvSpPr>
            <p:nvPr/>
          </p:nvSpPr>
          <p:spPr bwMode="auto">
            <a:xfrm>
              <a:off x="950913" y="4132263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74" name="Group 150"/>
            <p:cNvGrpSpPr>
              <a:grpSpLocks/>
            </p:cNvGrpSpPr>
            <p:nvPr/>
          </p:nvGrpSpPr>
          <p:grpSpPr bwMode="auto">
            <a:xfrm>
              <a:off x="1690688" y="4870450"/>
              <a:ext cx="368300" cy="354013"/>
              <a:chOff x="2891" y="3040"/>
              <a:chExt cx="372" cy="352"/>
            </a:xfrm>
          </p:grpSpPr>
          <p:sp>
            <p:nvSpPr>
              <p:cNvPr id="175" name="Rectangle 151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6" name="Rectangle 152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7" name="Rectangle 153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8" name="Rectangle 154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9" name="Rectangle 155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0" name="Rectangle 156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1" name="Rectangle 157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2" name="Rectangle 158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3" name="Rectangle 159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4" name="Rectangle 160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5" name="Rectangle 161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6" name="Rectangle 162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87" name="Rectangle 164"/>
            <p:cNvSpPr>
              <a:spLocks noChangeArrowheads="1"/>
            </p:cNvSpPr>
            <p:nvPr/>
          </p:nvSpPr>
          <p:spPr bwMode="auto">
            <a:xfrm>
              <a:off x="1152525" y="522605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88" name="Group 165"/>
            <p:cNvGrpSpPr>
              <a:grpSpLocks/>
            </p:cNvGrpSpPr>
            <p:nvPr/>
          </p:nvGrpSpPr>
          <p:grpSpPr bwMode="auto">
            <a:xfrm>
              <a:off x="2206625" y="6249988"/>
              <a:ext cx="368300" cy="354012"/>
              <a:chOff x="2891" y="3040"/>
              <a:chExt cx="372" cy="352"/>
            </a:xfrm>
          </p:grpSpPr>
          <p:sp>
            <p:nvSpPr>
              <p:cNvPr id="189" name="Rectangle 166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0" name="Rectangle 167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1" name="Rectangle 168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2" name="Rectangle 169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3" name="Rectangle 170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4" name="Rectangle 171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5" name="Rectangle 172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6" name="Rectangle 173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7" name="Rectangle 174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8" name="Rectangle 175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9" name="Rectangle 176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0" name="Rectangle 177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201" name="Text Box 179"/>
            <p:cNvSpPr txBox="1">
              <a:spLocks noChangeArrowheads="1"/>
            </p:cNvSpPr>
            <p:nvPr/>
          </p:nvSpPr>
          <p:spPr bwMode="auto">
            <a:xfrm>
              <a:off x="0" y="4173538"/>
              <a:ext cx="800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Q</a:t>
              </a:r>
              <a:r>
                <a:rPr lang="en-US" i="1" baseline="-25000"/>
                <a:t>k</a:t>
              </a:r>
              <a:r>
                <a:rPr lang="en-US"/>
                <a:t>’s:</a:t>
              </a:r>
            </a:p>
          </p:txBody>
        </p:sp>
        <p:sp>
          <p:nvSpPr>
            <p:cNvPr id="202" name="Rectangle 184"/>
            <p:cNvSpPr>
              <a:spLocks noChangeArrowheads="1"/>
            </p:cNvSpPr>
            <p:nvPr/>
          </p:nvSpPr>
          <p:spPr bwMode="auto">
            <a:xfrm>
              <a:off x="5830888" y="511810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203" name="Group 185"/>
            <p:cNvGrpSpPr>
              <a:grpSpLocks/>
            </p:cNvGrpSpPr>
            <p:nvPr/>
          </p:nvGrpSpPr>
          <p:grpSpPr bwMode="auto">
            <a:xfrm>
              <a:off x="6873875" y="5503863"/>
              <a:ext cx="368300" cy="354012"/>
              <a:chOff x="2891" y="3040"/>
              <a:chExt cx="372" cy="352"/>
            </a:xfrm>
          </p:grpSpPr>
          <p:sp>
            <p:nvSpPr>
              <p:cNvPr id="204" name="Rectangle 186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5" name="Rectangle 187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6" name="Rectangle 188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7" name="Rectangle 189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8" name="Rectangle 190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9" name="Rectangle 191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0" name="Rectangle 192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1" name="Rectangle 193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2" name="Rectangle 194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3" name="Rectangle 195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4" name="Rectangle 196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5" name="Rectangle 197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16" name="Group 198"/>
            <p:cNvGrpSpPr>
              <a:grpSpLocks/>
            </p:cNvGrpSpPr>
            <p:nvPr/>
          </p:nvGrpSpPr>
          <p:grpSpPr bwMode="auto">
            <a:xfrm>
              <a:off x="6224588" y="6151563"/>
              <a:ext cx="368300" cy="354012"/>
              <a:chOff x="2891" y="3040"/>
              <a:chExt cx="372" cy="352"/>
            </a:xfrm>
          </p:grpSpPr>
          <p:sp>
            <p:nvSpPr>
              <p:cNvPr id="217" name="Rectangle 199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8" name="Rectangle 200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9" name="Rectangle 201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0" name="Rectangle 202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1" name="Rectangle 203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2" name="Rectangle 204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3" name="Rectangle 205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4" name="Rectangle 206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5" name="Rectangle 207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6" name="Rectangle 208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7" name="Rectangle 209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8" name="Rectangle 210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229" name="Rectangle 212"/>
            <p:cNvSpPr>
              <a:spLocks noChangeArrowheads="1"/>
            </p:cNvSpPr>
            <p:nvPr/>
          </p:nvSpPr>
          <p:spPr bwMode="auto">
            <a:xfrm>
              <a:off x="5210175" y="442595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230" name="Group 213"/>
            <p:cNvGrpSpPr>
              <a:grpSpLocks/>
            </p:cNvGrpSpPr>
            <p:nvPr/>
          </p:nvGrpSpPr>
          <p:grpSpPr bwMode="auto">
            <a:xfrm>
              <a:off x="6286500" y="4467225"/>
              <a:ext cx="368300" cy="354013"/>
              <a:chOff x="2891" y="3040"/>
              <a:chExt cx="372" cy="352"/>
            </a:xfrm>
          </p:grpSpPr>
          <p:sp>
            <p:nvSpPr>
              <p:cNvPr id="231" name="Rectangle 214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2" name="Rectangle 215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3" name="Rectangle 216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4" name="Rectangle 217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5" name="Rectangle 218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6" name="Rectangle 219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7" name="Rectangle 220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8" name="Rectangle 221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9" name="Rectangle 222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0" name="Rectangle 223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1" name="Rectangle 224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2" name="Rectangle 225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43" name="Group 226"/>
            <p:cNvGrpSpPr>
              <a:grpSpLocks/>
            </p:cNvGrpSpPr>
            <p:nvPr/>
          </p:nvGrpSpPr>
          <p:grpSpPr bwMode="auto">
            <a:xfrm>
              <a:off x="5203825" y="5454650"/>
              <a:ext cx="368300" cy="354013"/>
              <a:chOff x="2891" y="3040"/>
              <a:chExt cx="372" cy="352"/>
            </a:xfrm>
          </p:grpSpPr>
          <p:sp>
            <p:nvSpPr>
              <p:cNvPr id="244" name="Rectangle 227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5" name="Rectangle 228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6" name="Rectangle 229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7" name="Rectangle 230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8" name="Rectangle 231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9" name="Rectangle 232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0" name="Rectangle 233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1" name="Rectangle 234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2" name="Rectangle 235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3" name="Rectangle 236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4" name="Rectangle 237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5" name="Rectangle 238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Rectangle 3"/>
              <p:cNvSpPr>
                <a:spLocks noChangeArrowheads="1"/>
              </p:cNvSpPr>
              <p:nvPr/>
            </p:nvSpPr>
            <p:spPr bwMode="auto">
              <a:xfrm>
                <a:off x="359532" y="2045796"/>
                <a:ext cx="3080244" cy="1095172"/>
              </a:xfrm>
              <a:prstGeom prst="rect">
                <a:avLst/>
              </a:prstGeom>
              <a:gradFill rotWithShape="1">
                <a:gsLst>
                  <a:gs pos="0">
                    <a:srgbClr val="D9FFFF"/>
                  </a:gs>
                  <a:gs pos="100000">
                    <a:srgbClr val="D9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squar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1082675" indent="-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719263" indent="-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2355850" indent="-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992438" indent="-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3449638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3906838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4364038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4821238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altLang="en-US" sz="2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Cov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𝜀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en-US" sz="280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8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altLang="en-US" sz="28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altLang="en-US" sz="28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altLang="en-US" sz="2800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en-US" sz="2800" i="1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US" altLang="en-US" sz="2800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US" altLang="en-US" sz="1100" i="1" baseline="-25000" dirty="0">
                              <a:solidFill>
                                <a:srgbClr val="000000"/>
                              </a:solidFill>
                              <a:sym typeface="Symbol" pitchFamily="18" charset="2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en-US" sz="1100" i="1" baseline="-25000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532" y="2045796"/>
                <a:ext cx="3080244" cy="10951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3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9532" y="1448780"/>
            <a:ext cx="8429625" cy="4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Stimuli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Auditory </a:t>
            </a:r>
            <a:r>
              <a:rPr lang="en-GB" sz="2800" kern="0" dirty="0">
                <a:latin typeface="Arial" pitchFamily="34" charset="0"/>
              </a:rPr>
              <a:t>presentation (SOA = 4 sec)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250 </a:t>
            </a:r>
            <a:r>
              <a:rPr lang="en-GB" sz="2800" kern="0" dirty="0">
                <a:latin typeface="Arial" pitchFamily="34" charset="0"/>
              </a:rPr>
              <a:t>scans per subject, block design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2 conditions</a:t>
            </a:r>
          </a:p>
          <a:p>
            <a:pPr marL="1371600" lvl="2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latin typeface="Arial" pitchFamily="34" charset="0"/>
              </a:rPr>
              <a:t>Words</a:t>
            </a:r>
            <a:r>
              <a:rPr lang="en-GB" sz="2800" kern="0" dirty="0">
                <a:latin typeface="Arial" pitchFamily="34" charset="0"/>
              </a:rPr>
              <a:t>, e.g. “book”</a:t>
            </a:r>
          </a:p>
          <a:p>
            <a:pPr marL="1371600" lvl="2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latin typeface="Arial" pitchFamily="34" charset="0"/>
              </a:rPr>
              <a:t>Words spoken backwards, e.g. “</a:t>
            </a:r>
            <a:r>
              <a:rPr lang="en-GB" sz="2800" kern="0" dirty="0" err="1">
                <a:latin typeface="Arial" pitchFamily="34" charset="0"/>
              </a:rPr>
              <a:t>koob</a:t>
            </a:r>
            <a:r>
              <a:rPr lang="en-GB" sz="2800" kern="0" dirty="0">
                <a:latin typeface="Arial" pitchFamily="34" charset="0"/>
              </a:rPr>
              <a:t>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105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Subjects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12 controls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+mn-lt"/>
              </a:rPr>
              <a:t>11 blind people</a:t>
            </a:r>
            <a:endParaRPr lang="en-US" sz="2800" kern="0" dirty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1: between-subjects ANOVA</a:t>
            </a:r>
            <a:endParaRPr lang="en-US" b="1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6122781" y="638132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from </a:t>
            </a:r>
            <a:r>
              <a:rPr lang="en-GB" dirty="0" err="1" smtClean="0"/>
              <a:t>Noppeney</a:t>
            </a:r>
            <a:r>
              <a:rPr lang="en-GB" dirty="0" smtClean="0"/>
              <a:t> et 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4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0"/>
          <p:cNvSpPr>
            <a:spLocks noChangeArrowheads="1"/>
          </p:cNvSpPr>
          <p:nvPr/>
        </p:nvSpPr>
        <p:spPr bwMode="auto">
          <a:xfrm>
            <a:off x="2863850" y="6481763"/>
            <a:ext cx="2032609" cy="3052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 dirty="0" smtClean="0"/>
              <a:t>Error covariance </a:t>
            </a:r>
            <a:r>
              <a:rPr lang="en-GB" sz="1400" dirty="0"/>
              <a:t>matrix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5750" y="1571625"/>
            <a:ext cx="5572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Two-sample t-test: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Errors </a:t>
            </a:r>
            <a:r>
              <a:rPr lang="en-GB" sz="2800" kern="0" dirty="0">
                <a:latin typeface="Arial" pitchFamily="34" charset="0"/>
              </a:rPr>
              <a:t>are independent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kern="0" dirty="0">
                <a:latin typeface="Arial" pitchFamily="34" charset="0"/>
              </a:rPr>
              <a:t>	but not identical.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2 </a:t>
            </a:r>
            <a:r>
              <a:rPr lang="en-GB" sz="2800" kern="0" dirty="0">
                <a:latin typeface="Arial" pitchFamily="34" charset="0"/>
              </a:rPr>
              <a:t>covariance components</a:t>
            </a:r>
          </a:p>
        </p:txBody>
      </p:sp>
      <p:pic>
        <p:nvPicPr>
          <p:cNvPr id="4" name="Picture 4" descr="Cov2"/>
          <p:cNvPicPr>
            <a:picLocks noChangeAspect="1" noChangeArrowheads="1"/>
          </p:cNvPicPr>
          <p:nvPr/>
        </p:nvPicPr>
        <p:blipFill>
          <a:blip r:embed="rId2" cstate="print"/>
          <a:srcRect l="9431" t="5653" r="6635" b="6400"/>
          <a:stretch>
            <a:fillRect/>
          </a:stretch>
        </p:blipFill>
        <p:spPr bwMode="auto">
          <a:xfrm>
            <a:off x="2428875" y="3786188"/>
            <a:ext cx="337343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6527750" y="1809428"/>
            <a:ext cx="1155700" cy="1090612"/>
            <a:chOff x="6338888" y="1566863"/>
            <a:chExt cx="1155700" cy="1090612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6338888" y="1566863"/>
              <a:ext cx="1155700" cy="10906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6348413" y="15763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397625" y="1622425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6446838" y="1668463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497638" y="17160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6546850" y="1762125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6596063" y="1809750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6646863" y="18557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6696075" y="1901825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6745288" y="1949450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6796088" y="19954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6845300" y="2043113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16700" y="2698428"/>
            <a:ext cx="1155700" cy="1090612"/>
            <a:chOff x="6827838" y="2455863"/>
            <a:chExt cx="1155700" cy="1090612"/>
          </a:xfrm>
        </p:grpSpPr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6827838" y="2455863"/>
              <a:ext cx="1155700" cy="10906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7385050" y="2978150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7434263" y="30241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7483475" y="3071813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7534275" y="3117850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7583488" y="3165475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7632700" y="3211513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7683500" y="3257550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7732713" y="3305175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7781925" y="3351213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7832725" y="3398838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7881938" y="3444875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7932738" y="3492500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" name="Text Box 59"/>
          <p:cNvSpPr txBox="1">
            <a:spLocks noChangeArrowheads="1"/>
          </p:cNvSpPr>
          <p:nvPr/>
        </p:nvSpPr>
        <p:spPr bwMode="auto">
          <a:xfrm>
            <a:off x="5691137" y="208882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 i="1" baseline="-25000"/>
              <a:t>k</a:t>
            </a:r>
            <a:r>
              <a:rPr lang="en-US"/>
              <a:t>’s: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1: Covariance components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0743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lindsingle"/>
          <p:cNvPicPr>
            <a:picLocks noChangeAspect="1" noChangeArrowheads="1"/>
          </p:cNvPicPr>
          <p:nvPr/>
        </p:nvPicPr>
        <p:blipFill>
          <a:blip r:embed="rId3" cstate="print"/>
          <a:srcRect l="47705" t="9604" r="4669" b="49692"/>
          <a:stretch>
            <a:fillRect/>
          </a:stretch>
        </p:blipFill>
        <p:spPr bwMode="auto">
          <a:xfrm>
            <a:off x="3121050" y="1812925"/>
            <a:ext cx="1708944" cy="21053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3" name="Picture 4" descr="Blindsingle"/>
          <p:cNvPicPr>
            <a:picLocks noChangeAspect="1" noChangeArrowheads="1"/>
          </p:cNvPicPr>
          <p:nvPr/>
        </p:nvPicPr>
        <p:blipFill>
          <a:blip r:embed="rId3" cstate="print"/>
          <a:srcRect l="47705" t="9604" r="4669" b="49692"/>
          <a:stretch>
            <a:fillRect/>
          </a:stretch>
        </p:blipFill>
        <p:spPr bwMode="auto">
          <a:xfrm>
            <a:off x="6292875" y="1812925"/>
            <a:ext cx="1717675" cy="21161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4" name="Picture 9" descr="Cov2"/>
          <p:cNvPicPr>
            <a:picLocks noChangeAspect="1" noChangeArrowheads="1"/>
          </p:cNvPicPr>
          <p:nvPr/>
        </p:nvPicPr>
        <p:blipFill>
          <a:blip r:embed="rId4" cstate="print"/>
          <a:srcRect l="6078" t="4422" r="3868" b="5898"/>
          <a:stretch>
            <a:fillRect/>
          </a:stretch>
        </p:blipFill>
        <p:spPr bwMode="auto">
          <a:xfrm>
            <a:off x="2914675" y="4143375"/>
            <a:ext cx="16430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frender"/>
          <p:cNvPicPr>
            <a:picLocks noChangeAspect="1" noChangeArrowheads="1"/>
          </p:cNvPicPr>
          <p:nvPr/>
        </p:nvPicPr>
        <p:blipFill>
          <a:blip r:embed="rId5" cstate="print"/>
          <a:srcRect l="60120" t="66930" r="11456" b="16557"/>
          <a:stretch>
            <a:fillRect/>
          </a:stretch>
        </p:blipFill>
        <p:spPr bwMode="auto">
          <a:xfrm>
            <a:off x="2771800" y="5486400"/>
            <a:ext cx="135413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frender"/>
          <p:cNvPicPr>
            <a:picLocks noChangeAspect="1" noChangeArrowheads="1"/>
          </p:cNvPicPr>
          <p:nvPr/>
        </p:nvPicPr>
        <p:blipFill>
          <a:blip r:embed="rId5" cstate="print"/>
          <a:srcRect l="9349" t="66930" r="61064" b="16557"/>
          <a:stretch>
            <a:fillRect/>
          </a:stretch>
        </p:blipFill>
        <p:spPr bwMode="auto">
          <a:xfrm>
            <a:off x="4125938" y="5486400"/>
            <a:ext cx="14081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1m1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329100"/>
            <a:ext cx="1507282" cy="5278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123013" y="5222875"/>
            <a:ext cx="1368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26700"/>
              </p:ext>
            </p:extLst>
          </p:nvPr>
        </p:nvGraphicFramePr>
        <p:xfrm>
          <a:off x="7652717" y="5353335"/>
          <a:ext cx="447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7"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717" y="5353335"/>
                        <a:ext cx="447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458183"/>
              </p:ext>
            </p:extLst>
          </p:nvPr>
        </p:nvGraphicFramePr>
        <p:xfrm>
          <a:off x="7560332" y="4293096"/>
          <a:ext cx="1384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Equation" r:id="rId9" imgW="787320" imgH="228600" progId="Equation.DSMT4">
                  <p:embed/>
                </p:oleObj>
              </mc:Choice>
              <mc:Fallback>
                <p:oleObj name="Equation" r:id="rId9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332" y="4293096"/>
                        <a:ext cx="13843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549499"/>
              </p:ext>
            </p:extLst>
          </p:nvPr>
        </p:nvGraphicFramePr>
        <p:xfrm>
          <a:off x="4629175" y="4500563"/>
          <a:ext cx="1104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Equation" r:id="rId11" imgW="507960" imgH="253800" progId="Equation.DSMT4">
                  <p:embed/>
                </p:oleObj>
              </mc:Choice>
              <mc:Fallback>
                <p:oleObj name="Equation" r:id="rId11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75" y="4500563"/>
                        <a:ext cx="11049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0"/>
          <p:cNvSpPr>
            <a:spLocks noChangeArrowheads="1"/>
          </p:cNvSpPr>
          <p:nvPr/>
        </p:nvSpPr>
        <p:spPr bwMode="auto">
          <a:xfrm>
            <a:off x="3816313" y="1409700"/>
            <a:ext cx="809625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 dirty="0"/>
              <a:t>controls</a:t>
            </a:r>
          </a:p>
        </p:txBody>
      </p:sp>
      <p:sp>
        <p:nvSpPr>
          <p:cNvPr id="17" name="Rectangle 120"/>
          <p:cNvSpPr>
            <a:spLocks noChangeArrowheads="1"/>
          </p:cNvSpPr>
          <p:nvPr/>
        </p:nvSpPr>
        <p:spPr bwMode="auto">
          <a:xfrm>
            <a:off x="6999399" y="1428750"/>
            <a:ext cx="650875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 dirty="0"/>
              <a:t>blinds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1263" y="6478588"/>
            <a:ext cx="1500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20"/>
          <p:cNvSpPr>
            <a:spLocks noChangeArrowheads="1"/>
          </p:cNvSpPr>
          <p:nvPr/>
        </p:nvSpPr>
        <p:spPr bwMode="auto">
          <a:xfrm>
            <a:off x="6234138" y="6481763"/>
            <a:ext cx="1277937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design matrix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1: Group differences</a:t>
            </a:r>
            <a:endParaRPr lang="en-US" b="1" kern="0" dirty="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45172" y="2413794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First</a:t>
            </a:r>
          </a:p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Level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45172" y="4761148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Second</a:t>
            </a:r>
          </a:p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Level</a:t>
            </a:r>
            <a:endParaRPr lang="de-DE" sz="2400" dirty="0">
              <a:solidFill>
                <a:schemeClr val="tx2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56957"/>
            <a:ext cx="1228725" cy="17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2: within-subjects ANOVA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9532" y="1304764"/>
            <a:ext cx="8429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Stimuli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Auditory </a:t>
            </a:r>
            <a:r>
              <a:rPr lang="en-GB" sz="2800" kern="0" dirty="0">
                <a:latin typeface="Arial" pitchFamily="34" charset="0"/>
              </a:rPr>
              <a:t>presentation (SOA = 4 sec)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250 </a:t>
            </a:r>
            <a:r>
              <a:rPr lang="en-GB" sz="2800" kern="0" dirty="0">
                <a:latin typeface="Arial" pitchFamily="34" charset="0"/>
              </a:rPr>
              <a:t>scans per subject, block design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Words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28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Subjects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12 controls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defRPr/>
            </a:pPr>
            <a:endParaRPr lang="en-GB" sz="1050" kern="0" dirty="0" smtClean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/>
              <a:t> Question</a:t>
            </a:r>
            <a:r>
              <a:rPr lang="en-GB" sz="2800" kern="0" dirty="0"/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What </a:t>
            </a:r>
            <a:r>
              <a:rPr lang="en-GB" sz="2800" kern="0" dirty="0"/>
              <a:t>regions are </a:t>
            </a:r>
            <a:r>
              <a:rPr lang="en-GB" sz="2800" kern="0" dirty="0" smtClean="0"/>
              <a:t>generally affected </a:t>
            </a:r>
            <a:r>
              <a:rPr lang="en-GB" sz="2800" kern="0" dirty="0"/>
              <a:t>by the semantic content of the words?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GB" sz="2800" i="1" kern="0" dirty="0">
              <a:latin typeface="Arial" pitchFamily="34" charset="0"/>
            </a:endParaRPr>
          </a:p>
        </p:txBody>
      </p:sp>
      <p:grpSp>
        <p:nvGrpSpPr>
          <p:cNvPr id="4" name="Group 28"/>
          <p:cNvGrpSpPr>
            <a:grpSpLocks noRot="1"/>
          </p:cNvGrpSpPr>
          <p:nvPr/>
        </p:nvGrpSpPr>
        <p:grpSpPr bwMode="auto">
          <a:xfrm>
            <a:off x="2805571" y="2888940"/>
            <a:ext cx="5330825" cy="1104900"/>
            <a:chOff x="960" y="880"/>
            <a:chExt cx="3840" cy="2560"/>
          </a:xfrm>
        </p:grpSpPr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384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“turn”</a:t>
              </a:r>
              <a:endParaRPr lang="en-US"/>
            </a:p>
          </p:txBody>
        </p: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288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“pink”</a:t>
              </a:r>
              <a:endParaRPr lang="en-US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192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“click”</a:t>
              </a:r>
              <a:endParaRPr lang="en-US"/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6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“jump”</a:t>
              </a:r>
              <a:endParaRPr lang="en-US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384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Action</a:t>
              </a:r>
              <a:endParaRPr lang="en-US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288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Visual</a:t>
              </a:r>
              <a:endParaRPr lang="en-US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192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Sound</a:t>
              </a:r>
              <a:endParaRPr lang="en-US"/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96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Motion</a:t>
              </a:r>
              <a:endParaRPr lang="en-US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>
              <a:off x="960" y="88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960" y="2160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960" y="344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96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192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288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384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480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71845" y="651605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Noppeney</a:t>
            </a:r>
            <a:r>
              <a:rPr lang="en-GB" dirty="0" smtClean="0"/>
              <a:t> et al., Brain, 2003.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2: Covariance components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5750" y="1571625"/>
            <a:ext cx="5572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Errors are not independent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800" kern="0" dirty="0">
                <a:latin typeface="Arial" pitchFamily="34" charset="0"/>
              </a:rPr>
              <a:t>	and not identical</a:t>
            </a:r>
          </a:p>
        </p:txBody>
      </p:sp>
      <p:sp>
        <p:nvSpPr>
          <p:cNvPr id="4" name="Rectangle 240"/>
          <p:cNvSpPr>
            <a:spLocks noChangeArrowheads="1"/>
          </p:cNvSpPr>
          <p:nvPr/>
        </p:nvSpPr>
        <p:spPr bwMode="auto">
          <a:xfrm>
            <a:off x="7150100" y="4613275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5" name="Group 241"/>
          <p:cNvGrpSpPr>
            <a:grpSpLocks/>
          </p:cNvGrpSpPr>
          <p:nvPr/>
        </p:nvGrpSpPr>
        <p:grpSpPr bwMode="auto">
          <a:xfrm>
            <a:off x="8205788" y="5286375"/>
            <a:ext cx="368300" cy="354013"/>
            <a:chOff x="2891" y="3040"/>
            <a:chExt cx="372" cy="352"/>
          </a:xfrm>
        </p:grpSpPr>
        <p:sp>
          <p:nvSpPr>
            <p:cNvPr id="6" name="Rectangle 242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" name="Rectangle 243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" name="Rectangle 244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" name="Rectangle 245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" name="Rectangle 246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" name="Rectangle 247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" name="Rectangle 248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" name="Rectangle 249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" name="Rectangle 250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" name="Rectangle 251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" name="Rectangle 252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" name="Rectangle 253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18" name="Group 254"/>
          <p:cNvGrpSpPr>
            <a:grpSpLocks/>
          </p:cNvGrpSpPr>
          <p:nvPr/>
        </p:nvGrpSpPr>
        <p:grpSpPr bwMode="auto">
          <a:xfrm>
            <a:off x="7820025" y="5643563"/>
            <a:ext cx="368300" cy="354012"/>
            <a:chOff x="2891" y="3040"/>
            <a:chExt cx="372" cy="352"/>
          </a:xfrm>
        </p:grpSpPr>
        <p:sp>
          <p:nvSpPr>
            <p:cNvPr id="19" name="Rectangle 255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" name="Rectangle 256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" name="Rectangle 257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" name="Rectangle 258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3" name="Rectangle 259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" name="Rectangle 260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" name="Rectangle 261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" name="Rectangle 262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" name="Rectangle 263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" name="Rectangle 264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9" name="Rectangle 265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" name="Rectangle 266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3067050" y="29400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3444875" y="2973388"/>
            <a:ext cx="368300" cy="354012"/>
            <a:chOff x="2891" y="3040"/>
            <a:chExt cx="372" cy="352"/>
          </a:xfrm>
        </p:grpSpPr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45" name="Group 49"/>
          <p:cNvGrpSpPr>
            <a:grpSpLocks/>
          </p:cNvGrpSpPr>
          <p:nvPr/>
        </p:nvGrpSpPr>
        <p:grpSpPr bwMode="auto">
          <a:xfrm>
            <a:off x="3059113" y="3330575"/>
            <a:ext cx="368300" cy="354013"/>
            <a:chOff x="2891" y="3040"/>
            <a:chExt cx="372" cy="352"/>
          </a:xfrm>
        </p:grpSpPr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8" name="Rectangle 52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9" name="Rectangle 53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8" name="Rectangle 63"/>
          <p:cNvSpPr>
            <a:spLocks noChangeArrowheads="1"/>
          </p:cNvSpPr>
          <p:nvPr/>
        </p:nvSpPr>
        <p:spPr bwMode="auto">
          <a:xfrm>
            <a:off x="860425" y="28384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59" name="Group 64"/>
          <p:cNvGrpSpPr>
            <a:grpSpLocks/>
          </p:cNvGrpSpPr>
          <p:nvPr/>
        </p:nvGrpSpPr>
        <p:grpSpPr bwMode="auto">
          <a:xfrm>
            <a:off x="874713" y="2849563"/>
            <a:ext cx="369887" cy="354012"/>
            <a:chOff x="2893" y="3040"/>
            <a:chExt cx="370" cy="354"/>
          </a:xfrm>
        </p:grpSpPr>
        <p:sp>
          <p:nvSpPr>
            <p:cNvPr id="60" name="Rectangle 65"/>
            <p:cNvSpPr>
              <a:spLocks noChangeArrowheads="1"/>
            </p:cNvSpPr>
            <p:nvPr/>
          </p:nvSpPr>
          <p:spPr bwMode="auto">
            <a:xfrm>
              <a:off x="2893" y="3040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2923" y="3069"/>
              <a:ext cx="25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2" name="Rectangle 67"/>
            <p:cNvSpPr>
              <a:spLocks noChangeArrowheads="1"/>
            </p:cNvSpPr>
            <p:nvPr/>
          </p:nvSpPr>
          <p:spPr bwMode="auto">
            <a:xfrm>
              <a:off x="2955" y="3099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2985" y="3129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>
              <a:off x="3017" y="3157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>
              <a:off x="3047" y="3188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>
              <a:off x="3079" y="3216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3111" y="3246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3172" y="3305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3204" y="3334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3236" y="3364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72" name="Rectangle 78"/>
          <p:cNvSpPr>
            <a:spLocks noChangeArrowheads="1"/>
          </p:cNvSpPr>
          <p:nvPr/>
        </p:nvSpPr>
        <p:spPr bwMode="auto">
          <a:xfrm>
            <a:off x="3467100" y="397510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73" name="Group 79"/>
          <p:cNvGrpSpPr>
            <a:grpSpLocks/>
          </p:cNvGrpSpPr>
          <p:nvPr/>
        </p:nvGrpSpPr>
        <p:grpSpPr bwMode="auto">
          <a:xfrm>
            <a:off x="4221163" y="4016375"/>
            <a:ext cx="368300" cy="354013"/>
            <a:chOff x="2891" y="3040"/>
            <a:chExt cx="372" cy="352"/>
          </a:xfrm>
        </p:grpSpPr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5" name="Rectangle 81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6" name="Rectangle 82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7" name="Rectangle 83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8" name="Rectangle 84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9" name="Rectangle 85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0" name="Rectangle 86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1" name="Rectangle 87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2" name="Rectangle 88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3" name="Rectangle 89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4" name="Rectangle 90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5" name="Rectangle 91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86" name="Group 92"/>
          <p:cNvGrpSpPr>
            <a:grpSpLocks/>
          </p:cNvGrpSpPr>
          <p:nvPr/>
        </p:nvGrpSpPr>
        <p:grpSpPr bwMode="auto">
          <a:xfrm>
            <a:off x="3460750" y="4722813"/>
            <a:ext cx="368300" cy="354012"/>
            <a:chOff x="2891" y="3040"/>
            <a:chExt cx="372" cy="352"/>
          </a:xfrm>
        </p:grpSpPr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9" name="Rectangle 95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0" name="Rectangle 96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1" name="Rectangle 97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99" name="Rectangle 106"/>
          <p:cNvSpPr>
            <a:spLocks noChangeArrowheads="1"/>
          </p:cNvSpPr>
          <p:nvPr/>
        </p:nvSpPr>
        <p:spPr bwMode="auto">
          <a:xfrm>
            <a:off x="3182938" y="4910138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00" name="Group 107"/>
          <p:cNvGrpSpPr>
            <a:grpSpLocks/>
          </p:cNvGrpSpPr>
          <p:nvPr/>
        </p:nvGrpSpPr>
        <p:grpSpPr bwMode="auto">
          <a:xfrm>
            <a:off x="3937000" y="5300663"/>
            <a:ext cx="368300" cy="354012"/>
            <a:chOff x="2891" y="3040"/>
            <a:chExt cx="372" cy="352"/>
          </a:xfrm>
        </p:grpSpPr>
        <p:sp>
          <p:nvSpPr>
            <p:cNvPr id="101" name="Rectangle 108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2" name="Rectangle 109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3" name="Rectangle 110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" name="Rectangle 111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5" name="Rectangle 112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" name="Rectangle 113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7" name="Rectangle 114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8" name="Rectangle 115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9" name="Rectangle 116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0" name="Rectangle 117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1" name="Rectangle 118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2" name="Rectangle 119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113" name="Group 120"/>
          <p:cNvGrpSpPr>
            <a:grpSpLocks/>
          </p:cNvGrpSpPr>
          <p:nvPr/>
        </p:nvGrpSpPr>
        <p:grpSpPr bwMode="auto">
          <a:xfrm>
            <a:off x="3551238" y="5657850"/>
            <a:ext cx="368300" cy="354013"/>
            <a:chOff x="2891" y="3040"/>
            <a:chExt cx="372" cy="352"/>
          </a:xfrm>
        </p:grpSpPr>
        <p:sp>
          <p:nvSpPr>
            <p:cNvPr id="114" name="Rectangle 121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5" name="Rectangle 122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6" name="Rectangle 123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7" name="Rectangle 124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8" name="Rectangle 125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9" name="Rectangle 126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0" name="Rectangle 127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1" name="Rectangle 128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2" name="Rectangle 129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3" name="Rectangle 130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4" name="Rectangle 131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5" name="Rectangle 132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26" name="Rectangle 134"/>
          <p:cNvSpPr>
            <a:spLocks noChangeArrowheads="1"/>
          </p:cNvSpPr>
          <p:nvPr/>
        </p:nvSpPr>
        <p:spPr bwMode="auto">
          <a:xfrm>
            <a:off x="1308100" y="3398838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27" name="Group 135"/>
          <p:cNvGrpSpPr>
            <a:grpSpLocks/>
          </p:cNvGrpSpPr>
          <p:nvPr/>
        </p:nvGrpSpPr>
        <p:grpSpPr bwMode="auto">
          <a:xfrm>
            <a:off x="1671638" y="3779838"/>
            <a:ext cx="368300" cy="354012"/>
            <a:chOff x="2891" y="3040"/>
            <a:chExt cx="372" cy="352"/>
          </a:xfrm>
        </p:grpSpPr>
        <p:sp>
          <p:nvSpPr>
            <p:cNvPr id="128" name="Rectangle 136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9" name="Rectangle 137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0" name="Rectangle 138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1" name="Rectangle 139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2" name="Rectangle 140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3" name="Rectangle 141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4" name="Rectangle 142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5" name="Rectangle 143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6" name="Rectangle 144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7" name="Rectangle 145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8" name="Rectangle 146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9" name="Rectangle 147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40" name="Rectangle 149"/>
          <p:cNvSpPr>
            <a:spLocks noChangeArrowheads="1"/>
          </p:cNvSpPr>
          <p:nvPr/>
        </p:nvSpPr>
        <p:spPr bwMode="auto">
          <a:xfrm>
            <a:off x="950913" y="4132263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41" name="Group 150"/>
          <p:cNvGrpSpPr>
            <a:grpSpLocks/>
          </p:cNvGrpSpPr>
          <p:nvPr/>
        </p:nvGrpSpPr>
        <p:grpSpPr bwMode="auto">
          <a:xfrm>
            <a:off x="1690688" y="4870450"/>
            <a:ext cx="368300" cy="354013"/>
            <a:chOff x="2891" y="3040"/>
            <a:chExt cx="372" cy="352"/>
          </a:xfrm>
        </p:grpSpPr>
        <p:sp>
          <p:nvSpPr>
            <p:cNvPr id="142" name="Rectangle 151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3" name="Rectangle 152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4" name="Rectangle 153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5" name="Rectangle 154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6" name="Rectangle 155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7" name="Rectangle 156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8" name="Rectangle 157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9" name="Rectangle 158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0" name="Rectangle 159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1" name="Rectangle 160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2" name="Rectangle 161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3" name="Rectangle 162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54" name="Rectangle 164"/>
          <p:cNvSpPr>
            <a:spLocks noChangeArrowheads="1"/>
          </p:cNvSpPr>
          <p:nvPr/>
        </p:nvSpPr>
        <p:spPr bwMode="auto">
          <a:xfrm>
            <a:off x="1152525" y="52260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55" name="Group 165"/>
          <p:cNvGrpSpPr>
            <a:grpSpLocks/>
          </p:cNvGrpSpPr>
          <p:nvPr/>
        </p:nvGrpSpPr>
        <p:grpSpPr bwMode="auto">
          <a:xfrm>
            <a:off x="2206625" y="6249988"/>
            <a:ext cx="368300" cy="354012"/>
            <a:chOff x="2891" y="3040"/>
            <a:chExt cx="372" cy="352"/>
          </a:xfrm>
        </p:grpSpPr>
        <p:sp>
          <p:nvSpPr>
            <p:cNvPr id="156" name="Rectangle 166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7" name="Rectangle 167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8" name="Rectangle 168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9" name="Rectangle 169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0" name="Rectangle 170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1" name="Rectangle 171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2" name="Rectangle 172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3" name="Rectangle 173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4" name="Rectangle 174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5" name="Rectangle 175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6" name="Rectangle 176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7" name="Rectangle 177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68" name="Text Box 179"/>
          <p:cNvSpPr txBox="1">
            <a:spLocks noChangeArrowheads="1"/>
          </p:cNvSpPr>
          <p:nvPr/>
        </p:nvSpPr>
        <p:spPr bwMode="auto">
          <a:xfrm>
            <a:off x="0" y="417353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 i="1" baseline="-25000"/>
              <a:t>k</a:t>
            </a:r>
            <a:r>
              <a:rPr lang="en-US"/>
              <a:t>’s:</a:t>
            </a:r>
          </a:p>
        </p:txBody>
      </p:sp>
      <p:sp>
        <p:nvSpPr>
          <p:cNvPr id="169" name="Rectangle 184"/>
          <p:cNvSpPr>
            <a:spLocks noChangeArrowheads="1"/>
          </p:cNvSpPr>
          <p:nvPr/>
        </p:nvSpPr>
        <p:spPr bwMode="auto">
          <a:xfrm>
            <a:off x="5830888" y="511810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70" name="Group 185"/>
          <p:cNvGrpSpPr>
            <a:grpSpLocks/>
          </p:cNvGrpSpPr>
          <p:nvPr/>
        </p:nvGrpSpPr>
        <p:grpSpPr bwMode="auto">
          <a:xfrm>
            <a:off x="6873875" y="5503863"/>
            <a:ext cx="368300" cy="354012"/>
            <a:chOff x="2891" y="3040"/>
            <a:chExt cx="372" cy="352"/>
          </a:xfrm>
        </p:grpSpPr>
        <p:sp>
          <p:nvSpPr>
            <p:cNvPr id="171" name="Rectangle 186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2" name="Rectangle 187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3" name="Rectangle 188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4" name="Rectangle 189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5" name="Rectangle 190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6" name="Rectangle 191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7" name="Rectangle 192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8" name="Rectangle 193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9" name="Rectangle 194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0" name="Rectangle 195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1" name="Rectangle 196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2" name="Rectangle 197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183" name="Group 198"/>
          <p:cNvGrpSpPr>
            <a:grpSpLocks/>
          </p:cNvGrpSpPr>
          <p:nvPr/>
        </p:nvGrpSpPr>
        <p:grpSpPr bwMode="auto">
          <a:xfrm>
            <a:off x="6224588" y="6151563"/>
            <a:ext cx="368300" cy="354012"/>
            <a:chOff x="2891" y="3040"/>
            <a:chExt cx="372" cy="352"/>
          </a:xfrm>
        </p:grpSpPr>
        <p:sp>
          <p:nvSpPr>
            <p:cNvPr id="184" name="Rectangle 199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5" name="Rectangle 200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6" name="Rectangle 201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7" name="Rectangle 202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8" name="Rectangle 203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9" name="Rectangle 204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0" name="Rectangle 205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1" name="Rectangle 206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2" name="Rectangle 207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3" name="Rectangle 208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4" name="Rectangle 209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5" name="Rectangle 210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6" name="Rectangle 212"/>
          <p:cNvSpPr>
            <a:spLocks noChangeArrowheads="1"/>
          </p:cNvSpPr>
          <p:nvPr/>
        </p:nvSpPr>
        <p:spPr bwMode="auto">
          <a:xfrm>
            <a:off x="5210175" y="44259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97" name="Group 213"/>
          <p:cNvGrpSpPr>
            <a:grpSpLocks/>
          </p:cNvGrpSpPr>
          <p:nvPr/>
        </p:nvGrpSpPr>
        <p:grpSpPr bwMode="auto">
          <a:xfrm>
            <a:off x="6286500" y="4467225"/>
            <a:ext cx="368300" cy="354013"/>
            <a:chOff x="2891" y="3040"/>
            <a:chExt cx="372" cy="352"/>
          </a:xfrm>
        </p:grpSpPr>
        <p:sp>
          <p:nvSpPr>
            <p:cNvPr id="198" name="Rectangle 214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9" name="Rectangle 215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0" name="Rectangle 216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1" name="Rectangle 217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2" name="Rectangle 218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3" name="Rectangle 219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4" name="Rectangle 220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5" name="Rectangle 221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6" name="Rectangle 222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7" name="Rectangle 223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8" name="Rectangle 224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9" name="Rectangle 225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210" name="Group 226"/>
          <p:cNvGrpSpPr>
            <a:grpSpLocks/>
          </p:cNvGrpSpPr>
          <p:nvPr/>
        </p:nvGrpSpPr>
        <p:grpSpPr bwMode="auto">
          <a:xfrm>
            <a:off x="5203825" y="5454650"/>
            <a:ext cx="368300" cy="354013"/>
            <a:chOff x="2891" y="3040"/>
            <a:chExt cx="372" cy="352"/>
          </a:xfrm>
        </p:grpSpPr>
        <p:sp>
          <p:nvSpPr>
            <p:cNvPr id="211" name="Rectangle 227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2" name="Rectangle 228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3" name="Rectangle 229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4" name="Rectangle 230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5" name="Rectangle 231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6" name="Rectangle 232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7" name="Rectangle 233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8" name="Rectangle 234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9" name="Rectangle 235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0" name="Rectangle 236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1" name="Rectangle 237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2" name="Rectangle 238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3" name="Picture 178" descr="Cov1"/>
          <p:cNvPicPr>
            <a:picLocks noChangeAspect="1" noChangeArrowheads="1"/>
          </p:cNvPicPr>
          <p:nvPr/>
        </p:nvPicPr>
        <p:blipFill>
          <a:blip r:embed="rId2" cstate="print"/>
          <a:srcRect l="11591" t="5440" r="6314" b="5974"/>
          <a:stretch>
            <a:fillRect/>
          </a:stretch>
        </p:blipFill>
        <p:spPr bwMode="auto">
          <a:xfrm>
            <a:off x="5576888" y="1562100"/>
            <a:ext cx="328136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" name="Rectangle 120"/>
          <p:cNvSpPr>
            <a:spLocks noChangeArrowheads="1"/>
          </p:cNvSpPr>
          <p:nvPr/>
        </p:nvSpPr>
        <p:spPr bwMode="auto">
          <a:xfrm>
            <a:off x="5923767" y="1316038"/>
            <a:ext cx="2032609" cy="3052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 dirty="0" smtClean="0"/>
              <a:t>Error covariance </a:t>
            </a:r>
            <a:r>
              <a:rPr lang="en-GB" sz="1400" dirty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37981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2: Repeated measures ANOVA</a:t>
            </a:r>
            <a:endParaRPr lang="en-US" b="1" kern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11900" y="2889250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Equation" r:id="rId3" imgW="177480" imgH="164880" progId="Equation.DSMT4">
                  <p:embed/>
                </p:oleObj>
              </mc:Choice>
              <mc:Fallback>
                <p:oleObj name="Equation" r:id="rId3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889250"/>
                        <a:ext cx="1778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24384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42672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6111875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7834064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ov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23728" y="3678238"/>
            <a:ext cx="2514600" cy="1884362"/>
          </a:xfrm>
          <a:prstGeom prst="rect">
            <a:avLst/>
          </a:prstGeom>
          <a:noFill/>
        </p:spPr>
      </p:pic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916747"/>
              </p:ext>
            </p:extLst>
          </p:nvPr>
        </p:nvGraphicFramePr>
        <p:xfrm>
          <a:off x="4494312" y="4389461"/>
          <a:ext cx="814326" cy="40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Equation" r:id="rId7" imgW="507960" imgH="253800" progId="Equation.DSMT4">
                  <p:embed/>
                </p:oleObj>
              </mc:Choice>
              <mc:Fallback>
                <p:oleObj name="Equation" r:id="rId7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312" y="4389461"/>
                        <a:ext cx="814326" cy="4076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6" descr="frender"/>
          <p:cNvPicPr>
            <a:picLocks noChangeAspect="1" noChangeArrowheads="1"/>
          </p:cNvPicPr>
          <p:nvPr/>
        </p:nvPicPr>
        <p:blipFill>
          <a:blip r:embed="rId9" cstate="print"/>
          <a:srcRect l="60120" t="66930" r="11456" b="16557"/>
          <a:stretch>
            <a:fillRect/>
          </a:stretch>
        </p:blipFill>
        <p:spPr bwMode="auto">
          <a:xfrm>
            <a:off x="2456099" y="5562600"/>
            <a:ext cx="135413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frender"/>
          <p:cNvPicPr>
            <a:picLocks noChangeAspect="1" noChangeArrowheads="1"/>
          </p:cNvPicPr>
          <p:nvPr/>
        </p:nvPicPr>
        <p:blipFill>
          <a:blip r:embed="rId9" cstate="print"/>
          <a:srcRect l="9349" t="66930" r="61064" b="16557"/>
          <a:stretch>
            <a:fillRect/>
          </a:stretch>
        </p:blipFill>
        <p:spPr bwMode="auto">
          <a:xfrm>
            <a:off x="3770275" y="5562600"/>
            <a:ext cx="140811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5897158" y="6403975"/>
            <a:ext cx="1500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303748" y="1417923"/>
            <a:ext cx="1257300" cy="34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Motion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407132" y="2117725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First</a:t>
            </a:r>
          </a:p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Level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07132" y="4581128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Second</a:t>
            </a:r>
          </a:p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Level</a:t>
            </a:r>
            <a:endParaRPr lang="de-DE" sz="2400" dirty="0">
              <a:solidFill>
                <a:schemeClr val="tx2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37185" y="2074250"/>
            <a:ext cx="444352" cy="861611"/>
            <a:chOff x="3637185" y="2133600"/>
            <a:chExt cx="444352" cy="861611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700169" y="2133600"/>
              <a:ext cx="3561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000" dirty="0" smtClean="0">
                  <a:latin typeface="Times New Roman" pitchFamily="18" charset="0"/>
                </a:rPr>
                <a:t>?</a:t>
              </a:r>
              <a:endParaRPr lang="en-GB" sz="3000" dirty="0">
                <a:latin typeface="Times New Roman" pitchFamily="18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637185" y="2348880"/>
              <a:ext cx="4443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Times New Roman" pitchFamily="18" charset="0"/>
                </a:rPr>
                <a:t>=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92898" y="2074250"/>
            <a:ext cx="444352" cy="861611"/>
            <a:chOff x="5492898" y="2014899"/>
            <a:chExt cx="444352" cy="861611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5555882" y="2014899"/>
              <a:ext cx="3561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000" dirty="0" smtClean="0">
                  <a:latin typeface="Times New Roman" pitchFamily="18" charset="0"/>
                </a:rPr>
                <a:t>?</a:t>
              </a:r>
              <a:endParaRPr lang="en-GB" sz="3000" dirty="0">
                <a:latin typeface="Times New Roman" pitchFamily="18" charset="0"/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5492898" y="2230179"/>
              <a:ext cx="4443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Times New Roman" pitchFamily="18" charset="0"/>
                </a:rPr>
                <a:t>=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24873" y="2074250"/>
            <a:ext cx="444352" cy="861611"/>
            <a:chOff x="7324873" y="2076618"/>
            <a:chExt cx="444352" cy="861611"/>
          </a:xfrm>
        </p:grpSpPr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7387857" y="2076618"/>
              <a:ext cx="3561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000" dirty="0" smtClean="0">
                  <a:latin typeface="Times New Roman" pitchFamily="18" charset="0"/>
                </a:rPr>
                <a:t>?</a:t>
              </a:r>
              <a:endParaRPr lang="en-GB" sz="3000" dirty="0">
                <a:latin typeface="Times New Roman" pitchFamily="18" charset="0"/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324873" y="2291898"/>
              <a:ext cx="4443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Times New Roman" pitchFamily="18" charset="0"/>
                </a:rPr>
                <a:t>=</a:t>
              </a:r>
              <a:endParaRPr lang="en-US" dirty="0"/>
            </a:p>
          </p:txBody>
        </p:sp>
      </p:grp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4104895" y="1417923"/>
            <a:ext cx="1257300" cy="34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Sound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5906042" y="1417923"/>
            <a:ext cx="1257300" cy="34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Visual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7707188" y="1417923"/>
            <a:ext cx="1257300" cy="34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Action</a:t>
            </a:r>
            <a:endParaRPr lang="de-DE" dirty="0">
              <a:solidFill>
                <a:schemeClr val="tx2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167587"/>
              </p:ext>
            </p:extLst>
          </p:nvPr>
        </p:nvGraphicFramePr>
        <p:xfrm>
          <a:off x="7266594" y="5079603"/>
          <a:ext cx="447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Equation" r:id="rId10" imgW="228960" imgH="203040" progId="Equation.DSMT4">
                  <p:embed/>
                </p:oleObj>
              </mc:Choice>
              <mc:Fallback>
                <p:oleObj name="Equation" r:id="rId10" imgW="22896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594" y="5079603"/>
                        <a:ext cx="4476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37" name="Picture 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29100"/>
            <a:ext cx="1758490" cy="24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780450"/>
              </p:ext>
            </p:extLst>
          </p:nvPr>
        </p:nvGraphicFramePr>
        <p:xfrm>
          <a:off x="7204141" y="3485121"/>
          <a:ext cx="188436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" name="Equation" r:id="rId13" imgW="1447693" imgH="704797" progId="Equation.3">
                  <p:embed/>
                </p:oleObj>
              </mc:Choice>
              <mc:Fallback>
                <p:oleObj name="Equation" r:id="rId13" imgW="1447693" imgH="70479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141" y="3485121"/>
                        <a:ext cx="1884362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40" name="Picture 4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12" y="3607973"/>
            <a:ext cx="1682633" cy="72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GLM: repeat over subjects</a:t>
            </a:r>
            <a:endParaRPr lang="en-US" b="1" kern="0" dirty="0">
              <a:solidFill>
                <a:schemeClr val="bg1"/>
              </a:solidFill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37" y="1065628"/>
            <a:ext cx="1555727" cy="1415712"/>
          </a:xfrm>
          <a:prstGeom prst="rect">
            <a:avLst/>
          </a:prstGeom>
        </p:spPr>
      </p:pic>
      <p:grpSp>
        <p:nvGrpSpPr>
          <p:cNvPr id="509" name="Group 508"/>
          <p:cNvGrpSpPr/>
          <p:nvPr/>
        </p:nvGrpSpPr>
        <p:grpSpPr>
          <a:xfrm>
            <a:off x="722764" y="683404"/>
            <a:ext cx="7732824" cy="1716540"/>
            <a:chOff x="722764" y="683404"/>
            <a:chExt cx="7732824" cy="1716540"/>
          </a:xfrm>
        </p:grpSpPr>
        <p:grpSp>
          <p:nvGrpSpPr>
            <p:cNvPr id="102" name="Group 101"/>
            <p:cNvGrpSpPr/>
            <p:nvPr/>
          </p:nvGrpSpPr>
          <p:grpSpPr>
            <a:xfrm>
              <a:off x="1975687" y="1448780"/>
              <a:ext cx="824581" cy="268335"/>
              <a:chOff x="251520" y="1617274"/>
              <a:chExt cx="3954599" cy="1381767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69" r="54463"/>
            <a:stretch/>
          </p:blipFill>
          <p:spPr>
            <a:xfrm>
              <a:off x="5041895" y="1182273"/>
              <a:ext cx="965487" cy="1155051"/>
            </a:xfrm>
            <a:prstGeom prst="rect">
              <a:avLst/>
            </a:prstGeom>
          </p:spPr>
        </p:pic>
        <p:grpSp>
          <p:nvGrpSpPr>
            <p:cNvPr id="130" name="Group 129"/>
            <p:cNvGrpSpPr/>
            <p:nvPr/>
          </p:nvGrpSpPr>
          <p:grpSpPr>
            <a:xfrm>
              <a:off x="758551" y="1085799"/>
              <a:ext cx="1072884" cy="1287529"/>
              <a:chOff x="488294" y="4027109"/>
              <a:chExt cx="1472182" cy="1687184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1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2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2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3023828" y="1060576"/>
              <a:ext cx="857405" cy="1339368"/>
              <a:chOff x="3066523" y="1157825"/>
              <a:chExt cx="857405" cy="133936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5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2" name="TextBox 221"/>
            <p:cNvSpPr txBox="1"/>
            <p:nvPr/>
          </p:nvSpPr>
          <p:spPr>
            <a:xfrm>
              <a:off x="722764" y="692696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fMRI data</a:t>
              </a:r>
              <a:endParaRPr lang="en-GB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627784" y="692696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Design Matrix</a:t>
              </a:r>
              <a:endParaRPr lang="en-GB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572000" y="692696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Contrast Images</a:t>
              </a:r>
              <a:endParaRPr lang="en-GB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552777" y="68340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SPM{</a:t>
              </a:r>
              <a:r>
                <a:rPr lang="en-GB" i="1" dirty="0" smtClean="0"/>
                <a:t>t</a:t>
              </a:r>
              <a:r>
                <a:rPr lang="en-GB" dirty="0" smtClean="0"/>
                <a:t>}</a:t>
              </a:r>
              <a:endParaRPr lang="en-GB" dirty="0"/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>
              <a:off x="2015716" y="1834853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>
              <a:off x="4067944" y="1834853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6192180" y="1808820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2" name="TextBox 501"/>
          <p:cNvSpPr txBox="1"/>
          <p:nvPr/>
        </p:nvSpPr>
        <p:spPr>
          <a:xfrm>
            <a:off x="151955" y="1171660"/>
            <a:ext cx="461665" cy="105413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 smtClean="0"/>
              <a:t>Subject 1</a:t>
            </a:r>
            <a:endParaRPr lang="en-GB" dirty="0"/>
          </a:p>
        </p:txBody>
      </p:sp>
      <p:grpSp>
        <p:nvGrpSpPr>
          <p:cNvPr id="506" name="Group 505"/>
          <p:cNvGrpSpPr/>
          <p:nvPr/>
        </p:nvGrpSpPr>
        <p:grpSpPr>
          <a:xfrm>
            <a:off x="151955" y="2503865"/>
            <a:ext cx="8596509" cy="1433488"/>
            <a:chOff x="151955" y="2503865"/>
            <a:chExt cx="8596509" cy="1433488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35" r="53736"/>
            <a:stretch/>
          </p:blipFill>
          <p:spPr>
            <a:xfrm>
              <a:off x="5041925" y="2647533"/>
              <a:ext cx="980919" cy="1165703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2521641"/>
              <a:ext cx="1555727" cy="1415712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3023828" y="2503865"/>
              <a:ext cx="857405" cy="1339368"/>
              <a:chOff x="3066523" y="1157825"/>
              <a:chExt cx="857405" cy="133936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3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41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758551" y="2556452"/>
              <a:ext cx="1072884" cy="1287529"/>
              <a:chOff x="488294" y="4027109"/>
              <a:chExt cx="1472182" cy="1687184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8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29" name="Straight Arrow Connector 228"/>
            <p:cNvCxnSpPr/>
            <p:nvPr/>
          </p:nvCxnSpPr>
          <p:spPr>
            <a:xfrm>
              <a:off x="2015716" y="3284984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4067944" y="3284984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6192180" y="3258951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>
              <a:off x="1947219" y="2908637"/>
              <a:ext cx="824581" cy="268335"/>
              <a:chOff x="251520" y="1617274"/>
              <a:chExt cx="3954599" cy="1381767"/>
            </a:xfrm>
          </p:grpSpPr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3" name="TextBox 502"/>
            <p:cNvSpPr txBox="1"/>
            <p:nvPr/>
          </p:nvSpPr>
          <p:spPr>
            <a:xfrm>
              <a:off x="151955" y="2617828"/>
              <a:ext cx="461665" cy="10541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2</a:t>
              </a:r>
              <a:endParaRPr lang="en-GB" dirty="0"/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151955" y="3947154"/>
            <a:ext cx="8596509" cy="1446212"/>
            <a:chOff x="151955" y="3947154"/>
            <a:chExt cx="8596509" cy="1446212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02" r="52541"/>
            <a:stretch/>
          </p:blipFill>
          <p:spPr>
            <a:xfrm>
              <a:off x="5041925" y="4123445"/>
              <a:ext cx="1006239" cy="114438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3977654"/>
              <a:ext cx="1555727" cy="1415712"/>
            </a:xfrm>
            <a:prstGeom prst="rect">
              <a:avLst/>
            </a:prstGeom>
          </p:spPr>
        </p:pic>
        <p:grpSp>
          <p:nvGrpSpPr>
            <p:cNvPr id="151" name="Group 150"/>
            <p:cNvGrpSpPr/>
            <p:nvPr/>
          </p:nvGrpSpPr>
          <p:grpSpPr>
            <a:xfrm>
              <a:off x="3023828" y="3947154"/>
              <a:ext cx="857405" cy="1339368"/>
              <a:chOff x="3066523" y="1157825"/>
              <a:chExt cx="857405" cy="1339368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55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6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57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9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0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1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2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3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4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58551" y="4027105"/>
              <a:ext cx="1072884" cy="1287529"/>
              <a:chOff x="488294" y="4027109"/>
              <a:chExt cx="1472182" cy="1687184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30" name="Straight Arrow Connector 229"/>
            <p:cNvCxnSpPr/>
            <p:nvPr/>
          </p:nvCxnSpPr>
          <p:spPr>
            <a:xfrm>
              <a:off x="2015716" y="476114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4067944" y="476114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6192180" y="4735115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947219" y="4384801"/>
              <a:ext cx="824581" cy="268335"/>
              <a:chOff x="251520" y="1617274"/>
              <a:chExt cx="3954599" cy="1381767"/>
            </a:xfrm>
          </p:grpSpPr>
          <p:sp>
            <p:nvSpPr>
              <p:cNvPr id="327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4" name="TextBox 503"/>
            <p:cNvSpPr txBox="1"/>
            <p:nvPr/>
          </p:nvSpPr>
          <p:spPr>
            <a:xfrm>
              <a:off x="151955" y="4509991"/>
              <a:ext cx="461665" cy="3231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…</a:t>
              </a:r>
              <a:endParaRPr lang="en-GB" dirty="0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51955" y="5390444"/>
            <a:ext cx="8596509" cy="1458936"/>
            <a:chOff x="151955" y="5390444"/>
            <a:chExt cx="8596509" cy="1458936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32" r="54470"/>
            <a:stretch/>
          </p:blipFill>
          <p:spPr>
            <a:xfrm>
              <a:off x="5051513" y="5578041"/>
              <a:ext cx="965347" cy="115177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5433668"/>
              <a:ext cx="1555727" cy="1415712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3023828" y="5390444"/>
              <a:ext cx="857405" cy="1339368"/>
              <a:chOff x="3066523" y="1157825"/>
              <a:chExt cx="857405" cy="133936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73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758551" y="5497759"/>
              <a:ext cx="1072884" cy="1287529"/>
              <a:chOff x="488294" y="4027109"/>
              <a:chExt cx="1472182" cy="1687184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9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0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31" name="Straight Arrow Connector 230"/>
            <p:cNvCxnSpPr/>
            <p:nvPr/>
          </p:nvCxnSpPr>
          <p:spPr>
            <a:xfrm>
              <a:off x="2015716" y="620130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>
              <a:off x="4067944" y="620130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6192180" y="6175275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Group 411"/>
            <p:cNvGrpSpPr/>
            <p:nvPr/>
          </p:nvGrpSpPr>
          <p:grpSpPr>
            <a:xfrm>
              <a:off x="1947219" y="5841268"/>
              <a:ext cx="824581" cy="268335"/>
              <a:chOff x="251520" y="1617274"/>
              <a:chExt cx="3954599" cy="1381767"/>
            </a:xfrm>
          </p:grpSpPr>
          <p:sp>
            <p:nvSpPr>
              <p:cNvPr id="413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5" name="TextBox 504"/>
            <p:cNvSpPr txBox="1"/>
            <p:nvPr/>
          </p:nvSpPr>
          <p:spPr>
            <a:xfrm>
              <a:off x="151955" y="5612757"/>
              <a:ext cx="461665" cy="10926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4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ANCOVA model</a:t>
            </a:r>
            <a:endParaRPr lang="en-GB" sz="2800" b="1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3"/>
          <a:stretch/>
        </p:blipFill>
        <p:spPr>
          <a:xfrm>
            <a:off x="3995936" y="1988840"/>
            <a:ext cx="4925419" cy="3296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276" y="5661248"/>
            <a:ext cx="828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Mean </a:t>
            </a:r>
            <a:r>
              <a:rPr lang="en-GB" dirty="0" err="1"/>
              <a:t>centering</a:t>
            </a:r>
            <a:r>
              <a:rPr lang="en-GB" dirty="0"/>
              <a:t> continuous covariates for a group fMRI </a:t>
            </a:r>
            <a:r>
              <a:rPr lang="en-GB" dirty="0" smtClean="0"/>
              <a:t>analysis, by J. Mumford:</a:t>
            </a:r>
            <a:endParaRPr lang="en-GB" dirty="0"/>
          </a:p>
          <a:p>
            <a:r>
              <a:rPr lang="en-GB" dirty="0" smtClean="0"/>
              <a:t>http</a:t>
            </a:r>
            <a:r>
              <a:rPr lang="en-GB" dirty="0"/>
              <a:t>://mumford.fmripower.org/mean_centering/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8" y="1977041"/>
            <a:ext cx="2953162" cy="331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30"/>
          <a:stretch/>
        </p:blipFill>
        <p:spPr>
          <a:xfrm>
            <a:off x="539850" y="1753070"/>
            <a:ext cx="3096046" cy="35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Analysis mask: </a:t>
            </a:r>
            <a:r>
              <a:rPr lang="en-GB" sz="2800" b="1" kern="0" dirty="0" smtClean="0"/>
              <a:t>logical 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17" y="1412776"/>
            <a:ext cx="5496317" cy="5165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2020" y="35730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01713" y="628957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01713" y="56104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01713" y="49312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8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52020" y="425215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17" y="1412776"/>
            <a:ext cx="5496317" cy="51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692696"/>
            <a:ext cx="88392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SPM interface: factorial design specification</a:t>
            </a:r>
            <a:endParaRPr lang="en-GB" sz="2800" b="1" kern="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9532" y="1592796"/>
            <a:ext cx="8429625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Many options…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One-sample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Two-sample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Paired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Multiple regression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One-way ANOVA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One-way ANOVA – within subject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Full factorial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Flexible factorial</a:t>
            </a:r>
            <a:endParaRPr lang="en-GB" sz="2800" kern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285902" y="3811774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195959" y="3812567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187478" y="2659248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87942"/>
              </p:ext>
            </p:extLst>
          </p:nvPr>
        </p:nvGraphicFramePr>
        <p:xfrm>
          <a:off x="3734371" y="2590192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0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371" y="2590192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13073"/>
              </p:ext>
            </p:extLst>
          </p:nvPr>
        </p:nvGraphicFramePr>
        <p:xfrm>
          <a:off x="4969446" y="3730017"/>
          <a:ext cx="4778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446" y="3730017"/>
                        <a:ext cx="4778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288409" y="3663342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1160684" y="3770498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1870646" y="2109180"/>
            <a:ext cx="1397000" cy="39100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en-US" sz="6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413321" y="2109180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32343"/>
              </p:ext>
            </p:extLst>
          </p:nvPr>
        </p:nvGraphicFramePr>
        <p:xfrm>
          <a:off x="35496" y="5615967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2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5615967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483171" y="2009167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698816"/>
              </p:ext>
            </p:extLst>
          </p:nvPr>
        </p:nvGraphicFramePr>
        <p:xfrm>
          <a:off x="922909" y="1558317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3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09" y="1558317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1786509" y="2109180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83691"/>
              </p:ext>
            </p:extLst>
          </p:nvPr>
        </p:nvGraphicFramePr>
        <p:xfrm>
          <a:off x="1403921" y="5615967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921" y="5615967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4902771" y="2172680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499959"/>
              </p:ext>
            </p:extLst>
          </p:nvPr>
        </p:nvGraphicFramePr>
        <p:xfrm>
          <a:off x="4505896" y="5609617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5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896" y="5609617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772471" y="2029805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39964"/>
              </p:ext>
            </p:extLst>
          </p:nvPr>
        </p:nvGraphicFramePr>
        <p:xfrm>
          <a:off x="4058221" y="1564667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6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221" y="1564667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4977384" y="2042505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418"/>
              </p:ext>
            </p:extLst>
          </p:nvPr>
        </p:nvGraphicFramePr>
        <p:xfrm>
          <a:off x="5318696" y="1575780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7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696" y="1575780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1870646" y="2023455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41924"/>
              </p:ext>
            </p:extLst>
          </p:nvPr>
        </p:nvGraphicFramePr>
        <p:xfrm>
          <a:off x="3034284" y="1574192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8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284" y="1574192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2887440" y="2910074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025268"/>
              </p:ext>
            </p:extLst>
          </p:nvPr>
        </p:nvGraphicFramePr>
        <p:xfrm>
          <a:off x="3351784" y="3422042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9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784" y="3422042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5926521" y="5683547"/>
            <a:ext cx="2827338" cy="92333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  <a:sym typeface="Symbol"/>
              </a:rPr>
              <a:t>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General Linear Model</a:t>
            </a:r>
            <a:endParaRPr lang="en-GB" sz="2800" b="1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6206" y="1808820"/>
                <a:ext cx="2747998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𝑦</m:t>
                      </m:r>
                      <m:r>
                        <a:rPr lang="en-GB" sz="4000" b="0" i="1" smtClean="0">
                          <a:latin typeface="Cambria Math"/>
                        </a:rPr>
                        <m:t>=</m:t>
                      </m:r>
                      <m:r>
                        <a:rPr lang="en-GB" sz="4000" b="0" i="1" smtClean="0">
                          <a:latin typeface="Cambria Math"/>
                        </a:rPr>
                        <m:t>𝑋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4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40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06" y="1808820"/>
                <a:ext cx="2747998" cy="70788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47930" y="2890681"/>
                <a:ext cx="31445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sz="3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930" y="2890681"/>
                <a:ext cx="3144550" cy="64633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47930" y="3926923"/>
                <a:ext cx="3144550" cy="14462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36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sz="36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930" y="3926923"/>
                <a:ext cx="3144550" cy="1446293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40152" y="1808820"/>
                <a:ext cx="2747998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4000" b="0" i="1" smtClean="0">
                          <a:latin typeface="Cambria Math"/>
                        </a:rPr>
                        <m:t>=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4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40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808820"/>
                <a:ext cx="2747998" cy="707886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7930" y="3920021"/>
                <a:ext cx="3144550" cy="14462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36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sz="36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GB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930" y="3920021"/>
                <a:ext cx="3144550" cy="1446293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14" y="4455380"/>
            <a:ext cx="2198480" cy="2366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31" y="4345062"/>
            <a:ext cx="2211778" cy="2504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35" y="4493056"/>
            <a:ext cx="2220642" cy="2291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1314755"/>
            <a:ext cx="2220642" cy="2295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57596"/>
            <a:ext cx="2216210" cy="2362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25" y="1220567"/>
            <a:ext cx="2207345" cy="2415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" y="1280404"/>
            <a:ext cx="2220642" cy="2295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9" y="1256026"/>
            <a:ext cx="2207345" cy="2344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80" y="1244945"/>
            <a:ext cx="2216210" cy="23669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89071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One-sample t-test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94250" y="890718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Two-sample t-test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051616" y="89071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aired t-test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890718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One-way ANOVA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3861048"/>
            <a:ext cx="200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One-way ANOVA within-subject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06420" y="398241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Full Factorial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398241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Flexible Factorial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86347" y="398241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Flexible Factorial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Summary</a:t>
            </a:r>
            <a:endParaRPr lang="en-GB" sz="2800" b="1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8786" y="1664804"/>
            <a:ext cx="863969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Group </a:t>
            </a:r>
            <a:r>
              <a:rPr lang="en-GB" altLang="en-US" sz="2400" dirty="0">
                <a:latin typeface="+mj-lt"/>
              </a:rPr>
              <a:t>Inference usually proceeds with </a:t>
            </a:r>
            <a:r>
              <a:rPr lang="en-GB" altLang="en-US" sz="2400" b="1" dirty="0">
                <a:latin typeface="+mj-lt"/>
              </a:rPr>
              <a:t>RFX analysis</a:t>
            </a:r>
            <a:r>
              <a:rPr lang="en-GB" altLang="en-US" sz="2400" dirty="0">
                <a:latin typeface="+mj-lt"/>
              </a:rPr>
              <a:t>, not FFX. Group effects are compared to between rather than within subject variability. 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</a:t>
            </a:r>
            <a:r>
              <a:rPr lang="en-GB" altLang="en-US" sz="2400" b="1" dirty="0" smtClean="0">
                <a:latin typeface="+mj-lt"/>
              </a:rPr>
              <a:t>Hierarchical </a:t>
            </a:r>
            <a:r>
              <a:rPr lang="en-GB" altLang="en-US" sz="2400" b="1" dirty="0">
                <a:latin typeface="+mj-lt"/>
              </a:rPr>
              <a:t>models </a:t>
            </a:r>
            <a:r>
              <a:rPr lang="en-GB" altLang="en-US" sz="2400" dirty="0">
                <a:latin typeface="+mj-lt"/>
              </a:rPr>
              <a:t>provide a gold-standard for </a:t>
            </a:r>
            <a:r>
              <a:rPr lang="en-GB" altLang="en-US" sz="2400" dirty="0" smtClean="0">
                <a:latin typeface="+mj-lt"/>
              </a:rPr>
              <a:t>RFX </a:t>
            </a:r>
            <a:r>
              <a:rPr lang="en-GB" altLang="en-US" sz="2400" dirty="0">
                <a:latin typeface="+mj-lt"/>
              </a:rPr>
              <a:t>analysis but are computationally </a:t>
            </a:r>
            <a:r>
              <a:rPr lang="en-GB" altLang="en-US" sz="2400" dirty="0" smtClean="0">
                <a:latin typeface="+mj-lt"/>
              </a:rPr>
              <a:t>intensive.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</a:t>
            </a:r>
            <a:r>
              <a:rPr lang="en-GB" altLang="en-US" sz="2400" b="1" dirty="0" smtClean="0">
                <a:latin typeface="+mj-lt"/>
              </a:rPr>
              <a:t>Summary </a:t>
            </a:r>
            <a:r>
              <a:rPr lang="en-GB" altLang="en-US" sz="2400" b="1" dirty="0">
                <a:latin typeface="+mj-lt"/>
              </a:rPr>
              <a:t>statistics </a:t>
            </a:r>
            <a:r>
              <a:rPr lang="en-GB" altLang="en-US" sz="2400" dirty="0" smtClean="0">
                <a:latin typeface="+mj-lt"/>
              </a:rPr>
              <a:t>approach is a </a:t>
            </a:r>
            <a:r>
              <a:rPr lang="en-GB" altLang="en-US" sz="2400" dirty="0">
                <a:latin typeface="+mj-lt"/>
              </a:rPr>
              <a:t>robust method for RFX group </a:t>
            </a:r>
            <a:r>
              <a:rPr lang="en-GB" altLang="en-US" sz="2400" dirty="0" smtClean="0">
                <a:latin typeface="+mj-lt"/>
              </a:rPr>
              <a:t>analysis.</a:t>
            </a:r>
            <a:endParaRPr lang="en-GB" altLang="en-US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Can </a:t>
            </a:r>
            <a:r>
              <a:rPr lang="en-GB" altLang="en-US" sz="2400" dirty="0">
                <a:latin typeface="+mj-lt"/>
              </a:rPr>
              <a:t>also use </a:t>
            </a:r>
            <a:r>
              <a:rPr lang="en-GB" altLang="en-US" sz="2400" b="1" dirty="0">
                <a:latin typeface="+mj-lt"/>
              </a:rPr>
              <a:t>‘ANOVA’ or ‘ANOVA within subject’ </a:t>
            </a:r>
            <a:r>
              <a:rPr lang="en-GB" altLang="en-US" sz="2400" dirty="0">
                <a:latin typeface="+mj-lt"/>
              </a:rPr>
              <a:t>at second level for inference about multiple experimental </a:t>
            </a:r>
            <a:r>
              <a:rPr lang="en-GB" altLang="en-US" sz="2400" dirty="0" smtClean="0">
                <a:latin typeface="+mj-lt"/>
              </a:rPr>
              <a:t>conditions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smtClean="0">
                <a:latin typeface="+mj-lt"/>
              </a:rPr>
              <a:t>or multiple groups.</a:t>
            </a:r>
            <a:endParaRPr lang="en-GB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29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92696"/>
            <a:ext cx="8229600" cy="792162"/>
          </a:xfrm>
        </p:spPr>
        <p:txBody>
          <a:bodyPr/>
          <a:lstStyle/>
          <a:p>
            <a:r>
              <a:rPr lang="en-GB" b="1" dirty="0"/>
              <a:t>Bibliography: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2859"/>
            <a:ext cx="6523038" cy="6840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 dirty="0"/>
              <a:t>Statistical Parametric Mapping: The Analysis of Functional Brain Images</a:t>
            </a:r>
            <a:r>
              <a:rPr lang="en-GB" sz="1800" dirty="0"/>
              <a:t>. Elsevier, 2007.</a:t>
            </a:r>
            <a:endParaRPr lang="en-US" sz="1800" dirty="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547999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395536" y="2348942"/>
            <a:ext cx="8229600" cy="414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 err="1"/>
              <a:t>Generalisability</a:t>
            </a:r>
            <a:r>
              <a:rPr lang="en-US" i="1" dirty="0"/>
              <a:t>, Random Effects &amp; Population Inference</a:t>
            </a:r>
            <a:r>
              <a:rPr lang="en-US" dirty="0"/>
              <a:t>.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Holmes &amp; </a:t>
            </a:r>
            <a:r>
              <a:rPr lang="en-US" dirty="0" err="1"/>
              <a:t>Friston</a:t>
            </a:r>
            <a:r>
              <a:rPr lang="en-US" dirty="0"/>
              <a:t>, </a:t>
            </a:r>
            <a:r>
              <a:rPr lang="en-US" dirty="0" smtClean="0"/>
              <a:t>NeuroImage,1998.</a:t>
            </a:r>
            <a:endParaRPr lang="en-US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Classical and Bayesian inference in neuroimaging: theory</a:t>
            </a:r>
            <a:r>
              <a:rPr lang="en-US" dirty="0"/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</a:t>
            </a:r>
            <a:r>
              <a:rPr lang="en-US" dirty="0" err="1" smtClean="0"/>
              <a:t>Friston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err="1"/>
              <a:t>NeuroImage</a:t>
            </a:r>
            <a:r>
              <a:rPr lang="en-US" dirty="0"/>
              <a:t>, 2002.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Classical and Bayesian inference in neuroimaging:  variance component estimation in fMRI</a:t>
            </a:r>
            <a:r>
              <a:rPr lang="en-US" dirty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</a:t>
            </a:r>
            <a:r>
              <a:rPr lang="en-US" dirty="0" err="1" smtClean="0"/>
              <a:t>Friston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err="1"/>
              <a:t>NeuroImage</a:t>
            </a:r>
            <a:r>
              <a:rPr lang="en-US" dirty="0"/>
              <a:t>, 2002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 smtClean="0"/>
              <a:t>Mixed-effects and fMRI studies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</a:t>
            </a:r>
            <a:r>
              <a:rPr lang="en-US" dirty="0" err="1"/>
              <a:t>Friston</a:t>
            </a:r>
            <a:r>
              <a:rPr lang="en-US" dirty="0"/>
              <a:t> et al., </a:t>
            </a:r>
            <a:r>
              <a:rPr lang="en-US" dirty="0" err="1"/>
              <a:t>NeuroImage</a:t>
            </a:r>
            <a:r>
              <a:rPr lang="en-US" dirty="0"/>
              <a:t>, </a:t>
            </a:r>
            <a:r>
              <a:rPr lang="en-US" dirty="0" smtClean="0"/>
              <a:t>2005.</a:t>
            </a: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endParaRPr lang="en-US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Simple group fMRI modeling and inference. 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i="1" dirty="0"/>
              <a:t>	</a:t>
            </a:r>
            <a:r>
              <a:rPr lang="en-US" dirty="0" smtClean="0"/>
              <a:t>Mumford </a:t>
            </a:r>
            <a:r>
              <a:rPr lang="en-US" dirty="0"/>
              <a:t>&amp; Nichols, </a:t>
            </a:r>
            <a:r>
              <a:rPr lang="en-US" dirty="0" err="1" smtClean="0"/>
              <a:t>NeuroImage</a:t>
            </a:r>
            <a:r>
              <a:rPr lang="en-US" dirty="0"/>
              <a:t>, 2009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36258" b="16570"/>
          <a:stretch/>
        </p:blipFill>
        <p:spPr>
          <a:xfrm>
            <a:off x="563628" y="1025098"/>
            <a:ext cx="1285435" cy="5626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0" r="38822" b="18115"/>
          <a:stretch/>
        </p:blipFill>
        <p:spPr>
          <a:xfrm>
            <a:off x="3409420" y="1016732"/>
            <a:ext cx="1214625" cy="552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5" r="36440" b="16778"/>
          <a:stretch/>
        </p:blipFill>
        <p:spPr>
          <a:xfrm>
            <a:off x="6062864" y="1037145"/>
            <a:ext cx="1265462" cy="5612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5" r="-1" b="16570"/>
          <a:stretch/>
        </p:blipFill>
        <p:spPr>
          <a:xfrm>
            <a:off x="1814190" y="1034560"/>
            <a:ext cx="1209638" cy="5626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6" b="16778"/>
          <a:stretch/>
        </p:blipFill>
        <p:spPr>
          <a:xfrm>
            <a:off x="4489540" y="1016732"/>
            <a:ext cx="1162580" cy="5612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9" b="16778"/>
          <a:stretch/>
        </p:blipFill>
        <p:spPr>
          <a:xfrm>
            <a:off x="7328326" y="1016732"/>
            <a:ext cx="1204114" cy="561204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2840" y="582099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First level analyses </a:t>
            </a:r>
            <a:r>
              <a:rPr lang="en-GB" sz="2800" b="1" kern="0" dirty="0" smtClean="0"/>
              <a:t>(</a:t>
            </a:r>
            <a:r>
              <a:rPr lang="en-GB" sz="2800" b="1" i="1" kern="0" dirty="0" smtClean="0"/>
              <a:t>p</a:t>
            </a:r>
            <a:r>
              <a:rPr lang="en-GB" sz="2800" b="1" kern="0" dirty="0" smtClean="0"/>
              <a:t>&lt;0.05 FWE)</a:t>
            </a:r>
            <a:r>
              <a:rPr lang="en-GB" b="1" kern="0" dirty="0" smtClean="0"/>
              <a:t>:</a:t>
            </a:r>
            <a:endParaRPr lang="en-US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6864590" y="651605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from R. Henson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23" name="Group 20922"/>
          <p:cNvGrpSpPr/>
          <p:nvPr/>
        </p:nvGrpSpPr>
        <p:grpSpPr>
          <a:xfrm>
            <a:off x="2051720" y="1620258"/>
            <a:ext cx="3117729" cy="5040560"/>
            <a:chOff x="2690813" y="1528763"/>
            <a:chExt cx="2628900" cy="2533650"/>
          </a:xfrm>
        </p:grpSpPr>
        <p:sp>
          <p:nvSpPr>
            <p:cNvPr id="20726" name="Rectangle 9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7" name="Rectangle 10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2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3" y="1538288"/>
              <a:ext cx="2628900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31" name="Line 14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2" name="Line 15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3" name="Line 16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4" name="Line 17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5" name="Line 1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6" name="Line 19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5" name="Line 13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6" name="Line 139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7" name="Line 140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8" name="Line 141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6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effects analysis (FFX)</a:t>
            </a:r>
            <a:endParaRPr lang="en-US" b="1" kern="0" dirty="0"/>
          </a:p>
        </p:txBody>
      </p:sp>
      <p:sp>
        <p:nvSpPr>
          <p:cNvPr id="20924" name="TextBox 20923"/>
          <p:cNvSpPr txBox="1"/>
          <p:nvPr/>
        </p:nvSpPr>
        <p:spPr>
          <a:xfrm>
            <a:off x="185172" y="164697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1</a:t>
            </a:r>
            <a:endParaRPr lang="en-GB" dirty="0"/>
          </a:p>
        </p:txBody>
      </p:sp>
      <p:grpSp>
        <p:nvGrpSpPr>
          <p:cNvPr id="479" name="Group 478"/>
          <p:cNvGrpSpPr/>
          <p:nvPr/>
        </p:nvGrpSpPr>
        <p:grpSpPr>
          <a:xfrm>
            <a:off x="1370942" y="1592796"/>
            <a:ext cx="376393" cy="409775"/>
            <a:chOff x="488294" y="4027109"/>
            <a:chExt cx="1167382" cy="1382384"/>
          </a:xfrm>
        </p:grpSpPr>
        <p:pic>
          <p:nvPicPr>
            <p:cNvPr id="488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1423299" y="1642531"/>
            <a:ext cx="376393" cy="409775"/>
            <a:chOff x="488294" y="4027109"/>
            <a:chExt cx="1167382" cy="1382384"/>
          </a:xfrm>
        </p:grpSpPr>
        <p:pic>
          <p:nvPicPr>
            <p:cNvPr id="492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5" name="Group 494"/>
          <p:cNvGrpSpPr/>
          <p:nvPr/>
        </p:nvGrpSpPr>
        <p:grpSpPr>
          <a:xfrm>
            <a:off x="1495307" y="1714539"/>
            <a:ext cx="376393" cy="409775"/>
            <a:chOff x="488294" y="4027109"/>
            <a:chExt cx="1167382" cy="1382384"/>
          </a:xfrm>
        </p:grpSpPr>
        <p:pic>
          <p:nvPicPr>
            <p:cNvPr id="496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7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9" name="TextBox 498"/>
          <p:cNvSpPr txBox="1"/>
          <p:nvPr/>
        </p:nvSpPr>
        <p:spPr>
          <a:xfrm>
            <a:off x="179512" y="218703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2</a:t>
            </a:r>
            <a:endParaRPr lang="en-GB" dirty="0"/>
          </a:p>
        </p:txBody>
      </p:sp>
      <p:grpSp>
        <p:nvGrpSpPr>
          <p:cNvPr id="500" name="Group 499"/>
          <p:cNvGrpSpPr/>
          <p:nvPr/>
        </p:nvGrpSpPr>
        <p:grpSpPr>
          <a:xfrm>
            <a:off x="1365282" y="2132856"/>
            <a:ext cx="376393" cy="409775"/>
            <a:chOff x="488294" y="4027109"/>
            <a:chExt cx="1167382" cy="1382384"/>
          </a:xfrm>
        </p:grpSpPr>
        <p:pic>
          <p:nvPicPr>
            <p:cNvPr id="501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4" name="Group 503"/>
          <p:cNvGrpSpPr/>
          <p:nvPr/>
        </p:nvGrpSpPr>
        <p:grpSpPr>
          <a:xfrm>
            <a:off x="1417639" y="2182591"/>
            <a:ext cx="376393" cy="409775"/>
            <a:chOff x="488294" y="4027109"/>
            <a:chExt cx="1167382" cy="1382384"/>
          </a:xfrm>
        </p:grpSpPr>
        <p:pic>
          <p:nvPicPr>
            <p:cNvPr id="505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489647" y="2254599"/>
            <a:ext cx="376393" cy="409775"/>
            <a:chOff x="488294" y="4027109"/>
            <a:chExt cx="1167382" cy="1382384"/>
          </a:xfrm>
        </p:grpSpPr>
        <p:pic>
          <p:nvPicPr>
            <p:cNvPr id="509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0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2" name="TextBox 511"/>
          <p:cNvSpPr txBox="1"/>
          <p:nvPr/>
        </p:nvSpPr>
        <p:spPr>
          <a:xfrm>
            <a:off x="179512" y="271854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3</a:t>
            </a:r>
            <a:endParaRPr lang="en-GB" dirty="0"/>
          </a:p>
        </p:txBody>
      </p:sp>
      <p:grpSp>
        <p:nvGrpSpPr>
          <p:cNvPr id="513" name="Group 512"/>
          <p:cNvGrpSpPr/>
          <p:nvPr/>
        </p:nvGrpSpPr>
        <p:grpSpPr>
          <a:xfrm>
            <a:off x="1365282" y="2664374"/>
            <a:ext cx="376393" cy="409775"/>
            <a:chOff x="488294" y="4027109"/>
            <a:chExt cx="1167382" cy="1382384"/>
          </a:xfrm>
        </p:grpSpPr>
        <p:pic>
          <p:nvPicPr>
            <p:cNvPr id="514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5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1417639" y="2714109"/>
            <a:ext cx="376393" cy="409775"/>
            <a:chOff x="488294" y="4027109"/>
            <a:chExt cx="1167382" cy="1382384"/>
          </a:xfrm>
        </p:grpSpPr>
        <p:pic>
          <p:nvPicPr>
            <p:cNvPr id="518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1489647" y="2786117"/>
            <a:ext cx="376393" cy="409775"/>
            <a:chOff x="488294" y="4027109"/>
            <a:chExt cx="1167382" cy="1382384"/>
          </a:xfrm>
        </p:grpSpPr>
        <p:pic>
          <p:nvPicPr>
            <p:cNvPr id="522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5" name="TextBox 524"/>
          <p:cNvSpPr txBox="1"/>
          <p:nvPr/>
        </p:nvSpPr>
        <p:spPr>
          <a:xfrm>
            <a:off x="179512" y="618311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N</a:t>
            </a:r>
            <a:endParaRPr lang="en-GB" dirty="0"/>
          </a:p>
        </p:txBody>
      </p:sp>
      <p:grpSp>
        <p:nvGrpSpPr>
          <p:cNvPr id="526" name="Group 525"/>
          <p:cNvGrpSpPr/>
          <p:nvPr/>
        </p:nvGrpSpPr>
        <p:grpSpPr>
          <a:xfrm>
            <a:off x="1365282" y="6128937"/>
            <a:ext cx="376393" cy="409775"/>
            <a:chOff x="488294" y="4027109"/>
            <a:chExt cx="1167382" cy="1382384"/>
          </a:xfrm>
        </p:grpSpPr>
        <p:pic>
          <p:nvPicPr>
            <p:cNvPr id="527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8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9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1417639" y="6178672"/>
            <a:ext cx="376393" cy="409775"/>
            <a:chOff x="488294" y="4027109"/>
            <a:chExt cx="1167382" cy="1382384"/>
          </a:xfrm>
        </p:grpSpPr>
        <p:pic>
          <p:nvPicPr>
            <p:cNvPr id="531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1489647" y="6250680"/>
            <a:ext cx="376393" cy="409775"/>
            <a:chOff x="488294" y="4027109"/>
            <a:chExt cx="1167382" cy="1382384"/>
          </a:xfrm>
        </p:grpSpPr>
        <p:pic>
          <p:nvPicPr>
            <p:cNvPr id="535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925" name="TextBox 20924"/>
          <p:cNvSpPr txBox="1"/>
          <p:nvPr/>
        </p:nvSpPr>
        <p:spPr>
          <a:xfrm>
            <a:off x="1158588" y="4249904"/>
            <a:ext cx="677108" cy="5027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539" name="Rectangle 3"/>
          <p:cNvSpPr txBox="1">
            <a:spLocks noChangeArrowheads="1"/>
          </p:cNvSpPr>
          <p:nvPr/>
        </p:nvSpPr>
        <p:spPr>
          <a:xfrm>
            <a:off x="5544108" y="1520788"/>
            <a:ext cx="342038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kern="0" dirty="0" smtClean="0"/>
              <a:t>Modelling all subjects at once</a:t>
            </a:r>
          </a:p>
          <a:p>
            <a:pPr marL="0" indent="0">
              <a:buNone/>
            </a:pPr>
            <a:endParaRPr lang="en-GB" sz="1100" kern="0" dirty="0" smtClean="0"/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 smtClean="0"/>
              <a:t> Simple model</a:t>
            </a:r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/>
              <a:t> </a:t>
            </a:r>
            <a:r>
              <a:rPr lang="en-GB" kern="0" dirty="0" smtClean="0"/>
              <a:t>Lots of degrees of freedom</a:t>
            </a:r>
          </a:p>
          <a:p>
            <a:pPr marL="0" indent="0">
              <a:buClr>
                <a:srgbClr val="008A3E"/>
              </a:buClr>
              <a:buSzPct val="120000"/>
              <a:buNone/>
            </a:pPr>
            <a:endParaRPr lang="en-GB" sz="1600" kern="0" dirty="0">
              <a:sym typeface="Wingdings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Large amount of data</a:t>
            </a:r>
            <a:endParaRPr lang="en-GB" kern="0" dirty="0"/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Assumes </a:t>
            </a:r>
            <a:r>
              <a:rPr lang="en-GB" kern="0" dirty="0"/>
              <a:t>common variance over subjects at each </a:t>
            </a:r>
            <a:r>
              <a:rPr lang="en-GB" kern="0" dirty="0" smtClean="0"/>
              <a:t>voxel</a:t>
            </a:r>
            <a:endParaRPr lang="en-GB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304764"/>
            <a:ext cx="3117729" cy="252028"/>
            <a:chOff x="2051720" y="1304764"/>
            <a:chExt cx="3117729" cy="252028"/>
          </a:xfrm>
        </p:grpSpPr>
        <p:cxnSp>
          <p:nvCxnSpPr>
            <p:cNvPr id="20927" name="Straight Connector 20926"/>
            <p:cNvCxnSpPr/>
            <p:nvPr/>
          </p:nvCxnSpPr>
          <p:spPr>
            <a:xfrm>
              <a:off x="2051720" y="1556792"/>
              <a:ext cx="3117729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>
              <a:off x="205172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233975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262778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291581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320384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349188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377991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406794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435597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464400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0908"/>
            <a:ext cx="3233638" cy="29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effects analysis (FFX)</a:t>
            </a:r>
            <a:endParaRPr lang="en-US" b="1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75556" y="2604033"/>
            <a:ext cx="4060825" cy="3597275"/>
            <a:chOff x="293688" y="2557463"/>
            <a:chExt cx="4060825" cy="359727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708025" y="3933825"/>
              <a:ext cx="503238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=</a:t>
              </a:r>
              <a:endParaRPr lang="en-GB" sz="4400" b="1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297113" y="4086225"/>
              <a:ext cx="3586162" cy="528638"/>
            </a:xfrm>
            <a:prstGeom prst="rect">
              <a:avLst/>
            </a:prstGeom>
            <a:solidFill>
              <a:srgbClr val="C0C0C0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" name="Picture 14" descr="design1st_1"/>
            <p:cNvPicPr>
              <a:picLocks noChangeAspect="1" noChangeArrowheads="1"/>
            </p:cNvPicPr>
            <p:nvPr/>
          </p:nvPicPr>
          <p:blipFill>
            <a:blip r:embed="rId3" cstate="print"/>
            <a:srcRect l="13048" t="7466" r="9587" b="11200"/>
            <a:stretch>
              <a:fillRect/>
            </a:stretch>
          </p:blipFill>
          <p:spPr bwMode="auto">
            <a:xfrm>
              <a:off x="1211263" y="2566988"/>
              <a:ext cx="1539875" cy="35877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5400000">
              <a:off x="2168525" y="4117994"/>
              <a:ext cx="1798637" cy="509588"/>
            </a:xfrm>
            <a:prstGeom prst="rect">
              <a:avLst/>
            </a:prstGeom>
            <a:solidFill>
              <a:srgbClr val="C0C0C0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563467"/>
                </p:ext>
              </p:extLst>
            </p:nvPr>
          </p:nvGraphicFramePr>
          <p:xfrm>
            <a:off x="2797882" y="4003143"/>
            <a:ext cx="5461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6" name="Equation" r:id="rId4" imgW="253800" imgH="228600" progId="Equation.3">
                    <p:embed/>
                  </p:oleObj>
                </mc:Choice>
                <mc:Fallback>
                  <p:oleObj name="Equation" r:id="rId4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882" y="4003143"/>
                          <a:ext cx="546100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1"/>
            <p:cNvGraphicFramePr>
              <a:graphicFrameLocks noChangeAspect="1"/>
            </p:cNvGraphicFramePr>
            <p:nvPr/>
          </p:nvGraphicFramePr>
          <p:xfrm>
            <a:off x="3830638" y="4138613"/>
            <a:ext cx="5111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7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0638" y="4138613"/>
                          <a:ext cx="511175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322638" y="3933825"/>
              <a:ext cx="503237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+</a:t>
              </a:r>
              <a:endParaRPr lang="en-GB" sz="4400" b="1"/>
            </a:p>
          </p:txBody>
        </p:sp>
        <p:graphicFrame>
          <p:nvGraphicFramePr>
            <p:cNvPr id="11" name="Object 35"/>
            <p:cNvGraphicFramePr>
              <a:graphicFrameLocks noChangeAspect="1"/>
            </p:cNvGraphicFramePr>
            <p:nvPr/>
          </p:nvGraphicFramePr>
          <p:xfrm>
            <a:off x="293688" y="4108450"/>
            <a:ext cx="3333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8" name="Equation" r:id="rId8" imgW="139680" imgH="164880" progId="Equation.3">
                    <p:embed/>
                  </p:oleObj>
                </mc:Choice>
                <mc:Fallback>
                  <p:oleObj name="Equation" r:id="rId8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88" y="4108450"/>
                          <a:ext cx="33337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823028"/>
                </p:ext>
              </p:extLst>
            </p:nvPr>
          </p:nvGraphicFramePr>
          <p:xfrm>
            <a:off x="1211263" y="3057525"/>
            <a:ext cx="465137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9" name="Equation" r:id="rId10" imgW="279360" imgH="228600" progId="Equation.3">
                    <p:embed/>
                  </p:oleObj>
                </mc:Choice>
                <mc:Fallback>
                  <p:oleObj name="Equation" r:id="rId10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263" y="3057525"/>
                          <a:ext cx="465137" cy="439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7"/>
            <p:cNvGraphicFramePr>
              <a:graphicFrameLocks noChangeAspect="1"/>
            </p:cNvGraphicFramePr>
            <p:nvPr/>
          </p:nvGraphicFramePr>
          <p:xfrm>
            <a:off x="1733550" y="4173538"/>
            <a:ext cx="4651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0" name="Equation" r:id="rId12" imgW="279360" imgH="228600" progId="Equation.3">
                    <p:embed/>
                  </p:oleObj>
                </mc:Choice>
                <mc:Fallback>
                  <p:oleObj name="Equation" r:id="rId12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550" y="4173538"/>
                          <a:ext cx="465138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8"/>
            <p:cNvGraphicFramePr>
              <a:graphicFrameLocks noChangeAspect="1"/>
            </p:cNvGraphicFramePr>
            <p:nvPr/>
          </p:nvGraphicFramePr>
          <p:xfrm>
            <a:off x="2254250" y="5291138"/>
            <a:ext cx="465138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1" name="Equation" r:id="rId14" imgW="279360" imgH="241200" progId="Equation.3">
                    <p:embed/>
                  </p:oleObj>
                </mc:Choice>
                <mc:Fallback>
                  <p:oleObj name="Equation" r:id="rId14" imgW="279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250" y="5291138"/>
                          <a:ext cx="465138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614"/>
              </p:ext>
            </p:extLst>
          </p:nvPr>
        </p:nvGraphicFramePr>
        <p:xfrm>
          <a:off x="1774825" y="1603375"/>
          <a:ext cx="26749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" name="Equation" r:id="rId16" imgW="1054080" imgH="228600" progId="Equation.3">
                  <p:embed/>
                </p:oleObj>
              </mc:Choice>
              <mc:Fallback>
                <p:oleObj name="Equation" r:id="rId16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603375"/>
                        <a:ext cx="267493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544108" y="1520788"/>
            <a:ext cx="342038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kern="0" dirty="0" smtClean="0"/>
              <a:t>Modelling all subjects at once</a:t>
            </a:r>
          </a:p>
          <a:p>
            <a:pPr marL="0" indent="0">
              <a:buNone/>
            </a:pPr>
            <a:endParaRPr lang="en-GB" sz="1100" kern="0" dirty="0" smtClean="0"/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 smtClean="0"/>
              <a:t> Simple model</a:t>
            </a:r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/>
              <a:t> </a:t>
            </a:r>
            <a:r>
              <a:rPr lang="en-GB" kern="0" dirty="0" smtClean="0"/>
              <a:t>Lots of degrees of freedom</a:t>
            </a:r>
          </a:p>
          <a:p>
            <a:pPr marL="0" indent="0">
              <a:buClr>
                <a:srgbClr val="008A3E"/>
              </a:buClr>
              <a:buSzPct val="120000"/>
              <a:buNone/>
            </a:pPr>
            <a:endParaRPr lang="en-GB" sz="1600" kern="0" dirty="0">
              <a:sym typeface="Wingdings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Large amount of data</a:t>
            </a:r>
            <a:endParaRPr lang="en-GB" kern="0" dirty="0"/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Assumes </a:t>
            </a:r>
            <a:r>
              <a:rPr lang="en-GB" kern="0" dirty="0"/>
              <a:t>common variance over subjects at each </a:t>
            </a:r>
            <a:r>
              <a:rPr lang="en-GB" kern="0" dirty="0" smtClean="0"/>
              <a:t>voxel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936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s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76" y="2397440"/>
            <a:ext cx="8572500" cy="15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2910" y="4437112"/>
            <a:ext cx="7958138" cy="166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Only </a:t>
            </a:r>
            <a:r>
              <a:rPr lang="en-GB" sz="2400" kern="0" dirty="0" smtClean="0">
                <a:latin typeface="+mn-lt"/>
              </a:rPr>
              <a:t>one source </a:t>
            </a:r>
            <a:r>
              <a:rPr lang="en-GB" sz="2400" kern="0" dirty="0">
                <a:latin typeface="+mn-lt"/>
              </a:rPr>
              <a:t>of </a:t>
            </a:r>
            <a:r>
              <a:rPr lang="en-GB" sz="2400" kern="0" dirty="0" smtClean="0">
                <a:latin typeface="+mn-lt"/>
              </a:rPr>
              <a:t>random variation </a:t>
            </a:r>
            <a:r>
              <a:rPr lang="en-GB" sz="2400" kern="0" dirty="0">
                <a:latin typeface="+mn-lt"/>
              </a:rPr>
              <a:t>(over </a:t>
            </a:r>
            <a:r>
              <a:rPr lang="en-GB" sz="2400" kern="0" dirty="0" smtClean="0">
                <a:latin typeface="+mn-lt"/>
              </a:rPr>
              <a:t>sessions):</a:t>
            </a:r>
          </a:p>
          <a:p>
            <a:pPr marL="800100" lvl="1" indent="-342900"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solidFill>
                  <a:srgbClr val="FF0000"/>
                </a:solidFill>
                <a:latin typeface="+mn-lt"/>
              </a:rPr>
              <a:t>measurement error</a:t>
            </a:r>
            <a:br>
              <a:rPr lang="en-GB" sz="2400" kern="0" dirty="0" smtClean="0">
                <a:solidFill>
                  <a:srgbClr val="FF0000"/>
                </a:solidFill>
                <a:latin typeface="+mn-lt"/>
              </a:rPr>
            </a:br>
            <a:endParaRPr lang="en-GB" sz="1200" i="1" kern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True response magnitude is </a:t>
            </a:r>
            <a:r>
              <a:rPr lang="en-GB" sz="2400" i="1" kern="0" dirty="0" smtClean="0">
                <a:latin typeface="+mn-lt"/>
              </a:rPr>
              <a:t>fixed.</a:t>
            </a:r>
            <a:endParaRPr lang="en-GB" sz="2400" i="1" kern="0" dirty="0">
              <a:latin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30658"/>
              </p:ext>
            </p:extLst>
          </p:nvPr>
        </p:nvGraphicFramePr>
        <p:xfrm>
          <a:off x="2762250" y="1520825"/>
          <a:ext cx="3619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4" imgW="1054080" imgH="228600" progId="Equation.3">
                  <p:embed/>
                </p:oleObj>
              </mc:Choice>
              <mc:Fallback>
                <p:oleObj name="Equation" r:id="rId4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520825"/>
                        <a:ext cx="36195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effects</a:t>
            </a:r>
            <a:endParaRPr lang="en-US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5904148" y="4977172"/>
            <a:ext cx="2860270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580111" y="2787960"/>
            <a:ext cx="0" cy="1073088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st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2" y="2565397"/>
            <a:ext cx="8572500" cy="15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20230"/>
              </p:ext>
            </p:extLst>
          </p:nvPr>
        </p:nvGraphicFramePr>
        <p:xfrm>
          <a:off x="2870200" y="1341438"/>
          <a:ext cx="34036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4" imgW="1244520" imgH="482400" progId="Equation.3">
                  <p:embed/>
                </p:oleObj>
              </mc:Choice>
              <mc:Fallback>
                <p:oleObj name="Equation" r:id="rId4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341438"/>
                        <a:ext cx="3403600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Random effects</a:t>
            </a:r>
            <a:endParaRPr lang="en-US" b="1" kern="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703888" y="3205951"/>
            <a:ext cx="4762" cy="54133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5707063" y="3205951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5707063" y="3075776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5707062" y="2886860"/>
            <a:ext cx="1588" cy="97418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707063" y="2747163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5707063" y="2667788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04148" y="4479672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149" y="5009110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Between-subject Variance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7783434" cy="26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</a:t>
            </a:r>
            <a:r>
              <a:rPr lang="en-GB" sz="2400" kern="0" dirty="0" smtClean="0">
                <a:latin typeface="Arial" pitchFamily="34" charset="0"/>
              </a:rPr>
              <a:t>random variation:</a:t>
            </a:r>
            <a:endParaRPr lang="en-GB" sz="2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val="FF0000"/>
                </a:solidFill>
                <a:latin typeface="Arial" pitchFamily="34" charset="0"/>
              </a:rPr>
              <a:t>measurement </a:t>
            </a:r>
            <a:r>
              <a:rPr lang="en-GB" sz="2400" kern="0" dirty="0" smtClean="0">
                <a:solidFill>
                  <a:srgbClr val="FF0000"/>
                </a:solidFill>
                <a:latin typeface="Arial" pitchFamily="34" charset="0"/>
              </a:rPr>
              <a:t>errors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 smtClean="0">
                <a:solidFill>
                  <a:srgbClr val="00B050"/>
                </a:solidFill>
                <a:latin typeface="Arial" pitchFamily="34" charset="0"/>
              </a:rPr>
              <a:t>response </a:t>
            </a:r>
            <a:r>
              <a:rPr lang="en-GB" sz="2400" kern="0" dirty="0">
                <a:solidFill>
                  <a:srgbClr val="00B050"/>
                </a:solidFill>
                <a:latin typeface="Arial" pitchFamily="34" charset="0"/>
              </a:rPr>
              <a:t>magnitude </a:t>
            </a:r>
            <a:r>
              <a:rPr lang="en-GB" sz="2000" kern="0" dirty="0">
                <a:latin typeface="Arial" pitchFamily="34" charset="0"/>
              </a:rPr>
              <a:t>(over subjects)</a:t>
            </a:r>
            <a:endParaRPr lang="en-GB" sz="20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</a:t>
            </a:r>
            <a:r>
              <a:rPr lang="en-GB" sz="2400" kern="0" dirty="0" smtClean="0">
                <a:latin typeface="Arial" pitchFamily="34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7460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7783434" cy="26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</a:t>
            </a:r>
            <a:r>
              <a:rPr lang="en-GB" sz="2400" kern="0" dirty="0" smtClean="0">
                <a:latin typeface="Arial" pitchFamily="34" charset="0"/>
              </a:rPr>
              <a:t>random variation:</a:t>
            </a:r>
            <a:endParaRPr lang="en-GB" sz="2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val="FF0000"/>
                </a:solidFill>
                <a:latin typeface="Arial" pitchFamily="34" charset="0"/>
              </a:rPr>
              <a:t>measurement </a:t>
            </a:r>
            <a:r>
              <a:rPr lang="en-GB" sz="2400" kern="0" dirty="0" smtClean="0">
                <a:solidFill>
                  <a:srgbClr val="FF0000"/>
                </a:solidFill>
                <a:latin typeface="Arial" pitchFamily="34" charset="0"/>
              </a:rPr>
              <a:t>errors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 smtClean="0">
                <a:solidFill>
                  <a:srgbClr val="00B050"/>
                </a:solidFill>
                <a:latin typeface="Arial" pitchFamily="34" charset="0"/>
              </a:rPr>
              <a:t>response </a:t>
            </a:r>
            <a:r>
              <a:rPr lang="en-GB" sz="2400" kern="0" dirty="0">
                <a:solidFill>
                  <a:srgbClr val="00B050"/>
                </a:solidFill>
                <a:latin typeface="Arial" pitchFamily="34" charset="0"/>
              </a:rPr>
              <a:t>magnitude </a:t>
            </a:r>
            <a:r>
              <a:rPr lang="en-GB" sz="2000" kern="0" dirty="0">
                <a:latin typeface="Arial" pitchFamily="34" charset="0"/>
              </a:rPr>
              <a:t>(over subjects)</a:t>
            </a:r>
            <a:endParaRPr lang="en-GB" sz="20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</a:t>
            </a:r>
            <a:r>
              <a:rPr lang="en-GB" sz="2400" kern="0" dirty="0" smtClean="0">
                <a:latin typeface="Arial" pitchFamily="34" charset="0"/>
              </a:rPr>
              <a:t>magnitude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latin typeface="Arial" pitchFamily="34" charset="0"/>
              </a:rPr>
              <a:t>but </a:t>
            </a:r>
            <a:r>
              <a:rPr lang="en-GB" sz="2400" kern="0" dirty="0" smtClean="0">
                <a:latin typeface="Arial" pitchFamily="34" charset="0"/>
              </a:rPr>
              <a:t>population </a:t>
            </a:r>
            <a:r>
              <a:rPr lang="en-GB" sz="2400" kern="0" dirty="0">
                <a:latin typeface="Arial" pitchFamily="34" charset="0"/>
              </a:rPr>
              <a:t>mean magnitude is </a:t>
            </a:r>
            <a:r>
              <a:rPr lang="en-GB" sz="2400" i="1" kern="0" dirty="0" smtClean="0">
                <a:solidFill>
                  <a:srgbClr val="002060"/>
                </a:solidFill>
                <a:latin typeface="Arial" pitchFamily="34" charset="0"/>
              </a:rPr>
              <a:t>fixed</a:t>
            </a:r>
            <a:r>
              <a:rPr lang="en-GB" sz="2400" i="1" kern="0" dirty="0" smtClean="0">
                <a:latin typeface="Arial" pitchFamily="34" charset="0"/>
              </a:rPr>
              <a:t>.</a:t>
            </a:r>
            <a:endParaRPr lang="en-GB" sz="24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576036"/>
              </p:ext>
            </p:extLst>
          </p:nvPr>
        </p:nvGraphicFramePr>
        <p:xfrm>
          <a:off x="2870200" y="1341438"/>
          <a:ext cx="34036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3" imgW="1244520" imgH="482400" progId="Equation.3">
                  <p:embed/>
                </p:oleObj>
              </mc:Choice>
              <mc:Fallback>
                <p:oleObj name="Equation" r:id="rId3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341438"/>
                        <a:ext cx="3403600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Random effects</a:t>
            </a:r>
            <a:endParaRPr lang="en-US" b="1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5904148" y="4479672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149" y="5009110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Between-subject Variance</a:t>
            </a:r>
          </a:p>
        </p:txBody>
      </p:sp>
      <p:pic>
        <p:nvPicPr>
          <p:cNvPr id="14" name="Picture 4" descr="test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1660"/>
            <a:ext cx="8572500" cy="12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691433" y="3176971"/>
            <a:ext cx="0" cy="792087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16803</TotalTime>
  <Words>1372</Words>
  <Application>Microsoft Office PowerPoint</Application>
  <PresentationFormat>On-screen Show (4:3)</PresentationFormat>
  <Paragraphs>329</Paragraphs>
  <Slides>36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1_Default Design</vt:lpstr>
      <vt:lpstr>Equation</vt:lpstr>
      <vt:lpstr>Group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GLM assumes Gaussian “spherical” (i.i.d.)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Bibliography: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</cp:lastModifiedBy>
  <cp:revision>165</cp:revision>
  <dcterms:created xsi:type="dcterms:W3CDTF">2010-04-21T14:36:54Z</dcterms:created>
  <dcterms:modified xsi:type="dcterms:W3CDTF">2016-10-26T16:53:18Z</dcterms:modified>
</cp:coreProperties>
</file>