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8" r:id="rId3"/>
    <p:sldId id="346" r:id="rId4"/>
    <p:sldId id="263" r:id="rId5"/>
    <p:sldId id="337" r:id="rId6"/>
    <p:sldId id="332" r:id="rId7"/>
    <p:sldId id="264" r:id="rId8"/>
    <p:sldId id="265" r:id="rId9"/>
    <p:sldId id="272" r:id="rId10"/>
    <p:sldId id="273" r:id="rId11"/>
    <p:sldId id="321" r:id="rId12"/>
    <p:sldId id="352" r:id="rId13"/>
    <p:sldId id="349" r:id="rId14"/>
    <p:sldId id="338" r:id="rId15"/>
    <p:sldId id="339" r:id="rId16"/>
    <p:sldId id="340" r:id="rId17"/>
    <p:sldId id="342" r:id="rId18"/>
    <p:sldId id="341" r:id="rId19"/>
    <p:sldId id="353" r:id="rId20"/>
    <p:sldId id="351" r:id="rId21"/>
    <p:sldId id="323" r:id="rId22"/>
    <p:sldId id="296" r:id="rId23"/>
    <p:sldId id="335" r:id="rId24"/>
    <p:sldId id="334" r:id="rId25"/>
    <p:sldId id="294" r:id="rId26"/>
    <p:sldId id="287" r:id="rId27"/>
    <p:sldId id="336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66"/>
    <a:srgbClr val="FF0000"/>
    <a:srgbClr val="0000CC"/>
    <a:srgbClr val="6600FF"/>
    <a:srgbClr val="660033"/>
    <a:srgbClr val="A50021"/>
    <a:srgbClr val="B2B2B2"/>
    <a:srgbClr val="008000"/>
    <a:srgbClr val="D4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2" autoAdjust="0"/>
    <p:restoredTop sz="98588" autoAdjust="0"/>
  </p:normalViewPr>
  <p:slideViewPr>
    <p:cSldViewPr>
      <p:cViewPr varScale="1">
        <p:scale>
          <a:sx n="73" d="100"/>
          <a:sy n="73" d="100"/>
        </p:scale>
        <p:origin x="-960" y="-90"/>
      </p:cViewPr>
      <p:guideLst>
        <p:guide orient="horz" pos="3792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91.wmf"/><Relationship Id="rId3" Type="http://schemas.openxmlformats.org/officeDocument/2006/relationships/image" Target="../media/image85.wmf"/><Relationship Id="rId7" Type="http://schemas.openxmlformats.org/officeDocument/2006/relationships/image" Target="../media/image80.wmf"/><Relationship Id="rId12" Type="http://schemas.openxmlformats.org/officeDocument/2006/relationships/image" Target="../media/image90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79.wmf"/><Relationship Id="rId11" Type="http://schemas.openxmlformats.org/officeDocument/2006/relationships/image" Target="../media/image89.wmf"/><Relationship Id="rId5" Type="http://schemas.openxmlformats.org/officeDocument/2006/relationships/image" Target="../media/image87.wmf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image" Target="../media/image82.wmf"/><Relationship Id="rId14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DD265DD4-E236-43E3-BD61-99C97038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5C095-4ADA-4A95-BBFC-0A6C8A6286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03273-4C4E-4523-ACAA-F02522484A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E002F-7E25-44F6-8A53-F714422E04F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E75A-21FD-4C4A-8BEF-836CC8468B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E75A-21FD-4C4A-8BEF-836CC8468B8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E75A-21FD-4C4A-8BEF-836CC8468B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DCC8D-E1A2-49FA-9270-BFFADDBA0CC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A3A29-C370-4194-BA1C-FFDB42B9F5F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EFE6-C236-4B68-AF06-A0B8DCA9548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CE0F3-E374-490C-9BF4-1E8C5A17A38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40673-E783-4672-972A-FEF73E94E4C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D777-2BC3-4071-957A-34F23B6A6FD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BFD2E-1A7B-49A5-8C8B-AF430DADB1E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E75A-21FD-4C4A-8BEF-836CC8468B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080CA-C89B-4514-A7A6-7C30492F82F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Bayesian theory of probabilities furnishes:</a:t>
            </a:r>
            <a:br>
              <a:rPr lang="en-GB" smtClean="0"/>
            </a:br>
            <a:r>
              <a:rPr lang="en-GB" smtClean="0"/>
              <a:t>- a</a:t>
            </a:r>
            <a:r>
              <a:rPr lang="en-GB" b="1" smtClean="0"/>
              <a:t> language</a:t>
            </a:r>
            <a:r>
              <a:rPr lang="en-GB" smtClean="0"/>
              <a:t> allowing to </a:t>
            </a:r>
            <a:r>
              <a:rPr lang="en-GB" b="1" smtClean="0"/>
              <a:t>represent information and uncertainty.</a:t>
            </a:r>
            <a:r>
              <a:rPr lang="en-GB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- </a:t>
            </a:r>
            <a:r>
              <a:rPr lang="en-GB" b="1" smtClean="0"/>
              <a:t>calculus tools</a:t>
            </a:r>
            <a:r>
              <a:rPr lang="en-GB" smtClean="0"/>
              <a:t> able to manipulate these notions in a coherent manner.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It is an </a:t>
            </a:r>
            <a:r>
              <a:rPr lang="en-GB" b="1" smtClean="0"/>
              <a:t>extension to formal logic</a:t>
            </a:r>
            <a:r>
              <a:rPr lang="en-GB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other words, these propositions are characterized by their</a:t>
            </a:r>
            <a:r>
              <a:rPr lang="en-GB" b="1" smtClean="0"/>
              <a:t> degree of plausibility</a:t>
            </a:r>
            <a:r>
              <a:rPr lang="en-GB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smtClean="0"/>
              <a:t>- </a:t>
            </a:r>
            <a:r>
              <a:rPr lang="en-GB" b="1" smtClean="0"/>
              <a:t>plausibility can be measured on probability scale</a:t>
            </a:r>
            <a:r>
              <a:rPr lang="en-GB" smtClean="0"/>
              <a:t> (sum to 1)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F2F5A-D5BA-45CD-B491-6BCE6A9FFD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Bayesian theory of probabilities furnishes:</a:t>
            </a:r>
            <a:br>
              <a:rPr lang="en-GB" smtClean="0"/>
            </a:br>
            <a:r>
              <a:rPr lang="en-GB" smtClean="0"/>
              <a:t>- a</a:t>
            </a:r>
            <a:r>
              <a:rPr lang="en-GB" b="1" smtClean="0"/>
              <a:t> language</a:t>
            </a:r>
            <a:r>
              <a:rPr lang="en-GB" smtClean="0"/>
              <a:t> allowing to </a:t>
            </a:r>
            <a:r>
              <a:rPr lang="en-GB" b="1" smtClean="0"/>
              <a:t>represent information and uncertainty.</a:t>
            </a:r>
            <a:r>
              <a:rPr lang="en-GB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- </a:t>
            </a:r>
            <a:r>
              <a:rPr lang="en-GB" b="1" smtClean="0"/>
              <a:t>calculus tools</a:t>
            </a:r>
            <a:r>
              <a:rPr lang="en-GB" smtClean="0"/>
              <a:t> able to manipulate these notions in a coherent manner.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It is an </a:t>
            </a:r>
            <a:r>
              <a:rPr lang="en-GB" b="1" smtClean="0"/>
              <a:t>extension to formal logic</a:t>
            </a:r>
            <a:r>
              <a:rPr lang="en-GB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other words, these propositions are characterized by their</a:t>
            </a:r>
            <a:r>
              <a:rPr lang="en-GB" b="1" smtClean="0"/>
              <a:t> degree of plausibility</a:t>
            </a:r>
            <a:r>
              <a:rPr lang="en-GB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smtClean="0"/>
              <a:t>- </a:t>
            </a:r>
            <a:r>
              <a:rPr lang="en-GB" b="1" smtClean="0"/>
              <a:t>plausibility can be measured on probability scale</a:t>
            </a:r>
            <a:r>
              <a:rPr lang="en-GB" smtClean="0"/>
              <a:t> (sum to 1)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F0B-0B6B-4621-B44D-57D82CF9657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F23F91-A86E-4E30-AA6C-CE104E55CA80}" type="slidenum">
              <a:rPr lang="fr-FR" sz="1200">
                <a:cs typeface="Arial" charset="0"/>
              </a:rPr>
              <a:pPr algn="r"/>
              <a:t>6</a:t>
            </a:fld>
            <a:endParaRPr lang="fr-FR" sz="1200">
              <a:cs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5A106-8774-4118-AF46-23A9B50427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EXAMPLE:</a:t>
            </a:r>
          </a:p>
          <a:p>
            <a:pPr eaLnBrk="1" hangingPunct="1"/>
            <a:r>
              <a:rPr lang="en-GB" smtClean="0"/>
              <a:t>	-Y : EEG electric potential measured on the scalp</a:t>
            </a:r>
          </a:p>
          <a:p>
            <a:pPr eaLnBrk="1" hangingPunct="1"/>
            <a:r>
              <a:rPr lang="en-GB" smtClean="0"/>
              <a:t>	-theta : connection strength between two nodes of a network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767AA-A14C-4FC0-BD4F-BD06F3A578C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9EA00-7736-4289-9FF2-654574704B8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7357-9CF9-47E4-9473-F4E3AE24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86E9-5D9D-4212-A29C-AAEE0AF6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D25B-ED68-425D-BC73-3D0E0DE4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3EB0-EA65-4371-8223-BF499AD5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754C-1526-4538-9258-92134EE4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9211-EEAB-445B-9B1F-4A16D1B1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5888-FC2E-4156-92CE-4598CA95E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4F31-D7E0-4028-8B81-582DEB996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43C7-249C-4469-955E-9CC59A0B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98CB-E3EE-450B-BB3A-D22F11160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8C12-9054-47DE-A42F-B9223156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39524F-8B29-4894-BCB5-786BFA8B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1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43.wmf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8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19" Type="http://schemas.openxmlformats.org/officeDocument/2006/relationships/image" Target="../media/image18.jpeg"/><Relationship Id="rId4" Type="http://schemas.openxmlformats.org/officeDocument/2006/relationships/image" Target="../media/image37.wmf"/><Relationship Id="rId9" Type="http://schemas.openxmlformats.org/officeDocument/2006/relationships/image" Target="../media/image40.png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wmf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49.wmf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63.wmf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59.wmf"/><Relationship Id="rId19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1.wmf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7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3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2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80.wmf"/><Relationship Id="rId25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29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52.bin"/><Relationship Id="rId5" Type="http://schemas.openxmlformats.org/officeDocument/2006/relationships/image" Target="../media/image83.wmf"/><Relationship Id="rId15" Type="http://schemas.openxmlformats.org/officeDocument/2006/relationships/image" Target="../media/image79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54.bin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81.wmf"/><Relationship Id="rId31" Type="http://schemas.openxmlformats.org/officeDocument/2006/relationships/image" Target="../media/image9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6.wmf"/><Relationship Id="rId18" Type="http://schemas.openxmlformats.org/officeDocument/2006/relationships/image" Target="../media/image98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99.wmf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59.bin"/><Relationship Id="rId17" Type="http://schemas.openxmlformats.org/officeDocument/2006/relationships/oleObject" Target="../embeddings/oleObject61.bin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7.wmf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wmf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0.bin"/><Relationship Id="rId23" Type="http://schemas.openxmlformats.org/officeDocument/2006/relationships/image" Target="../media/image100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image" Target="../media/image103.emf"/><Relationship Id="rId14" Type="http://schemas.openxmlformats.org/officeDocument/2006/relationships/image" Target="../media/image104.emf"/><Relationship Id="rId22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19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14.wmf"/><Relationship Id="rId5" Type="http://schemas.openxmlformats.org/officeDocument/2006/relationships/image" Target="../media/image122.png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18.wmf"/><Relationship Id="rId4" Type="http://schemas.openxmlformats.org/officeDocument/2006/relationships/image" Target="../media/image121.png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wmf"/><Relationship Id="rId5" Type="http://schemas.openxmlformats.org/officeDocument/2006/relationships/image" Target="../media/image129.pn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36.png"/><Relationship Id="rId4" Type="http://schemas.openxmlformats.org/officeDocument/2006/relationships/image" Target="../media/image1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8.jpeg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9" Type="http://schemas.openxmlformats.org/officeDocument/2006/relationships/image" Target="../media/image8.wmf"/><Relationship Id="rId14" Type="http://schemas.openxmlformats.org/officeDocument/2006/relationships/image" Target="../media/image17.png"/><Relationship Id="rId22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2.png"/><Relationship Id="rId10" Type="http://schemas.openxmlformats.org/officeDocument/2006/relationships/image" Target="../media/image16.wmf"/><Relationship Id="rId4" Type="http://schemas.openxmlformats.org/officeDocument/2006/relationships/image" Target="../media/image2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image" Target="../media/image31.wmf"/><Relationship Id="rId10" Type="http://schemas.openxmlformats.org/officeDocument/2006/relationships/image" Target="../media/image18.jpeg"/><Relationship Id="rId4" Type="http://schemas.openxmlformats.org/officeDocument/2006/relationships/image" Target="../media/image30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60525" y="5029200"/>
            <a:ext cx="7304088" cy="14478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GB" sz="1400" b="1" dirty="0" smtClean="0"/>
              <a:t>J. </a:t>
            </a:r>
            <a:r>
              <a:rPr lang="en-GB" sz="1400" b="1" dirty="0" err="1" smtClean="0"/>
              <a:t>Daunizeau</a:t>
            </a:r>
            <a:endParaRPr lang="en-GB" sz="1400" dirty="0" smtClean="0"/>
          </a:p>
          <a:p>
            <a:pPr marL="0" indent="0" algn="r" eaLnBrk="1" hangingPunct="1">
              <a:buFontTx/>
              <a:buNone/>
            </a:pPr>
            <a:endParaRPr lang="en-GB" sz="1400" i="1" dirty="0" smtClean="0"/>
          </a:p>
          <a:p>
            <a:pPr marL="0" indent="0" algn="r" eaLnBrk="1" hangingPunct="1">
              <a:buFontTx/>
              <a:buNone/>
            </a:pPr>
            <a:r>
              <a:rPr lang="en-US" sz="1400" i="1" dirty="0" smtClean="0"/>
              <a:t>ICM, Paris, France</a:t>
            </a:r>
          </a:p>
          <a:p>
            <a:pPr marL="0" indent="0" algn="r" eaLnBrk="1" hangingPunct="1">
              <a:buFontTx/>
              <a:buNone/>
            </a:pPr>
            <a:r>
              <a:rPr lang="en-US" sz="1400" i="1" dirty="0" smtClean="0"/>
              <a:t>TNU, Zurich, Switzerland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52400" y="76200"/>
            <a:ext cx="8820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fr-FR" sz="3200" b="1" dirty="0" smtClean="0">
                <a:solidFill>
                  <a:srgbClr val="CC6600"/>
                </a:solidFill>
                <a:cs typeface="Arial" charset="0"/>
              </a:rPr>
              <a:t>An introduction to </a:t>
            </a:r>
            <a:r>
              <a:rPr lang="fr-FR" sz="3200" b="1" dirty="0" err="1" smtClean="0">
                <a:solidFill>
                  <a:srgbClr val="CC6600"/>
                </a:solidFill>
                <a:cs typeface="Arial" charset="0"/>
              </a:rPr>
              <a:t>Bayesian</a:t>
            </a:r>
            <a:r>
              <a:rPr lang="fr-FR" sz="3200" b="1" dirty="0" smtClean="0">
                <a:solidFill>
                  <a:srgbClr val="CC6600"/>
                </a:solidFill>
                <a:cs typeface="Arial" charset="0"/>
              </a:rPr>
              <a:t> </a:t>
            </a:r>
            <a:r>
              <a:rPr lang="fr-FR" sz="3200" b="1" dirty="0" err="1" smtClean="0">
                <a:solidFill>
                  <a:srgbClr val="CC6600"/>
                </a:solidFill>
                <a:cs typeface="Arial" charset="0"/>
              </a:rPr>
              <a:t>inference</a:t>
            </a:r>
            <a:endParaRPr lang="fr-FR" sz="3200" b="1" dirty="0" smtClean="0">
              <a:solidFill>
                <a:srgbClr val="CC6600"/>
              </a:solidFill>
              <a:cs typeface="Arial" charset="0"/>
            </a:endParaRPr>
          </a:p>
          <a:p>
            <a:pPr algn="r"/>
            <a:r>
              <a:rPr lang="fr-FR" sz="3200" b="1" dirty="0" smtClean="0">
                <a:solidFill>
                  <a:srgbClr val="CC6600"/>
                </a:solidFill>
                <a:cs typeface="Arial" charset="0"/>
              </a:rPr>
              <a:t>and model </a:t>
            </a:r>
            <a:r>
              <a:rPr lang="fr-FR" sz="3200" b="1" dirty="0" err="1" smtClean="0">
                <a:solidFill>
                  <a:srgbClr val="CC6600"/>
                </a:solidFill>
                <a:cs typeface="Arial" charset="0"/>
              </a:rPr>
              <a:t>comparison</a:t>
            </a:r>
            <a:endParaRPr lang="fr-FR" sz="3200" dirty="0">
              <a:solidFill>
                <a:srgbClr val="3366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5" name="Rectangle 44"/>
          <p:cNvSpPr>
            <a:spLocks noChangeArrowheads="1"/>
          </p:cNvSpPr>
          <p:nvPr/>
        </p:nvSpPr>
        <p:spPr bwMode="auto">
          <a:xfrm>
            <a:off x="0" y="2455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9509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8" y="3933825"/>
            <a:ext cx="1725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4538" y="2492375"/>
            <a:ext cx="1651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516563"/>
            <a:ext cx="37544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410200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96875" y="1428750"/>
            <a:ext cx="1276350" cy="935038"/>
            <a:chOff x="295" y="992"/>
            <a:chExt cx="804" cy="589"/>
          </a:xfrm>
        </p:grpSpPr>
        <p:pic>
          <p:nvPicPr>
            <p:cNvPr id="18472" name="Picture 14" descr="neuro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" y="992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6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" y="1162"/>
              <a:ext cx="22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128838" y="1143000"/>
            <a:ext cx="1146175" cy="1509713"/>
            <a:chOff x="1295" y="812"/>
            <a:chExt cx="722" cy="951"/>
          </a:xfrm>
        </p:grpSpPr>
        <p:pic>
          <p:nvPicPr>
            <p:cNvPr id="18470" name="Picture 2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3" y="812"/>
              <a:ext cx="634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6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95" y="1178"/>
              <a:ext cx="15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3822700" y="1700213"/>
            <a:ext cx="3136900" cy="3816350"/>
            <a:chOff x="2408" y="1071"/>
            <a:chExt cx="1976" cy="2404"/>
          </a:xfrm>
        </p:grpSpPr>
        <p:pic>
          <p:nvPicPr>
            <p:cNvPr id="1845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8" y="1071"/>
              <a:ext cx="1976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0" name="Rectangle 16"/>
            <p:cNvSpPr>
              <a:spLocks noChangeArrowheads="1"/>
            </p:cNvSpPr>
            <p:nvPr/>
          </p:nvSpPr>
          <p:spPr bwMode="auto">
            <a:xfrm>
              <a:off x="3431" y="2885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1" name="Rectangle 17"/>
            <p:cNvSpPr>
              <a:spLocks noChangeArrowheads="1"/>
            </p:cNvSpPr>
            <p:nvPr/>
          </p:nvSpPr>
          <p:spPr bwMode="auto">
            <a:xfrm>
              <a:off x="2991" y="2128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2" name="Rectangle 18"/>
            <p:cNvSpPr>
              <a:spLocks noChangeArrowheads="1"/>
            </p:cNvSpPr>
            <p:nvPr/>
          </p:nvSpPr>
          <p:spPr bwMode="auto">
            <a:xfrm>
              <a:off x="3837" y="2128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3" name="Rectangle 19"/>
            <p:cNvSpPr>
              <a:spLocks noChangeArrowheads="1"/>
            </p:cNvSpPr>
            <p:nvPr/>
          </p:nvSpPr>
          <p:spPr bwMode="auto">
            <a:xfrm>
              <a:off x="3439" y="1314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4" name="Rectangle 20"/>
            <p:cNvSpPr>
              <a:spLocks noChangeArrowheads="1"/>
            </p:cNvSpPr>
            <p:nvPr/>
          </p:nvSpPr>
          <p:spPr bwMode="auto">
            <a:xfrm>
              <a:off x="2591" y="1306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8465" name="Picture 7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10" y="2136"/>
              <a:ext cx="22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39" y="1397"/>
              <a:ext cx="13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7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53" y="1344"/>
              <a:ext cx="18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7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61" y="2160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7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70" y="2976"/>
              <a:ext cx="20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3" name="Picture 8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01738" y="2822575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Directed acyclic graphs (DAGs)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8445" name="Group 20"/>
          <p:cNvGrpSpPr>
            <a:grpSpLocks noChangeAspect="1"/>
          </p:cNvGrpSpPr>
          <p:nvPr/>
        </p:nvGrpSpPr>
        <p:grpSpPr bwMode="auto">
          <a:xfrm>
            <a:off x="1128713" y="4989513"/>
            <a:ext cx="1787525" cy="1608137"/>
            <a:chOff x="3727" y="1824"/>
            <a:chExt cx="1361" cy="1225"/>
          </a:xfrm>
        </p:grpSpPr>
        <p:pic>
          <p:nvPicPr>
            <p:cNvPr id="18457" name="Picture 3" descr="tete_EE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46" name="Group 21"/>
          <p:cNvGrpSpPr>
            <a:grpSpLocks noChangeAspect="1"/>
          </p:cNvGrpSpPr>
          <p:nvPr/>
        </p:nvGrpSpPr>
        <p:grpSpPr bwMode="auto">
          <a:xfrm>
            <a:off x="971550" y="3060700"/>
            <a:ext cx="1871663" cy="1663700"/>
            <a:chOff x="672" y="1787"/>
            <a:chExt cx="1392" cy="1237"/>
          </a:xfrm>
        </p:grpSpPr>
        <p:pic>
          <p:nvPicPr>
            <p:cNvPr id="18447" name="Picture 5" descr="cervo&amp;lobes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49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50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51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8452" name="AutoShape 10"/>
            <p:cNvCxnSpPr>
              <a:cxnSpLocks noChangeShapeType="1"/>
              <a:stCxn id="18448" idx="3"/>
              <a:endCxn id="18450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1"/>
            <p:cNvCxnSpPr>
              <a:cxnSpLocks noChangeShapeType="1"/>
              <a:stCxn id="18448" idx="0"/>
              <a:endCxn id="18451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12"/>
            <p:cNvCxnSpPr>
              <a:cxnSpLocks noChangeShapeType="1"/>
              <a:stCxn id="18451" idx="1"/>
              <a:endCxn id="18449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13"/>
            <p:cNvCxnSpPr>
              <a:cxnSpLocks noChangeShapeType="1"/>
              <a:stCxn id="18450" idx="7"/>
              <a:endCxn id="18448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14"/>
            <p:cNvCxnSpPr>
              <a:cxnSpLocks noChangeShapeType="1"/>
              <a:endCxn id="18451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85800" y="44450"/>
            <a:ext cx="820668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8000"/>
                </a:solidFill>
              </a:rPr>
              <a:t>Variational </a:t>
            </a:r>
            <a:r>
              <a:rPr lang="en-GB" sz="3200" dirty="0" smtClean="0">
                <a:solidFill>
                  <a:srgbClr val="008000"/>
                </a:solidFill>
              </a:rPr>
              <a:t>approximations (VB, EM, </a:t>
            </a:r>
            <a:r>
              <a:rPr lang="en-GB" sz="3200" dirty="0" err="1" smtClean="0">
                <a:solidFill>
                  <a:srgbClr val="008000"/>
                </a:solidFill>
              </a:rPr>
              <a:t>ReML</a:t>
            </a:r>
            <a:r>
              <a:rPr lang="en-GB" sz="3200" dirty="0" smtClean="0">
                <a:solidFill>
                  <a:srgbClr val="008000"/>
                </a:solidFill>
              </a:rPr>
              <a:t>)</a:t>
            </a:r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571500" y="2500313"/>
            <a:ext cx="789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→ </a:t>
            </a:r>
            <a:r>
              <a:rPr lang="en-GB" b="1" dirty="0"/>
              <a:t>VB</a:t>
            </a:r>
            <a:r>
              <a:rPr lang="en-GB" dirty="0"/>
              <a:t> : 	maximize the </a:t>
            </a:r>
            <a:r>
              <a:rPr lang="en-GB" dirty="0">
                <a:solidFill>
                  <a:srgbClr val="CC6600"/>
                </a:solidFill>
              </a:rPr>
              <a:t>free energy</a:t>
            </a:r>
            <a:r>
              <a:rPr lang="en-GB" dirty="0"/>
              <a:t> </a:t>
            </a:r>
            <a:r>
              <a:rPr lang="en-GB" i="1" dirty="0">
                <a:latin typeface="Times New Roman" pitchFamily="18" charset="0"/>
              </a:rPr>
              <a:t>F(q)</a:t>
            </a:r>
            <a:r>
              <a:rPr lang="en-GB" dirty="0"/>
              <a:t> </a:t>
            </a:r>
            <a:r>
              <a:rPr lang="en-GB" dirty="0" err="1"/>
              <a:t>w.r.t</a:t>
            </a:r>
            <a:r>
              <a:rPr lang="en-GB" dirty="0"/>
              <a:t>. </a:t>
            </a:r>
            <a:r>
              <a:rPr lang="en-GB" dirty="0">
                <a:latin typeface="+mn-lt"/>
              </a:rPr>
              <a:t>the </a:t>
            </a:r>
            <a:r>
              <a:rPr lang="en-GB" dirty="0">
                <a:solidFill>
                  <a:srgbClr val="CC6600"/>
                </a:solidFill>
                <a:latin typeface="+mn-lt"/>
              </a:rPr>
              <a:t>approximate </a:t>
            </a:r>
            <a:r>
              <a:rPr lang="en-GB" dirty="0">
                <a:solidFill>
                  <a:srgbClr val="CC6600"/>
                </a:solidFill>
              </a:rPr>
              <a:t>posterior</a:t>
            </a:r>
            <a:r>
              <a:rPr lang="en-GB" dirty="0"/>
              <a:t> </a:t>
            </a:r>
            <a:r>
              <a:rPr lang="en-GB" i="1" dirty="0">
                <a:latin typeface="Times New Roman" pitchFamily="18" charset="0"/>
              </a:rPr>
              <a:t>q(</a:t>
            </a:r>
            <a:r>
              <a:rPr lang="el-GR" i="1" dirty="0">
                <a:latin typeface="Times New Roman" pitchFamily="18" charset="0"/>
              </a:rPr>
              <a:t>θ</a:t>
            </a:r>
            <a:r>
              <a:rPr lang="en-GB" i="1" dirty="0">
                <a:latin typeface="Times New Roman" pitchFamily="18" charset="0"/>
              </a:rPr>
              <a:t>) </a:t>
            </a:r>
          </a:p>
          <a:p>
            <a:pPr>
              <a:defRPr/>
            </a:pPr>
            <a:r>
              <a:rPr lang="en-GB" dirty="0"/>
              <a:t>	under some (e.g., </a:t>
            </a:r>
            <a:r>
              <a:rPr lang="en-GB" i="1" dirty="0"/>
              <a:t>mean field, Laplace</a:t>
            </a:r>
            <a:r>
              <a:rPr lang="en-GB" dirty="0"/>
              <a:t>) simplifying constraint</a:t>
            </a:r>
            <a:endParaRPr lang="en-US" dirty="0"/>
          </a:p>
        </p:txBody>
      </p:sp>
      <p:grpSp>
        <p:nvGrpSpPr>
          <p:cNvPr id="5133" name="Group 33"/>
          <p:cNvGrpSpPr>
            <a:grpSpLocks/>
          </p:cNvGrpSpPr>
          <p:nvPr/>
        </p:nvGrpSpPr>
        <p:grpSpPr bwMode="auto">
          <a:xfrm>
            <a:off x="485775" y="3276600"/>
            <a:ext cx="8062913" cy="3505200"/>
            <a:chOff x="306" y="2064"/>
            <a:chExt cx="5079" cy="2208"/>
          </a:xfrm>
        </p:grpSpPr>
        <p:pic>
          <p:nvPicPr>
            <p:cNvPr id="5134" name="Picture 13" descr="VB.tif"/>
            <p:cNvPicPr>
              <a:picLocks noChangeAspect="1"/>
            </p:cNvPicPr>
            <p:nvPr/>
          </p:nvPicPr>
          <p:blipFill>
            <a:blip r:embed="rId4" cstate="print"/>
            <a:srcRect t="5765" b="5844"/>
            <a:stretch>
              <a:fillRect/>
            </a:stretch>
          </p:blipFill>
          <p:spPr bwMode="auto">
            <a:xfrm>
              <a:off x="306" y="2064"/>
              <a:ext cx="3330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4" descr="legend"/>
            <p:cNvPicPr>
              <a:picLocks noChangeAspect="1" noChangeArrowheads="1"/>
            </p:cNvPicPr>
            <p:nvPr/>
          </p:nvPicPr>
          <p:blipFill>
            <a:blip r:embed="rId5" cstate="print"/>
            <a:srcRect l="71692" t="28459" r="22003" b="67937"/>
            <a:stretch>
              <a:fillRect/>
            </a:stretch>
          </p:blipFill>
          <p:spPr bwMode="auto">
            <a:xfrm>
              <a:off x="3890" y="3200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2" name="Object 11"/>
            <p:cNvGraphicFramePr>
              <a:graphicFrameLocks noChangeAspect="1"/>
            </p:cNvGraphicFramePr>
            <p:nvPr/>
          </p:nvGraphicFramePr>
          <p:xfrm>
            <a:off x="4503" y="3501"/>
            <a:ext cx="57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Equation" r:id="rId6" imgW="558558" imgH="253890" progId="Equation.DSMT4">
                    <p:embed/>
                  </p:oleObj>
                </mc:Choice>
                <mc:Fallback>
                  <p:oleObj name="Equation" r:id="rId6" imgW="558558" imgH="25389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" y="3501"/>
                          <a:ext cx="57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6" name="Picture 16" descr="legend"/>
            <p:cNvPicPr>
              <a:picLocks noChangeAspect="1" noChangeArrowheads="1"/>
            </p:cNvPicPr>
            <p:nvPr/>
          </p:nvPicPr>
          <p:blipFill>
            <a:blip r:embed="rId5" cstate="print"/>
            <a:srcRect l="71692" t="30862" r="22003" b="64458"/>
            <a:stretch>
              <a:fillRect/>
            </a:stretch>
          </p:blipFill>
          <p:spPr bwMode="auto">
            <a:xfrm>
              <a:off x="3890" y="3536"/>
              <a:ext cx="48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4459" y="3103"/>
            <a:ext cx="90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2" name="Equation" r:id="rId8" imgW="876300" imgH="279400" progId="Equation.DSMT4">
                    <p:embed/>
                  </p:oleObj>
                </mc:Choice>
                <mc:Fallback>
                  <p:oleObj name="Equation" r:id="rId8" imgW="876300" imgH="27940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9" y="3103"/>
                          <a:ext cx="90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7" name="Picture 18" descr="pjoint"/>
            <p:cNvPicPr>
              <a:picLocks noChangeAspect="1" noChangeArrowheads="1"/>
            </p:cNvPicPr>
            <p:nvPr/>
          </p:nvPicPr>
          <p:blipFill>
            <a:blip r:embed="rId10" cstate="print"/>
            <a:srcRect l="12524" t="7178" r="20531" b="10710"/>
            <a:stretch>
              <a:fillRect/>
            </a:stretch>
          </p:blipFill>
          <p:spPr bwMode="auto">
            <a:xfrm flipV="1">
              <a:off x="3898" y="2675"/>
              <a:ext cx="43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4" name="Object 13"/>
            <p:cNvGraphicFramePr>
              <a:graphicFrameLocks noChangeAspect="1"/>
            </p:cNvGraphicFramePr>
            <p:nvPr/>
          </p:nvGraphicFramePr>
          <p:xfrm>
            <a:off x="4469" y="2711"/>
            <a:ext cx="91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3" name="Equation" r:id="rId11" imgW="889000" imgH="279400" progId="Equation.DSMT4">
                    <p:embed/>
                  </p:oleObj>
                </mc:Choice>
                <mc:Fallback>
                  <p:oleObj name="Equation" r:id="rId11" imgW="889000" imgH="279400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" y="2711"/>
                          <a:ext cx="91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4"/>
            <p:cNvGraphicFramePr>
              <a:graphicFrameLocks noChangeAspect="1"/>
            </p:cNvGraphicFramePr>
            <p:nvPr/>
          </p:nvGraphicFramePr>
          <p:xfrm>
            <a:off x="2576" y="3909"/>
            <a:ext cx="1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4" name="Equation" r:id="rId13" imgW="152400" imgH="241300" progId="Equation.DSMT4">
                    <p:embed/>
                  </p:oleObj>
                </mc:Choice>
                <mc:Fallback>
                  <p:oleObj name="Equation" r:id="rId13" imgW="152400" imgH="24130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" y="3909"/>
                          <a:ext cx="14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15"/>
            <p:cNvGraphicFramePr>
              <a:graphicFrameLocks noChangeAspect="1"/>
            </p:cNvGraphicFramePr>
            <p:nvPr/>
          </p:nvGraphicFramePr>
          <p:xfrm>
            <a:off x="986" y="3736"/>
            <a:ext cx="15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5" name="Equation" r:id="rId15" imgW="165100" imgH="241300" progId="Equation.DSMT4">
                    <p:embed/>
                  </p:oleObj>
                </mc:Choice>
                <mc:Fallback>
                  <p:oleObj name="Equation" r:id="rId15" imgW="165100" imgH="24130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3736"/>
                          <a:ext cx="15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8" name="Rectangle 23"/>
            <p:cNvSpPr>
              <a:spLocks noChangeArrowheads="1"/>
            </p:cNvSpPr>
            <p:nvPr/>
          </p:nvSpPr>
          <p:spPr bwMode="auto">
            <a:xfrm>
              <a:off x="564" y="2495"/>
              <a:ext cx="120" cy="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  <a:cs typeface="Arial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52376"/>
              </p:ext>
            </p:extLst>
          </p:nvPr>
        </p:nvGraphicFramePr>
        <p:xfrm>
          <a:off x="604341" y="1196752"/>
          <a:ext cx="77120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17" imgW="3746160" imgH="507960" progId="Equation.DSMT4">
                  <p:embed/>
                </p:oleObj>
              </mc:Choice>
              <mc:Fallback>
                <p:oleObj name="Equation" r:id="rId17" imgW="37461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41" y="1196752"/>
                        <a:ext cx="77120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</a:rPr>
              <a:t>Type, role and impact of priors</a:t>
            </a:r>
            <a:endParaRPr lang="en-US" sz="3200" i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1314634"/>
            <a:ext cx="8760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Types of priors: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Explicit priors on </a:t>
            </a:r>
            <a:r>
              <a:rPr lang="en-GB" i="1" dirty="0" smtClean="0"/>
              <a:t>model</a:t>
            </a:r>
            <a:r>
              <a:rPr lang="en-GB" dirty="0" smtClean="0"/>
              <a:t> </a:t>
            </a:r>
            <a:r>
              <a:rPr lang="en-GB" i="1" dirty="0" smtClean="0"/>
              <a:t>parameters</a:t>
            </a:r>
            <a:r>
              <a:rPr lang="en-GB" dirty="0" smtClean="0"/>
              <a:t> (e.g., Gaussian)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Implicit priors on </a:t>
            </a:r>
            <a:r>
              <a:rPr lang="en-GB" i="1" dirty="0" smtClean="0"/>
              <a:t>model</a:t>
            </a:r>
            <a:r>
              <a:rPr lang="en-GB" dirty="0" smtClean="0"/>
              <a:t> </a:t>
            </a:r>
            <a:r>
              <a:rPr lang="en-GB" i="1" dirty="0" smtClean="0"/>
              <a:t>functional form</a:t>
            </a:r>
            <a:r>
              <a:rPr lang="en-GB" dirty="0" smtClean="0"/>
              <a:t> (e.g., evolution &amp; observation functions)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Choice of “interesting” </a:t>
            </a:r>
            <a:r>
              <a:rPr lang="en-GB" i="1" dirty="0" smtClean="0"/>
              <a:t>data features</a:t>
            </a:r>
            <a:r>
              <a:rPr lang="en-GB" dirty="0" smtClean="0"/>
              <a:t> (e.g., response magnitude vs response profile)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114508"/>
            <a:ext cx="8496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Impact of priors: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On parameter posterior distributions (cf. “shrinkage to the mean” effect)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On model evidence (cf. “Occam’s razor”)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386316"/>
            <a:ext cx="562025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Role of explicit priors (on model parameters):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Resolving the </a:t>
            </a:r>
            <a:r>
              <a:rPr lang="en-GB" i="1" dirty="0" smtClean="0"/>
              <a:t>ill-</a:t>
            </a:r>
            <a:r>
              <a:rPr lang="en-GB" i="1" dirty="0" err="1" smtClean="0"/>
              <a:t>posedness</a:t>
            </a:r>
            <a:r>
              <a:rPr lang="en-GB" dirty="0" smtClean="0"/>
              <a:t> of the inverse problem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Avoiding </a:t>
            </a:r>
            <a:r>
              <a:rPr lang="en-GB" i="1" dirty="0" err="1" smtClean="0"/>
              <a:t>overfitting</a:t>
            </a:r>
            <a:r>
              <a:rPr lang="en-GB" i="1" dirty="0" smtClean="0"/>
              <a:t> </a:t>
            </a:r>
            <a:r>
              <a:rPr lang="en-GB" dirty="0" smtClean="0"/>
              <a:t>(cf. generalization error)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194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2060848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An introduction to probabilistic modelling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Bayesian model comparison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SPM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563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47" descr="GaussianCDF"/>
          <p:cNvPicPr>
            <a:picLocks noChangeAspect="1" noChangeArrowheads="1"/>
          </p:cNvPicPr>
          <p:nvPr/>
        </p:nvPicPr>
        <p:blipFill>
          <a:blip r:embed="rId4" cstate="print"/>
          <a:srcRect l="13863" t="7178"/>
          <a:stretch>
            <a:fillRect/>
          </a:stretch>
        </p:blipFill>
        <p:spPr bwMode="auto">
          <a:xfrm>
            <a:off x="609600" y="2198688"/>
            <a:ext cx="31242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Line 49"/>
          <p:cNvSpPr>
            <a:spLocks noChangeShapeType="1"/>
          </p:cNvSpPr>
          <p:nvPr/>
        </p:nvSpPr>
        <p:spPr bwMode="auto">
          <a:xfrm flipV="1">
            <a:off x="533400" y="4429125"/>
            <a:ext cx="32004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2" name="Line 50"/>
          <p:cNvSpPr>
            <a:spLocks noChangeShapeType="1"/>
          </p:cNvSpPr>
          <p:nvPr/>
        </p:nvSpPr>
        <p:spPr bwMode="auto">
          <a:xfrm rot="-5400000">
            <a:off x="-609600" y="32861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098" name="Object 52"/>
          <p:cNvGraphicFramePr>
            <a:graphicFrameLocks noChangeAspect="1"/>
          </p:cNvGraphicFramePr>
          <p:nvPr/>
        </p:nvGraphicFramePr>
        <p:xfrm>
          <a:off x="3808413" y="424021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" name="Equation" r:id="rId5" imgW="520474" imgH="253890" progId="Equation.DSMT4">
                  <p:embed/>
                </p:oleObj>
              </mc:Choice>
              <mc:Fallback>
                <p:oleObj name="Equation" r:id="rId5" imgW="520474" imgH="25389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4240213"/>
                        <a:ext cx="850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3"/>
          <p:cNvGraphicFramePr>
            <a:graphicFrameLocks noChangeAspect="1"/>
          </p:cNvGraphicFramePr>
          <p:nvPr/>
        </p:nvGraphicFramePr>
        <p:xfrm>
          <a:off x="2209800" y="4452938"/>
          <a:ext cx="3111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" name="Equation" r:id="rId7" imgW="190500" imgH="165100" progId="Equation.DSMT4">
                  <p:embed/>
                </p:oleObj>
              </mc:Choice>
              <mc:Fallback>
                <p:oleObj name="Equation" r:id="rId7" imgW="190500" imgH="1651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52938"/>
                        <a:ext cx="3111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Line 54"/>
          <p:cNvSpPr>
            <a:spLocks noChangeShapeType="1"/>
          </p:cNvSpPr>
          <p:nvPr/>
        </p:nvSpPr>
        <p:spPr bwMode="auto">
          <a:xfrm flipH="1">
            <a:off x="2343150" y="3781425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100" name="Object 56"/>
          <p:cNvGraphicFramePr>
            <a:graphicFrameLocks noChangeAspect="1"/>
          </p:cNvGraphicFramePr>
          <p:nvPr/>
        </p:nvGraphicFramePr>
        <p:xfrm>
          <a:off x="2981325" y="3413125"/>
          <a:ext cx="1393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" name="Equation" r:id="rId9" imgW="850531" imgH="279279" progId="Equation.DSMT4">
                  <p:embed/>
                </p:oleObj>
              </mc:Choice>
              <mc:Fallback>
                <p:oleObj name="Equation" r:id="rId9" imgW="850531" imgH="279279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413125"/>
                        <a:ext cx="1393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7"/>
          <p:cNvGraphicFramePr>
            <a:graphicFrameLocks noChangeAspect="1"/>
          </p:cNvGraphicFramePr>
          <p:nvPr/>
        </p:nvGraphicFramePr>
        <p:xfrm>
          <a:off x="106363" y="1609725"/>
          <a:ext cx="91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" name="Equation" r:id="rId11" imgW="558800" imgH="279400" progId="Equation.DSMT4">
                  <p:embed/>
                </p:oleObj>
              </mc:Choice>
              <mc:Fallback>
                <p:oleObj name="Equation" r:id="rId11" imgW="558800" imgH="2794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09725"/>
                        <a:ext cx="914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4" name="Group 60"/>
          <p:cNvGrpSpPr>
            <a:grpSpLocks/>
          </p:cNvGrpSpPr>
          <p:nvPr/>
        </p:nvGrpSpPr>
        <p:grpSpPr bwMode="auto">
          <a:xfrm>
            <a:off x="533400" y="5699125"/>
            <a:ext cx="4168775" cy="461963"/>
            <a:chOff x="206" y="3510"/>
            <a:chExt cx="2626" cy="291"/>
          </a:xfrm>
        </p:grpSpPr>
        <p:graphicFrame>
          <p:nvGraphicFramePr>
            <p:cNvPr id="4109" name="Object 42"/>
            <p:cNvGraphicFramePr>
              <a:graphicFrameLocks noChangeAspect="1"/>
            </p:cNvGraphicFramePr>
            <p:nvPr/>
          </p:nvGraphicFramePr>
          <p:xfrm>
            <a:off x="438" y="3510"/>
            <a:ext cx="1139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0" name="Equation" r:id="rId13" imgW="1104900" imgH="279400" progId="Equation.DSMT4">
                    <p:embed/>
                  </p:oleObj>
                </mc:Choice>
                <mc:Fallback>
                  <p:oleObj name="Equation" r:id="rId13" imgW="1104900" imgH="279400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" y="3510"/>
                          <a:ext cx="1139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58"/>
            <p:cNvSpPr txBox="1">
              <a:spLocks noChangeArrowheads="1"/>
            </p:cNvSpPr>
            <p:nvPr/>
          </p:nvSpPr>
          <p:spPr bwMode="auto">
            <a:xfrm>
              <a:off x="206" y="3540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4143" name="Text Box 59"/>
            <p:cNvSpPr txBox="1">
              <a:spLocks noChangeArrowheads="1"/>
            </p:cNvSpPr>
            <p:nvPr/>
          </p:nvSpPr>
          <p:spPr bwMode="auto">
            <a:xfrm>
              <a:off x="1646" y="3540"/>
              <a:ext cx="1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reject H0</a:t>
              </a:r>
            </a:p>
          </p:txBody>
        </p:sp>
      </p:grpSp>
      <p:sp>
        <p:nvSpPr>
          <p:cNvPr id="4115" name="Text Box 76"/>
          <p:cNvSpPr txBox="1">
            <a:spLocks noChangeArrowheads="1"/>
          </p:cNvSpPr>
          <p:nvPr/>
        </p:nvSpPr>
        <p:spPr bwMode="auto">
          <a:xfrm>
            <a:off x="288925" y="48006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•</a:t>
            </a:r>
            <a:r>
              <a:rPr lang="en-US" dirty="0"/>
              <a:t> estimate parameters (obtain test stat.)</a:t>
            </a:r>
          </a:p>
        </p:txBody>
      </p:sp>
      <p:grpSp>
        <p:nvGrpSpPr>
          <p:cNvPr id="4116" name="Group 82"/>
          <p:cNvGrpSpPr>
            <a:grpSpLocks/>
          </p:cNvGrpSpPr>
          <p:nvPr/>
        </p:nvGrpSpPr>
        <p:grpSpPr bwMode="auto">
          <a:xfrm>
            <a:off x="304800" y="990600"/>
            <a:ext cx="3429000" cy="396875"/>
            <a:chOff x="192" y="960"/>
            <a:chExt cx="2160" cy="250"/>
          </a:xfrm>
        </p:grpSpPr>
        <p:graphicFrame>
          <p:nvGraphicFramePr>
            <p:cNvPr id="4108" name="Object 75"/>
            <p:cNvGraphicFramePr>
              <a:graphicFrameLocks noChangeAspect="1"/>
            </p:cNvGraphicFramePr>
            <p:nvPr/>
          </p:nvGraphicFramePr>
          <p:xfrm>
            <a:off x="1695" y="960"/>
            <a:ext cx="65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1" name="Equation" r:id="rId15" imgW="635000" imgH="241300" progId="Equation.DSMT4">
                    <p:embed/>
                  </p:oleObj>
                </mc:Choice>
                <mc:Fallback>
                  <p:oleObj name="Equation" r:id="rId15" imgW="635000" imgH="241300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960"/>
                          <a:ext cx="657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77"/>
            <p:cNvSpPr txBox="1">
              <a:spLocks noChangeArrowheads="1"/>
            </p:cNvSpPr>
            <p:nvPr/>
          </p:nvSpPr>
          <p:spPr bwMode="auto">
            <a:xfrm>
              <a:off x="192" y="969"/>
              <a:ext cx="15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•</a:t>
              </a:r>
              <a:r>
                <a:rPr lang="en-US"/>
                <a:t> define the null, e.g.: </a:t>
              </a:r>
            </a:p>
          </p:txBody>
        </p:sp>
      </p:grpSp>
      <p:sp>
        <p:nvSpPr>
          <p:cNvPr id="4117" name="Text Box 84"/>
          <p:cNvSpPr txBox="1">
            <a:spLocks noChangeArrowheads="1"/>
          </p:cNvSpPr>
          <p:nvPr/>
        </p:nvSpPr>
        <p:spPr bwMode="auto">
          <a:xfrm>
            <a:off x="285750" y="5257800"/>
            <a:ext cx="271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apply decision rule, i.e.:</a:t>
            </a:r>
          </a:p>
        </p:txBody>
      </p:sp>
      <p:sp>
        <p:nvSpPr>
          <p:cNvPr id="4118" name="Text Box 90"/>
          <p:cNvSpPr txBox="1">
            <a:spLocks noChangeArrowheads="1"/>
          </p:cNvSpPr>
          <p:nvPr/>
        </p:nvSpPr>
        <p:spPr bwMode="auto">
          <a:xfrm>
            <a:off x="755576" y="6429375"/>
            <a:ext cx="354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classical </a:t>
            </a:r>
            <a:r>
              <a:rPr lang="en-US" dirty="0" smtClean="0">
                <a:solidFill>
                  <a:srgbClr val="CC6600"/>
                </a:solidFill>
              </a:rPr>
              <a:t>(null) hypothesis testing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4119" name="Text Box 79"/>
          <p:cNvSpPr txBox="1">
            <a:spLocks noChangeArrowheads="1"/>
          </p:cNvSpPr>
          <p:nvPr/>
        </p:nvSpPr>
        <p:spPr bwMode="auto">
          <a:xfrm>
            <a:off x="5033963" y="1003300"/>
            <a:ext cx="389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define two alternative models, e.g.:</a:t>
            </a:r>
          </a:p>
        </p:txBody>
      </p:sp>
      <p:sp>
        <p:nvSpPr>
          <p:cNvPr id="4120" name="Text Box 85"/>
          <p:cNvSpPr txBox="1">
            <a:spLocks noChangeArrowheads="1"/>
          </p:cNvSpPr>
          <p:nvPr/>
        </p:nvSpPr>
        <p:spPr bwMode="auto">
          <a:xfrm>
            <a:off x="5033963" y="5148263"/>
            <a:ext cx="2816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apply decision rule, e.g.:</a:t>
            </a:r>
          </a:p>
        </p:txBody>
      </p:sp>
      <p:sp>
        <p:nvSpPr>
          <p:cNvPr id="4121" name="Text Box 91"/>
          <p:cNvSpPr txBox="1">
            <a:spLocks noChangeArrowheads="1"/>
          </p:cNvSpPr>
          <p:nvPr/>
        </p:nvSpPr>
        <p:spPr bwMode="auto">
          <a:xfrm>
            <a:off x="5554663" y="6429375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6600"/>
                </a:solidFill>
              </a:rPr>
              <a:t>Bayesian Model Comparison</a:t>
            </a:r>
          </a:p>
        </p:txBody>
      </p:sp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8000"/>
                </a:solidFill>
                <a:cs typeface="Arial" charset="0"/>
              </a:rPr>
              <a:t>Frequentist versus Bayesian </a:t>
            </a:r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inference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4123" name="Group 61"/>
          <p:cNvGrpSpPr>
            <a:grpSpLocks/>
          </p:cNvGrpSpPr>
          <p:nvPr/>
        </p:nvGrpSpPr>
        <p:grpSpPr bwMode="auto">
          <a:xfrm>
            <a:off x="4932363" y="2708275"/>
            <a:ext cx="4041775" cy="2447925"/>
            <a:chOff x="5064024" y="2708920"/>
            <a:chExt cx="4041953" cy="2447925"/>
          </a:xfrm>
        </p:grpSpPr>
        <p:graphicFrame>
          <p:nvGraphicFramePr>
            <p:cNvPr id="4104" name="Object 12"/>
            <p:cNvGraphicFramePr>
              <a:graphicFrameLocks noChangeAspect="1"/>
            </p:cNvGraphicFramePr>
            <p:nvPr/>
          </p:nvGraphicFramePr>
          <p:xfrm>
            <a:off x="8307286" y="4691708"/>
            <a:ext cx="228600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2" name="Equation" r:id="rId17" imgW="139700" imgH="152400" progId="Equation.DSMT4">
                    <p:embed/>
                  </p:oleObj>
                </mc:Choice>
                <mc:Fallback>
                  <p:oleObj name="Equation" r:id="rId17" imgW="139700" imgH="152400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7286" y="4691708"/>
                          <a:ext cx="228600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8" name="Group 34"/>
            <p:cNvGrpSpPr>
              <a:grpSpLocks noChangeAspect="1"/>
            </p:cNvGrpSpPr>
            <p:nvPr/>
          </p:nvGrpSpPr>
          <p:grpSpPr bwMode="auto">
            <a:xfrm>
              <a:off x="5064024" y="2708920"/>
              <a:ext cx="3184525" cy="2376488"/>
              <a:chOff x="3895725" y="3069034"/>
              <a:chExt cx="3638550" cy="2714625"/>
            </a:xfrm>
          </p:grpSpPr>
          <p:grpSp>
            <p:nvGrpSpPr>
              <p:cNvPr id="4133" name="Group 43"/>
              <p:cNvGrpSpPr>
                <a:grpSpLocks noChangeAspect="1"/>
              </p:cNvGrpSpPr>
              <p:nvPr/>
            </p:nvGrpSpPr>
            <p:grpSpPr bwMode="auto">
              <a:xfrm>
                <a:off x="3895725" y="3069034"/>
                <a:ext cx="3619500" cy="2714625"/>
                <a:chOff x="1087" y="815"/>
                <a:chExt cx="3585" cy="2689"/>
              </a:xfrm>
            </p:grpSpPr>
            <p:pic>
              <p:nvPicPr>
                <p:cNvPr id="4139" name="Picture 4" descr="H0H1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087" y="815"/>
                  <a:ext cx="3585" cy="2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40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1008"/>
                  <a:ext cx="720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134" name="Line 10"/>
              <p:cNvSpPr>
                <a:spLocks noChangeShapeType="1"/>
              </p:cNvSpPr>
              <p:nvPr/>
            </p:nvSpPr>
            <p:spPr bwMode="auto">
              <a:xfrm flipV="1">
                <a:off x="4333875" y="5478859"/>
                <a:ext cx="3200400" cy="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5" name="Line 11"/>
              <p:cNvSpPr>
                <a:spLocks noChangeShapeType="1"/>
              </p:cNvSpPr>
              <p:nvPr/>
            </p:nvSpPr>
            <p:spPr bwMode="auto">
              <a:xfrm rot="-5400000">
                <a:off x="3190875" y="4335859"/>
                <a:ext cx="228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6" name="Line 25"/>
              <p:cNvSpPr>
                <a:spLocks noChangeShapeType="1"/>
              </p:cNvSpPr>
              <p:nvPr/>
            </p:nvSpPr>
            <p:spPr bwMode="auto">
              <a:xfrm>
                <a:off x="6172200" y="4893210"/>
                <a:ext cx="0" cy="6096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7" name="Oval 26"/>
              <p:cNvSpPr>
                <a:spLocks noChangeArrowheads="1"/>
              </p:cNvSpPr>
              <p:nvPr/>
            </p:nvSpPr>
            <p:spPr bwMode="auto">
              <a:xfrm>
                <a:off x="6134100" y="5290914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8" name="Oval 27"/>
              <p:cNvSpPr>
                <a:spLocks noChangeArrowheads="1"/>
              </p:cNvSpPr>
              <p:nvPr/>
            </p:nvSpPr>
            <p:spPr bwMode="auto">
              <a:xfrm>
                <a:off x="6134100" y="4843239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6935686" y="4885383"/>
            <a:ext cx="2286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3" name="Equation" r:id="rId20" imgW="139700" imgH="165100" progId="Equation.DSMT4">
                    <p:embed/>
                  </p:oleObj>
                </mc:Choice>
                <mc:Fallback>
                  <p:oleObj name="Equation" r:id="rId20" imgW="139700" imgH="165100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686" y="4885383"/>
                          <a:ext cx="22860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9" name="Group 35"/>
            <p:cNvGrpSpPr>
              <a:grpSpLocks/>
            </p:cNvGrpSpPr>
            <p:nvPr/>
          </p:nvGrpSpPr>
          <p:grpSpPr bwMode="auto">
            <a:xfrm>
              <a:off x="7244733" y="2938264"/>
              <a:ext cx="1676400" cy="1066800"/>
              <a:chOff x="7010400" y="3250009"/>
              <a:chExt cx="1676400" cy="1066800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7011012" y="3249265"/>
                <a:ext cx="1676474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aphicFrame>
            <p:nvGraphicFramePr>
              <p:cNvPr id="4106" name="Object 4"/>
              <p:cNvGraphicFramePr>
                <a:graphicFrameLocks noChangeAspect="1"/>
              </p:cNvGraphicFramePr>
              <p:nvPr/>
            </p:nvGraphicFramePr>
            <p:xfrm>
              <a:off x="7696771" y="3808189"/>
              <a:ext cx="890587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4" name="Equation" r:id="rId22" imgW="571252" imgH="279279" progId="Equation.DSMT4">
                      <p:embed/>
                    </p:oleObj>
                  </mc:Choice>
                  <mc:Fallback>
                    <p:oleObj name="Equation" r:id="rId22" imgW="571252" imgH="279279" progId="Equation.DSMT4">
                      <p:embed/>
                      <p:pic>
                        <p:nvPicPr>
                          <p:cNvPr id="0" name="Picture 1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771" y="3808189"/>
                            <a:ext cx="890587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132" name="Picture 9" descr="H0H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76791" t="10432" r="16513" b="78227"/>
              <a:stretch>
                <a:fillRect/>
              </a:stretch>
            </p:blipFill>
            <p:spPr bwMode="auto">
              <a:xfrm>
                <a:off x="7162800" y="3402409"/>
                <a:ext cx="381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107" name="Object 3"/>
              <p:cNvGraphicFramePr>
                <a:graphicFrameLocks noChangeAspect="1"/>
              </p:cNvGraphicFramePr>
              <p:nvPr/>
            </p:nvGraphicFramePr>
            <p:xfrm>
              <a:off x="7696771" y="3314477"/>
              <a:ext cx="912812" cy="430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5" name="Equation" r:id="rId24" imgW="583947" imgH="279279" progId="Equation.DSMT4">
                      <p:embed/>
                    </p:oleObj>
                  </mc:Choice>
                  <mc:Fallback>
                    <p:oleObj name="Equation" r:id="rId24" imgW="583947" imgH="279279" progId="Equation.DSMT4">
                      <p:embed/>
                      <p:pic>
                        <p:nvPicPr>
                          <p:cNvPr id="0" name="Picture 1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771" y="3314477"/>
                            <a:ext cx="912812" cy="4302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30" name="Text Box 13"/>
            <p:cNvSpPr txBox="1">
              <a:spLocks noChangeArrowheads="1"/>
            </p:cNvSpPr>
            <p:nvPr/>
          </p:nvSpPr>
          <p:spPr bwMode="auto">
            <a:xfrm>
              <a:off x="7532765" y="4882208"/>
              <a:ext cx="15732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space of all datasets</a:t>
              </a:r>
            </a:p>
          </p:txBody>
        </p:sp>
      </p:grpSp>
      <p:grpSp>
        <p:nvGrpSpPr>
          <p:cNvPr id="4124" name="Group 62"/>
          <p:cNvGrpSpPr>
            <a:grpSpLocks/>
          </p:cNvGrpSpPr>
          <p:nvPr/>
        </p:nvGrpSpPr>
        <p:grpSpPr bwMode="auto">
          <a:xfrm>
            <a:off x="5324475" y="5553075"/>
            <a:ext cx="3711575" cy="838200"/>
            <a:chOff x="5148041" y="5553075"/>
            <a:chExt cx="3711575" cy="838200"/>
          </a:xfrm>
        </p:grpSpPr>
        <p:sp>
          <p:nvSpPr>
            <p:cNvPr id="4126" name="Text Box 72"/>
            <p:cNvSpPr txBox="1">
              <a:spLocks noChangeArrowheads="1"/>
            </p:cNvSpPr>
            <p:nvPr/>
          </p:nvSpPr>
          <p:spPr bwMode="auto">
            <a:xfrm>
              <a:off x="5148041" y="5772151"/>
              <a:ext cx="587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4127" name="Text Box 73"/>
            <p:cNvSpPr txBox="1">
              <a:spLocks noChangeArrowheads="1"/>
            </p:cNvSpPr>
            <p:nvPr/>
          </p:nvSpPr>
          <p:spPr bwMode="auto">
            <a:xfrm>
              <a:off x="6976841" y="5772151"/>
              <a:ext cx="1882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accept </a:t>
              </a:r>
              <a:r>
                <a:rPr lang="en-US" i="1">
                  <a:latin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</a:rPr>
                <a:t>0</a:t>
              </a:r>
            </a:p>
          </p:txBody>
        </p:sp>
        <p:graphicFrame>
          <p:nvGraphicFramePr>
            <p:cNvPr id="4103" name="Object 13"/>
            <p:cNvGraphicFramePr>
              <a:graphicFrameLocks noChangeAspect="1"/>
            </p:cNvGraphicFramePr>
            <p:nvPr/>
          </p:nvGraphicFramePr>
          <p:xfrm>
            <a:off x="5538566" y="5553075"/>
            <a:ext cx="141287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" name="Equation" r:id="rId26" imgW="863225" imgH="507780" progId="Equation.DSMT4">
                    <p:embed/>
                  </p:oleObj>
                </mc:Choice>
                <mc:Fallback>
                  <p:oleObj name="Equation" r:id="rId26" imgW="863225" imgH="507780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566" y="5553075"/>
                          <a:ext cx="1412875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2" name="Object 17"/>
          <p:cNvGraphicFramePr>
            <a:graphicFrameLocks noChangeAspect="1"/>
          </p:cNvGraphicFramePr>
          <p:nvPr/>
        </p:nvGraphicFramePr>
        <p:xfrm>
          <a:off x="5551488" y="1412875"/>
          <a:ext cx="29813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28" imgW="1816100" imgH="736600" progId="Equation.DSMT4">
                  <p:embed/>
                </p:oleObj>
              </mc:Choice>
              <mc:Fallback>
                <p:oleObj name="Equation" r:id="rId28" imgW="1816100" imgH="73660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412875"/>
                        <a:ext cx="29813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  <p:bldP spid="4120" grpId="0"/>
      <p:bldP spid="4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Family-level inference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9572" y="2454339"/>
            <a:ext cx="1584176" cy="478147"/>
            <a:chOff x="1043608" y="2132856"/>
            <a:chExt cx="1584176" cy="478147"/>
          </a:xfrm>
        </p:grpSpPr>
        <p:sp>
          <p:nvSpPr>
            <p:cNvPr id="2" name="Oval 1"/>
            <p:cNvSpPr/>
            <p:nvPr/>
          </p:nvSpPr>
          <p:spPr>
            <a:xfrm>
              <a:off x="1043608" y="213285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val 48"/>
            <p:cNvSpPr/>
            <p:nvPr/>
          </p:nvSpPr>
          <p:spPr>
            <a:xfrm>
              <a:off x="2195736" y="214436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urved Connector 51"/>
            <p:cNvCxnSpPr>
              <a:stCxn id="2" idx="5"/>
              <a:endCxn id="49" idx="3"/>
            </p:cNvCxnSpPr>
            <p:nvPr/>
          </p:nvCxnSpPr>
          <p:spPr>
            <a:xfrm rot="16200000" flipH="1">
              <a:off x="1829941" y="2113599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65094" y="21930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744" y="21789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5876" y="2454339"/>
            <a:ext cx="1584176" cy="478147"/>
            <a:chOff x="3779912" y="2149690"/>
            <a:chExt cx="1584176" cy="478147"/>
          </a:xfrm>
        </p:grpSpPr>
        <p:sp>
          <p:nvSpPr>
            <p:cNvPr id="65" name="Oval 64"/>
            <p:cNvSpPr/>
            <p:nvPr/>
          </p:nvSpPr>
          <p:spPr>
            <a:xfrm>
              <a:off x="3779912" y="214969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Oval 65"/>
            <p:cNvSpPr/>
            <p:nvPr/>
          </p:nvSpPr>
          <p:spPr>
            <a:xfrm>
              <a:off x="4932040" y="216120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urved Connector 66"/>
            <p:cNvCxnSpPr>
              <a:stCxn id="66" idx="1"/>
              <a:endCxn id="65" idx="7"/>
            </p:cNvCxnSpPr>
            <p:nvPr/>
          </p:nvCxnSpPr>
          <p:spPr>
            <a:xfrm rot="16200000" flipV="1">
              <a:off x="4566245" y="1800470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5" idx="5"/>
              <a:endCxn id="66" idx="3"/>
            </p:cNvCxnSpPr>
            <p:nvPr/>
          </p:nvCxnSpPr>
          <p:spPr>
            <a:xfrm rot="16200000" flipH="1">
              <a:off x="4566245" y="2130433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01398" y="22098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219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5876" y="4444437"/>
            <a:ext cx="1584176" cy="1351535"/>
            <a:chOff x="3851920" y="4139788"/>
            <a:chExt cx="1584176" cy="1351535"/>
          </a:xfrm>
        </p:grpSpPr>
        <p:sp>
          <p:nvSpPr>
            <p:cNvPr id="74" name="Oval 73"/>
            <p:cNvSpPr/>
            <p:nvPr/>
          </p:nvSpPr>
          <p:spPr>
            <a:xfrm>
              <a:off x="3851920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Oval 74"/>
            <p:cNvSpPr/>
            <p:nvPr/>
          </p:nvSpPr>
          <p:spPr>
            <a:xfrm>
              <a:off x="5004048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urved Connector 75"/>
            <p:cNvCxnSpPr>
              <a:stCxn id="75" idx="1"/>
              <a:endCxn id="74" idx="7"/>
            </p:cNvCxnSpPr>
            <p:nvPr/>
          </p:nvCxnSpPr>
          <p:spPr>
            <a:xfrm rot="16200000" flipV="1">
              <a:off x="4638253" y="3790568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74" idx="5"/>
              <a:endCxn id="75" idx="3"/>
            </p:cNvCxnSpPr>
            <p:nvPr/>
          </p:nvCxnSpPr>
          <p:spPr>
            <a:xfrm rot="16200000" flipH="1">
              <a:off x="4638253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73406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76056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647609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680012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2900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572" y="4444437"/>
            <a:ext cx="1584176" cy="1351535"/>
            <a:chOff x="1115616" y="4139788"/>
            <a:chExt cx="1584176" cy="1351535"/>
          </a:xfrm>
        </p:grpSpPr>
        <p:sp>
          <p:nvSpPr>
            <p:cNvPr id="83" name="Oval 82"/>
            <p:cNvSpPr/>
            <p:nvPr/>
          </p:nvSpPr>
          <p:spPr>
            <a:xfrm>
              <a:off x="1115616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Oval 83"/>
            <p:cNvSpPr/>
            <p:nvPr/>
          </p:nvSpPr>
          <p:spPr>
            <a:xfrm>
              <a:off x="2267744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urved Connector 85"/>
            <p:cNvCxnSpPr>
              <a:stCxn id="83" idx="5"/>
              <a:endCxn id="84" idx="3"/>
            </p:cNvCxnSpPr>
            <p:nvPr/>
          </p:nvCxnSpPr>
          <p:spPr>
            <a:xfrm rot="16200000" flipH="1">
              <a:off x="1901949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137102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39752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911305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1943708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6596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49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1</a:t>
            </a:r>
            <a:r>
              <a:rPr lang="fr-FR" dirty="0" smtClean="0"/>
              <a:t>|y) = 0.04</a:t>
            </a:r>
            <a:endParaRPr lang="fr-FR" dirty="0"/>
          </a:p>
        </p:txBody>
      </p:sp>
      <p:sp>
        <p:nvSpPr>
          <p:cNvPr id="92" name="TextBox 91"/>
          <p:cNvSpPr txBox="1"/>
          <p:nvPr/>
        </p:nvSpPr>
        <p:spPr>
          <a:xfrm>
            <a:off x="3419853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0.25</a:t>
            </a:r>
            <a:endParaRPr lang="fr-FR" dirty="0"/>
          </a:p>
        </p:txBody>
      </p:sp>
      <p:sp>
        <p:nvSpPr>
          <p:cNvPr id="97" name="TextBox 96"/>
          <p:cNvSpPr txBox="1"/>
          <p:nvPr/>
        </p:nvSpPr>
        <p:spPr>
          <a:xfrm>
            <a:off x="3462332" y="373364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0.7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683549" y="3733649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0.01</a:t>
            </a:r>
            <a:endParaRPr lang="fr-FR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14464"/>
              </p:ext>
            </p:extLst>
          </p:nvPr>
        </p:nvGraphicFramePr>
        <p:xfrm>
          <a:off x="5874304" y="2016046"/>
          <a:ext cx="3083281" cy="8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4" imgW="1777229" imgH="482391" progId="Equation.DSMT4">
                  <p:embed/>
                </p:oleObj>
              </mc:Choice>
              <mc:Fallback>
                <p:oleObj name="Equation" r:id="rId4" imgW="1777229" imgH="48239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304" y="2016046"/>
                        <a:ext cx="3083281" cy="836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02737" y="14127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6600"/>
                </a:solidFill>
              </a:rPr>
              <a:t>model </a:t>
            </a:r>
            <a:r>
              <a:rPr lang="fr-FR" dirty="0" err="1" smtClean="0">
                <a:solidFill>
                  <a:srgbClr val="CC6600"/>
                </a:solidFill>
              </a:rPr>
              <a:t>selection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error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risk</a:t>
            </a:r>
            <a:r>
              <a:rPr lang="fr-FR" dirty="0" smtClean="0">
                <a:solidFill>
                  <a:srgbClr val="CC6600"/>
                </a:solidFill>
              </a:rPr>
              <a:t>:</a:t>
            </a:r>
            <a:endParaRPr lang="fr-FR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059832" y="1475492"/>
            <a:ext cx="2376264" cy="4464496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3528" y="1475492"/>
            <a:ext cx="2376264" cy="4464496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Family-level inference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9572" y="2454339"/>
            <a:ext cx="1584176" cy="478147"/>
            <a:chOff x="1043608" y="2132856"/>
            <a:chExt cx="1584176" cy="478147"/>
          </a:xfrm>
        </p:grpSpPr>
        <p:sp>
          <p:nvSpPr>
            <p:cNvPr id="2" name="Oval 1"/>
            <p:cNvSpPr/>
            <p:nvPr/>
          </p:nvSpPr>
          <p:spPr>
            <a:xfrm>
              <a:off x="1043608" y="213285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val 48"/>
            <p:cNvSpPr/>
            <p:nvPr/>
          </p:nvSpPr>
          <p:spPr>
            <a:xfrm>
              <a:off x="2195736" y="214436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urved Connector 51"/>
            <p:cNvCxnSpPr>
              <a:stCxn id="2" idx="5"/>
              <a:endCxn id="49" idx="3"/>
            </p:cNvCxnSpPr>
            <p:nvPr/>
          </p:nvCxnSpPr>
          <p:spPr>
            <a:xfrm rot="16200000" flipH="1">
              <a:off x="1829941" y="2113599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65094" y="21930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744" y="21789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5876" y="2454339"/>
            <a:ext cx="1584176" cy="478147"/>
            <a:chOff x="3779912" y="2149690"/>
            <a:chExt cx="1584176" cy="478147"/>
          </a:xfrm>
        </p:grpSpPr>
        <p:sp>
          <p:nvSpPr>
            <p:cNvPr id="65" name="Oval 64"/>
            <p:cNvSpPr/>
            <p:nvPr/>
          </p:nvSpPr>
          <p:spPr>
            <a:xfrm>
              <a:off x="3779912" y="214969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Oval 65"/>
            <p:cNvSpPr/>
            <p:nvPr/>
          </p:nvSpPr>
          <p:spPr>
            <a:xfrm>
              <a:off x="4932040" y="216120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urved Connector 66"/>
            <p:cNvCxnSpPr>
              <a:stCxn id="66" idx="1"/>
              <a:endCxn id="65" idx="7"/>
            </p:cNvCxnSpPr>
            <p:nvPr/>
          </p:nvCxnSpPr>
          <p:spPr>
            <a:xfrm rot="16200000" flipV="1">
              <a:off x="4566245" y="1800470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5" idx="5"/>
              <a:endCxn id="66" idx="3"/>
            </p:cNvCxnSpPr>
            <p:nvPr/>
          </p:nvCxnSpPr>
          <p:spPr>
            <a:xfrm rot="16200000" flipH="1">
              <a:off x="4566245" y="2130433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01398" y="22098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219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5876" y="4444437"/>
            <a:ext cx="1584176" cy="1351535"/>
            <a:chOff x="3851920" y="4139788"/>
            <a:chExt cx="1584176" cy="1351535"/>
          </a:xfrm>
        </p:grpSpPr>
        <p:sp>
          <p:nvSpPr>
            <p:cNvPr id="74" name="Oval 73"/>
            <p:cNvSpPr/>
            <p:nvPr/>
          </p:nvSpPr>
          <p:spPr>
            <a:xfrm>
              <a:off x="3851920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Oval 74"/>
            <p:cNvSpPr/>
            <p:nvPr/>
          </p:nvSpPr>
          <p:spPr>
            <a:xfrm>
              <a:off x="5004048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urved Connector 75"/>
            <p:cNvCxnSpPr>
              <a:stCxn id="75" idx="1"/>
              <a:endCxn id="74" idx="7"/>
            </p:cNvCxnSpPr>
            <p:nvPr/>
          </p:nvCxnSpPr>
          <p:spPr>
            <a:xfrm rot="16200000" flipV="1">
              <a:off x="4638253" y="3790568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74" idx="5"/>
              <a:endCxn id="75" idx="3"/>
            </p:cNvCxnSpPr>
            <p:nvPr/>
          </p:nvCxnSpPr>
          <p:spPr>
            <a:xfrm rot="16200000" flipH="1">
              <a:off x="4638253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73406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76056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647609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680012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2900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572" y="4444437"/>
            <a:ext cx="1584176" cy="1351535"/>
            <a:chOff x="1115616" y="4139788"/>
            <a:chExt cx="1584176" cy="1351535"/>
          </a:xfrm>
        </p:grpSpPr>
        <p:sp>
          <p:nvSpPr>
            <p:cNvPr id="83" name="Oval 82"/>
            <p:cNvSpPr/>
            <p:nvPr/>
          </p:nvSpPr>
          <p:spPr>
            <a:xfrm>
              <a:off x="1115616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Oval 83"/>
            <p:cNvSpPr/>
            <p:nvPr/>
          </p:nvSpPr>
          <p:spPr>
            <a:xfrm>
              <a:off x="2267744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urved Connector 85"/>
            <p:cNvCxnSpPr>
              <a:stCxn id="83" idx="5"/>
              <a:endCxn id="84" idx="3"/>
            </p:cNvCxnSpPr>
            <p:nvPr/>
          </p:nvCxnSpPr>
          <p:spPr>
            <a:xfrm rot="16200000" flipH="1">
              <a:off x="1901949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137102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39752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911305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1943708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6596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49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1</a:t>
            </a:r>
            <a:r>
              <a:rPr lang="fr-FR" dirty="0" smtClean="0"/>
              <a:t>|y) = 0.04</a:t>
            </a:r>
            <a:endParaRPr lang="fr-FR" dirty="0"/>
          </a:p>
        </p:txBody>
      </p:sp>
      <p:sp>
        <p:nvSpPr>
          <p:cNvPr id="92" name="TextBox 91"/>
          <p:cNvSpPr txBox="1"/>
          <p:nvPr/>
        </p:nvSpPr>
        <p:spPr>
          <a:xfrm>
            <a:off x="3419853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0.25</a:t>
            </a:r>
            <a:endParaRPr lang="fr-FR" dirty="0"/>
          </a:p>
        </p:txBody>
      </p:sp>
      <p:sp>
        <p:nvSpPr>
          <p:cNvPr id="97" name="TextBox 96"/>
          <p:cNvSpPr txBox="1"/>
          <p:nvPr/>
        </p:nvSpPr>
        <p:spPr>
          <a:xfrm>
            <a:off x="3462332" y="373364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0.7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683549" y="3733649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0.01</a:t>
            </a:r>
            <a:endParaRPr lang="fr-FR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26015"/>
              </p:ext>
            </p:extLst>
          </p:nvPr>
        </p:nvGraphicFramePr>
        <p:xfrm>
          <a:off x="5874304" y="2016046"/>
          <a:ext cx="3083281" cy="8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4" imgW="1777229" imgH="482391" progId="Equation.DSMT4">
                  <p:embed/>
                </p:oleObj>
              </mc:Choice>
              <mc:Fallback>
                <p:oleObj name="Equation" r:id="rId4" imgW="1777229" imgH="482391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304" y="2016046"/>
                        <a:ext cx="3083281" cy="836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02737" y="14127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6600"/>
                </a:solidFill>
              </a:rPr>
              <a:t>model </a:t>
            </a:r>
            <a:r>
              <a:rPr lang="fr-FR" dirty="0" err="1" smtClean="0">
                <a:solidFill>
                  <a:srgbClr val="CC6600"/>
                </a:solidFill>
              </a:rPr>
              <a:t>selection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error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risk</a:t>
            </a:r>
            <a:r>
              <a:rPr lang="fr-FR" dirty="0" smtClean="0">
                <a:solidFill>
                  <a:srgbClr val="CC6600"/>
                </a:solidFill>
              </a:rPr>
              <a:t>:</a:t>
            </a:r>
            <a:endParaRPr lang="fr-FR" dirty="0">
              <a:solidFill>
                <a:srgbClr val="CC66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83973" y="615601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P(f</a:t>
            </a:r>
            <a:r>
              <a:rPr lang="fr-FR" baseline="-25000" dirty="0" smtClean="0"/>
              <a:t>2</a:t>
            </a:r>
            <a:r>
              <a:rPr lang="fr-FR" dirty="0" smtClean="0"/>
              <a:t>|y) = 0.95</a:t>
            </a:r>
            <a:endParaRPr lang="fr-FR" dirty="0"/>
          </a:p>
        </p:txBody>
      </p:sp>
      <p:sp>
        <p:nvSpPr>
          <p:cNvPr id="105" name="TextBox 104"/>
          <p:cNvSpPr txBox="1"/>
          <p:nvPr/>
        </p:nvSpPr>
        <p:spPr>
          <a:xfrm>
            <a:off x="747669" y="615601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P(f</a:t>
            </a:r>
            <a:r>
              <a:rPr lang="fr-FR" baseline="-25000" dirty="0" smtClean="0"/>
              <a:t>1</a:t>
            </a:r>
            <a:r>
              <a:rPr lang="fr-FR" dirty="0" smtClean="0"/>
              <a:t>|y) = 0.05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15944" y="3078252"/>
            <a:ext cx="0" cy="1260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50696"/>
              </p:ext>
            </p:extLst>
          </p:nvPr>
        </p:nvGraphicFramePr>
        <p:xfrm>
          <a:off x="5874482" y="5645869"/>
          <a:ext cx="30829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6" imgW="1778000" imgH="508000" progId="Equation.DSMT4">
                  <p:embed/>
                </p:oleObj>
              </mc:Choice>
              <mc:Fallback>
                <p:oleObj name="Equation" r:id="rId6" imgW="1778000" imgH="5080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482" y="5645869"/>
                        <a:ext cx="30829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28385" y="3294276"/>
            <a:ext cx="27751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family</a:t>
            </a:r>
            <a:r>
              <a:rPr lang="fr-FR" b="1" dirty="0" smtClean="0"/>
              <a:t> </a:t>
            </a:r>
            <a:r>
              <a:rPr lang="fr-FR" b="1" dirty="0" err="1" smtClean="0"/>
              <a:t>inference</a:t>
            </a:r>
            <a:endParaRPr lang="fr-FR" b="1" dirty="0" smtClean="0"/>
          </a:p>
          <a:p>
            <a:pPr algn="ctr"/>
            <a:r>
              <a:rPr lang="fr-FR" dirty="0" smtClean="0"/>
              <a:t>(pool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83517"/>
              </p:ext>
            </p:extLst>
          </p:nvPr>
        </p:nvGraphicFramePr>
        <p:xfrm>
          <a:off x="6238019" y="4663033"/>
          <a:ext cx="23558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8" imgW="1358900" imgH="368300" progId="Equation.DSMT4">
                  <p:embed/>
                </p:oleObj>
              </mc:Choice>
              <mc:Fallback>
                <p:oleObj name="Equation" r:id="rId8" imgW="1358900" imgH="3683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019" y="4663033"/>
                        <a:ext cx="23558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6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Sampling subjects as marbles in an urn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3648" y="1124744"/>
            <a:ext cx="1584176" cy="1548648"/>
            <a:chOff x="1115616" y="2096376"/>
            <a:chExt cx="1584176" cy="1548648"/>
          </a:xfrm>
        </p:grpSpPr>
        <p:sp>
          <p:nvSpPr>
            <p:cNvPr id="3" name="Flowchart: Magnetic Disk 2"/>
            <p:cNvSpPr/>
            <p:nvPr/>
          </p:nvSpPr>
          <p:spPr>
            <a:xfrm>
              <a:off x="1115616" y="2096376"/>
              <a:ext cx="1584176" cy="1548648"/>
            </a:xfrm>
            <a:prstGeom prst="flowChartMagneticDisk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763688" y="328498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Oval 52"/>
            <p:cNvSpPr/>
            <p:nvPr/>
          </p:nvSpPr>
          <p:spPr>
            <a:xfrm>
              <a:off x="1331640" y="270892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val 53"/>
            <p:cNvSpPr/>
            <p:nvPr/>
          </p:nvSpPr>
          <p:spPr>
            <a:xfrm>
              <a:off x="1331640" y="321297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Oval 54"/>
            <p:cNvSpPr/>
            <p:nvPr/>
          </p:nvSpPr>
          <p:spPr>
            <a:xfrm>
              <a:off x="2339752" y="270892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Oval 56"/>
            <p:cNvSpPr/>
            <p:nvPr/>
          </p:nvSpPr>
          <p:spPr>
            <a:xfrm>
              <a:off x="2051720" y="299695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Oval 57"/>
            <p:cNvSpPr/>
            <p:nvPr/>
          </p:nvSpPr>
          <p:spPr>
            <a:xfrm>
              <a:off x="1619672" y="2924944"/>
              <a:ext cx="216024" cy="21602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Oval 58"/>
            <p:cNvSpPr/>
            <p:nvPr/>
          </p:nvSpPr>
          <p:spPr>
            <a:xfrm>
              <a:off x="1907704" y="2708920"/>
              <a:ext cx="216024" cy="21602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Oval 59"/>
            <p:cNvSpPr/>
            <p:nvPr/>
          </p:nvSpPr>
          <p:spPr>
            <a:xfrm>
              <a:off x="2339752" y="3212976"/>
              <a:ext cx="216024" cy="21602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79933" y="1254194"/>
            <a:ext cx="3296269" cy="859968"/>
            <a:chOff x="4505251" y="1283006"/>
            <a:chExt cx="3296269" cy="85996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8582818"/>
                </p:ext>
              </p:extLst>
            </p:nvPr>
          </p:nvGraphicFramePr>
          <p:xfrm>
            <a:off x="4505251" y="1307949"/>
            <a:ext cx="858837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2" name="Equation" r:id="rId4" imgW="495085" imgH="482391" progId="Equation.DSMT4">
                    <p:embed/>
                  </p:oleObj>
                </mc:Choice>
                <mc:Fallback>
                  <p:oleObj name="Equation" r:id="rId4" imgW="495085" imgH="482391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251" y="1307949"/>
                          <a:ext cx="858837" cy="835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76"/>
            <p:cNvSpPr txBox="1">
              <a:spLocks noChangeArrowheads="1"/>
            </p:cNvSpPr>
            <p:nvPr/>
          </p:nvSpPr>
          <p:spPr bwMode="auto">
            <a:xfrm>
              <a:off x="5423946" y="1283006"/>
              <a:ext cx="21723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</a:rPr>
                <a:t>→ </a:t>
              </a:r>
              <a:r>
                <a:rPr lang="en-US" sz="2000" i="1" dirty="0" err="1" smtClean="0">
                  <a:latin typeface="Times New Roman" pitchFamily="18" charset="0"/>
                </a:rPr>
                <a:t>i</a:t>
              </a:r>
              <a:r>
                <a:rPr lang="en-US" baseline="30000" dirty="0" err="1" smtClean="0"/>
                <a:t>th</a:t>
              </a:r>
              <a:r>
                <a:rPr lang="en-US" dirty="0" smtClean="0"/>
                <a:t> marble is blue</a:t>
              </a:r>
              <a:endParaRPr lang="en-US" dirty="0"/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5423946" y="1695943"/>
              <a:ext cx="2377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</a:rPr>
                <a:t>→ </a:t>
              </a:r>
              <a:r>
                <a:rPr lang="en-US" sz="2000" i="1" dirty="0" err="1" smtClean="0">
                  <a:latin typeface="Times New Roman" pitchFamily="18" charset="0"/>
                </a:rPr>
                <a:t>i</a:t>
              </a:r>
              <a:r>
                <a:rPr lang="en-US" baseline="30000" dirty="0" err="1" smtClean="0"/>
                <a:t>th</a:t>
              </a:r>
              <a:r>
                <a:rPr lang="en-US" dirty="0" smtClean="0"/>
                <a:t> marble is purple</a:t>
              </a:r>
              <a:endParaRPr lang="en-US" dirty="0"/>
            </a:p>
          </p:txBody>
        </p:sp>
      </p:grpSp>
      <p:sp>
        <p:nvSpPr>
          <p:cNvPr id="71" name="Text Box 76"/>
          <p:cNvSpPr txBox="1">
            <a:spLocks noChangeArrowheads="1"/>
          </p:cNvSpPr>
          <p:nvPr/>
        </p:nvSpPr>
        <p:spPr bwMode="auto">
          <a:xfrm>
            <a:off x="2985348" y="3244914"/>
            <a:ext cx="5763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→ (binomial) probability of drawing a set of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marbles: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97626"/>
              </p:ext>
            </p:extLst>
          </p:nvPr>
        </p:nvGraphicFramePr>
        <p:xfrm>
          <a:off x="4274468" y="3933056"/>
          <a:ext cx="28178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Equation" r:id="rId6" imgW="1625600" imgH="431800" progId="Equation.DSMT4">
                  <p:embed/>
                </p:oleObj>
              </mc:Choice>
              <mc:Fallback>
                <p:oleObj name="Equation" r:id="rId6" imgW="1625600" imgH="4318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468" y="3933056"/>
                        <a:ext cx="2817812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1684216" y="5219908"/>
            <a:ext cx="581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Thus, our belief about the frequency of blue marbles is: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73531"/>
              </p:ext>
            </p:extLst>
          </p:nvPr>
        </p:nvGraphicFramePr>
        <p:xfrm>
          <a:off x="1468140" y="5805264"/>
          <a:ext cx="62722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8" imgW="3619500" imgH="444500" progId="Equation.DSMT4">
                  <p:embed/>
                </p:oleObj>
              </mc:Choice>
              <mc:Fallback>
                <p:oleObj name="Equation" r:id="rId8" imgW="3619500" imgH="4445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140" y="5805264"/>
                        <a:ext cx="62722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53409" y="2232052"/>
            <a:ext cx="4365351" cy="369332"/>
            <a:chOff x="3923928" y="2562305"/>
            <a:chExt cx="4365351" cy="36933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381863"/>
                </p:ext>
              </p:extLst>
            </p:nvPr>
          </p:nvGraphicFramePr>
          <p:xfrm>
            <a:off x="3923928" y="2632273"/>
            <a:ext cx="198437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2632273"/>
                          <a:ext cx="198437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4225346" y="2562305"/>
              <a:ext cx="40639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= frequency of blue marbles in the urn</a:t>
              </a:r>
              <a:endParaRPr lang="en-US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755576" y="4149080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35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36"/>
          <p:cNvSpPr/>
          <p:nvPr/>
        </p:nvSpPr>
        <p:spPr>
          <a:xfrm>
            <a:off x="2699792" y="4149080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val 37"/>
          <p:cNvSpPr/>
          <p:nvPr/>
        </p:nvSpPr>
        <p:spPr>
          <a:xfrm>
            <a:off x="1691680" y="3140968"/>
            <a:ext cx="576064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Straight Arrow Connector 38"/>
          <p:cNvCxnSpPr>
            <a:stCxn id="38" idx="3"/>
            <a:endCxn id="35" idx="7"/>
          </p:cNvCxnSpPr>
          <p:nvPr/>
        </p:nvCxnSpPr>
        <p:spPr>
          <a:xfrm flipH="1">
            <a:off x="1247277" y="3632669"/>
            <a:ext cx="528766" cy="6007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5"/>
            <a:endCxn id="37" idx="1"/>
          </p:cNvCxnSpPr>
          <p:nvPr/>
        </p:nvCxnSpPr>
        <p:spPr>
          <a:xfrm>
            <a:off x="2183381" y="3632669"/>
            <a:ext cx="600774" cy="6007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4"/>
            <a:endCxn id="36" idx="0"/>
          </p:cNvCxnSpPr>
          <p:nvPr/>
        </p:nvCxnSpPr>
        <p:spPr>
          <a:xfrm flipH="1">
            <a:off x="1763688" y="3717032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52817"/>
              </p:ext>
            </p:extLst>
          </p:nvPr>
        </p:nvGraphicFramePr>
        <p:xfrm>
          <a:off x="1885934" y="3319462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12" imgW="114102" imgH="126780" progId="Equation.DSMT4">
                  <p:embed/>
                </p:oleObj>
              </mc:Choice>
              <mc:Fallback>
                <p:oleObj name="Equation" r:id="rId12" imgW="114102" imgH="1267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34" y="3319462"/>
                        <a:ext cx="196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446604"/>
              </p:ext>
            </p:extLst>
          </p:nvPr>
        </p:nvGraphicFramePr>
        <p:xfrm>
          <a:off x="881368" y="4228651"/>
          <a:ext cx="3286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14" imgW="190500" imgH="228600" progId="Equation.DSMT4">
                  <p:embed/>
                </p:oleObj>
              </mc:Choice>
              <mc:Fallback>
                <p:oleObj name="Equation" r:id="rId14" imgW="190500" imgH="2286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68" y="4228651"/>
                        <a:ext cx="3286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04003"/>
              </p:ext>
            </p:extLst>
          </p:nvPr>
        </p:nvGraphicFramePr>
        <p:xfrm>
          <a:off x="1608907" y="4220915"/>
          <a:ext cx="3508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16" imgW="203112" imgH="228501" progId="Equation.DSMT4">
                  <p:embed/>
                </p:oleObj>
              </mc:Choice>
              <mc:Fallback>
                <p:oleObj name="Equation" r:id="rId16" imgW="203112" imgH="228501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07" y="4220915"/>
                        <a:ext cx="35083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76907"/>
              </p:ext>
            </p:extLst>
          </p:nvPr>
        </p:nvGraphicFramePr>
        <p:xfrm>
          <a:off x="2826392" y="4221088"/>
          <a:ext cx="3508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Equation" r:id="rId18" imgW="203112" imgH="228501" progId="Equation.DSMT4">
                  <p:embed/>
                </p:oleObj>
              </mc:Choice>
              <mc:Fallback>
                <p:oleObj name="Equation" r:id="rId18" imgW="203112" imgH="22850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392" y="4221088"/>
                        <a:ext cx="35083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74173" y="3927834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51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RFX group-level </a:t>
            </a:r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model comparison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574390" y="1124744"/>
            <a:ext cx="8092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At least, we can measure how likely is the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subject’s data under each model!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1489"/>
              </p:ext>
            </p:extLst>
          </p:nvPr>
        </p:nvGraphicFramePr>
        <p:xfrm>
          <a:off x="3944938" y="3329359"/>
          <a:ext cx="41846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" name="Equation" r:id="rId4" imgW="2413000" imgH="431800" progId="Equation.DSMT4">
                  <p:embed/>
                </p:oleObj>
              </mc:Choice>
              <mc:Fallback>
                <p:oleObj name="Equation" r:id="rId4" imgW="2413000" imgH="43180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329359"/>
                        <a:ext cx="4184650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4103"/>
          <p:cNvGrpSpPr/>
          <p:nvPr/>
        </p:nvGrpSpPr>
        <p:grpSpPr>
          <a:xfrm>
            <a:off x="1547664" y="1412776"/>
            <a:ext cx="6048672" cy="1368350"/>
            <a:chOff x="1115616" y="2060848"/>
            <a:chExt cx="6048672" cy="1368350"/>
          </a:xfrm>
        </p:grpSpPr>
        <p:sp>
          <p:nvSpPr>
            <p:cNvPr id="73" name="Oval 72"/>
            <p:cNvSpPr/>
            <p:nvPr/>
          </p:nvSpPr>
          <p:spPr>
            <a:xfrm>
              <a:off x="1619672" y="2564904"/>
              <a:ext cx="216024" cy="216024"/>
            </a:xfrm>
            <a:prstGeom prst="ellipse">
              <a:avLst/>
            </a:prstGeom>
            <a:solidFill>
              <a:srgbClr val="A5002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5002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627784" y="2564904"/>
              <a:ext cx="216024" cy="216024"/>
            </a:xfrm>
            <a:prstGeom prst="ellipse">
              <a:avLst/>
            </a:prstGeom>
            <a:solidFill>
              <a:srgbClr val="6600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5002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444208" y="2564904"/>
              <a:ext cx="216024" cy="216024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5002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716016" y="2564904"/>
              <a:ext cx="216024" cy="216024"/>
            </a:xfrm>
            <a:prstGeom prst="ellipse">
              <a:avLst/>
            </a:prstGeom>
            <a:solidFill>
              <a:srgbClr val="66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50021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4056347"/>
                </p:ext>
              </p:extLst>
            </p:nvPr>
          </p:nvGraphicFramePr>
          <p:xfrm>
            <a:off x="4283968" y="2945011"/>
            <a:ext cx="1033463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7" name="Equation" r:id="rId6" imgW="596900" imgH="279400" progId="Equation.DSMT4">
                    <p:embed/>
                  </p:oleObj>
                </mc:Choice>
                <mc:Fallback>
                  <p:oleObj name="Equation" r:id="rId6" imgW="596900" imgH="279400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2945011"/>
                          <a:ext cx="1033463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430037"/>
                </p:ext>
              </p:extLst>
            </p:nvPr>
          </p:nvGraphicFramePr>
          <p:xfrm>
            <a:off x="6041925" y="2924944"/>
            <a:ext cx="1122363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8" name="Equation" r:id="rId8" imgW="647700" imgH="279400" progId="Equation.DSMT4">
                    <p:embed/>
                  </p:oleObj>
                </mc:Choice>
                <mc:Fallback>
                  <p:oleObj name="Equation" r:id="rId8" imgW="647700" imgH="279400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1925" y="2924944"/>
                          <a:ext cx="1122363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562829"/>
                </p:ext>
              </p:extLst>
            </p:nvPr>
          </p:nvGraphicFramePr>
          <p:xfrm>
            <a:off x="1115616" y="2924944"/>
            <a:ext cx="1055687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9" name="Equation" r:id="rId10" imgW="609600" imgH="279400" progId="Equation.DSMT4">
                    <p:embed/>
                  </p:oleObj>
                </mc:Choice>
                <mc:Fallback>
                  <p:oleObj name="Equation" r:id="rId10" imgW="609600" imgH="279400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2924944"/>
                          <a:ext cx="1055687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279064"/>
                </p:ext>
              </p:extLst>
            </p:nvPr>
          </p:nvGraphicFramePr>
          <p:xfrm>
            <a:off x="2198688" y="2924944"/>
            <a:ext cx="1100137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0" name="Equation" r:id="rId12" imgW="634725" imgH="279279" progId="Equation.DSMT4">
                    <p:embed/>
                  </p:oleObj>
                </mc:Choice>
                <mc:Fallback>
                  <p:oleObj name="Equation" r:id="rId12" imgW="634725" imgH="279279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8688" y="2924944"/>
                          <a:ext cx="1100137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Text Box 76"/>
            <p:cNvSpPr txBox="1">
              <a:spLocks noChangeArrowheads="1"/>
            </p:cNvSpPr>
            <p:nvPr/>
          </p:nvSpPr>
          <p:spPr bwMode="auto">
            <a:xfrm>
              <a:off x="3339733" y="2060848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latin typeface="+mj-lt"/>
                </a:rPr>
                <a:t>…</a:t>
              </a:r>
              <a:endParaRPr lang="en-US" sz="4800" dirty="0"/>
            </a:p>
          </p:txBody>
        </p:sp>
        <p:sp>
          <p:nvSpPr>
            <p:cNvPr id="103" name="Text Box 76"/>
            <p:cNvSpPr txBox="1">
              <a:spLocks noChangeArrowheads="1"/>
            </p:cNvSpPr>
            <p:nvPr/>
          </p:nvSpPr>
          <p:spPr bwMode="auto">
            <a:xfrm>
              <a:off x="5355957" y="2060848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latin typeface="+mj-lt"/>
                </a:rPr>
                <a:t>…</a:t>
              </a:r>
              <a:endParaRPr lang="en-US" sz="48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683568" y="5157192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Oval 105"/>
          <p:cNvSpPr/>
          <p:nvPr/>
        </p:nvSpPr>
        <p:spPr>
          <a:xfrm>
            <a:off x="1403648" y="5157192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Oval 106"/>
          <p:cNvSpPr/>
          <p:nvPr/>
        </p:nvSpPr>
        <p:spPr>
          <a:xfrm>
            <a:off x="2627784" y="5157192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Oval 107"/>
          <p:cNvSpPr/>
          <p:nvPr/>
        </p:nvSpPr>
        <p:spPr>
          <a:xfrm>
            <a:off x="683568" y="4221088"/>
            <a:ext cx="576064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Oval 108"/>
          <p:cNvSpPr/>
          <p:nvPr/>
        </p:nvSpPr>
        <p:spPr>
          <a:xfrm>
            <a:off x="1403648" y="4221088"/>
            <a:ext cx="576064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Oval 109"/>
          <p:cNvSpPr/>
          <p:nvPr/>
        </p:nvSpPr>
        <p:spPr>
          <a:xfrm>
            <a:off x="2627784" y="4221088"/>
            <a:ext cx="576064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Oval 110"/>
          <p:cNvSpPr/>
          <p:nvPr/>
        </p:nvSpPr>
        <p:spPr>
          <a:xfrm>
            <a:off x="1619672" y="3212976"/>
            <a:ext cx="576064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Straight Arrow Connector 30"/>
          <p:cNvCxnSpPr>
            <a:stCxn id="111" idx="3"/>
            <a:endCxn id="108" idx="7"/>
          </p:cNvCxnSpPr>
          <p:nvPr/>
        </p:nvCxnSpPr>
        <p:spPr>
          <a:xfrm flipH="1">
            <a:off x="1175269" y="3704677"/>
            <a:ext cx="528766" cy="6007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11" idx="5"/>
            <a:endCxn id="110" idx="1"/>
          </p:cNvCxnSpPr>
          <p:nvPr/>
        </p:nvCxnSpPr>
        <p:spPr>
          <a:xfrm>
            <a:off x="2111373" y="3704677"/>
            <a:ext cx="600774" cy="6007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1" idx="4"/>
            <a:endCxn id="109" idx="0"/>
          </p:cNvCxnSpPr>
          <p:nvPr/>
        </p:nvCxnSpPr>
        <p:spPr>
          <a:xfrm flipH="1">
            <a:off x="1691680" y="3789040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0" idx="4"/>
            <a:endCxn id="107" idx="0"/>
          </p:cNvCxnSpPr>
          <p:nvPr/>
        </p:nvCxnSpPr>
        <p:spPr>
          <a:xfrm>
            <a:off x="2915816" y="47971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4"/>
            <a:endCxn id="106" idx="0"/>
          </p:cNvCxnSpPr>
          <p:nvPr/>
        </p:nvCxnSpPr>
        <p:spPr>
          <a:xfrm>
            <a:off x="1691680" y="47971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8" idx="4"/>
            <a:endCxn id="29" idx="0"/>
          </p:cNvCxnSpPr>
          <p:nvPr/>
        </p:nvCxnSpPr>
        <p:spPr>
          <a:xfrm>
            <a:off x="971600" y="47971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6879"/>
              </p:ext>
            </p:extLst>
          </p:nvPr>
        </p:nvGraphicFramePr>
        <p:xfrm>
          <a:off x="1813926" y="3391470"/>
          <a:ext cx="196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Equation" r:id="rId14" imgW="114102" imgH="126780" progId="Equation.DSMT4">
                  <p:embed/>
                </p:oleObj>
              </mc:Choice>
              <mc:Fallback>
                <p:oleObj name="Equation" r:id="rId14" imgW="114102" imgH="12678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926" y="3391470"/>
                        <a:ext cx="196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" name="Object 40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8380"/>
              </p:ext>
            </p:extLst>
          </p:nvPr>
        </p:nvGraphicFramePr>
        <p:xfrm>
          <a:off x="809360" y="4300659"/>
          <a:ext cx="3286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Equation" r:id="rId16" imgW="190500" imgH="228600" progId="Equation.DSMT4">
                  <p:embed/>
                </p:oleObj>
              </mc:Choice>
              <mc:Fallback>
                <p:oleObj name="Equation" r:id="rId16" imgW="190500" imgH="2286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60" y="4300659"/>
                        <a:ext cx="3286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" name="Object 40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74365"/>
              </p:ext>
            </p:extLst>
          </p:nvPr>
        </p:nvGraphicFramePr>
        <p:xfrm>
          <a:off x="1536899" y="4292923"/>
          <a:ext cx="3508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" name="Equation" r:id="rId18" imgW="203112" imgH="228501" progId="Equation.DSMT4">
                  <p:embed/>
                </p:oleObj>
              </mc:Choice>
              <mc:Fallback>
                <p:oleObj name="Equation" r:id="rId18" imgW="203112" imgH="228501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899" y="4292923"/>
                        <a:ext cx="35083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40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51696"/>
              </p:ext>
            </p:extLst>
          </p:nvPr>
        </p:nvGraphicFramePr>
        <p:xfrm>
          <a:off x="2754384" y="4293096"/>
          <a:ext cx="3508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Equation" r:id="rId20" imgW="203112" imgH="228501" progId="Equation.DSMT4">
                  <p:embed/>
                </p:oleObj>
              </mc:Choice>
              <mc:Fallback>
                <p:oleObj name="Equation" r:id="rId20" imgW="203112" imgH="228501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84" y="4293096"/>
                        <a:ext cx="35083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0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2226"/>
              </p:ext>
            </p:extLst>
          </p:nvPr>
        </p:nvGraphicFramePr>
        <p:xfrm>
          <a:off x="2792611" y="5229548"/>
          <a:ext cx="307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Equation" r:id="rId22" imgW="177646" imgH="228402" progId="Equation.DSMT4">
                  <p:embed/>
                </p:oleObj>
              </mc:Choice>
              <mc:Fallback>
                <p:oleObj name="Equation" r:id="rId22" imgW="177646" imgH="228402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611" y="5229548"/>
                        <a:ext cx="3079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0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54254"/>
              </p:ext>
            </p:extLst>
          </p:nvPr>
        </p:nvGraphicFramePr>
        <p:xfrm>
          <a:off x="1570236" y="5229548"/>
          <a:ext cx="3063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6" name="Equation" r:id="rId24" imgW="177646" imgH="228402" progId="Equation.DSMT4">
                  <p:embed/>
                </p:oleObj>
              </mc:Choice>
              <mc:Fallback>
                <p:oleObj name="Equation" r:id="rId24" imgW="177646" imgH="228402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36" y="5229548"/>
                        <a:ext cx="3063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80202"/>
              </p:ext>
            </p:extLst>
          </p:nvPr>
        </p:nvGraphicFramePr>
        <p:xfrm>
          <a:off x="833636" y="5229548"/>
          <a:ext cx="284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" name="Equation" r:id="rId26" imgW="165028" imgH="228501" progId="Equation.DSMT4">
                  <p:embed/>
                </p:oleObj>
              </mc:Choice>
              <mc:Fallback>
                <p:oleObj name="Equation" r:id="rId26" imgW="165028" imgH="228501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36" y="5229548"/>
                        <a:ext cx="2841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2002165" y="3999842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…</a:t>
            </a:r>
            <a:endParaRPr lang="en-US" sz="4000" dirty="0"/>
          </a:p>
        </p:txBody>
      </p:sp>
      <p:sp>
        <p:nvSpPr>
          <p:cNvPr id="125" name="Text Box 76"/>
          <p:cNvSpPr txBox="1">
            <a:spLocks noChangeArrowheads="1"/>
          </p:cNvSpPr>
          <p:nvPr/>
        </p:nvSpPr>
        <p:spPr bwMode="auto">
          <a:xfrm>
            <a:off x="2002165" y="4923752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…</a:t>
            </a:r>
            <a:endParaRPr lang="en-US" sz="4000" dirty="0"/>
          </a:p>
        </p:txBody>
      </p:sp>
      <p:graphicFrame>
        <p:nvGraphicFramePr>
          <p:cNvPr id="4102" name="Object 4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52279"/>
              </p:ext>
            </p:extLst>
          </p:nvPr>
        </p:nvGraphicFramePr>
        <p:xfrm>
          <a:off x="4860032" y="4797152"/>
          <a:ext cx="24653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" name="Equation" r:id="rId28" imgW="1422400" imgH="355600" progId="Equation.DSMT4">
                  <p:embed/>
                </p:oleObj>
              </mc:Choice>
              <mc:Fallback>
                <p:oleObj name="Equation" r:id="rId28" imgW="1422400" imgH="355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97152"/>
                        <a:ext cx="2465388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 Box 76"/>
          <p:cNvSpPr txBox="1">
            <a:spLocks noChangeArrowheads="1"/>
          </p:cNvSpPr>
          <p:nvPr/>
        </p:nvSpPr>
        <p:spPr bwMode="auto">
          <a:xfrm>
            <a:off x="3851920" y="4293096"/>
            <a:ext cx="4647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Our belief about the frequency of models is:</a:t>
            </a:r>
            <a:endParaRPr lang="en-US" dirty="0"/>
          </a:p>
        </p:txBody>
      </p:sp>
      <p:sp>
        <p:nvSpPr>
          <p:cNvPr id="131" name="Text Box 76"/>
          <p:cNvSpPr txBox="1">
            <a:spLocks noChangeArrowheads="1"/>
          </p:cNvSpPr>
          <p:nvPr/>
        </p:nvSpPr>
        <p:spPr bwMode="auto">
          <a:xfrm>
            <a:off x="1937946" y="6084004"/>
            <a:ext cx="2634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6600"/>
                </a:solidFill>
              </a:rPr>
              <a:t>Exceedance</a:t>
            </a:r>
            <a:r>
              <a:rPr lang="en-US" dirty="0" smtClean="0">
                <a:solidFill>
                  <a:srgbClr val="CC6600"/>
                </a:solidFill>
              </a:rPr>
              <a:t> probability:</a:t>
            </a:r>
            <a:endParaRPr lang="en-US" dirty="0">
              <a:solidFill>
                <a:srgbClr val="CC6600"/>
              </a:solidFill>
            </a:endParaRPr>
          </a:p>
        </p:txBody>
      </p:sp>
      <p:graphicFrame>
        <p:nvGraphicFramePr>
          <p:cNvPr id="4106" name="Object 4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82396"/>
              </p:ext>
            </p:extLst>
          </p:nvPr>
        </p:nvGraphicFramePr>
        <p:xfrm>
          <a:off x="4835301" y="6021288"/>
          <a:ext cx="21129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Equation" r:id="rId30" imgW="1219200" imgH="279400" progId="Equation.DSMT4">
                  <p:embed/>
                </p:oleObj>
              </mc:Choice>
              <mc:Fallback>
                <p:oleObj name="Equation" r:id="rId30" imgW="1219200" imgH="2794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301" y="6021288"/>
                        <a:ext cx="21129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9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SPM: frequentist vs Bayesian RFX analysis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258" y="1412776"/>
            <a:ext cx="3360694" cy="2520000"/>
            <a:chOff x="779258" y="1412776"/>
            <a:chExt cx="3360694" cy="252000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58" y="1412776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45344" y="3587304"/>
              <a:ext cx="25922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083860"/>
                </p:ext>
              </p:extLst>
            </p:nvPr>
          </p:nvGraphicFramePr>
          <p:xfrm>
            <a:off x="1438573" y="2924944"/>
            <a:ext cx="879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Equation" r:id="rId5" imgW="507960" imgH="228600" progId="Equation.DSMT4">
                    <p:embed/>
                  </p:oleObj>
                </mc:Choice>
                <mc:Fallback>
                  <p:oleObj name="Equation" r:id="rId5" imgW="507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573" y="2924944"/>
                          <a:ext cx="8794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910006"/>
                </p:ext>
              </p:extLst>
            </p:nvPr>
          </p:nvGraphicFramePr>
          <p:xfrm>
            <a:off x="1403648" y="3366194"/>
            <a:ext cx="96678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Equation" r:id="rId7" imgW="558720" imgH="203040" progId="Equation.DSMT4">
                    <p:embed/>
                  </p:oleObj>
                </mc:Choice>
                <mc:Fallback>
                  <p:oleObj name="Equation" r:id="rId7" imgW="558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3366194"/>
                          <a:ext cx="966787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779258" y="4028125"/>
            <a:ext cx="3360694" cy="2641235"/>
            <a:chOff x="779258" y="4028125"/>
            <a:chExt cx="3360694" cy="2641235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58" y="4028125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45344" y="6165304"/>
              <a:ext cx="25922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862310"/>
                </p:ext>
              </p:extLst>
            </p:nvPr>
          </p:nvGraphicFramePr>
          <p:xfrm>
            <a:off x="1475656" y="6318522"/>
            <a:ext cx="96678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Equation" r:id="rId10" imgW="558720" imgH="203040" progId="Equation.DSMT4">
                    <p:embed/>
                  </p:oleObj>
                </mc:Choice>
                <mc:Fallback>
                  <p:oleObj name="Equation" r:id="rId10" imgW="558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6318522"/>
                          <a:ext cx="966787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7113828"/>
                </p:ext>
              </p:extLst>
            </p:nvPr>
          </p:nvGraphicFramePr>
          <p:xfrm>
            <a:off x="1510581" y="5877197"/>
            <a:ext cx="879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Equation" r:id="rId12" imgW="507960" imgH="228600" progId="Equation.DSMT4">
                    <p:embed/>
                  </p:oleObj>
                </mc:Choice>
                <mc:Fallback>
                  <p:oleObj name="Equation" r:id="rId12" imgW="507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581" y="5877197"/>
                          <a:ext cx="8794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932040" y="4028125"/>
            <a:ext cx="3360694" cy="2641235"/>
            <a:chOff x="4932040" y="4028125"/>
            <a:chExt cx="3360694" cy="2641235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28125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93232" y="6165304"/>
              <a:ext cx="25922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796099"/>
                </p:ext>
              </p:extLst>
            </p:nvPr>
          </p:nvGraphicFramePr>
          <p:xfrm>
            <a:off x="5621437" y="6318522"/>
            <a:ext cx="96678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Equation" r:id="rId15" imgW="558720" imgH="203040" progId="Equation.DSMT4">
                    <p:embed/>
                  </p:oleObj>
                </mc:Choice>
                <mc:Fallback>
                  <p:oleObj name="Equation" r:id="rId15" imgW="558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437" y="6318522"/>
                          <a:ext cx="966787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600519"/>
                </p:ext>
              </p:extLst>
            </p:nvPr>
          </p:nvGraphicFramePr>
          <p:xfrm>
            <a:off x="5656362" y="5877197"/>
            <a:ext cx="879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Equation" r:id="rId17" imgW="507960" imgH="228600" progId="Equation.DSMT4">
                    <p:embed/>
                  </p:oleObj>
                </mc:Choice>
                <mc:Fallback>
                  <p:oleObj name="Equation" r:id="rId17" imgW="507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362" y="5877197"/>
                          <a:ext cx="8794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4932040" y="1412776"/>
            <a:ext cx="3360694" cy="2520000"/>
            <a:chOff x="4932040" y="1412776"/>
            <a:chExt cx="3360694" cy="2520000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12776"/>
              <a:ext cx="3360694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93232" y="3587304"/>
              <a:ext cx="25922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8965"/>
                </p:ext>
              </p:extLst>
            </p:nvPr>
          </p:nvGraphicFramePr>
          <p:xfrm>
            <a:off x="5687045" y="2996952"/>
            <a:ext cx="8794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0" name="Equation" r:id="rId20" imgW="507960" imgH="228600" progId="Equation.DSMT4">
                    <p:embed/>
                  </p:oleObj>
                </mc:Choice>
                <mc:Fallback>
                  <p:oleObj name="Equation" r:id="rId20" imgW="507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7045" y="2996952"/>
                          <a:ext cx="8794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764621"/>
                </p:ext>
              </p:extLst>
            </p:nvPr>
          </p:nvGraphicFramePr>
          <p:xfrm>
            <a:off x="5652120" y="3438277"/>
            <a:ext cx="96678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Equation" r:id="rId22" imgW="558720" imgH="203040" progId="Equation.DSMT4">
                    <p:embed/>
                  </p:oleObj>
                </mc:Choice>
                <mc:Fallback>
                  <p:oleObj name="Equation" r:id="rId22" imgW="558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20" y="3438277"/>
                          <a:ext cx="966787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68431"/>
              </p:ext>
            </p:extLst>
          </p:nvPr>
        </p:nvGraphicFramePr>
        <p:xfrm>
          <a:off x="4097015" y="1106389"/>
          <a:ext cx="8350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24" imgW="482400" imgH="177480" progId="Equation.DSMT4">
                  <p:embed/>
                </p:oleObj>
              </mc:Choice>
              <mc:Fallback>
                <p:oleObj name="Equation" r:id="rId24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15" y="1106389"/>
                        <a:ext cx="8350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92877" y="256490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subjects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84962" y="244402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endParaRPr lang="fr-FR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0080" y="1124744"/>
            <a:ext cx="8361564" cy="5661528"/>
            <a:chOff x="180080" y="1124744"/>
            <a:chExt cx="8361564" cy="5661528"/>
          </a:xfrm>
        </p:grpSpPr>
        <p:sp>
          <p:nvSpPr>
            <p:cNvPr id="19" name="Oval 18"/>
            <p:cNvSpPr/>
            <p:nvPr/>
          </p:nvSpPr>
          <p:spPr>
            <a:xfrm>
              <a:off x="180080" y="3861048"/>
              <a:ext cx="4013076" cy="2925224"/>
            </a:xfrm>
            <a:prstGeom prst="ellipse">
              <a:avLst/>
            </a:pr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val 26"/>
            <p:cNvSpPr/>
            <p:nvPr/>
          </p:nvSpPr>
          <p:spPr>
            <a:xfrm>
              <a:off x="4528568" y="1124744"/>
              <a:ext cx="4013076" cy="2925224"/>
            </a:xfrm>
            <a:prstGeom prst="ellipse">
              <a:avLst/>
            </a:pr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448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2060848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An introduction to probabilistic modelling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Bayesian model comparison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SPM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8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2060848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An introduction to probabilistic modelling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Bayesian model comparison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SPM applications</a:t>
            </a:r>
          </a:p>
        </p:txBody>
      </p:sp>
    </p:spTree>
    <p:extLst>
      <p:ext uri="{BB962C8B-B14F-4D97-AF65-F5344CB8AC3E}">
        <p14:creationId xmlns:p14="http://schemas.microsoft.com/office/powerpoint/2010/main" val="9275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1501775"/>
            <a:ext cx="260191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5" cstate="print"/>
          <a:srcRect l="68733" t="30211" r="7530" b="14125"/>
          <a:stretch>
            <a:fillRect/>
          </a:stretch>
        </p:blipFill>
        <p:spPr bwMode="auto">
          <a:xfrm>
            <a:off x="4273550" y="1671638"/>
            <a:ext cx="730250" cy="11699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73150" y="4416425"/>
            <a:ext cx="146526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61950" y="3311525"/>
            <a:ext cx="12430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realignment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071688" y="3311525"/>
            <a:ext cx="1119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smoothing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087438" y="4545013"/>
            <a:ext cx="1389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normalisation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671888" y="3324225"/>
            <a:ext cx="20224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general linear model</a:t>
            </a:r>
          </a:p>
        </p:txBody>
      </p:sp>
      <p:pic>
        <p:nvPicPr>
          <p:cNvPr id="22537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7863" y="1676400"/>
            <a:ext cx="1384300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8" name="Picture 10"/>
          <p:cNvPicPr>
            <a:picLocks noChangeArrowheads="1"/>
          </p:cNvPicPr>
          <p:nvPr/>
        </p:nvPicPr>
        <p:blipFill>
          <a:blip r:embed="rId7" cstate="print"/>
          <a:srcRect l="10599" t="6715" r="8142" b="6468"/>
          <a:stretch>
            <a:fillRect/>
          </a:stretch>
        </p:blipFill>
        <p:spPr bwMode="auto">
          <a:xfrm>
            <a:off x="3906838" y="4392613"/>
            <a:ext cx="1493837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660775" y="3157538"/>
            <a:ext cx="2027238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85763" y="3157538"/>
            <a:ext cx="125253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81200" y="3157538"/>
            <a:ext cx="1339850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2542" name="Picture 1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8088" y="5437188"/>
            <a:ext cx="1262062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2582863" y="5729288"/>
            <a:ext cx="9604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template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990600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662113" y="3503613"/>
            <a:ext cx="2873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5724525" y="3429000"/>
            <a:ext cx="303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465455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51375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64795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343275" y="3500438"/>
            <a:ext cx="2857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17922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1344613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2255838" y="3851275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6145213" y="4114800"/>
            <a:ext cx="1246187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7667625" y="4144963"/>
            <a:ext cx="11747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Gaussian </a:t>
            </a:r>
          </a:p>
          <a:p>
            <a:pPr algn="ctr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field theory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792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2557" name="Picture 29"/>
          <p:cNvPicPr>
            <a:picLocks noChangeArrowheads="1"/>
          </p:cNvPicPr>
          <p:nvPr/>
        </p:nvPicPr>
        <p:blipFill>
          <a:blip r:embed="rId4" cstate="print"/>
          <a:srcRect l="5832" t="60948" r="69249" b="6488"/>
          <a:stretch>
            <a:fillRect/>
          </a:stretch>
        </p:blipFill>
        <p:spPr bwMode="auto">
          <a:xfrm>
            <a:off x="6318250" y="5410200"/>
            <a:ext cx="97631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58" name="Line 30"/>
          <p:cNvSpPr>
            <a:spLocks noChangeShapeType="1"/>
          </p:cNvSpPr>
          <p:nvPr/>
        </p:nvSpPr>
        <p:spPr bwMode="auto">
          <a:xfrm flipH="1">
            <a:off x="6783388" y="4900613"/>
            <a:ext cx="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6764338" y="4894263"/>
            <a:ext cx="865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p &lt;0.05</a:t>
            </a:r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6230938" y="4194175"/>
            <a:ext cx="10175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statistical</a:t>
            </a:r>
          </a:p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inference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7375525" y="4465638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317500" y="1341438"/>
            <a:ext cx="1392238" cy="1412875"/>
            <a:chOff x="197" y="764"/>
            <a:chExt cx="987" cy="890"/>
          </a:xfrm>
        </p:grpSpPr>
        <p:pic>
          <p:nvPicPr>
            <p:cNvPr id="22571" name="Picture 3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22572" name="Picture 36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22573" name="Picture 3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4988" y="249238"/>
            <a:ext cx="1790700" cy="4167187"/>
            <a:chOff x="337" y="157"/>
            <a:chExt cx="1128" cy="2625"/>
          </a:xfrm>
        </p:grpSpPr>
        <p:sp>
          <p:nvSpPr>
            <p:cNvPr id="118823" name="Text Box 39"/>
            <p:cNvSpPr txBox="1">
              <a:spLocks noChangeArrowheads="1"/>
            </p:cNvSpPr>
            <p:nvPr/>
          </p:nvSpPr>
          <p:spPr bwMode="auto">
            <a:xfrm>
              <a:off x="337" y="157"/>
              <a:ext cx="1128" cy="36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segmentation</a:t>
              </a:r>
            </a:p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and normalisation</a:t>
              </a:r>
              <a:endParaRPr lang="en-US" sz="1600" b="1">
                <a:solidFill>
                  <a:schemeClr val="bg1"/>
                </a:solidFill>
                <a:latin typeface="Arial Unicode MS" pitchFamily="1" charset="0"/>
              </a:endParaRPr>
            </a:p>
          </p:txBody>
        </p:sp>
        <p:cxnSp>
          <p:nvCxnSpPr>
            <p:cNvPr id="22570" name="AutoShape 40"/>
            <p:cNvCxnSpPr>
              <a:cxnSpLocks noChangeShapeType="1"/>
              <a:stCxn id="118823" idx="2"/>
              <a:endCxn id="22532" idx="0"/>
            </p:cNvCxnSpPr>
            <p:nvPr/>
          </p:nvCxnSpPr>
          <p:spPr bwMode="auto">
            <a:xfrm>
              <a:off x="902" y="523"/>
              <a:ext cx="236" cy="2259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8828" name="Text Box 44"/>
          <p:cNvSpPr txBox="1">
            <a:spLocks noChangeArrowheads="1"/>
          </p:cNvSpPr>
          <p:nvPr/>
        </p:nvSpPr>
        <p:spPr bwMode="auto">
          <a:xfrm>
            <a:off x="5394325" y="250825"/>
            <a:ext cx="1585913" cy="5810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dynamic causal</a:t>
            </a:r>
          </a:p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modelling</a:t>
            </a:r>
            <a:endParaRPr lang="en-US" sz="1600" b="1">
              <a:solidFill>
                <a:schemeClr val="bg1"/>
              </a:solidFill>
              <a:latin typeface="Arial Unicode MS" pitchFamily="1" charset="0"/>
            </a:endParaRPr>
          </a:p>
        </p:txBody>
      </p:sp>
      <p:grpSp>
        <p:nvGrpSpPr>
          <p:cNvPr id="22565" name="Group 48"/>
          <p:cNvGrpSpPr>
            <a:grpSpLocks/>
          </p:cNvGrpSpPr>
          <p:nvPr/>
        </p:nvGrpSpPr>
        <p:grpSpPr bwMode="auto">
          <a:xfrm>
            <a:off x="2854325" y="244475"/>
            <a:ext cx="3938588" cy="3863975"/>
            <a:chOff x="1798" y="154"/>
            <a:chExt cx="2481" cy="2434"/>
          </a:xfrm>
        </p:grpSpPr>
        <p:sp>
          <p:nvSpPr>
            <p:cNvPr id="118830" name="Text Box 46"/>
            <p:cNvSpPr txBox="1">
              <a:spLocks noChangeArrowheads="1"/>
            </p:cNvSpPr>
            <p:nvPr/>
          </p:nvSpPr>
          <p:spPr bwMode="auto">
            <a:xfrm>
              <a:off x="1798" y="154"/>
              <a:ext cx="1236" cy="36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posterior probability</a:t>
              </a:r>
            </a:p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maps (PPMs)</a:t>
              </a:r>
              <a:endParaRPr lang="en-US" sz="1600" b="1">
                <a:solidFill>
                  <a:schemeClr val="bg1"/>
                </a:solidFill>
                <a:latin typeface="Arial Unicode MS" pitchFamily="1" charset="0"/>
              </a:endParaRPr>
            </a:p>
          </p:txBody>
        </p:sp>
        <p:cxnSp>
          <p:nvCxnSpPr>
            <p:cNvPr id="22568" name="AutoShape 47"/>
            <p:cNvCxnSpPr>
              <a:cxnSpLocks noChangeShapeType="1"/>
              <a:stCxn id="118830" idx="2"/>
              <a:endCxn id="22556" idx="1"/>
            </p:cNvCxnSpPr>
            <p:nvPr/>
          </p:nvCxnSpPr>
          <p:spPr bwMode="auto">
            <a:xfrm>
              <a:off x="2416" y="520"/>
              <a:ext cx="1863" cy="206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8833" name="Text Box 49"/>
          <p:cNvSpPr txBox="1">
            <a:spLocks noChangeArrowheads="1"/>
          </p:cNvSpPr>
          <p:nvPr/>
        </p:nvSpPr>
        <p:spPr bwMode="auto">
          <a:xfrm>
            <a:off x="7448550" y="260350"/>
            <a:ext cx="1227138" cy="5810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multivariate</a:t>
            </a:r>
          </a:p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decoding</a:t>
            </a:r>
            <a:endParaRPr lang="en-US" sz="1600" b="1">
              <a:solidFill>
                <a:schemeClr val="bg1"/>
              </a:solidFill>
              <a:latin typeface="Arial Unicode MS" pitchFamily="1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8" grpId="0" animBg="1"/>
      <p:bldP spid="1188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7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2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32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33"/>
          <p:cNvSpPr>
            <a:spLocks noChangeArrowheads="1"/>
          </p:cNvSpPr>
          <p:nvPr/>
        </p:nvSpPr>
        <p:spPr bwMode="auto">
          <a:xfrm>
            <a:off x="0" y="5138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60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62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1" name="Rectangle 6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6162" name="Group 87"/>
          <p:cNvGrpSpPr>
            <a:grpSpLocks/>
          </p:cNvGrpSpPr>
          <p:nvPr/>
        </p:nvGrpSpPr>
        <p:grpSpPr bwMode="auto">
          <a:xfrm>
            <a:off x="684213" y="4235450"/>
            <a:ext cx="8027987" cy="2447925"/>
            <a:chOff x="431" y="2668"/>
            <a:chExt cx="5057" cy="1542"/>
          </a:xfrm>
        </p:grpSpPr>
        <p:sp>
          <p:nvSpPr>
            <p:cNvPr id="6190" name="Text Box 82"/>
            <p:cNvSpPr txBox="1">
              <a:spLocks noChangeArrowheads="1"/>
            </p:cNvSpPr>
            <p:nvPr/>
          </p:nvSpPr>
          <p:spPr bwMode="auto">
            <a:xfrm>
              <a:off x="2064" y="3979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grey matter</a:t>
              </a:r>
              <a:endParaRPr lang="en-US"/>
            </a:p>
          </p:txBody>
        </p:sp>
        <p:grpSp>
          <p:nvGrpSpPr>
            <p:cNvPr id="6191" name="Group 81"/>
            <p:cNvGrpSpPr>
              <a:grpSpLocks/>
            </p:cNvGrpSpPr>
            <p:nvPr/>
          </p:nvGrpSpPr>
          <p:grpSpPr bwMode="auto">
            <a:xfrm>
              <a:off x="1565" y="2668"/>
              <a:ext cx="3923" cy="1352"/>
              <a:chOff x="1819" y="2849"/>
              <a:chExt cx="3923" cy="1352"/>
            </a:xfrm>
          </p:grpSpPr>
          <p:pic>
            <p:nvPicPr>
              <p:cNvPr id="6195" name="Picture 5"/>
              <p:cNvPicPr>
                <a:picLocks noChangeArrowheads="1"/>
              </p:cNvPicPr>
              <p:nvPr/>
            </p:nvPicPr>
            <p:blipFill>
              <a:blip r:embed="rId4" cstate="print"/>
              <a:srcRect t="47693"/>
              <a:stretch>
                <a:fillRect/>
              </a:stretch>
            </p:blipFill>
            <p:spPr bwMode="auto">
              <a:xfrm>
                <a:off x="2064" y="2886"/>
                <a:ext cx="3674" cy="1315"/>
              </a:xfrm>
              <a:prstGeom prst="rect">
                <a:avLst/>
              </a:prstGeom>
              <a:noFill/>
              <a:ln w="57150" cmpd="thickThin">
                <a:noFill/>
                <a:miter lim="800000"/>
                <a:headEnd/>
                <a:tailEnd/>
              </a:ln>
            </p:spPr>
          </p:pic>
          <p:sp>
            <p:nvSpPr>
              <p:cNvPr id="6196" name="Rectangle 80"/>
              <p:cNvSpPr>
                <a:spLocks noChangeArrowheads="1"/>
              </p:cNvSpPr>
              <p:nvPr/>
            </p:nvSpPr>
            <p:spPr bwMode="auto">
              <a:xfrm>
                <a:off x="1819" y="2849"/>
                <a:ext cx="3923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192" name="Text Box 83"/>
            <p:cNvSpPr txBox="1">
              <a:spLocks noChangeArrowheads="1"/>
            </p:cNvSpPr>
            <p:nvPr/>
          </p:nvSpPr>
          <p:spPr bwMode="auto">
            <a:xfrm>
              <a:off x="431" y="397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6193" name="Text Box 84"/>
            <p:cNvSpPr txBox="1">
              <a:spLocks noChangeArrowheads="1"/>
            </p:cNvSpPr>
            <p:nvPr/>
          </p:nvSpPr>
          <p:spPr bwMode="auto">
            <a:xfrm>
              <a:off x="4717" y="397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CSF</a:t>
              </a:r>
              <a:endParaRPr lang="en-US" sz="1400"/>
            </a:p>
          </p:txBody>
        </p:sp>
        <p:sp>
          <p:nvSpPr>
            <p:cNvPr id="6194" name="Text Box 85"/>
            <p:cNvSpPr txBox="1">
              <a:spLocks noChangeArrowheads="1"/>
            </p:cNvSpPr>
            <p:nvPr/>
          </p:nvSpPr>
          <p:spPr bwMode="auto">
            <a:xfrm>
              <a:off x="3288" y="3979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white matter</a:t>
              </a:r>
              <a:endParaRPr lang="en-US"/>
            </a:p>
          </p:txBody>
        </p:sp>
      </p:grpSp>
      <p:pic>
        <p:nvPicPr>
          <p:cNvPr id="6163" name="Picture 89" descr="Pictu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313" y="1150938"/>
            <a:ext cx="4840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4" name="Group 983"/>
          <p:cNvGrpSpPr>
            <a:grpSpLocks/>
          </p:cNvGrpSpPr>
          <p:nvPr/>
        </p:nvGrpSpPr>
        <p:grpSpPr bwMode="auto">
          <a:xfrm>
            <a:off x="342900" y="863600"/>
            <a:ext cx="3919538" cy="4443413"/>
            <a:chOff x="216" y="544"/>
            <a:chExt cx="2469" cy="2799"/>
          </a:xfrm>
        </p:grpSpPr>
        <p:sp>
          <p:nvSpPr>
            <p:cNvPr id="6166" name="Oval 950"/>
            <p:cNvSpPr>
              <a:spLocks noChangeArrowheads="1"/>
            </p:cNvSpPr>
            <p:nvPr/>
          </p:nvSpPr>
          <p:spPr bwMode="auto">
            <a:xfrm>
              <a:off x="960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951"/>
            <p:cNvSpPr>
              <a:spLocks noChangeArrowheads="1"/>
            </p:cNvSpPr>
            <p:nvPr/>
          </p:nvSpPr>
          <p:spPr bwMode="auto">
            <a:xfrm>
              <a:off x="1584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952"/>
            <p:cNvSpPr>
              <a:spLocks noChangeArrowheads="1"/>
            </p:cNvSpPr>
            <p:nvPr/>
          </p:nvSpPr>
          <p:spPr bwMode="auto">
            <a:xfrm>
              <a:off x="2160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953"/>
            <p:cNvSpPr>
              <a:spLocks noChangeArrowheads="1"/>
            </p:cNvSpPr>
            <p:nvPr/>
          </p:nvSpPr>
          <p:spPr bwMode="auto">
            <a:xfrm>
              <a:off x="240" y="1225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954"/>
            <p:cNvSpPr>
              <a:spLocks noChangeArrowheads="1"/>
            </p:cNvSpPr>
            <p:nvPr/>
          </p:nvSpPr>
          <p:spPr bwMode="auto">
            <a:xfrm>
              <a:off x="240" y="1757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955"/>
            <p:cNvSpPr>
              <a:spLocks noChangeArrowheads="1"/>
            </p:cNvSpPr>
            <p:nvPr/>
          </p:nvSpPr>
          <p:spPr bwMode="auto">
            <a:xfrm>
              <a:off x="240" y="2521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956"/>
            <p:cNvSpPr>
              <a:spLocks noChangeArrowheads="1"/>
            </p:cNvSpPr>
            <p:nvPr/>
          </p:nvSpPr>
          <p:spPr bwMode="auto">
            <a:xfrm>
              <a:off x="576" y="77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957"/>
            <p:cNvSpPr>
              <a:spLocks noChangeArrowheads="1"/>
            </p:cNvSpPr>
            <p:nvPr/>
          </p:nvSpPr>
          <p:spPr bwMode="auto">
            <a:xfrm>
              <a:off x="1023" y="7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958"/>
            <p:cNvSpPr>
              <a:spLocks noChangeArrowheads="1"/>
            </p:cNvSpPr>
            <p:nvPr/>
          </p:nvSpPr>
          <p:spPr bwMode="auto">
            <a:xfrm>
              <a:off x="1584" y="7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6175" name="AutoShape 959"/>
            <p:cNvCxnSpPr>
              <a:cxnSpLocks noChangeShapeType="1"/>
              <a:stCxn id="6169" idx="5"/>
              <a:endCxn id="6166" idx="1"/>
            </p:cNvCxnSpPr>
            <p:nvPr/>
          </p:nvCxnSpPr>
          <p:spPr bwMode="auto">
            <a:xfrm>
              <a:off x="609" y="1594"/>
              <a:ext cx="414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6" name="AutoShape 960"/>
            <p:cNvCxnSpPr>
              <a:cxnSpLocks noChangeShapeType="1"/>
              <a:stCxn id="6170" idx="6"/>
              <a:endCxn id="6166" idx="2"/>
            </p:cNvCxnSpPr>
            <p:nvPr/>
          </p:nvCxnSpPr>
          <p:spPr bwMode="auto">
            <a:xfrm flipV="1">
              <a:off x="672" y="1969"/>
              <a:ext cx="288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7" name="AutoShape 961"/>
            <p:cNvCxnSpPr>
              <a:cxnSpLocks noChangeShapeType="1"/>
              <a:stCxn id="6171" idx="7"/>
              <a:endCxn id="6166" idx="3"/>
            </p:cNvCxnSpPr>
            <p:nvPr/>
          </p:nvCxnSpPr>
          <p:spPr bwMode="auto">
            <a:xfrm flipV="1">
              <a:off x="609" y="2122"/>
              <a:ext cx="414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8" name="AutoShape 962"/>
            <p:cNvCxnSpPr>
              <a:cxnSpLocks noChangeShapeType="1"/>
            </p:cNvCxnSpPr>
            <p:nvPr/>
          </p:nvCxnSpPr>
          <p:spPr bwMode="auto">
            <a:xfrm>
              <a:off x="768" y="1114"/>
              <a:ext cx="336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9" name="AutoShape 963"/>
            <p:cNvCxnSpPr>
              <a:cxnSpLocks noChangeShapeType="1"/>
            </p:cNvCxnSpPr>
            <p:nvPr/>
          </p:nvCxnSpPr>
          <p:spPr bwMode="auto">
            <a:xfrm flipH="1">
              <a:off x="1145" y="1103"/>
              <a:ext cx="4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0" name="AutoShape 964"/>
            <p:cNvCxnSpPr>
              <a:cxnSpLocks noChangeShapeType="1"/>
            </p:cNvCxnSpPr>
            <p:nvPr/>
          </p:nvCxnSpPr>
          <p:spPr bwMode="auto">
            <a:xfrm flipH="1">
              <a:off x="1296" y="1054"/>
              <a:ext cx="361" cy="6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1" name="AutoShape 965"/>
            <p:cNvCxnSpPr>
              <a:cxnSpLocks noChangeShapeType="1"/>
              <a:stCxn id="6167" idx="2"/>
              <a:endCxn id="6166" idx="6"/>
            </p:cNvCxnSpPr>
            <p:nvPr/>
          </p:nvCxnSpPr>
          <p:spPr bwMode="auto">
            <a:xfrm flipH="1">
              <a:off x="1392" y="196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2" name="AutoShape 966"/>
            <p:cNvCxnSpPr>
              <a:cxnSpLocks noChangeShapeType="1"/>
              <a:stCxn id="6168" idx="2"/>
              <a:endCxn id="6167" idx="6"/>
            </p:cNvCxnSpPr>
            <p:nvPr/>
          </p:nvCxnSpPr>
          <p:spPr bwMode="auto">
            <a:xfrm flipH="1">
              <a:off x="2016" y="196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83" name="Text Box 967"/>
            <p:cNvSpPr txBox="1">
              <a:spLocks noChangeArrowheads="1"/>
            </p:cNvSpPr>
            <p:nvPr/>
          </p:nvSpPr>
          <p:spPr bwMode="auto">
            <a:xfrm>
              <a:off x="1344" y="793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  <a:endParaRPr lang="en-US"/>
            </a:p>
          </p:txBody>
        </p:sp>
        <p:sp>
          <p:nvSpPr>
            <p:cNvPr id="6184" name="Text Box 968"/>
            <p:cNvSpPr txBox="1">
              <a:spLocks noChangeArrowheads="1"/>
            </p:cNvSpPr>
            <p:nvPr/>
          </p:nvSpPr>
          <p:spPr bwMode="auto">
            <a:xfrm rot="-5400000">
              <a:off x="288" y="226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  <a:endParaRPr lang="en-US"/>
            </a:p>
          </p:txBody>
        </p:sp>
        <p:graphicFrame>
          <p:nvGraphicFramePr>
            <p:cNvPr id="6146" name="Object 969"/>
            <p:cNvGraphicFramePr>
              <a:graphicFrameLocks noChangeAspect="1"/>
            </p:cNvGraphicFramePr>
            <p:nvPr/>
          </p:nvGraphicFramePr>
          <p:xfrm>
            <a:off x="1093" y="1834"/>
            <a:ext cx="18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8" name="Equation" r:id="rId6" imgW="152400" imgH="203200" progId="Equation.DSMT4">
                    <p:embed/>
                  </p:oleObj>
                </mc:Choice>
                <mc:Fallback>
                  <p:oleObj name="Equation" r:id="rId6" imgW="152400" imgH="203200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" y="1834"/>
                          <a:ext cx="18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970"/>
            <p:cNvGraphicFramePr>
              <a:graphicFrameLocks noChangeAspect="1"/>
            </p:cNvGraphicFramePr>
            <p:nvPr/>
          </p:nvGraphicFramePr>
          <p:xfrm>
            <a:off x="1717" y="1823"/>
            <a:ext cx="17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9" name="Equation" r:id="rId8" imgW="139700" imgH="203200" progId="Equation.DSMT4">
                    <p:embed/>
                  </p:oleObj>
                </mc:Choice>
                <mc:Fallback>
                  <p:oleObj name="Equation" r:id="rId8" imgW="139700" imgH="203200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7" y="1823"/>
                          <a:ext cx="172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971"/>
            <p:cNvGraphicFramePr>
              <a:graphicFrameLocks noChangeAspect="1"/>
            </p:cNvGraphicFramePr>
            <p:nvPr/>
          </p:nvGraphicFramePr>
          <p:xfrm>
            <a:off x="2282" y="1849"/>
            <a:ext cx="17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0" name="Equation" r:id="rId10" imgW="139700" imgH="177800" progId="Equation.DSMT4">
                    <p:embed/>
                  </p:oleObj>
                </mc:Choice>
                <mc:Fallback>
                  <p:oleObj name="Equation" r:id="rId10" imgW="139700" imgH="177800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" y="1849"/>
                          <a:ext cx="172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972"/>
            <p:cNvGraphicFramePr>
              <a:graphicFrameLocks noChangeAspect="1"/>
            </p:cNvGraphicFramePr>
            <p:nvPr/>
          </p:nvGraphicFramePr>
          <p:xfrm>
            <a:off x="353" y="2602"/>
            <a:ext cx="23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1" name="Equation" r:id="rId12" imgW="190500" imgH="203200" progId="Equation.DSMT4">
                    <p:embed/>
                  </p:oleObj>
                </mc:Choice>
                <mc:Fallback>
                  <p:oleObj name="Equation" r:id="rId12" imgW="190500" imgH="203200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" y="2602"/>
                          <a:ext cx="234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973"/>
            <p:cNvGraphicFramePr>
              <a:graphicFrameLocks noChangeAspect="1"/>
            </p:cNvGraphicFramePr>
            <p:nvPr/>
          </p:nvGraphicFramePr>
          <p:xfrm>
            <a:off x="336" y="1849"/>
            <a:ext cx="23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2" name="Equation" r:id="rId14" imgW="190500" imgH="203200" progId="Equation.DSMT4">
                    <p:embed/>
                  </p:oleObj>
                </mc:Choice>
                <mc:Fallback>
                  <p:oleObj name="Equation" r:id="rId14" imgW="190500" imgH="203200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849"/>
                          <a:ext cx="234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974"/>
            <p:cNvGraphicFramePr>
              <a:graphicFrameLocks noChangeAspect="1"/>
            </p:cNvGraphicFramePr>
            <p:nvPr/>
          </p:nvGraphicFramePr>
          <p:xfrm>
            <a:off x="344" y="1295"/>
            <a:ext cx="21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3" name="Equation" r:id="rId16" imgW="177800" imgH="203200" progId="Equation.DSMT4">
                    <p:embed/>
                  </p:oleObj>
                </mc:Choice>
                <mc:Fallback>
                  <p:oleObj name="Equation" r:id="rId16" imgW="177800" imgH="203200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" y="1295"/>
                          <a:ext cx="21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975"/>
            <p:cNvGraphicFramePr>
              <a:graphicFrameLocks noChangeAspect="1"/>
            </p:cNvGraphicFramePr>
            <p:nvPr/>
          </p:nvGraphicFramePr>
          <p:xfrm>
            <a:off x="624" y="815"/>
            <a:ext cx="21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4" name="Equation" r:id="rId18" imgW="177800" imgH="203200" progId="Equation.DSMT4">
                    <p:embed/>
                  </p:oleObj>
                </mc:Choice>
                <mc:Fallback>
                  <p:oleObj name="Equation" r:id="rId18" imgW="177800" imgH="203200" progId="Equation.DSMT4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815"/>
                          <a:ext cx="21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976"/>
            <p:cNvGraphicFramePr>
              <a:graphicFrameLocks noChangeAspect="1"/>
            </p:cNvGraphicFramePr>
            <p:nvPr/>
          </p:nvGraphicFramePr>
          <p:xfrm>
            <a:off x="1067" y="793"/>
            <a:ext cx="24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5" name="Equation" r:id="rId20" imgW="203200" imgH="203200" progId="Equation.DSMT4">
                    <p:embed/>
                  </p:oleObj>
                </mc:Choice>
                <mc:Fallback>
                  <p:oleObj name="Equation" r:id="rId20" imgW="203200" imgH="203200" progId="Equation.DSMT4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" y="793"/>
                          <a:ext cx="24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977"/>
            <p:cNvGraphicFramePr>
              <a:graphicFrameLocks noChangeAspect="1"/>
            </p:cNvGraphicFramePr>
            <p:nvPr/>
          </p:nvGraphicFramePr>
          <p:xfrm>
            <a:off x="1643" y="797"/>
            <a:ext cx="24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6" name="Equation" r:id="rId22" imgW="203200" imgH="203200" progId="Equation.DSMT4">
                    <p:embed/>
                  </p:oleObj>
                </mc:Choice>
                <mc:Fallback>
                  <p:oleObj name="Equation" r:id="rId22" imgW="203200" imgH="203200" progId="Equation.DSMT4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" y="797"/>
                          <a:ext cx="24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5" name="Text Box 978"/>
            <p:cNvSpPr txBox="1">
              <a:spLocks noChangeArrowheads="1"/>
            </p:cNvSpPr>
            <p:nvPr/>
          </p:nvSpPr>
          <p:spPr bwMode="auto">
            <a:xfrm>
              <a:off x="672" y="544"/>
              <a:ext cx="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6600"/>
                  </a:solidFill>
                </a:rPr>
                <a:t>class variances</a:t>
              </a:r>
            </a:p>
          </p:txBody>
        </p:sp>
        <p:sp>
          <p:nvSpPr>
            <p:cNvPr id="6186" name="Text Box 979"/>
            <p:cNvSpPr txBox="1">
              <a:spLocks noChangeArrowheads="1"/>
            </p:cNvSpPr>
            <p:nvPr/>
          </p:nvSpPr>
          <p:spPr bwMode="auto">
            <a:xfrm>
              <a:off x="216" y="3017"/>
              <a:ext cx="4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class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means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7" name="Text Box 980"/>
            <p:cNvSpPr txBox="1">
              <a:spLocks noChangeArrowheads="1"/>
            </p:cNvSpPr>
            <p:nvPr/>
          </p:nvSpPr>
          <p:spPr bwMode="auto">
            <a:xfrm>
              <a:off x="917" y="2239"/>
              <a:ext cx="4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solidFill>
                    <a:srgbClr val="CC6600"/>
                  </a:solidFill>
                </a:rPr>
                <a:t>i</a:t>
              </a:r>
              <a:r>
                <a:rPr lang="en-US" sz="1400" baseline="30000">
                  <a:solidFill>
                    <a:srgbClr val="CC6600"/>
                  </a:solidFill>
                </a:rPr>
                <a:t>th</a:t>
              </a:r>
              <a:r>
                <a:rPr lang="en-US" sz="1400">
                  <a:solidFill>
                    <a:srgbClr val="CC6600"/>
                  </a:solidFill>
                </a:rPr>
                <a:t> voxel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value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8" name="Text Box 981"/>
            <p:cNvSpPr txBox="1">
              <a:spLocks noChangeArrowheads="1"/>
            </p:cNvSpPr>
            <p:nvPr/>
          </p:nvSpPr>
          <p:spPr bwMode="auto">
            <a:xfrm>
              <a:off x="1552" y="1411"/>
              <a:ext cx="4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solidFill>
                    <a:srgbClr val="CC6600"/>
                  </a:solidFill>
                </a:rPr>
                <a:t>i</a:t>
              </a:r>
              <a:r>
                <a:rPr lang="en-US" sz="1400" baseline="30000">
                  <a:solidFill>
                    <a:srgbClr val="CC6600"/>
                  </a:solidFill>
                </a:rPr>
                <a:t>th</a:t>
              </a:r>
              <a:r>
                <a:rPr lang="en-US" sz="1400">
                  <a:solidFill>
                    <a:srgbClr val="CC6600"/>
                  </a:solidFill>
                </a:rPr>
                <a:t> voxel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label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9" name="Text Box 982"/>
            <p:cNvSpPr txBox="1">
              <a:spLocks noChangeArrowheads="1"/>
            </p:cNvSpPr>
            <p:nvPr/>
          </p:nvSpPr>
          <p:spPr bwMode="auto">
            <a:xfrm>
              <a:off x="1990" y="2239"/>
              <a:ext cx="69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class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frequencies</a:t>
              </a:r>
            </a:p>
          </p:txBody>
        </p:sp>
      </p:grpSp>
      <p:sp>
        <p:nvSpPr>
          <p:cNvPr id="6165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aMRI segmentation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mixture of Gaussians (MoG) model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344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345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Decoding of brain images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recognizing brain states from fMRI</a:t>
            </a:r>
            <a:endParaRPr lang="en-US" i="1">
              <a:solidFill>
                <a:srgbClr val="336699"/>
              </a:solidFill>
            </a:endParaRPr>
          </a:p>
        </p:txBody>
      </p:sp>
      <p:grpSp>
        <p:nvGrpSpPr>
          <p:cNvPr id="23560" name="Group 33"/>
          <p:cNvGrpSpPr>
            <a:grpSpLocks noChangeAspect="1"/>
          </p:cNvGrpSpPr>
          <p:nvPr/>
        </p:nvGrpSpPr>
        <p:grpSpPr bwMode="auto">
          <a:xfrm>
            <a:off x="1028700" y="981075"/>
            <a:ext cx="2967038" cy="1295400"/>
            <a:chOff x="467544" y="2897602"/>
            <a:chExt cx="5029317" cy="2197038"/>
          </a:xfrm>
        </p:grpSpPr>
        <p:grpSp>
          <p:nvGrpSpPr>
            <p:cNvPr id="23567" name="Group 10"/>
            <p:cNvGrpSpPr>
              <a:grpSpLocks/>
            </p:cNvGrpSpPr>
            <p:nvPr/>
          </p:nvGrpSpPr>
          <p:grpSpPr bwMode="auto">
            <a:xfrm>
              <a:off x="467544" y="2897602"/>
              <a:ext cx="2000264" cy="1836457"/>
              <a:chOff x="642910" y="878163"/>
              <a:chExt cx="2000264" cy="183645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2910" y="1357419"/>
                <a:ext cx="1999349" cy="135699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580" name="TextBox 12"/>
              <p:cNvSpPr txBox="1">
                <a:spLocks noChangeArrowheads="1"/>
              </p:cNvSpPr>
              <p:nvPr/>
            </p:nvSpPr>
            <p:spPr bwMode="auto">
              <a:xfrm>
                <a:off x="1313368" y="1714489"/>
                <a:ext cx="565720" cy="67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>
                    <a:solidFill>
                      <a:schemeClr val="bg1"/>
                    </a:solidFill>
                  </a:rPr>
                  <a:t>+</a:t>
                </a:r>
                <a:endParaRPr lang="en-GB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581" name="TextBox 13"/>
              <p:cNvSpPr txBox="1">
                <a:spLocks noChangeArrowheads="1"/>
              </p:cNvSpPr>
              <p:nvPr/>
            </p:nvSpPr>
            <p:spPr bwMode="auto">
              <a:xfrm>
                <a:off x="794708" y="878163"/>
                <a:ext cx="12298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/>
                  <a:t>fixation cross</a:t>
                </a:r>
                <a:endParaRPr lang="en-GB" sz="1400"/>
              </a:p>
            </p:txBody>
          </p:sp>
        </p:grpSp>
        <p:grpSp>
          <p:nvGrpSpPr>
            <p:cNvPr id="23568" name="Group 14"/>
            <p:cNvGrpSpPr>
              <a:grpSpLocks/>
            </p:cNvGrpSpPr>
            <p:nvPr/>
          </p:nvGrpSpPr>
          <p:grpSpPr bwMode="auto">
            <a:xfrm>
              <a:off x="1894583" y="3050385"/>
              <a:ext cx="2000264" cy="1885445"/>
              <a:chOff x="2069949" y="1030946"/>
              <a:chExt cx="2000264" cy="18854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69093" y="1559353"/>
                <a:ext cx="2002039" cy="135699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577" name="TextBox 16"/>
              <p:cNvSpPr txBox="1">
                <a:spLocks noChangeArrowheads="1"/>
              </p:cNvSpPr>
              <p:nvPr/>
            </p:nvSpPr>
            <p:spPr bwMode="auto">
              <a:xfrm>
                <a:off x="2656005" y="1908763"/>
                <a:ext cx="818416" cy="67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>
                    <a:solidFill>
                      <a:schemeClr val="bg1"/>
                    </a:solidFill>
                  </a:rPr>
                  <a:t>&gt;&gt;</a:t>
                </a:r>
                <a:endParaRPr lang="en-GB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578" name="TextBox 17"/>
              <p:cNvSpPr txBox="1">
                <a:spLocks noChangeArrowheads="1"/>
              </p:cNvSpPr>
              <p:nvPr/>
            </p:nvSpPr>
            <p:spPr bwMode="auto">
              <a:xfrm>
                <a:off x="2881271" y="1030946"/>
                <a:ext cx="752851" cy="40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/>
                  <a:t>pace</a:t>
                </a:r>
                <a:endParaRPr lang="en-GB" sz="1400"/>
              </a:p>
            </p:txBody>
          </p:sp>
        </p:grpSp>
        <p:grpSp>
          <p:nvGrpSpPr>
            <p:cNvPr id="23569" name="Group 18"/>
            <p:cNvGrpSpPr>
              <a:grpSpLocks/>
            </p:cNvGrpSpPr>
            <p:nvPr/>
          </p:nvGrpSpPr>
          <p:grpSpPr bwMode="auto">
            <a:xfrm>
              <a:off x="3370771" y="3242895"/>
              <a:ext cx="2126090" cy="1851745"/>
              <a:chOff x="3546137" y="1223456"/>
              <a:chExt cx="2126090" cy="185174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46407" y="1718207"/>
                <a:ext cx="1999347" cy="13569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3572" name="Group 19"/>
              <p:cNvGrpSpPr>
                <a:grpSpLocks/>
              </p:cNvGrpSpPr>
              <p:nvPr/>
            </p:nvGrpSpPr>
            <p:grpSpPr bwMode="auto">
              <a:xfrm>
                <a:off x="3689013" y="1860758"/>
                <a:ext cx="1784946" cy="1143006"/>
                <a:chOff x="3796672" y="3646708"/>
                <a:chExt cx="1784946" cy="1143006"/>
              </a:xfrm>
            </p:grpSpPr>
            <p:pic>
              <p:nvPicPr>
                <p:cNvPr id="23574" name="Picture 22" descr="mains0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11111"/>
                <a:stretch>
                  <a:fillRect/>
                </a:stretch>
              </p:blipFill>
              <p:spPr bwMode="auto">
                <a:xfrm>
                  <a:off x="3796672" y="3646708"/>
                  <a:ext cx="892473" cy="114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75" name="Picture 23" descr="mains0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11111"/>
                <a:stretch>
                  <a:fillRect/>
                </a:stretch>
              </p:blipFill>
              <p:spPr bwMode="auto">
                <a:xfrm flipH="1">
                  <a:off x="4689145" y="3646708"/>
                  <a:ext cx="892473" cy="114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573" name="TextBox 21"/>
              <p:cNvSpPr txBox="1">
                <a:spLocks noChangeArrowheads="1"/>
              </p:cNvSpPr>
              <p:nvPr/>
            </p:nvSpPr>
            <p:spPr bwMode="auto">
              <a:xfrm>
                <a:off x="4462016" y="1223456"/>
                <a:ext cx="1210211" cy="40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fr-FR" sz="1400"/>
                  <a:t>response</a:t>
                </a:r>
                <a:endParaRPr lang="en-GB" sz="140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678823" y="3861499"/>
              <a:ext cx="285237" cy="285400"/>
            </a:xfrm>
            <a:prstGeom prst="ellipse">
              <a:avLst/>
            </a:pr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3561" name="Picture 25" descr="Picture 14.png"/>
          <p:cNvPicPr>
            <a:picLocks noChangeAspect="1"/>
          </p:cNvPicPr>
          <p:nvPr/>
        </p:nvPicPr>
        <p:blipFill>
          <a:blip r:embed="rId4" cstate="print"/>
          <a:srcRect l="27344" t="16251" r="22656" b="5000"/>
          <a:stretch>
            <a:fillRect/>
          </a:stretch>
        </p:blipFill>
        <p:spPr bwMode="auto">
          <a:xfrm>
            <a:off x="539750" y="3071813"/>
            <a:ext cx="38465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6"/>
          <p:cNvSpPr txBox="1">
            <a:spLocks noChangeArrowheads="1"/>
          </p:cNvSpPr>
          <p:nvPr/>
        </p:nvSpPr>
        <p:spPr bwMode="auto">
          <a:xfrm>
            <a:off x="971550" y="2492375"/>
            <a:ext cx="32067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log-evidence of X-Y sparse mappings:</a:t>
            </a:r>
          </a:p>
          <a:p>
            <a:pPr algn="ctr"/>
            <a:r>
              <a:rPr lang="en-GB" sz="1400"/>
              <a:t>effect of lateralization</a:t>
            </a:r>
          </a:p>
        </p:txBody>
      </p:sp>
      <p:pic>
        <p:nvPicPr>
          <p:cNvPr id="23563" name="Picture 35" descr="Picture 13.png"/>
          <p:cNvPicPr>
            <a:picLocks noChangeAspect="1"/>
          </p:cNvPicPr>
          <p:nvPr/>
        </p:nvPicPr>
        <p:blipFill>
          <a:blip r:embed="rId5" cstate="print"/>
          <a:srcRect l="25781" t="16251" r="22656" b="5000"/>
          <a:stretch>
            <a:fillRect/>
          </a:stretch>
        </p:blipFill>
        <p:spPr bwMode="auto">
          <a:xfrm>
            <a:off x="4716463" y="3087688"/>
            <a:ext cx="39290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36"/>
          <p:cNvSpPr txBox="1">
            <a:spLocks noChangeArrowheads="1"/>
          </p:cNvSpPr>
          <p:nvPr/>
        </p:nvSpPr>
        <p:spPr bwMode="auto">
          <a:xfrm>
            <a:off x="5108575" y="2492375"/>
            <a:ext cx="32956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log-evidence of X-Y bilateral mappings:</a:t>
            </a:r>
          </a:p>
          <a:p>
            <a:pPr algn="ctr"/>
            <a:r>
              <a:rPr lang="en-GB" sz="1400"/>
              <a:t>effect of spatial deployment </a:t>
            </a:r>
          </a:p>
        </p:txBody>
      </p:sp>
      <p:pic>
        <p:nvPicPr>
          <p:cNvPr id="23565" name="Picture 37" descr="Picture 22.png"/>
          <p:cNvPicPr>
            <a:picLocks noChangeAspect="1"/>
          </p:cNvPicPr>
          <p:nvPr/>
        </p:nvPicPr>
        <p:blipFill>
          <a:blip r:embed="rId6" cstate="print"/>
          <a:srcRect l="65625" t="58749" r="16406" b="27629"/>
          <a:stretch>
            <a:fillRect/>
          </a:stretch>
        </p:blipFill>
        <p:spPr bwMode="auto">
          <a:xfrm>
            <a:off x="6300788" y="1065213"/>
            <a:ext cx="24304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8" descr="Picture 22.png"/>
          <p:cNvPicPr>
            <a:picLocks noChangeAspect="1"/>
          </p:cNvPicPr>
          <p:nvPr/>
        </p:nvPicPr>
        <p:blipFill>
          <a:blip r:embed="rId6" cstate="print"/>
          <a:srcRect l="65625" t="73975" r="24860" b="10001"/>
          <a:stretch>
            <a:fillRect/>
          </a:stretch>
        </p:blipFill>
        <p:spPr bwMode="auto">
          <a:xfrm>
            <a:off x="4787900" y="993775"/>
            <a:ext cx="12874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fMRI time series analysis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spatial priors and model comparison</a:t>
            </a:r>
            <a:endParaRPr lang="en-US" i="1">
              <a:solidFill>
                <a:srgbClr val="336699"/>
              </a:solidFill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4580" name="Picture 16" descr="onsets_exp_1_10_1best"/>
          <p:cNvPicPr>
            <a:picLocks noChangeAspect="1" noChangeArrowheads="1"/>
          </p:cNvPicPr>
          <p:nvPr/>
        </p:nvPicPr>
        <p:blipFill>
          <a:blip r:embed="rId3" cstate="print"/>
          <a:srcRect l="15314" t="52106" r="15314" b="4927"/>
          <a:stretch>
            <a:fillRect/>
          </a:stretch>
        </p:blipFill>
        <p:spPr bwMode="auto">
          <a:xfrm>
            <a:off x="6491288" y="1511300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7" descr="onsets_exp_1_10_10best"/>
          <p:cNvPicPr>
            <a:picLocks noChangeAspect="1" noChangeArrowheads="1"/>
          </p:cNvPicPr>
          <p:nvPr/>
        </p:nvPicPr>
        <p:blipFill>
          <a:blip r:embed="rId4" cstate="print"/>
          <a:srcRect l="15088" t="53102" r="15541" b="3932"/>
          <a:stretch>
            <a:fillRect/>
          </a:stretch>
        </p:blipFill>
        <p:spPr bwMode="auto">
          <a:xfrm>
            <a:off x="6491288" y="4578350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6491288" y="1052513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PPM: regions best explained</a:t>
            </a:r>
          </a:p>
          <a:p>
            <a:pPr algn="ctr"/>
            <a:r>
              <a:rPr lang="en-GB" sz="1200"/>
              <a:t>by short-term memory model</a:t>
            </a:r>
            <a:endParaRPr lang="en-US" sz="1200"/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6629400" y="4076700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PPM: regions best explained by long-term memory model</a:t>
            </a:r>
            <a:endParaRPr lang="en-US" sz="1200"/>
          </a:p>
        </p:txBody>
      </p:sp>
      <p:grpSp>
        <p:nvGrpSpPr>
          <p:cNvPr id="24584" name="Group 40"/>
          <p:cNvGrpSpPr>
            <a:grpSpLocks/>
          </p:cNvGrpSpPr>
          <p:nvPr/>
        </p:nvGrpSpPr>
        <p:grpSpPr bwMode="auto">
          <a:xfrm>
            <a:off x="115888" y="3644900"/>
            <a:ext cx="3787775" cy="2578100"/>
            <a:chOff x="113" y="2296"/>
            <a:chExt cx="2386" cy="1624"/>
          </a:xfrm>
        </p:grpSpPr>
        <p:pic>
          <p:nvPicPr>
            <p:cNvPr id="24592" name="Picture 27" descr="graf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79" t="30922" r="12469" b="7657"/>
            <a:stretch>
              <a:fillRect/>
            </a:stretch>
          </p:blipFill>
          <p:spPr bwMode="auto">
            <a:xfrm>
              <a:off x="235" y="2535"/>
              <a:ext cx="215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 Box 28"/>
            <p:cNvSpPr txBox="1">
              <a:spLocks noChangeArrowheads="1"/>
            </p:cNvSpPr>
            <p:nvPr/>
          </p:nvSpPr>
          <p:spPr bwMode="auto">
            <a:xfrm>
              <a:off x="867" y="3728"/>
              <a:ext cx="9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fMRI time series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4" name="Text Box 29"/>
            <p:cNvSpPr txBox="1">
              <a:spLocks noChangeArrowheads="1"/>
            </p:cNvSpPr>
            <p:nvPr/>
          </p:nvSpPr>
          <p:spPr bwMode="auto">
            <a:xfrm>
              <a:off x="572" y="3057"/>
              <a:ext cx="6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GLM coeff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5" name="Text Box 30"/>
            <p:cNvSpPr txBox="1">
              <a:spLocks noChangeArrowheads="1"/>
            </p:cNvSpPr>
            <p:nvPr/>
          </p:nvSpPr>
          <p:spPr bwMode="auto">
            <a:xfrm>
              <a:off x="1128" y="2296"/>
              <a:ext cx="7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prior variance</a:t>
              </a:r>
            </a:p>
            <a:p>
              <a:r>
                <a:rPr lang="en-GB" sz="1400">
                  <a:solidFill>
                    <a:srgbClr val="CC6600"/>
                  </a:solidFill>
                </a:rPr>
                <a:t>of GLM coeff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6" name="Text Box 31"/>
            <p:cNvSpPr txBox="1">
              <a:spLocks noChangeArrowheads="1"/>
            </p:cNvSpPr>
            <p:nvPr/>
          </p:nvSpPr>
          <p:spPr bwMode="auto">
            <a:xfrm>
              <a:off x="113" y="2694"/>
              <a:ext cx="7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prior variance</a:t>
              </a:r>
            </a:p>
            <a:p>
              <a:r>
                <a:rPr lang="en-GB" sz="1400">
                  <a:solidFill>
                    <a:srgbClr val="CC6600"/>
                  </a:solidFill>
                </a:rPr>
                <a:t>of data noise</a:t>
              </a:r>
              <a:endParaRPr lang="en-US" sz="1400">
                <a:solidFill>
                  <a:srgbClr val="A50021"/>
                </a:solidFill>
              </a:endParaRPr>
            </a:p>
          </p:txBody>
        </p:sp>
        <p:sp>
          <p:nvSpPr>
            <p:cNvPr id="24597" name="Text Box 32"/>
            <p:cNvSpPr txBox="1">
              <a:spLocks noChangeArrowheads="1"/>
            </p:cNvSpPr>
            <p:nvPr/>
          </p:nvSpPr>
          <p:spPr bwMode="auto">
            <a:xfrm>
              <a:off x="1515" y="2704"/>
              <a:ext cx="9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400">
                  <a:solidFill>
                    <a:srgbClr val="CC6600"/>
                  </a:solidFill>
                </a:rPr>
                <a:t>AR coeff</a:t>
              </a:r>
            </a:p>
            <a:p>
              <a:pPr algn="r"/>
              <a:r>
                <a:rPr lang="en-GB" sz="1400">
                  <a:solidFill>
                    <a:srgbClr val="CC6600"/>
                  </a:solidFill>
                </a:rPr>
                <a:t>(correlated noise)</a:t>
              </a:r>
              <a:endParaRPr lang="en-US" sz="1400">
                <a:solidFill>
                  <a:srgbClr val="A50021"/>
                </a:solidFill>
              </a:endParaRPr>
            </a:p>
          </p:txBody>
        </p:sp>
      </p:grpSp>
      <p:grpSp>
        <p:nvGrpSpPr>
          <p:cNvPr id="24585" name="Group 33"/>
          <p:cNvGrpSpPr>
            <a:grpSpLocks/>
          </p:cNvGrpSpPr>
          <p:nvPr/>
        </p:nvGrpSpPr>
        <p:grpSpPr bwMode="auto">
          <a:xfrm>
            <a:off x="468313" y="1900238"/>
            <a:ext cx="3097212" cy="1312862"/>
            <a:chOff x="476" y="800"/>
            <a:chExt cx="1951" cy="827"/>
          </a:xfrm>
        </p:grpSpPr>
        <p:pic>
          <p:nvPicPr>
            <p:cNvPr id="24590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" y="845"/>
              <a:ext cx="707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 l="53891" t="3712"/>
            <a:stretch>
              <a:fillRect/>
            </a:stretch>
          </p:blipFill>
          <p:spPr bwMode="auto">
            <a:xfrm>
              <a:off x="1338" y="800"/>
              <a:ext cx="1089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6" name="Picture 38" descr="onsets_exp_1_10_exp_10_design"/>
          <p:cNvPicPr>
            <a:picLocks noChangeAspect="1" noChangeArrowheads="1"/>
          </p:cNvPicPr>
          <p:nvPr/>
        </p:nvPicPr>
        <p:blipFill>
          <a:blip r:embed="rId8" cstate="print"/>
          <a:srcRect t="19920" r="32062" b="37953"/>
          <a:stretch>
            <a:fillRect/>
          </a:stretch>
        </p:blipFill>
        <p:spPr bwMode="auto">
          <a:xfrm>
            <a:off x="4606925" y="4967288"/>
            <a:ext cx="1612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9" descr="onsets_exp_1_10_exp_1_design"/>
          <p:cNvPicPr>
            <a:picLocks noChangeAspect="1" noChangeArrowheads="1"/>
          </p:cNvPicPr>
          <p:nvPr/>
        </p:nvPicPr>
        <p:blipFill>
          <a:blip r:embed="rId9" cstate="print"/>
          <a:srcRect l="226" t="19606" r="31911" b="38477"/>
          <a:stretch>
            <a:fillRect/>
          </a:stretch>
        </p:blipFill>
        <p:spPr bwMode="auto">
          <a:xfrm>
            <a:off x="4603750" y="1871663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41"/>
          <p:cNvSpPr txBox="1">
            <a:spLocks noChangeArrowheads="1"/>
          </p:cNvSpPr>
          <p:nvPr/>
        </p:nvSpPr>
        <p:spPr bwMode="auto">
          <a:xfrm>
            <a:off x="4298950" y="1412875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short-term memory</a:t>
            </a:r>
          </a:p>
          <a:p>
            <a:pPr algn="ctr"/>
            <a:r>
              <a:rPr lang="en-GB" sz="1200"/>
              <a:t>design matrix (X)</a:t>
            </a:r>
            <a:endParaRPr lang="en-US" sz="1200"/>
          </a:p>
        </p:txBody>
      </p:sp>
      <p:sp>
        <p:nvSpPr>
          <p:cNvPr id="24589" name="Text Box 42"/>
          <p:cNvSpPr txBox="1">
            <a:spLocks noChangeArrowheads="1"/>
          </p:cNvSpPr>
          <p:nvPr/>
        </p:nvSpPr>
        <p:spPr bwMode="auto">
          <a:xfrm>
            <a:off x="4300538" y="4484688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long-term memory</a:t>
            </a:r>
          </a:p>
          <a:p>
            <a:pPr algn="ctr"/>
            <a:r>
              <a:rPr lang="en-GB" sz="1200"/>
              <a:t>design matrix (X)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32289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2</a:t>
            </a:r>
            <a:endParaRPr lang="en-US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852488" y="1143000"/>
            <a:ext cx="458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1</a:t>
            </a:r>
            <a:endParaRPr lang="en-US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54260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3</a:t>
            </a:r>
            <a:endParaRPr lang="en-US" b="1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77120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4</a:t>
            </a:r>
            <a:endParaRPr lang="en-US" b="1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2360613" y="1651000"/>
            <a:ext cx="25019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6010275" y="1657350"/>
            <a:ext cx="2503488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cxnSp>
        <p:nvCxnSpPr>
          <p:cNvPr id="7177" name="AutoShape 17"/>
          <p:cNvCxnSpPr>
            <a:cxnSpLocks noChangeShapeType="1"/>
            <a:stCxn id="7178" idx="2"/>
            <a:endCxn id="7183" idx="3"/>
          </p:cNvCxnSpPr>
          <p:nvPr/>
        </p:nvCxnSpPr>
        <p:spPr bwMode="auto">
          <a:xfrm flipH="1" flipV="1">
            <a:off x="2960688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78" name="Oval 18"/>
          <p:cNvSpPr>
            <a:spLocks noChangeAspect="1" noChangeArrowheads="1"/>
          </p:cNvSpPr>
          <p:nvPr/>
        </p:nvSpPr>
        <p:spPr bwMode="auto">
          <a:xfrm>
            <a:off x="3230563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3259138" y="284162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180" name="Oval 20"/>
          <p:cNvSpPr>
            <a:spLocks noChangeAspect="1" noChangeArrowheads="1"/>
          </p:cNvSpPr>
          <p:nvPr/>
        </p:nvSpPr>
        <p:spPr bwMode="auto">
          <a:xfrm>
            <a:off x="4021138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4048125" y="28463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82" name="AutoShape 22"/>
          <p:cNvCxnSpPr>
            <a:cxnSpLocks noChangeShapeType="1"/>
            <a:stCxn id="7178" idx="5"/>
            <a:endCxn id="7180" idx="3"/>
          </p:cNvCxnSpPr>
          <p:nvPr/>
        </p:nvCxnSpPr>
        <p:spPr bwMode="auto">
          <a:xfrm>
            <a:off x="3598863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2451100" y="284162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184" name="Oval 24"/>
          <p:cNvSpPr>
            <a:spLocks noChangeAspect="1" noChangeArrowheads="1"/>
          </p:cNvSpPr>
          <p:nvPr/>
        </p:nvSpPr>
        <p:spPr bwMode="auto">
          <a:xfrm>
            <a:off x="4021138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3960813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86" name="AutoShape 26"/>
          <p:cNvCxnSpPr>
            <a:cxnSpLocks noChangeShapeType="1"/>
            <a:stCxn id="7180" idx="1"/>
            <a:endCxn id="7178" idx="7"/>
          </p:cNvCxnSpPr>
          <p:nvPr/>
        </p:nvCxnSpPr>
        <p:spPr bwMode="auto">
          <a:xfrm flipH="1">
            <a:off x="3598863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187" name="AutoShape 27"/>
          <p:cNvCxnSpPr>
            <a:cxnSpLocks noChangeShapeType="1"/>
            <a:stCxn id="7184" idx="5"/>
            <a:endCxn id="7180" idx="7"/>
          </p:cNvCxnSpPr>
          <p:nvPr/>
        </p:nvCxnSpPr>
        <p:spPr bwMode="auto">
          <a:xfrm>
            <a:off x="43894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2984500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189" name="Oval 29"/>
          <p:cNvSpPr>
            <a:spLocks noChangeArrowheads="1"/>
          </p:cNvSpPr>
          <p:nvPr/>
        </p:nvSpPr>
        <p:spPr bwMode="auto">
          <a:xfrm>
            <a:off x="4238625" y="2490788"/>
            <a:ext cx="144463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190" name="AutoShape 30"/>
          <p:cNvCxnSpPr>
            <a:cxnSpLocks noChangeShapeType="1"/>
            <a:stCxn id="7180" idx="1"/>
            <a:endCxn id="7184" idx="3"/>
          </p:cNvCxnSpPr>
          <p:nvPr/>
        </p:nvCxnSpPr>
        <p:spPr bwMode="auto">
          <a:xfrm flipV="1">
            <a:off x="40846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91" name="Line 31"/>
          <p:cNvSpPr>
            <a:spLocks noChangeShapeType="1"/>
          </p:cNvSpPr>
          <p:nvPr/>
        </p:nvSpPr>
        <p:spPr bwMode="auto">
          <a:xfrm>
            <a:off x="3427413" y="1908175"/>
            <a:ext cx="38100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cxnSp>
        <p:nvCxnSpPr>
          <p:cNvPr id="7192" name="AutoShape 32"/>
          <p:cNvCxnSpPr>
            <a:cxnSpLocks noChangeShapeType="1"/>
            <a:stCxn id="7193" idx="2"/>
            <a:endCxn id="7198" idx="3"/>
          </p:cNvCxnSpPr>
          <p:nvPr/>
        </p:nvCxnSpPr>
        <p:spPr bwMode="auto">
          <a:xfrm flipH="1" flipV="1">
            <a:off x="584200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93" name="Oval 33"/>
          <p:cNvSpPr>
            <a:spLocks noChangeAspect="1" noChangeArrowheads="1"/>
          </p:cNvSpPr>
          <p:nvPr/>
        </p:nvSpPr>
        <p:spPr bwMode="auto">
          <a:xfrm>
            <a:off x="854075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Text Box 34"/>
          <p:cNvSpPr txBox="1">
            <a:spLocks noChangeArrowheads="1"/>
          </p:cNvSpPr>
          <p:nvPr/>
        </p:nvSpPr>
        <p:spPr bwMode="auto">
          <a:xfrm>
            <a:off x="882650" y="2841625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195" name="Oval 35"/>
          <p:cNvSpPr>
            <a:spLocks noChangeAspect="1" noChangeArrowheads="1"/>
          </p:cNvSpPr>
          <p:nvPr/>
        </p:nvSpPr>
        <p:spPr bwMode="auto">
          <a:xfrm>
            <a:off x="1644650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Text Box 36"/>
          <p:cNvSpPr txBox="1">
            <a:spLocks noChangeArrowheads="1"/>
          </p:cNvSpPr>
          <p:nvPr/>
        </p:nvSpPr>
        <p:spPr bwMode="auto">
          <a:xfrm>
            <a:off x="1671638" y="2846388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97" name="AutoShape 37"/>
          <p:cNvCxnSpPr>
            <a:cxnSpLocks noChangeShapeType="1"/>
            <a:stCxn id="7193" idx="5"/>
            <a:endCxn id="7195" idx="3"/>
          </p:cNvCxnSpPr>
          <p:nvPr/>
        </p:nvCxnSpPr>
        <p:spPr bwMode="auto">
          <a:xfrm>
            <a:off x="1222375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98" name="Text Box 38"/>
          <p:cNvSpPr txBox="1">
            <a:spLocks noChangeArrowheads="1"/>
          </p:cNvSpPr>
          <p:nvPr/>
        </p:nvSpPr>
        <p:spPr bwMode="auto">
          <a:xfrm>
            <a:off x="74613" y="2841625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199" name="Oval 39"/>
          <p:cNvSpPr>
            <a:spLocks noChangeAspect="1" noChangeArrowheads="1"/>
          </p:cNvSpPr>
          <p:nvPr/>
        </p:nvSpPr>
        <p:spPr bwMode="auto">
          <a:xfrm>
            <a:off x="1644650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00" name="Text Box 40"/>
          <p:cNvSpPr txBox="1">
            <a:spLocks noChangeArrowheads="1"/>
          </p:cNvSpPr>
          <p:nvPr/>
        </p:nvSpPr>
        <p:spPr bwMode="auto">
          <a:xfrm>
            <a:off x="1584325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01" name="AutoShape 41"/>
          <p:cNvCxnSpPr>
            <a:cxnSpLocks noChangeShapeType="1"/>
            <a:stCxn id="7195" idx="1"/>
            <a:endCxn id="7193" idx="7"/>
          </p:cNvCxnSpPr>
          <p:nvPr/>
        </p:nvCxnSpPr>
        <p:spPr bwMode="auto">
          <a:xfrm flipH="1">
            <a:off x="1222375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02" name="AutoShape 42"/>
          <p:cNvCxnSpPr>
            <a:cxnSpLocks noChangeShapeType="1"/>
            <a:stCxn id="7199" idx="5"/>
            <a:endCxn id="7195" idx="7"/>
          </p:cNvCxnSpPr>
          <p:nvPr/>
        </p:nvCxnSpPr>
        <p:spPr bwMode="auto">
          <a:xfrm>
            <a:off x="20129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03" name="Text Box 43"/>
          <p:cNvSpPr txBox="1">
            <a:spLocks noChangeArrowheads="1"/>
          </p:cNvSpPr>
          <p:nvPr/>
        </p:nvSpPr>
        <p:spPr bwMode="auto">
          <a:xfrm>
            <a:off x="608013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04" name="Oval 44"/>
          <p:cNvSpPr>
            <a:spLocks noChangeArrowheads="1"/>
          </p:cNvSpPr>
          <p:nvPr/>
        </p:nvSpPr>
        <p:spPr bwMode="auto">
          <a:xfrm>
            <a:off x="1862138" y="2490788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05" name="AutoShape 45"/>
          <p:cNvCxnSpPr>
            <a:cxnSpLocks noChangeShapeType="1"/>
            <a:stCxn id="7195" idx="1"/>
            <a:endCxn id="7199" idx="3"/>
          </p:cNvCxnSpPr>
          <p:nvPr/>
        </p:nvCxnSpPr>
        <p:spPr bwMode="auto">
          <a:xfrm flipV="1">
            <a:off x="17081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6" name="AutoShape 46"/>
          <p:cNvCxnSpPr>
            <a:cxnSpLocks noChangeShapeType="1"/>
          </p:cNvCxnSpPr>
          <p:nvPr/>
        </p:nvCxnSpPr>
        <p:spPr bwMode="auto">
          <a:xfrm>
            <a:off x="1557338" y="1752600"/>
            <a:ext cx="457200" cy="800100"/>
          </a:xfrm>
          <a:prstGeom prst="curvedConnector3">
            <a:avLst>
              <a:gd name="adj1" fmla="val 150000"/>
            </a:avLst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</p:cxnSp>
      <p:cxnSp>
        <p:nvCxnSpPr>
          <p:cNvPr id="7207" name="AutoShape 47"/>
          <p:cNvCxnSpPr>
            <a:cxnSpLocks noChangeShapeType="1"/>
            <a:stCxn id="7208" idx="2"/>
            <a:endCxn id="7213" idx="3"/>
          </p:cNvCxnSpPr>
          <p:nvPr/>
        </p:nvCxnSpPr>
        <p:spPr bwMode="auto">
          <a:xfrm flipH="1" flipV="1">
            <a:off x="5156200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08" name="Oval 48"/>
          <p:cNvSpPr>
            <a:spLocks noChangeAspect="1" noChangeArrowheads="1"/>
          </p:cNvSpPr>
          <p:nvPr/>
        </p:nvSpPr>
        <p:spPr bwMode="auto">
          <a:xfrm>
            <a:off x="5426075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09" name="Text Box 49"/>
          <p:cNvSpPr txBox="1">
            <a:spLocks noChangeArrowheads="1"/>
          </p:cNvSpPr>
          <p:nvPr/>
        </p:nvSpPr>
        <p:spPr bwMode="auto">
          <a:xfrm>
            <a:off x="5454650" y="2841625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210" name="Oval 50"/>
          <p:cNvSpPr>
            <a:spLocks noChangeAspect="1" noChangeArrowheads="1"/>
          </p:cNvSpPr>
          <p:nvPr/>
        </p:nvSpPr>
        <p:spPr bwMode="auto">
          <a:xfrm>
            <a:off x="6216650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11" name="Text Box 51"/>
          <p:cNvSpPr txBox="1">
            <a:spLocks noChangeArrowheads="1"/>
          </p:cNvSpPr>
          <p:nvPr/>
        </p:nvSpPr>
        <p:spPr bwMode="auto">
          <a:xfrm>
            <a:off x="6243638" y="2846388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12" name="AutoShape 52"/>
          <p:cNvCxnSpPr>
            <a:cxnSpLocks noChangeShapeType="1"/>
            <a:stCxn id="7208" idx="5"/>
            <a:endCxn id="7210" idx="3"/>
          </p:cNvCxnSpPr>
          <p:nvPr/>
        </p:nvCxnSpPr>
        <p:spPr bwMode="auto">
          <a:xfrm>
            <a:off x="5794375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13" name="Text Box 53"/>
          <p:cNvSpPr txBox="1">
            <a:spLocks noChangeArrowheads="1"/>
          </p:cNvSpPr>
          <p:nvPr/>
        </p:nvSpPr>
        <p:spPr bwMode="auto">
          <a:xfrm>
            <a:off x="4646613" y="2841625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214" name="Oval 54"/>
          <p:cNvSpPr>
            <a:spLocks noChangeAspect="1" noChangeArrowheads="1"/>
          </p:cNvSpPr>
          <p:nvPr/>
        </p:nvSpPr>
        <p:spPr bwMode="auto">
          <a:xfrm>
            <a:off x="6216650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15" name="Text Box 55"/>
          <p:cNvSpPr txBox="1">
            <a:spLocks noChangeArrowheads="1"/>
          </p:cNvSpPr>
          <p:nvPr/>
        </p:nvSpPr>
        <p:spPr bwMode="auto">
          <a:xfrm>
            <a:off x="6156325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16" name="AutoShape 56"/>
          <p:cNvCxnSpPr>
            <a:cxnSpLocks noChangeShapeType="1"/>
            <a:stCxn id="7210" idx="1"/>
            <a:endCxn id="7208" idx="7"/>
          </p:cNvCxnSpPr>
          <p:nvPr/>
        </p:nvCxnSpPr>
        <p:spPr bwMode="auto">
          <a:xfrm flipH="1">
            <a:off x="5794375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17" name="AutoShape 57"/>
          <p:cNvCxnSpPr>
            <a:cxnSpLocks noChangeShapeType="1"/>
            <a:stCxn id="7214" idx="5"/>
            <a:endCxn id="7210" idx="7"/>
          </p:cNvCxnSpPr>
          <p:nvPr/>
        </p:nvCxnSpPr>
        <p:spPr bwMode="auto">
          <a:xfrm>
            <a:off x="65849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18" name="Text Box 58"/>
          <p:cNvSpPr txBox="1">
            <a:spLocks noChangeArrowheads="1"/>
          </p:cNvSpPr>
          <p:nvPr/>
        </p:nvSpPr>
        <p:spPr bwMode="auto">
          <a:xfrm>
            <a:off x="5180013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19" name="Oval 59"/>
          <p:cNvSpPr>
            <a:spLocks noChangeArrowheads="1"/>
          </p:cNvSpPr>
          <p:nvPr/>
        </p:nvSpPr>
        <p:spPr bwMode="auto">
          <a:xfrm>
            <a:off x="6434138" y="2490788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20" name="AutoShape 60"/>
          <p:cNvCxnSpPr>
            <a:cxnSpLocks noChangeShapeType="1"/>
            <a:stCxn id="7210" idx="1"/>
            <a:endCxn id="7214" idx="3"/>
          </p:cNvCxnSpPr>
          <p:nvPr/>
        </p:nvCxnSpPr>
        <p:spPr bwMode="auto">
          <a:xfrm flipV="1">
            <a:off x="62801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21" name="Line 61"/>
          <p:cNvSpPr>
            <a:spLocks noChangeShapeType="1"/>
          </p:cNvSpPr>
          <p:nvPr/>
        </p:nvSpPr>
        <p:spPr bwMode="auto">
          <a:xfrm>
            <a:off x="5637213" y="1905000"/>
            <a:ext cx="38100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222" name="Line 62"/>
          <p:cNvSpPr>
            <a:spLocks noChangeShapeType="1"/>
          </p:cNvSpPr>
          <p:nvPr/>
        </p:nvSpPr>
        <p:spPr bwMode="auto">
          <a:xfrm>
            <a:off x="6043613" y="1866900"/>
            <a:ext cx="228600" cy="152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cxnSp>
        <p:nvCxnSpPr>
          <p:cNvPr id="7223" name="AutoShape 63"/>
          <p:cNvCxnSpPr>
            <a:cxnSpLocks noChangeShapeType="1"/>
            <a:stCxn id="7224" idx="2"/>
            <a:endCxn id="7229" idx="3"/>
          </p:cNvCxnSpPr>
          <p:nvPr/>
        </p:nvCxnSpPr>
        <p:spPr bwMode="auto">
          <a:xfrm flipH="1" flipV="1">
            <a:off x="7443788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24" name="Oval 64"/>
          <p:cNvSpPr>
            <a:spLocks noChangeAspect="1" noChangeArrowheads="1"/>
          </p:cNvSpPr>
          <p:nvPr/>
        </p:nvSpPr>
        <p:spPr bwMode="auto">
          <a:xfrm>
            <a:off x="7713663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25" name="Text Box 65"/>
          <p:cNvSpPr txBox="1">
            <a:spLocks noChangeArrowheads="1"/>
          </p:cNvSpPr>
          <p:nvPr/>
        </p:nvSpPr>
        <p:spPr bwMode="auto">
          <a:xfrm>
            <a:off x="7742238" y="284162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226" name="Oval 66"/>
          <p:cNvSpPr>
            <a:spLocks noChangeAspect="1" noChangeArrowheads="1"/>
          </p:cNvSpPr>
          <p:nvPr/>
        </p:nvSpPr>
        <p:spPr bwMode="auto">
          <a:xfrm>
            <a:off x="8504238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27" name="Text Box 67"/>
          <p:cNvSpPr txBox="1">
            <a:spLocks noChangeArrowheads="1"/>
          </p:cNvSpPr>
          <p:nvPr/>
        </p:nvSpPr>
        <p:spPr bwMode="auto">
          <a:xfrm>
            <a:off x="8531225" y="28463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28" name="AutoShape 68"/>
          <p:cNvCxnSpPr>
            <a:cxnSpLocks noChangeShapeType="1"/>
            <a:stCxn id="7224" idx="5"/>
            <a:endCxn id="7226" idx="3"/>
          </p:cNvCxnSpPr>
          <p:nvPr/>
        </p:nvCxnSpPr>
        <p:spPr bwMode="auto">
          <a:xfrm>
            <a:off x="8081963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29" name="Text Box 69"/>
          <p:cNvSpPr txBox="1">
            <a:spLocks noChangeArrowheads="1"/>
          </p:cNvSpPr>
          <p:nvPr/>
        </p:nvSpPr>
        <p:spPr bwMode="auto">
          <a:xfrm>
            <a:off x="6934200" y="284162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230" name="Oval 70"/>
          <p:cNvSpPr>
            <a:spLocks noChangeAspect="1" noChangeArrowheads="1"/>
          </p:cNvSpPr>
          <p:nvPr/>
        </p:nvSpPr>
        <p:spPr bwMode="auto">
          <a:xfrm>
            <a:off x="8504238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31" name="Text Box 71"/>
          <p:cNvSpPr txBox="1">
            <a:spLocks noChangeArrowheads="1"/>
          </p:cNvSpPr>
          <p:nvPr/>
        </p:nvSpPr>
        <p:spPr bwMode="auto">
          <a:xfrm>
            <a:off x="8443913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32" name="AutoShape 72"/>
          <p:cNvCxnSpPr>
            <a:cxnSpLocks noChangeShapeType="1"/>
            <a:stCxn id="7226" idx="1"/>
            <a:endCxn id="7224" idx="7"/>
          </p:cNvCxnSpPr>
          <p:nvPr/>
        </p:nvCxnSpPr>
        <p:spPr bwMode="auto">
          <a:xfrm flipH="1">
            <a:off x="8081963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33" name="AutoShape 73"/>
          <p:cNvCxnSpPr>
            <a:cxnSpLocks noChangeShapeType="1"/>
            <a:stCxn id="7230" idx="5"/>
            <a:endCxn id="7226" idx="7"/>
          </p:cNvCxnSpPr>
          <p:nvPr/>
        </p:nvCxnSpPr>
        <p:spPr bwMode="auto">
          <a:xfrm>
            <a:off x="88725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34" name="Text Box 74"/>
          <p:cNvSpPr txBox="1">
            <a:spLocks noChangeArrowheads="1"/>
          </p:cNvSpPr>
          <p:nvPr/>
        </p:nvSpPr>
        <p:spPr bwMode="auto">
          <a:xfrm>
            <a:off x="7467600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35" name="Oval 75"/>
          <p:cNvSpPr>
            <a:spLocks noChangeArrowheads="1"/>
          </p:cNvSpPr>
          <p:nvPr/>
        </p:nvSpPr>
        <p:spPr bwMode="auto">
          <a:xfrm>
            <a:off x="8721725" y="2490788"/>
            <a:ext cx="144463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36" name="AutoShape 76"/>
          <p:cNvCxnSpPr>
            <a:cxnSpLocks noChangeShapeType="1"/>
            <a:stCxn id="7226" idx="1"/>
            <a:endCxn id="7230" idx="3"/>
          </p:cNvCxnSpPr>
          <p:nvPr/>
        </p:nvCxnSpPr>
        <p:spPr bwMode="auto">
          <a:xfrm flipV="1">
            <a:off x="85677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37" name="AutoShape 77"/>
          <p:cNvCxnSpPr>
            <a:cxnSpLocks noChangeShapeType="1"/>
          </p:cNvCxnSpPr>
          <p:nvPr/>
        </p:nvCxnSpPr>
        <p:spPr bwMode="auto">
          <a:xfrm rot="10800000" flipV="1">
            <a:off x="8242300" y="2247900"/>
            <a:ext cx="266700" cy="571500"/>
          </a:xfrm>
          <a:prstGeom prst="curvedConnector2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</p:cxnSp>
      <p:sp>
        <p:nvSpPr>
          <p:cNvPr id="7238" name="Line 78"/>
          <p:cNvSpPr>
            <a:spLocks noChangeShapeType="1"/>
          </p:cNvSpPr>
          <p:nvPr/>
        </p:nvSpPr>
        <p:spPr bwMode="auto">
          <a:xfrm>
            <a:off x="8331200" y="1866900"/>
            <a:ext cx="228600" cy="152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7239" name="Group 107"/>
          <p:cNvGrpSpPr>
            <a:grpSpLocks noChangeAspect="1"/>
          </p:cNvGrpSpPr>
          <p:nvPr/>
        </p:nvGrpSpPr>
        <p:grpSpPr bwMode="auto">
          <a:xfrm>
            <a:off x="609600" y="4178300"/>
            <a:ext cx="1660525" cy="1957388"/>
            <a:chOff x="3935" y="2544"/>
            <a:chExt cx="1297" cy="1528"/>
          </a:xfrm>
        </p:grpSpPr>
        <p:pic>
          <p:nvPicPr>
            <p:cNvPr id="7274" name="Picture 108" descr="bmcKlaa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544"/>
              <a:ext cx="124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5" name="Rectangle 109"/>
            <p:cNvSpPr>
              <a:spLocks noChangeAspect="1" noChangeArrowheads="1"/>
            </p:cNvSpPr>
            <p:nvPr/>
          </p:nvSpPr>
          <p:spPr bwMode="auto">
            <a:xfrm>
              <a:off x="4128" y="3888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76" name="Text Box 110"/>
            <p:cNvSpPr txBox="1">
              <a:spLocks noChangeAspect="1" noChangeArrowheads="1"/>
            </p:cNvSpPr>
            <p:nvPr/>
          </p:nvSpPr>
          <p:spPr bwMode="auto">
            <a:xfrm>
              <a:off x="4233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1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7" name="Text Box 111"/>
            <p:cNvSpPr txBox="1">
              <a:spLocks noChangeAspect="1" noChangeArrowheads="1"/>
            </p:cNvSpPr>
            <p:nvPr/>
          </p:nvSpPr>
          <p:spPr bwMode="auto">
            <a:xfrm>
              <a:off x="4425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2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8" name="Text Box 112"/>
            <p:cNvSpPr txBox="1">
              <a:spLocks noChangeAspect="1" noChangeArrowheads="1"/>
            </p:cNvSpPr>
            <p:nvPr/>
          </p:nvSpPr>
          <p:spPr bwMode="auto">
            <a:xfrm>
              <a:off x="4617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3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9" name="Text Box 113"/>
            <p:cNvSpPr txBox="1">
              <a:spLocks noChangeAspect="1" noChangeArrowheads="1"/>
            </p:cNvSpPr>
            <p:nvPr/>
          </p:nvSpPr>
          <p:spPr bwMode="auto">
            <a:xfrm>
              <a:off x="4810" y="3881"/>
              <a:ext cx="26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4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80" name="Rectangle 114"/>
            <p:cNvSpPr>
              <a:spLocks noChangeAspect="1" noChangeArrowheads="1"/>
            </p:cNvSpPr>
            <p:nvPr/>
          </p:nvSpPr>
          <p:spPr bwMode="auto">
            <a:xfrm>
              <a:off x="3999" y="2592"/>
              <a:ext cx="144" cy="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81" name="Text Box 115"/>
            <p:cNvSpPr txBox="1">
              <a:spLocks noChangeAspect="1" noChangeArrowheads="1"/>
            </p:cNvSpPr>
            <p:nvPr/>
          </p:nvSpPr>
          <p:spPr bwMode="auto">
            <a:xfrm>
              <a:off x="3935" y="2577"/>
              <a:ext cx="25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15</a:t>
              </a:r>
            </a:p>
          </p:txBody>
        </p:sp>
        <p:sp>
          <p:nvSpPr>
            <p:cNvPr id="7282" name="Text Box 116"/>
            <p:cNvSpPr txBox="1">
              <a:spLocks noChangeAspect="1" noChangeArrowheads="1"/>
            </p:cNvSpPr>
            <p:nvPr/>
          </p:nvSpPr>
          <p:spPr bwMode="auto">
            <a:xfrm>
              <a:off x="3936" y="2977"/>
              <a:ext cx="25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10</a:t>
              </a:r>
            </a:p>
          </p:txBody>
        </p:sp>
        <p:sp>
          <p:nvSpPr>
            <p:cNvPr id="7283" name="Text Box 117"/>
            <p:cNvSpPr txBox="1">
              <a:spLocks noChangeAspect="1" noChangeArrowheads="1"/>
            </p:cNvSpPr>
            <p:nvPr/>
          </p:nvSpPr>
          <p:spPr bwMode="auto">
            <a:xfrm>
              <a:off x="3980" y="3387"/>
              <a:ext cx="19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5</a:t>
              </a:r>
            </a:p>
          </p:txBody>
        </p:sp>
        <p:sp>
          <p:nvSpPr>
            <p:cNvPr id="7284" name="Text Box 118"/>
            <p:cNvSpPr txBox="1">
              <a:spLocks noChangeAspect="1" noChangeArrowheads="1"/>
            </p:cNvSpPr>
            <p:nvPr/>
          </p:nvSpPr>
          <p:spPr bwMode="auto">
            <a:xfrm>
              <a:off x="3980" y="3792"/>
              <a:ext cx="19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0</a:t>
              </a:r>
            </a:p>
          </p:txBody>
        </p:sp>
      </p:grpSp>
      <p:grpSp>
        <p:nvGrpSpPr>
          <p:cNvPr id="7240" name="Group 126"/>
          <p:cNvGrpSpPr>
            <a:grpSpLocks/>
          </p:cNvGrpSpPr>
          <p:nvPr/>
        </p:nvGrpSpPr>
        <p:grpSpPr bwMode="auto">
          <a:xfrm>
            <a:off x="3810000" y="3797300"/>
            <a:ext cx="4876800" cy="2755900"/>
            <a:chOff x="2400" y="2392"/>
            <a:chExt cx="3072" cy="1736"/>
          </a:xfrm>
        </p:grpSpPr>
        <p:pic>
          <p:nvPicPr>
            <p:cNvPr id="7245" name="Picture 80" descr="cortex"/>
            <p:cNvPicPr>
              <a:picLocks noChangeAspect="1" noChangeArrowheads="1"/>
            </p:cNvPicPr>
            <p:nvPr/>
          </p:nvPicPr>
          <p:blipFill>
            <a:blip r:embed="rId5" cstate="print"/>
            <a:srcRect l="15842" t="10330" r="16165" b="7809"/>
            <a:stretch>
              <a:fillRect/>
            </a:stretch>
          </p:blipFill>
          <p:spPr bwMode="auto">
            <a:xfrm>
              <a:off x="3216" y="2560"/>
              <a:ext cx="1736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46" name="AutoShape 81"/>
            <p:cNvCxnSpPr>
              <a:cxnSpLocks noChangeAspect="1" noChangeShapeType="1"/>
              <a:stCxn id="7247" idx="2"/>
              <a:endCxn id="7252" idx="3"/>
            </p:cNvCxnSpPr>
            <p:nvPr/>
          </p:nvCxnSpPr>
          <p:spPr bwMode="auto">
            <a:xfrm flipH="1" flipV="1">
              <a:off x="2721" y="3319"/>
              <a:ext cx="51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47" name="Oval 82"/>
            <p:cNvSpPr>
              <a:spLocks noChangeAspect="1" noChangeArrowheads="1"/>
            </p:cNvSpPr>
            <p:nvPr/>
          </p:nvSpPr>
          <p:spPr bwMode="auto">
            <a:xfrm>
              <a:off x="3240" y="3191"/>
              <a:ext cx="257" cy="2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48" name="Text Box 83"/>
            <p:cNvSpPr txBox="1">
              <a:spLocks noChangeAspect="1" noChangeArrowheads="1"/>
            </p:cNvSpPr>
            <p:nvPr/>
          </p:nvSpPr>
          <p:spPr bwMode="auto">
            <a:xfrm>
              <a:off x="3264" y="3243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V1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sp>
          <p:nvSpPr>
            <p:cNvPr id="7249" name="Oval 84"/>
            <p:cNvSpPr>
              <a:spLocks noChangeAspect="1" noChangeArrowheads="1"/>
            </p:cNvSpPr>
            <p:nvPr/>
          </p:nvSpPr>
          <p:spPr bwMode="auto">
            <a:xfrm>
              <a:off x="3835" y="3242"/>
              <a:ext cx="237" cy="2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50" name="Text Box 85"/>
            <p:cNvSpPr txBox="1">
              <a:spLocks noChangeAspect="1" noChangeArrowheads="1"/>
            </p:cNvSpPr>
            <p:nvPr/>
          </p:nvSpPr>
          <p:spPr bwMode="auto">
            <a:xfrm>
              <a:off x="3826" y="3271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V5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cxnSp>
          <p:nvCxnSpPr>
            <p:cNvPr id="7251" name="AutoShape 86"/>
            <p:cNvCxnSpPr>
              <a:cxnSpLocks noChangeAspect="1" noChangeShapeType="1"/>
              <a:stCxn id="7247" idx="5"/>
              <a:endCxn id="7249" idx="3"/>
            </p:cNvCxnSpPr>
            <p:nvPr/>
          </p:nvCxnSpPr>
          <p:spPr bwMode="auto">
            <a:xfrm>
              <a:off x="3459" y="3410"/>
              <a:ext cx="411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2" name="Text Box 87"/>
            <p:cNvSpPr txBox="1">
              <a:spLocks noChangeAspect="1" noChangeArrowheads="1"/>
            </p:cNvSpPr>
            <p:nvPr/>
          </p:nvSpPr>
          <p:spPr bwMode="auto">
            <a:xfrm>
              <a:off x="2400" y="3232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400">
                  <a:latin typeface="Arial Unicode MS" pitchFamily="1" charset="0"/>
                </a:rPr>
                <a:t>stim</a:t>
              </a:r>
              <a:endParaRPr lang="de-DE" sz="2000">
                <a:latin typeface="Arial Unicode MS" pitchFamily="1" charset="0"/>
              </a:endParaRPr>
            </a:p>
          </p:txBody>
        </p:sp>
        <p:sp>
          <p:nvSpPr>
            <p:cNvPr id="7253" name="Oval 88"/>
            <p:cNvSpPr>
              <a:spLocks noChangeAspect="1" noChangeArrowheads="1"/>
            </p:cNvSpPr>
            <p:nvPr/>
          </p:nvSpPr>
          <p:spPr bwMode="auto">
            <a:xfrm>
              <a:off x="3436" y="2737"/>
              <a:ext cx="244" cy="2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54" name="Text Box 89"/>
            <p:cNvSpPr txBox="1">
              <a:spLocks noChangeAspect="1" noChangeArrowheads="1"/>
            </p:cNvSpPr>
            <p:nvPr/>
          </p:nvSpPr>
          <p:spPr bwMode="auto">
            <a:xfrm>
              <a:off x="3399" y="2774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PPC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cxnSp>
          <p:nvCxnSpPr>
            <p:cNvPr id="7255" name="AutoShape 90"/>
            <p:cNvCxnSpPr>
              <a:cxnSpLocks noChangeAspect="1" noChangeShapeType="1"/>
              <a:stCxn id="7249" idx="1"/>
              <a:endCxn id="7247" idx="7"/>
            </p:cNvCxnSpPr>
            <p:nvPr/>
          </p:nvCxnSpPr>
          <p:spPr bwMode="auto">
            <a:xfrm flipH="1" flipV="1">
              <a:off x="3459" y="3229"/>
              <a:ext cx="411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6" name="Oval 91"/>
            <p:cNvSpPr>
              <a:spLocks noChangeAspect="1" noChangeArrowheads="1"/>
            </p:cNvSpPr>
            <p:nvPr/>
          </p:nvSpPr>
          <p:spPr bwMode="auto">
            <a:xfrm>
              <a:off x="3701" y="3226"/>
              <a:ext cx="61" cy="62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cxnSp>
          <p:nvCxnSpPr>
            <p:cNvPr id="7257" name="AutoShape 92"/>
            <p:cNvCxnSpPr>
              <a:cxnSpLocks noChangeAspect="1" noChangeShapeType="1"/>
              <a:stCxn id="7253" idx="4"/>
            </p:cNvCxnSpPr>
            <p:nvPr/>
          </p:nvCxnSpPr>
          <p:spPr bwMode="auto">
            <a:xfrm>
              <a:off x="3558" y="2981"/>
              <a:ext cx="181" cy="281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cxnSp>
          <p:nvCxnSpPr>
            <p:cNvPr id="7258" name="AutoShape 93"/>
            <p:cNvCxnSpPr>
              <a:cxnSpLocks noChangeAspect="1" noChangeShapeType="1"/>
              <a:stCxn id="7253" idx="1"/>
              <a:endCxn id="7259" idx="2"/>
            </p:cNvCxnSpPr>
            <p:nvPr/>
          </p:nvCxnSpPr>
          <p:spPr bwMode="auto">
            <a:xfrm flipH="1" flipV="1">
              <a:off x="3305" y="2566"/>
              <a:ext cx="167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9" name="Text Box 94"/>
            <p:cNvSpPr txBox="1">
              <a:spLocks noChangeAspect="1" noChangeArrowheads="1"/>
            </p:cNvSpPr>
            <p:nvPr/>
          </p:nvSpPr>
          <p:spPr bwMode="auto">
            <a:xfrm>
              <a:off x="3032" y="2392"/>
              <a:ext cx="5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400">
                  <a:latin typeface="Arial Unicode MS" pitchFamily="1" charset="0"/>
                </a:rPr>
                <a:t>attention</a:t>
              </a:r>
            </a:p>
          </p:txBody>
        </p:sp>
        <p:cxnSp>
          <p:nvCxnSpPr>
            <p:cNvPr id="7260" name="AutoShape 95"/>
            <p:cNvCxnSpPr>
              <a:cxnSpLocks noChangeAspect="1" noChangeShapeType="1"/>
              <a:stCxn id="7253" idx="5"/>
              <a:endCxn id="7249" idx="0"/>
            </p:cNvCxnSpPr>
            <p:nvPr/>
          </p:nvCxnSpPr>
          <p:spPr bwMode="auto">
            <a:xfrm>
              <a:off x="3644" y="2945"/>
              <a:ext cx="310" cy="2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61" name="AutoShape 96"/>
            <p:cNvCxnSpPr>
              <a:cxnSpLocks noChangeAspect="1" noChangeShapeType="1"/>
              <a:stCxn id="7253" idx="6"/>
              <a:endCxn id="7249" idx="7"/>
            </p:cNvCxnSpPr>
            <p:nvPr/>
          </p:nvCxnSpPr>
          <p:spPr bwMode="auto">
            <a:xfrm>
              <a:off x="3680" y="2859"/>
              <a:ext cx="357" cy="41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62" name="Oval 97"/>
            <p:cNvSpPr>
              <a:spLocks noChangeAspect="1" noChangeArrowheads="1"/>
            </p:cNvSpPr>
            <p:nvPr/>
          </p:nvSpPr>
          <p:spPr bwMode="auto">
            <a:xfrm>
              <a:off x="3611" y="3214"/>
              <a:ext cx="62" cy="61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7263" name="Oval 98"/>
            <p:cNvSpPr>
              <a:spLocks noChangeAspect="1" noChangeArrowheads="1"/>
            </p:cNvSpPr>
            <p:nvPr/>
          </p:nvSpPr>
          <p:spPr bwMode="auto">
            <a:xfrm>
              <a:off x="3979" y="2969"/>
              <a:ext cx="61" cy="62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64" name="Text Box 99"/>
            <p:cNvSpPr txBox="1">
              <a:spLocks noChangeAspect="1" noChangeArrowheads="1"/>
            </p:cNvSpPr>
            <p:nvPr/>
          </p:nvSpPr>
          <p:spPr bwMode="auto">
            <a:xfrm>
              <a:off x="3360" y="3026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solidFill>
                    <a:srgbClr val="FF0000"/>
                  </a:solidFill>
                  <a:latin typeface="Arial Unicode MS" pitchFamily="1" charset="0"/>
                </a:rPr>
                <a:t>1.25</a:t>
              </a:r>
            </a:p>
          </p:txBody>
        </p:sp>
        <p:sp>
          <p:nvSpPr>
            <p:cNvPr id="7265" name="Text Box 100"/>
            <p:cNvSpPr txBox="1">
              <a:spLocks noChangeAspect="1" noChangeArrowheads="1"/>
            </p:cNvSpPr>
            <p:nvPr/>
          </p:nvSpPr>
          <p:spPr bwMode="auto">
            <a:xfrm>
              <a:off x="3480" y="3272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0.13</a:t>
              </a:r>
            </a:p>
          </p:txBody>
        </p:sp>
        <p:sp>
          <p:nvSpPr>
            <p:cNvPr id="7266" name="Text Box 101"/>
            <p:cNvSpPr txBox="1">
              <a:spLocks noChangeAspect="1" noChangeArrowheads="1"/>
            </p:cNvSpPr>
            <p:nvPr/>
          </p:nvSpPr>
          <p:spPr bwMode="auto">
            <a:xfrm>
              <a:off x="3552" y="3448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0.46</a:t>
              </a:r>
            </a:p>
          </p:txBody>
        </p:sp>
        <p:sp>
          <p:nvSpPr>
            <p:cNvPr id="7267" name="Text Box 102"/>
            <p:cNvSpPr txBox="1">
              <a:spLocks noChangeAspect="1" noChangeArrowheads="1"/>
            </p:cNvSpPr>
            <p:nvPr/>
          </p:nvSpPr>
          <p:spPr bwMode="auto">
            <a:xfrm>
              <a:off x="3840" y="284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0.39</a:t>
              </a:r>
            </a:p>
          </p:txBody>
        </p:sp>
        <p:sp>
          <p:nvSpPr>
            <p:cNvPr id="7268" name="Text Box 103"/>
            <p:cNvSpPr txBox="1">
              <a:spLocks noChangeAspect="1" noChangeArrowheads="1"/>
            </p:cNvSpPr>
            <p:nvPr/>
          </p:nvSpPr>
          <p:spPr bwMode="auto">
            <a:xfrm>
              <a:off x="3665" y="2946"/>
              <a:ext cx="2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 0.26</a:t>
              </a:r>
            </a:p>
          </p:txBody>
        </p:sp>
        <p:sp>
          <p:nvSpPr>
            <p:cNvPr id="7269" name="Text Box 104"/>
            <p:cNvSpPr txBox="1">
              <a:spLocks noChangeAspect="1" noChangeArrowheads="1"/>
            </p:cNvSpPr>
            <p:nvPr/>
          </p:nvSpPr>
          <p:spPr bwMode="auto">
            <a:xfrm>
              <a:off x="2848" y="3201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0.26</a:t>
              </a:r>
            </a:p>
          </p:txBody>
        </p:sp>
        <p:sp>
          <p:nvSpPr>
            <p:cNvPr id="7270" name="Text Box 105"/>
            <p:cNvSpPr txBox="1">
              <a:spLocks noChangeAspect="1" noChangeArrowheads="1"/>
            </p:cNvSpPr>
            <p:nvPr/>
          </p:nvSpPr>
          <p:spPr bwMode="auto">
            <a:xfrm>
              <a:off x="3096" y="260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0.10</a:t>
              </a:r>
            </a:p>
          </p:txBody>
        </p:sp>
        <p:grpSp>
          <p:nvGrpSpPr>
            <p:cNvPr id="7271" name="Group 119"/>
            <p:cNvGrpSpPr>
              <a:grpSpLocks/>
            </p:cNvGrpSpPr>
            <p:nvPr/>
          </p:nvGrpSpPr>
          <p:grpSpPr bwMode="auto">
            <a:xfrm>
              <a:off x="4368" y="2488"/>
              <a:ext cx="1104" cy="432"/>
              <a:chOff x="2448" y="2448"/>
              <a:chExt cx="1104" cy="432"/>
            </a:xfrm>
          </p:grpSpPr>
          <p:sp>
            <p:nvSpPr>
              <p:cNvPr id="46200" name="Rectangle 120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10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73" name="Text Box 121"/>
              <p:cNvSpPr txBox="1">
                <a:spLocks noChangeArrowheads="1"/>
              </p:cNvSpPr>
              <p:nvPr/>
            </p:nvSpPr>
            <p:spPr bwMode="auto">
              <a:xfrm>
                <a:off x="2461" y="2515"/>
                <a:ext cx="1081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estimated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effective synaptic strengths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for best model (m</a:t>
                </a:r>
                <a:r>
                  <a:rPr lang="en-US" sz="1000" baseline="-25000">
                    <a:latin typeface="Arial Unicode MS" pitchFamily="1" charset="0"/>
                    <a:cs typeface="Arial Unicode MS" pitchFamily="1" charset="0"/>
                  </a:rPr>
                  <a:t>4</a:t>
                </a: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)</a:t>
                </a:r>
              </a:p>
            </p:txBody>
          </p:sp>
        </p:grpSp>
      </p:grpSp>
      <p:grpSp>
        <p:nvGrpSpPr>
          <p:cNvPr id="7241" name="Group 122"/>
          <p:cNvGrpSpPr>
            <a:grpSpLocks/>
          </p:cNvGrpSpPr>
          <p:nvPr/>
        </p:nvGrpSpPr>
        <p:grpSpPr bwMode="auto">
          <a:xfrm>
            <a:off x="1981200" y="3949700"/>
            <a:ext cx="1752600" cy="563563"/>
            <a:chOff x="2868" y="3341"/>
            <a:chExt cx="1104" cy="355"/>
          </a:xfrm>
        </p:grpSpPr>
        <p:sp>
          <p:nvSpPr>
            <p:cNvPr id="46203" name="Rectangle 123"/>
            <p:cNvSpPr>
              <a:spLocks noChangeArrowheads="1"/>
            </p:cNvSpPr>
            <p:nvPr/>
          </p:nvSpPr>
          <p:spPr bwMode="auto">
            <a:xfrm>
              <a:off x="2868" y="3341"/>
              <a:ext cx="1104" cy="3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244" name="Text Box 124"/>
            <p:cNvSpPr txBox="1">
              <a:spLocks noChangeArrowheads="1"/>
            </p:cNvSpPr>
            <p:nvPr/>
          </p:nvSpPr>
          <p:spPr bwMode="auto">
            <a:xfrm>
              <a:off x="2890" y="3408"/>
              <a:ext cx="10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models marginal likelihood</a:t>
              </a:r>
            </a:p>
          </p:txBody>
        </p:sp>
        <p:graphicFrame>
          <p:nvGraphicFramePr>
            <p:cNvPr id="7170" name="Object 125"/>
            <p:cNvGraphicFramePr>
              <a:graphicFrameLocks noChangeAspect="1"/>
            </p:cNvGraphicFramePr>
            <p:nvPr/>
          </p:nvGraphicFramePr>
          <p:xfrm>
            <a:off x="3197" y="3504"/>
            <a:ext cx="446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Equation" r:id="rId6" imgW="660400" imgH="254000" progId="Equation.DSMT4">
                    <p:embed/>
                  </p:oleObj>
                </mc:Choice>
                <mc:Fallback>
                  <p:oleObj name="Equation" r:id="rId6" imgW="660400" imgH="2540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" y="3504"/>
                          <a:ext cx="446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42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Dynamic Causal Modelling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network structure identification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6"/>
          <p:cNvSpPr>
            <a:spLocks noChangeArrowheads="1"/>
          </p:cNvSpPr>
          <p:nvPr/>
        </p:nvSpPr>
        <p:spPr bwMode="auto">
          <a:xfrm>
            <a:off x="0" y="228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3" name="Rectangle 37"/>
          <p:cNvSpPr>
            <a:spLocks noChangeArrowheads="1"/>
          </p:cNvSpPr>
          <p:nvPr/>
        </p:nvSpPr>
        <p:spPr bwMode="auto">
          <a:xfrm>
            <a:off x="0" y="267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4" name="Rectangle 3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5" name="Rectangle 39"/>
          <p:cNvSpPr>
            <a:spLocks noChangeArrowheads="1"/>
          </p:cNvSpPr>
          <p:nvPr/>
        </p:nvSpPr>
        <p:spPr bwMode="auto">
          <a:xfrm>
            <a:off x="0" y="366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6" name="Text Box 43"/>
          <p:cNvSpPr txBox="1">
            <a:spLocks noChangeArrowheads="1"/>
          </p:cNvSpPr>
          <p:nvPr/>
        </p:nvSpPr>
        <p:spPr bwMode="auto">
          <a:xfrm>
            <a:off x="5638800" y="3886200"/>
            <a:ext cx="314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 thank you for your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A note on statistical significance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lessons from the Neyman-Pearson lemma</a:t>
            </a:r>
            <a:endParaRPr lang="en-US" i="1">
              <a:solidFill>
                <a:srgbClr val="336699"/>
              </a:solidFill>
            </a:endParaRPr>
          </a:p>
        </p:txBody>
      </p:sp>
      <p:sp>
        <p:nvSpPr>
          <p:cNvPr id="10245" name="TextBox 68"/>
          <p:cNvSpPr txBox="1">
            <a:spLocks noChangeArrowheads="1"/>
          </p:cNvSpPr>
          <p:nvPr/>
        </p:nvSpPr>
        <p:spPr bwMode="auto">
          <a:xfrm>
            <a:off x="107950" y="1146175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 </a:t>
            </a:r>
            <a:r>
              <a:rPr lang="fr-FR">
                <a:solidFill>
                  <a:srgbClr val="CC6600"/>
                </a:solidFill>
              </a:rPr>
              <a:t>Neyman-Pearson lemma</a:t>
            </a:r>
            <a:r>
              <a:rPr lang="fr-FR"/>
              <a:t>: the likelihood ratio (or Bayes factor) test</a:t>
            </a:r>
            <a:endParaRPr lang="en-GB"/>
          </a:p>
        </p:txBody>
      </p:sp>
      <p:graphicFrame>
        <p:nvGraphicFramePr>
          <p:cNvPr id="10242" name="Object 61"/>
          <p:cNvGraphicFramePr>
            <a:graphicFrameLocks noChangeAspect="1"/>
          </p:cNvGraphicFramePr>
          <p:nvPr/>
        </p:nvGraphicFramePr>
        <p:xfrm>
          <a:off x="2987675" y="1612900"/>
          <a:ext cx="19351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4" imgW="1117600" imgH="508000" progId="Equation.DSMT4">
                  <p:embed/>
                </p:oleObj>
              </mc:Choice>
              <mc:Fallback>
                <p:oleObj name="Equation" r:id="rId4" imgW="1117600" imgH="5080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12900"/>
                        <a:ext cx="193516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70"/>
          <p:cNvGrpSpPr>
            <a:grpSpLocks/>
          </p:cNvGrpSpPr>
          <p:nvPr/>
        </p:nvGrpSpPr>
        <p:grpSpPr bwMode="auto">
          <a:xfrm>
            <a:off x="790575" y="2514600"/>
            <a:ext cx="7072313" cy="482600"/>
            <a:chOff x="862602" y="5018102"/>
            <a:chExt cx="7071167" cy="482600"/>
          </a:xfrm>
        </p:grpSpPr>
        <p:sp>
          <p:nvSpPr>
            <p:cNvPr id="10259" name="TextBox 71"/>
            <p:cNvSpPr txBox="1">
              <a:spLocks noChangeArrowheads="1"/>
            </p:cNvSpPr>
            <p:nvPr/>
          </p:nvSpPr>
          <p:spPr bwMode="auto">
            <a:xfrm>
              <a:off x="862602" y="5060900"/>
              <a:ext cx="7071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is the most powerful test of size		            to test the null. </a:t>
              </a:r>
              <a:endParaRPr lang="en-GB"/>
            </a:p>
          </p:txBody>
        </p:sp>
        <p:graphicFrame>
          <p:nvGraphicFramePr>
            <p:cNvPr id="10243" name="Object 62"/>
            <p:cNvGraphicFramePr>
              <a:graphicFrameLocks noChangeAspect="1"/>
            </p:cNvGraphicFramePr>
            <p:nvPr/>
          </p:nvGraphicFramePr>
          <p:xfrm>
            <a:off x="4230698" y="5018102"/>
            <a:ext cx="1912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6" imgW="1104900" imgH="279400" progId="Equation.DSMT4">
                    <p:embed/>
                  </p:oleObj>
                </mc:Choice>
                <mc:Fallback>
                  <p:oleObj name="Equation" r:id="rId6" imgW="1104900" imgH="2794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98" y="5018102"/>
                          <a:ext cx="1912938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7" name="Picture 76" descr="Picture 16.png"/>
          <p:cNvPicPr>
            <a:picLocks noChangeAspect="1"/>
          </p:cNvPicPr>
          <p:nvPr/>
        </p:nvPicPr>
        <p:blipFill>
          <a:blip r:embed="rId8" cstate="print"/>
          <a:srcRect l="16406" t="10001" r="28906" b="10001"/>
          <a:stretch>
            <a:fillRect/>
          </a:stretch>
        </p:blipFill>
        <p:spPr bwMode="auto">
          <a:xfrm>
            <a:off x="2576513" y="4008438"/>
            <a:ext cx="27146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Oval 78"/>
          <p:cNvSpPr/>
          <p:nvPr/>
        </p:nvSpPr>
        <p:spPr>
          <a:xfrm>
            <a:off x="2901950" y="5022850"/>
            <a:ext cx="71438" cy="71438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01950" y="5853113"/>
            <a:ext cx="71438" cy="71437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0" name="TextBox 80"/>
          <p:cNvSpPr txBox="1">
            <a:spLocks noChangeArrowheads="1"/>
          </p:cNvSpPr>
          <p:nvPr/>
        </p:nvSpPr>
        <p:spPr bwMode="auto">
          <a:xfrm>
            <a:off x="5508625" y="4735513"/>
            <a:ext cx="2262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CC6600"/>
                </a:solidFill>
                <a:cs typeface="Arial" charset="0"/>
              </a:rPr>
              <a:t>MVB </a:t>
            </a:r>
            <a:r>
              <a:rPr lang="fr-FR">
                <a:solidFill>
                  <a:srgbClr val="CC6600"/>
                </a:solidFill>
                <a:cs typeface="Arial" charset="0"/>
              </a:rPr>
              <a:t>(Bayes factor) </a:t>
            </a:r>
          </a:p>
          <a:p>
            <a:pPr algn="ctr"/>
            <a:r>
              <a:rPr lang="fr-FR" i="1">
                <a:solidFill>
                  <a:srgbClr val="CC6600"/>
                </a:solidFill>
                <a:latin typeface="Times New Roman" pitchFamily="18" charset="0"/>
              </a:rPr>
              <a:t>u</a:t>
            </a:r>
            <a:r>
              <a:rPr lang="fr-FR">
                <a:solidFill>
                  <a:srgbClr val="CC6600"/>
                </a:solidFill>
              </a:rPr>
              <a:t>=1.09, power=56%</a:t>
            </a:r>
            <a:endParaRPr lang="en-GB">
              <a:solidFill>
                <a:srgbClr val="CC6600"/>
              </a:solidFill>
            </a:endParaRPr>
          </a:p>
        </p:txBody>
      </p:sp>
      <p:sp>
        <p:nvSpPr>
          <p:cNvPr id="10251" name="TextBox 81"/>
          <p:cNvSpPr txBox="1">
            <a:spLocks noChangeArrowheads="1"/>
          </p:cNvSpPr>
          <p:nvPr/>
        </p:nvSpPr>
        <p:spPr bwMode="auto">
          <a:xfrm>
            <a:off x="5508625" y="5565775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6600"/>
                </a:solidFill>
                <a:cs typeface="Arial" charset="0"/>
              </a:rPr>
              <a:t>CCA </a:t>
            </a:r>
            <a:r>
              <a:rPr lang="fr-FR">
                <a:solidFill>
                  <a:srgbClr val="CC6600"/>
                </a:solidFill>
                <a:cs typeface="Arial" charset="0"/>
              </a:rPr>
              <a:t>(F-statistics)</a:t>
            </a:r>
          </a:p>
          <a:p>
            <a:r>
              <a:rPr lang="fr-FR" i="1">
                <a:solidFill>
                  <a:srgbClr val="CC6600"/>
                </a:solidFill>
                <a:latin typeface="Times New Roman" pitchFamily="18" charset="0"/>
              </a:rPr>
              <a:t>F</a:t>
            </a:r>
            <a:r>
              <a:rPr lang="fr-FR">
                <a:solidFill>
                  <a:srgbClr val="CC6600"/>
                </a:solidFill>
              </a:rPr>
              <a:t>=2.20, power=20%</a:t>
            </a:r>
            <a:endParaRPr lang="en-GB">
              <a:solidFill>
                <a:srgbClr val="CC6600"/>
              </a:solidFill>
            </a:endParaRPr>
          </a:p>
        </p:txBody>
      </p:sp>
      <p:cxnSp>
        <p:nvCxnSpPr>
          <p:cNvPr id="83" name="Straight Arrow Connector 82"/>
          <p:cNvCxnSpPr>
            <a:stCxn id="10250" idx="1"/>
            <a:endCxn id="79" idx="6"/>
          </p:cNvCxnSpPr>
          <p:nvPr/>
        </p:nvCxnSpPr>
        <p:spPr>
          <a:xfrm rot="10800000">
            <a:off x="2973388" y="5059363"/>
            <a:ext cx="2535237" cy="0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784350" y="5203825"/>
            <a:ext cx="2286000" cy="0"/>
          </a:xfrm>
          <a:prstGeom prst="line">
            <a:avLst/>
          </a:prstGeom>
          <a:ln>
            <a:solidFill>
              <a:srgbClr val="CC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85"/>
          <p:cNvSpPr txBox="1">
            <a:spLocks noChangeArrowheads="1"/>
          </p:cNvSpPr>
          <p:nvPr/>
        </p:nvSpPr>
        <p:spPr bwMode="auto">
          <a:xfrm>
            <a:off x="3536950" y="6438900"/>
            <a:ext cx="101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error I rate</a:t>
            </a:r>
            <a:endParaRPr lang="en-GB" sz="1400"/>
          </a:p>
        </p:txBody>
      </p:sp>
      <p:sp>
        <p:nvSpPr>
          <p:cNvPr id="10255" name="TextBox 88"/>
          <p:cNvSpPr txBox="1">
            <a:spLocks noChangeArrowheads="1"/>
          </p:cNvSpPr>
          <p:nvPr/>
        </p:nvSpPr>
        <p:spPr bwMode="auto">
          <a:xfrm rot="-5400000">
            <a:off x="1831181" y="5033169"/>
            <a:ext cx="1325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1 - error II rate</a:t>
            </a:r>
            <a:endParaRPr lang="en-GB" sz="1400"/>
          </a:p>
        </p:txBody>
      </p:sp>
      <p:sp>
        <p:nvSpPr>
          <p:cNvPr id="10256" name="TextBox 89"/>
          <p:cNvSpPr txBox="1">
            <a:spLocks noChangeArrowheads="1"/>
          </p:cNvSpPr>
          <p:nvPr/>
        </p:nvSpPr>
        <p:spPr bwMode="auto">
          <a:xfrm>
            <a:off x="3101975" y="3644900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ROC analysis</a:t>
            </a:r>
            <a:endParaRPr lang="en-GB" b="1"/>
          </a:p>
        </p:txBody>
      </p:sp>
      <p:sp>
        <p:nvSpPr>
          <p:cNvPr id="10257" name="TextBox 90"/>
          <p:cNvSpPr txBox="1">
            <a:spLocks noChangeArrowheads="1"/>
          </p:cNvSpPr>
          <p:nvPr/>
        </p:nvSpPr>
        <p:spPr bwMode="auto">
          <a:xfrm>
            <a:off x="107950" y="3203575"/>
            <a:ext cx="897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 what is the threshold </a:t>
            </a:r>
            <a:r>
              <a:rPr lang="fr-FR" i="1">
                <a:latin typeface="Times New Roman" pitchFamily="18" charset="0"/>
              </a:rPr>
              <a:t>u</a:t>
            </a:r>
            <a:r>
              <a:rPr lang="fr-FR"/>
              <a:t>, above which the Bayes factor test</a:t>
            </a:r>
            <a:r>
              <a:rPr lang="fr-FR" i="1"/>
              <a:t> </a:t>
            </a:r>
            <a:r>
              <a:rPr lang="fr-FR"/>
              <a:t>yields a error I rate of 5%?</a:t>
            </a:r>
            <a:endParaRPr lang="en-GB" i="1"/>
          </a:p>
        </p:txBody>
      </p:sp>
      <p:cxnSp>
        <p:nvCxnSpPr>
          <p:cNvPr id="96" name="Straight Arrow Connector 95"/>
          <p:cNvCxnSpPr>
            <a:stCxn id="10251" idx="1"/>
            <a:endCxn id="80" idx="6"/>
          </p:cNvCxnSpPr>
          <p:nvPr/>
        </p:nvCxnSpPr>
        <p:spPr>
          <a:xfrm rot="10800000">
            <a:off x="2973388" y="5889625"/>
            <a:ext cx="2535237" cy="0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7624" y="2060848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Arial" charset="0"/>
              </a:rPr>
              <a:t>An introduction to probabilistic modelling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Bayesian model comparison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SPM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16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1043608" y="1086247"/>
            <a:ext cx="611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 dirty="0"/>
              <a:t>Degree of </a:t>
            </a:r>
            <a:r>
              <a:rPr lang="en-GB" b="1" i="1" dirty="0">
                <a:solidFill>
                  <a:srgbClr val="CC6600"/>
                </a:solidFill>
              </a:rPr>
              <a:t>plausibility</a:t>
            </a:r>
            <a:r>
              <a:rPr lang="en-GB" b="1" i="1" dirty="0"/>
              <a:t> </a:t>
            </a:r>
            <a:r>
              <a:rPr lang="en-GB" i="1" dirty="0"/>
              <a:t>desiderata</a:t>
            </a:r>
            <a:r>
              <a:rPr lang="en-GB" dirty="0"/>
              <a:t>:</a:t>
            </a:r>
          </a:p>
          <a:p>
            <a:r>
              <a:rPr lang="en-GB" dirty="0"/>
              <a:t>- should be represented using real numbers		(D1)</a:t>
            </a:r>
          </a:p>
          <a:p>
            <a:r>
              <a:rPr lang="en-GB" dirty="0"/>
              <a:t>- should conform with intuition			(D2)</a:t>
            </a:r>
          </a:p>
          <a:p>
            <a:r>
              <a:rPr lang="en-GB" dirty="0"/>
              <a:t>- should be consistent				(D3)</a:t>
            </a:r>
            <a:endParaRPr lang="en-US" dirty="0"/>
          </a:p>
        </p:txBody>
      </p:sp>
      <p:grpSp>
        <p:nvGrpSpPr>
          <p:cNvPr id="15363" name="Group 34"/>
          <p:cNvGrpSpPr>
            <a:grpSpLocks/>
          </p:cNvGrpSpPr>
          <p:nvPr/>
        </p:nvGrpSpPr>
        <p:grpSpPr bwMode="auto">
          <a:xfrm>
            <a:off x="395536" y="4293096"/>
            <a:ext cx="2857500" cy="2076450"/>
            <a:chOff x="386" y="2783"/>
            <a:chExt cx="1800" cy="1308"/>
          </a:xfrm>
        </p:grpSpPr>
        <p:pic>
          <p:nvPicPr>
            <p:cNvPr id="15377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" y="2783"/>
              <a:ext cx="180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2" descr="Untitle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71502">
              <a:off x="1104" y="3326"/>
              <a:ext cx="45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Text Box 23"/>
            <p:cNvSpPr txBox="1">
              <a:spLocks noChangeArrowheads="1"/>
            </p:cNvSpPr>
            <p:nvPr/>
          </p:nvSpPr>
          <p:spPr bwMode="auto">
            <a:xfrm>
              <a:off x="840" y="3843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1611" y="3707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b=5</a:t>
              </a:r>
              <a:endParaRPr lang="en-US"/>
            </a:p>
          </p:txBody>
        </p:sp>
      </p:grpSp>
      <p:grpSp>
        <p:nvGrpSpPr>
          <p:cNvPr id="15364" name="Group 33"/>
          <p:cNvGrpSpPr>
            <a:grpSpLocks/>
          </p:cNvGrpSpPr>
          <p:nvPr/>
        </p:nvGrpSpPr>
        <p:grpSpPr bwMode="auto">
          <a:xfrm>
            <a:off x="728663" y="2558405"/>
            <a:ext cx="1322387" cy="1590675"/>
            <a:chOff x="459" y="1752"/>
            <a:chExt cx="833" cy="1002"/>
          </a:xfrm>
        </p:grpSpPr>
        <p:pic>
          <p:nvPicPr>
            <p:cNvPr id="15375" name="Picture 28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" y="1752"/>
              <a:ext cx="833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29"/>
            <p:cNvSpPr txBox="1">
              <a:spLocks noChangeArrowheads="1"/>
            </p:cNvSpPr>
            <p:nvPr/>
          </p:nvSpPr>
          <p:spPr bwMode="auto">
            <a:xfrm>
              <a:off x="777" y="2523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</p:grpSp>
      <p:grpSp>
        <p:nvGrpSpPr>
          <p:cNvPr id="15365" name="Group 43"/>
          <p:cNvGrpSpPr>
            <a:grpSpLocks/>
          </p:cNvGrpSpPr>
          <p:nvPr/>
        </p:nvGrpSpPr>
        <p:grpSpPr bwMode="auto">
          <a:xfrm>
            <a:off x="4067944" y="2990205"/>
            <a:ext cx="3709987" cy="688975"/>
            <a:chOff x="2709" y="2024"/>
            <a:chExt cx="2337" cy="434"/>
          </a:xfrm>
        </p:grpSpPr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2709" y="2125"/>
              <a:ext cx="11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cs typeface="Arial" charset="0"/>
                </a:rPr>
                <a:t>• </a:t>
              </a:r>
              <a:r>
                <a:rPr lang="en-GB" dirty="0"/>
                <a:t>normalization:</a:t>
              </a:r>
              <a:endParaRPr lang="en-US" dirty="0"/>
            </a:p>
          </p:txBody>
        </p:sp>
        <p:pic>
          <p:nvPicPr>
            <p:cNvPr id="15374" name="Picture 3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99" y="2024"/>
              <a:ext cx="94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44"/>
          <p:cNvGrpSpPr>
            <a:grpSpLocks/>
          </p:cNvGrpSpPr>
          <p:nvPr/>
        </p:nvGrpSpPr>
        <p:grpSpPr bwMode="auto">
          <a:xfrm>
            <a:off x="4083299" y="4670921"/>
            <a:ext cx="4337050" cy="669925"/>
            <a:chOff x="2709" y="3021"/>
            <a:chExt cx="2732" cy="422"/>
          </a:xfrm>
        </p:grpSpPr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2709" y="3059"/>
              <a:ext cx="1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imes New Roman" pitchFamily="18" charset="0"/>
                </a:rPr>
                <a:t>•</a:t>
              </a:r>
              <a:r>
                <a:rPr lang="en-GB"/>
                <a:t> marginalization:</a:t>
              </a:r>
              <a:endParaRPr lang="en-US"/>
            </a:p>
          </p:txBody>
        </p:sp>
        <p:pic>
          <p:nvPicPr>
            <p:cNvPr id="15372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9" y="3021"/>
              <a:ext cx="134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7" name="Group 45"/>
          <p:cNvGrpSpPr>
            <a:grpSpLocks/>
          </p:cNvGrpSpPr>
          <p:nvPr/>
        </p:nvGrpSpPr>
        <p:grpSpPr bwMode="auto">
          <a:xfrm>
            <a:off x="4083299" y="5404346"/>
            <a:ext cx="4779962" cy="957262"/>
            <a:chOff x="2709" y="3483"/>
            <a:chExt cx="3011" cy="603"/>
          </a:xfrm>
        </p:grpSpPr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2709" y="3517"/>
              <a:ext cx="10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CC6600"/>
                  </a:solidFill>
                  <a:latin typeface="Times New Roman" pitchFamily="18" charset="0"/>
                </a:rPr>
                <a:t>•</a:t>
              </a:r>
              <a:r>
                <a:rPr lang="en-GB">
                  <a:solidFill>
                    <a:srgbClr val="CC6600"/>
                  </a:solidFill>
                </a:rPr>
                <a:t> conditioning :</a:t>
              </a:r>
            </a:p>
            <a:p>
              <a:pPr algn="ctr"/>
              <a:r>
                <a:rPr lang="en-US">
                  <a:solidFill>
                    <a:srgbClr val="CC6600"/>
                  </a:solidFill>
                </a:rPr>
                <a:t>(</a:t>
              </a:r>
              <a:r>
                <a:rPr lang="en-US" i="1">
                  <a:solidFill>
                    <a:srgbClr val="CC6600"/>
                  </a:solidFill>
                </a:rPr>
                <a:t>Bayes rule</a:t>
              </a:r>
              <a:r>
                <a:rPr lang="en-US">
                  <a:solidFill>
                    <a:srgbClr val="CC6600"/>
                  </a:solidFill>
                </a:rPr>
                <a:t>)</a:t>
              </a:r>
            </a:p>
          </p:txBody>
        </p:sp>
        <p:pic>
          <p:nvPicPr>
            <p:cNvPr id="15370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9" y="3483"/>
              <a:ext cx="162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Probability theory: basics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Deriving the likelihood function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035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106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6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pic>
        <p:nvPicPr>
          <p:cNvPr id="1037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3132138" y="1196975"/>
            <a:ext cx="447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Model of data with unknown parameters:</a:t>
            </a:r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/>
        </p:nvGraphicFramePr>
        <p:xfrm>
          <a:off x="3729038" y="1808163"/>
          <a:ext cx="10175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6" imgW="622030" imgH="253890" progId="Equation.DSMT4">
                  <p:embed/>
                </p:oleObj>
              </mc:Choice>
              <mc:Fallback>
                <p:oleObj name="Equation" r:id="rId6" imgW="622030" imgH="25389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808163"/>
                        <a:ext cx="10175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41"/>
          <p:cNvSpPr txBox="1">
            <a:spLocks noChangeArrowheads="1"/>
          </p:cNvSpPr>
          <p:nvPr/>
        </p:nvSpPr>
        <p:spPr bwMode="auto">
          <a:xfrm>
            <a:off x="5435600" y="1835150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e.g., GLM: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4825" y="1808163"/>
          <a:ext cx="12049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8" imgW="736280" imgH="253890" progId="Equation.DSMT4">
                  <p:embed/>
                </p:oleObj>
              </mc:Choice>
              <mc:Fallback>
                <p:oleObj name="Equation" r:id="rId8" imgW="736280" imgH="25389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1808163"/>
                        <a:ext cx="12049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1"/>
          <p:cNvSpPr txBox="1">
            <a:spLocks noChangeArrowheads="1"/>
          </p:cNvSpPr>
          <p:nvPr/>
        </p:nvSpPr>
        <p:spPr bwMode="auto">
          <a:xfrm>
            <a:off x="3132138" y="2555875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But data is noisy: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508625" y="2541588"/>
          <a:ext cx="1370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10" imgW="837836" imgH="253890" progId="Equation.DSMT4">
                  <p:embed/>
                </p:oleObj>
              </mc:Choice>
              <mc:Fallback>
                <p:oleObj name="Equation" r:id="rId10" imgW="837836" imgH="25389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41588"/>
                        <a:ext cx="13700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3130550" y="3238500"/>
            <a:ext cx="374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Assume noise/residuals is ‘small’:</a:t>
            </a:r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124200" y="4081463"/>
          <a:ext cx="23844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12" imgW="1459866" imgH="431613" progId="Equation.DSMT4">
                  <p:embed/>
                </p:oleObj>
              </mc:Choice>
              <mc:Fallback>
                <p:oleObj name="Equation" r:id="rId12" imgW="1459866" imgH="43161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81463"/>
                        <a:ext cx="23844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2" name="Group 72"/>
          <p:cNvGrpSpPr>
            <a:grpSpLocks/>
          </p:cNvGrpSpPr>
          <p:nvPr/>
        </p:nvGrpSpPr>
        <p:grpSpPr bwMode="auto">
          <a:xfrm>
            <a:off x="5580063" y="3789363"/>
            <a:ext cx="3198812" cy="1584325"/>
            <a:chOff x="5580112" y="3717032"/>
            <a:chExt cx="3199210" cy="1584176"/>
          </a:xfrm>
        </p:grpSpPr>
        <p:pic>
          <p:nvPicPr>
            <p:cNvPr id="1060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 t="6801"/>
            <a:stretch>
              <a:fillRect/>
            </a:stretch>
          </p:blipFill>
          <p:spPr bwMode="auto">
            <a:xfrm>
              <a:off x="5580112" y="3717032"/>
              <a:ext cx="2266361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" name="Line 49"/>
            <p:cNvSpPr>
              <a:spLocks noChangeShapeType="1"/>
            </p:cNvSpPr>
            <p:nvPr/>
          </p:nvSpPr>
          <p:spPr bwMode="auto">
            <a:xfrm flipV="1">
              <a:off x="5868144" y="5121873"/>
              <a:ext cx="1943754" cy="5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Line 50"/>
            <p:cNvSpPr>
              <a:spLocks noChangeShapeType="1"/>
            </p:cNvSpPr>
            <p:nvPr/>
          </p:nvSpPr>
          <p:spPr bwMode="auto">
            <a:xfrm rot="-5400000">
              <a:off x="5173946" y="4427675"/>
              <a:ext cx="1388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Line 54"/>
            <p:cNvSpPr>
              <a:spLocks noChangeShapeType="1"/>
            </p:cNvSpPr>
            <p:nvPr/>
          </p:nvSpPr>
          <p:spPr bwMode="auto">
            <a:xfrm flipH="1">
              <a:off x="7010747" y="4293096"/>
              <a:ext cx="432048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032" name="Object 56"/>
            <p:cNvGraphicFramePr>
              <a:graphicFrameLocks noChangeAspect="1"/>
            </p:cNvGraphicFramePr>
            <p:nvPr/>
          </p:nvGraphicFramePr>
          <p:xfrm>
            <a:off x="6864797" y="3789363"/>
            <a:ext cx="19145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Equation" r:id="rId15" imgW="1168400" imgH="279400" progId="Equation.DSMT4">
                    <p:embed/>
                  </p:oleObj>
                </mc:Choice>
                <mc:Fallback>
                  <p:oleObj name="Equation" r:id="rId15" imgW="1168400" imgH="279400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4797" y="3789363"/>
                          <a:ext cx="19145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14"/>
            <p:cNvGraphicFramePr>
              <a:graphicFrameLocks noChangeAspect="1"/>
            </p:cNvGraphicFramePr>
            <p:nvPr/>
          </p:nvGraphicFramePr>
          <p:xfrm>
            <a:off x="7812360" y="5023395"/>
            <a:ext cx="2079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360" y="5023395"/>
                          <a:ext cx="207962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Line 54"/>
            <p:cNvSpPr>
              <a:spLocks noChangeShapeType="1"/>
            </p:cNvSpPr>
            <p:nvPr/>
          </p:nvSpPr>
          <p:spPr bwMode="auto">
            <a:xfrm flipH="1">
              <a:off x="6497166" y="4302621"/>
              <a:ext cx="936104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43" name="Text Box 11"/>
          <p:cNvSpPr txBox="1">
            <a:spLocks noChangeArrowheads="1"/>
          </p:cNvSpPr>
          <p:nvPr/>
        </p:nvSpPr>
        <p:spPr bwMode="auto">
          <a:xfrm>
            <a:off x="3559175" y="5521325"/>
            <a:ext cx="504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</a:rPr>
              <a:t>→ Distribution of data, </a:t>
            </a:r>
            <a:r>
              <a:rPr lang="en-GB" i="1">
                <a:solidFill>
                  <a:srgbClr val="CC6600"/>
                </a:solidFill>
              </a:rPr>
              <a:t>given fixed parameters</a:t>
            </a:r>
            <a:r>
              <a:rPr lang="en-GB">
                <a:solidFill>
                  <a:srgbClr val="CC6600"/>
                </a:solidFill>
              </a:rPr>
              <a:t>:</a:t>
            </a:r>
          </a:p>
        </p:txBody>
      </p:sp>
      <p:graphicFrame>
        <p:nvGraphicFramePr>
          <p:cNvPr id="1030" name="Object 20"/>
          <p:cNvGraphicFramePr>
            <a:graphicFrameLocks noChangeAspect="1"/>
          </p:cNvGraphicFramePr>
          <p:nvPr/>
        </p:nvGraphicFramePr>
        <p:xfrm>
          <a:off x="4241800" y="5953125"/>
          <a:ext cx="35655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19" imgW="2184400" imgH="431800" progId="Equation.DSMT4">
                  <p:embed/>
                </p:oleObj>
              </mc:Choice>
              <mc:Fallback>
                <p:oleObj name="Equation" r:id="rId19" imgW="2184400" imgH="4318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953125"/>
                        <a:ext cx="35655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21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Box 78"/>
          <p:cNvSpPr txBox="1">
            <a:spLocks noChangeArrowheads="1"/>
          </p:cNvSpPr>
          <p:nvPr/>
        </p:nvSpPr>
        <p:spPr bwMode="auto">
          <a:xfrm>
            <a:off x="1082675" y="371633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CC66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76600" y="5445125"/>
            <a:ext cx="5399088" cy="129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059113" y="3213100"/>
            <a:ext cx="5834062" cy="223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059113" y="2349500"/>
            <a:ext cx="5400675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059113" y="1052513"/>
            <a:ext cx="5400675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49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1050" name="Picture 5" descr="cervo&amp;lobes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2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3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4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055" name="AutoShape 10"/>
            <p:cNvCxnSpPr>
              <a:cxnSpLocks noChangeShapeType="1"/>
              <a:stCxn id="1051" idx="3"/>
              <a:endCxn id="1053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6" name="AutoShape 11"/>
            <p:cNvCxnSpPr>
              <a:cxnSpLocks noChangeShapeType="1"/>
              <a:stCxn id="1051" idx="0"/>
              <a:endCxn id="1054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7" name="AutoShape 12"/>
            <p:cNvCxnSpPr>
              <a:cxnSpLocks noChangeShapeType="1"/>
              <a:stCxn id="1054" idx="1"/>
              <a:endCxn id="1052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8" name="AutoShape 13"/>
            <p:cNvCxnSpPr>
              <a:cxnSpLocks noChangeShapeType="1"/>
              <a:stCxn id="1053" idx="7"/>
              <a:endCxn id="1051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9" name="AutoShape 14"/>
            <p:cNvCxnSpPr>
              <a:cxnSpLocks noChangeShapeType="1"/>
              <a:endCxn id="1054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0"/>
          <p:cNvGrpSpPr>
            <a:grpSpLocks/>
          </p:cNvGrpSpPr>
          <p:nvPr/>
        </p:nvGrpSpPr>
        <p:grpSpPr bwMode="auto">
          <a:xfrm>
            <a:off x="5916613" y="2895600"/>
            <a:ext cx="2160587" cy="1944688"/>
            <a:chOff x="3727" y="1824"/>
            <a:chExt cx="1361" cy="1225"/>
          </a:xfrm>
        </p:grpSpPr>
        <p:pic>
          <p:nvPicPr>
            <p:cNvPr id="3096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7" name="Group 21"/>
          <p:cNvGrpSpPr>
            <a:grpSpLocks/>
          </p:cNvGrpSpPr>
          <p:nvPr/>
        </p:nvGrpSpPr>
        <p:grpSpPr bwMode="auto">
          <a:xfrm>
            <a:off x="1066800" y="2836863"/>
            <a:ext cx="2209800" cy="1963737"/>
            <a:chOff x="672" y="1787"/>
            <a:chExt cx="1392" cy="1237"/>
          </a:xfrm>
        </p:grpSpPr>
        <p:pic>
          <p:nvPicPr>
            <p:cNvPr id="3086" name="Picture 5" descr="cervo&amp;lobe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88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89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90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3091" name="AutoShape 10"/>
            <p:cNvCxnSpPr>
              <a:cxnSpLocks noChangeShapeType="1"/>
              <a:stCxn id="3087" idx="3"/>
              <a:endCxn id="3089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2" name="AutoShape 11"/>
            <p:cNvCxnSpPr>
              <a:cxnSpLocks noChangeShapeType="1"/>
              <a:stCxn id="3087" idx="0"/>
              <a:endCxn id="3090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3" name="AutoShape 12"/>
            <p:cNvCxnSpPr>
              <a:cxnSpLocks noChangeShapeType="1"/>
              <a:stCxn id="3090" idx="1"/>
              <a:endCxn id="3088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4" name="AutoShape 13"/>
            <p:cNvCxnSpPr>
              <a:cxnSpLocks noChangeShapeType="1"/>
              <a:stCxn id="3089" idx="7"/>
              <a:endCxn id="3087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5" name="AutoShape 14"/>
            <p:cNvCxnSpPr>
              <a:cxnSpLocks noChangeShapeType="1"/>
              <a:endCxn id="3090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Forward and inverse problems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cxnSp>
        <p:nvCxnSpPr>
          <p:cNvPr id="3079" name="AutoShape 17"/>
          <p:cNvCxnSpPr>
            <a:cxnSpLocks noChangeShapeType="1"/>
          </p:cNvCxnSpPr>
          <p:nvPr/>
        </p:nvCxnSpPr>
        <p:spPr bwMode="auto">
          <a:xfrm rot="5400000" flipV="1">
            <a:off x="4471988" y="536575"/>
            <a:ext cx="131762" cy="4732338"/>
          </a:xfrm>
          <a:prstGeom prst="curvedConnector3">
            <a:avLst>
              <a:gd name="adj1" fmla="val -666269"/>
            </a:avLst>
          </a:prstGeom>
          <a:noFill/>
          <a:ln w="28575">
            <a:solidFill>
              <a:srgbClr val="CC6600"/>
            </a:solidFill>
            <a:prstDash val="dash"/>
            <a:round/>
            <a:headEnd/>
            <a:tailEnd type="triangle" w="lg" len="lg"/>
          </a:ln>
        </p:spPr>
      </p:cxn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3838575" y="2144713"/>
          <a:ext cx="1244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6" imgW="672808" imgH="279279" progId="Equation.DSMT4">
                  <p:embed/>
                </p:oleObj>
              </mc:Choice>
              <mc:Fallback>
                <p:oleObj name="Equation" r:id="rId6" imgW="672808" imgH="279279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144713"/>
                        <a:ext cx="12446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24"/>
          <p:cNvSpPr txBox="1">
            <a:spLocks noChangeArrowheads="1"/>
          </p:cNvSpPr>
          <p:nvPr/>
        </p:nvSpPr>
        <p:spPr bwMode="auto">
          <a:xfrm>
            <a:off x="3606800" y="15240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CC6600"/>
                </a:solidFill>
                <a:ea typeface="ＭＳ Ｐゴシック" pitchFamily="1" charset="-128"/>
              </a:rPr>
              <a:t>forward problem</a:t>
            </a: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4008438" y="2667000"/>
            <a:ext cx="92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ea typeface="ＭＳ Ｐゴシック" pitchFamily="1" charset="-128"/>
              </a:rPr>
              <a:t>likelihood</a:t>
            </a:r>
            <a:endParaRPr lang="en-GB">
              <a:solidFill>
                <a:srgbClr val="CC6600"/>
              </a:solidFill>
              <a:ea typeface="ＭＳ Ｐゴシック" pitchFamily="1" charset="-128"/>
            </a:endParaRPr>
          </a:p>
        </p:txBody>
      </p:sp>
      <p:grpSp>
        <p:nvGrpSpPr>
          <p:cNvPr id="3082" name="Group 21"/>
          <p:cNvGrpSpPr>
            <a:grpSpLocks/>
          </p:cNvGrpSpPr>
          <p:nvPr/>
        </p:nvGrpSpPr>
        <p:grpSpPr bwMode="auto">
          <a:xfrm>
            <a:off x="2171700" y="4648200"/>
            <a:ext cx="4732338" cy="1509713"/>
            <a:chOff x="1368" y="2928"/>
            <a:chExt cx="2981" cy="951"/>
          </a:xfrm>
        </p:grpSpPr>
        <p:cxnSp>
          <p:nvCxnSpPr>
            <p:cNvPr id="3083" name="AutoShape 19"/>
            <p:cNvCxnSpPr>
              <a:cxnSpLocks noChangeShapeType="1"/>
            </p:cNvCxnSpPr>
            <p:nvPr/>
          </p:nvCxnSpPr>
          <p:spPr bwMode="auto">
            <a:xfrm rot="16200000" flipV="1">
              <a:off x="2846" y="1546"/>
              <a:ext cx="25" cy="2981"/>
            </a:xfrm>
            <a:prstGeom prst="curvedConnector3">
              <a:avLst>
                <a:gd name="adj1" fmla="val -2148005"/>
              </a:avLst>
            </a:prstGeom>
            <a:noFill/>
            <a:ln w="28575">
              <a:solidFill>
                <a:srgbClr val="CC6600"/>
              </a:solidFill>
              <a:prstDash val="dash"/>
              <a:round/>
              <a:headEnd/>
              <a:tailEnd type="triangle" w="lg" len="lg"/>
            </a:ln>
          </p:spPr>
        </p:cxnSp>
        <p:graphicFrame>
          <p:nvGraphicFramePr>
            <p:cNvPr id="3075" name="Object 23"/>
            <p:cNvGraphicFramePr>
              <a:graphicFrameLocks noChangeAspect="1"/>
            </p:cNvGraphicFramePr>
            <p:nvPr/>
          </p:nvGraphicFramePr>
          <p:xfrm>
            <a:off x="2418" y="3123"/>
            <a:ext cx="784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8" imgW="672808" imgH="279279" progId="Equation.DSMT4">
                    <p:embed/>
                  </p:oleObj>
                </mc:Choice>
                <mc:Fallback>
                  <p:oleObj name="Equation" r:id="rId8" imgW="672808" imgH="279279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8" y="3123"/>
                          <a:ext cx="784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Text Box 25"/>
            <p:cNvSpPr txBox="1">
              <a:spLocks noChangeArrowheads="1"/>
            </p:cNvSpPr>
            <p:nvPr/>
          </p:nvSpPr>
          <p:spPr bwMode="auto">
            <a:xfrm>
              <a:off x="2239" y="3648"/>
              <a:ext cx="11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CC6600"/>
                  </a:solidFill>
                  <a:ea typeface="ＭＳ Ｐゴシック" pitchFamily="1" charset="-128"/>
                </a:rPr>
                <a:t>inverse problem</a:t>
              </a:r>
            </a:p>
          </p:txBody>
        </p:sp>
        <p:sp>
          <p:nvSpPr>
            <p:cNvPr id="3085" name="Text Box 27"/>
            <p:cNvSpPr txBox="1">
              <a:spLocks noChangeArrowheads="1"/>
            </p:cNvSpPr>
            <p:nvPr/>
          </p:nvSpPr>
          <p:spPr bwMode="auto">
            <a:xfrm>
              <a:off x="2285" y="2928"/>
              <a:ext cx="11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ea typeface="ＭＳ Ｐゴシック" pitchFamily="1" charset="-128"/>
                </a:rPr>
                <a:t>posterior distribution</a:t>
              </a:r>
              <a:endParaRPr lang="en-GB" dirty="0">
                <a:solidFill>
                  <a:srgbClr val="CC66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38677" y="442782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7322869" y="44278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53" name="Picture 31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2925" y="4149725"/>
            <a:ext cx="36036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3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5" name="Rectangle 35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056" name="Group 45"/>
          <p:cNvGrpSpPr>
            <a:grpSpLocks/>
          </p:cNvGrpSpPr>
          <p:nvPr/>
        </p:nvGrpSpPr>
        <p:grpSpPr bwMode="auto">
          <a:xfrm>
            <a:off x="3729038" y="1458913"/>
            <a:ext cx="2963862" cy="539750"/>
            <a:chOff x="2349" y="919"/>
            <a:chExt cx="1867" cy="340"/>
          </a:xfrm>
        </p:grpSpPr>
        <p:sp>
          <p:nvSpPr>
            <p:cNvPr id="2081" name="Text Box 18"/>
            <p:cNvSpPr txBox="1">
              <a:spLocks noChangeArrowheads="1"/>
            </p:cNvSpPr>
            <p:nvPr/>
          </p:nvSpPr>
          <p:spPr bwMode="auto">
            <a:xfrm>
              <a:off x="2349" y="981"/>
              <a:ext cx="8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Likelihood</a:t>
              </a:r>
              <a:r>
                <a:rPr lang="en-GB"/>
                <a:t>:</a:t>
              </a:r>
              <a:endParaRPr lang="en-US"/>
            </a:p>
          </p:txBody>
        </p:sp>
        <p:pic>
          <p:nvPicPr>
            <p:cNvPr id="2082" name="Picture 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2" y="919"/>
              <a:ext cx="7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Group 44"/>
          <p:cNvGrpSpPr>
            <a:grpSpLocks/>
          </p:cNvGrpSpPr>
          <p:nvPr/>
        </p:nvGrpSpPr>
        <p:grpSpPr bwMode="auto">
          <a:xfrm>
            <a:off x="3729038" y="2241550"/>
            <a:ext cx="2743200" cy="585788"/>
            <a:chOff x="2349" y="1412"/>
            <a:chExt cx="1728" cy="369"/>
          </a:xfrm>
        </p:grpSpPr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2349" y="148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Prior</a:t>
              </a:r>
              <a:r>
                <a:rPr lang="en-GB"/>
                <a:t>:</a:t>
              </a:r>
              <a:endParaRPr lang="en-US"/>
            </a:p>
          </p:txBody>
        </p:sp>
        <p:pic>
          <p:nvPicPr>
            <p:cNvPr id="2080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32" y="1412"/>
              <a:ext cx="64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8" name="Group 46"/>
          <p:cNvGrpSpPr>
            <a:grpSpLocks/>
          </p:cNvGrpSpPr>
          <p:nvPr/>
        </p:nvGrpSpPr>
        <p:grpSpPr bwMode="auto">
          <a:xfrm>
            <a:off x="3729038" y="3068638"/>
            <a:ext cx="5141912" cy="995362"/>
            <a:chOff x="2349" y="1933"/>
            <a:chExt cx="3239" cy="627"/>
          </a:xfrm>
        </p:grpSpPr>
        <p:sp>
          <p:nvSpPr>
            <p:cNvPr id="2077" name="Text Box 30"/>
            <p:cNvSpPr txBox="1">
              <a:spLocks noChangeArrowheads="1"/>
            </p:cNvSpPr>
            <p:nvPr/>
          </p:nvSpPr>
          <p:spPr bwMode="auto">
            <a:xfrm>
              <a:off x="2349" y="2114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Bayes rule:</a:t>
              </a:r>
              <a:endParaRPr lang="en-US"/>
            </a:p>
          </p:txBody>
        </p:sp>
        <p:pic>
          <p:nvPicPr>
            <p:cNvPr id="2078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32" y="1933"/>
              <a:ext cx="2156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Likelihood, priors and the model evidence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2060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2067" name="Picture 5" descr="cervo&amp;lobes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69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70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71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2072" name="AutoShape 10"/>
            <p:cNvCxnSpPr>
              <a:cxnSpLocks noChangeShapeType="1"/>
              <a:stCxn id="2068" idx="3"/>
              <a:endCxn id="2070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3" name="AutoShape 11"/>
            <p:cNvCxnSpPr>
              <a:cxnSpLocks noChangeShapeType="1"/>
              <a:stCxn id="2068" idx="0"/>
              <a:endCxn id="2071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4" name="AutoShape 12"/>
            <p:cNvCxnSpPr>
              <a:cxnSpLocks noChangeShapeType="1"/>
              <a:stCxn id="2071" idx="1"/>
              <a:endCxn id="2069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5" name="AutoShape 13"/>
            <p:cNvCxnSpPr>
              <a:cxnSpLocks noChangeShapeType="1"/>
              <a:stCxn id="2070" idx="7"/>
              <a:endCxn id="2068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6" name="AutoShape 14"/>
            <p:cNvCxnSpPr>
              <a:cxnSpLocks noChangeShapeType="1"/>
              <a:endCxn id="2071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2061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2065" name="Picture 3" descr="tete_EE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62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pic>
        <p:nvPicPr>
          <p:cNvPr id="2063" name="Picture 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6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269875" y="3690938"/>
            <a:ext cx="2185988" cy="385762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</a:rPr>
              <a:t>generative model</a:t>
            </a:r>
            <a:r>
              <a:rPr lang="en-GB">
                <a:solidFill>
                  <a:srgbClr val="A50021"/>
                </a:solidFill>
              </a:rPr>
              <a:t> </a:t>
            </a:r>
            <a:r>
              <a:rPr lang="en-GB" i="1">
                <a:latin typeface="Times New Roman" pitchFamily="18" charset="0"/>
              </a:rPr>
              <a:t>m</a:t>
            </a:r>
            <a:endParaRPr 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735138" y="1058863"/>
            <a:ext cx="564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Principle of parsimony</a:t>
            </a:r>
            <a:r>
              <a:rPr lang="en-GB"/>
              <a:t> :</a:t>
            </a:r>
          </a:p>
          <a:p>
            <a:r>
              <a:rPr lang="en-GB"/>
              <a:t>« plurality should not be assumed without necessity »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1013" y="4295775"/>
            <a:ext cx="3370262" cy="2517775"/>
            <a:chOff x="-14" y="2751"/>
            <a:chExt cx="2123" cy="1586"/>
          </a:xfrm>
        </p:grpSpPr>
        <p:pic>
          <p:nvPicPr>
            <p:cNvPr id="16404" name="Picture 15" descr="dataFi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" y="2751"/>
              <a:ext cx="2115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Text Box 23"/>
            <p:cNvSpPr txBox="1">
              <a:spLocks noChangeArrowheads="1"/>
            </p:cNvSpPr>
            <p:nvPr/>
          </p:nvSpPr>
          <p:spPr bwMode="auto">
            <a:xfrm rot="-5400000">
              <a:off x="-117" y="3345"/>
              <a:ext cx="3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y=f(x)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1013" y="1773238"/>
            <a:ext cx="3370262" cy="2608262"/>
            <a:chOff x="-14" y="1162"/>
            <a:chExt cx="2123" cy="1643"/>
          </a:xfrm>
        </p:grpSpPr>
        <p:grpSp>
          <p:nvGrpSpPr>
            <p:cNvPr id="16400" name="Group 25"/>
            <p:cNvGrpSpPr>
              <a:grpSpLocks/>
            </p:cNvGrpSpPr>
            <p:nvPr/>
          </p:nvGrpSpPr>
          <p:grpSpPr bwMode="auto">
            <a:xfrm>
              <a:off x="-14" y="1162"/>
              <a:ext cx="2123" cy="1586"/>
              <a:chOff x="-14" y="1300"/>
              <a:chExt cx="2123" cy="1586"/>
            </a:xfrm>
          </p:grpSpPr>
          <p:pic>
            <p:nvPicPr>
              <p:cNvPr id="16402" name="Picture 13" descr="dataFit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6" y="1300"/>
                <a:ext cx="2115" cy="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3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-145" y="1790"/>
                <a:ext cx="4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i="1">
                    <a:latin typeface="Times New Roman" pitchFamily="18" charset="0"/>
                  </a:rPr>
                  <a:t>y = f(x)</a:t>
                </a:r>
              </a:p>
            </p:txBody>
          </p:sp>
        </p:grpSp>
        <p:sp>
          <p:nvSpPr>
            <p:cNvPr id="16401" name="Text Box 26"/>
            <p:cNvSpPr txBox="1">
              <a:spLocks noChangeArrowheads="1"/>
            </p:cNvSpPr>
            <p:nvPr/>
          </p:nvSpPr>
          <p:spPr bwMode="auto">
            <a:xfrm>
              <a:off x="1008" y="2613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52925" y="2060575"/>
            <a:ext cx="4395788" cy="4537075"/>
            <a:chOff x="4067175" y="2060575"/>
            <a:chExt cx="4395788" cy="4537075"/>
          </a:xfrm>
        </p:grpSpPr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5364163" y="3540125"/>
              <a:ext cx="193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“Occam’s razor”</a:t>
              </a:r>
              <a:r>
                <a:rPr lang="en-GB" i="1"/>
                <a:t> </a:t>
              </a:r>
              <a:r>
                <a:rPr lang="en-GB"/>
                <a:t>:</a:t>
              </a:r>
            </a:p>
          </p:txBody>
        </p:sp>
        <p:grpSp>
          <p:nvGrpSpPr>
            <p:cNvPr id="16393" name="Group 21"/>
            <p:cNvGrpSpPr>
              <a:grpSpLocks/>
            </p:cNvGrpSpPr>
            <p:nvPr/>
          </p:nvGrpSpPr>
          <p:grpSpPr bwMode="auto">
            <a:xfrm>
              <a:off x="4206875" y="4040188"/>
              <a:ext cx="4256088" cy="2557462"/>
              <a:chOff x="2151" y="2660"/>
              <a:chExt cx="2681" cy="1611"/>
            </a:xfrm>
          </p:grpSpPr>
          <p:pic>
            <p:nvPicPr>
              <p:cNvPr id="16397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270" t="2490" b="11586"/>
              <a:stretch>
                <a:fillRect/>
              </a:stretch>
            </p:blipFill>
            <p:spPr bwMode="auto">
              <a:xfrm>
                <a:off x="2336" y="2660"/>
                <a:ext cx="2041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8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1693" y="3243"/>
                <a:ext cx="1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model evidence </a:t>
                </a:r>
                <a:r>
                  <a:rPr lang="en-US" sz="1400" i="1">
                    <a:latin typeface="Times New Roman" pitchFamily="18" charset="0"/>
                  </a:rPr>
                  <a:t>p(y|m)</a:t>
                </a:r>
              </a:p>
            </p:txBody>
          </p:sp>
          <p:sp>
            <p:nvSpPr>
              <p:cNvPr id="16399" name="Text Box 20"/>
              <p:cNvSpPr txBox="1">
                <a:spLocks noChangeArrowheads="1"/>
              </p:cNvSpPr>
              <p:nvPr/>
            </p:nvSpPr>
            <p:spPr bwMode="auto">
              <a:xfrm>
                <a:off x="3814" y="4098"/>
                <a:ext cx="101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space of all data sets</a:t>
                </a:r>
              </a:p>
            </p:txBody>
          </p:sp>
        </p:grpSp>
        <p:grpSp>
          <p:nvGrpSpPr>
            <p:cNvPr id="16394" name="Group 49"/>
            <p:cNvGrpSpPr>
              <a:grpSpLocks/>
            </p:cNvGrpSpPr>
            <p:nvPr/>
          </p:nvGrpSpPr>
          <p:grpSpPr bwMode="auto">
            <a:xfrm>
              <a:off x="4067175" y="2060575"/>
              <a:ext cx="4222750" cy="1223963"/>
              <a:chOff x="2562" y="1298"/>
              <a:chExt cx="2660" cy="771"/>
            </a:xfrm>
          </p:grpSpPr>
          <p:sp>
            <p:nvSpPr>
              <p:cNvPr id="16395" name="Text Box 9"/>
              <p:cNvSpPr txBox="1">
                <a:spLocks noChangeArrowheads="1"/>
              </p:cNvSpPr>
              <p:nvPr/>
            </p:nvSpPr>
            <p:spPr bwMode="auto">
              <a:xfrm>
                <a:off x="2562" y="1298"/>
                <a:ext cx="11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CC6600"/>
                    </a:solidFill>
                  </a:rPr>
                  <a:t>Model evidence</a:t>
                </a:r>
                <a:r>
                  <a:rPr lang="en-GB"/>
                  <a:t>:</a:t>
                </a:r>
                <a:endParaRPr lang="en-US"/>
              </a:p>
            </p:txBody>
          </p:sp>
          <p:pic>
            <p:nvPicPr>
              <p:cNvPr id="16396" name="Picture 4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0" y="1565"/>
                <a:ext cx="2342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Bayesian model comparison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5400000">
            <a:off x="4454525" y="1323975"/>
            <a:ext cx="42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Arial" charset="0"/>
              </a:rPr>
              <a:t>••</a:t>
            </a:r>
            <a:r>
              <a:rPr lang="en-GB">
                <a:latin typeface="Times New Roman" pitchFamily="18" charset="0"/>
              </a:rPr>
              <a:t>•</a:t>
            </a:r>
            <a:endParaRPr lang="en-GB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235711" y="1392238"/>
            <a:ext cx="1133477" cy="4845050"/>
            <a:chOff x="3928" y="877"/>
            <a:chExt cx="714" cy="3052"/>
          </a:xfrm>
        </p:grpSpPr>
        <p:sp>
          <p:nvSpPr>
            <p:cNvPr id="17438" name="Line 25"/>
            <p:cNvSpPr>
              <a:spLocks noChangeShapeType="1"/>
            </p:cNvSpPr>
            <p:nvPr/>
          </p:nvSpPr>
          <p:spPr bwMode="auto">
            <a:xfrm flipV="1">
              <a:off x="4275" y="1117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Text Box 28"/>
            <p:cNvSpPr txBox="1">
              <a:spLocks noChangeArrowheads="1"/>
            </p:cNvSpPr>
            <p:nvPr/>
          </p:nvSpPr>
          <p:spPr bwMode="auto">
            <a:xfrm>
              <a:off x="3928" y="877"/>
              <a:ext cx="7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C6600"/>
                  </a:solidFill>
                </a:rPr>
                <a:t>inference</a:t>
              </a:r>
              <a:endParaRPr lang="en-US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7459663" y="1844675"/>
            <a:ext cx="1073150" cy="4789488"/>
            <a:chOff x="4699" y="1162"/>
            <a:chExt cx="676" cy="3017"/>
          </a:xfrm>
        </p:grpSpPr>
        <p:sp>
          <p:nvSpPr>
            <p:cNvPr id="17436" name="Line 30"/>
            <p:cNvSpPr>
              <a:spLocks noChangeShapeType="1"/>
            </p:cNvSpPr>
            <p:nvPr/>
          </p:nvSpPr>
          <p:spPr bwMode="auto">
            <a:xfrm>
              <a:off x="5038" y="1162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7" name="Text Box 31"/>
            <p:cNvSpPr txBox="1">
              <a:spLocks noChangeArrowheads="1"/>
            </p:cNvSpPr>
            <p:nvPr/>
          </p:nvSpPr>
          <p:spPr bwMode="auto">
            <a:xfrm>
              <a:off x="4699" y="394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causality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71600" y="1371600"/>
            <a:ext cx="1303338" cy="935038"/>
            <a:chOff x="930" y="1072"/>
            <a:chExt cx="821" cy="589"/>
          </a:xfrm>
        </p:grpSpPr>
        <p:pic>
          <p:nvPicPr>
            <p:cNvPr id="17434" name="Picture 26" descr="neuro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" y="1072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0" y="1237"/>
              <a:ext cx="1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84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788" y="5516563"/>
            <a:ext cx="13192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100" y="3403600"/>
            <a:ext cx="13557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746250"/>
            <a:ext cx="14668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938" y="2743200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8000"/>
                </a:solidFill>
                <a:cs typeface="Arial" charset="0"/>
              </a:rPr>
              <a:t>Hierarchical </a:t>
            </a:r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models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419" name="Group 20"/>
          <p:cNvGrpSpPr>
            <a:grpSpLocks noChangeAspect="1"/>
          </p:cNvGrpSpPr>
          <p:nvPr/>
        </p:nvGrpSpPr>
        <p:grpSpPr bwMode="auto">
          <a:xfrm>
            <a:off x="1344613" y="4989513"/>
            <a:ext cx="1787525" cy="1608137"/>
            <a:chOff x="3727" y="1824"/>
            <a:chExt cx="1361" cy="1225"/>
          </a:xfrm>
        </p:grpSpPr>
        <p:pic>
          <p:nvPicPr>
            <p:cNvPr id="17432" name="Picture 3" descr="tete_EE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20" name="Group 21"/>
          <p:cNvGrpSpPr>
            <a:grpSpLocks noChangeAspect="1"/>
          </p:cNvGrpSpPr>
          <p:nvPr/>
        </p:nvGrpSpPr>
        <p:grpSpPr bwMode="auto">
          <a:xfrm>
            <a:off x="1293813" y="2911475"/>
            <a:ext cx="1871662" cy="1663700"/>
            <a:chOff x="672" y="1787"/>
            <a:chExt cx="1392" cy="1237"/>
          </a:xfrm>
        </p:grpSpPr>
        <p:pic>
          <p:nvPicPr>
            <p:cNvPr id="17422" name="Picture 5" descr="cervo&amp;lobes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4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5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6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7427" name="AutoShape 10"/>
            <p:cNvCxnSpPr>
              <a:cxnSpLocks noChangeShapeType="1"/>
              <a:stCxn id="17423" idx="3"/>
              <a:endCxn id="17425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28" name="AutoShape 11"/>
            <p:cNvCxnSpPr>
              <a:cxnSpLocks noChangeShapeType="1"/>
              <a:stCxn id="17423" idx="0"/>
              <a:endCxn id="17426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29" name="AutoShape 12"/>
            <p:cNvCxnSpPr>
              <a:cxnSpLocks noChangeShapeType="1"/>
              <a:stCxn id="17426" idx="1"/>
              <a:endCxn id="17424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30" name="AutoShape 13"/>
            <p:cNvCxnSpPr>
              <a:cxnSpLocks noChangeShapeType="1"/>
              <a:stCxn id="17425" idx="7"/>
              <a:endCxn id="17423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31" name="AutoShape 14"/>
            <p:cNvCxnSpPr>
              <a:cxnSpLocks noChangeShapeType="1"/>
              <a:endCxn id="17426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pic>
        <p:nvPicPr>
          <p:cNvPr id="17421" name="Picture 6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3813" y="5229225"/>
            <a:ext cx="3603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5|1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904</Words>
  <Application>Microsoft Office PowerPoint</Application>
  <PresentationFormat>On-screen Show (4:3)</PresentationFormat>
  <Paragraphs>335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Systems Manager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Systems Manager</dc:creator>
  <cp:lastModifiedBy>JeanD</cp:lastModifiedBy>
  <cp:revision>150</cp:revision>
  <dcterms:created xsi:type="dcterms:W3CDTF">2010-02-18T00:45:43Z</dcterms:created>
  <dcterms:modified xsi:type="dcterms:W3CDTF">2016-10-27T18:48:18Z</dcterms:modified>
</cp:coreProperties>
</file>