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sldIdLst>
    <p:sldId id="256" r:id="rId2"/>
    <p:sldId id="387" r:id="rId3"/>
    <p:sldId id="333" r:id="rId4"/>
    <p:sldId id="332" r:id="rId5"/>
    <p:sldId id="389" r:id="rId6"/>
    <p:sldId id="400" r:id="rId7"/>
    <p:sldId id="366" r:id="rId8"/>
    <p:sldId id="368" r:id="rId9"/>
    <p:sldId id="410" r:id="rId10"/>
    <p:sldId id="401" r:id="rId11"/>
    <p:sldId id="367" r:id="rId12"/>
    <p:sldId id="369" r:id="rId13"/>
    <p:sldId id="396" r:id="rId14"/>
    <p:sldId id="393" r:id="rId15"/>
    <p:sldId id="392" r:id="rId16"/>
    <p:sldId id="394" r:id="rId17"/>
    <p:sldId id="397" r:id="rId18"/>
    <p:sldId id="398" r:id="rId19"/>
    <p:sldId id="405" r:id="rId20"/>
    <p:sldId id="417" r:id="rId21"/>
    <p:sldId id="402" r:id="rId22"/>
    <p:sldId id="421" r:id="rId23"/>
    <p:sldId id="406" r:id="rId24"/>
    <p:sldId id="407" r:id="rId25"/>
    <p:sldId id="408" r:id="rId26"/>
    <p:sldId id="409" r:id="rId27"/>
    <p:sldId id="411" r:id="rId28"/>
    <p:sldId id="412" r:id="rId29"/>
    <p:sldId id="419" r:id="rId30"/>
    <p:sldId id="413" r:id="rId31"/>
    <p:sldId id="418" r:id="rId32"/>
    <p:sldId id="415" r:id="rId33"/>
    <p:sldId id="416" r:id="rId34"/>
    <p:sldId id="420"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008000"/>
    <a:srgbClr val="FF7575"/>
    <a:srgbClr val="A4A4A4"/>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42" autoAdjust="0"/>
  </p:normalViewPr>
  <p:slideViewPr>
    <p:cSldViewPr>
      <p:cViewPr varScale="1">
        <p:scale>
          <a:sx n="121" d="100"/>
          <a:sy n="121" d="100"/>
        </p:scale>
        <p:origin x="1314" y="108"/>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4BEE7-D011-4E28-804A-12EE6C71EA1B}" type="datetimeFigureOut">
              <a:rPr lang="en-GB" smtClean="0"/>
              <a:t>03/11/2016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3C870-6B4F-4A5E-B2D0-48662C7CC358}" type="slidenum">
              <a:rPr lang="en-GB" smtClean="0"/>
              <a:t>‹#›</a:t>
            </a:fld>
            <a:endParaRPr lang="en-GB"/>
          </a:p>
        </p:txBody>
      </p:sp>
    </p:spTree>
    <p:extLst>
      <p:ext uri="{BB962C8B-B14F-4D97-AF65-F5344CB8AC3E}">
        <p14:creationId xmlns:p14="http://schemas.microsoft.com/office/powerpoint/2010/main" val="157735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ABAC11-1278-468D-8253-00C44F12D14C}" type="slidenum">
              <a:rPr lang="en-US" altLang="en-US" smtClean="0"/>
              <a:pPr/>
              <a:t>2</a:t>
            </a:fld>
            <a:endParaRPr lang="en-US" altLang="en-US" smtClean="0"/>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extLst>
      <p:ext uri="{BB962C8B-B14F-4D97-AF65-F5344CB8AC3E}">
        <p14:creationId xmlns:p14="http://schemas.microsoft.com/office/powerpoint/2010/main" val="7754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Experimental stimulation</a:t>
            </a:r>
            <a:r>
              <a:rPr lang="en-GB" baseline="0" dirty="0" smtClean="0"/>
              <a:t> causes changes in neural activity. Neural activity in turn causes the BOLD response, which we observe via the scanner. We are interested in the hidden neural activity, which we cannot directly observe - so it must be inferred.</a:t>
            </a:r>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3</a:t>
            </a:fld>
            <a:endParaRPr lang="en-GB"/>
          </a:p>
        </p:txBody>
      </p:sp>
    </p:spTree>
    <p:extLst>
      <p:ext uri="{BB962C8B-B14F-4D97-AF65-F5344CB8AC3E}">
        <p14:creationId xmlns:p14="http://schemas.microsoft.com/office/powerpoint/2010/main" val="13369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4</a:t>
            </a:fld>
            <a:endParaRPr lang="en-GB"/>
          </a:p>
        </p:txBody>
      </p:sp>
    </p:spTree>
    <p:extLst>
      <p:ext uri="{BB962C8B-B14F-4D97-AF65-F5344CB8AC3E}">
        <p14:creationId xmlns:p14="http://schemas.microsoft.com/office/powerpoint/2010/main" val="3743914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14</a:t>
            </a:fld>
            <a:endParaRPr lang="en-GB"/>
          </a:p>
        </p:txBody>
      </p:sp>
    </p:spTree>
    <p:extLst>
      <p:ext uri="{BB962C8B-B14F-4D97-AF65-F5344CB8AC3E}">
        <p14:creationId xmlns:p14="http://schemas.microsoft.com/office/powerpoint/2010/main" val="473771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340768"/>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2852936"/>
            <a:ext cx="8496300" cy="3312914"/>
          </a:xfrm>
        </p:spPr>
        <p:txBody>
          <a:bodyPr/>
          <a:lstStyle>
            <a:lvl1pPr marL="0" indent="0">
              <a:buFontTx/>
              <a:buNone/>
              <a:defRPr/>
            </a:lvl1pPr>
          </a:lstStyle>
          <a:p>
            <a:pPr lvl="0"/>
            <a:r>
              <a:rPr lang="en-US" altLang="en-US" noProof="0" smtClean="0"/>
              <a:t>Click to edit Master subtitle style</a:t>
            </a:r>
          </a:p>
        </p:txBody>
      </p:sp>
      <p:pic>
        <p:nvPicPr>
          <p:cNvPr id="4104"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5AF1463-378D-445B-98D7-01DA2B456669}" type="slidenum">
              <a:rPr lang="en-US" altLang="en-US"/>
              <a:pPr/>
              <a:t>‹#›</a:t>
            </a:fld>
            <a:endParaRPr lang="en-US" altLang="en-US"/>
          </a:p>
        </p:txBody>
      </p:sp>
    </p:spTree>
    <p:extLst>
      <p:ext uri="{BB962C8B-B14F-4D97-AF65-F5344CB8AC3E}">
        <p14:creationId xmlns:p14="http://schemas.microsoft.com/office/powerpoint/2010/main" val="21838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9E32D36-3644-49FD-BFBA-ED3DDF5BEC3D}" type="slidenum">
              <a:rPr lang="en-US" altLang="en-US"/>
              <a:pPr/>
              <a:t>‹#›</a:t>
            </a:fld>
            <a:endParaRPr lang="en-US" altLang="en-US"/>
          </a:p>
        </p:txBody>
      </p:sp>
    </p:spTree>
    <p:extLst>
      <p:ext uri="{BB962C8B-B14F-4D97-AF65-F5344CB8AC3E}">
        <p14:creationId xmlns:p14="http://schemas.microsoft.com/office/powerpoint/2010/main" val="193229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1296988"/>
          </a:xfrm>
        </p:spPr>
        <p:txBody>
          <a:bodyPr/>
          <a:lstStyle/>
          <a:p>
            <a:r>
              <a:rPr lang="en-US" smtClean="0"/>
              <a:t>Click to edit Master title style</a:t>
            </a:r>
            <a:endParaRPr lang="en-GB"/>
          </a:p>
        </p:txBody>
      </p:sp>
      <p:sp>
        <p:nvSpPr>
          <p:cNvPr id="3" name="Content Placeholder 2"/>
          <p:cNvSpPr>
            <a:spLocks noGrp="1"/>
          </p:cNvSpPr>
          <p:nvPr>
            <p:ph idx="1"/>
          </p:nvPr>
        </p:nvSpPr>
        <p:spPr>
          <a:xfrm>
            <a:off x="330200" y="2204865"/>
            <a:ext cx="8489950" cy="39609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BD37A50-F04C-4D30-A0D9-19C69B63CECB}" type="slidenum">
              <a:rPr lang="en-US" altLang="en-US"/>
              <a:pPr/>
              <a:t>‹#›</a:t>
            </a:fld>
            <a:endParaRPr lang="en-US" altLang="en-US"/>
          </a:p>
        </p:txBody>
      </p:sp>
    </p:spTree>
    <p:extLst>
      <p:ext uri="{BB962C8B-B14F-4D97-AF65-F5344CB8AC3E}">
        <p14:creationId xmlns:p14="http://schemas.microsoft.com/office/powerpoint/2010/main" val="25809633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A784B04-9D34-4D47-BF48-582A2708BA4E}" type="slidenum">
              <a:rPr lang="en-US" altLang="en-US"/>
              <a:pPr/>
              <a:t>‹#›</a:t>
            </a:fld>
            <a:endParaRPr lang="en-US" altLang="en-US"/>
          </a:p>
        </p:txBody>
      </p:sp>
    </p:spTree>
    <p:extLst>
      <p:ext uri="{BB962C8B-B14F-4D97-AF65-F5344CB8AC3E}">
        <p14:creationId xmlns:p14="http://schemas.microsoft.com/office/powerpoint/2010/main" val="2628772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5B39E19-D7CC-4809-832B-ECD627A3313F}" type="slidenum">
              <a:rPr lang="en-US" altLang="en-US"/>
              <a:pPr/>
              <a:t>‹#›</a:t>
            </a:fld>
            <a:endParaRPr lang="en-US" altLang="en-US"/>
          </a:p>
        </p:txBody>
      </p:sp>
    </p:spTree>
    <p:extLst>
      <p:ext uri="{BB962C8B-B14F-4D97-AF65-F5344CB8AC3E}">
        <p14:creationId xmlns:p14="http://schemas.microsoft.com/office/powerpoint/2010/main" val="34587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4F1A1A7F-2F40-47F1-8CD3-BDFC768B1345}" type="slidenum">
              <a:rPr lang="en-US" altLang="en-US"/>
              <a:pPr/>
              <a:t>‹#›</a:t>
            </a:fld>
            <a:endParaRPr lang="en-US" altLang="en-US"/>
          </a:p>
        </p:txBody>
      </p:sp>
    </p:spTree>
    <p:extLst>
      <p:ext uri="{BB962C8B-B14F-4D97-AF65-F5344CB8AC3E}">
        <p14:creationId xmlns:p14="http://schemas.microsoft.com/office/powerpoint/2010/main" val="426988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3BD36E84-ECD4-4628-ACE2-30C34DDC65AF}" type="slidenum">
              <a:rPr lang="en-US" altLang="en-US"/>
              <a:pPr/>
              <a:t>‹#›</a:t>
            </a:fld>
            <a:endParaRPr lang="en-US" altLang="en-US"/>
          </a:p>
        </p:txBody>
      </p:sp>
    </p:spTree>
    <p:extLst>
      <p:ext uri="{BB962C8B-B14F-4D97-AF65-F5344CB8AC3E}">
        <p14:creationId xmlns:p14="http://schemas.microsoft.com/office/powerpoint/2010/main" val="25466459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6FD08CE-9BCE-40E6-A8EF-7E73B78C45E0}" type="slidenum">
              <a:rPr lang="en-US" altLang="en-US"/>
              <a:pPr/>
              <a:t>‹#›</a:t>
            </a:fld>
            <a:endParaRPr lang="en-US" altLang="en-US"/>
          </a:p>
        </p:txBody>
      </p:sp>
    </p:spTree>
    <p:extLst>
      <p:ext uri="{BB962C8B-B14F-4D97-AF65-F5344CB8AC3E}">
        <p14:creationId xmlns:p14="http://schemas.microsoft.com/office/powerpoint/2010/main" val="25135269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5D76A3-009E-4740-8952-9652F899977E}" type="slidenum">
              <a:rPr lang="en-US" altLang="en-US"/>
              <a:pPr/>
              <a:t>‹#›</a:t>
            </a:fld>
            <a:endParaRPr lang="en-US" altLang="en-US"/>
          </a:p>
        </p:txBody>
      </p:sp>
    </p:spTree>
    <p:extLst>
      <p:ext uri="{BB962C8B-B14F-4D97-AF65-F5344CB8AC3E}">
        <p14:creationId xmlns:p14="http://schemas.microsoft.com/office/powerpoint/2010/main" val="38578190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731FA67-171E-43F4-9CFE-75CDC8188C7F}" type="slidenum">
              <a:rPr lang="en-US" altLang="en-US"/>
              <a:pPr/>
              <a:t>‹#›</a:t>
            </a:fld>
            <a:endParaRPr lang="en-US" altLang="en-US"/>
          </a:p>
        </p:txBody>
      </p:sp>
    </p:spTree>
    <p:extLst>
      <p:ext uri="{BB962C8B-B14F-4D97-AF65-F5344CB8AC3E}">
        <p14:creationId xmlns:p14="http://schemas.microsoft.com/office/powerpoint/2010/main" val="214698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BA4A9D-2B1A-42A0-8FFA-40ED0A284BD8}" type="slidenum">
              <a:rPr lang="en-US" altLang="en-US"/>
              <a:pPr/>
              <a:t>‹#›</a:t>
            </a:fld>
            <a:endParaRPr lang="en-US" altLang="en-US"/>
          </a:p>
        </p:txBody>
      </p:sp>
      <p:pic>
        <p:nvPicPr>
          <p:cNvPr id="3084" name="Picture 12" descr="Black10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31.emf"/><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2.emf"/><Relationship Id="rId11" Type="http://schemas.openxmlformats.org/officeDocument/2006/relationships/image" Target="../media/image58.png"/><Relationship Id="rId5" Type="http://schemas.openxmlformats.org/officeDocument/2006/relationships/image" Target="../media/image53.pn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hyperlink" Target="https://creativecommons.org/licenses/by/2.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ltLang="en-US" dirty="0" smtClean="0"/>
              <a:t>Dynamic Causal Modelling</a:t>
            </a:r>
            <a:br>
              <a:rPr lang="en-GB" altLang="en-US" dirty="0" smtClean="0"/>
            </a:br>
            <a:r>
              <a:rPr lang="en-GB" altLang="en-US" dirty="0" smtClean="0">
                <a:solidFill>
                  <a:schemeClr val="tx1">
                    <a:lumMod val="50000"/>
                    <a:lumOff val="50000"/>
                  </a:schemeClr>
                </a:solidFill>
              </a:rPr>
              <a:t>“Advanced” Topics</a:t>
            </a:r>
            <a:endParaRPr lang="en-GB" altLang="en-US" dirty="0">
              <a:solidFill>
                <a:schemeClr val="tx1">
                  <a:lumMod val="50000"/>
                  <a:lumOff val="50000"/>
                </a:schemeClr>
              </a:solidFill>
            </a:endParaRPr>
          </a:p>
        </p:txBody>
      </p:sp>
      <p:sp>
        <p:nvSpPr>
          <p:cNvPr id="2051" name="Rectangle 3"/>
          <p:cNvSpPr>
            <a:spLocks noGrp="1" noChangeArrowheads="1"/>
          </p:cNvSpPr>
          <p:nvPr>
            <p:ph type="subTitle" idx="1"/>
          </p:nvPr>
        </p:nvSpPr>
        <p:spPr/>
        <p:txBody>
          <a:bodyPr/>
          <a:lstStyle/>
          <a:p>
            <a:r>
              <a:rPr lang="en-GB" altLang="en-US" dirty="0" smtClean="0"/>
              <a:t>SPM Course (fMRI), October 2016</a:t>
            </a:r>
          </a:p>
          <a:p>
            <a:endParaRPr lang="en-GB" altLang="en-US" dirty="0" smtClean="0"/>
          </a:p>
          <a:p>
            <a:endParaRPr lang="en-GB" altLang="en-US" dirty="0" smtClean="0"/>
          </a:p>
          <a:p>
            <a:r>
              <a:rPr lang="en-GB" altLang="en-US" sz="2000" dirty="0" smtClean="0"/>
              <a:t>Peter Zeidman</a:t>
            </a:r>
            <a:endParaRPr lang="en-GB" altLang="en-US" sz="2000" dirty="0"/>
          </a:p>
          <a:p>
            <a:r>
              <a:rPr lang="en-GB" altLang="en-US" sz="2000" dirty="0" err="1" smtClean="0"/>
              <a:t>Wellcome</a:t>
            </a:r>
            <a:r>
              <a:rPr lang="en-GB" altLang="en-US" sz="2000" dirty="0" smtClean="0"/>
              <a:t> Trust Centre for Neuroimaging</a:t>
            </a:r>
          </a:p>
          <a:p>
            <a:r>
              <a:rPr lang="en-GB" altLang="en-US" sz="2000" dirty="0" smtClean="0"/>
              <a:t>University College London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DCM Recipe</a:t>
            </a:r>
            <a:endParaRPr lang="en-GB" dirty="0"/>
          </a:p>
        </p:txBody>
      </p:sp>
      <p:sp>
        <p:nvSpPr>
          <p:cNvPr id="3" name="Content Placeholder 2"/>
          <p:cNvSpPr>
            <a:spLocks noGrp="1"/>
          </p:cNvSpPr>
          <p:nvPr>
            <p:ph idx="1"/>
          </p:nvPr>
        </p:nvSpPr>
        <p:spPr>
          <a:xfrm>
            <a:off x="330200" y="1772817"/>
            <a:ext cx="8489950" cy="3960986"/>
          </a:xfrm>
        </p:spPr>
        <p:txBody>
          <a:bodyPr/>
          <a:lstStyle/>
          <a:p>
            <a:pPr marL="514350" indent="-514350">
              <a:buFont typeface="+mj-lt"/>
              <a:buAutoNum type="arabicPeriod"/>
            </a:pPr>
            <a:r>
              <a:rPr lang="en-GB" dirty="0" smtClean="0">
                <a:solidFill>
                  <a:schemeClr val="tx1">
                    <a:lumMod val="50000"/>
                    <a:lumOff val="50000"/>
                  </a:schemeClr>
                </a:solidFill>
              </a:rPr>
              <a:t>Identify regions of interest</a:t>
            </a:r>
          </a:p>
          <a:p>
            <a:pPr marL="514350" indent="-514350">
              <a:buFont typeface="+mj-lt"/>
              <a:buAutoNum type="arabicPeriod"/>
            </a:pPr>
            <a:r>
              <a:rPr lang="en-GB" dirty="0">
                <a:solidFill>
                  <a:schemeClr val="tx1">
                    <a:lumMod val="50000"/>
                    <a:lumOff val="50000"/>
                  </a:schemeClr>
                </a:solidFill>
              </a:rPr>
              <a:t>Design your model </a:t>
            </a:r>
            <a:r>
              <a:rPr lang="en-GB" dirty="0" smtClean="0">
                <a:solidFill>
                  <a:schemeClr val="tx1">
                    <a:lumMod val="50000"/>
                    <a:lumOff val="50000"/>
                  </a:schemeClr>
                </a:solidFill>
              </a:rPr>
              <a:t>space</a:t>
            </a:r>
            <a:r>
              <a:rPr lang="en-GB" dirty="0" smtClean="0"/>
              <a:t/>
            </a:r>
            <a:br>
              <a:rPr lang="en-GB" dirty="0" smtClean="0"/>
            </a:br>
            <a:endParaRPr lang="en-GB" dirty="0" smtClean="0"/>
          </a:p>
          <a:p>
            <a:pPr marL="514350" indent="-514350">
              <a:buFont typeface="+mj-lt"/>
              <a:buAutoNum type="arabicPeriod"/>
            </a:pPr>
            <a:r>
              <a:rPr lang="en-GB" dirty="0" smtClean="0"/>
              <a:t>Extract timeseries</a:t>
            </a:r>
          </a:p>
          <a:p>
            <a:pPr marL="514350" indent="-514350">
              <a:buFont typeface="+mj-lt"/>
              <a:buAutoNum type="arabicPeriod"/>
            </a:pPr>
            <a:r>
              <a:rPr lang="en-GB" dirty="0" smtClean="0"/>
              <a:t>Specify a DCM for each subject</a:t>
            </a:r>
          </a:p>
          <a:p>
            <a:pPr marL="514350" indent="-514350">
              <a:buFont typeface="+mj-lt"/>
              <a:buAutoNum type="arabicPeriod"/>
            </a:pPr>
            <a:r>
              <a:rPr lang="en-GB" dirty="0" smtClean="0"/>
              <a:t>Estimate (fit) model</a:t>
            </a:r>
            <a:br>
              <a:rPr lang="en-GB" dirty="0" smtClean="0"/>
            </a:br>
            <a:endParaRPr lang="en-GB" dirty="0" smtClean="0"/>
          </a:p>
          <a:p>
            <a:pPr marL="514350" indent="-514350">
              <a:buFont typeface="+mj-lt"/>
              <a:buAutoNum type="arabicPeriod"/>
            </a:pPr>
            <a:r>
              <a:rPr lang="en-GB" dirty="0" smtClean="0">
                <a:solidFill>
                  <a:schemeClr val="tx1">
                    <a:lumMod val="50000"/>
                    <a:lumOff val="50000"/>
                  </a:schemeClr>
                </a:solidFill>
              </a:rPr>
              <a:t>Build a second level model (PEB)</a:t>
            </a:r>
          </a:p>
          <a:p>
            <a:pPr marL="514350" indent="-514350">
              <a:buFont typeface="+mj-lt"/>
              <a:buAutoNum type="arabicPeriod"/>
            </a:pPr>
            <a:r>
              <a:rPr lang="en-GB" dirty="0" smtClean="0">
                <a:solidFill>
                  <a:schemeClr val="tx1">
                    <a:lumMod val="50000"/>
                    <a:lumOff val="50000"/>
                  </a:schemeClr>
                </a:solidFill>
              </a:rPr>
              <a:t>Test hypotheses</a:t>
            </a:r>
          </a:p>
          <a:p>
            <a:pPr marL="514350" indent="-514350">
              <a:buFont typeface="+mj-lt"/>
              <a:buAutoNum type="arabicPeriod"/>
            </a:pPr>
            <a:endParaRPr lang="en-GB" dirty="0"/>
          </a:p>
        </p:txBody>
      </p:sp>
      <p:sp>
        <p:nvSpPr>
          <p:cNvPr id="4" name="Right Brace 3"/>
          <p:cNvSpPr/>
          <p:nvPr/>
        </p:nvSpPr>
        <p:spPr>
          <a:xfrm>
            <a:off x="6660232" y="1629644"/>
            <a:ext cx="576064" cy="1295300"/>
          </a:xfrm>
          <a:prstGeom prst="rightBrac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TextBox 4"/>
          <p:cNvSpPr txBox="1"/>
          <p:nvPr/>
        </p:nvSpPr>
        <p:spPr>
          <a:xfrm>
            <a:off x="7380312" y="2128632"/>
            <a:ext cx="1082348" cy="369332"/>
          </a:xfrm>
          <a:prstGeom prst="rect">
            <a:avLst/>
          </a:prstGeom>
          <a:noFill/>
        </p:spPr>
        <p:txBody>
          <a:bodyPr wrap="none" rtlCol="0">
            <a:spAutoFit/>
          </a:bodyPr>
          <a:lstStyle/>
          <a:p>
            <a:r>
              <a:rPr lang="en-GB" dirty="0" smtClean="0">
                <a:solidFill>
                  <a:schemeClr val="tx1">
                    <a:lumMod val="50000"/>
                    <a:lumOff val="50000"/>
                  </a:schemeClr>
                </a:solidFill>
              </a:rPr>
              <a:t>Planning</a:t>
            </a:r>
            <a:endParaRPr lang="en-GB" dirty="0">
              <a:solidFill>
                <a:schemeClr val="tx1">
                  <a:lumMod val="50000"/>
                  <a:lumOff val="50000"/>
                </a:schemeClr>
              </a:solidFill>
            </a:endParaRPr>
          </a:p>
        </p:txBody>
      </p:sp>
      <p:sp>
        <p:nvSpPr>
          <p:cNvPr id="6" name="Right Brace 5"/>
          <p:cNvSpPr/>
          <p:nvPr/>
        </p:nvSpPr>
        <p:spPr>
          <a:xfrm>
            <a:off x="6657900" y="3141811"/>
            <a:ext cx="576064" cy="1583879"/>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TextBox 6"/>
          <p:cNvSpPr txBox="1"/>
          <p:nvPr/>
        </p:nvSpPr>
        <p:spPr>
          <a:xfrm>
            <a:off x="7377980" y="3726790"/>
            <a:ext cx="971741" cy="369332"/>
          </a:xfrm>
          <a:prstGeom prst="rect">
            <a:avLst/>
          </a:prstGeom>
          <a:noFill/>
        </p:spPr>
        <p:txBody>
          <a:bodyPr wrap="none" rtlCol="0">
            <a:spAutoFit/>
          </a:bodyPr>
          <a:lstStyle/>
          <a:p>
            <a:r>
              <a:rPr lang="en-GB" dirty="0" smtClean="0"/>
              <a:t>1</a:t>
            </a:r>
            <a:r>
              <a:rPr lang="en-GB" baseline="30000" dirty="0" smtClean="0"/>
              <a:t>st</a:t>
            </a:r>
            <a:r>
              <a:rPr lang="en-GB" dirty="0" smtClean="0"/>
              <a:t> level</a:t>
            </a:r>
            <a:endParaRPr lang="en-GB" dirty="0"/>
          </a:p>
        </p:txBody>
      </p:sp>
      <p:sp>
        <p:nvSpPr>
          <p:cNvPr id="8" name="Right Brace 7"/>
          <p:cNvSpPr/>
          <p:nvPr/>
        </p:nvSpPr>
        <p:spPr>
          <a:xfrm>
            <a:off x="6657900" y="5229200"/>
            <a:ext cx="576064" cy="1008112"/>
          </a:xfrm>
          <a:prstGeom prst="rightBrac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TextBox 8"/>
          <p:cNvSpPr txBox="1"/>
          <p:nvPr/>
        </p:nvSpPr>
        <p:spPr>
          <a:xfrm>
            <a:off x="7377980" y="5441000"/>
            <a:ext cx="1021433" cy="369332"/>
          </a:xfrm>
          <a:prstGeom prst="rect">
            <a:avLst/>
          </a:prstGeom>
          <a:noFill/>
        </p:spPr>
        <p:txBody>
          <a:bodyPr wrap="none" rtlCol="0">
            <a:spAutoFit/>
          </a:bodyPr>
          <a:lstStyle/>
          <a:p>
            <a:r>
              <a:rPr lang="en-GB" dirty="0" smtClean="0">
                <a:solidFill>
                  <a:schemeClr val="tx1">
                    <a:lumMod val="50000"/>
                    <a:lumOff val="50000"/>
                  </a:schemeClr>
                </a:solidFill>
              </a:rPr>
              <a:t>2</a:t>
            </a:r>
            <a:r>
              <a:rPr lang="en-GB" baseline="30000" dirty="0" smtClean="0">
                <a:solidFill>
                  <a:schemeClr val="tx1">
                    <a:lumMod val="50000"/>
                    <a:lumOff val="50000"/>
                  </a:schemeClr>
                </a:solidFill>
              </a:rPr>
              <a:t>nd</a:t>
            </a:r>
            <a:r>
              <a:rPr lang="en-GB" dirty="0" smtClean="0">
                <a:solidFill>
                  <a:schemeClr val="tx1">
                    <a:lumMod val="50000"/>
                    <a:lumOff val="50000"/>
                  </a:schemeClr>
                </a:solidFill>
              </a:rPr>
              <a:t> level</a:t>
            </a:r>
            <a:endParaRPr lang="en-GB" dirty="0">
              <a:solidFill>
                <a:schemeClr val="tx1">
                  <a:lumMod val="50000"/>
                  <a:lumOff val="50000"/>
                </a:schemeClr>
              </a:solidFill>
            </a:endParaRPr>
          </a:p>
        </p:txBody>
      </p:sp>
    </p:spTree>
    <p:extLst>
      <p:ext uri="{BB962C8B-B14F-4D97-AF65-F5344CB8AC3E}">
        <p14:creationId xmlns:p14="http://schemas.microsoft.com/office/powerpoint/2010/main" val="1296274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60709" y="4405169"/>
            <a:ext cx="1978049" cy="1978049"/>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
            </a:r>
            <a:endParaRPr lang="en-GB" dirty="0">
              <a:solidFill>
                <a:schemeClr val="tx1"/>
              </a:solidFill>
            </a:endParaRPr>
          </a:p>
        </p:txBody>
      </p:sp>
      <p:sp>
        <p:nvSpPr>
          <p:cNvPr id="3" name="TextBox 2"/>
          <p:cNvSpPr txBox="1"/>
          <p:nvPr/>
        </p:nvSpPr>
        <p:spPr>
          <a:xfrm>
            <a:off x="236838" y="614349"/>
            <a:ext cx="2462953"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3. Extract timeseries</a:t>
            </a:r>
            <a:endParaRPr lang="en-GB" b="1" dirty="0">
              <a:solidFill>
                <a:schemeClr val="tx1"/>
              </a:solidFill>
            </a:endParaRPr>
          </a:p>
        </p:txBody>
      </p:sp>
      <p:sp>
        <p:nvSpPr>
          <p:cNvPr id="4" name="TextBox 3"/>
          <p:cNvSpPr txBox="1"/>
          <p:nvPr/>
        </p:nvSpPr>
        <p:spPr>
          <a:xfrm>
            <a:off x="236839" y="1040263"/>
            <a:ext cx="3240360" cy="369332"/>
          </a:xfrm>
          <a:prstGeom prst="rect">
            <a:avLst/>
          </a:prstGeom>
          <a:noFill/>
        </p:spPr>
        <p:txBody>
          <a:bodyPr wrap="square" rtlCol="0">
            <a:spAutoFit/>
          </a:bodyPr>
          <a:lstStyle/>
          <a:p>
            <a:r>
              <a:rPr lang="en-GB" dirty="0" smtClean="0"/>
              <a:t>A sphere with given radius</a:t>
            </a:r>
            <a:endParaRPr lang="en-GB" dirty="0"/>
          </a:p>
        </p:txBody>
      </p:sp>
      <p:pic>
        <p:nvPicPr>
          <p:cNvPr id="5" name="Picture 167" descr="glossy spher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08847" y="1644902"/>
            <a:ext cx="751973" cy="7820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9110" y="1736958"/>
            <a:ext cx="3360882" cy="923330"/>
          </a:xfrm>
          <a:prstGeom prst="rect">
            <a:avLst/>
          </a:prstGeom>
          <a:noFill/>
        </p:spPr>
        <p:txBody>
          <a:bodyPr wrap="square" rtlCol="0">
            <a:spAutoFit/>
          </a:bodyPr>
          <a:lstStyle/>
          <a:p>
            <a:r>
              <a:rPr lang="en-GB" dirty="0" smtClean="0"/>
              <a:t>Positioned at the group peak of an SPM, PPI or ICA analysis</a:t>
            </a:r>
            <a:br>
              <a:rPr lang="en-GB" dirty="0" smtClean="0"/>
            </a:br>
            <a:endParaRPr lang="en-GB" dirty="0"/>
          </a:p>
        </p:txBody>
      </p:sp>
      <p:sp>
        <p:nvSpPr>
          <p:cNvPr id="7" name="TextBox 6"/>
          <p:cNvSpPr txBox="1"/>
          <p:nvPr/>
        </p:nvSpPr>
        <p:spPr>
          <a:xfrm>
            <a:off x="1137215" y="3289191"/>
            <a:ext cx="3145111" cy="923330"/>
          </a:xfrm>
          <a:prstGeom prst="rect">
            <a:avLst/>
          </a:prstGeom>
          <a:noFill/>
        </p:spPr>
        <p:txBody>
          <a:bodyPr wrap="square" rtlCol="0">
            <a:spAutoFit/>
          </a:bodyPr>
          <a:lstStyle/>
          <a:p>
            <a:r>
              <a:rPr lang="en-GB" dirty="0" smtClean="0"/>
              <a:t>Allowed to vary for each subject, within a radius of the group peak</a:t>
            </a:r>
            <a:endParaRPr lang="en-GB" dirty="0"/>
          </a:p>
        </p:txBody>
      </p:sp>
      <p:sp>
        <p:nvSpPr>
          <p:cNvPr id="8" name="TextBox 7"/>
          <p:cNvSpPr txBox="1"/>
          <p:nvPr/>
        </p:nvSpPr>
        <p:spPr>
          <a:xfrm>
            <a:off x="2175992" y="2493594"/>
            <a:ext cx="389850" cy="369332"/>
          </a:xfrm>
          <a:prstGeom prst="rect">
            <a:avLst/>
          </a:prstGeom>
          <a:noFill/>
        </p:spPr>
        <p:txBody>
          <a:bodyPr wrap="none" rtlCol="0">
            <a:spAutoFit/>
          </a:bodyPr>
          <a:lstStyle/>
          <a:p>
            <a:r>
              <a:rPr lang="en-GB" dirty="0" smtClean="0"/>
              <a:t>or</a:t>
            </a:r>
            <a:endParaRPr lang="en-GB" dirty="0"/>
          </a:p>
        </p:txBody>
      </p:sp>
      <p:pic>
        <p:nvPicPr>
          <p:cNvPr id="9" name="Picture 167" descr="glossy spher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30445" y="3344213"/>
            <a:ext cx="751973" cy="78205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1463524" y="4716878"/>
            <a:ext cx="1361025" cy="1361025"/>
          </a:xfrm>
          <a:prstGeom prst="ellipse">
            <a:avLst/>
          </a:prstGeom>
          <a:noFill/>
          <a:ln>
            <a:solidFill>
              <a:srgbClr val="FF7575"/>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Oval 10"/>
          <p:cNvSpPr/>
          <p:nvPr/>
        </p:nvSpPr>
        <p:spPr>
          <a:xfrm>
            <a:off x="1644825" y="4566106"/>
            <a:ext cx="552067" cy="552067"/>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652120" y="987235"/>
            <a:ext cx="3240360" cy="369332"/>
          </a:xfrm>
          <a:prstGeom prst="rect">
            <a:avLst/>
          </a:prstGeom>
          <a:noFill/>
        </p:spPr>
        <p:txBody>
          <a:bodyPr wrap="square" rtlCol="0">
            <a:spAutoFit/>
          </a:bodyPr>
          <a:lstStyle/>
          <a:p>
            <a:r>
              <a:rPr lang="en-GB" dirty="0" smtClean="0"/>
              <a:t>An anatomical mask</a:t>
            </a:r>
            <a:endParaRPr lang="en-GB" dirty="0"/>
          </a:p>
        </p:txBody>
      </p:sp>
      <p:pic>
        <p:nvPicPr>
          <p:cNvPr id="78" name="Picture 7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76056" y="1573076"/>
            <a:ext cx="3575294" cy="2011103"/>
          </a:xfrm>
          <a:prstGeom prst="rect">
            <a:avLst/>
          </a:prstGeom>
        </p:spPr>
      </p:pic>
    </p:spTree>
    <p:extLst>
      <p:ext uri="{BB962C8B-B14F-4D97-AF65-F5344CB8AC3E}">
        <p14:creationId xmlns:p14="http://schemas.microsoft.com/office/powerpoint/2010/main" val="379915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10" grpId="0"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04048" y="1066399"/>
            <a:ext cx="3424511" cy="2973429"/>
          </a:xfrm>
          <a:prstGeom prst="rect">
            <a:avLst/>
          </a:prstGeom>
        </p:spPr>
      </p:pic>
      <p:sp>
        <p:nvSpPr>
          <p:cNvPr id="4" name="TextBox 3"/>
          <p:cNvSpPr txBox="1"/>
          <p:nvPr/>
        </p:nvSpPr>
        <p:spPr>
          <a:xfrm>
            <a:off x="179512" y="980728"/>
            <a:ext cx="3960440" cy="2862322"/>
          </a:xfrm>
          <a:prstGeom prst="rect">
            <a:avLst/>
          </a:prstGeom>
          <a:noFill/>
        </p:spPr>
        <p:txBody>
          <a:bodyPr wrap="square" rtlCol="0">
            <a:spAutoFit/>
          </a:bodyPr>
          <a:lstStyle/>
          <a:p>
            <a:pPr marL="342900" indent="-342900">
              <a:buFont typeface="+mj-lt"/>
              <a:buAutoNum type="alphaUcPeriod"/>
            </a:pPr>
            <a:r>
              <a:rPr lang="en-GB" dirty="0" smtClean="0"/>
              <a:t>Regress out nuisance effects (anything not specified in the ‘effects of interest f-contrast’)</a:t>
            </a:r>
            <a:br>
              <a:rPr lang="en-GB" dirty="0" smtClean="0"/>
            </a:br>
            <a:endParaRPr lang="en-GB" dirty="0" smtClean="0"/>
          </a:p>
          <a:p>
            <a:pPr marL="342900" indent="-342900">
              <a:buFont typeface="+mj-lt"/>
              <a:buAutoNum type="alphaUcPeriod"/>
            </a:pPr>
            <a:r>
              <a:rPr lang="en-GB" dirty="0" smtClean="0"/>
              <a:t>Remove confounds such as low frequency drift</a:t>
            </a:r>
            <a:br>
              <a:rPr lang="en-GB" dirty="0" smtClean="0"/>
            </a:br>
            <a:endParaRPr lang="en-GB" dirty="0" smtClean="0"/>
          </a:p>
          <a:p>
            <a:pPr marL="342900" indent="-342900">
              <a:buFont typeface="+mj-lt"/>
              <a:buAutoNum type="alphaUcPeriod"/>
            </a:pPr>
            <a:r>
              <a:rPr lang="en-GB" dirty="0" smtClean="0"/>
              <a:t>Summarise the ROI by performing PCA and retaining the first component</a:t>
            </a:r>
          </a:p>
        </p:txBody>
      </p:sp>
      <p:grpSp>
        <p:nvGrpSpPr>
          <p:cNvPr id="66" name="Group 65"/>
          <p:cNvGrpSpPr/>
          <p:nvPr/>
        </p:nvGrpSpPr>
        <p:grpSpPr>
          <a:xfrm>
            <a:off x="899592" y="3984113"/>
            <a:ext cx="2842125" cy="2685247"/>
            <a:chOff x="899592" y="3984113"/>
            <a:chExt cx="2842125" cy="2685247"/>
          </a:xfrm>
        </p:grpSpPr>
        <p:sp>
          <p:nvSpPr>
            <p:cNvPr id="5" name="Rectangle 9"/>
            <p:cNvSpPr>
              <a:spLocks noChangeArrowheads="1"/>
            </p:cNvSpPr>
            <p:nvPr/>
          </p:nvSpPr>
          <p:spPr bwMode="auto">
            <a:xfrm>
              <a:off x="1297673" y="4120868"/>
              <a:ext cx="1805158" cy="1807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Rectangle 10"/>
            <p:cNvSpPr>
              <a:spLocks noChangeArrowheads="1"/>
            </p:cNvSpPr>
            <p:nvPr/>
          </p:nvSpPr>
          <p:spPr bwMode="auto">
            <a:xfrm>
              <a:off x="1297673" y="4120868"/>
              <a:ext cx="1805158" cy="1807184"/>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Line 11"/>
            <p:cNvSpPr>
              <a:spLocks noChangeShapeType="1"/>
            </p:cNvSpPr>
            <p:nvPr/>
          </p:nvSpPr>
          <p:spPr bwMode="auto">
            <a:xfrm>
              <a:off x="1297673" y="4120868"/>
              <a:ext cx="1805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12"/>
            <p:cNvSpPr>
              <a:spLocks noChangeShapeType="1"/>
            </p:cNvSpPr>
            <p:nvPr/>
          </p:nvSpPr>
          <p:spPr bwMode="auto">
            <a:xfrm>
              <a:off x="1297673" y="5928052"/>
              <a:ext cx="1805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3"/>
            <p:cNvSpPr>
              <a:spLocks noChangeShapeType="1"/>
            </p:cNvSpPr>
            <p:nvPr/>
          </p:nvSpPr>
          <p:spPr bwMode="auto">
            <a:xfrm flipV="1">
              <a:off x="3102831" y="4120868"/>
              <a:ext cx="0" cy="1807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4"/>
            <p:cNvSpPr>
              <a:spLocks noChangeShapeType="1"/>
            </p:cNvSpPr>
            <p:nvPr/>
          </p:nvSpPr>
          <p:spPr bwMode="auto">
            <a:xfrm flipV="1">
              <a:off x="1297673" y="4120868"/>
              <a:ext cx="0" cy="1807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5"/>
            <p:cNvSpPr>
              <a:spLocks noChangeShapeType="1"/>
            </p:cNvSpPr>
            <p:nvPr/>
          </p:nvSpPr>
          <p:spPr bwMode="auto">
            <a:xfrm>
              <a:off x="1297673" y="5928052"/>
              <a:ext cx="1805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6"/>
            <p:cNvSpPr>
              <a:spLocks noChangeShapeType="1"/>
            </p:cNvSpPr>
            <p:nvPr/>
          </p:nvSpPr>
          <p:spPr bwMode="auto">
            <a:xfrm flipV="1">
              <a:off x="1297673" y="4120868"/>
              <a:ext cx="0" cy="1807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7"/>
            <p:cNvSpPr>
              <a:spLocks noChangeShapeType="1"/>
            </p:cNvSpPr>
            <p:nvPr/>
          </p:nvSpPr>
          <p:spPr bwMode="auto">
            <a:xfrm flipV="1">
              <a:off x="1607649" y="5908804"/>
              <a:ext cx="0" cy="19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8"/>
            <p:cNvSpPr>
              <a:spLocks noChangeShapeType="1"/>
            </p:cNvSpPr>
            <p:nvPr/>
          </p:nvSpPr>
          <p:spPr bwMode="auto">
            <a:xfrm>
              <a:off x="1607649" y="4120868"/>
              <a:ext cx="0" cy="182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19"/>
            <p:cNvSpPr>
              <a:spLocks noChangeArrowheads="1"/>
            </p:cNvSpPr>
            <p:nvPr/>
          </p:nvSpPr>
          <p:spPr bwMode="auto">
            <a:xfrm>
              <a:off x="1551935" y="5946286"/>
              <a:ext cx="142833"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Line 20"/>
            <p:cNvSpPr>
              <a:spLocks noChangeShapeType="1"/>
            </p:cNvSpPr>
            <p:nvPr/>
          </p:nvSpPr>
          <p:spPr bwMode="auto">
            <a:xfrm flipV="1">
              <a:off x="1917626" y="5908804"/>
              <a:ext cx="0" cy="19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21"/>
            <p:cNvSpPr>
              <a:spLocks noChangeShapeType="1"/>
            </p:cNvSpPr>
            <p:nvPr/>
          </p:nvSpPr>
          <p:spPr bwMode="auto">
            <a:xfrm>
              <a:off x="1917626" y="4120868"/>
              <a:ext cx="0" cy="182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22"/>
            <p:cNvSpPr>
              <a:spLocks noChangeArrowheads="1"/>
            </p:cNvSpPr>
            <p:nvPr/>
          </p:nvSpPr>
          <p:spPr bwMode="auto">
            <a:xfrm>
              <a:off x="1861912" y="5946286"/>
              <a:ext cx="142833"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400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Line 23"/>
            <p:cNvSpPr>
              <a:spLocks noChangeShapeType="1"/>
            </p:cNvSpPr>
            <p:nvPr/>
          </p:nvSpPr>
          <p:spPr bwMode="auto">
            <a:xfrm flipV="1">
              <a:off x="2228616" y="5908804"/>
              <a:ext cx="0" cy="19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24"/>
            <p:cNvSpPr>
              <a:spLocks noChangeShapeType="1"/>
            </p:cNvSpPr>
            <p:nvPr/>
          </p:nvSpPr>
          <p:spPr bwMode="auto">
            <a:xfrm>
              <a:off x="2228616" y="4120868"/>
              <a:ext cx="0" cy="182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Rectangle 25"/>
            <p:cNvSpPr>
              <a:spLocks noChangeArrowheads="1"/>
            </p:cNvSpPr>
            <p:nvPr/>
          </p:nvSpPr>
          <p:spPr bwMode="auto">
            <a:xfrm>
              <a:off x="2171888" y="5946286"/>
              <a:ext cx="142833"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600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6"/>
            <p:cNvSpPr>
              <a:spLocks noChangeShapeType="1"/>
            </p:cNvSpPr>
            <p:nvPr/>
          </p:nvSpPr>
          <p:spPr bwMode="auto">
            <a:xfrm flipV="1">
              <a:off x="2538593" y="5908804"/>
              <a:ext cx="0" cy="19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7"/>
            <p:cNvSpPr>
              <a:spLocks noChangeShapeType="1"/>
            </p:cNvSpPr>
            <p:nvPr/>
          </p:nvSpPr>
          <p:spPr bwMode="auto">
            <a:xfrm>
              <a:off x="2538593" y="4120868"/>
              <a:ext cx="0" cy="182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28"/>
            <p:cNvSpPr>
              <a:spLocks noChangeArrowheads="1"/>
            </p:cNvSpPr>
            <p:nvPr/>
          </p:nvSpPr>
          <p:spPr bwMode="auto">
            <a:xfrm>
              <a:off x="2482878" y="5946286"/>
              <a:ext cx="142833"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800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Line 29"/>
            <p:cNvSpPr>
              <a:spLocks noChangeShapeType="1"/>
            </p:cNvSpPr>
            <p:nvPr/>
          </p:nvSpPr>
          <p:spPr bwMode="auto">
            <a:xfrm flipV="1">
              <a:off x="2854647" y="5908804"/>
              <a:ext cx="0" cy="19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30"/>
            <p:cNvSpPr>
              <a:spLocks noChangeShapeType="1"/>
            </p:cNvSpPr>
            <p:nvPr/>
          </p:nvSpPr>
          <p:spPr bwMode="auto">
            <a:xfrm>
              <a:off x="2854647" y="4120868"/>
              <a:ext cx="0" cy="182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Rectangle 31"/>
            <p:cNvSpPr>
              <a:spLocks noChangeArrowheads="1"/>
            </p:cNvSpPr>
            <p:nvPr/>
          </p:nvSpPr>
          <p:spPr bwMode="auto">
            <a:xfrm>
              <a:off x="2780698" y="5946286"/>
              <a:ext cx="180313"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Line 32"/>
            <p:cNvSpPr>
              <a:spLocks noChangeShapeType="1"/>
            </p:cNvSpPr>
            <p:nvPr/>
          </p:nvSpPr>
          <p:spPr bwMode="auto">
            <a:xfrm>
              <a:off x="1297673" y="5921974"/>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33"/>
            <p:cNvSpPr>
              <a:spLocks noChangeShapeType="1"/>
            </p:cNvSpPr>
            <p:nvPr/>
          </p:nvSpPr>
          <p:spPr bwMode="auto">
            <a:xfrm flipH="1">
              <a:off x="3084597" y="5921974"/>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34"/>
            <p:cNvSpPr>
              <a:spLocks noChangeArrowheads="1"/>
            </p:cNvSpPr>
            <p:nvPr/>
          </p:nvSpPr>
          <p:spPr bwMode="auto">
            <a:xfrm>
              <a:off x="1216633" y="5872337"/>
              <a:ext cx="87118"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35"/>
            <p:cNvSpPr>
              <a:spLocks noChangeShapeType="1"/>
            </p:cNvSpPr>
            <p:nvPr/>
          </p:nvSpPr>
          <p:spPr bwMode="auto">
            <a:xfrm>
              <a:off x="1297673" y="5698101"/>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36"/>
            <p:cNvSpPr>
              <a:spLocks noChangeShapeType="1"/>
            </p:cNvSpPr>
            <p:nvPr/>
          </p:nvSpPr>
          <p:spPr bwMode="auto">
            <a:xfrm flipH="1">
              <a:off x="3084597" y="5698101"/>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Rectangle 37"/>
            <p:cNvSpPr>
              <a:spLocks noChangeArrowheads="1"/>
            </p:cNvSpPr>
            <p:nvPr/>
          </p:nvSpPr>
          <p:spPr bwMode="auto">
            <a:xfrm>
              <a:off x="1216633" y="5648465"/>
              <a:ext cx="87118"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Line 38"/>
            <p:cNvSpPr>
              <a:spLocks noChangeShapeType="1"/>
            </p:cNvSpPr>
            <p:nvPr/>
          </p:nvSpPr>
          <p:spPr bwMode="auto">
            <a:xfrm>
              <a:off x="1297673" y="5468152"/>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39"/>
            <p:cNvSpPr>
              <a:spLocks noChangeShapeType="1"/>
            </p:cNvSpPr>
            <p:nvPr/>
          </p:nvSpPr>
          <p:spPr bwMode="auto">
            <a:xfrm flipH="1">
              <a:off x="3084597" y="5468152"/>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40"/>
            <p:cNvSpPr>
              <a:spLocks noChangeArrowheads="1"/>
            </p:cNvSpPr>
            <p:nvPr/>
          </p:nvSpPr>
          <p:spPr bwMode="auto">
            <a:xfrm>
              <a:off x="1216633" y="5418515"/>
              <a:ext cx="87118"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Line 41"/>
            <p:cNvSpPr>
              <a:spLocks noChangeShapeType="1"/>
            </p:cNvSpPr>
            <p:nvPr/>
          </p:nvSpPr>
          <p:spPr bwMode="auto">
            <a:xfrm>
              <a:off x="1297673" y="5244279"/>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42"/>
            <p:cNvSpPr>
              <a:spLocks noChangeShapeType="1"/>
            </p:cNvSpPr>
            <p:nvPr/>
          </p:nvSpPr>
          <p:spPr bwMode="auto">
            <a:xfrm flipH="1">
              <a:off x="3084597" y="5244279"/>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Rectangle 43"/>
            <p:cNvSpPr>
              <a:spLocks noChangeArrowheads="1"/>
            </p:cNvSpPr>
            <p:nvPr/>
          </p:nvSpPr>
          <p:spPr bwMode="auto">
            <a:xfrm>
              <a:off x="1216633" y="5194643"/>
              <a:ext cx="87118"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44"/>
            <p:cNvSpPr>
              <a:spLocks noChangeShapeType="1"/>
            </p:cNvSpPr>
            <p:nvPr/>
          </p:nvSpPr>
          <p:spPr bwMode="auto">
            <a:xfrm>
              <a:off x="1297673" y="5021420"/>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45"/>
            <p:cNvSpPr>
              <a:spLocks noChangeShapeType="1"/>
            </p:cNvSpPr>
            <p:nvPr/>
          </p:nvSpPr>
          <p:spPr bwMode="auto">
            <a:xfrm flipH="1">
              <a:off x="3084597" y="5021420"/>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Rectangle 46"/>
            <p:cNvSpPr>
              <a:spLocks noChangeArrowheads="1"/>
            </p:cNvSpPr>
            <p:nvPr/>
          </p:nvSpPr>
          <p:spPr bwMode="auto">
            <a:xfrm>
              <a:off x="1241958" y="4971784"/>
              <a:ext cx="67871"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Line 47"/>
            <p:cNvSpPr>
              <a:spLocks noChangeShapeType="1"/>
            </p:cNvSpPr>
            <p:nvPr/>
          </p:nvSpPr>
          <p:spPr bwMode="auto">
            <a:xfrm>
              <a:off x="1297673" y="4791471"/>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48"/>
            <p:cNvSpPr>
              <a:spLocks noChangeShapeType="1"/>
            </p:cNvSpPr>
            <p:nvPr/>
          </p:nvSpPr>
          <p:spPr bwMode="auto">
            <a:xfrm flipH="1">
              <a:off x="3084597" y="4791471"/>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Rectangle 49"/>
            <p:cNvSpPr>
              <a:spLocks noChangeArrowheads="1"/>
            </p:cNvSpPr>
            <p:nvPr/>
          </p:nvSpPr>
          <p:spPr bwMode="auto">
            <a:xfrm>
              <a:off x="1241958" y="4741834"/>
              <a:ext cx="67871"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Line 50"/>
            <p:cNvSpPr>
              <a:spLocks noChangeShapeType="1"/>
            </p:cNvSpPr>
            <p:nvPr/>
          </p:nvSpPr>
          <p:spPr bwMode="auto">
            <a:xfrm>
              <a:off x="1297673" y="4567598"/>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51"/>
            <p:cNvSpPr>
              <a:spLocks noChangeShapeType="1"/>
            </p:cNvSpPr>
            <p:nvPr/>
          </p:nvSpPr>
          <p:spPr bwMode="auto">
            <a:xfrm flipH="1">
              <a:off x="3084597" y="4567598"/>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52"/>
            <p:cNvSpPr>
              <a:spLocks noChangeArrowheads="1"/>
            </p:cNvSpPr>
            <p:nvPr/>
          </p:nvSpPr>
          <p:spPr bwMode="auto">
            <a:xfrm>
              <a:off x="1241958" y="4517962"/>
              <a:ext cx="67871"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Line 53"/>
            <p:cNvSpPr>
              <a:spLocks noChangeShapeType="1"/>
            </p:cNvSpPr>
            <p:nvPr/>
          </p:nvSpPr>
          <p:spPr bwMode="auto">
            <a:xfrm>
              <a:off x="1297673" y="4344739"/>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54"/>
            <p:cNvSpPr>
              <a:spLocks noChangeShapeType="1"/>
            </p:cNvSpPr>
            <p:nvPr/>
          </p:nvSpPr>
          <p:spPr bwMode="auto">
            <a:xfrm flipH="1">
              <a:off x="3084597" y="4344739"/>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Rectangle 55"/>
            <p:cNvSpPr>
              <a:spLocks noChangeArrowheads="1"/>
            </p:cNvSpPr>
            <p:nvPr/>
          </p:nvSpPr>
          <p:spPr bwMode="auto">
            <a:xfrm>
              <a:off x="1241958" y="4294090"/>
              <a:ext cx="67871"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Line 56"/>
            <p:cNvSpPr>
              <a:spLocks noChangeShapeType="1"/>
            </p:cNvSpPr>
            <p:nvPr/>
          </p:nvSpPr>
          <p:spPr bwMode="auto">
            <a:xfrm>
              <a:off x="1297673" y="4120868"/>
              <a:ext cx="1805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57"/>
            <p:cNvSpPr>
              <a:spLocks noChangeShapeType="1"/>
            </p:cNvSpPr>
            <p:nvPr/>
          </p:nvSpPr>
          <p:spPr bwMode="auto">
            <a:xfrm>
              <a:off x="1297673" y="5928052"/>
              <a:ext cx="1805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58"/>
            <p:cNvSpPr>
              <a:spLocks noChangeShapeType="1"/>
            </p:cNvSpPr>
            <p:nvPr/>
          </p:nvSpPr>
          <p:spPr bwMode="auto">
            <a:xfrm flipV="1">
              <a:off x="3102831" y="4120868"/>
              <a:ext cx="0" cy="1807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59"/>
            <p:cNvSpPr>
              <a:spLocks noChangeShapeType="1"/>
            </p:cNvSpPr>
            <p:nvPr/>
          </p:nvSpPr>
          <p:spPr bwMode="auto">
            <a:xfrm flipV="1">
              <a:off x="1297673" y="4120868"/>
              <a:ext cx="0" cy="1807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Freeform 60"/>
            <p:cNvSpPr>
              <a:spLocks/>
            </p:cNvSpPr>
            <p:nvPr/>
          </p:nvSpPr>
          <p:spPr bwMode="auto">
            <a:xfrm>
              <a:off x="1297673" y="4126946"/>
              <a:ext cx="297821" cy="1682586"/>
            </a:xfrm>
            <a:custGeom>
              <a:avLst/>
              <a:gdLst>
                <a:gd name="T0" fmla="*/ 0 w 294"/>
                <a:gd name="T1" fmla="*/ 993 h 1661"/>
                <a:gd name="T2" fmla="*/ 6 w 294"/>
                <a:gd name="T3" fmla="*/ 981 h 1661"/>
                <a:gd name="T4" fmla="*/ 12 w 294"/>
                <a:gd name="T5" fmla="*/ 993 h 1661"/>
                <a:gd name="T6" fmla="*/ 18 w 294"/>
                <a:gd name="T7" fmla="*/ 1085 h 1661"/>
                <a:gd name="T8" fmla="*/ 24 w 294"/>
                <a:gd name="T9" fmla="*/ 1251 h 1661"/>
                <a:gd name="T10" fmla="*/ 30 w 294"/>
                <a:gd name="T11" fmla="*/ 1293 h 1661"/>
                <a:gd name="T12" fmla="*/ 30 w 294"/>
                <a:gd name="T13" fmla="*/ 1134 h 1661"/>
                <a:gd name="T14" fmla="*/ 36 w 294"/>
                <a:gd name="T15" fmla="*/ 1183 h 1661"/>
                <a:gd name="T16" fmla="*/ 43 w 294"/>
                <a:gd name="T17" fmla="*/ 981 h 1661"/>
                <a:gd name="T18" fmla="*/ 49 w 294"/>
                <a:gd name="T19" fmla="*/ 1281 h 1661"/>
                <a:gd name="T20" fmla="*/ 55 w 294"/>
                <a:gd name="T21" fmla="*/ 926 h 1661"/>
                <a:gd name="T22" fmla="*/ 55 w 294"/>
                <a:gd name="T23" fmla="*/ 503 h 1661"/>
                <a:gd name="T24" fmla="*/ 61 w 294"/>
                <a:gd name="T25" fmla="*/ 245 h 1661"/>
                <a:gd name="T26" fmla="*/ 67 w 294"/>
                <a:gd name="T27" fmla="*/ 202 h 1661"/>
                <a:gd name="T28" fmla="*/ 73 w 294"/>
                <a:gd name="T29" fmla="*/ 208 h 1661"/>
                <a:gd name="T30" fmla="*/ 79 w 294"/>
                <a:gd name="T31" fmla="*/ 110 h 1661"/>
                <a:gd name="T32" fmla="*/ 79 w 294"/>
                <a:gd name="T33" fmla="*/ 300 h 1661"/>
                <a:gd name="T34" fmla="*/ 85 w 294"/>
                <a:gd name="T35" fmla="*/ 441 h 1661"/>
                <a:gd name="T36" fmla="*/ 92 w 294"/>
                <a:gd name="T37" fmla="*/ 552 h 1661"/>
                <a:gd name="T38" fmla="*/ 98 w 294"/>
                <a:gd name="T39" fmla="*/ 613 h 1661"/>
                <a:gd name="T40" fmla="*/ 104 w 294"/>
                <a:gd name="T41" fmla="*/ 441 h 1661"/>
                <a:gd name="T42" fmla="*/ 104 w 294"/>
                <a:gd name="T43" fmla="*/ 852 h 1661"/>
                <a:gd name="T44" fmla="*/ 110 w 294"/>
                <a:gd name="T45" fmla="*/ 1392 h 1661"/>
                <a:gd name="T46" fmla="*/ 116 w 294"/>
                <a:gd name="T47" fmla="*/ 1447 h 1661"/>
                <a:gd name="T48" fmla="*/ 122 w 294"/>
                <a:gd name="T49" fmla="*/ 1318 h 1661"/>
                <a:gd name="T50" fmla="*/ 128 w 294"/>
                <a:gd name="T51" fmla="*/ 1661 h 1661"/>
                <a:gd name="T52" fmla="*/ 134 w 294"/>
                <a:gd name="T53" fmla="*/ 1214 h 1661"/>
                <a:gd name="T54" fmla="*/ 134 w 294"/>
                <a:gd name="T55" fmla="*/ 1336 h 1661"/>
                <a:gd name="T56" fmla="*/ 141 w 294"/>
                <a:gd name="T57" fmla="*/ 1410 h 1661"/>
                <a:gd name="T58" fmla="*/ 147 w 294"/>
                <a:gd name="T59" fmla="*/ 1600 h 1661"/>
                <a:gd name="T60" fmla="*/ 153 w 294"/>
                <a:gd name="T61" fmla="*/ 1520 h 1661"/>
                <a:gd name="T62" fmla="*/ 159 w 294"/>
                <a:gd name="T63" fmla="*/ 1110 h 1661"/>
                <a:gd name="T64" fmla="*/ 159 w 294"/>
                <a:gd name="T65" fmla="*/ 607 h 1661"/>
                <a:gd name="T66" fmla="*/ 165 w 294"/>
                <a:gd name="T67" fmla="*/ 527 h 1661"/>
                <a:gd name="T68" fmla="*/ 171 w 294"/>
                <a:gd name="T69" fmla="*/ 294 h 1661"/>
                <a:gd name="T70" fmla="*/ 177 w 294"/>
                <a:gd name="T71" fmla="*/ 282 h 1661"/>
                <a:gd name="T72" fmla="*/ 183 w 294"/>
                <a:gd name="T73" fmla="*/ 533 h 1661"/>
                <a:gd name="T74" fmla="*/ 183 w 294"/>
                <a:gd name="T75" fmla="*/ 466 h 1661"/>
                <a:gd name="T76" fmla="*/ 190 w 294"/>
                <a:gd name="T77" fmla="*/ 460 h 1661"/>
                <a:gd name="T78" fmla="*/ 196 w 294"/>
                <a:gd name="T79" fmla="*/ 202 h 1661"/>
                <a:gd name="T80" fmla="*/ 202 w 294"/>
                <a:gd name="T81" fmla="*/ 533 h 1661"/>
                <a:gd name="T82" fmla="*/ 208 w 294"/>
                <a:gd name="T83" fmla="*/ 736 h 1661"/>
                <a:gd name="T84" fmla="*/ 208 w 294"/>
                <a:gd name="T85" fmla="*/ 1067 h 1661"/>
                <a:gd name="T86" fmla="*/ 214 w 294"/>
                <a:gd name="T87" fmla="*/ 1214 h 1661"/>
                <a:gd name="T88" fmla="*/ 220 w 294"/>
                <a:gd name="T89" fmla="*/ 1343 h 1661"/>
                <a:gd name="T90" fmla="*/ 226 w 294"/>
                <a:gd name="T91" fmla="*/ 1533 h 1661"/>
                <a:gd name="T92" fmla="*/ 232 w 294"/>
                <a:gd name="T93" fmla="*/ 1428 h 1661"/>
                <a:gd name="T94" fmla="*/ 232 w 294"/>
                <a:gd name="T95" fmla="*/ 1232 h 1661"/>
                <a:gd name="T96" fmla="*/ 239 w 294"/>
                <a:gd name="T97" fmla="*/ 1514 h 1661"/>
                <a:gd name="T98" fmla="*/ 245 w 294"/>
                <a:gd name="T99" fmla="*/ 1624 h 1661"/>
                <a:gd name="T100" fmla="*/ 251 w 294"/>
                <a:gd name="T101" fmla="*/ 1073 h 1661"/>
                <a:gd name="T102" fmla="*/ 257 w 294"/>
                <a:gd name="T103" fmla="*/ 588 h 1661"/>
                <a:gd name="T104" fmla="*/ 263 w 294"/>
                <a:gd name="T105" fmla="*/ 539 h 1661"/>
                <a:gd name="T106" fmla="*/ 263 w 294"/>
                <a:gd name="T107" fmla="*/ 325 h 1661"/>
                <a:gd name="T108" fmla="*/ 269 w 294"/>
                <a:gd name="T109" fmla="*/ 239 h 1661"/>
                <a:gd name="T110" fmla="*/ 275 w 294"/>
                <a:gd name="T111" fmla="*/ 435 h 1661"/>
                <a:gd name="T112" fmla="*/ 281 w 294"/>
                <a:gd name="T113" fmla="*/ 257 h 1661"/>
                <a:gd name="T114" fmla="*/ 288 w 294"/>
                <a:gd name="T115" fmla="*/ 337 h 1661"/>
                <a:gd name="T116" fmla="*/ 288 w 294"/>
                <a:gd name="T117" fmla="*/ 392 h 1661"/>
                <a:gd name="T118" fmla="*/ 294 w 294"/>
                <a:gd name="T119" fmla="*/ 0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1661">
                  <a:moveTo>
                    <a:pt x="0" y="993"/>
                  </a:moveTo>
                  <a:lnTo>
                    <a:pt x="6" y="981"/>
                  </a:lnTo>
                  <a:lnTo>
                    <a:pt x="12" y="993"/>
                  </a:lnTo>
                  <a:lnTo>
                    <a:pt x="18" y="1085"/>
                  </a:lnTo>
                  <a:lnTo>
                    <a:pt x="24" y="1251"/>
                  </a:lnTo>
                  <a:lnTo>
                    <a:pt x="30" y="1293"/>
                  </a:lnTo>
                  <a:lnTo>
                    <a:pt x="30" y="1134"/>
                  </a:lnTo>
                  <a:lnTo>
                    <a:pt x="36" y="1183"/>
                  </a:lnTo>
                  <a:lnTo>
                    <a:pt x="43" y="981"/>
                  </a:lnTo>
                  <a:lnTo>
                    <a:pt x="49" y="1281"/>
                  </a:lnTo>
                  <a:lnTo>
                    <a:pt x="55" y="926"/>
                  </a:lnTo>
                  <a:lnTo>
                    <a:pt x="55" y="503"/>
                  </a:lnTo>
                  <a:lnTo>
                    <a:pt x="61" y="245"/>
                  </a:lnTo>
                  <a:lnTo>
                    <a:pt x="67" y="202"/>
                  </a:lnTo>
                  <a:lnTo>
                    <a:pt x="73" y="208"/>
                  </a:lnTo>
                  <a:lnTo>
                    <a:pt x="79" y="110"/>
                  </a:lnTo>
                  <a:lnTo>
                    <a:pt x="79" y="300"/>
                  </a:lnTo>
                  <a:lnTo>
                    <a:pt x="85" y="441"/>
                  </a:lnTo>
                  <a:lnTo>
                    <a:pt x="92" y="552"/>
                  </a:lnTo>
                  <a:lnTo>
                    <a:pt x="98" y="613"/>
                  </a:lnTo>
                  <a:lnTo>
                    <a:pt x="104" y="441"/>
                  </a:lnTo>
                  <a:lnTo>
                    <a:pt x="104" y="852"/>
                  </a:lnTo>
                  <a:lnTo>
                    <a:pt x="110" y="1392"/>
                  </a:lnTo>
                  <a:lnTo>
                    <a:pt x="116" y="1447"/>
                  </a:lnTo>
                  <a:lnTo>
                    <a:pt x="122" y="1318"/>
                  </a:lnTo>
                  <a:lnTo>
                    <a:pt x="128" y="1661"/>
                  </a:lnTo>
                  <a:lnTo>
                    <a:pt x="134" y="1214"/>
                  </a:lnTo>
                  <a:lnTo>
                    <a:pt x="134" y="1336"/>
                  </a:lnTo>
                  <a:lnTo>
                    <a:pt x="141" y="1410"/>
                  </a:lnTo>
                  <a:lnTo>
                    <a:pt x="147" y="1600"/>
                  </a:lnTo>
                  <a:lnTo>
                    <a:pt x="153" y="1520"/>
                  </a:lnTo>
                  <a:lnTo>
                    <a:pt x="159" y="1110"/>
                  </a:lnTo>
                  <a:lnTo>
                    <a:pt x="159" y="607"/>
                  </a:lnTo>
                  <a:lnTo>
                    <a:pt x="165" y="527"/>
                  </a:lnTo>
                  <a:lnTo>
                    <a:pt x="171" y="294"/>
                  </a:lnTo>
                  <a:lnTo>
                    <a:pt x="177" y="282"/>
                  </a:lnTo>
                  <a:lnTo>
                    <a:pt x="183" y="533"/>
                  </a:lnTo>
                  <a:lnTo>
                    <a:pt x="183" y="466"/>
                  </a:lnTo>
                  <a:lnTo>
                    <a:pt x="190" y="460"/>
                  </a:lnTo>
                  <a:lnTo>
                    <a:pt x="196" y="202"/>
                  </a:lnTo>
                  <a:lnTo>
                    <a:pt x="202" y="533"/>
                  </a:lnTo>
                  <a:lnTo>
                    <a:pt x="208" y="736"/>
                  </a:lnTo>
                  <a:lnTo>
                    <a:pt x="208" y="1067"/>
                  </a:lnTo>
                  <a:lnTo>
                    <a:pt x="214" y="1214"/>
                  </a:lnTo>
                  <a:lnTo>
                    <a:pt x="220" y="1343"/>
                  </a:lnTo>
                  <a:lnTo>
                    <a:pt x="226" y="1533"/>
                  </a:lnTo>
                  <a:lnTo>
                    <a:pt x="232" y="1428"/>
                  </a:lnTo>
                  <a:lnTo>
                    <a:pt x="232" y="1232"/>
                  </a:lnTo>
                  <a:lnTo>
                    <a:pt x="239" y="1514"/>
                  </a:lnTo>
                  <a:lnTo>
                    <a:pt x="245" y="1624"/>
                  </a:lnTo>
                  <a:lnTo>
                    <a:pt x="251" y="1073"/>
                  </a:lnTo>
                  <a:lnTo>
                    <a:pt x="257" y="588"/>
                  </a:lnTo>
                  <a:lnTo>
                    <a:pt x="263" y="539"/>
                  </a:lnTo>
                  <a:lnTo>
                    <a:pt x="263" y="325"/>
                  </a:lnTo>
                  <a:lnTo>
                    <a:pt x="269" y="239"/>
                  </a:lnTo>
                  <a:lnTo>
                    <a:pt x="275" y="435"/>
                  </a:lnTo>
                  <a:lnTo>
                    <a:pt x="281" y="257"/>
                  </a:lnTo>
                  <a:lnTo>
                    <a:pt x="288" y="337"/>
                  </a:lnTo>
                  <a:lnTo>
                    <a:pt x="288" y="392"/>
                  </a:lnTo>
                  <a:lnTo>
                    <a:pt x="294"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Freeform 61"/>
            <p:cNvSpPr>
              <a:spLocks/>
            </p:cNvSpPr>
            <p:nvPr/>
          </p:nvSpPr>
          <p:spPr bwMode="auto">
            <a:xfrm>
              <a:off x="1595493" y="4126946"/>
              <a:ext cx="645279" cy="1801106"/>
            </a:xfrm>
            <a:custGeom>
              <a:avLst/>
              <a:gdLst>
                <a:gd name="T0" fmla="*/ 12 w 637"/>
                <a:gd name="T1" fmla="*/ 870 h 1778"/>
                <a:gd name="T2" fmla="*/ 24 w 637"/>
                <a:gd name="T3" fmla="*/ 1655 h 1778"/>
                <a:gd name="T4" fmla="*/ 43 w 637"/>
                <a:gd name="T5" fmla="*/ 1116 h 1778"/>
                <a:gd name="T6" fmla="*/ 55 w 637"/>
                <a:gd name="T7" fmla="*/ 1122 h 1778"/>
                <a:gd name="T8" fmla="*/ 73 w 637"/>
                <a:gd name="T9" fmla="*/ 729 h 1778"/>
                <a:gd name="T10" fmla="*/ 92 w 637"/>
                <a:gd name="T11" fmla="*/ 742 h 1778"/>
                <a:gd name="T12" fmla="*/ 104 w 637"/>
                <a:gd name="T13" fmla="*/ 362 h 1778"/>
                <a:gd name="T14" fmla="*/ 122 w 637"/>
                <a:gd name="T15" fmla="*/ 588 h 1778"/>
                <a:gd name="T16" fmla="*/ 135 w 637"/>
                <a:gd name="T17" fmla="*/ 766 h 1778"/>
                <a:gd name="T18" fmla="*/ 147 w 637"/>
                <a:gd name="T19" fmla="*/ 723 h 1778"/>
                <a:gd name="T20" fmla="*/ 165 w 637"/>
                <a:gd name="T21" fmla="*/ 1146 h 1778"/>
                <a:gd name="T22" fmla="*/ 177 w 637"/>
                <a:gd name="T23" fmla="*/ 1312 h 1778"/>
                <a:gd name="T24" fmla="*/ 196 w 637"/>
                <a:gd name="T25" fmla="*/ 1202 h 1778"/>
                <a:gd name="T26" fmla="*/ 208 w 637"/>
                <a:gd name="T27" fmla="*/ 889 h 1778"/>
                <a:gd name="T28" fmla="*/ 226 w 637"/>
                <a:gd name="T29" fmla="*/ 6 h 1778"/>
                <a:gd name="T30" fmla="*/ 239 w 637"/>
                <a:gd name="T31" fmla="*/ 405 h 1778"/>
                <a:gd name="T32" fmla="*/ 251 w 637"/>
                <a:gd name="T33" fmla="*/ 441 h 1778"/>
                <a:gd name="T34" fmla="*/ 269 w 637"/>
                <a:gd name="T35" fmla="*/ 1545 h 1778"/>
                <a:gd name="T36" fmla="*/ 282 w 637"/>
                <a:gd name="T37" fmla="*/ 1251 h 1778"/>
                <a:gd name="T38" fmla="*/ 300 w 637"/>
                <a:gd name="T39" fmla="*/ 1361 h 1778"/>
                <a:gd name="T40" fmla="*/ 312 w 637"/>
                <a:gd name="T41" fmla="*/ 650 h 1778"/>
                <a:gd name="T42" fmla="*/ 324 w 637"/>
                <a:gd name="T43" fmla="*/ 484 h 1778"/>
                <a:gd name="T44" fmla="*/ 343 w 637"/>
                <a:gd name="T45" fmla="*/ 533 h 1778"/>
                <a:gd name="T46" fmla="*/ 355 w 637"/>
                <a:gd name="T47" fmla="*/ 625 h 1778"/>
                <a:gd name="T48" fmla="*/ 373 w 637"/>
                <a:gd name="T49" fmla="*/ 1208 h 1778"/>
                <a:gd name="T50" fmla="*/ 386 w 637"/>
                <a:gd name="T51" fmla="*/ 1471 h 1778"/>
                <a:gd name="T52" fmla="*/ 404 w 637"/>
                <a:gd name="T53" fmla="*/ 1079 h 1778"/>
                <a:gd name="T54" fmla="*/ 416 w 637"/>
                <a:gd name="T55" fmla="*/ 398 h 1778"/>
                <a:gd name="T56" fmla="*/ 429 w 637"/>
                <a:gd name="T57" fmla="*/ 356 h 1778"/>
                <a:gd name="T58" fmla="*/ 447 w 637"/>
                <a:gd name="T59" fmla="*/ 43 h 1778"/>
                <a:gd name="T60" fmla="*/ 459 w 637"/>
                <a:gd name="T61" fmla="*/ 1281 h 1778"/>
                <a:gd name="T62" fmla="*/ 478 w 637"/>
                <a:gd name="T63" fmla="*/ 1674 h 1778"/>
                <a:gd name="T64" fmla="*/ 490 w 637"/>
                <a:gd name="T65" fmla="*/ 1631 h 1778"/>
                <a:gd name="T66" fmla="*/ 508 w 637"/>
                <a:gd name="T67" fmla="*/ 1042 h 1778"/>
                <a:gd name="T68" fmla="*/ 520 w 637"/>
                <a:gd name="T69" fmla="*/ 343 h 1778"/>
                <a:gd name="T70" fmla="*/ 533 w 637"/>
                <a:gd name="T71" fmla="*/ 607 h 1778"/>
                <a:gd name="T72" fmla="*/ 551 w 637"/>
                <a:gd name="T73" fmla="*/ 601 h 1778"/>
                <a:gd name="T74" fmla="*/ 563 w 637"/>
                <a:gd name="T75" fmla="*/ 484 h 1778"/>
                <a:gd name="T76" fmla="*/ 582 w 637"/>
                <a:gd name="T77" fmla="*/ 907 h 1778"/>
                <a:gd name="T78" fmla="*/ 594 w 637"/>
                <a:gd name="T79" fmla="*/ 1018 h 1778"/>
                <a:gd name="T80" fmla="*/ 612 w 637"/>
                <a:gd name="T81" fmla="*/ 1110 h 1778"/>
                <a:gd name="T82" fmla="*/ 625 w 637"/>
                <a:gd name="T83" fmla="*/ 1146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7" h="1778">
                  <a:moveTo>
                    <a:pt x="0" y="0"/>
                  </a:moveTo>
                  <a:lnTo>
                    <a:pt x="6" y="190"/>
                  </a:lnTo>
                  <a:lnTo>
                    <a:pt x="12" y="870"/>
                  </a:lnTo>
                  <a:lnTo>
                    <a:pt x="18" y="1514"/>
                  </a:lnTo>
                  <a:lnTo>
                    <a:pt x="18" y="1361"/>
                  </a:lnTo>
                  <a:lnTo>
                    <a:pt x="24" y="1655"/>
                  </a:lnTo>
                  <a:lnTo>
                    <a:pt x="30" y="1508"/>
                  </a:lnTo>
                  <a:lnTo>
                    <a:pt x="36" y="1569"/>
                  </a:lnTo>
                  <a:lnTo>
                    <a:pt x="43" y="1116"/>
                  </a:lnTo>
                  <a:lnTo>
                    <a:pt x="43" y="1778"/>
                  </a:lnTo>
                  <a:lnTo>
                    <a:pt x="49" y="1667"/>
                  </a:lnTo>
                  <a:lnTo>
                    <a:pt x="55" y="1122"/>
                  </a:lnTo>
                  <a:lnTo>
                    <a:pt x="61" y="883"/>
                  </a:lnTo>
                  <a:lnTo>
                    <a:pt x="67" y="668"/>
                  </a:lnTo>
                  <a:lnTo>
                    <a:pt x="73" y="729"/>
                  </a:lnTo>
                  <a:lnTo>
                    <a:pt x="79" y="613"/>
                  </a:lnTo>
                  <a:lnTo>
                    <a:pt x="85" y="625"/>
                  </a:lnTo>
                  <a:lnTo>
                    <a:pt x="92" y="742"/>
                  </a:lnTo>
                  <a:lnTo>
                    <a:pt x="98" y="821"/>
                  </a:lnTo>
                  <a:lnTo>
                    <a:pt x="98" y="405"/>
                  </a:lnTo>
                  <a:lnTo>
                    <a:pt x="104" y="362"/>
                  </a:lnTo>
                  <a:lnTo>
                    <a:pt x="110" y="588"/>
                  </a:lnTo>
                  <a:lnTo>
                    <a:pt x="116" y="650"/>
                  </a:lnTo>
                  <a:lnTo>
                    <a:pt x="122" y="588"/>
                  </a:lnTo>
                  <a:lnTo>
                    <a:pt x="122" y="398"/>
                  </a:lnTo>
                  <a:lnTo>
                    <a:pt x="128" y="570"/>
                  </a:lnTo>
                  <a:lnTo>
                    <a:pt x="135" y="766"/>
                  </a:lnTo>
                  <a:lnTo>
                    <a:pt x="141" y="809"/>
                  </a:lnTo>
                  <a:lnTo>
                    <a:pt x="147" y="883"/>
                  </a:lnTo>
                  <a:lnTo>
                    <a:pt x="147" y="723"/>
                  </a:lnTo>
                  <a:lnTo>
                    <a:pt x="153" y="1336"/>
                  </a:lnTo>
                  <a:lnTo>
                    <a:pt x="159" y="1244"/>
                  </a:lnTo>
                  <a:lnTo>
                    <a:pt x="165" y="1146"/>
                  </a:lnTo>
                  <a:lnTo>
                    <a:pt x="171" y="1293"/>
                  </a:lnTo>
                  <a:lnTo>
                    <a:pt x="171" y="1490"/>
                  </a:lnTo>
                  <a:lnTo>
                    <a:pt x="177" y="1312"/>
                  </a:lnTo>
                  <a:lnTo>
                    <a:pt x="184" y="1300"/>
                  </a:lnTo>
                  <a:lnTo>
                    <a:pt x="190" y="1477"/>
                  </a:lnTo>
                  <a:lnTo>
                    <a:pt x="196" y="1202"/>
                  </a:lnTo>
                  <a:lnTo>
                    <a:pt x="196" y="1343"/>
                  </a:lnTo>
                  <a:lnTo>
                    <a:pt x="202" y="1159"/>
                  </a:lnTo>
                  <a:lnTo>
                    <a:pt x="208" y="889"/>
                  </a:lnTo>
                  <a:lnTo>
                    <a:pt x="214" y="607"/>
                  </a:lnTo>
                  <a:lnTo>
                    <a:pt x="220" y="294"/>
                  </a:lnTo>
                  <a:lnTo>
                    <a:pt x="226" y="6"/>
                  </a:lnTo>
                  <a:lnTo>
                    <a:pt x="226" y="178"/>
                  </a:lnTo>
                  <a:lnTo>
                    <a:pt x="233" y="306"/>
                  </a:lnTo>
                  <a:lnTo>
                    <a:pt x="239" y="405"/>
                  </a:lnTo>
                  <a:lnTo>
                    <a:pt x="245" y="270"/>
                  </a:lnTo>
                  <a:lnTo>
                    <a:pt x="251" y="331"/>
                  </a:lnTo>
                  <a:lnTo>
                    <a:pt x="251" y="441"/>
                  </a:lnTo>
                  <a:lnTo>
                    <a:pt x="257" y="460"/>
                  </a:lnTo>
                  <a:lnTo>
                    <a:pt x="263" y="1379"/>
                  </a:lnTo>
                  <a:lnTo>
                    <a:pt x="269" y="1545"/>
                  </a:lnTo>
                  <a:lnTo>
                    <a:pt x="275" y="1496"/>
                  </a:lnTo>
                  <a:lnTo>
                    <a:pt x="275" y="1588"/>
                  </a:lnTo>
                  <a:lnTo>
                    <a:pt x="282" y="1251"/>
                  </a:lnTo>
                  <a:lnTo>
                    <a:pt x="288" y="1490"/>
                  </a:lnTo>
                  <a:lnTo>
                    <a:pt x="294" y="1484"/>
                  </a:lnTo>
                  <a:lnTo>
                    <a:pt x="300" y="1361"/>
                  </a:lnTo>
                  <a:lnTo>
                    <a:pt x="300" y="1349"/>
                  </a:lnTo>
                  <a:lnTo>
                    <a:pt x="306" y="999"/>
                  </a:lnTo>
                  <a:lnTo>
                    <a:pt x="312" y="650"/>
                  </a:lnTo>
                  <a:lnTo>
                    <a:pt x="318" y="362"/>
                  </a:lnTo>
                  <a:lnTo>
                    <a:pt x="324" y="227"/>
                  </a:lnTo>
                  <a:lnTo>
                    <a:pt x="324" y="484"/>
                  </a:lnTo>
                  <a:lnTo>
                    <a:pt x="331" y="288"/>
                  </a:lnTo>
                  <a:lnTo>
                    <a:pt x="337" y="215"/>
                  </a:lnTo>
                  <a:lnTo>
                    <a:pt x="343" y="533"/>
                  </a:lnTo>
                  <a:lnTo>
                    <a:pt x="349" y="570"/>
                  </a:lnTo>
                  <a:lnTo>
                    <a:pt x="355" y="417"/>
                  </a:lnTo>
                  <a:lnTo>
                    <a:pt x="355" y="625"/>
                  </a:lnTo>
                  <a:lnTo>
                    <a:pt x="361" y="1459"/>
                  </a:lnTo>
                  <a:lnTo>
                    <a:pt x="367" y="1441"/>
                  </a:lnTo>
                  <a:lnTo>
                    <a:pt x="373" y="1208"/>
                  </a:lnTo>
                  <a:lnTo>
                    <a:pt x="380" y="1300"/>
                  </a:lnTo>
                  <a:lnTo>
                    <a:pt x="380" y="1557"/>
                  </a:lnTo>
                  <a:lnTo>
                    <a:pt x="386" y="1471"/>
                  </a:lnTo>
                  <a:lnTo>
                    <a:pt x="392" y="1257"/>
                  </a:lnTo>
                  <a:lnTo>
                    <a:pt x="398" y="1392"/>
                  </a:lnTo>
                  <a:lnTo>
                    <a:pt x="404" y="1079"/>
                  </a:lnTo>
                  <a:lnTo>
                    <a:pt x="404" y="1061"/>
                  </a:lnTo>
                  <a:lnTo>
                    <a:pt x="410" y="472"/>
                  </a:lnTo>
                  <a:lnTo>
                    <a:pt x="416" y="398"/>
                  </a:lnTo>
                  <a:lnTo>
                    <a:pt x="422" y="515"/>
                  </a:lnTo>
                  <a:lnTo>
                    <a:pt x="429" y="264"/>
                  </a:lnTo>
                  <a:lnTo>
                    <a:pt x="429" y="356"/>
                  </a:lnTo>
                  <a:lnTo>
                    <a:pt x="435" y="368"/>
                  </a:lnTo>
                  <a:lnTo>
                    <a:pt x="441" y="337"/>
                  </a:lnTo>
                  <a:lnTo>
                    <a:pt x="447" y="43"/>
                  </a:lnTo>
                  <a:lnTo>
                    <a:pt x="453" y="386"/>
                  </a:lnTo>
                  <a:lnTo>
                    <a:pt x="453" y="625"/>
                  </a:lnTo>
                  <a:lnTo>
                    <a:pt x="459" y="1281"/>
                  </a:lnTo>
                  <a:lnTo>
                    <a:pt x="465" y="1349"/>
                  </a:lnTo>
                  <a:lnTo>
                    <a:pt x="471" y="1471"/>
                  </a:lnTo>
                  <a:lnTo>
                    <a:pt x="478" y="1674"/>
                  </a:lnTo>
                  <a:lnTo>
                    <a:pt x="484" y="1324"/>
                  </a:lnTo>
                  <a:lnTo>
                    <a:pt x="484" y="1238"/>
                  </a:lnTo>
                  <a:lnTo>
                    <a:pt x="490" y="1631"/>
                  </a:lnTo>
                  <a:lnTo>
                    <a:pt x="496" y="1582"/>
                  </a:lnTo>
                  <a:lnTo>
                    <a:pt x="502" y="1336"/>
                  </a:lnTo>
                  <a:lnTo>
                    <a:pt x="508" y="1042"/>
                  </a:lnTo>
                  <a:lnTo>
                    <a:pt x="508" y="631"/>
                  </a:lnTo>
                  <a:lnTo>
                    <a:pt x="514" y="570"/>
                  </a:lnTo>
                  <a:lnTo>
                    <a:pt x="520" y="343"/>
                  </a:lnTo>
                  <a:lnTo>
                    <a:pt x="527" y="687"/>
                  </a:lnTo>
                  <a:lnTo>
                    <a:pt x="533" y="772"/>
                  </a:lnTo>
                  <a:lnTo>
                    <a:pt x="533" y="607"/>
                  </a:lnTo>
                  <a:lnTo>
                    <a:pt x="539" y="417"/>
                  </a:lnTo>
                  <a:lnTo>
                    <a:pt x="545" y="674"/>
                  </a:lnTo>
                  <a:lnTo>
                    <a:pt x="551" y="601"/>
                  </a:lnTo>
                  <a:lnTo>
                    <a:pt x="557" y="668"/>
                  </a:lnTo>
                  <a:lnTo>
                    <a:pt x="557" y="576"/>
                  </a:lnTo>
                  <a:lnTo>
                    <a:pt x="563" y="484"/>
                  </a:lnTo>
                  <a:lnTo>
                    <a:pt x="569" y="558"/>
                  </a:lnTo>
                  <a:lnTo>
                    <a:pt x="576" y="638"/>
                  </a:lnTo>
                  <a:lnTo>
                    <a:pt x="582" y="907"/>
                  </a:lnTo>
                  <a:lnTo>
                    <a:pt x="582" y="834"/>
                  </a:lnTo>
                  <a:lnTo>
                    <a:pt x="588" y="858"/>
                  </a:lnTo>
                  <a:lnTo>
                    <a:pt x="594" y="1018"/>
                  </a:lnTo>
                  <a:lnTo>
                    <a:pt x="600" y="1637"/>
                  </a:lnTo>
                  <a:lnTo>
                    <a:pt x="606" y="1318"/>
                  </a:lnTo>
                  <a:lnTo>
                    <a:pt x="612" y="1110"/>
                  </a:lnTo>
                  <a:lnTo>
                    <a:pt x="612" y="1281"/>
                  </a:lnTo>
                  <a:lnTo>
                    <a:pt x="618" y="1459"/>
                  </a:lnTo>
                  <a:lnTo>
                    <a:pt x="625" y="1146"/>
                  </a:lnTo>
                  <a:lnTo>
                    <a:pt x="631" y="1042"/>
                  </a:lnTo>
                  <a:lnTo>
                    <a:pt x="637" y="137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Freeform 62"/>
            <p:cNvSpPr>
              <a:spLocks/>
            </p:cNvSpPr>
            <p:nvPr/>
          </p:nvSpPr>
          <p:spPr bwMode="auto">
            <a:xfrm>
              <a:off x="2240772" y="4151258"/>
              <a:ext cx="633123" cy="1695754"/>
            </a:xfrm>
            <a:custGeom>
              <a:avLst/>
              <a:gdLst>
                <a:gd name="T0" fmla="*/ 6 w 625"/>
                <a:gd name="T1" fmla="*/ 1159 h 1674"/>
                <a:gd name="T2" fmla="*/ 24 w 625"/>
                <a:gd name="T3" fmla="*/ 332 h 1674"/>
                <a:gd name="T4" fmla="*/ 37 w 625"/>
                <a:gd name="T5" fmla="*/ 430 h 1674"/>
                <a:gd name="T6" fmla="*/ 49 w 625"/>
                <a:gd name="T7" fmla="*/ 417 h 1674"/>
                <a:gd name="T8" fmla="*/ 67 w 625"/>
                <a:gd name="T9" fmla="*/ 748 h 1674"/>
                <a:gd name="T10" fmla="*/ 79 w 625"/>
                <a:gd name="T11" fmla="*/ 1380 h 1674"/>
                <a:gd name="T12" fmla="*/ 98 w 625"/>
                <a:gd name="T13" fmla="*/ 1490 h 1674"/>
                <a:gd name="T14" fmla="*/ 110 w 625"/>
                <a:gd name="T15" fmla="*/ 1613 h 1674"/>
                <a:gd name="T16" fmla="*/ 128 w 625"/>
                <a:gd name="T17" fmla="*/ 595 h 1674"/>
                <a:gd name="T18" fmla="*/ 141 w 625"/>
                <a:gd name="T19" fmla="*/ 289 h 1674"/>
                <a:gd name="T20" fmla="*/ 153 w 625"/>
                <a:gd name="T21" fmla="*/ 338 h 1674"/>
                <a:gd name="T22" fmla="*/ 171 w 625"/>
                <a:gd name="T23" fmla="*/ 1447 h 1674"/>
                <a:gd name="T24" fmla="*/ 184 w 625"/>
                <a:gd name="T25" fmla="*/ 1239 h 1674"/>
                <a:gd name="T26" fmla="*/ 202 w 625"/>
                <a:gd name="T27" fmla="*/ 1227 h 1674"/>
                <a:gd name="T28" fmla="*/ 214 w 625"/>
                <a:gd name="T29" fmla="*/ 362 h 1674"/>
                <a:gd name="T30" fmla="*/ 233 w 625"/>
                <a:gd name="T31" fmla="*/ 718 h 1674"/>
                <a:gd name="T32" fmla="*/ 245 w 625"/>
                <a:gd name="T33" fmla="*/ 577 h 1674"/>
                <a:gd name="T34" fmla="*/ 257 w 625"/>
                <a:gd name="T35" fmla="*/ 344 h 1674"/>
                <a:gd name="T36" fmla="*/ 276 w 625"/>
                <a:gd name="T37" fmla="*/ 1257 h 1674"/>
                <a:gd name="T38" fmla="*/ 288 w 625"/>
                <a:gd name="T39" fmla="*/ 1269 h 1674"/>
                <a:gd name="T40" fmla="*/ 306 w 625"/>
                <a:gd name="T41" fmla="*/ 1650 h 1674"/>
                <a:gd name="T42" fmla="*/ 318 w 625"/>
                <a:gd name="T43" fmla="*/ 632 h 1674"/>
                <a:gd name="T44" fmla="*/ 331 w 625"/>
                <a:gd name="T45" fmla="*/ 448 h 1674"/>
                <a:gd name="T46" fmla="*/ 349 w 625"/>
                <a:gd name="T47" fmla="*/ 491 h 1674"/>
                <a:gd name="T48" fmla="*/ 361 w 625"/>
                <a:gd name="T49" fmla="*/ 289 h 1674"/>
                <a:gd name="T50" fmla="*/ 380 w 625"/>
                <a:gd name="T51" fmla="*/ 748 h 1674"/>
                <a:gd name="T52" fmla="*/ 392 w 625"/>
                <a:gd name="T53" fmla="*/ 1239 h 1674"/>
                <a:gd name="T54" fmla="*/ 410 w 625"/>
                <a:gd name="T55" fmla="*/ 1319 h 1674"/>
                <a:gd name="T56" fmla="*/ 423 w 625"/>
                <a:gd name="T57" fmla="*/ 1233 h 1674"/>
                <a:gd name="T58" fmla="*/ 435 w 625"/>
                <a:gd name="T59" fmla="*/ 1079 h 1674"/>
                <a:gd name="T60" fmla="*/ 453 w 625"/>
                <a:gd name="T61" fmla="*/ 1104 h 1674"/>
                <a:gd name="T62" fmla="*/ 465 w 625"/>
                <a:gd name="T63" fmla="*/ 381 h 1674"/>
                <a:gd name="T64" fmla="*/ 484 w 625"/>
                <a:gd name="T65" fmla="*/ 227 h 1674"/>
                <a:gd name="T66" fmla="*/ 496 w 625"/>
                <a:gd name="T67" fmla="*/ 276 h 1674"/>
                <a:gd name="T68" fmla="*/ 514 w 625"/>
                <a:gd name="T69" fmla="*/ 736 h 1674"/>
                <a:gd name="T70" fmla="*/ 527 w 625"/>
                <a:gd name="T71" fmla="*/ 1521 h 1674"/>
                <a:gd name="T72" fmla="*/ 539 w 625"/>
                <a:gd name="T73" fmla="*/ 1502 h 1674"/>
                <a:gd name="T74" fmla="*/ 557 w 625"/>
                <a:gd name="T75" fmla="*/ 1190 h 1674"/>
                <a:gd name="T76" fmla="*/ 570 w 625"/>
                <a:gd name="T77" fmla="*/ 417 h 1674"/>
                <a:gd name="T78" fmla="*/ 588 w 625"/>
                <a:gd name="T79" fmla="*/ 466 h 1674"/>
                <a:gd name="T80" fmla="*/ 600 w 625"/>
                <a:gd name="T81" fmla="*/ 479 h 1674"/>
                <a:gd name="T82" fmla="*/ 619 w 625"/>
                <a:gd name="T83" fmla="*/ 1233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5" h="1674">
                  <a:moveTo>
                    <a:pt x="0" y="1355"/>
                  </a:moveTo>
                  <a:lnTo>
                    <a:pt x="0" y="1110"/>
                  </a:lnTo>
                  <a:lnTo>
                    <a:pt x="6" y="1159"/>
                  </a:lnTo>
                  <a:lnTo>
                    <a:pt x="12" y="1104"/>
                  </a:lnTo>
                  <a:lnTo>
                    <a:pt x="18" y="779"/>
                  </a:lnTo>
                  <a:lnTo>
                    <a:pt x="24" y="332"/>
                  </a:lnTo>
                  <a:lnTo>
                    <a:pt x="24" y="62"/>
                  </a:lnTo>
                  <a:lnTo>
                    <a:pt x="30" y="240"/>
                  </a:lnTo>
                  <a:lnTo>
                    <a:pt x="37" y="430"/>
                  </a:lnTo>
                  <a:lnTo>
                    <a:pt x="43" y="301"/>
                  </a:lnTo>
                  <a:lnTo>
                    <a:pt x="49" y="460"/>
                  </a:lnTo>
                  <a:lnTo>
                    <a:pt x="49" y="417"/>
                  </a:lnTo>
                  <a:lnTo>
                    <a:pt x="55" y="74"/>
                  </a:lnTo>
                  <a:lnTo>
                    <a:pt x="61" y="264"/>
                  </a:lnTo>
                  <a:lnTo>
                    <a:pt x="67" y="748"/>
                  </a:lnTo>
                  <a:lnTo>
                    <a:pt x="73" y="1202"/>
                  </a:lnTo>
                  <a:lnTo>
                    <a:pt x="73" y="1257"/>
                  </a:lnTo>
                  <a:lnTo>
                    <a:pt x="79" y="1380"/>
                  </a:lnTo>
                  <a:lnTo>
                    <a:pt x="86" y="1668"/>
                  </a:lnTo>
                  <a:lnTo>
                    <a:pt x="92" y="1343"/>
                  </a:lnTo>
                  <a:lnTo>
                    <a:pt x="98" y="1490"/>
                  </a:lnTo>
                  <a:lnTo>
                    <a:pt x="104" y="1453"/>
                  </a:lnTo>
                  <a:lnTo>
                    <a:pt x="104" y="1551"/>
                  </a:lnTo>
                  <a:lnTo>
                    <a:pt x="110" y="1613"/>
                  </a:lnTo>
                  <a:lnTo>
                    <a:pt x="116" y="859"/>
                  </a:lnTo>
                  <a:lnTo>
                    <a:pt x="122" y="712"/>
                  </a:lnTo>
                  <a:lnTo>
                    <a:pt x="128" y="595"/>
                  </a:lnTo>
                  <a:lnTo>
                    <a:pt x="128" y="325"/>
                  </a:lnTo>
                  <a:lnTo>
                    <a:pt x="135" y="307"/>
                  </a:lnTo>
                  <a:lnTo>
                    <a:pt x="141" y="289"/>
                  </a:lnTo>
                  <a:lnTo>
                    <a:pt x="147" y="405"/>
                  </a:lnTo>
                  <a:lnTo>
                    <a:pt x="153" y="319"/>
                  </a:lnTo>
                  <a:lnTo>
                    <a:pt x="153" y="338"/>
                  </a:lnTo>
                  <a:lnTo>
                    <a:pt x="159" y="129"/>
                  </a:lnTo>
                  <a:lnTo>
                    <a:pt x="165" y="307"/>
                  </a:lnTo>
                  <a:lnTo>
                    <a:pt x="171" y="1447"/>
                  </a:lnTo>
                  <a:lnTo>
                    <a:pt x="178" y="1386"/>
                  </a:lnTo>
                  <a:lnTo>
                    <a:pt x="178" y="1674"/>
                  </a:lnTo>
                  <a:lnTo>
                    <a:pt x="184" y="1239"/>
                  </a:lnTo>
                  <a:lnTo>
                    <a:pt x="190" y="1171"/>
                  </a:lnTo>
                  <a:lnTo>
                    <a:pt x="196" y="1539"/>
                  </a:lnTo>
                  <a:lnTo>
                    <a:pt x="202" y="1227"/>
                  </a:lnTo>
                  <a:lnTo>
                    <a:pt x="202" y="1343"/>
                  </a:lnTo>
                  <a:lnTo>
                    <a:pt x="208" y="816"/>
                  </a:lnTo>
                  <a:lnTo>
                    <a:pt x="214" y="362"/>
                  </a:lnTo>
                  <a:lnTo>
                    <a:pt x="220" y="473"/>
                  </a:lnTo>
                  <a:lnTo>
                    <a:pt x="227" y="797"/>
                  </a:lnTo>
                  <a:lnTo>
                    <a:pt x="233" y="718"/>
                  </a:lnTo>
                  <a:lnTo>
                    <a:pt x="233" y="405"/>
                  </a:lnTo>
                  <a:lnTo>
                    <a:pt x="239" y="368"/>
                  </a:lnTo>
                  <a:lnTo>
                    <a:pt x="245" y="577"/>
                  </a:lnTo>
                  <a:lnTo>
                    <a:pt x="251" y="319"/>
                  </a:lnTo>
                  <a:lnTo>
                    <a:pt x="257" y="356"/>
                  </a:lnTo>
                  <a:lnTo>
                    <a:pt x="257" y="344"/>
                  </a:lnTo>
                  <a:lnTo>
                    <a:pt x="263" y="399"/>
                  </a:lnTo>
                  <a:lnTo>
                    <a:pt x="269" y="1233"/>
                  </a:lnTo>
                  <a:lnTo>
                    <a:pt x="276" y="1257"/>
                  </a:lnTo>
                  <a:lnTo>
                    <a:pt x="282" y="1435"/>
                  </a:lnTo>
                  <a:lnTo>
                    <a:pt x="282" y="1496"/>
                  </a:lnTo>
                  <a:lnTo>
                    <a:pt x="288" y="1269"/>
                  </a:lnTo>
                  <a:lnTo>
                    <a:pt x="294" y="1527"/>
                  </a:lnTo>
                  <a:lnTo>
                    <a:pt x="300" y="1637"/>
                  </a:lnTo>
                  <a:lnTo>
                    <a:pt x="306" y="1650"/>
                  </a:lnTo>
                  <a:lnTo>
                    <a:pt x="306" y="1496"/>
                  </a:lnTo>
                  <a:lnTo>
                    <a:pt x="312" y="1110"/>
                  </a:lnTo>
                  <a:lnTo>
                    <a:pt x="318" y="632"/>
                  </a:lnTo>
                  <a:lnTo>
                    <a:pt x="325" y="338"/>
                  </a:lnTo>
                  <a:lnTo>
                    <a:pt x="331" y="325"/>
                  </a:lnTo>
                  <a:lnTo>
                    <a:pt x="331" y="448"/>
                  </a:lnTo>
                  <a:lnTo>
                    <a:pt x="337" y="374"/>
                  </a:lnTo>
                  <a:lnTo>
                    <a:pt x="343" y="264"/>
                  </a:lnTo>
                  <a:lnTo>
                    <a:pt x="349" y="491"/>
                  </a:lnTo>
                  <a:lnTo>
                    <a:pt x="355" y="503"/>
                  </a:lnTo>
                  <a:lnTo>
                    <a:pt x="361" y="338"/>
                  </a:lnTo>
                  <a:lnTo>
                    <a:pt x="361" y="289"/>
                  </a:lnTo>
                  <a:lnTo>
                    <a:pt x="367" y="669"/>
                  </a:lnTo>
                  <a:lnTo>
                    <a:pt x="374" y="669"/>
                  </a:lnTo>
                  <a:lnTo>
                    <a:pt x="380" y="748"/>
                  </a:lnTo>
                  <a:lnTo>
                    <a:pt x="386" y="981"/>
                  </a:lnTo>
                  <a:lnTo>
                    <a:pt x="386" y="1208"/>
                  </a:lnTo>
                  <a:lnTo>
                    <a:pt x="392" y="1239"/>
                  </a:lnTo>
                  <a:lnTo>
                    <a:pt x="398" y="705"/>
                  </a:lnTo>
                  <a:lnTo>
                    <a:pt x="404" y="1104"/>
                  </a:lnTo>
                  <a:lnTo>
                    <a:pt x="410" y="1319"/>
                  </a:lnTo>
                  <a:lnTo>
                    <a:pt x="410" y="1171"/>
                  </a:lnTo>
                  <a:lnTo>
                    <a:pt x="416" y="1122"/>
                  </a:lnTo>
                  <a:lnTo>
                    <a:pt x="423" y="1233"/>
                  </a:lnTo>
                  <a:lnTo>
                    <a:pt x="429" y="1453"/>
                  </a:lnTo>
                  <a:lnTo>
                    <a:pt x="435" y="1024"/>
                  </a:lnTo>
                  <a:lnTo>
                    <a:pt x="435" y="1079"/>
                  </a:lnTo>
                  <a:lnTo>
                    <a:pt x="441" y="1288"/>
                  </a:lnTo>
                  <a:lnTo>
                    <a:pt x="447" y="1116"/>
                  </a:lnTo>
                  <a:lnTo>
                    <a:pt x="453" y="1104"/>
                  </a:lnTo>
                  <a:lnTo>
                    <a:pt x="459" y="1037"/>
                  </a:lnTo>
                  <a:lnTo>
                    <a:pt x="459" y="791"/>
                  </a:lnTo>
                  <a:lnTo>
                    <a:pt x="465" y="381"/>
                  </a:lnTo>
                  <a:lnTo>
                    <a:pt x="472" y="0"/>
                  </a:lnTo>
                  <a:lnTo>
                    <a:pt x="478" y="332"/>
                  </a:lnTo>
                  <a:lnTo>
                    <a:pt x="484" y="227"/>
                  </a:lnTo>
                  <a:lnTo>
                    <a:pt x="490" y="362"/>
                  </a:lnTo>
                  <a:lnTo>
                    <a:pt x="490" y="436"/>
                  </a:lnTo>
                  <a:lnTo>
                    <a:pt x="496" y="276"/>
                  </a:lnTo>
                  <a:lnTo>
                    <a:pt x="502" y="571"/>
                  </a:lnTo>
                  <a:lnTo>
                    <a:pt x="508" y="356"/>
                  </a:lnTo>
                  <a:lnTo>
                    <a:pt x="514" y="736"/>
                  </a:lnTo>
                  <a:lnTo>
                    <a:pt x="514" y="1392"/>
                  </a:lnTo>
                  <a:lnTo>
                    <a:pt x="521" y="1049"/>
                  </a:lnTo>
                  <a:lnTo>
                    <a:pt x="527" y="1521"/>
                  </a:lnTo>
                  <a:lnTo>
                    <a:pt x="533" y="1594"/>
                  </a:lnTo>
                  <a:lnTo>
                    <a:pt x="539" y="1239"/>
                  </a:lnTo>
                  <a:lnTo>
                    <a:pt x="539" y="1502"/>
                  </a:lnTo>
                  <a:lnTo>
                    <a:pt x="545" y="1441"/>
                  </a:lnTo>
                  <a:lnTo>
                    <a:pt x="551" y="1159"/>
                  </a:lnTo>
                  <a:lnTo>
                    <a:pt x="557" y="1190"/>
                  </a:lnTo>
                  <a:lnTo>
                    <a:pt x="563" y="994"/>
                  </a:lnTo>
                  <a:lnTo>
                    <a:pt x="563" y="705"/>
                  </a:lnTo>
                  <a:lnTo>
                    <a:pt x="570" y="417"/>
                  </a:lnTo>
                  <a:lnTo>
                    <a:pt x="576" y="264"/>
                  </a:lnTo>
                  <a:lnTo>
                    <a:pt x="582" y="92"/>
                  </a:lnTo>
                  <a:lnTo>
                    <a:pt x="588" y="466"/>
                  </a:lnTo>
                  <a:lnTo>
                    <a:pt x="588" y="552"/>
                  </a:lnTo>
                  <a:lnTo>
                    <a:pt x="594" y="485"/>
                  </a:lnTo>
                  <a:lnTo>
                    <a:pt x="600" y="479"/>
                  </a:lnTo>
                  <a:lnTo>
                    <a:pt x="606" y="368"/>
                  </a:lnTo>
                  <a:lnTo>
                    <a:pt x="612" y="546"/>
                  </a:lnTo>
                  <a:lnTo>
                    <a:pt x="619" y="1233"/>
                  </a:lnTo>
                  <a:lnTo>
                    <a:pt x="619" y="1453"/>
                  </a:lnTo>
                  <a:lnTo>
                    <a:pt x="625" y="158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Freeform 63"/>
            <p:cNvSpPr>
              <a:spLocks/>
            </p:cNvSpPr>
            <p:nvPr/>
          </p:nvSpPr>
          <p:spPr bwMode="auto">
            <a:xfrm>
              <a:off x="2873894" y="4244453"/>
              <a:ext cx="228937" cy="1627884"/>
            </a:xfrm>
            <a:custGeom>
              <a:avLst/>
              <a:gdLst>
                <a:gd name="T0" fmla="*/ 0 w 226"/>
                <a:gd name="T1" fmla="*/ 1496 h 1607"/>
                <a:gd name="T2" fmla="*/ 6 w 226"/>
                <a:gd name="T3" fmla="*/ 1263 h 1607"/>
                <a:gd name="T4" fmla="*/ 12 w 226"/>
                <a:gd name="T5" fmla="*/ 1521 h 1607"/>
                <a:gd name="T6" fmla="*/ 18 w 226"/>
                <a:gd name="T7" fmla="*/ 1331 h 1607"/>
                <a:gd name="T8" fmla="*/ 18 w 226"/>
                <a:gd name="T9" fmla="*/ 1300 h 1607"/>
                <a:gd name="T10" fmla="*/ 24 w 226"/>
                <a:gd name="T11" fmla="*/ 1453 h 1607"/>
                <a:gd name="T12" fmla="*/ 30 w 226"/>
                <a:gd name="T13" fmla="*/ 938 h 1607"/>
                <a:gd name="T14" fmla="*/ 36 w 226"/>
                <a:gd name="T15" fmla="*/ 626 h 1607"/>
                <a:gd name="T16" fmla="*/ 43 w 226"/>
                <a:gd name="T17" fmla="*/ 264 h 1607"/>
                <a:gd name="T18" fmla="*/ 43 w 226"/>
                <a:gd name="T19" fmla="*/ 31 h 1607"/>
                <a:gd name="T20" fmla="*/ 49 w 226"/>
                <a:gd name="T21" fmla="*/ 0 h 1607"/>
                <a:gd name="T22" fmla="*/ 55 w 226"/>
                <a:gd name="T23" fmla="*/ 184 h 1607"/>
                <a:gd name="T24" fmla="*/ 61 w 226"/>
                <a:gd name="T25" fmla="*/ 313 h 1607"/>
                <a:gd name="T26" fmla="*/ 67 w 226"/>
                <a:gd name="T27" fmla="*/ 289 h 1607"/>
                <a:gd name="T28" fmla="*/ 67 w 226"/>
                <a:gd name="T29" fmla="*/ 31 h 1607"/>
                <a:gd name="T30" fmla="*/ 73 w 226"/>
                <a:gd name="T31" fmla="*/ 215 h 1607"/>
                <a:gd name="T32" fmla="*/ 79 w 226"/>
                <a:gd name="T33" fmla="*/ 356 h 1607"/>
                <a:gd name="T34" fmla="*/ 85 w 226"/>
                <a:gd name="T35" fmla="*/ 779 h 1607"/>
                <a:gd name="T36" fmla="*/ 92 w 226"/>
                <a:gd name="T37" fmla="*/ 1294 h 1607"/>
                <a:gd name="T38" fmla="*/ 92 w 226"/>
                <a:gd name="T39" fmla="*/ 1184 h 1607"/>
                <a:gd name="T40" fmla="*/ 98 w 226"/>
                <a:gd name="T41" fmla="*/ 1006 h 1607"/>
                <a:gd name="T42" fmla="*/ 104 w 226"/>
                <a:gd name="T43" fmla="*/ 1331 h 1607"/>
                <a:gd name="T44" fmla="*/ 110 w 226"/>
                <a:gd name="T45" fmla="*/ 1607 h 1607"/>
                <a:gd name="T46" fmla="*/ 116 w 226"/>
                <a:gd name="T47" fmla="*/ 932 h 1607"/>
                <a:gd name="T48" fmla="*/ 122 w 226"/>
                <a:gd name="T49" fmla="*/ 1337 h 1607"/>
                <a:gd name="T50" fmla="*/ 122 w 226"/>
                <a:gd name="T51" fmla="*/ 1582 h 1607"/>
                <a:gd name="T52" fmla="*/ 128 w 226"/>
                <a:gd name="T53" fmla="*/ 1251 h 1607"/>
                <a:gd name="T54" fmla="*/ 134 w 226"/>
                <a:gd name="T55" fmla="*/ 773 h 1607"/>
                <a:gd name="T56" fmla="*/ 141 w 226"/>
                <a:gd name="T57" fmla="*/ 736 h 1607"/>
                <a:gd name="T58" fmla="*/ 147 w 226"/>
                <a:gd name="T59" fmla="*/ 203 h 1607"/>
                <a:gd name="T60" fmla="*/ 147 w 226"/>
                <a:gd name="T61" fmla="*/ 43 h 1607"/>
                <a:gd name="T62" fmla="*/ 153 w 226"/>
                <a:gd name="T63" fmla="*/ 571 h 1607"/>
                <a:gd name="T64" fmla="*/ 159 w 226"/>
                <a:gd name="T65" fmla="*/ 663 h 1607"/>
                <a:gd name="T66" fmla="*/ 165 w 226"/>
                <a:gd name="T67" fmla="*/ 509 h 1607"/>
                <a:gd name="T68" fmla="*/ 171 w 226"/>
                <a:gd name="T69" fmla="*/ 430 h 1607"/>
                <a:gd name="T70" fmla="*/ 171 w 226"/>
                <a:gd name="T71" fmla="*/ 399 h 1607"/>
                <a:gd name="T72" fmla="*/ 177 w 226"/>
                <a:gd name="T73" fmla="*/ 626 h 1607"/>
                <a:gd name="T74" fmla="*/ 184 w 226"/>
                <a:gd name="T75" fmla="*/ 663 h 1607"/>
                <a:gd name="T76" fmla="*/ 190 w 226"/>
                <a:gd name="T77" fmla="*/ 761 h 1607"/>
                <a:gd name="T78" fmla="*/ 196 w 226"/>
                <a:gd name="T79" fmla="*/ 957 h 1607"/>
                <a:gd name="T80" fmla="*/ 196 w 226"/>
                <a:gd name="T81" fmla="*/ 638 h 1607"/>
                <a:gd name="T82" fmla="*/ 202 w 226"/>
                <a:gd name="T83" fmla="*/ 681 h 1607"/>
                <a:gd name="T84" fmla="*/ 208 w 226"/>
                <a:gd name="T85" fmla="*/ 1067 h 1607"/>
                <a:gd name="T86" fmla="*/ 214 w 226"/>
                <a:gd name="T87" fmla="*/ 902 h 1607"/>
                <a:gd name="T88" fmla="*/ 220 w 226"/>
                <a:gd name="T89" fmla="*/ 834 h 1607"/>
                <a:gd name="T90" fmla="*/ 226 w 226"/>
                <a:gd name="T91" fmla="*/ 104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6" h="1607">
                  <a:moveTo>
                    <a:pt x="0" y="1496"/>
                  </a:moveTo>
                  <a:lnTo>
                    <a:pt x="6" y="1263"/>
                  </a:lnTo>
                  <a:lnTo>
                    <a:pt x="12" y="1521"/>
                  </a:lnTo>
                  <a:lnTo>
                    <a:pt x="18" y="1331"/>
                  </a:lnTo>
                  <a:lnTo>
                    <a:pt x="18" y="1300"/>
                  </a:lnTo>
                  <a:lnTo>
                    <a:pt x="24" y="1453"/>
                  </a:lnTo>
                  <a:lnTo>
                    <a:pt x="30" y="938"/>
                  </a:lnTo>
                  <a:lnTo>
                    <a:pt x="36" y="626"/>
                  </a:lnTo>
                  <a:lnTo>
                    <a:pt x="43" y="264"/>
                  </a:lnTo>
                  <a:lnTo>
                    <a:pt x="43" y="31"/>
                  </a:lnTo>
                  <a:lnTo>
                    <a:pt x="49" y="0"/>
                  </a:lnTo>
                  <a:lnTo>
                    <a:pt x="55" y="184"/>
                  </a:lnTo>
                  <a:lnTo>
                    <a:pt x="61" y="313"/>
                  </a:lnTo>
                  <a:lnTo>
                    <a:pt x="67" y="289"/>
                  </a:lnTo>
                  <a:lnTo>
                    <a:pt x="67" y="31"/>
                  </a:lnTo>
                  <a:lnTo>
                    <a:pt x="73" y="215"/>
                  </a:lnTo>
                  <a:lnTo>
                    <a:pt x="79" y="356"/>
                  </a:lnTo>
                  <a:lnTo>
                    <a:pt x="85" y="779"/>
                  </a:lnTo>
                  <a:lnTo>
                    <a:pt x="92" y="1294"/>
                  </a:lnTo>
                  <a:lnTo>
                    <a:pt x="92" y="1184"/>
                  </a:lnTo>
                  <a:lnTo>
                    <a:pt x="98" y="1006"/>
                  </a:lnTo>
                  <a:lnTo>
                    <a:pt x="104" y="1331"/>
                  </a:lnTo>
                  <a:lnTo>
                    <a:pt x="110" y="1607"/>
                  </a:lnTo>
                  <a:lnTo>
                    <a:pt x="116" y="932"/>
                  </a:lnTo>
                  <a:lnTo>
                    <a:pt x="122" y="1337"/>
                  </a:lnTo>
                  <a:lnTo>
                    <a:pt x="122" y="1582"/>
                  </a:lnTo>
                  <a:lnTo>
                    <a:pt x="128" y="1251"/>
                  </a:lnTo>
                  <a:lnTo>
                    <a:pt x="134" y="773"/>
                  </a:lnTo>
                  <a:lnTo>
                    <a:pt x="141" y="736"/>
                  </a:lnTo>
                  <a:lnTo>
                    <a:pt x="147" y="203"/>
                  </a:lnTo>
                  <a:lnTo>
                    <a:pt x="147" y="43"/>
                  </a:lnTo>
                  <a:lnTo>
                    <a:pt x="153" y="571"/>
                  </a:lnTo>
                  <a:lnTo>
                    <a:pt x="159" y="663"/>
                  </a:lnTo>
                  <a:lnTo>
                    <a:pt x="165" y="509"/>
                  </a:lnTo>
                  <a:lnTo>
                    <a:pt x="171" y="430"/>
                  </a:lnTo>
                  <a:lnTo>
                    <a:pt x="171" y="399"/>
                  </a:lnTo>
                  <a:lnTo>
                    <a:pt x="177" y="626"/>
                  </a:lnTo>
                  <a:lnTo>
                    <a:pt x="184" y="663"/>
                  </a:lnTo>
                  <a:lnTo>
                    <a:pt x="190" y="761"/>
                  </a:lnTo>
                  <a:lnTo>
                    <a:pt x="196" y="957"/>
                  </a:lnTo>
                  <a:lnTo>
                    <a:pt x="196" y="638"/>
                  </a:lnTo>
                  <a:lnTo>
                    <a:pt x="202" y="681"/>
                  </a:lnTo>
                  <a:lnTo>
                    <a:pt x="208" y="1067"/>
                  </a:lnTo>
                  <a:lnTo>
                    <a:pt x="214" y="902"/>
                  </a:lnTo>
                  <a:lnTo>
                    <a:pt x="220" y="834"/>
                  </a:lnTo>
                  <a:lnTo>
                    <a:pt x="226" y="1043"/>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Rectangle 64"/>
            <p:cNvSpPr>
              <a:spLocks noChangeArrowheads="1"/>
            </p:cNvSpPr>
            <p:nvPr/>
          </p:nvSpPr>
          <p:spPr bwMode="auto">
            <a:xfrm>
              <a:off x="1899392" y="3984113"/>
              <a:ext cx="639201"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1st eigenvariate: test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Rectangle 65"/>
            <p:cNvSpPr>
              <a:spLocks noChangeArrowheads="1"/>
            </p:cNvSpPr>
            <p:nvPr/>
          </p:nvSpPr>
          <p:spPr bwMode="auto">
            <a:xfrm>
              <a:off x="1967263" y="6051637"/>
              <a:ext cx="502446"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time \{seconds\}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2" name="Rectangle 66"/>
            <p:cNvSpPr>
              <a:spLocks noChangeArrowheads="1"/>
            </p:cNvSpPr>
            <p:nvPr/>
          </p:nvSpPr>
          <p:spPr bwMode="auto">
            <a:xfrm>
              <a:off x="2185057" y="6150911"/>
              <a:ext cx="49637"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Rectangle 67"/>
            <p:cNvSpPr>
              <a:spLocks noChangeArrowheads="1"/>
            </p:cNvSpPr>
            <p:nvPr/>
          </p:nvSpPr>
          <p:spPr bwMode="auto">
            <a:xfrm>
              <a:off x="899592" y="6280069"/>
              <a:ext cx="28421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Narrow" panose="020B0606020202030204" pitchFamily="34" charset="0"/>
                </a:rPr>
                <a:t>230 voxels in VOI from mask </a:t>
              </a:r>
              <a:r>
                <a:rPr kumimoji="0" lang="en-US" altLang="en-US" sz="1200" b="1" i="0" u="none" strike="noStrike" cap="none" normalizeH="0" baseline="0" dirty="0" err="1" smtClean="0">
                  <a:ln>
                    <a:noFill/>
                  </a:ln>
                  <a:solidFill>
                    <a:srgbClr val="000000"/>
                  </a:solidFill>
                  <a:effectLst/>
                  <a:latin typeface="Arial Narrow" panose="020B0606020202030204" pitchFamily="34" charset="0"/>
                </a:rPr>
                <a:t>VOI_test_mask.nii</a:t>
              </a:r>
              <a:endParaRPr kumimoji="0" lang="en-US" altLang="en-US" sz="1200" b="1" i="0" u="none" strike="noStrike" cap="none" normalizeH="0" baseline="0" dirty="0" smtClean="0">
                <a:ln>
                  <a:noFill/>
                </a:ln>
                <a:solidFill>
                  <a:schemeClr val="tx1"/>
                </a:solidFill>
                <a:effectLst/>
              </a:endParaRPr>
            </a:p>
          </p:txBody>
        </p:sp>
        <p:sp>
          <p:nvSpPr>
            <p:cNvPr id="64" name="Rectangle 68"/>
            <p:cNvSpPr>
              <a:spLocks noChangeArrowheads="1"/>
            </p:cNvSpPr>
            <p:nvPr/>
          </p:nvSpPr>
          <p:spPr bwMode="auto">
            <a:xfrm>
              <a:off x="1588429" y="6484694"/>
              <a:ext cx="10286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Narrow" panose="020B0606020202030204" pitchFamily="34" charset="0"/>
                </a:rPr>
                <a:t>Variance: 81.66%</a:t>
              </a:r>
              <a:endParaRPr kumimoji="0" lang="en-US" altLang="en-US" sz="1200" b="1" i="0" u="none" strike="noStrike" cap="none" normalizeH="0" baseline="0" smtClean="0">
                <a:ln>
                  <a:noFill/>
                </a:ln>
                <a:solidFill>
                  <a:schemeClr val="tx1"/>
                </a:solidFill>
                <a:effectLst/>
              </a:endParaRPr>
            </a:p>
          </p:txBody>
        </p:sp>
      </p:grpSp>
      <p:sp>
        <p:nvSpPr>
          <p:cNvPr id="65" name="TextBox 64"/>
          <p:cNvSpPr txBox="1"/>
          <p:nvPr/>
        </p:nvSpPr>
        <p:spPr>
          <a:xfrm>
            <a:off x="5004048" y="4328801"/>
            <a:ext cx="3583032" cy="646331"/>
          </a:xfrm>
          <a:prstGeom prst="rect">
            <a:avLst/>
          </a:prstGeom>
          <a:noFill/>
        </p:spPr>
        <p:txBody>
          <a:bodyPr wrap="none" rtlCol="0">
            <a:spAutoFit/>
          </a:bodyPr>
          <a:lstStyle/>
          <a:p>
            <a:pPr algn="ctr"/>
            <a:r>
              <a:rPr lang="en-GB" dirty="0" smtClean="0"/>
              <a:t>New in SPM12: </a:t>
            </a:r>
            <a:r>
              <a:rPr lang="en-GB" dirty="0" err="1" smtClean="0"/>
              <a:t>VOI_xx_eigen.nii</a:t>
            </a:r>
            <a:endParaRPr lang="en-GB" dirty="0" smtClean="0"/>
          </a:p>
          <a:p>
            <a:pPr algn="ctr"/>
            <a:r>
              <a:rPr lang="en-GB" dirty="0" smtClean="0"/>
              <a:t>(When using the batch only)</a:t>
            </a:r>
            <a:endParaRPr lang="en-GB" dirty="0"/>
          </a:p>
        </p:txBody>
      </p:sp>
      <p:sp>
        <p:nvSpPr>
          <p:cNvPr id="67" name="TextBox 66"/>
          <p:cNvSpPr txBox="1"/>
          <p:nvPr/>
        </p:nvSpPr>
        <p:spPr>
          <a:xfrm>
            <a:off x="236838" y="614349"/>
            <a:ext cx="2462953"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3. Extract timeseries</a:t>
            </a:r>
            <a:endParaRPr lang="en-GB" b="1" dirty="0">
              <a:solidFill>
                <a:schemeClr val="tx1"/>
              </a:solidFill>
            </a:endParaRPr>
          </a:p>
        </p:txBody>
      </p:sp>
    </p:spTree>
    <p:extLst>
      <p:ext uri="{BB962C8B-B14F-4D97-AF65-F5344CB8AC3E}">
        <p14:creationId xmlns:p14="http://schemas.microsoft.com/office/powerpoint/2010/main" val="210336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838" y="614349"/>
            <a:ext cx="2967010"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4. Specify DCM</a:t>
            </a:r>
            <a:endParaRPr lang="en-GB" b="1" dirty="0">
              <a:solidFill>
                <a:schemeClr val="tx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83768" y="1196752"/>
            <a:ext cx="3909611" cy="5112568"/>
          </a:xfrm>
          <a:prstGeom prst="rect">
            <a:avLst/>
          </a:prstGeom>
        </p:spPr>
      </p:pic>
      <p:sp>
        <p:nvSpPr>
          <p:cNvPr id="4" name="Rectangle 3"/>
          <p:cNvSpPr/>
          <p:nvPr/>
        </p:nvSpPr>
        <p:spPr>
          <a:xfrm>
            <a:off x="5940152" y="1052736"/>
            <a:ext cx="648072" cy="3422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152303" y="5229200"/>
            <a:ext cx="648072" cy="1240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122611" y="1002731"/>
            <a:ext cx="4270767" cy="229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699792" y="3429000"/>
            <a:ext cx="2952328"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699792" y="4869160"/>
            <a:ext cx="3693586" cy="50519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1261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67544" y="1981655"/>
            <a:ext cx="3600400" cy="403963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3" name="Arc 2"/>
          <p:cNvSpPr/>
          <p:nvPr/>
        </p:nvSpPr>
        <p:spPr>
          <a:xfrm rot="1519027">
            <a:off x="1666386" y="2671972"/>
            <a:ext cx="526296" cy="537219"/>
          </a:xfrm>
          <a:prstGeom prst="arc">
            <a:avLst>
              <a:gd name="adj1" fmla="val 11619363"/>
              <a:gd name="adj2" fmla="val 2099655"/>
            </a:avLst>
          </a:prstGeom>
          <a:ln w="1905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sp>
        <p:nvSpPr>
          <p:cNvPr id="4" name="Arc 3"/>
          <p:cNvSpPr/>
          <p:nvPr/>
        </p:nvSpPr>
        <p:spPr>
          <a:xfrm rot="2499746">
            <a:off x="1744750" y="4330270"/>
            <a:ext cx="526296" cy="537219"/>
          </a:xfrm>
          <a:prstGeom prst="arc">
            <a:avLst>
              <a:gd name="adj1" fmla="val 11619363"/>
              <a:gd name="adj2" fmla="val 2879836"/>
            </a:avLst>
          </a:prstGeom>
          <a:ln w="1905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cxnSp>
        <p:nvCxnSpPr>
          <p:cNvPr id="5" name="Straight Arrow Connector 4"/>
          <p:cNvCxnSpPr/>
          <p:nvPr/>
        </p:nvCxnSpPr>
        <p:spPr>
          <a:xfrm flipV="1">
            <a:off x="1619672" y="3571476"/>
            <a:ext cx="0" cy="649612"/>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254750" y="4256502"/>
            <a:ext cx="747571" cy="74757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200" dirty="0" smtClean="0"/>
              <a:t>R1</a:t>
            </a:r>
            <a:endParaRPr lang="en-GB" sz="1200" dirty="0"/>
          </a:p>
        </p:txBody>
      </p:sp>
      <p:cxnSp>
        <p:nvCxnSpPr>
          <p:cNvPr id="8" name="Straight Arrow Connector 7"/>
          <p:cNvCxnSpPr/>
          <p:nvPr/>
        </p:nvCxnSpPr>
        <p:spPr>
          <a:xfrm flipV="1">
            <a:off x="1628533" y="5075502"/>
            <a:ext cx="0" cy="44100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4876" y="4508503"/>
            <a:ext cx="341760" cy="307777"/>
          </a:xfrm>
          <a:prstGeom prst="rect">
            <a:avLst/>
          </a:prstGeom>
          <a:noFill/>
        </p:spPr>
        <p:txBody>
          <a:bodyPr wrap="none" rtlCol="0">
            <a:spAutoFit/>
          </a:bodyPr>
          <a:lstStyle/>
          <a:p>
            <a:r>
              <a:rPr lang="en-GB" sz="1400" b="1" dirty="0" smtClean="0"/>
              <a:t>z</a:t>
            </a:r>
            <a:r>
              <a:rPr lang="en-GB" sz="1400" b="1" baseline="-25000" dirty="0" smtClean="0"/>
              <a:t>1</a:t>
            </a:r>
            <a:endParaRPr lang="en-GB" sz="1400" b="1" baseline="-25000" dirty="0"/>
          </a:p>
        </p:txBody>
      </p:sp>
      <p:sp>
        <p:nvSpPr>
          <p:cNvPr id="10" name="TextBox 9"/>
          <p:cNvSpPr txBox="1"/>
          <p:nvPr/>
        </p:nvSpPr>
        <p:spPr>
          <a:xfrm>
            <a:off x="854876" y="2988372"/>
            <a:ext cx="341760" cy="307777"/>
          </a:xfrm>
          <a:prstGeom prst="rect">
            <a:avLst/>
          </a:prstGeom>
          <a:noFill/>
        </p:spPr>
        <p:txBody>
          <a:bodyPr wrap="none" rtlCol="0">
            <a:spAutoFit/>
          </a:bodyPr>
          <a:lstStyle/>
          <a:p>
            <a:r>
              <a:rPr lang="en-GB" sz="1400" b="1" dirty="0" smtClean="0"/>
              <a:t>z</a:t>
            </a:r>
            <a:r>
              <a:rPr lang="en-GB" sz="1400" b="1" baseline="-25000" dirty="0" smtClean="0"/>
              <a:t>2</a:t>
            </a:r>
            <a:endParaRPr lang="en-GB" sz="1400" b="1" baseline="-25000" dirty="0"/>
          </a:p>
        </p:txBody>
      </p:sp>
      <p:sp>
        <p:nvSpPr>
          <p:cNvPr id="31" name="TextBox 30"/>
          <p:cNvSpPr txBox="1"/>
          <p:nvPr/>
        </p:nvSpPr>
        <p:spPr>
          <a:xfrm>
            <a:off x="236838" y="614349"/>
            <a:ext cx="2967010"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4. Specify DCM</a:t>
            </a:r>
            <a:endParaRPr lang="en-GB" b="1" dirty="0">
              <a:solidFill>
                <a:schemeClr val="tx1"/>
              </a:solidFill>
            </a:endParaRPr>
          </a:p>
        </p:txBody>
      </p:sp>
      <p:sp>
        <p:nvSpPr>
          <p:cNvPr id="11" name="TextBox 10"/>
          <p:cNvSpPr txBox="1"/>
          <p:nvPr/>
        </p:nvSpPr>
        <p:spPr>
          <a:xfrm>
            <a:off x="1870671" y="1542620"/>
            <a:ext cx="954107" cy="369332"/>
          </a:xfrm>
          <a:prstGeom prst="rect">
            <a:avLst/>
          </a:prstGeom>
          <a:noFill/>
        </p:spPr>
        <p:txBody>
          <a:bodyPr wrap="none" rtlCol="0">
            <a:spAutoFit/>
          </a:bodyPr>
          <a:lstStyle/>
          <a:p>
            <a:r>
              <a:rPr lang="en-GB" dirty="0" smtClean="0"/>
              <a:t>Bilinear</a:t>
            </a:r>
            <a:endParaRPr lang="en-GB" dirty="0"/>
          </a:p>
        </p:txBody>
      </p:sp>
      <p:sp>
        <p:nvSpPr>
          <p:cNvPr id="12" name="Rectangle 11"/>
          <p:cNvSpPr/>
          <p:nvPr/>
        </p:nvSpPr>
        <p:spPr>
          <a:xfrm>
            <a:off x="3082186" y="965783"/>
            <a:ext cx="2569934" cy="369332"/>
          </a:xfrm>
          <a:prstGeom prst="rect">
            <a:avLst/>
          </a:prstGeom>
        </p:spPr>
        <p:txBody>
          <a:bodyPr wrap="none">
            <a:spAutoFit/>
          </a:bodyPr>
          <a:lstStyle/>
          <a:p>
            <a:r>
              <a:rPr lang="en-GB" b="1" dirty="0"/>
              <a:t>Bilinear or </a:t>
            </a:r>
            <a:r>
              <a:rPr lang="en-GB" b="1" dirty="0" smtClean="0"/>
              <a:t>nonlinear?</a:t>
            </a:r>
            <a:endParaRPr lang="en-GB" b="1" dirty="0"/>
          </a:p>
        </p:txBody>
      </p:sp>
      <p:sp>
        <p:nvSpPr>
          <p:cNvPr id="30" name="Arc 29"/>
          <p:cNvSpPr/>
          <p:nvPr/>
        </p:nvSpPr>
        <p:spPr>
          <a:xfrm rot="2499746">
            <a:off x="3287498" y="3498096"/>
            <a:ext cx="526296" cy="537219"/>
          </a:xfrm>
          <a:prstGeom prst="arc">
            <a:avLst>
              <a:gd name="adj1" fmla="val 11619363"/>
              <a:gd name="adj2" fmla="val 2099655"/>
            </a:avLst>
          </a:prstGeom>
          <a:ln w="1905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cxnSp>
        <p:nvCxnSpPr>
          <p:cNvPr id="33" name="Straight Arrow Connector 32"/>
          <p:cNvCxnSpPr/>
          <p:nvPr/>
        </p:nvCxnSpPr>
        <p:spPr>
          <a:xfrm>
            <a:off x="3175499" y="2940581"/>
            <a:ext cx="0" cy="45052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09919" y="3293902"/>
            <a:ext cx="822459" cy="483708"/>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254748" y="2744501"/>
            <a:ext cx="747571" cy="74757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200" dirty="0" smtClean="0"/>
              <a:t>R2</a:t>
            </a:r>
            <a:endParaRPr lang="en-GB" sz="1200" dirty="0"/>
          </a:p>
        </p:txBody>
      </p:sp>
      <p:sp>
        <p:nvSpPr>
          <p:cNvPr id="32" name="Oval 31"/>
          <p:cNvSpPr/>
          <p:nvPr/>
        </p:nvSpPr>
        <p:spPr>
          <a:xfrm>
            <a:off x="2832816" y="3492778"/>
            <a:ext cx="747571" cy="74757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200" dirty="0" smtClean="0"/>
              <a:t>R3</a:t>
            </a:r>
            <a:endParaRPr lang="en-GB" sz="1200" dirty="0"/>
          </a:p>
        </p:txBody>
      </p:sp>
      <p:cxnSp>
        <p:nvCxnSpPr>
          <p:cNvPr id="44" name="Straight Arrow Connector 43"/>
          <p:cNvCxnSpPr/>
          <p:nvPr/>
        </p:nvCxnSpPr>
        <p:spPr>
          <a:xfrm flipH="1">
            <a:off x="2438048" y="3258696"/>
            <a:ext cx="216024" cy="277574"/>
          </a:xfrm>
          <a:prstGeom prst="straightConnector1">
            <a:avLst/>
          </a:prstGeom>
          <a:ln w="28575">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3215278" y="5741061"/>
            <a:ext cx="526328" cy="4059"/>
          </a:xfrm>
          <a:prstGeom prst="straightConnector1">
            <a:avLst/>
          </a:prstGeom>
          <a:ln w="28575">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4096" name="TextBox 4095"/>
          <p:cNvSpPr txBox="1"/>
          <p:nvPr/>
        </p:nvSpPr>
        <p:spPr>
          <a:xfrm>
            <a:off x="2189065" y="5600273"/>
            <a:ext cx="1015021" cy="276999"/>
          </a:xfrm>
          <a:prstGeom prst="rect">
            <a:avLst/>
          </a:prstGeom>
          <a:noFill/>
        </p:spPr>
        <p:txBody>
          <a:bodyPr wrap="none" rtlCol="0">
            <a:spAutoFit/>
          </a:bodyPr>
          <a:lstStyle/>
          <a:p>
            <a:r>
              <a:rPr lang="en-GB" sz="1200" b="1" dirty="0" smtClean="0"/>
              <a:t>Modulatory</a:t>
            </a:r>
            <a:endParaRPr lang="en-GB" sz="1200" b="1" dirty="0"/>
          </a:p>
        </p:txBody>
      </p:sp>
      <p:grpSp>
        <p:nvGrpSpPr>
          <p:cNvPr id="2" name="Group 1"/>
          <p:cNvGrpSpPr/>
          <p:nvPr/>
        </p:nvGrpSpPr>
        <p:grpSpPr>
          <a:xfrm>
            <a:off x="4989220" y="1543202"/>
            <a:ext cx="3600400" cy="4867527"/>
            <a:chOff x="4989220" y="1543202"/>
            <a:chExt cx="3600400" cy="4867527"/>
          </a:xfrm>
        </p:grpSpPr>
        <p:sp>
          <p:nvSpPr>
            <p:cNvPr id="46" name="Rounded Rectangle 45"/>
            <p:cNvSpPr/>
            <p:nvPr/>
          </p:nvSpPr>
          <p:spPr>
            <a:xfrm>
              <a:off x="4989220" y="1982237"/>
              <a:ext cx="3600400" cy="403963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7" name="Arc 46"/>
            <p:cNvSpPr/>
            <p:nvPr/>
          </p:nvSpPr>
          <p:spPr>
            <a:xfrm rot="1519027">
              <a:off x="6188062" y="2672554"/>
              <a:ext cx="526296" cy="537219"/>
            </a:xfrm>
            <a:prstGeom prst="arc">
              <a:avLst>
                <a:gd name="adj1" fmla="val 11619363"/>
                <a:gd name="adj2" fmla="val 2099655"/>
              </a:avLst>
            </a:prstGeom>
            <a:ln w="1905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sp>
          <p:nvSpPr>
            <p:cNvPr id="48" name="Arc 47"/>
            <p:cNvSpPr/>
            <p:nvPr/>
          </p:nvSpPr>
          <p:spPr>
            <a:xfrm rot="2499746">
              <a:off x="6266426" y="4330852"/>
              <a:ext cx="526296" cy="537219"/>
            </a:xfrm>
            <a:prstGeom prst="arc">
              <a:avLst>
                <a:gd name="adj1" fmla="val 11619363"/>
                <a:gd name="adj2" fmla="val 2879836"/>
              </a:avLst>
            </a:prstGeom>
            <a:ln w="1905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cxnSp>
          <p:nvCxnSpPr>
            <p:cNvPr id="49" name="Straight Arrow Connector 48"/>
            <p:cNvCxnSpPr/>
            <p:nvPr/>
          </p:nvCxnSpPr>
          <p:spPr>
            <a:xfrm flipV="1">
              <a:off x="6141348" y="3572058"/>
              <a:ext cx="0" cy="649612"/>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5776426" y="4257084"/>
              <a:ext cx="747571" cy="74757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200" dirty="0" smtClean="0"/>
                <a:t>R1</a:t>
              </a:r>
              <a:endParaRPr lang="en-GB" sz="1200" dirty="0"/>
            </a:p>
          </p:txBody>
        </p:sp>
        <p:cxnSp>
          <p:nvCxnSpPr>
            <p:cNvPr id="51" name="Straight Arrow Connector 50"/>
            <p:cNvCxnSpPr/>
            <p:nvPr/>
          </p:nvCxnSpPr>
          <p:spPr>
            <a:xfrm flipV="1">
              <a:off x="6150209" y="5076084"/>
              <a:ext cx="0" cy="44100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376552" y="4509085"/>
              <a:ext cx="341760" cy="307777"/>
            </a:xfrm>
            <a:prstGeom prst="rect">
              <a:avLst/>
            </a:prstGeom>
            <a:noFill/>
          </p:spPr>
          <p:txBody>
            <a:bodyPr wrap="none" rtlCol="0">
              <a:spAutoFit/>
            </a:bodyPr>
            <a:lstStyle/>
            <a:p>
              <a:r>
                <a:rPr lang="en-GB" sz="1400" b="1" dirty="0" smtClean="0"/>
                <a:t>z</a:t>
              </a:r>
              <a:r>
                <a:rPr lang="en-GB" sz="1400" b="1" baseline="-25000" dirty="0" smtClean="0"/>
                <a:t>1</a:t>
              </a:r>
              <a:endParaRPr lang="en-GB" sz="1400" b="1" baseline="-25000" dirty="0"/>
            </a:p>
          </p:txBody>
        </p:sp>
        <p:sp>
          <p:nvSpPr>
            <p:cNvPr id="53" name="TextBox 52"/>
            <p:cNvSpPr txBox="1"/>
            <p:nvPr/>
          </p:nvSpPr>
          <p:spPr>
            <a:xfrm>
              <a:off x="5376552" y="2988954"/>
              <a:ext cx="341760" cy="307777"/>
            </a:xfrm>
            <a:prstGeom prst="rect">
              <a:avLst/>
            </a:prstGeom>
            <a:noFill/>
          </p:spPr>
          <p:txBody>
            <a:bodyPr wrap="none" rtlCol="0">
              <a:spAutoFit/>
            </a:bodyPr>
            <a:lstStyle/>
            <a:p>
              <a:r>
                <a:rPr lang="en-GB" sz="1400" b="1" dirty="0" smtClean="0"/>
                <a:t>z</a:t>
              </a:r>
              <a:r>
                <a:rPr lang="en-GB" sz="1400" b="1" baseline="-25000" dirty="0" smtClean="0"/>
                <a:t>2</a:t>
              </a:r>
              <a:endParaRPr lang="en-GB" sz="1400" b="1" baseline="-25000" dirty="0"/>
            </a:p>
          </p:txBody>
        </p:sp>
        <p:sp>
          <p:nvSpPr>
            <p:cNvPr id="54" name="TextBox 53"/>
            <p:cNvSpPr txBox="1"/>
            <p:nvPr/>
          </p:nvSpPr>
          <p:spPr>
            <a:xfrm>
              <a:off x="6280191" y="1543202"/>
              <a:ext cx="1249060" cy="369332"/>
            </a:xfrm>
            <a:prstGeom prst="rect">
              <a:avLst/>
            </a:prstGeom>
            <a:noFill/>
          </p:spPr>
          <p:txBody>
            <a:bodyPr wrap="none" rtlCol="0">
              <a:spAutoFit/>
            </a:bodyPr>
            <a:lstStyle/>
            <a:p>
              <a:r>
                <a:rPr lang="en-GB" dirty="0" smtClean="0"/>
                <a:t>Non-linear</a:t>
              </a:r>
              <a:endParaRPr lang="en-GB" dirty="0"/>
            </a:p>
          </p:txBody>
        </p:sp>
        <p:sp>
          <p:nvSpPr>
            <p:cNvPr id="55" name="Arc 54"/>
            <p:cNvSpPr/>
            <p:nvPr/>
          </p:nvSpPr>
          <p:spPr>
            <a:xfrm rot="2499746">
              <a:off x="7809174" y="3498678"/>
              <a:ext cx="526296" cy="537219"/>
            </a:xfrm>
            <a:prstGeom prst="arc">
              <a:avLst>
                <a:gd name="adj1" fmla="val 11619363"/>
                <a:gd name="adj2" fmla="val 2099655"/>
              </a:avLst>
            </a:prstGeom>
            <a:ln w="1905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cxnSp>
          <p:nvCxnSpPr>
            <p:cNvPr id="56" name="Straight Arrow Connector 55"/>
            <p:cNvCxnSpPr/>
            <p:nvPr/>
          </p:nvCxnSpPr>
          <p:spPr>
            <a:xfrm>
              <a:off x="7697175" y="2941163"/>
              <a:ext cx="0" cy="45052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531595" y="3294484"/>
              <a:ext cx="822459" cy="483708"/>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5776424" y="2745083"/>
              <a:ext cx="747571" cy="74757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200" dirty="0" smtClean="0"/>
                <a:t>R2</a:t>
              </a:r>
              <a:endParaRPr lang="en-GB" sz="1200" dirty="0"/>
            </a:p>
          </p:txBody>
        </p:sp>
        <p:cxnSp>
          <p:nvCxnSpPr>
            <p:cNvPr id="60" name="Straight Arrow Connector 59"/>
            <p:cNvCxnSpPr/>
            <p:nvPr/>
          </p:nvCxnSpPr>
          <p:spPr>
            <a:xfrm flipH="1">
              <a:off x="6959724" y="3259278"/>
              <a:ext cx="216024" cy="277574"/>
            </a:xfrm>
            <a:prstGeom prst="straightConnector1">
              <a:avLst/>
            </a:prstGeom>
            <a:ln w="28575">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3"/>
            </p:cNvCxnSpPr>
            <p:nvPr/>
          </p:nvCxnSpPr>
          <p:spPr>
            <a:xfrm flipH="1" flipV="1">
              <a:off x="6280191" y="3866563"/>
              <a:ext cx="1183780" cy="264889"/>
            </a:xfrm>
            <a:prstGeom prst="straightConnector1">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354492" y="3493360"/>
              <a:ext cx="747571" cy="74757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200" dirty="0" smtClean="0"/>
                <a:t>R3</a:t>
              </a:r>
              <a:endParaRPr lang="en-GB" sz="1200" dirty="0"/>
            </a:p>
          </p:txBody>
        </p:sp>
        <p:sp>
          <p:nvSpPr>
            <p:cNvPr id="63" name="Rectangle 62"/>
            <p:cNvSpPr/>
            <p:nvPr/>
          </p:nvSpPr>
          <p:spPr>
            <a:xfrm>
              <a:off x="5508104" y="6133730"/>
              <a:ext cx="2942398" cy="276999"/>
            </a:xfrm>
            <a:prstGeom prst="rect">
              <a:avLst/>
            </a:prstGeom>
          </p:spPr>
          <p:txBody>
            <a:bodyPr wrap="square">
              <a:spAutoFit/>
            </a:bodyPr>
            <a:lstStyle/>
            <a:p>
              <a:r>
                <a:rPr lang="en-GB" sz="1200" dirty="0"/>
                <a:t>Stephan et al. 2008, </a:t>
              </a:r>
              <a:r>
                <a:rPr lang="en-GB" sz="1200" i="1" dirty="0" err="1" smtClean="0"/>
                <a:t>NeuroImage</a:t>
              </a:r>
              <a:endParaRPr lang="en-GB" sz="1200" i="1" dirty="0"/>
            </a:p>
          </p:txBody>
        </p:sp>
        <p:cxnSp>
          <p:nvCxnSpPr>
            <p:cNvPr id="67" name="Straight Arrow Connector 66"/>
            <p:cNvCxnSpPr/>
            <p:nvPr/>
          </p:nvCxnSpPr>
          <p:spPr>
            <a:xfrm flipH="1" flipV="1">
              <a:off x="7575735" y="5760939"/>
              <a:ext cx="526328" cy="4059"/>
            </a:xfrm>
            <a:prstGeom prst="straightConnector1">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589301" y="5620151"/>
              <a:ext cx="894797" cy="276999"/>
            </a:xfrm>
            <a:prstGeom prst="rect">
              <a:avLst/>
            </a:prstGeom>
            <a:noFill/>
          </p:spPr>
          <p:txBody>
            <a:bodyPr wrap="none" rtlCol="0">
              <a:spAutoFit/>
            </a:bodyPr>
            <a:lstStyle/>
            <a:p>
              <a:r>
                <a:rPr lang="en-GB" sz="1200" b="1" dirty="0" smtClean="0"/>
                <a:t>Nonlinear</a:t>
              </a:r>
              <a:endParaRPr lang="en-GB" sz="1200" b="1" dirty="0"/>
            </a:p>
          </p:txBody>
        </p:sp>
      </p:grpSp>
    </p:spTree>
    <p:extLst>
      <p:ext uri="{BB962C8B-B14F-4D97-AF65-F5344CB8AC3E}">
        <p14:creationId xmlns:p14="http://schemas.microsoft.com/office/powerpoint/2010/main" val="400636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4" grpId="0" animBg="1"/>
      <p:bldP spid="7" grpId="0" animBg="1"/>
      <p:bldP spid="9" grpId="0"/>
      <p:bldP spid="10" grpId="0"/>
      <p:bldP spid="11" grpId="0"/>
      <p:bldP spid="30" grpId="0" animBg="1"/>
      <p:bldP spid="6" grpId="0" animBg="1"/>
      <p:bldP spid="32" grpId="0" animBg="1"/>
      <p:bldP spid="40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7504" y="1730050"/>
            <a:ext cx="2376264" cy="4039633"/>
            <a:chOff x="107504" y="1730050"/>
            <a:chExt cx="2376264" cy="4039633"/>
          </a:xfrm>
        </p:grpSpPr>
        <p:sp>
          <p:nvSpPr>
            <p:cNvPr id="19" name="Rounded Rectangle 18"/>
            <p:cNvSpPr/>
            <p:nvPr/>
          </p:nvSpPr>
          <p:spPr>
            <a:xfrm>
              <a:off x="107504" y="1730050"/>
              <a:ext cx="2376264" cy="403963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nvGrpSpPr>
            <p:cNvPr id="2" name="Group 1"/>
            <p:cNvGrpSpPr/>
            <p:nvPr/>
          </p:nvGrpSpPr>
          <p:grpSpPr>
            <a:xfrm>
              <a:off x="494836" y="2703939"/>
              <a:ext cx="1416170" cy="2772001"/>
              <a:chOff x="6347198" y="2530865"/>
              <a:chExt cx="1618659" cy="3168352"/>
            </a:xfrm>
          </p:grpSpPr>
          <p:sp>
            <p:nvSpPr>
              <p:cNvPr id="3" name="Arc 2"/>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sp>
            <p:nvSpPr>
              <p:cNvPr id="4" name="Arc 3"/>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cxnSp>
            <p:nvCxnSpPr>
              <p:cNvPr id="5" name="Straight Arrow Connector 4"/>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200" dirty="0" smtClean="0"/>
                  <a:t>R2</a:t>
                </a:r>
                <a:endParaRPr lang="en-GB" sz="1200" dirty="0"/>
              </a:p>
            </p:txBody>
          </p:sp>
          <p:sp>
            <p:nvSpPr>
              <p:cNvPr id="7" name="Oval 6"/>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200" dirty="0" smtClean="0"/>
                  <a:t>R1</a:t>
                </a:r>
                <a:endParaRPr lang="en-GB" sz="1200" dirty="0"/>
              </a:p>
            </p:txBody>
          </p:sp>
          <p:cxnSp>
            <p:nvCxnSpPr>
              <p:cNvPr id="8" name="Straight Arrow Connector 7"/>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47198" y="4547090"/>
                <a:ext cx="390626" cy="351784"/>
              </a:xfrm>
              <a:prstGeom prst="rect">
                <a:avLst/>
              </a:prstGeom>
              <a:noFill/>
            </p:spPr>
            <p:txBody>
              <a:bodyPr wrap="none" rtlCol="0">
                <a:spAutoFit/>
              </a:bodyPr>
              <a:lstStyle/>
              <a:p>
                <a:r>
                  <a:rPr lang="en-GB" sz="1400" b="1" dirty="0" smtClean="0"/>
                  <a:t>z</a:t>
                </a:r>
                <a:r>
                  <a:rPr lang="en-GB" sz="1400" b="1" baseline="-25000" dirty="0" smtClean="0"/>
                  <a:t>1</a:t>
                </a:r>
                <a:endParaRPr lang="en-GB" sz="1400" b="1" baseline="-25000" dirty="0"/>
              </a:p>
            </p:txBody>
          </p:sp>
          <p:sp>
            <p:nvSpPr>
              <p:cNvPr id="10" name="TextBox 9"/>
              <p:cNvSpPr txBox="1"/>
              <p:nvPr/>
            </p:nvSpPr>
            <p:spPr>
              <a:xfrm>
                <a:off x="6347198" y="2809606"/>
                <a:ext cx="390626" cy="351784"/>
              </a:xfrm>
              <a:prstGeom prst="rect">
                <a:avLst/>
              </a:prstGeom>
              <a:noFill/>
            </p:spPr>
            <p:txBody>
              <a:bodyPr wrap="none" rtlCol="0">
                <a:spAutoFit/>
              </a:bodyPr>
              <a:lstStyle/>
              <a:p>
                <a:r>
                  <a:rPr lang="en-GB" sz="1400" b="1" dirty="0" smtClean="0"/>
                  <a:t>z</a:t>
                </a:r>
                <a:r>
                  <a:rPr lang="en-GB" sz="1400" b="1" baseline="-25000" dirty="0" smtClean="0"/>
                  <a:t>2</a:t>
                </a:r>
                <a:endParaRPr lang="en-GB" sz="1400" b="1" baseline="-25000" dirty="0"/>
              </a:p>
            </p:txBody>
          </p:sp>
        </p:grpSp>
        <p:sp>
          <p:nvSpPr>
            <p:cNvPr id="16" name="TextBox 15"/>
            <p:cNvSpPr txBox="1"/>
            <p:nvPr/>
          </p:nvSpPr>
          <p:spPr>
            <a:xfrm>
              <a:off x="467544" y="1896086"/>
              <a:ext cx="1518364" cy="369332"/>
            </a:xfrm>
            <a:prstGeom prst="rect">
              <a:avLst/>
            </a:prstGeom>
            <a:noFill/>
          </p:spPr>
          <p:txBody>
            <a:bodyPr wrap="none" rtlCol="0">
              <a:spAutoFit/>
            </a:bodyPr>
            <a:lstStyle/>
            <a:p>
              <a:r>
                <a:rPr lang="en-GB" b="1" dirty="0" smtClean="0"/>
                <a:t>1-state DCM</a:t>
              </a:r>
              <a:endParaRPr lang="en-GB" b="1" dirty="0"/>
            </a:p>
          </p:txBody>
        </p:sp>
      </p:grpSp>
      <p:grpSp>
        <p:nvGrpSpPr>
          <p:cNvPr id="12" name="Group 11"/>
          <p:cNvGrpSpPr/>
          <p:nvPr/>
        </p:nvGrpSpPr>
        <p:grpSpPr>
          <a:xfrm>
            <a:off x="2743552" y="1730050"/>
            <a:ext cx="3484631" cy="4039633"/>
            <a:chOff x="2743552" y="1730050"/>
            <a:chExt cx="3484631" cy="4039633"/>
          </a:xfrm>
        </p:grpSpPr>
        <p:sp>
          <p:nvSpPr>
            <p:cNvPr id="20" name="Rounded Rectangle 19"/>
            <p:cNvSpPr/>
            <p:nvPr/>
          </p:nvSpPr>
          <p:spPr>
            <a:xfrm>
              <a:off x="2743552" y="1730050"/>
              <a:ext cx="3484631" cy="403963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2595759"/>
              <a:ext cx="3027153" cy="3173924"/>
            </a:xfrm>
            <a:prstGeom prst="rect">
              <a:avLst/>
            </a:prstGeom>
          </p:spPr>
        </p:pic>
        <p:sp>
          <p:nvSpPr>
            <p:cNvPr id="18" name="TextBox 17"/>
            <p:cNvSpPr txBox="1"/>
            <p:nvPr/>
          </p:nvSpPr>
          <p:spPr>
            <a:xfrm>
              <a:off x="3701708" y="1896086"/>
              <a:ext cx="1518364" cy="369332"/>
            </a:xfrm>
            <a:prstGeom prst="rect">
              <a:avLst/>
            </a:prstGeom>
            <a:noFill/>
          </p:spPr>
          <p:txBody>
            <a:bodyPr wrap="none" rtlCol="0">
              <a:spAutoFit/>
            </a:bodyPr>
            <a:lstStyle/>
            <a:p>
              <a:r>
                <a:rPr lang="en-GB" b="1" dirty="0" smtClean="0"/>
                <a:t>2-state DCM</a:t>
              </a:r>
              <a:endParaRPr lang="en-GB" b="1" dirty="0"/>
            </a:p>
          </p:txBody>
        </p:sp>
      </p:grpSp>
      <p:grpSp>
        <p:nvGrpSpPr>
          <p:cNvPr id="13" name="Group 12"/>
          <p:cNvGrpSpPr/>
          <p:nvPr/>
        </p:nvGrpSpPr>
        <p:grpSpPr>
          <a:xfrm>
            <a:off x="6487967" y="1730050"/>
            <a:ext cx="2440687" cy="4435254"/>
            <a:chOff x="6487967" y="1730050"/>
            <a:chExt cx="2440687" cy="4435254"/>
          </a:xfrm>
        </p:grpSpPr>
        <p:sp>
          <p:nvSpPr>
            <p:cNvPr id="21" name="Rounded Rectangle 20"/>
            <p:cNvSpPr/>
            <p:nvPr/>
          </p:nvSpPr>
          <p:spPr>
            <a:xfrm>
              <a:off x="6487967" y="1730050"/>
              <a:ext cx="2440687" cy="403963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pic>
          <p:nvPicPr>
            <p:cNvPr id="410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912588" y="2567802"/>
              <a:ext cx="814998"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6725906" y="2877160"/>
              <a:ext cx="1261884" cy="461665"/>
            </a:xfrm>
            <a:prstGeom prst="rect">
              <a:avLst/>
            </a:prstGeom>
            <a:noFill/>
          </p:spPr>
          <p:txBody>
            <a:bodyPr wrap="square" rtlCol="0">
              <a:spAutoFit/>
            </a:bodyPr>
            <a:lstStyle/>
            <a:p>
              <a:r>
                <a:rPr lang="en-GB" sz="1200" dirty="0" smtClean="0"/>
                <a:t>Superficial</a:t>
              </a:r>
            </a:p>
            <a:p>
              <a:r>
                <a:rPr lang="en-GB" sz="1200" dirty="0" smtClean="0"/>
                <a:t>Pyramidal</a:t>
              </a:r>
            </a:p>
          </p:txBody>
        </p:sp>
        <p:sp>
          <p:nvSpPr>
            <p:cNvPr id="26" name="TextBox 25"/>
            <p:cNvSpPr txBox="1"/>
            <p:nvPr/>
          </p:nvSpPr>
          <p:spPr>
            <a:xfrm>
              <a:off x="6725906" y="3621346"/>
              <a:ext cx="1261884" cy="276999"/>
            </a:xfrm>
            <a:prstGeom prst="rect">
              <a:avLst/>
            </a:prstGeom>
            <a:noFill/>
          </p:spPr>
          <p:txBody>
            <a:bodyPr wrap="square" rtlCol="0">
              <a:spAutoFit/>
            </a:bodyPr>
            <a:lstStyle/>
            <a:p>
              <a:r>
                <a:rPr lang="en-GB" sz="1200" dirty="0" smtClean="0"/>
                <a:t>Spiny stellate</a:t>
              </a:r>
            </a:p>
          </p:txBody>
        </p:sp>
        <p:sp>
          <p:nvSpPr>
            <p:cNvPr id="27" name="TextBox 26"/>
            <p:cNvSpPr txBox="1"/>
            <p:nvPr/>
          </p:nvSpPr>
          <p:spPr>
            <a:xfrm>
              <a:off x="6725906" y="3886171"/>
              <a:ext cx="1631181" cy="461665"/>
            </a:xfrm>
            <a:prstGeom prst="rect">
              <a:avLst/>
            </a:prstGeom>
            <a:noFill/>
          </p:spPr>
          <p:txBody>
            <a:bodyPr wrap="square" rtlCol="0">
              <a:spAutoFit/>
            </a:bodyPr>
            <a:lstStyle/>
            <a:p>
              <a:r>
                <a:rPr lang="en-GB" sz="1200" dirty="0" smtClean="0">
                  <a:solidFill>
                    <a:srgbClr val="C00000"/>
                  </a:solidFill>
                </a:rPr>
                <a:t>Inhibitory interneurons</a:t>
              </a:r>
            </a:p>
          </p:txBody>
        </p:sp>
        <p:sp>
          <p:nvSpPr>
            <p:cNvPr id="28" name="TextBox 27"/>
            <p:cNvSpPr txBox="1"/>
            <p:nvPr/>
          </p:nvSpPr>
          <p:spPr>
            <a:xfrm>
              <a:off x="6725906" y="4328115"/>
              <a:ext cx="1056790" cy="461665"/>
            </a:xfrm>
            <a:prstGeom prst="rect">
              <a:avLst/>
            </a:prstGeom>
            <a:noFill/>
          </p:spPr>
          <p:txBody>
            <a:bodyPr wrap="square" rtlCol="0">
              <a:spAutoFit/>
            </a:bodyPr>
            <a:lstStyle/>
            <a:p>
              <a:r>
                <a:rPr lang="en-GB" sz="1200" dirty="0" smtClean="0"/>
                <a:t>Deep </a:t>
              </a:r>
            </a:p>
            <a:p>
              <a:r>
                <a:rPr lang="en-GB" sz="1200" dirty="0" smtClean="0"/>
                <a:t>pyramidal</a:t>
              </a:r>
            </a:p>
          </p:txBody>
        </p:sp>
        <p:sp>
          <p:nvSpPr>
            <p:cNvPr id="29" name="TextBox 28"/>
            <p:cNvSpPr txBox="1"/>
            <p:nvPr/>
          </p:nvSpPr>
          <p:spPr>
            <a:xfrm>
              <a:off x="7023514" y="1892752"/>
              <a:ext cx="1492716" cy="369332"/>
            </a:xfrm>
            <a:prstGeom prst="rect">
              <a:avLst/>
            </a:prstGeom>
            <a:noFill/>
          </p:spPr>
          <p:txBody>
            <a:bodyPr wrap="none" rtlCol="0">
              <a:spAutoFit/>
            </a:bodyPr>
            <a:lstStyle/>
            <a:p>
              <a:r>
                <a:rPr lang="en-GB" b="1" dirty="0" smtClean="0"/>
                <a:t>Microcircuit</a:t>
              </a:r>
              <a:endParaRPr lang="en-GB" b="1" dirty="0"/>
            </a:p>
          </p:txBody>
        </p:sp>
        <p:sp>
          <p:nvSpPr>
            <p:cNvPr id="25" name="TextBox 24"/>
            <p:cNvSpPr txBox="1"/>
            <p:nvPr/>
          </p:nvSpPr>
          <p:spPr>
            <a:xfrm>
              <a:off x="6725906" y="5888305"/>
              <a:ext cx="2053767" cy="276999"/>
            </a:xfrm>
            <a:prstGeom prst="rect">
              <a:avLst/>
            </a:prstGeom>
            <a:noFill/>
          </p:spPr>
          <p:txBody>
            <a:bodyPr wrap="none" rtlCol="0">
              <a:spAutoFit/>
            </a:bodyPr>
            <a:lstStyle/>
            <a:p>
              <a:r>
                <a:rPr lang="en-GB" sz="1200" dirty="0" smtClean="0"/>
                <a:t>Friston et al., in preparation</a:t>
              </a:r>
              <a:endParaRPr lang="en-GB" sz="1200" dirty="0"/>
            </a:p>
          </p:txBody>
        </p:sp>
      </p:grpSp>
      <p:sp>
        <p:nvSpPr>
          <p:cNvPr id="32" name="TextBox 31"/>
          <p:cNvSpPr txBox="1"/>
          <p:nvPr/>
        </p:nvSpPr>
        <p:spPr>
          <a:xfrm>
            <a:off x="236838" y="614349"/>
            <a:ext cx="2967010"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4. Specify DCM</a:t>
            </a:r>
            <a:endParaRPr lang="en-GB" b="1" dirty="0">
              <a:solidFill>
                <a:schemeClr val="tx1"/>
              </a:solidFill>
            </a:endParaRPr>
          </a:p>
        </p:txBody>
      </p:sp>
      <p:sp>
        <p:nvSpPr>
          <p:cNvPr id="33" name="Rectangle 32"/>
          <p:cNvSpPr/>
          <p:nvPr/>
        </p:nvSpPr>
        <p:spPr>
          <a:xfrm>
            <a:off x="3491880" y="965783"/>
            <a:ext cx="2210862" cy="369332"/>
          </a:xfrm>
          <a:prstGeom prst="rect">
            <a:avLst/>
          </a:prstGeom>
        </p:spPr>
        <p:txBody>
          <a:bodyPr wrap="none">
            <a:spAutoFit/>
          </a:bodyPr>
          <a:lstStyle/>
          <a:p>
            <a:r>
              <a:rPr lang="en-GB" b="1" dirty="0" smtClean="0"/>
              <a:t>States per region?</a:t>
            </a:r>
            <a:endParaRPr lang="en-GB" b="1" dirty="0"/>
          </a:p>
        </p:txBody>
      </p:sp>
    </p:spTree>
    <p:extLst>
      <p:ext uri="{BB962C8B-B14F-4D97-AF65-F5344CB8AC3E}">
        <p14:creationId xmlns:p14="http://schemas.microsoft.com/office/powerpoint/2010/main" val="62809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36838" y="614349"/>
            <a:ext cx="2967010"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4. Specify DCM</a:t>
            </a:r>
            <a:endParaRPr lang="en-GB" b="1" dirty="0">
              <a:solidFill>
                <a:schemeClr val="tx1"/>
              </a:solidFill>
            </a:endParaRPr>
          </a:p>
        </p:txBody>
      </p:sp>
      <p:sp>
        <p:nvSpPr>
          <p:cNvPr id="33" name="Rectangle 32"/>
          <p:cNvSpPr/>
          <p:nvPr/>
        </p:nvSpPr>
        <p:spPr>
          <a:xfrm>
            <a:off x="3491880" y="1115452"/>
            <a:ext cx="2300630" cy="369332"/>
          </a:xfrm>
          <a:prstGeom prst="rect">
            <a:avLst/>
          </a:prstGeom>
        </p:spPr>
        <p:txBody>
          <a:bodyPr wrap="none">
            <a:spAutoFit/>
          </a:bodyPr>
          <a:lstStyle/>
          <a:p>
            <a:r>
              <a:rPr lang="en-GB" b="1" dirty="0" smtClean="0"/>
              <a:t>Stochastic effects?</a:t>
            </a:r>
            <a:endParaRPr lang="en-GB" b="1" dirty="0"/>
          </a:p>
        </p:txBody>
      </p:sp>
      <mc:AlternateContent xmlns:mc="http://schemas.openxmlformats.org/markup-compatibility/2006" xmlns:a14="http://schemas.microsoft.com/office/drawing/2010/main">
        <mc:Choice Requires="a14">
          <p:sp>
            <p:nvSpPr>
              <p:cNvPr id="11" name="TextBox 10"/>
              <p:cNvSpPr txBox="1"/>
              <p:nvPr/>
            </p:nvSpPr>
            <p:spPr>
              <a:xfrm>
                <a:off x="1979712" y="3119255"/>
                <a:ext cx="4831451" cy="9819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𝑥</m:t>
                          </m:r>
                        </m:e>
                      </m:acc>
                      <m:r>
                        <a:rPr lang="en-GB" sz="2400" b="0" i="1" smtClean="0">
                          <a:latin typeface="Cambria Math" panose="02040503050406030204" pitchFamily="18" charset="0"/>
                        </a:rPr>
                        <m:t>=</m:t>
                      </m:r>
                      <m:r>
                        <a:rPr lang="en-GB" sz="2400" b="0" i="1" smtClean="0">
                          <a:latin typeface="Cambria Math" panose="02040503050406030204" pitchFamily="18" charset="0"/>
                        </a:rPr>
                        <m:t>𝐴</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nary>
                            <m:naryPr>
                              <m:chr m:val="∑"/>
                              <m:supHide m:val="on"/>
                              <m:ctrlPr>
                                <a:rPr lang="en-GB" sz="2400" i="1">
                                  <a:latin typeface="Cambria Math" panose="02040503050406030204" pitchFamily="18" charset="0"/>
                                </a:rPr>
                              </m:ctrlPr>
                            </m:naryPr>
                            <m:sub>
                              <m:r>
                                <m:rPr>
                                  <m:brk m:alnAt="7"/>
                                </m:rPr>
                                <a:rPr lang="en-GB" sz="2400" i="1">
                                  <a:latin typeface="Cambria Math" panose="02040503050406030204" pitchFamily="18" charset="0"/>
                                </a:rPr>
                                <m:t>𝑘</m:t>
                              </m:r>
                            </m:sub>
                            <m:sup/>
                            <m:e>
                              <m:sSub>
                                <m:sSubPr>
                                  <m:ctrlPr>
                                    <a:rPr lang="en-GB" sz="2400" i="1">
                                      <a:latin typeface="Cambria Math" panose="02040503050406030204" pitchFamily="18" charset="0"/>
                                    </a:rPr>
                                  </m:ctrlPr>
                                </m:sSubPr>
                                <m:e>
                                  <m:r>
                                    <a:rPr lang="en-GB" sz="2400" i="1">
                                      <a:latin typeface="Cambria Math" panose="02040503050406030204" pitchFamily="18" charset="0"/>
                                    </a:rPr>
                                    <m:t>𝑢</m:t>
                                  </m:r>
                                </m:e>
                                <m:sub>
                                  <m:r>
                                    <a:rPr lang="en-GB" sz="2400" i="1">
                                      <a:latin typeface="Cambria Math" panose="02040503050406030204" pitchFamily="18" charset="0"/>
                                    </a:rPr>
                                    <m:t>𝑘</m:t>
                                  </m:r>
                                </m:sub>
                              </m:sSub>
                              <m:sSup>
                                <m:sSupPr>
                                  <m:ctrlPr>
                                    <a:rPr lang="en-GB" sz="2400" i="1">
                                      <a:latin typeface="Cambria Math" panose="02040503050406030204" pitchFamily="18" charset="0"/>
                                    </a:rPr>
                                  </m:ctrlPr>
                                </m:sSupPr>
                                <m:e>
                                  <m:r>
                                    <a:rPr lang="en-GB" sz="2400" i="1">
                                      <a:latin typeface="Cambria Math" panose="02040503050406030204" pitchFamily="18" charset="0"/>
                                    </a:rPr>
                                    <m:t>𝐵</m:t>
                                  </m:r>
                                </m:e>
                                <m:sup>
                                  <m:d>
                                    <m:dPr>
                                      <m:ctrlPr>
                                        <a:rPr lang="en-GB" sz="2400" i="1">
                                          <a:latin typeface="Cambria Math" panose="02040503050406030204" pitchFamily="18" charset="0"/>
                                        </a:rPr>
                                      </m:ctrlPr>
                                    </m:dPr>
                                    <m:e>
                                      <m:r>
                                        <a:rPr lang="en-GB" sz="2400" i="1">
                                          <a:latin typeface="Cambria Math" panose="02040503050406030204" pitchFamily="18" charset="0"/>
                                        </a:rPr>
                                        <m:t>𝑘</m:t>
                                      </m:r>
                                    </m:e>
                                  </m:d>
                                </m:sup>
                              </m:sSup>
                            </m:e>
                          </m:nary>
                        </m:e>
                      </m:d>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𝐶𝑣</m:t>
                      </m:r>
                      <m:r>
                        <a:rPr lang="en-GB" sz="2400" b="0" i="1" smtClean="0">
                          <a:latin typeface="Cambria Math" panose="02040503050406030204" pitchFamily="18" charset="0"/>
                        </a:rPr>
                        <m:t>+</m:t>
                      </m:r>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𝜔</m:t>
                          </m:r>
                        </m:e>
                        <m:sup>
                          <m:d>
                            <m:dPr>
                              <m:ctrlPr>
                                <a:rPr lang="en-GB" sz="2400" b="0" i="1" smtClean="0">
                                  <a:latin typeface="Cambria Math" panose="02040503050406030204" pitchFamily="18" charset="0"/>
                                  <a:ea typeface="Cambria Math" panose="02040503050406030204" pitchFamily="18" charset="0"/>
                                </a:rPr>
                              </m:ctrlPr>
                            </m:dPr>
                            <m:e>
                              <m:r>
                                <a:rPr lang="en-GB" sz="2400" b="0" i="1" smtClean="0">
                                  <a:latin typeface="Cambria Math" panose="02040503050406030204" pitchFamily="18" charset="0"/>
                                  <a:ea typeface="Cambria Math" panose="02040503050406030204" pitchFamily="18" charset="0"/>
                                </a:rPr>
                                <m:t>𝑥</m:t>
                              </m:r>
                            </m:e>
                          </m:d>
                        </m:sup>
                      </m:sSup>
                    </m:oMath>
                  </m:oMathPara>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979712" y="3119255"/>
                <a:ext cx="4831451" cy="98193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979712" y="4487407"/>
                <a:ext cx="1743747" cy="3943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GB" sz="2400" b="0" i="0" smtClean="0">
                          <a:latin typeface="Cambria Math" panose="02040503050406030204" pitchFamily="18" charset="0"/>
                        </a:rPr>
                        <m:t>v</m:t>
                      </m:r>
                      <m:r>
                        <a:rPr lang="en-GB" sz="2400" b="0" i="0" smtClean="0">
                          <a:latin typeface="Cambria Math" panose="02040503050406030204" pitchFamily="18" charset="0"/>
                        </a:rPr>
                        <m:t>=</m:t>
                      </m:r>
                      <m:r>
                        <m:rPr>
                          <m:sty m:val="p"/>
                        </m:rPr>
                        <a:rPr lang="en-GB" sz="2400" b="0" i="0" smtClean="0">
                          <a:latin typeface="Cambria Math" panose="02040503050406030204" pitchFamily="18" charset="0"/>
                        </a:rPr>
                        <m:t>u</m:t>
                      </m:r>
                      <m:r>
                        <a:rPr lang="en-GB" sz="2400" b="0" i="0"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𝜔</m:t>
                          </m:r>
                        </m:e>
                        <m: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𝑣</m:t>
                              </m:r>
                            </m:e>
                          </m:d>
                        </m:sup>
                      </m:sSup>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979712" y="4487407"/>
                <a:ext cx="1743747" cy="394339"/>
              </a:xfrm>
              <a:prstGeom prst="rect">
                <a:avLst/>
              </a:prstGeom>
              <a:blipFill rotWithShape="0">
                <a:blip r:embed="rId3"/>
                <a:stretch>
                  <a:fillRect/>
                </a:stretch>
              </a:blipFill>
            </p:spPr>
            <p:txBody>
              <a:bodyPr/>
              <a:lstStyle/>
              <a:p>
                <a:r>
                  <a:rPr lang="en-GB">
                    <a:noFill/>
                  </a:rPr>
                  <a:t> </a:t>
                </a:r>
              </a:p>
            </p:txBody>
          </p:sp>
        </mc:Fallback>
      </mc:AlternateContent>
      <p:sp>
        <p:nvSpPr>
          <p:cNvPr id="13" name="Oval 12"/>
          <p:cNvSpPr/>
          <p:nvPr/>
        </p:nvSpPr>
        <p:spPr>
          <a:xfrm>
            <a:off x="6084168" y="3263271"/>
            <a:ext cx="726995"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3051870" y="4365104"/>
            <a:ext cx="726995"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415367" y="6165304"/>
            <a:ext cx="2094429" cy="276999"/>
          </a:xfrm>
          <a:prstGeom prst="rect">
            <a:avLst/>
          </a:prstGeom>
        </p:spPr>
        <p:txBody>
          <a:bodyPr wrap="square">
            <a:spAutoFit/>
          </a:bodyPr>
          <a:lstStyle/>
          <a:p>
            <a:r>
              <a:rPr lang="en-GB" sz="1200" dirty="0" smtClean="0">
                <a:solidFill>
                  <a:srgbClr val="2E2E2E"/>
                </a:solidFill>
              </a:rPr>
              <a:t>Li et al., </a:t>
            </a:r>
            <a:r>
              <a:rPr lang="en-GB" sz="1200" dirty="0" err="1" smtClean="0">
                <a:solidFill>
                  <a:srgbClr val="2E2E2E"/>
                </a:solidFill>
              </a:rPr>
              <a:t>NeuroImage</a:t>
            </a:r>
            <a:r>
              <a:rPr lang="en-GB" sz="1200" dirty="0" smtClean="0">
                <a:solidFill>
                  <a:srgbClr val="2E2E2E"/>
                </a:solidFill>
              </a:rPr>
              <a:t>, 2011</a:t>
            </a:r>
            <a:endParaRPr lang="en-GB" sz="1200" dirty="0"/>
          </a:p>
        </p:txBody>
      </p:sp>
      <p:sp>
        <p:nvSpPr>
          <p:cNvPr id="31" name="TextBox 30"/>
          <p:cNvSpPr txBox="1"/>
          <p:nvPr/>
        </p:nvSpPr>
        <p:spPr>
          <a:xfrm>
            <a:off x="1006197" y="2577316"/>
            <a:ext cx="6912768" cy="369332"/>
          </a:xfrm>
          <a:prstGeom prst="rect">
            <a:avLst/>
          </a:prstGeom>
          <a:noFill/>
        </p:spPr>
        <p:txBody>
          <a:bodyPr wrap="square" rtlCol="0">
            <a:spAutoFit/>
          </a:bodyPr>
          <a:lstStyle/>
          <a:p>
            <a:pPr algn="ctr"/>
            <a:r>
              <a:rPr lang="en-GB" dirty="0" smtClean="0"/>
              <a:t>In stochastic DCM, random fluctuations can drive the network:</a:t>
            </a:r>
            <a:endParaRPr lang="en-GB" dirty="0"/>
          </a:p>
        </p:txBody>
      </p:sp>
    </p:spTree>
    <p:extLst>
      <p:ext uri="{BB962C8B-B14F-4D97-AF65-F5344CB8AC3E}">
        <p14:creationId xmlns:p14="http://schemas.microsoft.com/office/powerpoint/2010/main" val="634897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36838" y="614349"/>
            <a:ext cx="2967010"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4. Specify DCM</a:t>
            </a:r>
            <a:endParaRPr lang="en-GB" b="1" dirty="0">
              <a:solidFill>
                <a:schemeClr val="tx1"/>
              </a:solidFill>
            </a:endParaRPr>
          </a:p>
        </p:txBody>
      </p:sp>
      <p:sp>
        <p:nvSpPr>
          <p:cNvPr id="33" name="Rectangle 32"/>
          <p:cNvSpPr/>
          <p:nvPr/>
        </p:nvSpPr>
        <p:spPr>
          <a:xfrm>
            <a:off x="3384882" y="1118758"/>
            <a:ext cx="2373407" cy="369332"/>
          </a:xfrm>
          <a:prstGeom prst="rect">
            <a:avLst/>
          </a:prstGeom>
        </p:spPr>
        <p:txBody>
          <a:bodyPr wrap="none">
            <a:spAutoFit/>
          </a:bodyPr>
          <a:lstStyle/>
          <a:p>
            <a:r>
              <a:rPr lang="en-GB" b="1" dirty="0" smtClean="0"/>
              <a:t>Timeseries or CSD?</a:t>
            </a:r>
            <a:endParaRPr lang="en-GB" b="1" dirty="0"/>
          </a:p>
        </p:txBody>
      </p:sp>
      <p:sp>
        <p:nvSpPr>
          <p:cNvPr id="10" name="Rectangle 9"/>
          <p:cNvSpPr/>
          <p:nvPr/>
        </p:nvSpPr>
        <p:spPr>
          <a:xfrm>
            <a:off x="5714382" y="5374958"/>
            <a:ext cx="2159566" cy="646331"/>
          </a:xfrm>
          <a:prstGeom prst="rect">
            <a:avLst/>
          </a:prstGeom>
        </p:spPr>
        <p:txBody>
          <a:bodyPr wrap="none">
            <a:spAutoFit/>
          </a:bodyPr>
          <a:lstStyle/>
          <a:p>
            <a:r>
              <a:rPr lang="en-GB" dirty="0" smtClean="0"/>
              <a:t>Friston et </a:t>
            </a:r>
            <a:r>
              <a:rPr lang="en-GB" dirty="0"/>
              <a:t>al. </a:t>
            </a:r>
            <a:r>
              <a:rPr lang="en-GB" dirty="0" smtClean="0"/>
              <a:t>2014, </a:t>
            </a:r>
          </a:p>
          <a:p>
            <a:r>
              <a:rPr lang="en-GB" i="1" dirty="0" err="1" smtClean="0"/>
              <a:t>NeuroImage</a:t>
            </a:r>
            <a:endParaRPr lang="en-GB" i="1" dirty="0"/>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988840"/>
            <a:ext cx="3086598" cy="328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8539" y="2204864"/>
            <a:ext cx="3942105" cy="2308324"/>
          </a:xfrm>
          <a:prstGeom prst="rect">
            <a:avLst/>
          </a:prstGeom>
          <a:noFill/>
        </p:spPr>
        <p:txBody>
          <a:bodyPr wrap="none" rtlCol="0">
            <a:spAutoFit/>
          </a:bodyPr>
          <a:lstStyle/>
          <a:p>
            <a:pPr algn="ctr"/>
            <a:r>
              <a:rPr lang="en-GB" b="1" dirty="0" smtClean="0"/>
              <a:t>DCM for Cross-Spectral Densities </a:t>
            </a:r>
          </a:p>
          <a:p>
            <a:pPr algn="ctr"/>
            <a:endParaRPr lang="en-GB" dirty="0" smtClean="0"/>
          </a:p>
          <a:p>
            <a:pPr algn="ctr"/>
            <a:endParaRPr lang="en-GB" dirty="0" smtClean="0"/>
          </a:p>
          <a:p>
            <a:pPr algn="ctr"/>
            <a:r>
              <a:rPr lang="en-GB" dirty="0" smtClean="0"/>
              <a:t>Operates in the frequency domain </a:t>
            </a:r>
          </a:p>
          <a:p>
            <a:pPr algn="ctr"/>
            <a:r>
              <a:rPr lang="en-GB" dirty="0"/>
              <a:t>r</a:t>
            </a:r>
            <a:r>
              <a:rPr lang="en-GB" dirty="0" smtClean="0"/>
              <a:t>ather than the time domain.</a:t>
            </a:r>
          </a:p>
          <a:p>
            <a:pPr algn="ctr"/>
            <a:endParaRPr lang="en-GB" dirty="0" smtClean="0"/>
          </a:p>
          <a:p>
            <a:pPr algn="ctr"/>
            <a:endParaRPr lang="en-GB" dirty="0" smtClean="0"/>
          </a:p>
          <a:p>
            <a:pPr algn="ctr"/>
            <a:r>
              <a:rPr lang="en-GB" i="1" dirty="0" smtClean="0"/>
              <a:t>Ideal for resting state analysis</a:t>
            </a:r>
          </a:p>
        </p:txBody>
      </p:sp>
    </p:spTree>
    <p:extLst>
      <p:ext uri="{BB962C8B-B14F-4D97-AF65-F5344CB8AC3E}">
        <p14:creationId xmlns:p14="http://schemas.microsoft.com/office/powerpoint/2010/main" val="32784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36838" y="614349"/>
            <a:ext cx="2967010"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4. Specify DCM</a:t>
            </a:r>
            <a:endParaRPr lang="en-GB" b="1" dirty="0">
              <a:solidFill>
                <a:schemeClr val="tx1"/>
              </a:solidFill>
            </a:endParaRPr>
          </a:p>
        </p:txBody>
      </p:sp>
      <p:sp>
        <p:nvSpPr>
          <p:cNvPr id="33" name="Rectangle 32"/>
          <p:cNvSpPr/>
          <p:nvPr/>
        </p:nvSpPr>
        <p:spPr>
          <a:xfrm>
            <a:off x="3203848" y="1124744"/>
            <a:ext cx="2441694" cy="369332"/>
          </a:xfrm>
          <a:prstGeom prst="rect">
            <a:avLst/>
          </a:prstGeom>
        </p:spPr>
        <p:txBody>
          <a:bodyPr wrap="none">
            <a:spAutoFit/>
          </a:bodyPr>
          <a:lstStyle/>
          <a:p>
            <a:r>
              <a:rPr lang="en-GB" b="1" dirty="0" smtClean="0"/>
              <a:t>Which connections?</a:t>
            </a:r>
            <a:endParaRPr lang="en-GB"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0" y="1916832"/>
            <a:ext cx="2790310" cy="2880320"/>
          </a:xfrm>
          <a:prstGeom prst="rect">
            <a:avLst/>
          </a:prstGeom>
        </p:spPr>
      </p:pic>
      <p:cxnSp>
        <p:nvCxnSpPr>
          <p:cNvPr id="7" name="Straight Arrow Connector 6"/>
          <p:cNvCxnSpPr/>
          <p:nvPr/>
        </p:nvCxnSpPr>
        <p:spPr>
          <a:xfrm>
            <a:off x="5658864" y="3315088"/>
            <a:ext cx="13931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866776" y="2767785"/>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FFA</a:t>
            </a:r>
            <a:endParaRPr lang="en-GB" dirty="0">
              <a:solidFill>
                <a:schemeClr val="tx1"/>
              </a:solidFill>
            </a:endParaRPr>
          </a:p>
        </p:txBody>
      </p:sp>
      <p:sp>
        <p:nvSpPr>
          <p:cNvPr id="9" name="Oval 8"/>
          <p:cNvSpPr/>
          <p:nvPr/>
        </p:nvSpPr>
        <p:spPr>
          <a:xfrm>
            <a:off x="7099024" y="2767785"/>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Amy</a:t>
            </a:r>
            <a:endParaRPr lang="en-GB" dirty="0">
              <a:solidFill>
                <a:schemeClr val="tx1"/>
              </a:solidFill>
            </a:endParaRPr>
          </a:p>
        </p:txBody>
      </p:sp>
      <p:cxnSp>
        <p:nvCxnSpPr>
          <p:cNvPr id="11" name="Straight Arrow Connector 10"/>
          <p:cNvCxnSpPr/>
          <p:nvPr/>
        </p:nvCxnSpPr>
        <p:spPr>
          <a:xfrm>
            <a:off x="4067945" y="3235837"/>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67944" y="2808474"/>
            <a:ext cx="697627" cy="369332"/>
          </a:xfrm>
          <a:prstGeom prst="rect">
            <a:avLst/>
          </a:prstGeom>
          <a:noFill/>
        </p:spPr>
        <p:txBody>
          <a:bodyPr wrap="none" rtlCol="0">
            <a:spAutoFit/>
          </a:bodyPr>
          <a:lstStyle/>
          <a:p>
            <a:r>
              <a:rPr lang="en-GB" dirty="0" smtClean="0">
                <a:solidFill>
                  <a:srgbClr val="C00000"/>
                </a:solidFill>
              </a:rPr>
              <a:t>Face</a:t>
            </a:r>
            <a:endParaRPr lang="en-GB" dirty="0">
              <a:solidFill>
                <a:srgbClr val="C00000"/>
              </a:solidFill>
            </a:endParaRPr>
          </a:p>
        </p:txBody>
      </p:sp>
      <p:cxnSp>
        <p:nvCxnSpPr>
          <p:cNvPr id="13" name="Straight Arrow Connector 12"/>
          <p:cNvCxnSpPr/>
          <p:nvPr/>
        </p:nvCxnSpPr>
        <p:spPr>
          <a:xfrm>
            <a:off x="6450952" y="2767785"/>
            <a:ext cx="0" cy="332149"/>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874888" y="3127825"/>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04085" y="2393807"/>
            <a:ext cx="1001108" cy="369332"/>
          </a:xfrm>
          <a:prstGeom prst="rect">
            <a:avLst/>
          </a:prstGeom>
          <a:noFill/>
        </p:spPr>
        <p:txBody>
          <a:bodyPr wrap="none" rtlCol="0">
            <a:spAutoFit/>
          </a:bodyPr>
          <a:lstStyle/>
          <a:p>
            <a:r>
              <a:rPr lang="en-GB" dirty="0" smtClean="0">
                <a:solidFill>
                  <a:srgbClr val="008000"/>
                </a:solidFill>
              </a:rPr>
              <a:t>Valence</a:t>
            </a:r>
            <a:endParaRPr lang="en-GB" dirty="0">
              <a:solidFill>
                <a:srgbClr val="008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838" y="4296667"/>
            <a:ext cx="2822370" cy="21184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355" y="4283804"/>
            <a:ext cx="2856645" cy="2144138"/>
          </a:xfrm>
          <a:prstGeom prst="rect">
            <a:avLst/>
          </a:prstGeom>
        </p:spPr>
      </p:pic>
      <p:sp>
        <p:nvSpPr>
          <p:cNvPr id="6" name="TextBox 5"/>
          <p:cNvSpPr txBox="1"/>
          <p:nvPr/>
        </p:nvSpPr>
        <p:spPr>
          <a:xfrm>
            <a:off x="4272600" y="3851756"/>
            <a:ext cx="1766830" cy="369332"/>
          </a:xfrm>
          <a:prstGeom prst="rect">
            <a:avLst/>
          </a:prstGeom>
          <a:noFill/>
        </p:spPr>
        <p:txBody>
          <a:bodyPr wrap="none" rtlCol="0">
            <a:spAutoFit/>
          </a:bodyPr>
          <a:lstStyle/>
          <a:p>
            <a:r>
              <a:rPr lang="en-GB" dirty="0" smtClean="0"/>
              <a:t>Connection ‘on’</a:t>
            </a:r>
            <a:endParaRPr lang="en-GB" dirty="0"/>
          </a:p>
        </p:txBody>
      </p:sp>
      <p:sp>
        <p:nvSpPr>
          <p:cNvPr id="20" name="TextBox 19"/>
          <p:cNvSpPr txBox="1"/>
          <p:nvPr/>
        </p:nvSpPr>
        <p:spPr>
          <a:xfrm>
            <a:off x="6941260" y="3826070"/>
            <a:ext cx="1762662" cy="369332"/>
          </a:xfrm>
          <a:prstGeom prst="rect">
            <a:avLst/>
          </a:prstGeom>
          <a:noFill/>
        </p:spPr>
        <p:txBody>
          <a:bodyPr wrap="none" rtlCol="0">
            <a:spAutoFit/>
          </a:bodyPr>
          <a:lstStyle/>
          <a:p>
            <a:r>
              <a:rPr lang="en-GB" dirty="0" smtClean="0"/>
              <a:t>Connection ‘off’</a:t>
            </a:r>
            <a:endParaRPr lang="en-GB" dirty="0"/>
          </a:p>
        </p:txBody>
      </p:sp>
      <p:sp>
        <p:nvSpPr>
          <p:cNvPr id="18" name="TextBox 17"/>
          <p:cNvSpPr txBox="1"/>
          <p:nvPr/>
        </p:nvSpPr>
        <p:spPr>
          <a:xfrm>
            <a:off x="4272600" y="6464369"/>
            <a:ext cx="1686680" cy="276999"/>
          </a:xfrm>
          <a:prstGeom prst="rect">
            <a:avLst/>
          </a:prstGeom>
          <a:noFill/>
        </p:spPr>
        <p:txBody>
          <a:bodyPr wrap="none" rtlCol="0">
            <a:spAutoFit/>
          </a:bodyPr>
          <a:lstStyle/>
          <a:p>
            <a:r>
              <a:rPr lang="en-GB" sz="1200" dirty="0" smtClean="0"/>
              <a:t>Connect strength (Hz)</a:t>
            </a:r>
            <a:endParaRPr lang="en-GB" sz="1200" dirty="0"/>
          </a:p>
        </p:txBody>
      </p:sp>
      <p:sp>
        <p:nvSpPr>
          <p:cNvPr id="22" name="TextBox 21"/>
          <p:cNvSpPr txBox="1"/>
          <p:nvPr/>
        </p:nvSpPr>
        <p:spPr>
          <a:xfrm rot="16200000">
            <a:off x="3295890" y="5108455"/>
            <a:ext cx="899605" cy="276999"/>
          </a:xfrm>
          <a:prstGeom prst="rect">
            <a:avLst/>
          </a:prstGeom>
          <a:noFill/>
        </p:spPr>
        <p:txBody>
          <a:bodyPr wrap="none" rtlCol="0">
            <a:spAutoFit/>
          </a:bodyPr>
          <a:lstStyle/>
          <a:p>
            <a:r>
              <a:rPr lang="en-GB" sz="1200" dirty="0" smtClean="0"/>
              <a:t>Probability</a:t>
            </a:r>
            <a:endParaRPr lang="en-GB" sz="1200" dirty="0"/>
          </a:p>
        </p:txBody>
      </p:sp>
      <p:cxnSp>
        <p:nvCxnSpPr>
          <p:cNvPr id="21" name="Straight Arrow Connector 20"/>
          <p:cNvCxnSpPr/>
          <p:nvPr/>
        </p:nvCxnSpPr>
        <p:spPr>
          <a:xfrm flipV="1">
            <a:off x="3986411" y="4274279"/>
            <a:ext cx="0" cy="18961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938805" y="6159583"/>
            <a:ext cx="284052" cy="307777"/>
          </a:xfrm>
          <a:prstGeom prst="rect">
            <a:avLst/>
          </a:prstGeom>
          <a:noFill/>
        </p:spPr>
        <p:txBody>
          <a:bodyPr wrap="none" rtlCol="0">
            <a:spAutoFit/>
          </a:bodyPr>
          <a:lstStyle/>
          <a:p>
            <a:r>
              <a:rPr lang="en-GB" sz="1400" dirty="0" smtClean="0"/>
              <a:t>0</a:t>
            </a:r>
            <a:endParaRPr lang="en-GB" sz="1400" dirty="0"/>
          </a:p>
        </p:txBody>
      </p:sp>
      <p:sp>
        <p:nvSpPr>
          <p:cNvPr id="27" name="TextBox 26"/>
          <p:cNvSpPr txBox="1"/>
          <p:nvPr/>
        </p:nvSpPr>
        <p:spPr>
          <a:xfrm>
            <a:off x="7619149" y="6252855"/>
            <a:ext cx="284052" cy="307777"/>
          </a:xfrm>
          <a:prstGeom prst="rect">
            <a:avLst/>
          </a:prstGeom>
          <a:noFill/>
        </p:spPr>
        <p:txBody>
          <a:bodyPr wrap="none" rtlCol="0">
            <a:spAutoFit/>
          </a:bodyPr>
          <a:lstStyle/>
          <a:p>
            <a:r>
              <a:rPr lang="en-GB" sz="1400" dirty="0" smtClean="0"/>
              <a:t>0</a:t>
            </a:r>
            <a:endParaRPr lang="en-GB" sz="1400" dirty="0"/>
          </a:p>
        </p:txBody>
      </p:sp>
      <p:cxnSp>
        <p:nvCxnSpPr>
          <p:cNvPr id="28" name="Straight Arrow Connector 27"/>
          <p:cNvCxnSpPr/>
          <p:nvPr/>
        </p:nvCxnSpPr>
        <p:spPr>
          <a:xfrm flipV="1">
            <a:off x="6650707" y="4296667"/>
            <a:ext cx="0" cy="18961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11673" y="6464369"/>
            <a:ext cx="1686680" cy="276999"/>
          </a:xfrm>
          <a:prstGeom prst="rect">
            <a:avLst/>
          </a:prstGeom>
          <a:noFill/>
        </p:spPr>
        <p:txBody>
          <a:bodyPr wrap="none" rtlCol="0">
            <a:spAutoFit/>
          </a:bodyPr>
          <a:lstStyle/>
          <a:p>
            <a:r>
              <a:rPr lang="en-GB" sz="1200" dirty="0" smtClean="0"/>
              <a:t>Connect strength (Hz)</a:t>
            </a:r>
            <a:endParaRPr lang="en-GB" sz="1200" dirty="0"/>
          </a:p>
        </p:txBody>
      </p:sp>
      <p:sp>
        <p:nvSpPr>
          <p:cNvPr id="25" name="TextBox 24"/>
          <p:cNvSpPr txBox="1"/>
          <p:nvPr/>
        </p:nvSpPr>
        <p:spPr>
          <a:xfrm>
            <a:off x="4710651" y="1628419"/>
            <a:ext cx="3283912" cy="369332"/>
          </a:xfrm>
          <a:prstGeom prst="rect">
            <a:avLst/>
          </a:prstGeom>
          <a:noFill/>
        </p:spPr>
        <p:txBody>
          <a:bodyPr wrap="none" rtlCol="0">
            <a:spAutoFit/>
          </a:bodyPr>
          <a:lstStyle/>
          <a:p>
            <a:r>
              <a:rPr lang="en-GB" dirty="0" smtClean="0"/>
              <a:t>On / off switches set the priors</a:t>
            </a:r>
            <a:endParaRPr lang="en-GB" dirty="0"/>
          </a:p>
        </p:txBody>
      </p:sp>
    </p:spTree>
    <p:extLst>
      <p:ext uri="{BB962C8B-B14F-4D97-AF65-F5344CB8AC3E}">
        <p14:creationId xmlns:p14="http://schemas.microsoft.com/office/powerpoint/2010/main" val="40434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2225" y="6453188"/>
            <a:ext cx="2616200" cy="277812"/>
          </a:xfrm>
          <a:prstGeom prst="rect">
            <a:avLst/>
          </a:prstGeom>
          <a:noFill/>
        </p:spPr>
        <p:txBody>
          <a:bodyPr wrap="none">
            <a:spAutoFit/>
          </a:bodyPr>
          <a:lstStyle/>
          <a:p>
            <a:pPr eaLnBrk="1" hangingPunct="1">
              <a:defRPr/>
            </a:pPr>
            <a:r>
              <a:rPr lang="en-GB" sz="1200" dirty="0">
                <a:solidFill>
                  <a:schemeClr val="tx1">
                    <a:lumMod val="50000"/>
                    <a:lumOff val="50000"/>
                  </a:schemeClr>
                </a:solidFill>
              </a:rPr>
              <a:t>Image credit: Marcin </a:t>
            </a:r>
            <a:r>
              <a:rPr lang="en-GB" sz="1200" dirty="0" err="1">
                <a:solidFill>
                  <a:schemeClr val="tx1">
                    <a:lumMod val="50000"/>
                    <a:lumOff val="50000"/>
                  </a:schemeClr>
                </a:solidFill>
              </a:rPr>
              <a:t>Wichary</a:t>
            </a:r>
            <a:r>
              <a:rPr lang="en-GB" sz="1200" dirty="0">
                <a:solidFill>
                  <a:schemeClr val="tx1">
                    <a:lumMod val="50000"/>
                    <a:lumOff val="50000"/>
                  </a:schemeClr>
                </a:solidFill>
              </a:rPr>
              <a:t>, Flickr</a:t>
            </a:r>
          </a:p>
        </p:txBody>
      </p:sp>
      <p:pic>
        <p:nvPicPr>
          <p:cNvPr id="3" name="Picture 2" descr="https://upload.wikimedia.org/wikipedia/commons/e/e5/Hollerith_census_machine_dials.m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2975" y="1687513"/>
            <a:ext cx="4752975" cy="3168650"/>
          </a:xfrm>
          <a:prstGeom prst="rect">
            <a:avLst/>
          </a:prstGeom>
          <a:ln w="38100" cap="sq">
            <a:solidFill>
              <a:schemeClr val="tx1">
                <a:lumMod val="75000"/>
                <a:lumOff val="2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4" name="Group 3"/>
          <p:cNvGrpSpPr>
            <a:grpSpLocks/>
          </p:cNvGrpSpPr>
          <p:nvPr/>
        </p:nvGrpSpPr>
        <p:grpSpPr bwMode="auto">
          <a:xfrm>
            <a:off x="166688" y="700088"/>
            <a:ext cx="6018212" cy="857250"/>
            <a:chOff x="167137" y="699854"/>
            <a:chExt cx="6017600" cy="856938"/>
          </a:xfrm>
        </p:grpSpPr>
        <p:grpSp>
          <p:nvGrpSpPr>
            <p:cNvPr id="5" name="Group 214"/>
            <p:cNvGrpSpPr>
              <a:grpSpLocks/>
            </p:cNvGrpSpPr>
            <p:nvPr/>
          </p:nvGrpSpPr>
          <p:grpSpPr bwMode="auto">
            <a:xfrm>
              <a:off x="2966698" y="699854"/>
              <a:ext cx="3218039" cy="563497"/>
              <a:chOff x="1987525" y="651191"/>
              <a:chExt cx="4859338" cy="850898"/>
            </a:xfrm>
          </p:grpSpPr>
          <p:sp>
            <p:nvSpPr>
              <p:cNvPr id="8" name="Text Box 4"/>
              <p:cNvSpPr txBox="1">
                <a:spLocks noChangeArrowheads="1"/>
              </p:cNvSpPr>
              <p:nvPr/>
            </p:nvSpPr>
            <p:spPr bwMode="auto">
              <a:xfrm>
                <a:off x="6372200" y="1227451"/>
                <a:ext cx="474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3" tIns="45711" rIns="91423" bIns="45711">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latin typeface="Helvetica" panose="020B0604020202020204" pitchFamily="34" charset="0"/>
                  </a:rPr>
                  <a:t>time</a:t>
                </a:r>
                <a:endParaRPr lang="en-US" altLang="en-US" sz="1200">
                  <a:latin typeface="Helvetica" panose="020B0604020202020204" pitchFamily="34" charset="0"/>
                </a:endParaRPr>
              </a:p>
            </p:txBody>
          </p:sp>
          <p:grpSp>
            <p:nvGrpSpPr>
              <p:cNvPr id="9" name="Group 193"/>
              <p:cNvGrpSpPr>
                <a:grpSpLocks noChangeAspect="1"/>
              </p:cNvGrpSpPr>
              <p:nvPr/>
            </p:nvGrpSpPr>
            <p:grpSpPr bwMode="auto">
              <a:xfrm>
                <a:off x="2022450" y="651191"/>
                <a:ext cx="4465630" cy="576263"/>
                <a:chOff x="22" y="1889"/>
                <a:chExt cx="5625" cy="725"/>
              </a:xfrm>
            </p:grpSpPr>
            <p:sp>
              <p:nvSpPr>
                <p:cNvPr id="11" name="Rectangle 10"/>
                <p:cNvSpPr>
                  <a:spLocks noChangeAspect="1" noChangeArrowheads="1"/>
                </p:cNvSpPr>
                <p:nvPr/>
              </p:nvSpPr>
              <p:spPr bwMode="auto">
                <a:xfrm>
                  <a:off x="1929" y="2296"/>
                  <a:ext cx="226"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2" name="Rectangle 11"/>
                <p:cNvSpPr>
                  <a:spLocks noChangeAspect="1" noChangeArrowheads="1"/>
                </p:cNvSpPr>
                <p:nvPr/>
              </p:nvSpPr>
              <p:spPr bwMode="auto">
                <a:xfrm>
                  <a:off x="2563" y="1889"/>
                  <a:ext cx="226" cy="724"/>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3" name="Rectangle 12"/>
                <p:cNvSpPr>
                  <a:spLocks noChangeAspect="1" noChangeArrowheads="1"/>
                </p:cNvSpPr>
                <p:nvPr/>
              </p:nvSpPr>
              <p:spPr bwMode="auto">
                <a:xfrm>
                  <a:off x="2246" y="2296"/>
                  <a:ext cx="226"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4" name="Rectangle 13"/>
                <p:cNvSpPr>
                  <a:spLocks noChangeAspect="1" noChangeArrowheads="1"/>
                </p:cNvSpPr>
                <p:nvPr/>
              </p:nvSpPr>
              <p:spPr bwMode="auto">
                <a:xfrm>
                  <a:off x="2880" y="2296"/>
                  <a:ext cx="226"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5" name="Rectangle 14"/>
                <p:cNvSpPr>
                  <a:spLocks noChangeAspect="1" noChangeArrowheads="1"/>
                </p:cNvSpPr>
                <p:nvPr/>
              </p:nvSpPr>
              <p:spPr bwMode="auto">
                <a:xfrm>
                  <a:off x="3197" y="2296"/>
                  <a:ext cx="226"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6" name="Rectangle 15"/>
                <p:cNvSpPr>
                  <a:spLocks noChangeAspect="1" noChangeArrowheads="1"/>
                </p:cNvSpPr>
                <p:nvPr/>
              </p:nvSpPr>
              <p:spPr bwMode="auto">
                <a:xfrm>
                  <a:off x="3514" y="2296"/>
                  <a:ext cx="226"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7" name="Rectangle 16"/>
                <p:cNvSpPr>
                  <a:spLocks noChangeAspect="1" noChangeArrowheads="1"/>
                </p:cNvSpPr>
                <p:nvPr/>
              </p:nvSpPr>
              <p:spPr bwMode="auto">
                <a:xfrm>
                  <a:off x="4149" y="2296"/>
                  <a:ext cx="229"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8" name="Rectangle 17"/>
                <p:cNvSpPr>
                  <a:spLocks noChangeAspect="1" noChangeArrowheads="1"/>
                </p:cNvSpPr>
                <p:nvPr/>
              </p:nvSpPr>
              <p:spPr bwMode="auto">
                <a:xfrm>
                  <a:off x="3831" y="1889"/>
                  <a:ext cx="226" cy="724"/>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9" name="Rectangle 18"/>
                <p:cNvSpPr>
                  <a:spLocks noChangeAspect="1" noChangeArrowheads="1"/>
                </p:cNvSpPr>
                <p:nvPr/>
              </p:nvSpPr>
              <p:spPr bwMode="auto">
                <a:xfrm>
                  <a:off x="1612" y="1889"/>
                  <a:ext cx="226" cy="724"/>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 name="Rectangle 19"/>
                <p:cNvSpPr>
                  <a:spLocks noChangeAspect="1" noChangeArrowheads="1"/>
                </p:cNvSpPr>
                <p:nvPr/>
              </p:nvSpPr>
              <p:spPr bwMode="auto">
                <a:xfrm>
                  <a:off x="975" y="1889"/>
                  <a:ext cx="229" cy="724"/>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1" name="Rectangle 20"/>
                <p:cNvSpPr>
                  <a:spLocks noChangeAspect="1" noChangeArrowheads="1"/>
                </p:cNvSpPr>
                <p:nvPr/>
              </p:nvSpPr>
              <p:spPr bwMode="auto">
                <a:xfrm>
                  <a:off x="1292" y="2296"/>
                  <a:ext cx="229"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2" name="Rectangle 21"/>
                <p:cNvSpPr>
                  <a:spLocks noChangeAspect="1" noChangeArrowheads="1"/>
                </p:cNvSpPr>
                <p:nvPr/>
              </p:nvSpPr>
              <p:spPr bwMode="auto">
                <a:xfrm>
                  <a:off x="661" y="2296"/>
                  <a:ext cx="223"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3" name="Rectangle 22"/>
                <p:cNvSpPr>
                  <a:spLocks noChangeAspect="1" noChangeArrowheads="1"/>
                </p:cNvSpPr>
                <p:nvPr/>
              </p:nvSpPr>
              <p:spPr bwMode="auto">
                <a:xfrm>
                  <a:off x="344" y="2296"/>
                  <a:ext cx="223"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4" name="Rectangle 23"/>
                <p:cNvSpPr>
                  <a:spLocks noChangeAspect="1" noChangeArrowheads="1"/>
                </p:cNvSpPr>
                <p:nvPr/>
              </p:nvSpPr>
              <p:spPr bwMode="auto">
                <a:xfrm>
                  <a:off x="27" y="2296"/>
                  <a:ext cx="223"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5" name="Rectangle 24"/>
                <p:cNvSpPr>
                  <a:spLocks noChangeAspect="1" noChangeArrowheads="1"/>
                </p:cNvSpPr>
                <p:nvPr/>
              </p:nvSpPr>
              <p:spPr bwMode="auto">
                <a:xfrm>
                  <a:off x="5420" y="1889"/>
                  <a:ext cx="226" cy="724"/>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6" name="Rectangle 25"/>
                <p:cNvSpPr>
                  <a:spLocks noChangeAspect="1" noChangeArrowheads="1"/>
                </p:cNvSpPr>
                <p:nvPr/>
              </p:nvSpPr>
              <p:spPr bwMode="auto">
                <a:xfrm>
                  <a:off x="4466" y="2296"/>
                  <a:ext cx="229"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7" name="Rectangle 26"/>
                <p:cNvSpPr>
                  <a:spLocks noChangeAspect="1" noChangeArrowheads="1"/>
                </p:cNvSpPr>
                <p:nvPr/>
              </p:nvSpPr>
              <p:spPr bwMode="auto">
                <a:xfrm>
                  <a:off x="4786" y="2296"/>
                  <a:ext cx="226"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8" name="Rectangle 27"/>
                <p:cNvSpPr>
                  <a:spLocks noChangeAspect="1" noChangeArrowheads="1"/>
                </p:cNvSpPr>
                <p:nvPr/>
              </p:nvSpPr>
              <p:spPr bwMode="auto">
                <a:xfrm>
                  <a:off x="5103" y="2296"/>
                  <a:ext cx="226" cy="317"/>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grpSp>
          <p:sp>
            <p:nvSpPr>
              <p:cNvPr id="10" name="Line 24"/>
              <p:cNvSpPr>
                <a:spLocks noChangeShapeType="1"/>
              </p:cNvSpPr>
              <p:nvPr/>
            </p:nvSpPr>
            <p:spPr bwMode="auto">
              <a:xfrm>
                <a:off x="1987525" y="1227451"/>
                <a:ext cx="48593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cxnSp>
          <p:nvCxnSpPr>
            <p:cNvPr id="6" name="Straight Arrow Connector 5"/>
            <p:cNvCxnSpPr/>
            <p:nvPr/>
          </p:nvCxnSpPr>
          <p:spPr>
            <a:xfrm>
              <a:off x="4524381" y="1172757"/>
              <a:ext cx="0" cy="384035"/>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7137" y="788722"/>
              <a:ext cx="1876234" cy="307863"/>
            </a:xfrm>
            <a:prstGeom prst="rect">
              <a:avLst/>
            </a:prstGeom>
            <a:noFill/>
          </p:spPr>
          <p:txBody>
            <a:bodyPr wrap="none">
              <a:spAutoFit/>
            </a:bodyPr>
            <a:lstStyle/>
            <a:p>
              <a:pPr eaLnBrk="1" hangingPunct="1">
                <a:defRPr/>
              </a:pPr>
              <a:r>
                <a:rPr lang="en-GB" sz="1400" i="1" dirty="0">
                  <a:solidFill>
                    <a:schemeClr val="tx1">
                      <a:lumMod val="65000"/>
                      <a:lumOff val="35000"/>
                    </a:schemeClr>
                  </a:solidFill>
                </a:rPr>
                <a:t>(Experimental inputs)</a:t>
              </a:r>
            </a:p>
          </p:txBody>
        </p:sp>
      </p:grpSp>
      <p:sp>
        <p:nvSpPr>
          <p:cNvPr id="29" name="TextBox 28"/>
          <p:cNvSpPr txBox="1">
            <a:spLocks noRot="1" noChangeAspect="1" noMove="1" noResize="1" noEditPoints="1" noAdjustHandles="1" noChangeArrowheads="1" noChangeShapeType="1" noTextEdit="1"/>
          </p:cNvSpPr>
          <p:nvPr/>
        </p:nvSpPr>
        <p:spPr>
          <a:xfrm>
            <a:off x="167136" y="3117531"/>
            <a:ext cx="1646605" cy="523220"/>
          </a:xfrm>
          <a:prstGeom prst="rect">
            <a:avLst/>
          </a:prstGeom>
          <a:blipFill rotWithShape="0">
            <a:blip r:embed="rId3" cstate="print">
              <a:extLst>
                <a:ext uri="{28A0092B-C50C-407E-A947-70E740481C1C}">
                  <a14:useLocalDpi xmlns:a14="http://schemas.microsoft.com/office/drawing/2010/main" val="0"/>
                </a:ext>
              </a:extLst>
            </a:blip>
            <a:stretch>
              <a:fillRect l="-1107" t="-1163" b="-11628"/>
            </a:stretch>
          </a:blipFill>
        </p:spPr>
        <p:txBody>
          <a:bodyPr/>
          <a:lstStyle/>
          <a:p>
            <a:pPr>
              <a:defRPr/>
            </a:pPr>
            <a:r>
              <a:rPr lang="en-GB">
                <a:noFill/>
              </a:rPr>
              <a:t> </a:t>
            </a:r>
          </a:p>
        </p:txBody>
      </p:sp>
      <p:grpSp>
        <p:nvGrpSpPr>
          <p:cNvPr id="30" name="Group 29"/>
          <p:cNvGrpSpPr>
            <a:grpSpLocks/>
          </p:cNvGrpSpPr>
          <p:nvPr/>
        </p:nvGrpSpPr>
        <p:grpSpPr bwMode="auto">
          <a:xfrm>
            <a:off x="212725" y="4983163"/>
            <a:ext cx="4967288" cy="1695450"/>
            <a:chOff x="212021" y="4982696"/>
            <a:chExt cx="4967702" cy="1696199"/>
          </a:xfrm>
        </p:grpSpPr>
        <p:grpSp>
          <p:nvGrpSpPr>
            <p:cNvPr id="31" name="Group 6"/>
            <p:cNvGrpSpPr>
              <a:grpSpLocks noChangeAspect="1"/>
            </p:cNvGrpSpPr>
            <p:nvPr/>
          </p:nvGrpSpPr>
          <p:grpSpPr bwMode="auto">
            <a:xfrm>
              <a:off x="3971710" y="5461363"/>
              <a:ext cx="1208013" cy="1217532"/>
              <a:chOff x="7180292" y="1173157"/>
              <a:chExt cx="1474788" cy="1485900"/>
            </a:xfrm>
          </p:grpSpPr>
          <p:sp>
            <p:nvSpPr>
              <p:cNvPr id="34" name="Rectangle 7"/>
              <p:cNvSpPr>
                <a:spLocks noChangeArrowheads="1"/>
              </p:cNvSpPr>
              <p:nvPr/>
            </p:nvSpPr>
            <p:spPr bwMode="auto">
              <a:xfrm>
                <a:off x="7180292" y="1173157"/>
                <a:ext cx="1474788" cy="148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35" name="Rectangle 8"/>
              <p:cNvSpPr>
                <a:spLocks noChangeArrowheads="1"/>
              </p:cNvSpPr>
              <p:nvPr/>
            </p:nvSpPr>
            <p:spPr bwMode="auto">
              <a:xfrm>
                <a:off x="7180292" y="1173157"/>
                <a:ext cx="1474788" cy="148590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36" name="Line 56"/>
              <p:cNvSpPr>
                <a:spLocks noChangeShapeType="1"/>
              </p:cNvSpPr>
              <p:nvPr/>
            </p:nvSpPr>
            <p:spPr bwMode="auto">
              <a:xfrm>
                <a:off x="7180292" y="11731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 name="Freeform 10"/>
              <p:cNvSpPr>
                <a:spLocks/>
              </p:cNvSpPr>
              <p:nvPr/>
            </p:nvSpPr>
            <p:spPr bwMode="auto">
              <a:xfrm>
                <a:off x="7180292" y="1173157"/>
                <a:ext cx="1474788" cy="1485900"/>
              </a:xfrm>
              <a:custGeom>
                <a:avLst/>
                <a:gdLst>
                  <a:gd name="T0" fmla="*/ 0 w 208"/>
                  <a:gd name="T1" fmla="*/ 2147483646 h 208"/>
                  <a:gd name="T2" fmla="*/ 2147483646 w 208"/>
                  <a:gd name="T3" fmla="*/ 2147483646 h 208"/>
                  <a:gd name="T4" fmla="*/ 2147483646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0" y="208"/>
                    </a:moveTo>
                    <a:lnTo>
                      <a:pt x="208" y="208"/>
                    </a:lnTo>
                    <a:lnTo>
                      <a:pt x="20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 name="Line 58"/>
              <p:cNvSpPr>
                <a:spLocks noChangeShapeType="1"/>
              </p:cNvSpPr>
              <p:nvPr/>
            </p:nvSpPr>
            <p:spPr bwMode="auto">
              <a:xfrm flipV="1">
                <a:off x="7180292"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 name="Line 59"/>
              <p:cNvSpPr>
                <a:spLocks noChangeShapeType="1"/>
              </p:cNvSpPr>
              <p:nvPr/>
            </p:nvSpPr>
            <p:spPr bwMode="auto">
              <a:xfrm>
                <a:off x="7180292" y="26590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 name="Line 60"/>
              <p:cNvSpPr>
                <a:spLocks noChangeShapeType="1"/>
              </p:cNvSpPr>
              <p:nvPr/>
            </p:nvSpPr>
            <p:spPr bwMode="auto">
              <a:xfrm flipV="1">
                <a:off x="7180292"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 name="Line 61"/>
              <p:cNvSpPr>
                <a:spLocks noChangeShapeType="1"/>
              </p:cNvSpPr>
              <p:nvPr/>
            </p:nvSpPr>
            <p:spPr bwMode="auto">
              <a:xfrm flipV="1">
                <a:off x="7180292"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 name="Line 62"/>
              <p:cNvSpPr>
                <a:spLocks noChangeShapeType="1"/>
              </p:cNvSpPr>
              <p:nvPr/>
            </p:nvSpPr>
            <p:spPr bwMode="auto">
              <a:xfrm>
                <a:off x="7180292"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64"/>
              <p:cNvSpPr>
                <a:spLocks noChangeShapeType="1"/>
              </p:cNvSpPr>
              <p:nvPr/>
            </p:nvSpPr>
            <p:spPr bwMode="auto">
              <a:xfrm flipV="1">
                <a:off x="767717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65"/>
              <p:cNvSpPr>
                <a:spLocks noChangeShapeType="1"/>
              </p:cNvSpPr>
              <p:nvPr/>
            </p:nvSpPr>
            <p:spPr bwMode="auto">
              <a:xfrm>
                <a:off x="767717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 name="Line 67"/>
              <p:cNvSpPr>
                <a:spLocks noChangeShapeType="1"/>
              </p:cNvSpPr>
              <p:nvPr/>
            </p:nvSpPr>
            <p:spPr bwMode="auto">
              <a:xfrm flipV="1">
                <a:off x="816612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 name="Line 68"/>
              <p:cNvSpPr>
                <a:spLocks noChangeShapeType="1"/>
              </p:cNvSpPr>
              <p:nvPr/>
            </p:nvSpPr>
            <p:spPr bwMode="auto">
              <a:xfrm>
                <a:off x="816612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 name="Line 70"/>
              <p:cNvSpPr>
                <a:spLocks noChangeShapeType="1"/>
              </p:cNvSpPr>
              <p:nvPr/>
            </p:nvSpPr>
            <p:spPr bwMode="auto">
              <a:xfrm flipV="1">
                <a:off x="865507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Line 71"/>
              <p:cNvSpPr>
                <a:spLocks noChangeShapeType="1"/>
              </p:cNvSpPr>
              <p:nvPr/>
            </p:nvSpPr>
            <p:spPr bwMode="auto">
              <a:xfrm>
                <a:off x="865507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 name="Line 73"/>
              <p:cNvSpPr>
                <a:spLocks noChangeShapeType="1"/>
              </p:cNvSpPr>
              <p:nvPr/>
            </p:nvSpPr>
            <p:spPr bwMode="auto">
              <a:xfrm>
                <a:off x="7180292" y="26590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0" name="Line 74"/>
              <p:cNvSpPr>
                <a:spLocks noChangeShapeType="1"/>
              </p:cNvSpPr>
              <p:nvPr/>
            </p:nvSpPr>
            <p:spPr bwMode="auto">
              <a:xfrm flipH="1">
                <a:off x="8632854" y="26590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 name="Line 76"/>
              <p:cNvSpPr>
                <a:spLocks noChangeShapeType="1"/>
              </p:cNvSpPr>
              <p:nvPr/>
            </p:nvSpPr>
            <p:spPr bwMode="auto">
              <a:xfrm>
                <a:off x="7180292" y="2359020"/>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 name="Line 77"/>
              <p:cNvSpPr>
                <a:spLocks noChangeShapeType="1"/>
              </p:cNvSpPr>
              <p:nvPr/>
            </p:nvSpPr>
            <p:spPr bwMode="auto">
              <a:xfrm flipH="1">
                <a:off x="8632854" y="2359020"/>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 name="Line 79"/>
              <p:cNvSpPr>
                <a:spLocks noChangeShapeType="1"/>
              </p:cNvSpPr>
              <p:nvPr/>
            </p:nvSpPr>
            <p:spPr bwMode="auto">
              <a:xfrm>
                <a:off x="7180292" y="2065332"/>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 name="Line 80"/>
              <p:cNvSpPr>
                <a:spLocks noChangeShapeType="1"/>
              </p:cNvSpPr>
              <p:nvPr/>
            </p:nvSpPr>
            <p:spPr bwMode="auto">
              <a:xfrm flipH="1">
                <a:off x="8632854" y="2065332"/>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 name="Line 82"/>
              <p:cNvSpPr>
                <a:spLocks noChangeShapeType="1"/>
              </p:cNvSpPr>
              <p:nvPr/>
            </p:nvSpPr>
            <p:spPr bwMode="auto">
              <a:xfrm>
                <a:off x="7180292" y="17652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 name="Line 83"/>
              <p:cNvSpPr>
                <a:spLocks noChangeShapeType="1"/>
              </p:cNvSpPr>
              <p:nvPr/>
            </p:nvSpPr>
            <p:spPr bwMode="auto">
              <a:xfrm flipH="1">
                <a:off x="8632854" y="17652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 name="Line 85"/>
              <p:cNvSpPr>
                <a:spLocks noChangeShapeType="1"/>
              </p:cNvSpPr>
              <p:nvPr/>
            </p:nvSpPr>
            <p:spPr bwMode="auto">
              <a:xfrm>
                <a:off x="7180292" y="14731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 name="Line 86"/>
              <p:cNvSpPr>
                <a:spLocks noChangeShapeType="1"/>
              </p:cNvSpPr>
              <p:nvPr/>
            </p:nvSpPr>
            <p:spPr bwMode="auto">
              <a:xfrm flipH="1">
                <a:off x="8632854" y="14731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 name="Line 88"/>
              <p:cNvSpPr>
                <a:spLocks noChangeShapeType="1"/>
              </p:cNvSpPr>
              <p:nvPr/>
            </p:nvSpPr>
            <p:spPr bwMode="auto">
              <a:xfrm>
                <a:off x="7180292" y="11731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0" name="Line 89"/>
              <p:cNvSpPr>
                <a:spLocks noChangeShapeType="1"/>
              </p:cNvSpPr>
              <p:nvPr/>
            </p:nvSpPr>
            <p:spPr bwMode="auto">
              <a:xfrm flipH="1">
                <a:off x="8632854" y="11731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 name="Line 91"/>
              <p:cNvSpPr>
                <a:spLocks noChangeShapeType="1"/>
              </p:cNvSpPr>
              <p:nvPr/>
            </p:nvSpPr>
            <p:spPr bwMode="auto">
              <a:xfrm>
                <a:off x="7180292" y="11731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 name="Freeform 45"/>
              <p:cNvSpPr>
                <a:spLocks/>
              </p:cNvSpPr>
              <p:nvPr/>
            </p:nvSpPr>
            <p:spPr bwMode="auto">
              <a:xfrm>
                <a:off x="7180292" y="1173157"/>
                <a:ext cx="1474788" cy="1485900"/>
              </a:xfrm>
              <a:custGeom>
                <a:avLst/>
                <a:gdLst>
                  <a:gd name="T0" fmla="*/ 0 w 208"/>
                  <a:gd name="T1" fmla="*/ 2147483646 h 208"/>
                  <a:gd name="T2" fmla="*/ 2147483646 w 208"/>
                  <a:gd name="T3" fmla="*/ 2147483646 h 208"/>
                  <a:gd name="T4" fmla="*/ 2147483646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0" y="208"/>
                    </a:moveTo>
                    <a:lnTo>
                      <a:pt x="208" y="208"/>
                    </a:lnTo>
                    <a:lnTo>
                      <a:pt x="20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3" name="Line 93"/>
              <p:cNvSpPr>
                <a:spLocks noChangeShapeType="1"/>
              </p:cNvSpPr>
              <p:nvPr/>
            </p:nvSpPr>
            <p:spPr bwMode="auto">
              <a:xfrm flipV="1">
                <a:off x="7180292"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 name="Freeform 47"/>
              <p:cNvSpPr>
                <a:spLocks/>
              </p:cNvSpPr>
              <p:nvPr/>
            </p:nvSpPr>
            <p:spPr bwMode="auto">
              <a:xfrm>
                <a:off x="7188229" y="1408107"/>
                <a:ext cx="1239838" cy="1022350"/>
              </a:xfrm>
              <a:custGeom>
                <a:avLst/>
                <a:gdLst>
                  <a:gd name="T0" fmla="*/ 2147483646 w 781"/>
                  <a:gd name="T1" fmla="*/ 2147483646 h 644"/>
                  <a:gd name="T2" fmla="*/ 2147483646 w 781"/>
                  <a:gd name="T3" fmla="*/ 2147483646 h 644"/>
                  <a:gd name="T4" fmla="*/ 2147483646 w 781"/>
                  <a:gd name="T5" fmla="*/ 2147483646 h 644"/>
                  <a:gd name="T6" fmla="*/ 2147483646 w 781"/>
                  <a:gd name="T7" fmla="*/ 2147483646 h 644"/>
                  <a:gd name="T8" fmla="*/ 2147483646 w 781"/>
                  <a:gd name="T9" fmla="*/ 2147483646 h 644"/>
                  <a:gd name="T10" fmla="*/ 2147483646 w 781"/>
                  <a:gd name="T11" fmla="*/ 2147483646 h 644"/>
                  <a:gd name="T12" fmla="*/ 2147483646 w 781"/>
                  <a:gd name="T13" fmla="*/ 2147483646 h 644"/>
                  <a:gd name="T14" fmla="*/ 2147483646 w 781"/>
                  <a:gd name="T15" fmla="*/ 2147483646 h 644"/>
                  <a:gd name="T16" fmla="*/ 2147483646 w 781"/>
                  <a:gd name="T17" fmla="*/ 2147483646 h 644"/>
                  <a:gd name="T18" fmla="*/ 2147483646 w 781"/>
                  <a:gd name="T19" fmla="*/ 2147483646 h 644"/>
                  <a:gd name="T20" fmla="*/ 2147483646 w 781"/>
                  <a:gd name="T21" fmla="*/ 2147483646 h 644"/>
                  <a:gd name="T22" fmla="*/ 2147483646 w 781"/>
                  <a:gd name="T23" fmla="*/ 2147483646 h 644"/>
                  <a:gd name="T24" fmla="*/ 2147483646 w 781"/>
                  <a:gd name="T25" fmla="*/ 0 h 644"/>
                  <a:gd name="T26" fmla="*/ 2147483646 w 781"/>
                  <a:gd name="T27" fmla="*/ 2147483646 h 644"/>
                  <a:gd name="T28" fmla="*/ 2147483646 w 781"/>
                  <a:gd name="T29" fmla="*/ 2147483646 h 644"/>
                  <a:gd name="T30" fmla="*/ 2147483646 w 781"/>
                  <a:gd name="T31" fmla="*/ 2147483646 h 644"/>
                  <a:gd name="T32" fmla="*/ 2147483646 w 781"/>
                  <a:gd name="T33" fmla="*/ 2147483646 h 644"/>
                  <a:gd name="T34" fmla="*/ 2147483646 w 781"/>
                  <a:gd name="T35" fmla="*/ 2147483646 h 644"/>
                  <a:gd name="T36" fmla="*/ 2147483646 w 781"/>
                  <a:gd name="T37" fmla="*/ 2147483646 h 644"/>
                  <a:gd name="T38" fmla="*/ 2147483646 w 781"/>
                  <a:gd name="T39" fmla="*/ 2147483646 h 644"/>
                  <a:gd name="T40" fmla="*/ 2147483646 w 781"/>
                  <a:gd name="T41" fmla="*/ 2147483646 h 644"/>
                  <a:gd name="T42" fmla="*/ 2147483646 w 781"/>
                  <a:gd name="T43" fmla="*/ 2147483646 h 644"/>
                  <a:gd name="T44" fmla="*/ 2147483646 w 781"/>
                  <a:gd name="T45" fmla="*/ 2147483646 h 644"/>
                  <a:gd name="T46" fmla="*/ 2147483646 w 781"/>
                  <a:gd name="T47" fmla="*/ 2147483646 h 644"/>
                  <a:gd name="T48" fmla="*/ 2147483646 w 781"/>
                  <a:gd name="T49" fmla="*/ 2147483646 h 644"/>
                  <a:gd name="T50" fmla="*/ 2147483646 w 781"/>
                  <a:gd name="T51" fmla="*/ 2147483646 h 644"/>
                  <a:gd name="T52" fmla="*/ 2147483646 w 781"/>
                  <a:gd name="T53" fmla="*/ 2147483646 h 644"/>
                  <a:gd name="T54" fmla="*/ 2147483646 w 781"/>
                  <a:gd name="T55" fmla="*/ 2147483646 h 644"/>
                  <a:gd name="T56" fmla="*/ 2147483646 w 781"/>
                  <a:gd name="T57" fmla="*/ 2147483646 h 644"/>
                  <a:gd name="T58" fmla="*/ 2147483646 w 781"/>
                  <a:gd name="T59" fmla="*/ 2147483646 h 644"/>
                  <a:gd name="T60" fmla="*/ 2147483646 w 781"/>
                  <a:gd name="T61" fmla="*/ 2147483646 h 644"/>
                  <a:gd name="T62" fmla="*/ 2147483646 w 781"/>
                  <a:gd name="T63" fmla="*/ 2147483646 h 644"/>
                  <a:gd name="T64" fmla="*/ 2147483646 w 781"/>
                  <a:gd name="T65" fmla="*/ 2147483646 h 644"/>
                  <a:gd name="T66" fmla="*/ 2147483646 w 781"/>
                  <a:gd name="T67" fmla="*/ 2147483646 h 644"/>
                  <a:gd name="T68" fmla="*/ 2147483646 w 781"/>
                  <a:gd name="T69" fmla="*/ 2147483646 h 644"/>
                  <a:gd name="T70" fmla="*/ 2147483646 w 781"/>
                  <a:gd name="T71" fmla="*/ 2147483646 h 644"/>
                  <a:gd name="T72" fmla="*/ 2147483646 w 781"/>
                  <a:gd name="T73" fmla="*/ 2147483646 h 644"/>
                  <a:gd name="T74" fmla="*/ 2147483646 w 781"/>
                  <a:gd name="T75" fmla="*/ 2147483646 h 644"/>
                  <a:gd name="T76" fmla="*/ 2147483646 w 781"/>
                  <a:gd name="T77" fmla="*/ 2147483646 h 644"/>
                  <a:gd name="T78" fmla="*/ 2147483646 w 781"/>
                  <a:gd name="T79" fmla="*/ 2147483646 h 644"/>
                  <a:gd name="T80" fmla="*/ 2147483646 w 781"/>
                  <a:gd name="T81" fmla="*/ 2147483646 h 644"/>
                  <a:gd name="T82" fmla="*/ 2147483646 w 781"/>
                  <a:gd name="T83" fmla="*/ 2147483646 h 6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44"/>
                  <a:gd name="T128" fmla="*/ 781 w 781"/>
                  <a:gd name="T129" fmla="*/ 644 h 6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44">
                    <a:moveTo>
                      <a:pt x="0" y="513"/>
                    </a:moveTo>
                    <a:lnTo>
                      <a:pt x="9" y="509"/>
                    </a:lnTo>
                    <a:lnTo>
                      <a:pt x="13" y="509"/>
                    </a:lnTo>
                    <a:lnTo>
                      <a:pt x="18" y="504"/>
                    </a:lnTo>
                    <a:lnTo>
                      <a:pt x="27" y="491"/>
                    </a:lnTo>
                    <a:lnTo>
                      <a:pt x="31" y="491"/>
                    </a:lnTo>
                    <a:lnTo>
                      <a:pt x="36" y="482"/>
                    </a:lnTo>
                    <a:lnTo>
                      <a:pt x="45" y="491"/>
                    </a:lnTo>
                    <a:lnTo>
                      <a:pt x="49" y="495"/>
                    </a:lnTo>
                    <a:lnTo>
                      <a:pt x="58" y="504"/>
                    </a:lnTo>
                    <a:lnTo>
                      <a:pt x="62" y="522"/>
                    </a:lnTo>
                    <a:lnTo>
                      <a:pt x="67" y="522"/>
                    </a:lnTo>
                    <a:lnTo>
                      <a:pt x="76" y="513"/>
                    </a:lnTo>
                    <a:lnTo>
                      <a:pt x="80" y="482"/>
                    </a:lnTo>
                    <a:lnTo>
                      <a:pt x="89" y="468"/>
                    </a:lnTo>
                    <a:lnTo>
                      <a:pt x="94" y="459"/>
                    </a:lnTo>
                    <a:lnTo>
                      <a:pt x="98" y="464"/>
                    </a:lnTo>
                    <a:lnTo>
                      <a:pt x="107" y="459"/>
                    </a:lnTo>
                    <a:lnTo>
                      <a:pt x="111" y="459"/>
                    </a:lnTo>
                    <a:lnTo>
                      <a:pt x="116" y="459"/>
                    </a:lnTo>
                    <a:lnTo>
                      <a:pt x="125" y="450"/>
                    </a:lnTo>
                    <a:lnTo>
                      <a:pt x="129" y="437"/>
                    </a:lnTo>
                    <a:lnTo>
                      <a:pt x="138" y="428"/>
                    </a:lnTo>
                    <a:lnTo>
                      <a:pt x="143" y="437"/>
                    </a:lnTo>
                    <a:lnTo>
                      <a:pt x="147" y="455"/>
                    </a:lnTo>
                    <a:lnTo>
                      <a:pt x="156" y="468"/>
                    </a:lnTo>
                    <a:lnTo>
                      <a:pt x="161" y="477"/>
                    </a:lnTo>
                    <a:lnTo>
                      <a:pt x="165" y="477"/>
                    </a:lnTo>
                    <a:lnTo>
                      <a:pt x="174" y="477"/>
                    </a:lnTo>
                    <a:lnTo>
                      <a:pt x="178" y="482"/>
                    </a:lnTo>
                    <a:lnTo>
                      <a:pt x="187" y="495"/>
                    </a:lnTo>
                    <a:lnTo>
                      <a:pt x="192" y="509"/>
                    </a:lnTo>
                    <a:lnTo>
                      <a:pt x="196" y="459"/>
                    </a:lnTo>
                    <a:lnTo>
                      <a:pt x="205" y="351"/>
                    </a:lnTo>
                    <a:lnTo>
                      <a:pt x="210" y="234"/>
                    </a:lnTo>
                    <a:lnTo>
                      <a:pt x="214" y="126"/>
                    </a:lnTo>
                    <a:lnTo>
                      <a:pt x="223" y="54"/>
                    </a:lnTo>
                    <a:lnTo>
                      <a:pt x="228" y="14"/>
                    </a:lnTo>
                    <a:lnTo>
                      <a:pt x="236" y="0"/>
                    </a:lnTo>
                    <a:lnTo>
                      <a:pt x="241" y="5"/>
                    </a:lnTo>
                    <a:lnTo>
                      <a:pt x="245" y="41"/>
                    </a:lnTo>
                    <a:lnTo>
                      <a:pt x="254" y="104"/>
                    </a:lnTo>
                    <a:lnTo>
                      <a:pt x="259" y="144"/>
                    </a:lnTo>
                    <a:lnTo>
                      <a:pt x="268" y="171"/>
                    </a:lnTo>
                    <a:lnTo>
                      <a:pt x="272" y="194"/>
                    </a:lnTo>
                    <a:lnTo>
                      <a:pt x="277" y="207"/>
                    </a:lnTo>
                    <a:lnTo>
                      <a:pt x="286" y="216"/>
                    </a:lnTo>
                    <a:lnTo>
                      <a:pt x="290" y="230"/>
                    </a:lnTo>
                    <a:lnTo>
                      <a:pt x="294" y="261"/>
                    </a:lnTo>
                    <a:lnTo>
                      <a:pt x="303" y="293"/>
                    </a:lnTo>
                    <a:lnTo>
                      <a:pt x="308" y="365"/>
                    </a:lnTo>
                    <a:lnTo>
                      <a:pt x="317" y="473"/>
                    </a:lnTo>
                    <a:lnTo>
                      <a:pt x="321" y="531"/>
                    </a:lnTo>
                    <a:lnTo>
                      <a:pt x="326" y="576"/>
                    </a:lnTo>
                    <a:lnTo>
                      <a:pt x="335" y="608"/>
                    </a:lnTo>
                    <a:lnTo>
                      <a:pt x="339" y="621"/>
                    </a:lnTo>
                    <a:lnTo>
                      <a:pt x="344" y="612"/>
                    </a:lnTo>
                    <a:lnTo>
                      <a:pt x="352" y="630"/>
                    </a:lnTo>
                    <a:lnTo>
                      <a:pt x="357" y="644"/>
                    </a:lnTo>
                    <a:lnTo>
                      <a:pt x="366" y="635"/>
                    </a:lnTo>
                    <a:lnTo>
                      <a:pt x="370" y="612"/>
                    </a:lnTo>
                    <a:lnTo>
                      <a:pt x="375" y="599"/>
                    </a:lnTo>
                    <a:lnTo>
                      <a:pt x="384" y="585"/>
                    </a:lnTo>
                    <a:lnTo>
                      <a:pt x="388" y="590"/>
                    </a:lnTo>
                    <a:lnTo>
                      <a:pt x="397" y="590"/>
                    </a:lnTo>
                    <a:lnTo>
                      <a:pt x="402" y="594"/>
                    </a:lnTo>
                    <a:lnTo>
                      <a:pt x="406" y="581"/>
                    </a:lnTo>
                    <a:lnTo>
                      <a:pt x="415" y="576"/>
                    </a:lnTo>
                    <a:lnTo>
                      <a:pt x="419" y="567"/>
                    </a:lnTo>
                    <a:lnTo>
                      <a:pt x="424" y="567"/>
                    </a:lnTo>
                    <a:lnTo>
                      <a:pt x="433" y="554"/>
                    </a:lnTo>
                    <a:lnTo>
                      <a:pt x="437" y="545"/>
                    </a:lnTo>
                    <a:lnTo>
                      <a:pt x="446" y="531"/>
                    </a:lnTo>
                    <a:lnTo>
                      <a:pt x="451" y="513"/>
                    </a:lnTo>
                    <a:lnTo>
                      <a:pt x="455" y="504"/>
                    </a:lnTo>
                    <a:lnTo>
                      <a:pt x="464" y="504"/>
                    </a:lnTo>
                    <a:lnTo>
                      <a:pt x="469" y="500"/>
                    </a:lnTo>
                    <a:lnTo>
                      <a:pt x="473" y="500"/>
                    </a:lnTo>
                    <a:lnTo>
                      <a:pt x="482" y="504"/>
                    </a:lnTo>
                    <a:lnTo>
                      <a:pt x="486" y="513"/>
                    </a:lnTo>
                    <a:lnTo>
                      <a:pt x="495" y="522"/>
                    </a:lnTo>
                    <a:lnTo>
                      <a:pt x="500" y="536"/>
                    </a:lnTo>
                    <a:lnTo>
                      <a:pt x="504" y="549"/>
                    </a:lnTo>
                    <a:lnTo>
                      <a:pt x="513" y="558"/>
                    </a:lnTo>
                    <a:lnTo>
                      <a:pt x="518" y="554"/>
                    </a:lnTo>
                    <a:lnTo>
                      <a:pt x="522" y="540"/>
                    </a:lnTo>
                    <a:lnTo>
                      <a:pt x="531" y="536"/>
                    </a:lnTo>
                    <a:lnTo>
                      <a:pt x="535" y="536"/>
                    </a:lnTo>
                    <a:lnTo>
                      <a:pt x="544" y="527"/>
                    </a:lnTo>
                    <a:lnTo>
                      <a:pt x="549" y="531"/>
                    </a:lnTo>
                    <a:lnTo>
                      <a:pt x="553" y="536"/>
                    </a:lnTo>
                    <a:lnTo>
                      <a:pt x="562" y="522"/>
                    </a:lnTo>
                    <a:lnTo>
                      <a:pt x="567" y="504"/>
                    </a:lnTo>
                    <a:lnTo>
                      <a:pt x="576" y="500"/>
                    </a:lnTo>
                    <a:lnTo>
                      <a:pt x="580" y="491"/>
                    </a:lnTo>
                    <a:lnTo>
                      <a:pt x="585" y="500"/>
                    </a:lnTo>
                    <a:lnTo>
                      <a:pt x="593" y="500"/>
                    </a:lnTo>
                    <a:lnTo>
                      <a:pt x="598" y="500"/>
                    </a:lnTo>
                    <a:lnTo>
                      <a:pt x="602" y="495"/>
                    </a:lnTo>
                    <a:lnTo>
                      <a:pt x="611" y="486"/>
                    </a:lnTo>
                    <a:lnTo>
                      <a:pt x="616" y="468"/>
                    </a:lnTo>
                    <a:lnTo>
                      <a:pt x="625" y="455"/>
                    </a:lnTo>
                    <a:lnTo>
                      <a:pt x="629" y="446"/>
                    </a:lnTo>
                    <a:lnTo>
                      <a:pt x="634" y="441"/>
                    </a:lnTo>
                    <a:lnTo>
                      <a:pt x="643" y="459"/>
                    </a:lnTo>
                    <a:lnTo>
                      <a:pt x="647" y="464"/>
                    </a:lnTo>
                    <a:lnTo>
                      <a:pt x="651" y="446"/>
                    </a:lnTo>
                    <a:lnTo>
                      <a:pt x="660" y="432"/>
                    </a:lnTo>
                    <a:lnTo>
                      <a:pt x="665" y="428"/>
                    </a:lnTo>
                    <a:lnTo>
                      <a:pt x="674" y="432"/>
                    </a:lnTo>
                    <a:lnTo>
                      <a:pt x="678" y="446"/>
                    </a:lnTo>
                    <a:lnTo>
                      <a:pt x="683" y="455"/>
                    </a:lnTo>
                    <a:lnTo>
                      <a:pt x="692" y="468"/>
                    </a:lnTo>
                    <a:lnTo>
                      <a:pt x="696" y="473"/>
                    </a:lnTo>
                    <a:lnTo>
                      <a:pt x="705" y="477"/>
                    </a:lnTo>
                    <a:lnTo>
                      <a:pt x="710" y="473"/>
                    </a:lnTo>
                    <a:lnTo>
                      <a:pt x="714" y="477"/>
                    </a:lnTo>
                    <a:lnTo>
                      <a:pt x="723" y="495"/>
                    </a:lnTo>
                    <a:lnTo>
                      <a:pt x="727" y="495"/>
                    </a:lnTo>
                    <a:lnTo>
                      <a:pt x="732" y="491"/>
                    </a:lnTo>
                    <a:lnTo>
                      <a:pt x="741" y="477"/>
                    </a:lnTo>
                    <a:lnTo>
                      <a:pt x="745" y="464"/>
                    </a:lnTo>
                    <a:lnTo>
                      <a:pt x="754" y="441"/>
                    </a:lnTo>
                    <a:lnTo>
                      <a:pt x="759" y="419"/>
                    </a:lnTo>
                    <a:lnTo>
                      <a:pt x="763" y="405"/>
                    </a:lnTo>
                    <a:lnTo>
                      <a:pt x="772" y="410"/>
                    </a:lnTo>
                    <a:lnTo>
                      <a:pt x="776" y="423"/>
                    </a:lnTo>
                    <a:lnTo>
                      <a:pt x="781" y="441"/>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5" name="Freeform 48"/>
              <p:cNvSpPr>
                <a:spLocks/>
              </p:cNvSpPr>
              <p:nvPr/>
            </p:nvSpPr>
            <p:spPr bwMode="auto">
              <a:xfrm>
                <a:off x="7188229" y="1273170"/>
                <a:ext cx="1239838" cy="1085850"/>
              </a:xfrm>
              <a:custGeom>
                <a:avLst/>
                <a:gdLst>
                  <a:gd name="T0" fmla="*/ 2147483646 w 781"/>
                  <a:gd name="T1" fmla="*/ 2147483646 h 684"/>
                  <a:gd name="T2" fmla="*/ 2147483646 w 781"/>
                  <a:gd name="T3" fmla="*/ 2147483646 h 684"/>
                  <a:gd name="T4" fmla="*/ 2147483646 w 781"/>
                  <a:gd name="T5" fmla="*/ 2147483646 h 684"/>
                  <a:gd name="T6" fmla="*/ 2147483646 w 781"/>
                  <a:gd name="T7" fmla="*/ 2147483646 h 684"/>
                  <a:gd name="T8" fmla="*/ 2147483646 w 781"/>
                  <a:gd name="T9" fmla="*/ 2147483646 h 684"/>
                  <a:gd name="T10" fmla="*/ 2147483646 w 781"/>
                  <a:gd name="T11" fmla="*/ 2147483646 h 684"/>
                  <a:gd name="T12" fmla="*/ 2147483646 w 781"/>
                  <a:gd name="T13" fmla="*/ 2147483646 h 684"/>
                  <a:gd name="T14" fmla="*/ 2147483646 w 781"/>
                  <a:gd name="T15" fmla="*/ 2147483646 h 684"/>
                  <a:gd name="T16" fmla="*/ 2147483646 w 781"/>
                  <a:gd name="T17" fmla="*/ 2147483646 h 684"/>
                  <a:gd name="T18" fmla="*/ 2147483646 w 781"/>
                  <a:gd name="T19" fmla="*/ 2147483646 h 684"/>
                  <a:gd name="T20" fmla="*/ 2147483646 w 781"/>
                  <a:gd name="T21" fmla="*/ 2147483646 h 684"/>
                  <a:gd name="T22" fmla="*/ 2147483646 w 781"/>
                  <a:gd name="T23" fmla="*/ 2147483646 h 684"/>
                  <a:gd name="T24" fmla="*/ 2147483646 w 781"/>
                  <a:gd name="T25" fmla="*/ 2147483646 h 684"/>
                  <a:gd name="T26" fmla="*/ 2147483646 w 781"/>
                  <a:gd name="T27" fmla="*/ 2147483646 h 684"/>
                  <a:gd name="T28" fmla="*/ 2147483646 w 781"/>
                  <a:gd name="T29" fmla="*/ 2147483646 h 684"/>
                  <a:gd name="T30" fmla="*/ 2147483646 w 781"/>
                  <a:gd name="T31" fmla="*/ 2147483646 h 684"/>
                  <a:gd name="T32" fmla="*/ 2147483646 w 781"/>
                  <a:gd name="T33" fmla="*/ 2147483646 h 684"/>
                  <a:gd name="T34" fmla="*/ 2147483646 w 781"/>
                  <a:gd name="T35" fmla="*/ 2147483646 h 684"/>
                  <a:gd name="T36" fmla="*/ 2147483646 w 781"/>
                  <a:gd name="T37" fmla="*/ 2147483646 h 684"/>
                  <a:gd name="T38" fmla="*/ 2147483646 w 781"/>
                  <a:gd name="T39" fmla="*/ 2147483646 h 684"/>
                  <a:gd name="T40" fmla="*/ 2147483646 w 781"/>
                  <a:gd name="T41" fmla="*/ 2147483646 h 684"/>
                  <a:gd name="T42" fmla="*/ 2147483646 w 781"/>
                  <a:gd name="T43" fmla="*/ 2147483646 h 684"/>
                  <a:gd name="T44" fmla="*/ 2147483646 w 781"/>
                  <a:gd name="T45" fmla="*/ 2147483646 h 684"/>
                  <a:gd name="T46" fmla="*/ 2147483646 w 781"/>
                  <a:gd name="T47" fmla="*/ 2147483646 h 684"/>
                  <a:gd name="T48" fmla="*/ 2147483646 w 781"/>
                  <a:gd name="T49" fmla="*/ 2147483646 h 684"/>
                  <a:gd name="T50" fmla="*/ 2147483646 w 781"/>
                  <a:gd name="T51" fmla="*/ 2147483646 h 684"/>
                  <a:gd name="T52" fmla="*/ 2147483646 w 781"/>
                  <a:gd name="T53" fmla="*/ 2147483646 h 684"/>
                  <a:gd name="T54" fmla="*/ 2147483646 w 781"/>
                  <a:gd name="T55" fmla="*/ 2147483646 h 684"/>
                  <a:gd name="T56" fmla="*/ 2147483646 w 781"/>
                  <a:gd name="T57" fmla="*/ 2147483646 h 684"/>
                  <a:gd name="T58" fmla="*/ 2147483646 w 781"/>
                  <a:gd name="T59" fmla="*/ 2147483646 h 684"/>
                  <a:gd name="T60" fmla="*/ 2147483646 w 781"/>
                  <a:gd name="T61" fmla="*/ 2147483646 h 684"/>
                  <a:gd name="T62" fmla="*/ 2147483646 w 781"/>
                  <a:gd name="T63" fmla="*/ 2147483646 h 684"/>
                  <a:gd name="T64" fmla="*/ 2147483646 w 781"/>
                  <a:gd name="T65" fmla="*/ 2147483646 h 684"/>
                  <a:gd name="T66" fmla="*/ 2147483646 w 781"/>
                  <a:gd name="T67" fmla="*/ 2147483646 h 684"/>
                  <a:gd name="T68" fmla="*/ 2147483646 w 781"/>
                  <a:gd name="T69" fmla="*/ 2147483646 h 684"/>
                  <a:gd name="T70" fmla="*/ 2147483646 w 781"/>
                  <a:gd name="T71" fmla="*/ 2147483646 h 684"/>
                  <a:gd name="T72" fmla="*/ 2147483646 w 781"/>
                  <a:gd name="T73" fmla="*/ 2147483646 h 684"/>
                  <a:gd name="T74" fmla="*/ 2147483646 w 781"/>
                  <a:gd name="T75" fmla="*/ 2147483646 h 684"/>
                  <a:gd name="T76" fmla="*/ 2147483646 w 781"/>
                  <a:gd name="T77" fmla="*/ 2147483646 h 684"/>
                  <a:gd name="T78" fmla="*/ 2147483646 w 781"/>
                  <a:gd name="T79" fmla="*/ 2147483646 h 684"/>
                  <a:gd name="T80" fmla="*/ 2147483646 w 781"/>
                  <a:gd name="T81" fmla="*/ 2147483646 h 684"/>
                  <a:gd name="T82" fmla="*/ 2147483646 w 781"/>
                  <a:gd name="T83" fmla="*/ 2147483646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4"/>
                  <a:gd name="T128" fmla="*/ 781 w 781"/>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4">
                    <a:moveTo>
                      <a:pt x="0" y="621"/>
                    </a:moveTo>
                    <a:lnTo>
                      <a:pt x="9" y="625"/>
                    </a:lnTo>
                    <a:lnTo>
                      <a:pt x="13" y="625"/>
                    </a:lnTo>
                    <a:lnTo>
                      <a:pt x="18" y="625"/>
                    </a:lnTo>
                    <a:lnTo>
                      <a:pt x="27" y="630"/>
                    </a:lnTo>
                    <a:lnTo>
                      <a:pt x="31" y="634"/>
                    </a:lnTo>
                    <a:lnTo>
                      <a:pt x="36" y="643"/>
                    </a:lnTo>
                    <a:lnTo>
                      <a:pt x="45" y="648"/>
                    </a:lnTo>
                    <a:lnTo>
                      <a:pt x="49" y="648"/>
                    </a:lnTo>
                    <a:lnTo>
                      <a:pt x="58" y="630"/>
                    </a:lnTo>
                    <a:lnTo>
                      <a:pt x="62" y="616"/>
                    </a:lnTo>
                    <a:lnTo>
                      <a:pt x="67" y="607"/>
                    </a:lnTo>
                    <a:lnTo>
                      <a:pt x="76" y="585"/>
                    </a:lnTo>
                    <a:lnTo>
                      <a:pt x="80" y="567"/>
                    </a:lnTo>
                    <a:lnTo>
                      <a:pt x="89" y="553"/>
                    </a:lnTo>
                    <a:lnTo>
                      <a:pt x="94" y="553"/>
                    </a:lnTo>
                    <a:lnTo>
                      <a:pt x="98" y="553"/>
                    </a:lnTo>
                    <a:lnTo>
                      <a:pt x="107" y="544"/>
                    </a:lnTo>
                    <a:lnTo>
                      <a:pt x="111" y="549"/>
                    </a:lnTo>
                    <a:lnTo>
                      <a:pt x="116" y="562"/>
                    </a:lnTo>
                    <a:lnTo>
                      <a:pt x="125" y="580"/>
                    </a:lnTo>
                    <a:lnTo>
                      <a:pt x="129" y="598"/>
                    </a:lnTo>
                    <a:lnTo>
                      <a:pt x="138" y="616"/>
                    </a:lnTo>
                    <a:lnTo>
                      <a:pt x="143" y="612"/>
                    </a:lnTo>
                    <a:lnTo>
                      <a:pt x="147" y="621"/>
                    </a:lnTo>
                    <a:lnTo>
                      <a:pt x="156" y="639"/>
                    </a:lnTo>
                    <a:lnTo>
                      <a:pt x="161" y="652"/>
                    </a:lnTo>
                    <a:lnTo>
                      <a:pt x="165" y="652"/>
                    </a:lnTo>
                    <a:lnTo>
                      <a:pt x="174" y="648"/>
                    </a:lnTo>
                    <a:lnTo>
                      <a:pt x="178" y="639"/>
                    </a:lnTo>
                    <a:lnTo>
                      <a:pt x="187" y="630"/>
                    </a:lnTo>
                    <a:lnTo>
                      <a:pt x="192" y="612"/>
                    </a:lnTo>
                    <a:lnTo>
                      <a:pt x="196" y="540"/>
                    </a:lnTo>
                    <a:lnTo>
                      <a:pt x="205" y="414"/>
                    </a:lnTo>
                    <a:lnTo>
                      <a:pt x="210" y="283"/>
                    </a:lnTo>
                    <a:lnTo>
                      <a:pt x="214" y="175"/>
                    </a:lnTo>
                    <a:lnTo>
                      <a:pt x="223" y="94"/>
                    </a:lnTo>
                    <a:lnTo>
                      <a:pt x="228" y="45"/>
                    </a:lnTo>
                    <a:lnTo>
                      <a:pt x="236" y="13"/>
                    </a:lnTo>
                    <a:lnTo>
                      <a:pt x="241" y="0"/>
                    </a:lnTo>
                    <a:lnTo>
                      <a:pt x="245" y="31"/>
                    </a:lnTo>
                    <a:lnTo>
                      <a:pt x="254" y="76"/>
                    </a:lnTo>
                    <a:lnTo>
                      <a:pt x="259" y="130"/>
                    </a:lnTo>
                    <a:lnTo>
                      <a:pt x="268" y="171"/>
                    </a:lnTo>
                    <a:lnTo>
                      <a:pt x="272" y="202"/>
                    </a:lnTo>
                    <a:lnTo>
                      <a:pt x="277" y="229"/>
                    </a:lnTo>
                    <a:lnTo>
                      <a:pt x="286" y="256"/>
                    </a:lnTo>
                    <a:lnTo>
                      <a:pt x="290" y="283"/>
                    </a:lnTo>
                    <a:lnTo>
                      <a:pt x="294" y="310"/>
                    </a:lnTo>
                    <a:lnTo>
                      <a:pt x="303" y="337"/>
                    </a:lnTo>
                    <a:lnTo>
                      <a:pt x="308" y="409"/>
                    </a:lnTo>
                    <a:lnTo>
                      <a:pt x="317" y="517"/>
                    </a:lnTo>
                    <a:lnTo>
                      <a:pt x="321" y="580"/>
                    </a:lnTo>
                    <a:lnTo>
                      <a:pt x="326" y="607"/>
                    </a:lnTo>
                    <a:lnTo>
                      <a:pt x="335" y="625"/>
                    </a:lnTo>
                    <a:lnTo>
                      <a:pt x="339" y="630"/>
                    </a:lnTo>
                    <a:lnTo>
                      <a:pt x="344" y="634"/>
                    </a:lnTo>
                    <a:lnTo>
                      <a:pt x="352" y="643"/>
                    </a:lnTo>
                    <a:lnTo>
                      <a:pt x="357" y="648"/>
                    </a:lnTo>
                    <a:lnTo>
                      <a:pt x="366" y="652"/>
                    </a:lnTo>
                    <a:lnTo>
                      <a:pt x="370" y="661"/>
                    </a:lnTo>
                    <a:lnTo>
                      <a:pt x="375" y="657"/>
                    </a:lnTo>
                    <a:lnTo>
                      <a:pt x="384" y="657"/>
                    </a:lnTo>
                    <a:lnTo>
                      <a:pt x="388" y="670"/>
                    </a:lnTo>
                    <a:lnTo>
                      <a:pt x="397" y="684"/>
                    </a:lnTo>
                    <a:lnTo>
                      <a:pt x="402" y="684"/>
                    </a:lnTo>
                    <a:lnTo>
                      <a:pt x="406" y="666"/>
                    </a:lnTo>
                    <a:lnTo>
                      <a:pt x="415" y="661"/>
                    </a:lnTo>
                    <a:lnTo>
                      <a:pt x="419" y="657"/>
                    </a:lnTo>
                    <a:lnTo>
                      <a:pt x="424" y="652"/>
                    </a:lnTo>
                    <a:lnTo>
                      <a:pt x="433" y="639"/>
                    </a:lnTo>
                    <a:lnTo>
                      <a:pt x="437" y="634"/>
                    </a:lnTo>
                    <a:lnTo>
                      <a:pt x="446" y="634"/>
                    </a:lnTo>
                    <a:lnTo>
                      <a:pt x="451" y="652"/>
                    </a:lnTo>
                    <a:lnTo>
                      <a:pt x="455" y="670"/>
                    </a:lnTo>
                    <a:lnTo>
                      <a:pt x="464" y="675"/>
                    </a:lnTo>
                    <a:lnTo>
                      <a:pt x="469" y="661"/>
                    </a:lnTo>
                    <a:lnTo>
                      <a:pt x="473" y="648"/>
                    </a:lnTo>
                    <a:lnTo>
                      <a:pt x="482" y="634"/>
                    </a:lnTo>
                    <a:lnTo>
                      <a:pt x="486" y="639"/>
                    </a:lnTo>
                    <a:lnTo>
                      <a:pt x="495" y="643"/>
                    </a:lnTo>
                    <a:lnTo>
                      <a:pt x="500" y="639"/>
                    </a:lnTo>
                    <a:lnTo>
                      <a:pt x="504" y="630"/>
                    </a:lnTo>
                    <a:lnTo>
                      <a:pt x="513" y="616"/>
                    </a:lnTo>
                    <a:lnTo>
                      <a:pt x="518" y="612"/>
                    </a:lnTo>
                    <a:lnTo>
                      <a:pt x="522" y="598"/>
                    </a:lnTo>
                    <a:lnTo>
                      <a:pt x="531" y="589"/>
                    </a:lnTo>
                    <a:lnTo>
                      <a:pt x="535" y="585"/>
                    </a:lnTo>
                    <a:lnTo>
                      <a:pt x="544" y="594"/>
                    </a:lnTo>
                    <a:lnTo>
                      <a:pt x="549" y="603"/>
                    </a:lnTo>
                    <a:lnTo>
                      <a:pt x="553" y="603"/>
                    </a:lnTo>
                    <a:lnTo>
                      <a:pt x="562" y="603"/>
                    </a:lnTo>
                    <a:lnTo>
                      <a:pt x="567" y="616"/>
                    </a:lnTo>
                    <a:lnTo>
                      <a:pt x="576" y="625"/>
                    </a:lnTo>
                    <a:lnTo>
                      <a:pt x="580" y="639"/>
                    </a:lnTo>
                    <a:lnTo>
                      <a:pt x="585" y="643"/>
                    </a:lnTo>
                    <a:lnTo>
                      <a:pt x="593" y="634"/>
                    </a:lnTo>
                    <a:lnTo>
                      <a:pt x="598" y="639"/>
                    </a:lnTo>
                    <a:lnTo>
                      <a:pt x="602" y="643"/>
                    </a:lnTo>
                    <a:lnTo>
                      <a:pt x="611" y="643"/>
                    </a:lnTo>
                    <a:lnTo>
                      <a:pt x="616" y="643"/>
                    </a:lnTo>
                    <a:lnTo>
                      <a:pt x="625" y="643"/>
                    </a:lnTo>
                    <a:lnTo>
                      <a:pt x="629" y="639"/>
                    </a:lnTo>
                    <a:lnTo>
                      <a:pt x="634" y="621"/>
                    </a:lnTo>
                    <a:lnTo>
                      <a:pt x="643" y="621"/>
                    </a:lnTo>
                    <a:lnTo>
                      <a:pt x="647" y="621"/>
                    </a:lnTo>
                    <a:lnTo>
                      <a:pt x="651" y="612"/>
                    </a:lnTo>
                    <a:lnTo>
                      <a:pt x="660" y="603"/>
                    </a:lnTo>
                    <a:lnTo>
                      <a:pt x="665" y="594"/>
                    </a:lnTo>
                    <a:lnTo>
                      <a:pt x="674" y="580"/>
                    </a:lnTo>
                    <a:lnTo>
                      <a:pt x="678" y="585"/>
                    </a:lnTo>
                    <a:lnTo>
                      <a:pt x="683" y="594"/>
                    </a:lnTo>
                    <a:lnTo>
                      <a:pt x="692" y="598"/>
                    </a:lnTo>
                    <a:lnTo>
                      <a:pt x="696" y="589"/>
                    </a:lnTo>
                    <a:lnTo>
                      <a:pt x="705" y="571"/>
                    </a:lnTo>
                    <a:lnTo>
                      <a:pt x="710" y="571"/>
                    </a:lnTo>
                    <a:lnTo>
                      <a:pt x="714" y="589"/>
                    </a:lnTo>
                    <a:lnTo>
                      <a:pt x="723" y="603"/>
                    </a:lnTo>
                    <a:lnTo>
                      <a:pt x="727" y="621"/>
                    </a:lnTo>
                    <a:lnTo>
                      <a:pt x="732" y="639"/>
                    </a:lnTo>
                    <a:lnTo>
                      <a:pt x="741" y="648"/>
                    </a:lnTo>
                    <a:lnTo>
                      <a:pt x="745" y="661"/>
                    </a:lnTo>
                    <a:lnTo>
                      <a:pt x="754" y="648"/>
                    </a:lnTo>
                    <a:lnTo>
                      <a:pt x="759" y="621"/>
                    </a:lnTo>
                    <a:lnTo>
                      <a:pt x="763" y="612"/>
                    </a:lnTo>
                    <a:lnTo>
                      <a:pt x="772" y="598"/>
                    </a:lnTo>
                    <a:lnTo>
                      <a:pt x="776" y="589"/>
                    </a:lnTo>
                    <a:lnTo>
                      <a:pt x="781" y="585"/>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6" name="Freeform 49"/>
              <p:cNvSpPr>
                <a:spLocks/>
              </p:cNvSpPr>
              <p:nvPr/>
            </p:nvSpPr>
            <p:spPr bwMode="auto">
              <a:xfrm>
                <a:off x="7188229" y="1344607"/>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0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580"/>
                    </a:moveTo>
                    <a:lnTo>
                      <a:pt x="9" y="580"/>
                    </a:lnTo>
                    <a:lnTo>
                      <a:pt x="13" y="567"/>
                    </a:lnTo>
                    <a:lnTo>
                      <a:pt x="18" y="553"/>
                    </a:lnTo>
                    <a:lnTo>
                      <a:pt x="27" y="549"/>
                    </a:lnTo>
                    <a:lnTo>
                      <a:pt x="31" y="567"/>
                    </a:lnTo>
                    <a:lnTo>
                      <a:pt x="36" y="594"/>
                    </a:lnTo>
                    <a:lnTo>
                      <a:pt x="45" y="598"/>
                    </a:lnTo>
                    <a:lnTo>
                      <a:pt x="49" y="585"/>
                    </a:lnTo>
                    <a:lnTo>
                      <a:pt x="58" y="567"/>
                    </a:lnTo>
                    <a:lnTo>
                      <a:pt x="62" y="562"/>
                    </a:lnTo>
                    <a:lnTo>
                      <a:pt x="67" y="549"/>
                    </a:lnTo>
                    <a:lnTo>
                      <a:pt x="76" y="540"/>
                    </a:lnTo>
                    <a:lnTo>
                      <a:pt x="80" y="517"/>
                    </a:lnTo>
                    <a:lnTo>
                      <a:pt x="89" y="499"/>
                    </a:lnTo>
                    <a:lnTo>
                      <a:pt x="94" y="499"/>
                    </a:lnTo>
                    <a:lnTo>
                      <a:pt x="98" y="504"/>
                    </a:lnTo>
                    <a:lnTo>
                      <a:pt x="107" y="513"/>
                    </a:lnTo>
                    <a:lnTo>
                      <a:pt x="111" y="513"/>
                    </a:lnTo>
                    <a:lnTo>
                      <a:pt x="116" y="513"/>
                    </a:lnTo>
                    <a:lnTo>
                      <a:pt x="125" y="504"/>
                    </a:lnTo>
                    <a:lnTo>
                      <a:pt x="129" y="495"/>
                    </a:lnTo>
                    <a:lnTo>
                      <a:pt x="138" y="481"/>
                    </a:lnTo>
                    <a:lnTo>
                      <a:pt x="143" y="468"/>
                    </a:lnTo>
                    <a:lnTo>
                      <a:pt x="147" y="472"/>
                    </a:lnTo>
                    <a:lnTo>
                      <a:pt x="156" y="486"/>
                    </a:lnTo>
                    <a:lnTo>
                      <a:pt x="161" y="504"/>
                    </a:lnTo>
                    <a:lnTo>
                      <a:pt x="165" y="522"/>
                    </a:lnTo>
                    <a:lnTo>
                      <a:pt x="174" y="540"/>
                    </a:lnTo>
                    <a:lnTo>
                      <a:pt x="178" y="553"/>
                    </a:lnTo>
                    <a:lnTo>
                      <a:pt x="187" y="571"/>
                    </a:lnTo>
                    <a:lnTo>
                      <a:pt x="192" y="594"/>
                    </a:lnTo>
                    <a:lnTo>
                      <a:pt x="196" y="531"/>
                    </a:lnTo>
                    <a:lnTo>
                      <a:pt x="205" y="405"/>
                    </a:lnTo>
                    <a:lnTo>
                      <a:pt x="210" y="274"/>
                    </a:lnTo>
                    <a:lnTo>
                      <a:pt x="214" y="162"/>
                    </a:lnTo>
                    <a:lnTo>
                      <a:pt x="223" y="85"/>
                    </a:lnTo>
                    <a:lnTo>
                      <a:pt x="228" y="31"/>
                    </a:lnTo>
                    <a:lnTo>
                      <a:pt x="236" y="0"/>
                    </a:lnTo>
                    <a:lnTo>
                      <a:pt x="241" y="13"/>
                    </a:lnTo>
                    <a:lnTo>
                      <a:pt x="245" y="49"/>
                    </a:lnTo>
                    <a:lnTo>
                      <a:pt x="254" y="85"/>
                    </a:lnTo>
                    <a:lnTo>
                      <a:pt x="259" y="112"/>
                    </a:lnTo>
                    <a:lnTo>
                      <a:pt x="268" y="153"/>
                    </a:lnTo>
                    <a:lnTo>
                      <a:pt x="272" y="193"/>
                    </a:lnTo>
                    <a:lnTo>
                      <a:pt x="277" y="220"/>
                    </a:lnTo>
                    <a:lnTo>
                      <a:pt x="286" y="247"/>
                    </a:lnTo>
                    <a:lnTo>
                      <a:pt x="290" y="279"/>
                    </a:lnTo>
                    <a:lnTo>
                      <a:pt x="294" y="310"/>
                    </a:lnTo>
                    <a:lnTo>
                      <a:pt x="303" y="328"/>
                    </a:lnTo>
                    <a:lnTo>
                      <a:pt x="308" y="405"/>
                    </a:lnTo>
                    <a:lnTo>
                      <a:pt x="317" y="513"/>
                    </a:lnTo>
                    <a:lnTo>
                      <a:pt x="321" y="562"/>
                    </a:lnTo>
                    <a:lnTo>
                      <a:pt x="326" y="589"/>
                    </a:lnTo>
                    <a:lnTo>
                      <a:pt x="335" y="603"/>
                    </a:lnTo>
                    <a:lnTo>
                      <a:pt x="339" y="607"/>
                    </a:lnTo>
                    <a:lnTo>
                      <a:pt x="344" y="603"/>
                    </a:lnTo>
                    <a:lnTo>
                      <a:pt x="352" y="607"/>
                    </a:lnTo>
                    <a:lnTo>
                      <a:pt x="357" y="607"/>
                    </a:lnTo>
                    <a:lnTo>
                      <a:pt x="366" y="621"/>
                    </a:lnTo>
                    <a:lnTo>
                      <a:pt x="370" y="621"/>
                    </a:lnTo>
                    <a:lnTo>
                      <a:pt x="375" y="634"/>
                    </a:lnTo>
                    <a:lnTo>
                      <a:pt x="384" y="634"/>
                    </a:lnTo>
                    <a:lnTo>
                      <a:pt x="388" y="612"/>
                    </a:lnTo>
                    <a:lnTo>
                      <a:pt x="397" y="607"/>
                    </a:lnTo>
                    <a:lnTo>
                      <a:pt x="402" y="607"/>
                    </a:lnTo>
                    <a:lnTo>
                      <a:pt x="406" y="603"/>
                    </a:lnTo>
                    <a:lnTo>
                      <a:pt x="415" y="603"/>
                    </a:lnTo>
                    <a:lnTo>
                      <a:pt x="419" y="603"/>
                    </a:lnTo>
                    <a:lnTo>
                      <a:pt x="424" y="603"/>
                    </a:lnTo>
                    <a:lnTo>
                      <a:pt x="433" y="603"/>
                    </a:lnTo>
                    <a:lnTo>
                      <a:pt x="437" y="594"/>
                    </a:lnTo>
                    <a:lnTo>
                      <a:pt x="446" y="589"/>
                    </a:lnTo>
                    <a:lnTo>
                      <a:pt x="451" y="585"/>
                    </a:lnTo>
                    <a:lnTo>
                      <a:pt x="455" y="580"/>
                    </a:lnTo>
                    <a:lnTo>
                      <a:pt x="464" y="580"/>
                    </a:lnTo>
                    <a:lnTo>
                      <a:pt x="469" y="585"/>
                    </a:lnTo>
                    <a:lnTo>
                      <a:pt x="473" y="594"/>
                    </a:lnTo>
                    <a:lnTo>
                      <a:pt x="482" y="589"/>
                    </a:lnTo>
                    <a:lnTo>
                      <a:pt x="486" y="580"/>
                    </a:lnTo>
                    <a:lnTo>
                      <a:pt x="495" y="562"/>
                    </a:lnTo>
                    <a:lnTo>
                      <a:pt x="500" y="549"/>
                    </a:lnTo>
                    <a:lnTo>
                      <a:pt x="504" y="558"/>
                    </a:lnTo>
                    <a:lnTo>
                      <a:pt x="513" y="571"/>
                    </a:lnTo>
                    <a:lnTo>
                      <a:pt x="518" y="585"/>
                    </a:lnTo>
                    <a:lnTo>
                      <a:pt x="522" y="594"/>
                    </a:lnTo>
                    <a:lnTo>
                      <a:pt x="531" y="589"/>
                    </a:lnTo>
                    <a:lnTo>
                      <a:pt x="535" y="594"/>
                    </a:lnTo>
                    <a:lnTo>
                      <a:pt x="544" y="603"/>
                    </a:lnTo>
                    <a:lnTo>
                      <a:pt x="549" y="621"/>
                    </a:lnTo>
                    <a:lnTo>
                      <a:pt x="553" y="621"/>
                    </a:lnTo>
                    <a:lnTo>
                      <a:pt x="562" y="607"/>
                    </a:lnTo>
                    <a:lnTo>
                      <a:pt x="567" y="585"/>
                    </a:lnTo>
                    <a:lnTo>
                      <a:pt x="576" y="576"/>
                    </a:lnTo>
                    <a:lnTo>
                      <a:pt x="580" y="562"/>
                    </a:lnTo>
                    <a:lnTo>
                      <a:pt x="585" y="544"/>
                    </a:lnTo>
                    <a:lnTo>
                      <a:pt x="593" y="535"/>
                    </a:lnTo>
                    <a:lnTo>
                      <a:pt x="598" y="526"/>
                    </a:lnTo>
                    <a:lnTo>
                      <a:pt x="602" y="522"/>
                    </a:lnTo>
                    <a:lnTo>
                      <a:pt x="611" y="522"/>
                    </a:lnTo>
                    <a:lnTo>
                      <a:pt x="616" y="526"/>
                    </a:lnTo>
                    <a:lnTo>
                      <a:pt x="625" y="526"/>
                    </a:lnTo>
                    <a:lnTo>
                      <a:pt x="629" y="535"/>
                    </a:lnTo>
                    <a:lnTo>
                      <a:pt x="634" y="535"/>
                    </a:lnTo>
                    <a:lnTo>
                      <a:pt x="643" y="531"/>
                    </a:lnTo>
                    <a:lnTo>
                      <a:pt x="647" y="526"/>
                    </a:lnTo>
                    <a:lnTo>
                      <a:pt x="651" y="531"/>
                    </a:lnTo>
                    <a:lnTo>
                      <a:pt x="660" y="531"/>
                    </a:lnTo>
                    <a:lnTo>
                      <a:pt x="665" y="526"/>
                    </a:lnTo>
                    <a:lnTo>
                      <a:pt x="674" y="531"/>
                    </a:lnTo>
                    <a:lnTo>
                      <a:pt x="678" y="549"/>
                    </a:lnTo>
                    <a:lnTo>
                      <a:pt x="683" y="562"/>
                    </a:lnTo>
                    <a:lnTo>
                      <a:pt x="692" y="580"/>
                    </a:lnTo>
                    <a:lnTo>
                      <a:pt x="696" y="576"/>
                    </a:lnTo>
                    <a:lnTo>
                      <a:pt x="705" y="549"/>
                    </a:lnTo>
                    <a:lnTo>
                      <a:pt x="710" y="540"/>
                    </a:lnTo>
                    <a:lnTo>
                      <a:pt x="714" y="535"/>
                    </a:lnTo>
                    <a:lnTo>
                      <a:pt x="723" y="535"/>
                    </a:lnTo>
                    <a:lnTo>
                      <a:pt x="727" y="544"/>
                    </a:lnTo>
                    <a:lnTo>
                      <a:pt x="732" y="540"/>
                    </a:lnTo>
                    <a:lnTo>
                      <a:pt x="741" y="540"/>
                    </a:lnTo>
                    <a:lnTo>
                      <a:pt x="745" y="540"/>
                    </a:lnTo>
                    <a:lnTo>
                      <a:pt x="754" y="535"/>
                    </a:lnTo>
                    <a:lnTo>
                      <a:pt x="759" y="531"/>
                    </a:lnTo>
                    <a:lnTo>
                      <a:pt x="763" y="526"/>
                    </a:lnTo>
                    <a:lnTo>
                      <a:pt x="772" y="531"/>
                    </a:lnTo>
                    <a:lnTo>
                      <a:pt x="776" y="540"/>
                    </a:lnTo>
                    <a:lnTo>
                      <a:pt x="781" y="535"/>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7" name="Freeform 50"/>
              <p:cNvSpPr>
                <a:spLocks/>
              </p:cNvSpPr>
              <p:nvPr/>
            </p:nvSpPr>
            <p:spPr bwMode="auto">
              <a:xfrm>
                <a:off x="7188229" y="1408107"/>
                <a:ext cx="1239838" cy="985838"/>
              </a:xfrm>
              <a:custGeom>
                <a:avLst/>
                <a:gdLst>
                  <a:gd name="T0" fmla="*/ 2147483646 w 781"/>
                  <a:gd name="T1" fmla="*/ 2147483646 h 621"/>
                  <a:gd name="T2" fmla="*/ 2147483646 w 781"/>
                  <a:gd name="T3" fmla="*/ 2147483646 h 621"/>
                  <a:gd name="T4" fmla="*/ 2147483646 w 781"/>
                  <a:gd name="T5" fmla="*/ 2147483646 h 621"/>
                  <a:gd name="T6" fmla="*/ 2147483646 w 781"/>
                  <a:gd name="T7" fmla="*/ 2147483646 h 621"/>
                  <a:gd name="T8" fmla="*/ 2147483646 w 781"/>
                  <a:gd name="T9" fmla="*/ 2147483646 h 621"/>
                  <a:gd name="T10" fmla="*/ 2147483646 w 781"/>
                  <a:gd name="T11" fmla="*/ 2147483646 h 621"/>
                  <a:gd name="T12" fmla="*/ 2147483646 w 781"/>
                  <a:gd name="T13" fmla="*/ 2147483646 h 621"/>
                  <a:gd name="T14" fmla="*/ 2147483646 w 781"/>
                  <a:gd name="T15" fmla="*/ 2147483646 h 621"/>
                  <a:gd name="T16" fmla="*/ 2147483646 w 781"/>
                  <a:gd name="T17" fmla="*/ 2147483646 h 621"/>
                  <a:gd name="T18" fmla="*/ 2147483646 w 781"/>
                  <a:gd name="T19" fmla="*/ 2147483646 h 621"/>
                  <a:gd name="T20" fmla="*/ 2147483646 w 781"/>
                  <a:gd name="T21" fmla="*/ 2147483646 h 621"/>
                  <a:gd name="T22" fmla="*/ 2147483646 w 781"/>
                  <a:gd name="T23" fmla="*/ 2147483646 h 621"/>
                  <a:gd name="T24" fmla="*/ 2147483646 w 781"/>
                  <a:gd name="T25" fmla="*/ 0 h 621"/>
                  <a:gd name="T26" fmla="*/ 2147483646 w 781"/>
                  <a:gd name="T27" fmla="*/ 2147483646 h 621"/>
                  <a:gd name="T28" fmla="*/ 2147483646 w 781"/>
                  <a:gd name="T29" fmla="*/ 2147483646 h 621"/>
                  <a:gd name="T30" fmla="*/ 2147483646 w 781"/>
                  <a:gd name="T31" fmla="*/ 2147483646 h 621"/>
                  <a:gd name="T32" fmla="*/ 2147483646 w 781"/>
                  <a:gd name="T33" fmla="*/ 2147483646 h 621"/>
                  <a:gd name="T34" fmla="*/ 2147483646 w 781"/>
                  <a:gd name="T35" fmla="*/ 2147483646 h 621"/>
                  <a:gd name="T36" fmla="*/ 2147483646 w 781"/>
                  <a:gd name="T37" fmla="*/ 2147483646 h 621"/>
                  <a:gd name="T38" fmla="*/ 2147483646 w 781"/>
                  <a:gd name="T39" fmla="*/ 2147483646 h 621"/>
                  <a:gd name="T40" fmla="*/ 2147483646 w 781"/>
                  <a:gd name="T41" fmla="*/ 2147483646 h 621"/>
                  <a:gd name="T42" fmla="*/ 2147483646 w 781"/>
                  <a:gd name="T43" fmla="*/ 2147483646 h 621"/>
                  <a:gd name="T44" fmla="*/ 2147483646 w 781"/>
                  <a:gd name="T45" fmla="*/ 2147483646 h 621"/>
                  <a:gd name="T46" fmla="*/ 2147483646 w 781"/>
                  <a:gd name="T47" fmla="*/ 2147483646 h 621"/>
                  <a:gd name="T48" fmla="*/ 2147483646 w 781"/>
                  <a:gd name="T49" fmla="*/ 2147483646 h 621"/>
                  <a:gd name="T50" fmla="*/ 2147483646 w 781"/>
                  <a:gd name="T51" fmla="*/ 2147483646 h 621"/>
                  <a:gd name="T52" fmla="*/ 2147483646 w 781"/>
                  <a:gd name="T53" fmla="*/ 2147483646 h 621"/>
                  <a:gd name="T54" fmla="*/ 2147483646 w 781"/>
                  <a:gd name="T55" fmla="*/ 2147483646 h 621"/>
                  <a:gd name="T56" fmla="*/ 2147483646 w 781"/>
                  <a:gd name="T57" fmla="*/ 2147483646 h 621"/>
                  <a:gd name="T58" fmla="*/ 2147483646 w 781"/>
                  <a:gd name="T59" fmla="*/ 2147483646 h 621"/>
                  <a:gd name="T60" fmla="*/ 2147483646 w 781"/>
                  <a:gd name="T61" fmla="*/ 2147483646 h 621"/>
                  <a:gd name="T62" fmla="*/ 2147483646 w 781"/>
                  <a:gd name="T63" fmla="*/ 2147483646 h 621"/>
                  <a:gd name="T64" fmla="*/ 2147483646 w 781"/>
                  <a:gd name="T65" fmla="*/ 2147483646 h 621"/>
                  <a:gd name="T66" fmla="*/ 2147483646 w 781"/>
                  <a:gd name="T67" fmla="*/ 2147483646 h 621"/>
                  <a:gd name="T68" fmla="*/ 2147483646 w 781"/>
                  <a:gd name="T69" fmla="*/ 2147483646 h 621"/>
                  <a:gd name="T70" fmla="*/ 2147483646 w 781"/>
                  <a:gd name="T71" fmla="*/ 2147483646 h 621"/>
                  <a:gd name="T72" fmla="*/ 2147483646 w 781"/>
                  <a:gd name="T73" fmla="*/ 2147483646 h 621"/>
                  <a:gd name="T74" fmla="*/ 2147483646 w 781"/>
                  <a:gd name="T75" fmla="*/ 2147483646 h 621"/>
                  <a:gd name="T76" fmla="*/ 2147483646 w 781"/>
                  <a:gd name="T77" fmla="*/ 2147483646 h 621"/>
                  <a:gd name="T78" fmla="*/ 2147483646 w 781"/>
                  <a:gd name="T79" fmla="*/ 2147483646 h 621"/>
                  <a:gd name="T80" fmla="*/ 2147483646 w 781"/>
                  <a:gd name="T81" fmla="*/ 2147483646 h 621"/>
                  <a:gd name="T82" fmla="*/ 2147483646 w 781"/>
                  <a:gd name="T83" fmla="*/ 2147483646 h 6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1"/>
                  <a:gd name="T128" fmla="*/ 781 w 781"/>
                  <a:gd name="T129" fmla="*/ 621 h 6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1">
                    <a:moveTo>
                      <a:pt x="0" y="509"/>
                    </a:moveTo>
                    <a:lnTo>
                      <a:pt x="9" y="495"/>
                    </a:lnTo>
                    <a:lnTo>
                      <a:pt x="13" y="482"/>
                    </a:lnTo>
                    <a:lnTo>
                      <a:pt x="18" y="473"/>
                    </a:lnTo>
                    <a:lnTo>
                      <a:pt x="27" y="473"/>
                    </a:lnTo>
                    <a:lnTo>
                      <a:pt x="31" y="486"/>
                    </a:lnTo>
                    <a:lnTo>
                      <a:pt x="36" y="500"/>
                    </a:lnTo>
                    <a:lnTo>
                      <a:pt x="45" y="504"/>
                    </a:lnTo>
                    <a:lnTo>
                      <a:pt x="49" y="509"/>
                    </a:lnTo>
                    <a:lnTo>
                      <a:pt x="58" y="509"/>
                    </a:lnTo>
                    <a:lnTo>
                      <a:pt x="62" y="518"/>
                    </a:lnTo>
                    <a:lnTo>
                      <a:pt x="67" y="522"/>
                    </a:lnTo>
                    <a:lnTo>
                      <a:pt x="76" y="522"/>
                    </a:lnTo>
                    <a:lnTo>
                      <a:pt x="80" y="522"/>
                    </a:lnTo>
                    <a:lnTo>
                      <a:pt x="89" y="518"/>
                    </a:lnTo>
                    <a:lnTo>
                      <a:pt x="94" y="509"/>
                    </a:lnTo>
                    <a:lnTo>
                      <a:pt x="98" y="504"/>
                    </a:lnTo>
                    <a:lnTo>
                      <a:pt x="107" y="500"/>
                    </a:lnTo>
                    <a:lnTo>
                      <a:pt x="111" y="482"/>
                    </a:lnTo>
                    <a:lnTo>
                      <a:pt x="116" y="482"/>
                    </a:lnTo>
                    <a:lnTo>
                      <a:pt x="125" y="486"/>
                    </a:lnTo>
                    <a:lnTo>
                      <a:pt x="129" y="482"/>
                    </a:lnTo>
                    <a:lnTo>
                      <a:pt x="138" y="464"/>
                    </a:lnTo>
                    <a:lnTo>
                      <a:pt x="143" y="468"/>
                    </a:lnTo>
                    <a:lnTo>
                      <a:pt x="147" y="482"/>
                    </a:lnTo>
                    <a:lnTo>
                      <a:pt x="156" y="504"/>
                    </a:lnTo>
                    <a:lnTo>
                      <a:pt x="161" y="509"/>
                    </a:lnTo>
                    <a:lnTo>
                      <a:pt x="165" y="491"/>
                    </a:lnTo>
                    <a:lnTo>
                      <a:pt x="174" y="486"/>
                    </a:lnTo>
                    <a:lnTo>
                      <a:pt x="178" y="486"/>
                    </a:lnTo>
                    <a:lnTo>
                      <a:pt x="187" y="491"/>
                    </a:lnTo>
                    <a:lnTo>
                      <a:pt x="192" y="495"/>
                    </a:lnTo>
                    <a:lnTo>
                      <a:pt x="196" y="446"/>
                    </a:lnTo>
                    <a:lnTo>
                      <a:pt x="205" y="342"/>
                    </a:lnTo>
                    <a:lnTo>
                      <a:pt x="210" y="239"/>
                    </a:lnTo>
                    <a:lnTo>
                      <a:pt x="214" y="149"/>
                    </a:lnTo>
                    <a:lnTo>
                      <a:pt x="223" y="72"/>
                    </a:lnTo>
                    <a:lnTo>
                      <a:pt x="228" y="27"/>
                    </a:lnTo>
                    <a:lnTo>
                      <a:pt x="236" y="0"/>
                    </a:lnTo>
                    <a:lnTo>
                      <a:pt x="241" y="14"/>
                    </a:lnTo>
                    <a:lnTo>
                      <a:pt x="245" y="41"/>
                    </a:lnTo>
                    <a:lnTo>
                      <a:pt x="254" y="63"/>
                    </a:lnTo>
                    <a:lnTo>
                      <a:pt x="259" y="95"/>
                    </a:lnTo>
                    <a:lnTo>
                      <a:pt x="268" y="126"/>
                    </a:lnTo>
                    <a:lnTo>
                      <a:pt x="272" y="158"/>
                    </a:lnTo>
                    <a:lnTo>
                      <a:pt x="277" y="180"/>
                    </a:lnTo>
                    <a:lnTo>
                      <a:pt x="286" y="198"/>
                    </a:lnTo>
                    <a:lnTo>
                      <a:pt x="290" y="230"/>
                    </a:lnTo>
                    <a:lnTo>
                      <a:pt x="294" y="252"/>
                    </a:lnTo>
                    <a:lnTo>
                      <a:pt x="303" y="275"/>
                    </a:lnTo>
                    <a:lnTo>
                      <a:pt x="308" y="342"/>
                    </a:lnTo>
                    <a:lnTo>
                      <a:pt x="317" y="450"/>
                    </a:lnTo>
                    <a:lnTo>
                      <a:pt x="321" y="509"/>
                    </a:lnTo>
                    <a:lnTo>
                      <a:pt x="326" y="549"/>
                    </a:lnTo>
                    <a:lnTo>
                      <a:pt x="335" y="590"/>
                    </a:lnTo>
                    <a:lnTo>
                      <a:pt x="339" y="603"/>
                    </a:lnTo>
                    <a:lnTo>
                      <a:pt x="344" y="599"/>
                    </a:lnTo>
                    <a:lnTo>
                      <a:pt x="352" y="608"/>
                    </a:lnTo>
                    <a:lnTo>
                      <a:pt x="357" y="612"/>
                    </a:lnTo>
                    <a:lnTo>
                      <a:pt x="366" y="608"/>
                    </a:lnTo>
                    <a:lnTo>
                      <a:pt x="370" y="612"/>
                    </a:lnTo>
                    <a:lnTo>
                      <a:pt x="375" y="621"/>
                    </a:lnTo>
                    <a:lnTo>
                      <a:pt x="384" y="617"/>
                    </a:lnTo>
                    <a:lnTo>
                      <a:pt x="388" y="612"/>
                    </a:lnTo>
                    <a:lnTo>
                      <a:pt x="397" y="608"/>
                    </a:lnTo>
                    <a:lnTo>
                      <a:pt x="402" y="590"/>
                    </a:lnTo>
                    <a:lnTo>
                      <a:pt x="406" y="576"/>
                    </a:lnTo>
                    <a:lnTo>
                      <a:pt x="415" y="576"/>
                    </a:lnTo>
                    <a:lnTo>
                      <a:pt x="419" y="581"/>
                    </a:lnTo>
                    <a:lnTo>
                      <a:pt x="424" y="590"/>
                    </a:lnTo>
                    <a:lnTo>
                      <a:pt x="433" y="590"/>
                    </a:lnTo>
                    <a:lnTo>
                      <a:pt x="437" y="585"/>
                    </a:lnTo>
                    <a:lnTo>
                      <a:pt x="446" y="572"/>
                    </a:lnTo>
                    <a:lnTo>
                      <a:pt x="451" y="558"/>
                    </a:lnTo>
                    <a:lnTo>
                      <a:pt x="455" y="563"/>
                    </a:lnTo>
                    <a:lnTo>
                      <a:pt x="464" y="545"/>
                    </a:lnTo>
                    <a:lnTo>
                      <a:pt x="469" y="540"/>
                    </a:lnTo>
                    <a:lnTo>
                      <a:pt x="473" y="545"/>
                    </a:lnTo>
                    <a:lnTo>
                      <a:pt x="482" y="554"/>
                    </a:lnTo>
                    <a:lnTo>
                      <a:pt x="486" y="545"/>
                    </a:lnTo>
                    <a:lnTo>
                      <a:pt x="495" y="531"/>
                    </a:lnTo>
                    <a:lnTo>
                      <a:pt x="500" y="527"/>
                    </a:lnTo>
                    <a:lnTo>
                      <a:pt x="504" y="522"/>
                    </a:lnTo>
                    <a:lnTo>
                      <a:pt x="513" y="527"/>
                    </a:lnTo>
                    <a:lnTo>
                      <a:pt x="518" y="527"/>
                    </a:lnTo>
                    <a:lnTo>
                      <a:pt x="522" y="513"/>
                    </a:lnTo>
                    <a:lnTo>
                      <a:pt x="531" y="491"/>
                    </a:lnTo>
                    <a:lnTo>
                      <a:pt x="535" y="464"/>
                    </a:lnTo>
                    <a:lnTo>
                      <a:pt x="544" y="446"/>
                    </a:lnTo>
                    <a:lnTo>
                      <a:pt x="549" y="432"/>
                    </a:lnTo>
                    <a:lnTo>
                      <a:pt x="553" y="437"/>
                    </a:lnTo>
                    <a:lnTo>
                      <a:pt x="562" y="441"/>
                    </a:lnTo>
                    <a:lnTo>
                      <a:pt x="567" y="459"/>
                    </a:lnTo>
                    <a:lnTo>
                      <a:pt x="576" y="477"/>
                    </a:lnTo>
                    <a:lnTo>
                      <a:pt x="580" y="500"/>
                    </a:lnTo>
                    <a:lnTo>
                      <a:pt x="585" y="531"/>
                    </a:lnTo>
                    <a:lnTo>
                      <a:pt x="593" y="545"/>
                    </a:lnTo>
                    <a:lnTo>
                      <a:pt x="598" y="545"/>
                    </a:lnTo>
                    <a:lnTo>
                      <a:pt x="602" y="531"/>
                    </a:lnTo>
                    <a:lnTo>
                      <a:pt x="611" y="536"/>
                    </a:lnTo>
                    <a:lnTo>
                      <a:pt x="616" y="540"/>
                    </a:lnTo>
                    <a:lnTo>
                      <a:pt x="625" y="522"/>
                    </a:lnTo>
                    <a:lnTo>
                      <a:pt x="629" y="504"/>
                    </a:lnTo>
                    <a:lnTo>
                      <a:pt x="634" y="495"/>
                    </a:lnTo>
                    <a:lnTo>
                      <a:pt x="643" y="500"/>
                    </a:lnTo>
                    <a:lnTo>
                      <a:pt x="647" y="522"/>
                    </a:lnTo>
                    <a:lnTo>
                      <a:pt x="651" y="531"/>
                    </a:lnTo>
                    <a:lnTo>
                      <a:pt x="660" y="531"/>
                    </a:lnTo>
                    <a:lnTo>
                      <a:pt x="665" y="531"/>
                    </a:lnTo>
                    <a:lnTo>
                      <a:pt x="674" y="527"/>
                    </a:lnTo>
                    <a:lnTo>
                      <a:pt x="678" y="522"/>
                    </a:lnTo>
                    <a:lnTo>
                      <a:pt x="683" y="518"/>
                    </a:lnTo>
                    <a:lnTo>
                      <a:pt x="692" y="513"/>
                    </a:lnTo>
                    <a:lnTo>
                      <a:pt x="696" y="518"/>
                    </a:lnTo>
                    <a:lnTo>
                      <a:pt x="705" y="527"/>
                    </a:lnTo>
                    <a:lnTo>
                      <a:pt x="710" y="527"/>
                    </a:lnTo>
                    <a:lnTo>
                      <a:pt x="714" y="531"/>
                    </a:lnTo>
                    <a:lnTo>
                      <a:pt x="723" y="531"/>
                    </a:lnTo>
                    <a:lnTo>
                      <a:pt x="727" y="536"/>
                    </a:lnTo>
                    <a:lnTo>
                      <a:pt x="732" y="540"/>
                    </a:lnTo>
                    <a:lnTo>
                      <a:pt x="741" y="545"/>
                    </a:lnTo>
                    <a:lnTo>
                      <a:pt x="745" y="549"/>
                    </a:lnTo>
                    <a:lnTo>
                      <a:pt x="754" y="558"/>
                    </a:lnTo>
                    <a:lnTo>
                      <a:pt x="759" y="576"/>
                    </a:lnTo>
                    <a:lnTo>
                      <a:pt x="763" y="572"/>
                    </a:lnTo>
                    <a:lnTo>
                      <a:pt x="772" y="554"/>
                    </a:lnTo>
                    <a:lnTo>
                      <a:pt x="776" y="536"/>
                    </a:lnTo>
                    <a:lnTo>
                      <a:pt x="781" y="527"/>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8" name="Freeform 51"/>
              <p:cNvSpPr>
                <a:spLocks/>
              </p:cNvSpPr>
              <p:nvPr/>
            </p:nvSpPr>
            <p:spPr bwMode="auto">
              <a:xfrm>
                <a:off x="7188229" y="1379532"/>
                <a:ext cx="1239838" cy="985838"/>
              </a:xfrm>
              <a:custGeom>
                <a:avLst/>
                <a:gdLst>
                  <a:gd name="T0" fmla="*/ 2147483646 w 781"/>
                  <a:gd name="T1" fmla="*/ 2147483646 h 621"/>
                  <a:gd name="T2" fmla="*/ 2147483646 w 781"/>
                  <a:gd name="T3" fmla="*/ 2147483646 h 621"/>
                  <a:gd name="T4" fmla="*/ 2147483646 w 781"/>
                  <a:gd name="T5" fmla="*/ 2147483646 h 621"/>
                  <a:gd name="T6" fmla="*/ 2147483646 w 781"/>
                  <a:gd name="T7" fmla="*/ 2147483646 h 621"/>
                  <a:gd name="T8" fmla="*/ 2147483646 w 781"/>
                  <a:gd name="T9" fmla="*/ 2147483646 h 621"/>
                  <a:gd name="T10" fmla="*/ 2147483646 w 781"/>
                  <a:gd name="T11" fmla="*/ 2147483646 h 621"/>
                  <a:gd name="T12" fmla="*/ 2147483646 w 781"/>
                  <a:gd name="T13" fmla="*/ 2147483646 h 621"/>
                  <a:gd name="T14" fmla="*/ 2147483646 w 781"/>
                  <a:gd name="T15" fmla="*/ 2147483646 h 621"/>
                  <a:gd name="T16" fmla="*/ 2147483646 w 781"/>
                  <a:gd name="T17" fmla="*/ 2147483646 h 621"/>
                  <a:gd name="T18" fmla="*/ 2147483646 w 781"/>
                  <a:gd name="T19" fmla="*/ 2147483646 h 621"/>
                  <a:gd name="T20" fmla="*/ 2147483646 w 781"/>
                  <a:gd name="T21" fmla="*/ 2147483646 h 621"/>
                  <a:gd name="T22" fmla="*/ 2147483646 w 781"/>
                  <a:gd name="T23" fmla="*/ 2147483646 h 621"/>
                  <a:gd name="T24" fmla="*/ 2147483646 w 781"/>
                  <a:gd name="T25" fmla="*/ 2147483646 h 621"/>
                  <a:gd name="T26" fmla="*/ 2147483646 w 781"/>
                  <a:gd name="T27" fmla="*/ 2147483646 h 621"/>
                  <a:gd name="T28" fmla="*/ 2147483646 w 781"/>
                  <a:gd name="T29" fmla="*/ 2147483646 h 621"/>
                  <a:gd name="T30" fmla="*/ 2147483646 w 781"/>
                  <a:gd name="T31" fmla="*/ 2147483646 h 621"/>
                  <a:gd name="T32" fmla="*/ 2147483646 w 781"/>
                  <a:gd name="T33" fmla="*/ 2147483646 h 621"/>
                  <a:gd name="T34" fmla="*/ 2147483646 w 781"/>
                  <a:gd name="T35" fmla="*/ 2147483646 h 621"/>
                  <a:gd name="T36" fmla="*/ 2147483646 w 781"/>
                  <a:gd name="T37" fmla="*/ 2147483646 h 621"/>
                  <a:gd name="T38" fmla="*/ 2147483646 w 781"/>
                  <a:gd name="T39" fmla="*/ 2147483646 h 621"/>
                  <a:gd name="T40" fmla="*/ 2147483646 w 781"/>
                  <a:gd name="T41" fmla="*/ 2147483646 h 621"/>
                  <a:gd name="T42" fmla="*/ 2147483646 w 781"/>
                  <a:gd name="T43" fmla="*/ 2147483646 h 621"/>
                  <a:gd name="T44" fmla="*/ 2147483646 w 781"/>
                  <a:gd name="T45" fmla="*/ 2147483646 h 621"/>
                  <a:gd name="T46" fmla="*/ 2147483646 w 781"/>
                  <a:gd name="T47" fmla="*/ 2147483646 h 621"/>
                  <a:gd name="T48" fmla="*/ 2147483646 w 781"/>
                  <a:gd name="T49" fmla="*/ 2147483646 h 621"/>
                  <a:gd name="T50" fmla="*/ 2147483646 w 781"/>
                  <a:gd name="T51" fmla="*/ 2147483646 h 621"/>
                  <a:gd name="T52" fmla="*/ 2147483646 w 781"/>
                  <a:gd name="T53" fmla="*/ 2147483646 h 621"/>
                  <a:gd name="T54" fmla="*/ 2147483646 w 781"/>
                  <a:gd name="T55" fmla="*/ 2147483646 h 621"/>
                  <a:gd name="T56" fmla="*/ 2147483646 w 781"/>
                  <a:gd name="T57" fmla="*/ 2147483646 h 621"/>
                  <a:gd name="T58" fmla="*/ 2147483646 w 781"/>
                  <a:gd name="T59" fmla="*/ 2147483646 h 621"/>
                  <a:gd name="T60" fmla="*/ 2147483646 w 781"/>
                  <a:gd name="T61" fmla="*/ 2147483646 h 621"/>
                  <a:gd name="T62" fmla="*/ 2147483646 w 781"/>
                  <a:gd name="T63" fmla="*/ 2147483646 h 621"/>
                  <a:gd name="T64" fmla="*/ 2147483646 w 781"/>
                  <a:gd name="T65" fmla="*/ 2147483646 h 621"/>
                  <a:gd name="T66" fmla="*/ 2147483646 w 781"/>
                  <a:gd name="T67" fmla="*/ 2147483646 h 621"/>
                  <a:gd name="T68" fmla="*/ 2147483646 w 781"/>
                  <a:gd name="T69" fmla="*/ 2147483646 h 621"/>
                  <a:gd name="T70" fmla="*/ 2147483646 w 781"/>
                  <a:gd name="T71" fmla="*/ 2147483646 h 621"/>
                  <a:gd name="T72" fmla="*/ 2147483646 w 781"/>
                  <a:gd name="T73" fmla="*/ 2147483646 h 621"/>
                  <a:gd name="T74" fmla="*/ 2147483646 w 781"/>
                  <a:gd name="T75" fmla="*/ 2147483646 h 621"/>
                  <a:gd name="T76" fmla="*/ 2147483646 w 781"/>
                  <a:gd name="T77" fmla="*/ 2147483646 h 621"/>
                  <a:gd name="T78" fmla="*/ 2147483646 w 781"/>
                  <a:gd name="T79" fmla="*/ 2147483646 h 621"/>
                  <a:gd name="T80" fmla="*/ 2147483646 w 781"/>
                  <a:gd name="T81" fmla="*/ 2147483646 h 621"/>
                  <a:gd name="T82" fmla="*/ 2147483646 w 781"/>
                  <a:gd name="T83" fmla="*/ 2147483646 h 6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1"/>
                  <a:gd name="T128" fmla="*/ 781 w 781"/>
                  <a:gd name="T129" fmla="*/ 621 h 6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1">
                    <a:moveTo>
                      <a:pt x="0" y="522"/>
                    </a:moveTo>
                    <a:lnTo>
                      <a:pt x="9" y="527"/>
                    </a:lnTo>
                    <a:lnTo>
                      <a:pt x="13" y="531"/>
                    </a:lnTo>
                    <a:lnTo>
                      <a:pt x="18" y="536"/>
                    </a:lnTo>
                    <a:lnTo>
                      <a:pt x="27" y="536"/>
                    </a:lnTo>
                    <a:lnTo>
                      <a:pt x="31" y="536"/>
                    </a:lnTo>
                    <a:lnTo>
                      <a:pt x="36" y="540"/>
                    </a:lnTo>
                    <a:lnTo>
                      <a:pt x="45" y="540"/>
                    </a:lnTo>
                    <a:lnTo>
                      <a:pt x="49" y="540"/>
                    </a:lnTo>
                    <a:lnTo>
                      <a:pt x="58" y="549"/>
                    </a:lnTo>
                    <a:lnTo>
                      <a:pt x="62" y="540"/>
                    </a:lnTo>
                    <a:lnTo>
                      <a:pt x="67" y="540"/>
                    </a:lnTo>
                    <a:lnTo>
                      <a:pt x="76" y="545"/>
                    </a:lnTo>
                    <a:lnTo>
                      <a:pt x="80" y="536"/>
                    </a:lnTo>
                    <a:lnTo>
                      <a:pt x="89" y="518"/>
                    </a:lnTo>
                    <a:lnTo>
                      <a:pt x="94" y="504"/>
                    </a:lnTo>
                    <a:lnTo>
                      <a:pt x="98" y="500"/>
                    </a:lnTo>
                    <a:lnTo>
                      <a:pt x="107" y="500"/>
                    </a:lnTo>
                    <a:lnTo>
                      <a:pt x="111" y="504"/>
                    </a:lnTo>
                    <a:lnTo>
                      <a:pt x="116" y="509"/>
                    </a:lnTo>
                    <a:lnTo>
                      <a:pt x="125" y="518"/>
                    </a:lnTo>
                    <a:lnTo>
                      <a:pt x="129" y="536"/>
                    </a:lnTo>
                    <a:lnTo>
                      <a:pt x="138" y="540"/>
                    </a:lnTo>
                    <a:lnTo>
                      <a:pt x="143" y="545"/>
                    </a:lnTo>
                    <a:lnTo>
                      <a:pt x="147" y="554"/>
                    </a:lnTo>
                    <a:lnTo>
                      <a:pt x="156" y="554"/>
                    </a:lnTo>
                    <a:lnTo>
                      <a:pt x="161" y="545"/>
                    </a:lnTo>
                    <a:lnTo>
                      <a:pt x="165" y="540"/>
                    </a:lnTo>
                    <a:lnTo>
                      <a:pt x="174" y="540"/>
                    </a:lnTo>
                    <a:lnTo>
                      <a:pt x="178" y="540"/>
                    </a:lnTo>
                    <a:lnTo>
                      <a:pt x="187" y="545"/>
                    </a:lnTo>
                    <a:lnTo>
                      <a:pt x="192" y="545"/>
                    </a:lnTo>
                    <a:lnTo>
                      <a:pt x="196" y="477"/>
                    </a:lnTo>
                    <a:lnTo>
                      <a:pt x="205" y="351"/>
                    </a:lnTo>
                    <a:lnTo>
                      <a:pt x="210" y="239"/>
                    </a:lnTo>
                    <a:lnTo>
                      <a:pt x="214" y="149"/>
                    </a:lnTo>
                    <a:lnTo>
                      <a:pt x="223" y="86"/>
                    </a:lnTo>
                    <a:lnTo>
                      <a:pt x="228" y="41"/>
                    </a:lnTo>
                    <a:lnTo>
                      <a:pt x="236" y="5"/>
                    </a:lnTo>
                    <a:lnTo>
                      <a:pt x="241" y="0"/>
                    </a:lnTo>
                    <a:lnTo>
                      <a:pt x="245" y="23"/>
                    </a:lnTo>
                    <a:lnTo>
                      <a:pt x="254" y="50"/>
                    </a:lnTo>
                    <a:lnTo>
                      <a:pt x="259" y="104"/>
                    </a:lnTo>
                    <a:lnTo>
                      <a:pt x="268" y="144"/>
                    </a:lnTo>
                    <a:lnTo>
                      <a:pt x="272" y="176"/>
                    </a:lnTo>
                    <a:lnTo>
                      <a:pt x="277" y="207"/>
                    </a:lnTo>
                    <a:lnTo>
                      <a:pt x="286" y="221"/>
                    </a:lnTo>
                    <a:lnTo>
                      <a:pt x="290" y="239"/>
                    </a:lnTo>
                    <a:lnTo>
                      <a:pt x="294" y="257"/>
                    </a:lnTo>
                    <a:lnTo>
                      <a:pt x="303" y="284"/>
                    </a:lnTo>
                    <a:lnTo>
                      <a:pt x="308" y="356"/>
                    </a:lnTo>
                    <a:lnTo>
                      <a:pt x="317" y="459"/>
                    </a:lnTo>
                    <a:lnTo>
                      <a:pt x="321" y="536"/>
                    </a:lnTo>
                    <a:lnTo>
                      <a:pt x="326" y="581"/>
                    </a:lnTo>
                    <a:lnTo>
                      <a:pt x="335" y="608"/>
                    </a:lnTo>
                    <a:lnTo>
                      <a:pt x="339" y="617"/>
                    </a:lnTo>
                    <a:lnTo>
                      <a:pt x="344" y="621"/>
                    </a:lnTo>
                    <a:lnTo>
                      <a:pt x="352" y="617"/>
                    </a:lnTo>
                    <a:lnTo>
                      <a:pt x="357" y="608"/>
                    </a:lnTo>
                    <a:lnTo>
                      <a:pt x="366" y="603"/>
                    </a:lnTo>
                    <a:lnTo>
                      <a:pt x="370" y="603"/>
                    </a:lnTo>
                    <a:lnTo>
                      <a:pt x="375" y="599"/>
                    </a:lnTo>
                    <a:lnTo>
                      <a:pt x="384" y="585"/>
                    </a:lnTo>
                    <a:lnTo>
                      <a:pt x="388" y="576"/>
                    </a:lnTo>
                    <a:lnTo>
                      <a:pt x="397" y="572"/>
                    </a:lnTo>
                    <a:lnTo>
                      <a:pt x="402" y="563"/>
                    </a:lnTo>
                    <a:lnTo>
                      <a:pt x="406" y="558"/>
                    </a:lnTo>
                    <a:lnTo>
                      <a:pt x="415" y="567"/>
                    </a:lnTo>
                    <a:lnTo>
                      <a:pt x="419" y="563"/>
                    </a:lnTo>
                    <a:lnTo>
                      <a:pt x="424" y="558"/>
                    </a:lnTo>
                    <a:lnTo>
                      <a:pt x="433" y="563"/>
                    </a:lnTo>
                    <a:lnTo>
                      <a:pt x="437" y="563"/>
                    </a:lnTo>
                    <a:lnTo>
                      <a:pt x="446" y="554"/>
                    </a:lnTo>
                    <a:lnTo>
                      <a:pt x="451" y="540"/>
                    </a:lnTo>
                    <a:lnTo>
                      <a:pt x="455" y="518"/>
                    </a:lnTo>
                    <a:lnTo>
                      <a:pt x="464" y="513"/>
                    </a:lnTo>
                    <a:lnTo>
                      <a:pt x="469" y="522"/>
                    </a:lnTo>
                    <a:lnTo>
                      <a:pt x="473" y="522"/>
                    </a:lnTo>
                    <a:lnTo>
                      <a:pt x="482" y="518"/>
                    </a:lnTo>
                    <a:lnTo>
                      <a:pt x="486" y="518"/>
                    </a:lnTo>
                    <a:lnTo>
                      <a:pt x="495" y="518"/>
                    </a:lnTo>
                    <a:lnTo>
                      <a:pt x="500" y="545"/>
                    </a:lnTo>
                    <a:lnTo>
                      <a:pt x="504" y="563"/>
                    </a:lnTo>
                    <a:lnTo>
                      <a:pt x="513" y="567"/>
                    </a:lnTo>
                    <a:lnTo>
                      <a:pt x="518" y="572"/>
                    </a:lnTo>
                    <a:lnTo>
                      <a:pt x="522" y="567"/>
                    </a:lnTo>
                    <a:lnTo>
                      <a:pt x="531" y="558"/>
                    </a:lnTo>
                    <a:lnTo>
                      <a:pt x="535" y="554"/>
                    </a:lnTo>
                    <a:lnTo>
                      <a:pt x="544" y="549"/>
                    </a:lnTo>
                    <a:lnTo>
                      <a:pt x="549" y="549"/>
                    </a:lnTo>
                    <a:lnTo>
                      <a:pt x="553" y="549"/>
                    </a:lnTo>
                    <a:lnTo>
                      <a:pt x="562" y="549"/>
                    </a:lnTo>
                    <a:lnTo>
                      <a:pt x="567" y="554"/>
                    </a:lnTo>
                    <a:lnTo>
                      <a:pt x="576" y="545"/>
                    </a:lnTo>
                    <a:lnTo>
                      <a:pt x="580" y="527"/>
                    </a:lnTo>
                    <a:lnTo>
                      <a:pt x="585" y="513"/>
                    </a:lnTo>
                    <a:lnTo>
                      <a:pt x="593" y="518"/>
                    </a:lnTo>
                    <a:lnTo>
                      <a:pt x="598" y="527"/>
                    </a:lnTo>
                    <a:lnTo>
                      <a:pt x="602" y="531"/>
                    </a:lnTo>
                    <a:lnTo>
                      <a:pt x="611" y="531"/>
                    </a:lnTo>
                    <a:lnTo>
                      <a:pt x="616" y="527"/>
                    </a:lnTo>
                    <a:lnTo>
                      <a:pt x="625" y="531"/>
                    </a:lnTo>
                    <a:lnTo>
                      <a:pt x="629" y="540"/>
                    </a:lnTo>
                    <a:lnTo>
                      <a:pt x="634" y="549"/>
                    </a:lnTo>
                    <a:lnTo>
                      <a:pt x="643" y="549"/>
                    </a:lnTo>
                    <a:lnTo>
                      <a:pt x="647" y="545"/>
                    </a:lnTo>
                    <a:lnTo>
                      <a:pt x="651" y="549"/>
                    </a:lnTo>
                    <a:lnTo>
                      <a:pt x="660" y="554"/>
                    </a:lnTo>
                    <a:lnTo>
                      <a:pt x="665" y="549"/>
                    </a:lnTo>
                    <a:lnTo>
                      <a:pt x="674" y="527"/>
                    </a:lnTo>
                    <a:lnTo>
                      <a:pt x="678" y="504"/>
                    </a:lnTo>
                    <a:lnTo>
                      <a:pt x="683" y="486"/>
                    </a:lnTo>
                    <a:lnTo>
                      <a:pt x="692" y="482"/>
                    </a:lnTo>
                    <a:lnTo>
                      <a:pt x="696" y="500"/>
                    </a:lnTo>
                    <a:lnTo>
                      <a:pt x="705" y="527"/>
                    </a:lnTo>
                    <a:lnTo>
                      <a:pt x="710" y="522"/>
                    </a:lnTo>
                    <a:lnTo>
                      <a:pt x="714" y="513"/>
                    </a:lnTo>
                    <a:lnTo>
                      <a:pt x="723" y="500"/>
                    </a:lnTo>
                    <a:lnTo>
                      <a:pt x="727" y="486"/>
                    </a:lnTo>
                    <a:lnTo>
                      <a:pt x="732" y="486"/>
                    </a:lnTo>
                    <a:lnTo>
                      <a:pt x="741" y="495"/>
                    </a:lnTo>
                    <a:lnTo>
                      <a:pt x="745" y="500"/>
                    </a:lnTo>
                    <a:lnTo>
                      <a:pt x="754" y="491"/>
                    </a:lnTo>
                    <a:lnTo>
                      <a:pt x="759" y="486"/>
                    </a:lnTo>
                    <a:lnTo>
                      <a:pt x="763" y="486"/>
                    </a:lnTo>
                    <a:lnTo>
                      <a:pt x="772" y="491"/>
                    </a:lnTo>
                    <a:lnTo>
                      <a:pt x="776" y="495"/>
                    </a:lnTo>
                    <a:lnTo>
                      <a:pt x="781" y="500"/>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9" name="Freeform 52"/>
              <p:cNvSpPr>
                <a:spLocks/>
              </p:cNvSpPr>
              <p:nvPr/>
            </p:nvSpPr>
            <p:spPr bwMode="auto">
              <a:xfrm>
                <a:off x="7188229" y="1301745"/>
                <a:ext cx="1239838" cy="1042988"/>
              </a:xfrm>
              <a:custGeom>
                <a:avLst/>
                <a:gdLst>
                  <a:gd name="T0" fmla="*/ 2147483646 w 781"/>
                  <a:gd name="T1" fmla="*/ 2147483646 h 657"/>
                  <a:gd name="T2" fmla="*/ 2147483646 w 781"/>
                  <a:gd name="T3" fmla="*/ 2147483646 h 657"/>
                  <a:gd name="T4" fmla="*/ 2147483646 w 781"/>
                  <a:gd name="T5" fmla="*/ 2147483646 h 657"/>
                  <a:gd name="T6" fmla="*/ 2147483646 w 781"/>
                  <a:gd name="T7" fmla="*/ 2147483646 h 657"/>
                  <a:gd name="T8" fmla="*/ 2147483646 w 781"/>
                  <a:gd name="T9" fmla="*/ 2147483646 h 657"/>
                  <a:gd name="T10" fmla="*/ 2147483646 w 781"/>
                  <a:gd name="T11" fmla="*/ 2147483646 h 657"/>
                  <a:gd name="T12" fmla="*/ 2147483646 w 781"/>
                  <a:gd name="T13" fmla="*/ 2147483646 h 657"/>
                  <a:gd name="T14" fmla="*/ 2147483646 w 781"/>
                  <a:gd name="T15" fmla="*/ 2147483646 h 657"/>
                  <a:gd name="T16" fmla="*/ 2147483646 w 781"/>
                  <a:gd name="T17" fmla="*/ 2147483646 h 657"/>
                  <a:gd name="T18" fmla="*/ 2147483646 w 781"/>
                  <a:gd name="T19" fmla="*/ 2147483646 h 657"/>
                  <a:gd name="T20" fmla="*/ 2147483646 w 781"/>
                  <a:gd name="T21" fmla="*/ 2147483646 h 657"/>
                  <a:gd name="T22" fmla="*/ 2147483646 w 781"/>
                  <a:gd name="T23" fmla="*/ 2147483646 h 657"/>
                  <a:gd name="T24" fmla="*/ 2147483646 w 781"/>
                  <a:gd name="T25" fmla="*/ 0 h 657"/>
                  <a:gd name="T26" fmla="*/ 2147483646 w 781"/>
                  <a:gd name="T27" fmla="*/ 2147483646 h 657"/>
                  <a:gd name="T28" fmla="*/ 2147483646 w 781"/>
                  <a:gd name="T29" fmla="*/ 2147483646 h 657"/>
                  <a:gd name="T30" fmla="*/ 2147483646 w 781"/>
                  <a:gd name="T31" fmla="*/ 2147483646 h 657"/>
                  <a:gd name="T32" fmla="*/ 2147483646 w 781"/>
                  <a:gd name="T33" fmla="*/ 2147483646 h 657"/>
                  <a:gd name="T34" fmla="*/ 2147483646 w 781"/>
                  <a:gd name="T35" fmla="*/ 2147483646 h 657"/>
                  <a:gd name="T36" fmla="*/ 2147483646 w 781"/>
                  <a:gd name="T37" fmla="*/ 2147483646 h 657"/>
                  <a:gd name="T38" fmla="*/ 2147483646 w 781"/>
                  <a:gd name="T39" fmla="*/ 2147483646 h 657"/>
                  <a:gd name="T40" fmla="*/ 2147483646 w 781"/>
                  <a:gd name="T41" fmla="*/ 2147483646 h 657"/>
                  <a:gd name="T42" fmla="*/ 2147483646 w 781"/>
                  <a:gd name="T43" fmla="*/ 2147483646 h 657"/>
                  <a:gd name="T44" fmla="*/ 2147483646 w 781"/>
                  <a:gd name="T45" fmla="*/ 2147483646 h 657"/>
                  <a:gd name="T46" fmla="*/ 2147483646 w 781"/>
                  <a:gd name="T47" fmla="*/ 2147483646 h 657"/>
                  <a:gd name="T48" fmla="*/ 2147483646 w 781"/>
                  <a:gd name="T49" fmla="*/ 2147483646 h 657"/>
                  <a:gd name="T50" fmla="*/ 2147483646 w 781"/>
                  <a:gd name="T51" fmla="*/ 2147483646 h 657"/>
                  <a:gd name="T52" fmla="*/ 2147483646 w 781"/>
                  <a:gd name="T53" fmla="*/ 2147483646 h 657"/>
                  <a:gd name="T54" fmla="*/ 2147483646 w 781"/>
                  <a:gd name="T55" fmla="*/ 2147483646 h 657"/>
                  <a:gd name="T56" fmla="*/ 2147483646 w 781"/>
                  <a:gd name="T57" fmla="*/ 2147483646 h 657"/>
                  <a:gd name="T58" fmla="*/ 2147483646 w 781"/>
                  <a:gd name="T59" fmla="*/ 2147483646 h 657"/>
                  <a:gd name="T60" fmla="*/ 2147483646 w 781"/>
                  <a:gd name="T61" fmla="*/ 2147483646 h 657"/>
                  <a:gd name="T62" fmla="*/ 2147483646 w 781"/>
                  <a:gd name="T63" fmla="*/ 2147483646 h 657"/>
                  <a:gd name="T64" fmla="*/ 2147483646 w 781"/>
                  <a:gd name="T65" fmla="*/ 2147483646 h 657"/>
                  <a:gd name="T66" fmla="*/ 2147483646 w 781"/>
                  <a:gd name="T67" fmla="*/ 2147483646 h 657"/>
                  <a:gd name="T68" fmla="*/ 2147483646 w 781"/>
                  <a:gd name="T69" fmla="*/ 2147483646 h 657"/>
                  <a:gd name="T70" fmla="*/ 2147483646 w 781"/>
                  <a:gd name="T71" fmla="*/ 2147483646 h 657"/>
                  <a:gd name="T72" fmla="*/ 2147483646 w 781"/>
                  <a:gd name="T73" fmla="*/ 2147483646 h 657"/>
                  <a:gd name="T74" fmla="*/ 2147483646 w 781"/>
                  <a:gd name="T75" fmla="*/ 2147483646 h 657"/>
                  <a:gd name="T76" fmla="*/ 2147483646 w 781"/>
                  <a:gd name="T77" fmla="*/ 2147483646 h 657"/>
                  <a:gd name="T78" fmla="*/ 2147483646 w 781"/>
                  <a:gd name="T79" fmla="*/ 2147483646 h 657"/>
                  <a:gd name="T80" fmla="*/ 2147483646 w 781"/>
                  <a:gd name="T81" fmla="*/ 2147483646 h 657"/>
                  <a:gd name="T82" fmla="*/ 2147483646 w 781"/>
                  <a:gd name="T83" fmla="*/ 2147483646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7"/>
                  <a:gd name="T128" fmla="*/ 781 w 781"/>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7">
                    <a:moveTo>
                      <a:pt x="0" y="567"/>
                    </a:moveTo>
                    <a:lnTo>
                      <a:pt x="9" y="558"/>
                    </a:lnTo>
                    <a:lnTo>
                      <a:pt x="13" y="540"/>
                    </a:lnTo>
                    <a:lnTo>
                      <a:pt x="18" y="540"/>
                    </a:lnTo>
                    <a:lnTo>
                      <a:pt x="27" y="553"/>
                    </a:lnTo>
                    <a:lnTo>
                      <a:pt x="31" y="553"/>
                    </a:lnTo>
                    <a:lnTo>
                      <a:pt x="36" y="558"/>
                    </a:lnTo>
                    <a:lnTo>
                      <a:pt x="45" y="558"/>
                    </a:lnTo>
                    <a:lnTo>
                      <a:pt x="49" y="567"/>
                    </a:lnTo>
                    <a:lnTo>
                      <a:pt x="58" y="576"/>
                    </a:lnTo>
                    <a:lnTo>
                      <a:pt x="62" y="589"/>
                    </a:lnTo>
                    <a:lnTo>
                      <a:pt x="67" y="589"/>
                    </a:lnTo>
                    <a:lnTo>
                      <a:pt x="76" y="580"/>
                    </a:lnTo>
                    <a:lnTo>
                      <a:pt x="80" y="589"/>
                    </a:lnTo>
                    <a:lnTo>
                      <a:pt x="89" y="589"/>
                    </a:lnTo>
                    <a:lnTo>
                      <a:pt x="94" y="580"/>
                    </a:lnTo>
                    <a:lnTo>
                      <a:pt x="98" y="580"/>
                    </a:lnTo>
                    <a:lnTo>
                      <a:pt x="107" y="585"/>
                    </a:lnTo>
                    <a:lnTo>
                      <a:pt x="111" y="603"/>
                    </a:lnTo>
                    <a:lnTo>
                      <a:pt x="116" y="616"/>
                    </a:lnTo>
                    <a:lnTo>
                      <a:pt x="125" y="625"/>
                    </a:lnTo>
                    <a:lnTo>
                      <a:pt x="129" y="616"/>
                    </a:lnTo>
                    <a:lnTo>
                      <a:pt x="138" y="598"/>
                    </a:lnTo>
                    <a:lnTo>
                      <a:pt x="143" y="580"/>
                    </a:lnTo>
                    <a:lnTo>
                      <a:pt x="147" y="567"/>
                    </a:lnTo>
                    <a:lnTo>
                      <a:pt x="156" y="544"/>
                    </a:lnTo>
                    <a:lnTo>
                      <a:pt x="161" y="522"/>
                    </a:lnTo>
                    <a:lnTo>
                      <a:pt x="165" y="499"/>
                    </a:lnTo>
                    <a:lnTo>
                      <a:pt x="174" y="486"/>
                    </a:lnTo>
                    <a:lnTo>
                      <a:pt x="178" y="490"/>
                    </a:lnTo>
                    <a:lnTo>
                      <a:pt x="187" y="508"/>
                    </a:lnTo>
                    <a:lnTo>
                      <a:pt x="192" y="517"/>
                    </a:lnTo>
                    <a:lnTo>
                      <a:pt x="196" y="463"/>
                    </a:lnTo>
                    <a:lnTo>
                      <a:pt x="205" y="351"/>
                    </a:lnTo>
                    <a:lnTo>
                      <a:pt x="210" y="247"/>
                    </a:lnTo>
                    <a:lnTo>
                      <a:pt x="214" y="157"/>
                    </a:lnTo>
                    <a:lnTo>
                      <a:pt x="223" y="85"/>
                    </a:lnTo>
                    <a:lnTo>
                      <a:pt x="228" y="31"/>
                    </a:lnTo>
                    <a:lnTo>
                      <a:pt x="236" y="0"/>
                    </a:lnTo>
                    <a:lnTo>
                      <a:pt x="241" y="0"/>
                    </a:lnTo>
                    <a:lnTo>
                      <a:pt x="245" y="36"/>
                    </a:lnTo>
                    <a:lnTo>
                      <a:pt x="254" y="76"/>
                    </a:lnTo>
                    <a:lnTo>
                      <a:pt x="259" y="108"/>
                    </a:lnTo>
                    <a:lnTo>
                      <a:pt x="268" y="153"/>
                    </a:lnTo>
                    <a:lnTo>
                      <a:pt x="272" y="198"/>
                    </a:lnTo>
                    <a:lnTo>
                      <a:pt x="277" y="229"/>
                    </a:lnTo>
                    <a:lnTo>
                      <a:pt x="286" y="252"/>
                    </a:lnTo>
                    <a:lnTo>
                      <a:pt x="290" y="279"/>
                    </a:lnTo>
                    <a:lnTo>
                      <a:pt x="294" y="310"/>
                    </a:lnTo>
                    <a:lnTo>
                      <a:pt x="303" y="328"/>
                    </a:lnTo>
                    <a:lnTo>
                      <a:pt x="308" y="405"/>
                    </a:lnTo>
                    <a:lnTo>
                      <a:pt x="317" y="517"/>
                    </a:lnTo>
                    <a:lnTo>
                      <a:pt x="321" y="589"/>
                    </a:lnTo>
                    <a:lnTo>
                      <a:pt x="326" y="625"/>
                    </a:lnTo>
                    <a:lnTo>
                      <a:pt x="335" y="639"/>
                    </a:lnTo>
                    <a:lnTo>
                      <a:pt x="339" y="639"/>
                    </a:lnTo>
                    <a:lnTo>
                      <a:pt x="344" y="643"/>
                    </a:lnTo>
                    <a:lnTo>
                      <a:pt x="352" y="648"/>
                    </a:lnTo>
                    <a:lnTo>
                      <a:pt x="357" y="657"/>
                    </a:lnTo>
                    <a:lnTo>
                      <a:pt x="366" y="652"/>
                    </a:lnTo>
                    <a:lnTo>
                      <a:pt x="370" y="639"/>
                    </a:lnTo>
                    <a:lnTo>
                      <a:pt x="375" y="648"/>
                    </a:lnTo>
                    <a:lnTo>
                      <a:pt x="384" y="648"/>
                    </a:lnTo>
                    <a:lnTo>
                      <a:pt x="388" y="643"/>
                    </a:lnTo>
                    <a:lnTo>
                      <a:pt x="397" y="639"/>
                    </a:lnTo>
                    <a:lnTo>
                      <a:pt x="402" y="639"/>
                    </a:lnTo>
                    <a:lnTo>
                      <a:pt x="406" y="643"/>
                    </a:lnTo>
                    <a:lnTo>
                      <a:pt x="415" y="643"/>
                    </a:lnTo>
                    <a:lnTo>
                      <a:pt x="419" y="643"/>
                    </a:lnTo>
                    <a:lnTo>
                      <a:pt x="424" y="643"/>
                    </a:lnTo>
                    <a:lnTo>
                      <a:pt x="433" y="648"/>
                    </a:lnTo>
                    <a:lnTo>
                      <a:pt x="437" y="648"/>
                    </a:lnTo>
                    <a:lnTo>
                      <a:pt x="446" y="634"/>
                    </a:lnTo>
                    <a:lnTo>
                      <a:pt x="451" y="616"/>
                    </a:lnTo>
                    <a:lnTo>
                      <a:pt x="455" y="616"/>
                    </a:lnTo>
                    <a:lnTo>
                      <a:pt x="464" y="607"/>
                    </a:lnTo>
                    <a:lnTo>
                      <a:pt x="469" y="603"/>
                    </a:lnTo>
                    <a:lnTo>
                      <a:pt x="473" y="607"/>
                    </a:lnTo>
                    <a:lnTo>
                      <a:pt x="482" y="607"/>
                    </a:lnTo>
                    <a:lnTo>
                      <a:pt x="486" y="598"/>
                    </a:lnTo>
                    <a:lnTo>
                      <a:pt x="495" y="576"/>
                    </a:lnTo>
                    <a:lnTo>
                      <a:pt x="500" y="571"/>
                    </a:lnTo>
                    <a:lnTo>
                      <a:pt x="504" y="571"/>
                    </a:lnTo>
                    <a:lnTo>
                      <a:pt x="513" y="571"/>
                    </a:lnTo>
                    <a:lnTo>
                      <a:pt x="518" y="571"/>
                    </a:lnTo>
                    <a:lnTo>
                      <a:pt x="522" y="576"/>
                    </a:lnTo>
                    <a:lnTo>
                      <a:pt x="531" y="580"/>
                    </a:lnTo>
                    <a:lnTo>
                      <a:pt x="535" y="585"/>
                    </a:lnTo>
                    <a:lnTo>
                      <a:pt x="544" y="589"/>
                    </a:lnTo>
                    <a:lnTo>
                      <a:pt x="549" y="589"/>
                    </a:lnTo>
                    <a:lnTo>
                      <a:pt x="553" y="580"/>
                    </a:lnTo>
                    <a:lnTo>
                      <a:pt x="562" y="576"/>
                    </a:lnTo>
                    <a:lnTo>
                      <a:pt x="567" y="571"/>
                    </a:lnTo>
                    <a:lnTo>
                      <a:pt x="576" y="567"/>
                    </a:lnTo>
                    <a:lnTo>
                      <a:pt x="580" y="558"/>
                    </a:lnTo>
                    <a:lnTo>
                      <a:pt x="585" y="549"/>
                    </a:lnTo>
                    <a:lnTo>
                      <a:pt x="593" y="544"/>
                    </a:lnTo>
                    <a:lnTo>
                      <a:pt x="598" y="553"/>
                    </a:lnTo>
                    <a:lnTo>
                      <a:pt x="602" y="553"/>
                    </a:lnTo>
                    <a:lnTo>
                      <a:pt x="611" y="558"/>
                    </a:lnTo>
                    <a:lnTo>
                      <a:pt x="616" y="562"/>
                    </a:lnTo>
                    <a:lnTo>
                      <a:pt x="625" y="571"/>
                    </a:lnTo>
                    <a:lnTo>
                      <a:pt x="629" y="576"/>
                    </a:lnTo>
                    <a:lnTo>
                      <a:pt x="634" y="571"/>
                    </a:lnTo>
                    <a:lnTo>
                      <a:pt x="643" y="562"/>
                    </a:lnTo>
                    <a:lnTo>
                      <a:pt x="647" y="553"/>
                    </a:lnTo>
                    <a:lnTo>
                      <a:pt x="651" y="549"/>
                    </a:lnTo>
                    <a:lnTo>
                      <a:pt x="660" y="535"/>
                    </a:lnTo>
                    <a:lnTo>
                      <a:pt x="665" y="535"/>
                    </a:lnTo>
                    <a:lnTo>
                      <a:pt x="674" y="544"/>
                    </a:lnTo>
                    <a:lnTo>
                      <a:pt x="678" y="553"/>
                    </a:lnTo>
                    <a:lnTo>
                      <a:pt x="683" y="562"/>
                    </a:lnTo>
                    <a:lnTo>
                      <a:pt x="692" y="580"/>
                    </a:lnTo>
                    <a:lnTo>
                      <a:pt x="696" y="585"/>
                    </a:lnTo>
                    <a:lnTo>
                      <a:pt x="705" y="598"/>
                    </a:lnTo>
                    <a:lnTo>
                      <a:pt x="710" y="598"/>
                    </a:lnTo>
                    <a:lnTo>
                      <a:pt x="714" y="603"/>
                    </a:lnTo>
                    <a:lnTo>
                      <a:pt x="723" y="598"/>
                    </a:lnTo>
                    <a:lnTo>
                      <a:pt x="727" y="589"/>
                    </a:lnTo>
                    <a:lnTo>
                      <a:pt x="732" y="571"/>
                    </a:lnTo>
                    <a:lnTo>
                      <a:pt x="741" y="576"/>
                    </a:lnTo>
                    <a:lnTo>
                      <a:pt x="745" y="585"/>
                    </a:lnTo>
                    <a:lnTo>
                      <a:pt x="754" y="576"/>
                    </a:lnTo>
                    <a:lnTo>
                      <a:pt x="759" y="558"/>
                    </a:lnTo>
                    <a:lnTo>
                      <a:pt x="763" y="544"/>
                    </a:lnTo>
                    <a:lnTo>
                      <a:pt x="772" y="535"/>
                    </a:lnTo>
                    <a:lnTo>
                      <a:pt x="776" y="531"/>
                    </a:lnTo>
                    <a:lnTo>
                      <a:pt x="781" y="531"/>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0" name="Freeform 53"/>
              <p:cNvSpPr>
                <a:spLocks/>
              </p:cNvSpPr>
              <p:nvPr/>
            </p:nvSpPr>
            <p:spPr bwMode="auto">
              <a:xfrm>
                <a:off x="7188229" y="1358895"/>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0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531"/>
                    </a:moveTo>
                    <a:lnTo>
                      <a:pt x="9" y="522"/>
                    </a:lnTo>
                    <a:lnTo>
                      <a:pt x="13" y="522"/>
                    </a:lnTo>
                    <a:lnTo>
                      <a:pt x="18" y="540"/>
                    </a:lnTo>
                    <a:lnTo>
                      <a:pt x="27" y="553"/>
                    </a:lnTo>
                    <a:lnTo>
                      <a:pt x="31" y="549"/>
                    </a:lnTo>
                    <a:lnTo>
                      <a:pt x="36" y="544"/>
                    </a:lnTo>
                    <a:lnTo>
                      <a:pt x="45" y="553"/>
                    </a:lnTo>
                    <a:lnTo>
                      <a:pt x="49" y="558"/>
                    </a:lnTo>
                    <a:lnTo>
                      <a:pt x="58" y="571"/>
                    </a:lnTo>
                    <a:lnTo>
                      <a:pt x="62" y="594"/>
                    </a:lnTo>
                    <a:lnTo>
                      <a:pt x="67" y="594"/>
                    </a:lnTo>
                    <a:lnTo>
                      <a:pt x="76" y="589"/>
                    </a:lnTo>
                    <a:lnTo>
                      <a:pt x="80" y="585"/>
                    </a:lnTo>
                    <a:lnTo>
                      <a:pt x="89" y="585"/>
                    </a:lnTo>
                    <a:lnTo>
                      <a:pt x="94" y="562"/>
                    </a:lnTo>
                    <a:lnTo>
                      <a:pt x="98" y="553"/>
                    </a:lnTo>
                    <a:lnTo>
                      <a:pt x="107" y="540"/>
                    </a:lnTo>
                    <a:lnTo>
                      <a:pt x="111" y="531"/>
                    </a:lnTo>
                    <a:lnTo>
                      <a:pt x="116" y="499"/>
                    </a:lnTo>
                    <a:lnTo>
                      <a:pt x="125" y="472"/>
                    </a:lnTo>
                    <a:lnTo>
                      <a:pt x="129" y="463"/>
                    </a:lnTo>
                    <a:lnTo>
                      <a:pt x="138" y="463"/>
                    </a:lnTo>
                    <a:lnTo>
                      <a:pt x="143" y="468"/>
                    </a:lnTo>
                    <a:lnTo>
                      <a:pt x="147" y="463"/>
                    </a:lnTo>
                    <a:lnTo>
                      <a:pt x="156" y="468"/>
                    </a:lnTo>
                    <a:lnTo>
                      <a:pt x="161" y="481"/>
                    </a:lnTo>
                    <a:lnTo>
                      <a:pt x="165" y="499"/>
                    </a:lnTo>
                    <a:lnTo>
                      <a:pt x="174" y="522"/>
                    </a:lnTo>
                    <a:lnTo>
                      <a:pt x="178" y="540"/>
                    </a:lnTo>
                    <a:lnTo>
                      <a:pt x="187" y="544"/>
                    </a:lnTo>
                    <a:lnTo>
                      <a:pt x="192" y="544"/>
                    </a:lnTo>
                    <a:lnTo>
                      <a:pt x="196" y="486"/>
                    </a:lnTo>
                    <a:lnTo>
                      <a:pt x="205" y="364"/>
                    </a:lnTo>
                    <a:lnTo>
                      <a:pt x="210" y="247"/>
                    </a:lnTo>
                    <a:lnTo>
                      <a:pt x="214" y="153"/>
                    </a:lnTo>
                    <a:lnTo>
                      <a:pt x="223" y="81"/>
                    </a:lnTo>
                    <a:lnTo>
                      <a:pt x="228" y="31"/>
                    </a:lnTo>
                    <a:lnTo>
                      <a:pt x="236" y="0"/>
                    </a:lnTo>
                    <a:lnTo>
                      <a:pt x="241" y="13"/>
                    </a:lnTo>
                    <a:lnTo>
                      <a:pt x="245" y="40"/>
                    </a:lnTo>
                    <a:lnTo>
                      <a:pt x="254" y="63"/>
                    </a:lnTo>
                    <a:lnTo>
                      <a:pt x="259" y="99"/>
                    </a:lnTo>
                    <a:lnTo>
                      <a:pt x="268" y="135"/>
                    </a:lnTo>
                    <a:lnTo>
                      <a:pt x="272" y="166"/>
                    </a:lnTo>
                    <a:lnTo>
                      <a:pt x="277" y="193"/>
                    </a:lnTo>
                    <a:lnTo>
                      <a:pt x="286" y="216"/>
                    </a:lnTo>
                    <a:lnTo>
                      <a:pt x="290" y="247"/>
                    </a:lnTo>
                    <a:lnTo>
                      <a:pt x="294" y="279"/>
                    </a:lnTo>
                    <a:lnTo>
                      <a:pt x="303" y="301"/>
                    </a:lnTo>
                    <a:lnTo>
                      <a:pt x="308" y="360"/>
                    </a:lnTo>
                    <a:lnTo>
                      <a:pt x="317" y="463"/>
                    </a:lnTo>
                    <a:lnTo>
                      <a:pt x="321" y="526"/>
                    </a:lnTo>
                    <a:lnTo>
                      <a:pt x="326" y="567"/>
                    </a:lnTo>
                    <a:lnTo>
                      <a:pt x="335" y="603"/>
                    </a:lnTo>
                    <a:lnTo>
                      <a:pt x="339" y="616"/>
                    </a:lnTo>
                    <a:lnTo>
                      <a:pt x="344" y="625"/>
                    </a:lnTo>
                    <a:lnTo>
                      <a:pt x="352" y="634"/>
                    </a:lnTo>
                    <a:lnTo>
                      <a:pt x="357" y="625"/>
                    </a:lnTo>
                    <a:lnTo>
                      <a:pt x="366" y="616"/>
                    </a:lnTo>
                    <a:lnTo>
                      <a:pt x="370" y="594"/>
                    </a:lnTo>
                    <a:lnTo>
                      <a:pt x="375" y="580"/>
                    </a:lnTo>
                    <a:lnTo>
                      <a:pt x="384" y="580"/>
                    </a:lnTo>
                    <a:lnTo>
                      <a:pt x="388" y="594"/>
                    </a:lnTo>
                    <a:lnTo>
                      <a:pt x="397" y="598"/>
                    </a:lnTo>
                    <a:lnTo>
                      <a:pt x="402" y="598"/>
                    </a:lnTo>
                    <a:lnTo>
                      <a:pt x="406" y="576"/>
                    </a:lnTo>
                    <a:lnTo>
                      <a:pt x="415" y="558"/>
                    </a:lnTo>
                    <a:lnTo>
                      <a:pt x="419" y="549"/>
                    </a:lnTo>
                    <a:lnTo>
                      <a:pt x="424" y="540"/>
                    </a:lnTo>
                    <a:lnTo>
                      <a:pt x="433" y="544"/>
                    </a:lnTo>
                    <a:lnTo>
                      <a:pt x="437" y="544"/>
                    </a:lnTo>
                    <a:lnTo>
                      <a:pt x="446" y="558"/>
                    </a:lnTo>
                    <a:lnTo>
                      <a:pt x="451" y="576"/>
                    </a:lnTo>
                    <a:lnTo>
                      <a:pt x="455" y="580"/>
                    </a:lnTo>
                    <a:lnTo>
                      <a:pt x="464" y="571"/>
                    </a:lnTo>
                    <a:lnTo>
                      <a:pt x="469" y="571"/>
                    </a:lnTo>
                    <a:lnTo>
                      <a:pt x="473" y="571"/>
                    </a:lnTo>
                    <a:lnTo>
                      <a:pt x="482" y="571"/>
                    </a:lnTo>
                    <a:lnTo>
                      <a:pt x="486" y="567"/>
                    </a:lnTo>
                    <a:lnTo>
                      <a:pt x="495" y="580"/>
                    </a:lnTo>
                    <a:lnTo>
                      <a:pt x="500" y="585"/>
                    </a:lnTo>
                    <a:lnTo>
                      <a:pt x="504" y="598"/>
                    </a:lnTo>
                    <a:lnTo>
                      <a:pt x="513" y="607"/>
                    </a:lnTo>
                    <a:lnTo>
                      <a:pt x="518" y="612"/>
                    </a:lnTo>
                    <a:lnTo>
                      <a:pt x="522" y="607"/>
                    </a:lnTo>
                    <a:lnTo>
                      <a:pt x="531" y="585"/>
                    </a:lnTo>
                    <a:lnTo>
                      <a:pt x="535" y="549"/>
                    </a:lnTo>
                    <a:lnTo>
                      <a:pt x="544" y="513"/>
                    </a:lnTo>
                    <a:lnTo>
                      <a:pt x="549" y="499"/>
                    </a:lnTo>
                    <a:lnTo>
                      <a:pt x="553" y="486"/>
                    </a:lnTo>
                    <a:lnTo>
                      <a:pt x="562" y="477"/>
                    </a:lnTo>
                    <a:lnTo>
                      <a:pt x="567" y="472"/>
                    </a:lnTo>
                    <a:lnTo>
                      <a:pt x="576" y="463"/>
                    </a:lnTo>
                    <a:lnTo>
                      <a:pt x="580" y="454"/>
                    </a:lnTo>
                    <a:lnTo>
                      <a:pt x="585" y="459"/>
                    </a:lnTo>
                    <a:lnTo>
                      <a:pt x="593" y="477"/>
                    </a:lnTo>
                    <a:lnTo>
                      <a:pt x="598" y="499"/>
                    </a:lnTo>
                    <a:lnTo>
                      <a:pt x="602" y="508"/>
                    </a:lnTo>
                    <a:lnTo>
                      <a:pt x="611" y="517"/>
                    </a:lnTo>
                    <a:lnTo>
                      <a:pt x="616" y="522"/>
                    </a:lnTo>
                    <a:lnTo>
                      <a:pt x="625" y="526"/>
                    </a:lnTo>
                    <a:lnTo>
                      <a:pt x="629" y="513"/>
                    </a:lnTo>
                    <a:lnTo>
                      <a:pt x="634" y="508"/>
                    </a:lnTo>
                    <a:lnTo>
                      <a:pt x="643" y="499"/>
                    </a:lnTo>
                    <a:lnTo>
                      <a:pt x="647" y="495"/>
                    </a:lnTo>
                    <a:lnTo>
                      <a:pt x="651" y="490"/>
                    </a:lnTo>
                    <a:lnTo>
                      <a:pt x="660" y="490"/>
                    </a:lnTo>
                    <a:lnTo>
                      <a:pt x="665" y="490"/>
                    </a:lnTo>
                    <a:lnTo>
                      <a:pt x="674" y="486"/>
                    </a:lnTo>
                    <a:lnTo>
                      <a:pt x="678" y="490"/>
                    </a:lnTo>
                    <a:lnTo>
                      <a:pt x="683" y="481"/>
                    </a:lnTo>
                    <a:lnTo>
                      <a:pt x="692" y="472"/>
                    </a:lnTo>
                    <a:lnTo>
                      <a:pt x="696" y="468"/>
                    </a:lnTo>
                    <a:lnTo>
                      <a:pt x="705" y="468"/>
                    </a:lnTo>
                    <a:lnTo>
                      <a:pt x="710" y="468"/>
                    </a:lnTo>
                    <a:lnTo>
                      <a:pt x="714" y="477"/>
                    </a:lnTo>
                    <a:lnTo>
                      <a:pt x="723" y="495"/>
                    </a:lnTo>
                    <a:lnTo>
                      <a:pt x="727" y="508"/>
                    </a:lnTo>
                    <a:lnTo>
                      <a:pt x="732" y="526"/>
                    </a:lnTo>
                    <a:lnTo>
                      <a:pt x="741" y="540"/>
                    </a:lnTo>
                    <a:lnTo>
                      <a:pt x="745" y="558"/>
                    </a:lnTo>
                    <a:lnTo>
                      <a:pt x="754" y="567"/>
                    </a:lnTo>
                    <a:lnTo>
                      <a:pt x="759" y="558"/>
                    </a:lnTo>
                    <a:lnTo>
                      <a:pt x="763" y="540"/>
                    </a:lnTo>
                    <a:lnTo>
                      <a:pt x="772" y="517"/>
                    </a:lnTo>
                    <a:lnTo>
                      <a:pt x="776" y="495"/>
                    </a:lnTo>
                    <a:lnTo>
                      <a:pt x="781" y="495"/>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 name="Freeform 54"/>
              <p:cNvSpPr>
                <a:spLocks/>
              </p:cNvSpPr>
              <p:nvPr/>
            </p:nvSpPr>
            <p:spPr bwMode="auto">
              <a:xfrm>
                <a:off x="7188229" y="1365245"/>
                <a:ext cx="1239838" cy="1000125"/>
              </a:xfrm>
              <a:custGeom>
                <a:avLst/>
                <a:gdLst>
                  <a:gd name="T0" fmla="*/ 2147483646 w 781"/>
                  <a:gd name="T1" fmla="*/ 2147483646 h 630"/>
                  <a:gd name="T2" fmla="*/ 2147483646 w 781"/>
                  <a:gd name="T3" fmla="*/ 2147483646 h 630"/>
                  <a:gd name="T4" fmla="*/ 2147483646 w 781"/>
                  <a:gd name="T5" fmla="*/ 2147483646 h 630"/>
                  <a:gd name="T6" fmla="*/ 2147483646 w 781"/>
                  <a:gd name="T7" fmla="*/ 2147483646 h 630"/>
                  <a:gd name="T8" fmla="*/ 2147483646 w 781"/>
                  <a:gd name="T9" fmla="*/ 2147483646 h 630"/>
                  <a:gd name="T10" fmla="*/ 2147483646 w 781"/>
                  <a:gd name="T11" fmla="*/ 2147483646 h 630"/>
                  <a:gd name="T12" fmla="*/ 2147483646 w 781"/>
                  <a:gd name="T13" fmla="*/ 2147483646 h 630"/>
                  <a:gd name="T14" fmla="*/ 2147483646 w 781"/>
                  <a:gd name="T15" fmla="*/ 2147483646 h 630"/>
                  <a:gd name="T16" fmla="*/ 2147483646 w 781"/>
                  <a:gd name="T17" fmla="*/ 2147483646 h 630"/>
                  <a:gd name="T18" fmla="*/ 2147483646 w 781"/>
                  <a:gd name="T19" fmla="*/ 2147483646 h 630"/>
                  <a:gd name="T20" fmla="*/ 2147483646 w 781"/>
                  <a:gd name="T21" fmla="*/ 2147483646 h 630"/>
                  <a:gd name="T22" fmla="*/ 2147483646 w 781"/>
                  <a:gd name="T23" fmla="*/ 2147483646 h 630"/>
                  <a:gd name="T24" fmla="*/ 2147483646 w 781"/>
                  <a:gd name="T25" fmla="*/ 0 h 630"/>
                  <a:gd name="T26" fmla="*/ 2147483646 w 781"/>
                  <a:gd name="T27" fmla="*/ 2147483646 h 630"/>
                  <a:gd name="T28" fmla="*/ 2147483646 w 781"/>
                  <a:gd name="T29" fmla="*/ 2147483646 h 630"/>
                  <a:gd name="T30" fmla="*/ 2147483646 w 781"/>
                  <a:gd name="T31" fmla="*/ 2147483646 h 630"/>
                  <a:gd name="T32" fmla="*/ 2147483646 w 781"/>
                  <a:gd name="T33" fmla="*/ 2147483646 h 630"/>
                  <a:gd name="T34" fmla="*/ 2147483646 w 781"/>
                  <a:gd name="T35" fmla="*/ 2147483646 h 630"/>
                  <a:gd name="T36" fmla="*/ 2147483646 w 781"/>
                  <a:gd name="T37" fmla="*/ 2147483646 h 630"/>
                  <a:gd name="T38" fmla="*/ 2147483646 w 781"/>
                  <a:gd name="T39" fmla="*/ 2147483646 h 630"/>
                  <a:gd name="T40" fmla="*/ 2147483646 w 781"/>
                  <a:gd name="T41" fmla="*/ 2147483646 h 630"/>
                  <a:gd name="T42" fmla="*/ 2147483646 w 781"/>
                  <a:gd name="T43" fmla="*/ 2147483646 h 630"/>
                  <a:gd name="T44" fmla="*/ 2147483646 w 781"/>
                  <a:gd name="T45" fmla="*/ 2147483646 h 630"/>
                  <a:gd name="T46" fmla="*/ 2147483646 w 781"/>
                  <a:gd name="T47" fmla="*/ 2147483646 h 630"/>
                  <a:gd name="T48" fmla="*/ 2147483646 w 781"/>
                  <a:gd name="T49" fmla="*/ 2147483646 h 630"/>
                  <a:gd name="T50" fmla="*/ 2147483646 w 781"/>
                  <a:gd name="T51" fmla="*/ 2147483646 h 630"/>
                  <a:gd name="T52" fmla="*/ 2147483646 w 781"/>
                  <a:gd name="T53" fmla="*/ 2147483646 h 630"/>
                  <a:gd name="T54" fmla="*/ 2147483646 w 781"/>
                  <a:gd name="T55" fmla="*/ 2147483646 h 630"/>
                  <a:gd name="T56" fmla="*/ 2147483646 w 781"/>
                  <a:gd name="T57" fmla="*/ 2147483646 h 630"/>
                  <a:gd name="T58" fmla="*/ 2147483646 w 781"/>
                  <a:gd name="T59" fmla="*/ 2147483646 h 630"/>
                  <a:gd name="T60" fmla="*/ 2147483646 w 781"/>
                  <a:gd name="T61" fmla="*/ 2147483646 h 630"/>
                  <a:gd name="T62" fmla="*/ 2147483646 w 781"/>
                  <a:gd name="T63" fmla="*/ 2147483646 h 630"/>
                  <a:gd name="T64" fmla="*/ 2147483646 w 781"/>
                  <a:gd name="T65" fmla="*/ 2147483646 h 630"/>
                  <a:gd name="T66" fmla="*/ 2147483646 w 781"/>
                  <a:gd name="T67" fmla="*/ 2147483646 h 630"/>
                  <a:gd name="T68" fmla="*/ 2147483646 w 781"/>
                  <a:gd name="T69" fmla="*/ 2147483646 h 630"/>
                  <a:gd name="T70" fmla="*/ 2147483646 w 781"/>
                  <a:gd name="T71" fmla="*/ 2147483646 h 630"/>
                  <a:gd name="T72" fmla="*/ 2147483646 w 781"/>
                  <a:gd name="T73" fmla="*/ 2147483646 h 630"/>
                  <a:gd name="T74" fmla="*/ 2147483646 w 781"/>
                  <a:gd name="T75" fmla="*/ 2147483646 h 630"/>
                  <a:gd name="T76" fmla="*/ 2147483646 w 781"/>
                  <a:gd name="T77" fmla="*/ 2147483646 h 630"/>
                  <a:gd name="T78" fmla="*/ 2147483646 w 781"/>
                  <a:gd name="T79" fmla="*/ 2147483646 h 630"/>
                  <a:gd name="T80" fmla="*/ 2147483646 w 781"/>
                  <a:gd name="T81" fmla="*/ 2147483646 h 630"/>
                  <a:gd name="T82" fmla="*/ 2147483646 w 781"/>
                  <a:gd name="T83" fmla="*/ 2147483646 h 6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0"/>
                  <a:gd name="T128" fmla="*/ 781 w 781"/>
                  <a:gd name="T129" fmla="*/ 630 h 6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0">
                    <a:moveTo>
                      <a:pt x="0" y="513"/>
                    </a:moveTo>
                    <a:lnTo>
                      <a:pt x="9" y="513"/>
                    </a:lnTo>
                    <a:lnTo>
                      <a:pt x="13" y="504"/>
                    </a:lnTo>
                    <a:lnTo>
                      <a:pt x="18" y="504"/>
                    </a:lnTo>
                    <a:lnTo>
                      <a:pt x="27" y="513"/>
                    </a:lnTo>
                    <a:lnTo>
                      <a:pt x="31" y="513"/>
                    </a:lnTo>
                    <a:lnTo>
                      <a:pt x="36" y="500"/>
                    </a:lnTo>
                    <a:lnTo>
                      <a:pt x="45" y="491"/>
                    </a:lnTo>
                    <a:lnTo>
                      <a:pt x="49" y="482"/>
                    </a:lnTo>
                    <a:lnTo>
                      <a:pt x="58" y="477"/>
                    </a:lnTo>
                    <a:lnTo>
                      <a:pt x="62" y="482"/>
                    </a:lnTo>
                    <a:lnTo>
                      <a:pt x="67" y="491"/>
                    </a:lnTo>
                    <a:lnTo>
                      <a:pt x="76" y="504"/>
                    </a:lnTo>
                    <a:lnTo>
                      <a:pt x="80" y="518"/>
                    </a:lnTo>
                    <a:lnTo>
                      <a:pt x="89" y="522"/>
                    </a:lnTo>
                    <a:lnTo>
                      <a:pt x="94" y="518"/>
                    </a:lnTo>
                    <a:lnTo>
                      <a:pt x="98" y="504"/>
                    </a:lnTo>
                    <a:lnTo>
                      <a:pt x="107" y="486"/>
                    </a:lnTo>
                    <a:lnTo>
                      <a:pt x="111" y="468"/>
                    </a:lnTo>
                    <a:lnTo>
                      <a:pt x="116" y="473"/>
                    </a:lnTo>
                    <a:lnTo>
                      <a:pt x="125" y="495"/>
                    </a:lnTo>
                    <a:lnTo>
                      <a:pt x="129" y="527"/>
                    </a:lnTo>
                    <a:lnTo>
                      <a:pt x="138" y="558"/>
                    </a:lnTo>
                    <a:lnTo>
                      <a:pt x="143" y="558"/>
                    </a:lnTo>
                    <a:lnTo>
                      <a:pt x="147" y="554"/>
                    </a:lnTo>
                    <a:lnTo>
                      <a:pt x="156" y="545"/>
                    </a:lnTo>
                    <a:lnTo>
                      <a:pt x="161" y="531"/>
                    </a:lnTo>
                    <a:lnTo>
                      <a:pt x="165" y="531"/>
                    </a:lnTo>
                    <a:lnTo>
                      <a:pt x="174" y="540"/>
                    </a:lnTo>
                    <a:lnTo>
                      <a:pt x="178" y="545"/>
                    </a:lnTo>
                    <a:lnTo>
                      <a:pt x="187" y="540"/>
                    </a:lnTo>
                    <a:lnTo>
                      <a:pt x="192" y="545"/>
                    </a:lnTo>
                    <a:lnTo>
                      <a:pt x="196" y="486"/>
                    </a:lnTo>
                    <a:lnTo>
                      <a:pt x="205" y="356"/>
                    </a:lnTo>
                    <a:lnTo>
                      <a:pt x="210" y="225"/>
                    </a:lnTo>
                    <a:lnTo>
                      <a:pt x="214" y="126"/>
                    </a:lnTo>
                    <a:lnTo>
                      <a:pt x="223" y="63"/>
                    </a:lnTo>
                    <a:lnTo>
                      <a:pt x="228" y="18"/>
                    </a:lnTo>
                    <a:lnTo>
                      <a:pt x="236" y="0"/>
                    </a:lnTo>
                    <a:lnTo>
                      <a:pt x="241" y="14"/>
                    </a:lnTo>
                    <a:lnTo>
                      <a:pt x="245" y="41"/>
                    </a:lnTo>
                    <a:lnTo>
                      <a:pt x="254" y="77"/>
                    </a:lnTo>
                    <a:lnTo>
                      <a:pt x="259" y="126"/>
                    </a:lnTo>
                    <a:lnTo>
                      <a:pt x="268" y="162"/>
                    </a:lnTo>
                    <a:lnTo>
                      <a:pt x="272" y="198"/>
                    </a:lnTo>
                    <a:lnTo>
                      <a:pt x="277" y="234"/>
                    </a:lnTo>
                    <a:lnTo>
                      <a:pt x="286" y="257"/>
                    </a:lnTo>
                    <a:lnTo>
                      <a:pt x="290" y="275"/>
                    </a:lnTo>
                    <a:lnTo>
                      <a:pt x="294" y="297"/>
                    </a:lnTo>
                    <a:lnTo>
                      <a:pt x="303" y="324"/>
                    </a:lnTo>
                    <a:lnTo>
                      <a:pt x="308" y="392"/>
                    </a:lnTo>
                    <a:lnTo>
                      <a:pt x="317" y="500"/>
                    </a:lnTo>
                    <a:lnTo>
                      <a:pt x="321" y="563"/>
                    </a:lnTo>
                    <a:lnTo>
                      <a:pt x="326" y="599"/>
                    </a:lnTo>
                    <a:lnTo>
                      <a:pt x="335" y="612"/>
                    </a:lnTo>
                    <a:lnTo>
                      <a:pt x="339" y="621"/>
                    </a:lnTo>
                    <a:lnTo>
                      <a:pt x="344" y="621"/>
                    </a:lnTo>
                    <a:lnTo>
                      <a:pt x="352" y="612"/>
                    </a:lnTo>
                    <a:lnTo>
                      <a:pt x="357" y="617"/>
                    </a:lnTo>
                    <a:lnTo>
                      <a:pt x="366" y="621"/>
                    </a:lnTo>
                    <a:lnTo>
                      <a:pt x="370" y="617"/>
                    </a:lnTo>
                    <a:lnTo>
                      <a:pt x="375" y="626"/>
                    </a:lnTo>
                    <a:lnTo>
                      <a:pt x="384" y="626"/>
                    </a:lnTo>
                    <a:lnTo>
                      <a:pt x="388" y="617"/>
                    </a:lnTo>
                    <a:lnTo>
                      <a:pt x="397" y="608"/>
                    </a:lnTo>
                    <a:lnTo>
                      <a:pt x="402" y="599"/>
                    </a:lnTo>
                    <a:lnTo>
                      <a:pt x="406" y="590"/>
                    </a:lnTo>
                    <a:lnTo>
                      <a:pt x="415" y="599"/>
                    </a:lnTo>
                    <a:lnTo>
                      <a:pt x="419" y="608"/>
                    </a:lnTo>
                    <a:lnTo>
                      <a:pt x="424" y="617"/>
                    </a:lnTo>
                    <a:lnTo>
                      <a:pt x="433" y="630"/>
                    </a:lnTo>
                    <a:lnTo>
                      <a:pt x="437" y="630"/>
                    </a:lnTo>
                    <a:lnTo>
                      <a:pt x="446" y="608"/>
                    </a:lnTo>
                    <a:lnTo>
                      <a:pt x="451" y="572"/>
                    </a:lnTo>
                    <a:lnTo>
                      <a:pt x="455" y="549"/>
                    </a:lnTo>
                    <a:lnTo>
                      <a:pt x="464" y="527"/>
                    </a:lnTo>
                    <a:lnTo>
                      <a:pt x="469" y="518"/>
                    </a:lnTo>
                    <a:lnTo>
                      <a:pt x="473" y="518"/>
                    </a:lnTo>
                    <a:lnTo>
                      <a:pt x="482" y="518"/>
                    </a:lnTo>
                    <a:lnTo>
                      <a:pt x="486" y="509"/>
                    </a:lnTo>
                    <a:lnTo>
                      <a:pt x="495" y="500"/>
                    </a:lnTo>
                    <a:lnTo>
                      <a:pt x="500" y="495"/>
                    </a:lnTo>
                    <a:lnTo>
                      <a:pt x="504" y="518"/>
                    </a:lnTo>
                    <a:lnTo>
                      <a:pt x="513" y="545"/>
                    </a:lnTo>
                    <a:lnTo>
                      <a:pt x="518" y="558"/>
                    </a:lnTo>
                    <a:lnTo>
                      <a:pt x="522" y="558"/>
                    </a:lnTo>
                    <a:lnTo>
                      <a:pt x="531" y="554"/>
                    </a:lnTo>
                    <a:lnTo>
                      <a:pt x="535" y="549"/>
                    </a:lnTo>
                    <a:lnTo>
                      <a:pt x="544" y="549"/>
                    </a:lnTo>
                    <a:lnTo>
                      <a:pt x="549" y="554"/>
                    </a:lnTo>
                    <a:lnTo>
                      <a:pt x="553" y="554"/>
                    </a:lnTo>
                    <a:lnTo>
                      <a:pt x="562" y="540"/>
                    </a:lnTo>
                    <a:lnTo>
                      <a:pt x="567" y="527"/>
                    </a:lnTo>
                    <a:lnTo>
                      <a:pt x="576" y="527"/>
                    </a:lnTo>
                    <a:lnTo>
                      <a:pt x="580" y="518"/>
                    </a:lnTo>
                    <a:lnTo>
                      <a:pt x="585" y="513"/>
                    </a:lnTo>
                    <a:lnTo>
                      <a:pt x="593" y="518"/>
                    </a:lnTo>
                    <a:lnTo>
                      <a:pt x="598" y="540"/>
                    </a:lnTo>
                    <a:lnTo>
                      <a:pt x="602" y="549"/>
                    </a:lnTo>
                    <a:lnTo>
                      <a:pt x="611" y="531"/>
                    </a:lnTo>
                    <a:lnTo>
                      <a:pt x="616" y="527"/>
                    </a:lnTo>
                    <a:lnTo>
                      <a:pt x="625" y="518"/>
                    </a:lnTo>
                    <a:lnTo>
                      <a:pt x="629" y="522"/>
                    </a:lnTo>
                    <a:lnTo>
                      <a:pt x="634" y="545"/>
                    </a:lnTo>
                    <a:lnTo>
                      <a:pt x="643" y="567"/>
                    </a:lnTo>
                    <a:lnTo>
                      <a:pt x="647" y="576"/>
                    </a:lnTo>
                    <a:lnTo>
                      <a:pt x="651" y="576"/>
                    </a:lnTo>
                    <a:lnTo>
                      <a:pt x="660" y="572"/>
                    </a:lnTo>
                    <a:lnTo>
                      <a:pt x="665" y="572"/>
                    </a:lnTo>
                    <a:lnTo>
                      <a:pt x="674" y="572"/>
                    </a:lnTo>
                    <a:lnTo>
                      <a:pt x="678" y="567"/>
                    </a:lnTo>
                    <a:lnTo>
                      <a:pt x="683" y="549"/>
                    </a:lnTo>
                    <a:lnTo>
                      <a:pt x="692" y="536"/>
                    </a:lnTo>
                    <a:lnTo>
                      <a:pt x="696" y="522"/>
                    </a:lnTo>
                    <a:lnTo>
                      <a:pt x="705" y="527"/>
                    </a:lnTo>
                    <a:lnTo>
                      <a:pt x="710" y="518"/>
                    </a:lnTo>
                    <a:lnTo>
                      <a:pt x="714" y="522"/>
                    </a:lnTo>
                    <a:lnTo>
                      <a:pt x="723" y="513"/>
                    </a:lnTo>
                    <a:lnTo>
                      <a:pt x="727" y="500"/>
                    </a:lnTo>
                    <a:lnTo>
                      <a:pt x="732" y="500"/>
                    </a:lnTo>
                    <a:lnTo>
                      <a:pt x="741" y="500"/>
                    </a:lnTo>
                    <a:lnTo>
                      <a:pt x="745" y="500"/>
                    </a:lnTo>
                    <a:lnTo>
                      <a:pt x="754" y="513"/>
                    </a:lnTo>
                    <a:lnTo>
                      <a:pt x="759" y="527"/>
                    </a:lnTo>
                    <a:lnTo>
                      <a:pt x="763" y="531"/>
                    </a:lnTo>
                    <a:lnTo>
                      <a:pt x="772" y="531"/>
                    </a:lnTo>
                    <a:lnTo>
                      <a:pt x="776" y="527"/>
                    </a:lnTo>
                    <a:lnTo>
                      <a:pt x="781" y="522"/>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 name="Freeform 55"/>
              <p:cNvSpPr>
                <a:spLocks/>
              </p:cNvSpPr>
              <p:nvPr/>
            </p:nvSpPr>
            <p:spPr bwMode="auto">
              <a:xfrm>
                <a:off x="7188229" y="1387470"/>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0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549"/>
                    </a:moveTo>
                    <a:lnTo>
                      <a:pt x="9" y="553"/>
                    </a:lnTo>
                    <a:lnTo>
                      <a:pt x="13" y="544"/>
                    </a:lnTo>
                    <a:lnTo>
                      <a:pt x="18" y="540"/>
                    </a:lnTo>
                    <a:lnTo>
                      <a:pt x="27" y="531"/>
                    </a:lnTo>
                    <a:lnTo>
                      <a:pt x="31" y="526"/>
                    </a:lnTo>
                    <a:lnTo>
                      <a:pt x="36" y="526"/>
                    </a:lnTo>
                    <a:lnTo>
                      <a:pt x="45" y="544"/>
                    </a:lnTo>
                    <a:lnTo>
                      <a:pt x="49" y="553"/>
                    </a:lnTo>
                    <a:lnTo>
                      <a:pt x="58" y="567"/>
                    </a:lnTo>
                    <a:lnTo>
                      <a:pt x="62" y="567"/>
                    </a:lnTo>
                    <a:lnTo>
                      <a:pt x="67" y="549"/>
                    </a:lnTo>
                    <a:lnTo>
                      <a:pt x="76" y="544"/>
                    </a:lnTo>
                    <a:lnTo>
                      <a:pt x="80" y="544"/>
                    </a:lnTo>
                    <a:lnTo>
                      <a:pt x="89" y="549"/>
                    </a:lnTo>
                    <a:lnTo>
                      <a:pt x="94" y="553"/>
                    </a:lnTo>
                    <a:lnTo>
                      <a:pt x="98" y="558"/>
                    </a:lnTo>
                    <a:lnTo>
                      <a:pt x="107" y="553"/>
                    </a:lnTo>
                    <a:lnTo>
                      <a:pt x="111" y="553"/>
                    </a:lnTo>
                    <a:lnTo>
                      <a:pt x="116" y="562"/>
                    </a:lnTo>
                    <a:lnTo>
                      <a:pt x="125" y="558"/>
                    </a:lnTo>
                    <a:lnTo>
                      <a:pt x="129" y="549"/>
                    </a:lnTo>
                    <a:lnTo>
                      <a:pt x="138" y="535"/>
                    </a:lnTo>
                    <a:lnTo>
                      <a:pt x="143" y="531"/>
                    </a:lnTo>
                    <a:lnTo>
                      <a:pt x="147" y="540"/>
                    </a:lnTo>
                    <a:lnTo>
                      <a:pt x="156" y="535"/>
                    </a:lnTo>
                    <a:lnTo>
                      <a:pt x="161" y="535"/>
                    </a:lnTo>
                    <a:lnTo>
                      <a:pt x="165" y="531"/>
                    </a:lnTo>
                    <a:lnTo>
                      <a:pt x="174" y="522"/>
                    </a:lnTo>
                    <a:lnTo>
                      <a:pt x="178" y="522"/>
                    </a:lnTo>
                    <a:lnTo>
                      <a:pt x="187" y="526"/>
                    </a:lnTo>
                    <a:lnTo>
                      <a:pt x="192" y="531"/>
                    </a:lnTo>
                    <a:lnTo>
                      <a:pt x="196" y="468"/>
                    </a:lnTo>
                    <a:lnTo>
                      <a:pt x="205" y="351"/>
                    </a:lnTo>
                    <a:lnTo>
                      <a:pt x="210" y="247"/>
                    </a:lnTo>
                    <a:lnTo>
                      <a:pt x="214" y="153"/>
                    </a:lnTo>
                    <a:lnTo>
                      <a:pt x="223" y="81"/>
                    </a:lnTo>
                    <a:lnTo>
                      <a:pt x="228" y="36"/>
                    </a:lnTo>
                    <a:lnTo>
                      <a:pt x="236" y="0"/>
                    </a:lnTo>
                    <a:lnTo>
                      <a:pt x="241" y="9"/>
                    </a:lnTo>
                    <a:lnTo>
                      <a:pt x="245" y="54"/>
                    </a:lnTo>
                    <a:lnTo>
                      <a:pt x="254" y="90"/>
                    </a:lnTo>
                    <a:lnTo>
                      <a:pt x="259" y="126"/>
                    </a:lnTo>
                    <a:lnTo>
                      <a:pt x="268" y="162"/>
                    </a:lnTo>
                    <a:lnTo>
                      <a:pt x="272" y="184"/>
                    </a:lnTo>
                    <a:lnTo>
                      <a:pt x="277" y="202"/>
                    </a:lnTo>
                    <a:lnTo>
                      <a:pt x="286" y="225"/>
                    </a:lnTo>
                    <a:lnTo>
                      <a:pt x="290" y="247"/>
                    </a:lnTo>
                    <a:lnTo>
                      <a:pt x="294" y="279"/>
                    </a:lnTo>
                    <a:lnTo>
                      <a:pt x="303" y="301"/>
                    </a:lnTo>
                    <a:lnTo>
                      <a:pt x="308" y="378"/>
                    </a:lnTo>
                    <a:lnTo>
                      <a:pt x="317" y="490"/>
                    </a:lnTo>
                    <a:lnTo>
                      <a:pt x="321" y="558"/>
                    </a:lnTo>
                    <a:lnTo>
                      <a:pt x="326" y="594"/>
                    </a:lnTo>
                    <a:lnTo>
                      <a:pt x="335" y="607"/>
                    </a:lnTo>
                    <a:lnTo>
                      <a:pt x="339" y="616"/>
                    </a:lnTo>
                    <a:lnTo>
                      <a:pt x="344" y="630"/>
                    </a:lnTo>
                    <a:lnTo>
                      <a:pt x="352" y="634"/>
                    </a:lnTo>
                    <a:lnTo>
                      <a:pt x="357" y="634"/>
                    </a:lnTo>
                    <a:lnTo>
                      <a:pt x="366" y="630"/>
                    </a:lnTo>
                    <a:lnTo>
                      <a:pt x="370" y="612"/>
                    </a:lnTo>
                    <a:lnTo>
                      <a:pt x="375" y="598"/>
                    </a:lnTo>
                    <a:lnTo>
                      <a:pt x="384" y="589"/>
                    </a:lnTo>
                    <a:lnTo>
                      <a:pt x="388" y="576"/>
                    </a:lnTo>
                    <a:lnTo>
                      <a:pt x="397" y="571"/>
                    </a:lnTo>
                    <a:lnTo>
                      <a:pt x="402" y="567"/>
                    </a:lnTo>
                    <a:lnTo>
                      <a:pt x="406" y="567"/>
                    </a:lnTo>
                    <a:lnTo>
                      <a:pt x="415" y="567"/>
                    </a:lnTo>
                    <a:lnTo>
                      <a:pt x="419" y="558"/>
                    </a:lnTo>
                    <a:lnTo>
                      <a:pt x="424" y="540"/>
                    </a:lnTo>
                    <a:lnTo>
                      <a:pt x="433" y="535"/>
                    </a:lnTo>
                    <a:lnTo>
                      <a:pt x="437" y="540"/>
                    </a:lnTo>
                    <a:lnTo>
                      <a:pt x="446" y="549"/>
                    </a:lnTo>
                    <a:lnTo>
                      <a:pt x="451" y="549"/>
                    </a:lnTo>
                    <a:lnTo>
                      <a:pt x="455" y="544"/>
                    </a:lnTo>
                    <a:lnTo>
                      <a:pt x="464" y="531"/>
                    </a:lnTo>
                    <a:lnTo>
                      <a:pt x="469" y="517"/>
                    </a:lnTo>
                    <a:lnTo>
                      <a:pt x="473" y="517"/>
                    </a:lnTo>
                    <a:lnTo>
                      <a:pt x="482" y="513"/>
                    </a:lnTo>
                    <a:lnTo>
                      <a:pt x="486" y="513"/>
                    </a:lnTo>
                    <a:lnTo>
                      <a:pt x="495" y="508"/>
                    </a:lnTo>
                    <a:lnTo>
                      <a:pt x="500" y="499"/>
                    </a:lnTo>
                    <a:lnTo>
                      <a:pt x="504" y="504"/>
                    </a:lnTo>
                    <a:lnTo>
                      <a:pt x="513" y="499"/>
                    </a:lnTo>
                    <a:lnTo>
                      <a:pt x="518" y="504"/>
                    </a:lnTo>
                    <a:lnTo>
                      <a:pt x="522" y="513"/>
                    </a:lnTo>
                    <a:lnTo>
                      <a:pt x="531" y="522"/>
                    </a:lnTo>
                    <a:lnTo>
                      <a:pt x="535" y="531"/>
                    </a:lnTo>
                    <a:lnTo>
                      <a:pt x="544" y="531"/>
                    </a:lnTo>
                    <a:lnTo>
                      <a:pt x="549" y="531"/>
                    </a:lnTo>
                    <a:lnTo>
                      <a:pt x="553" y="522"/>
                    </a:lnTo>
                    <a:lnTo>
                      <a:pt x="562" y="526"/>
                    </a:lnTo>
                    <a:lnTo>
                      <a:pt x="567" y="535"/>
                    </a:lnTo>
                    <a:lnTo>
                      <a:pt x="576" y="535"/>
                    </a:lnTo>
                    <a:lnTo>
                      <a:pt x="580" y="540"/>
                    </a:lnTo>
                    <a:lnTo>
                      <a:pt x="585" y="531"/>
                    </a:lnTo>
                    <a:lnTo>
                      <a:pt x="593" y="535"/>
                    </a:lnTo>
                    <a:lnTo>
                      <a:pt x="598" y="544"/>
                    </a:lnTo>
                    <a:lnTo>
                      <a:pt x="602" y="558"/>
                    </a:lnTo>
                    <a:lnTo>
                      <a:pt x="611" y="567"/>
                    </a:lnTo>
                    <a:lnTo>
                      <a:pt x="616" y="589"/>
                    </a:lnTo>
                    <a:lnTo>
                      <a:pt x="625" y="607"/>
                    </a:lnTo>
                    <a:lnTo>
                      <a:pt x="629" y="612"/>
                    </a:lnTo>
                    <a:lnTo>
                      <a:pt x="634" y="607"/>
                    </a:lnTo>
                    <a:lnTo>
                      <a:pt x="643" y="598"/>
                    </a:lnTo>
                    <a:lnTo>
                      <a:pt x="647" y="603"/>
                    </a:lnTo>
                    <a:lnTo>
                      <a:pt x="651" y="594"/>
                    </a:lnTo>
                    <a:lnTo>
                      <a:pt x="660" y="576"/>
                    </a:lnTo>
                    <a:lnTo>
                      <a:pt x="665" y="567"/>
                    </a:lnTo>
                    <a:lnTo>
                      <a:pt x="674" y="562"/>
                    </a:lnTo>
                    <a:lnTo>
                      <a:pt x="678" y="549"/>
                    </a:lnTo>
                    <a:lnTo>
                      <a:pt x="683" y="544"/>
                    </a:lnTo>
                    <a:lnTo>
                      <a:pt x="692" y="540"/>
                    </a:lnTo>
                    <a:lnTo>
                      <a:pt x="696" y="540"/>
                    </a:lnTo>
                    <a:lnTo>
                      <a:pt x="705" y="540"/>
                    </a:lnTo>
                    <a:lnTo>
                      <a:pt x="710" y="544"/>
                    </a:lnTo>
                    <a:lnTo>
                      <a:pt x="714" y="553"/>
                    </a:lnTo>
                    <a:lnTo>
                      <a:pt x="723" y="544"/>
                    </a:lnTo>
                    <a:lnTo>
                      <a:pt x="727" y="540"/>
                    </a:lnTo>
                    <a:lnTo>
                      <a:pt x="732" y="535"/>
                    </a:lnTo>
                    <a:lnTo>
                      <a:pt x="741" y="535"/>
                    </a:lnTo>
                    <a:lnTo>
                      <a:pt x="745" y="535"/>
                    </a:lnTo>
                    <a:lnTo>
                      <a:pt x="754" y="535"/>
                    </a:lnTo>
                    <a:lnTo>
                      <a:pt x="759" y="549"/>
                    </a:lnTo>
                    <a:lnTo>
                      <a:pt x="763" y="549"/>
                    </a:lnTo>
                    <a:lnTo>
                      <a:pt x="772" y="553"/>
                    </a:lnTo>
                    <a:lnTo>
                      <a:pt x="776" y="549"/>
                    </a:lnTo>
                    <a:lnTo>
                      <a:pt x="781" y="544"/>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3" name="Freeform 56"/>
              <p:cNvSpPr>
                <a:spLocks/>
              </p:cNvSpPr>
              <p:nvPr/>
            </p:nvSpPr>
            <p:spPr bwMode="auto">
              <a:xfrm>
                <a:off x="7188229" y="1336670"/>
                <a:ext cx="1239838" cy="1085850"/>
              </a:xfrm>
              <a:custGeom>
                <a:avLst/>
                <a:gdLst>
                  <a:gd name="T0" fmla="*/ 2147483646 w 781"/>
                  <a:gd name="T1" fmla="*/ 2147483646 h 684"/>
                  <a:gd name="T2" fmla="*/ 2147483646 w 781"/>
                  <a:gd name="T3" fmla="*/ 2147483646 h 684"/>
                  <a:gd name="T4" fmla="*/ 2147483646 w 781"/>
                  <a:gd name="T5" fmla="*/ 2147483646 h 684"/>
                  <a:gd name="T6" fmla="*/ 2147483646 w 781"/>
                  <a:gd name="T7" fmla="*/ 2147483646 h 684"/>
                  <a:gd name="T8" fmla="*/ 2147483646 w 781"/>
                  <a:gd name="T9" fmla="*/ 2147483646 h 684"/>
                  <a:gd name="T10" fmla="*/ 2147483646 w 781"/>
                  <a:gd name="T11" fmla="*/ 2147483646 h 684"/>
                  <a:gd name="T12" fmla="*/ 2147483646 w 781"/>
                  <a:gd name="T13" fmla="*/ 2147483646 h 684"/>
                  <a:gd name="T14" fmla="*/ 2147483646 w 781"/>
                  <a:gd name="T15" fmla="*/ 2147483646 h 684"/>
                  <a:gd name="T16" fmla="*/ 2147483646 w 781"/>
                  <a:gd name="T17" fmla="*/ 2147483646 h 684"/>
                  <a:gd name="T18" fmla="*/ 2147483646 w 781"/>
                  <a:gd name="T19" fmla="*/ 2147483646 h 684"/>
                  <a:gd name="T20" fmla="*/ 2147483646 w 781"/>
                  <a:gd name="T21" fmla="*/ 2147483646 h 684"/>
                  <a:gd name="T22" fmla="*/ 2147483646 w 781"/>
                  <a:gd name="T23" fmla="*/ 2147483646 h 684"/>
                  <a:gd name="T24" fmla="*/ 2147483646 w 781"/>
                  <a:gd name="T25" fmla="*/ 2147483646 h 684"/>
                  <a:gd name="T26" fmla="*/ 2147483646 w 781"/>
                  <a:gd name="T27" fmla="*/ 2147483646 h 684"/>
                  <a:gd name="T28" fmla="*/ 2147483646 w 781"/>
                  <a:gd name="T29" fmla="*/ 2147483646 h 684"/>
                  <a:gd name="T30" fmla="*/ 2147483646 w 781"/>
                  <a:gd name="T31" fmla="*/ 2147483646 h 684"/>
                  <a:gd name="T32" fmla="*/ 2147483646 w 781"/>
                  <a:gd name="T33" fmla="*/ 2147483646 h 684"/>
                  <a:gd name="T34" fmla="*/ 2147483646 w 781"/>
                  <a:gd name="T35" fmla="*/ 2147483646 h 684"/>
                  <a:gd name="T36" fmla="*/ 2147483646 w 781"/>
                  <a:gd name="T37" fmla="*/ 2147483646 h 684"/>
                  <a:gd name="T38" fmla="*/ 2147483646 w 781"/>
                  <a:gd name="T39" fmla="*/ 2147483646 h 684"/>
                  <a:gd name="T40" fmla="*/ 2147483646 w 781"/>
                  <a:gd name="T41" fmla="*/ 2147483646 h 684"/>
                  <a:gd name="T42" fmla="*/ 2147483646 w 781"/>
                  <a:gd name="T43" fmla="*/ 2147483646 h 684"/>
                  <a:gd name="T44" fmla="*/ 2147483646 w 781"/>
                  <a:gd name="T45" fmla="*/ 2147483646 h 684"/>
                  <a:gd name="T46" fmla="*/ 2147483646 w 781"/>
                  <a:gd name="T47" fmla="*/ 2147483646 h 684"/>
                  <a:gd name="T48" fmla="*/ 2147483646 w 781"/>
                  <a:gd name="T49" fmla="*/ 2147483646 h 684"/>
                  <a:gd name="T50" fmla="*/ 2147483646 w 781"/>
                  <a:gd name="T51" fmla="*/ 2147483646 h 684"/>
                  <a:gd name="T52" fmla="*/ 2147483646 w 781"/>
                  <a:gd name="T53" fmla="*/ 2147483646 h 684"/>
                  <a:gd name="T54" fmla="*/ 2147483646 w 781"/>
                  <a:gd name="T55" fmla="*/ 2147483646 h 684"/>
                  <a:gd name="T56" fmla="*/ 2147483646 w 781"/>
                  <a:gd name="T57" fmla="*/ 2147483646 h 684"/>
                  <a:gd name="T58" fmla="*/ 2147483646 w 781"/>
                  <a:gd name="T59" fmla="*/ 2147483646 h 684"/>
                  <a:gd name="T60" fmla="*/ 2147483646 w 781"/>
                  <a:gd name="T61" fmla="*/ 2147483646 h 684"/>
                  <a:gd name="T62" fmla="*/ 2147483646 w 781"/>
                  <a:gd name="T63" fmla="*/ 2147483646 h 684"/>
                  <a:gd name="T64" fmla="*/ 2147483646 w 781"/>
                  <a:gd name="T65" fmla="*/ 2147483646 h 684"/>
                  <a:gd name="T66" fmla="*/ 2147483646 w 781"/>
                  <a:gd name="T67" fmla="*/ 2147483646 h 684"/>
                  <a:gd name="T68" fmla="*/ 2147483646 w 781"/>
                  <a:gd name="T69" fmla="*/ 2147483646 h 684"/>
                  <a:gd name="T70" fmla="*/ 2147483646 w 781"/>
                  <a:gd name="T71" fmla="*/ 2147483646 h 684"/>
                  <a:gd name="T72" fmla="*/ 2147483646 w 781"/>
                  <a:gd name="T73" fmla="*/ 2147483646 h 684"/>
                  <a:gd name="T74" fmla="*/ 2147483646 w 781"/>
                  <a:gd name="T75" fmla="*/ 2147483646 h 684"/>
                  <a:gd name="T76" fmla="*/ 2147483646 w 781"/>
                  <a:gd name="T77" fmla="*/ 2147483646 h 684"/>
                  <a:gd name="T78" fmla="*/ 2147483646 w 781"/>
                  <a:gd name="T79" fmla="*/ 2147483646 h 684"/>
                  <a:gd name="T80" fmla="*/ 2147483646 w 781"/>
                  <a:gd name="T81" fmla="*/ 2147483646 h 684"/>
                  <a:gd name="T82" fmla="*/ 2147483646 w 781"/>
                  <a:gd name="T83" fmla="*/ 2147483646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4"/>
                  <a:gd name="T128" fmla="*/ 781 w 781"/>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4">
                    <a:moveTo>
                      <a:pt x="0" y="545"/>
                    </a:moveTo>
                    <a:lnTo>
                      <a:pt x="9" y="540"/>
                    </a:lnTo>
                    <a:lnTo>
                      <a:pt x="13" y="531"/>
                    </a:lnTo>
                    <a:lnTo>
                      <a:pt x="18" y="518"/>
                    </a:lnTo>
                    <a:lnTo>
                      <a:pt x="27" y="513"/>
                    </a:lnTo>
                    <a:lnTo>
                      <a:pt x="31" y="522"/>
                    </a:lnTo>
                    <a:lnTo>
                      <a:pt x="36" y="522"/>
                    </a:lnTo>
                    <a:lnTo>
                      <a:pt x="45" y="531"/>
                    </a:lnTo>
                    <a:lnTo>
                      <a:pt x="49" y="540"/>
                    </a:lnTo>
                    <a:lnTo>
                      <a:pt x="58" y="545"/>
                    </a:lnTo>
                    <a:lnTo>
                      <a:pt x="62" y="531"/>
                    </a:lnTo>
                    <a:lnTo>
                      <a:pt x="67" y="527"/>
                    </a:lnTo>
                    <a:lnTo>
                      <a:pt x="76" y="527"/>
                    </a:lnTo>
                    <a:lnTo>
                      <a:pt x="80" y="531"/>
                    </a:lnTo>
                    <a:lnTo>
                      <a:pt x="89" y="540"/>
                    </a:lnTo>
                    <a:lnTo>
                      <a:pt x="94" y="545"/>
                    </a:lnTo>
                    <a:lnTo>
                      <a:pt x="98" y="554"/>
                    </a:lnTo>
                    <a:lnTo>
                      <a:pt x="107" y="563"/>
                    </a:lnTo>
                    <a:lnTo>
                      <a:pt x="111" y="567"/>
                    </a:lnTo>
                    <a:lnTo>
                      <a:pt x="116" y="554"/>
                    </a:lnTo>
                    <a:lnTo>
                      <a:pt x="125" y="554"/>
                    </a:lnTo>
                    <a:lnTo>
                      <a:pt x="129" y="549"/>
                    </a:lnTo>
                    <a:lnTo>
                      <a:pt x="138" y="549"/>
                    </a:lnTo>
                    <a:lnTo>
                      <a:pt x="143" y="554"/>
                    </a:lnTo>
                    <a:lnTo>
                      <a:pt x="147" y="558"/>
                    </a:lnTo>
                    <a:lnTo>
                      <a:pt x="156" y="563"/>
                    </a:lnTo>
                    <a:lnTo>
                      <a:pt x="161" y="558"/>
                    </a:lnTo>
                    <a:lnTo>
                      <a:pt x="165" y="567"/>
                    </a:lnTo>
                    <a:lnTo>
                      <a:pt x="174" y="554"/>
                    </a:lnTo>
                    <a:lnTo>
                      <a:pt x="178" y="554"/>
                    </a:lnTo>
                    <a:lnTo>
                      <a:pt x="187" y="563"/>
                    </a:lnTo>
                    <a:lnTo>
                      <a:pt x="192" y="572"/>
                    </a:lnTo>
                    <a:lnTo>
                      <a:pt x="196" y="527"/>
                    </a:lnTo>
                    <a:lnTo>
                      <a:pt x="205" y="414"/>
                    </a:lnTo>
                    <a:lnTo>
                      <a:pt x="210" y="293"/>
                    </a:lnTo>
                    <a:lnTo>
                      <a:pt x="214" y="176"/>
                    </a:lnTo>
                    <a:lnTo>
                      <a:pt x="223" y="104"/>
                    </a:lnTo>
                    <a:lnTo>
                      <a:pt x="228" y="50"/>
                    </a:lnTo>
                    <a:lnTo>
                      <a:pt x="236" y="9"/>
                    </a:lnTo>
                    <a:lnTo>
                      <a:pt x="241" y="0"/>
                    </a:lnTo>
                    <a:lnTo>
                      <a:pt x="245" y="9"/>
                    </a:lnTo>
                    <a:lnTo>
                      <a:pt x="254" y="36"/>
                    </a:lnTo>
                    <a:lnTo>
                      <a:pt x="259" y="81"/>
                    </a:lnTo>
                    <a:lnTo>
                      <a:pt x="268" y="122"/>
                    </a:lnTo>
                    <a:lnTo>
                      <a:pt x="272" y="167"/>
                    </a:lnTo>
                    <a:lnTo>
                      <a:pt x="277" y="203"/>
                    </a:lnTo>
                    <a:lnTo>
                      <a:pt x="286" y="225"/>
                    </a:lnTo>
                    <a:lnTo>
                      <a:pt x="290" y="248"/>
                    </a:lnTo>
                    <a:lnTo>
                      <a:pt x="294" y="275"/>
                    </a:lnTo>
                    <a:lnTo>
                      <a:pt x="303" y="293"/>
                    </a:lnTo>
                    <a:lnTo>
                      <a:pt x="308" y="365"/>
                    </a:lnTo>
                    <a:lnTo>
                      <a:pt x="317" y="491"/>
                    </a:lnTo>
                    <a:lnTo>
                      <a:pt x="321" y="572"/>
                    </a:lnTo>
                    <a:lnTo>
                      <a:pt x="326" y="621"/>
                    </a:lnTo>
                    <a:lnTo>
                      <a:pt x="335" y="635"/>
                    </a:lnTo>
                    <a:lnTo>
                      <a:pt x="339" y="635"/>
                    </a:lnTo>
                    <a:lnTo>
                      <a:pt x="344" y="635"/>
                    </a:lnTo>
                    <a:lnTo>
                      <a:pt x="352" y="635"/>
                    </a:lnTo>
                    <a:lnTo>
                      <a:pt x="357" y="639"/>
                    </a:lnTo>
                    <a:lnTo>
                      <a:pt x="366" y="644"/>
                    </a:lnTo>
                    <a:lnTo>
                      <a:pt x="370" y="657"/>
                    </a:lnTo>
                    <a:lnTo>
                      <a:pt x="375" y="671"/>
                    </a:lnTo>
                    <a:lnTo>
                      <a:pt x="384" y="684"/>
                    </a:lnTo>
                    <a:lnTo>
                      <a:pt x="388" y="684"/>
                    </a:lnTo>
                    <a:lnTo>
                      <a:pt x="397" y="675"/>
                    </a:lnTo>
                    <a:lnTo>
                      <a:pt x="402" y="653"/>
                    </a:lnTo>
                    <a:lnTo>
                      <a:pt x="406" y="648"/>
                    </a:lnTo>
                    <a:lnTo>
                      <a:pt x="415" y="644"/>
                    </a:lnTo>
                    <a:lnTo>
                      <a:pt x="419" y="639"/>
                    </a:lnTo>
                    <a:lnTo>
                      <a:pt x="424" y="639"/>
                    </a:lnTo>
                    <a:lnTo>
                      <a:pt x="433" y="630"/>
                    </a:lnTo>
                    <a:lnTo>
                      <a:pt x="437" y="617"/>
                    </a:lnTo>
                    <a:lnTo>
                      <a:pt x="446" y="608"/>
                    </a:lnTo>
                    <a:lnTo>
                      <a:pt x="451" y="612"/>
                    </a:lnTo>
                    <a:lnTo>
                      <a:pt x="455" y="621"/>
                    </a:lnTo>
                    <a:lnTo>
                      <a:pt x="464" y="612"/>
                    </a:lnTo>
                    <a:lnTo>
                      <a:pt x="469" y="594"/>
                    </a:lnTo>
                    <a:lnTo>
                      <a:pt x="473" y="576"/>
                    </a:lnTo>
                    <a:lnTo>
                      <a:pt x="482" y="563"/>
                    </a:lnTo>
                    <a:lnTo>
                      <a:pt x="486" y="545"/>
                    </a:lnTo>
                    <a:lnTo>
                      <a:pt x="495" y="545"/>
                    </a:lnTo>
                    <a:lnTo>
                      <a:pt x="500" y="563"/>
                    </a:lnTo>
                    <a:lnTo>
                      <a:pt x="504" y="554"/>
                    </a:lnTo>
                    <a:lnTo>
                      <a:pt x="513" y="554"/>
                    </a:lnTo>
                    <a:lnTo>
                      <a:pt x="518" y="545"/>
                    </a:lnTo>
                    <a:lnTo>
                      <a:pt x="522" y="549"/>
                    </a:lnTo>
                    <a:lnTo>
                      <a:pt x="531" y="540"/>
                    </a:lnTo>
                    <a:lnTo>
                      <a:pt x="535" y="540"/>
                    </a:lnTo>
                    <a:lnTo>
                      <a:pt x="544" y="549"/>
                    </a:lnTo>
                    <a:lnTo>
                      <a:pt x="549" y="558"/>
                    </a:lnTo>
                    <a:lnTo>
                      <a:pt x="553" y="554"/>
                    </a:lnTo>
                    <a:lnTo>
                      <a:pt x="562" y="558"/>
                    </a:lnTo>
                    <a:lnTo>
                      <a:pt x="567" y="558"/>
                    </a:lnTo>
                    <a:lnTo>
                      <a:pt x="576" y="554"/>
                    </a:lnTo>
                    <a:lnTo>
                      <a:pt x="580" y="549"/>
                    </a:lnTo>
                    <a:lnTo>
                      <a:pt x="585" y="540"/>
                    </a:lnTo>
                    <a:lnTo>
                      <a:pt x="593" y="554"/>
                    </a:lnTo>
                    <a:lnTo>
                      <a:pt x="598" y="549"/>
                    </a:lnTo>
                    <a:lnTo>
                      <a:pt x="602" y="549"/>
                    </a:lnTo>
                    <a:lnTo>
                      <a:pt x="611" y="563"/>
                    </a:lnTo>
                    <a:lnTo>
                      <a:pt x="616" y="581"/>
                    </a:lnTo>
                    <a:lnTo>
                      <a:pt x="625" y="594"/>
                    </a:lnTo>
                    <a:lnTo>
                      <a:pt x="629" y="590"/>
                    </a:lnTo>
                    <a:lnTo>
                      <a:pt x="634" y="585"/>
                    </a:lnTo>
                    <a:lnTo>
                      <a:pt x="643" y="585"/>
                    </a:lnTo>
                    <a:lnTo>
                      <a:pt x="647" y="581"/>
                    </a:lnTo>
                    <a:lnTo>
                      <a:pt x="651" y="576"/>
                    </a:lnTo>
                    <a:lnTo>
                      <a:pt x="660" y="590"/>
                    </a:lnTo>
                    <a:lnTo>
                      <a:pt x="665" y="594"/>
                    </a:lnTo>
                    <a:lnTo>
                      <a:pt x="674" y="594"/>
                    </a:lnTo>
                    <a:lnTo>
                      <a:pt x="678" y="594"/>
                    </a:lnTo>
                    <a:lnTo>
                      <a:pt x="683" y="585"/>
                    </a:lnTo>
                    <a:lnTo>
                      <a:pt x="692" y="590"/>
                    </a:lnTo>
                    <a:lnTo>
                      <a:pt x="696" y="599"/>
                    </a:lnTo>
                    <a:lnTo>
                      <a:pt x="705" y="608"/>
                    </a:lnTo>
                    <a:lnTo>
                      <a:pt x="710" y="590"/>
                    </a:lnTo>
                    <a:lnTo>
                      <a:pt x="714" y="572"/>
                    </a:lnTo>
                    <a:lnTo>
                      <a:pt x="723" y="567"/>
                    </a:lnTo>
                    <a:lnTo>
                      <a:pt x="727" y="558"/>
                    </a:lnTo>
                    <a:lnTo>
                      <a:pt x="732" y="572"/>
                    </a:lnTo>
                    <a:lnTo>
                      <a:pt x="741" y="590"/>
                    </a:lnTo>
                    <a:lnTo>
                      <a:pt x="745" y="594"/>
                    </a:lnTo>
                    <a:lnTo>
                      <a:pt x="754" y="603"/>
                    </a:lnTo>
                    <a:lnTo>
                      <a:pt x="759" y="612"/>
                    </a:lnTo>
                    <a:lnTo>
                      <a:pt x="763" y="617"/>
                    </a:lnTo>
                    <a:lnTo>
                      <a:pt x="772" y="612"/>
                    </a:lnTo>
                    <a:lnTo>
                      <a:pt x="776" y="599"/>
                    </a:lnTo>
                    <a:lnTo>
                      <a:pt x="781" y="599"/>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4" name="Freeform 57"/>
              <p:cNvSpPr>
                <a:spLocks/>
              </p:cNvSpPr>
              <p:nvPr/>
            </p:nvSpPr>
            <p:spPr bwMode="auto">
              <a:xfrm>
                <a:off x="7188229" y="1373182"/>
                <a:ext cx="1239838" cy="1071563"/>
              </a:xfrm>
              <a:custGeom>
                <a:avLst/>
                <a:gdLst>
                  <a:gd name="T0" fmla="*/ 2147483646 w 781"/>
                  <a:gd name="T1" fmla="*/ 2147483646 h 675"/>
                  <a:gd name="T2" fmla="*/ 2147483646 w 781"/>
                  <a:gd name="T3" fmla="*/ 2147483646 h 675"/>
                  <a:gd name="T4" fmla="*/ 2147483646 w 781"/>
                  <a:gd name="T5" fmla="*/ 2147483646 h 675"/>
                  <a:gd name="T6" fmla="*/ 2147483646 w 781"/>
                  <a:gd name="T7" fmla="*/ 2147483646 h 675"/>
                  <a:gd name="T8" fmla="*/ 2147483646 w 781"/>
                  <a:gd name="T9" fmla="*/ 2147483646 h 675"/>
                  <a:gd name="T10" fmla="*/ 2147483646 w 781"/>
                  <a:gd name="T11" fmla="*/ 2147483646 h 675"/>
                  <a:gd name="T12" fmla="*/ 2147483646 w 781"/>
                  <a:gd name="T13" fmla="*/ 2147483646 h 675"/>
                  <a:gd name="T14" fmla="*/ 2147483646 w 781"/>
                  <a:gd name="T15" fmla="*/ 2147483646 h 675"/>
                  <a:gd name="T16" fmla="*/ 2147483646 w 781"/>
                  <a:gd name="T17" fmla="*/ 2147483646 h 675"/>
                  <a:gd name="T18" fmla="*/ 2147483646 w 781"/>
                  <a:gd name="T19" fmla="*/ 2147483646 h 675"/>
                  <a:gd name="T20" fmla="*/ 2147483646 w 781"/>
                  <a:gd name="T21" fmla="*/ 2147483646 h 675"/>
                  <a:gd name="T22" fmla="*/ 2147483646 w 781"/>
                  <a:gd name="T23" fmla="*/ 2147483646 h 675"/>
                  <a:gd name="T24" fmla="*/ 2147483646 w 781"/>
                  <a:gd name="T25" fmla="*/ 2147483646 h 675"/>
                  <a:gd name="T26" fmla="*/ 2147483646 w 781"/>
                  <a:gd name="T27" fmla="*/ 2147483646 h 675"/>
                  <a:gd name="T28" fmla="*/ 2147483646 w 781"/>
                  <a:gd name="T29" fmla="*/ 2147483646 h 675"/>
                  <a:gd name="T30" fmla="*/ 2147483646 w 781"/>
                  <a:gd name="T31" fmla="*/ 2147483646 h 675"/>
                  <a:gd name="T32" fmla="*/ 2147483646 w 781"/>
                  <a:gd name="T33" fmla="*/ 2147483646 h 675"/>
                  <a:gd name="T34" fmla="*/ 2147483646 w 781"/>
                  <a:gd name="T35" fmla="*/ 2147483646 h 675"/>
                  <a:gd name="T36" fmla="*/ 2147483646 w 781"/>
                  <a:gd name="T37" fmla="*/ 2147483646 h 675"/>
                  <a:gd name="T38" fmla="*/ 2147483646 w 781"/>
                  <a:gd name="T39" fmla="*/ 2147483646 h 675"/>
                  <a:gd name="T40" fmla="*/ 2147483646 w 781"/>
                  <a:gd name="T41" fmla="*/ 2147483646 h 675"/>
                  <a:gd name="T42" fmla="*/ 2147483646 w 781"/>
                  <a:gd name="T43" fmla="*/ 2147483646 h 675"/>
                  <a:gd name="T44" fmla="*/ 2147483646 w 781"/>
                  <a:gd name="T45" fmla="*/ 2147483646 h 675"/>
                  <a:gd name="T46" fmla="*/ 2147483646 w 781"/>
                  <a:gd name="T47" fmla="*/ 2147483646 h 675"/>
                  <a:gd name="T48" fmla="*/ 2147483646 w 781"/>
                  <a:gd name="T49" fmla="*/ 2147483646 h 675"/>
                  <a:gd name="T50" fmla="*/ 2147483646 w 781"/>
                  <a:gd name="T51" fmla="*/ 2147483646 h 675"/>
                  <a:gd name="T52" fmla="*/ 2147483646 w 781"/>
                  <a:gd name="T53" fmla="*/ 2147483646 h 675"/>
                  <a:gd name="T54" fmla="*/ 2147483646 w 781"/>
                  <a:gd name="T55" fmla="*/ 2147483646 h 675"/>
                  <a:gd name="T56" fmla="*/ 2147483646 w 781"/>
                  <a:gd name="T57" fmla="*/ 2147483646 h 675"/>
                  <a:gd name="T58" fmla="*/ 2147483646 w 781"/>
                  <a:gd name="T59" fmla="*/ 2147483646 h 675"/>
                  <a:gd name="T60" fmla="*/ 2147483646 w 781"/>
                  <a:gd name="T61" fmla="*/ 2147483646 h 675"/>
                  <a:gd name="T62" fmla="*/ 2147483646 w 781"/>
                  <a:gd name="T63" fmla="*/ 2147483646 h 675"/>
                  <a:gd name="T64" fmla="*/ 2147483646 w 781"/>
                  <a:gd name="T65" fmla="*/ 2147483646 h 675"/>
                  <a:gd name="T66" fmla="*/ 2147483646 w 781"/>
                  <a:gd name="T67" fmla="*/ 2147483646 h 675"/>
                  <a:gd name="T68" fmla="*/ 2147483646 w 781"/>
                  <a:gd name="T69" fmla="*/ 2147483646 h 675"/>
                  <a:gd name="T70" fmla="*/ 2147483646 w 781"/>
                  <a:gd name="T71" fmla="*/ 2147483646 h 675"/>
                  <a:gd name="T72" fmla="*/ 2147483646 w 781"/>
                  <a:gd name="T73" fmla="*/ 2147483646 h 675"/>
                  <a:gd name="T74" fmla="*/ 2147483646 w 781"/>
                  <a:gd name="T75" fmla="*/ 2147483646 h 675"/>
                  <a:gd name="T76" fmla="*/ 2147483646 w 781"/>
                  <a:gd name="T77" fmla="*/ 2147483646 h 675"/>
                  <a:gd name="T78" fmla="*/ 2147483646 w 781"/>
                  <a:gd name="T79" fmla="*/ 2147483646 h 675"/>
                  <a:gd name="T80" fmla="*/ 2147483646 w 781"/>
                  <a:gd name="T81" fmla="*/ 2147483646 h 675"/>
                  <a:gd name="T82" fmla="*/ 2147483646 w 781"/>
                  <a:gd name="T83" fmla="*/ 2147483646 h 6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75"/>
                  <a:gd name="T128" fmla="*/ 781 w 781"/>
                  <a:gd name="T129" fmla="*/ 675 h 6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75">
                    <a:moveTo>
                      <a:pt x="0" y="549"/>
                    </a:moveTo>
                    <a:lnTo>
                      <a:pt x="9" y="544"/>
                    </a:lnTo>
                    <a:lnTo>
                      <a:pt x="13" y="540"/>
                    </a:lnTo>
                    <a:lnTo>
                      <a:pt x="18" y="544"/>
                    </a:lnTo>
                    <a:lnTo>
                      <a:pt x="27" y="544"/>
                    </a:lnTo>
                    <a:lnTo>
                      <a:pt x="31" y="544"/>
                    </a:lnTo>
                    <a:lnTo>
                      <a:pt x="36" y="540"/>
                    </a:lnTo>
                    <a:lnTo>
                      <a:pt x="45" y="540"/>
                    </a:lnTo>
                    <a:lnTo>
                      <a:pt x="49" y="535"/>
                    </a:lnTo>
                    <a:lnTo>
                      <a:pt x="58" y="535"/>
                    </a:lnTo>
                    <a:lnTo>
                      <a:pt x="62" y="531"/>
                    </a:lnTo>
                    <a:lnTo>
                      <a:pt x="67" y="531"/>
                    </a:lnTo>
                    <a:lnTo>
                      <a:pt x="76" y="526"/>
                    </a:lnTo>
                    <a:lnTo>
                      <a:pt x="80" y="513"/>
                    </a:lnTo>
                    <a:lnTo>
                      <a:pt x="89" y="513"/>
                    </a:lnTo>
                    <a:lnTo>
                      <a:pt x="94" y="508"/>
                    </a:lnTo>
                    <a:lnTo>
                      <a:pt x="98" y="508"/>
                    </a:lnTo>
                    <a:lnTo>
                      <a:pt x="107" y="504"/>
                    </a:lnTo>
                    <a:lnTo>
                      <a:pt x="111" y="486"/>
                    </a:lnTo>
                    <a:lnTo>
                      <a:pt x="116" y="463"/>
                    </a:lnTo>
                    <a:lnTo>
                      <a:pt x="125" y="459"/>
                    </a:lnTo>
                    <a:lnTo>
                      <a:pt x="129" y="445"/>
                    </a:lnTo>
                    <a:lnTo>
                      <a:pt x="138" y="445"/>
                    </a:lnTo>
                    <a:lnTo>
                      <a:pt x="143" y="450"/>
                    </a:lnTo>
                    <a:lnTo>
                      <a:pt x="147" y="468"/>
                    </a:lnTo>
                    <a:lnTo>
                      <a:pt x="156" y="486"/>
                    </a:lnTo>
                    <a:lnTo>
                      <a:pt x="161" y="508"/>
                    </a:lnTo>
                    <a:lnTo>
                      <a:pt x="165" y="526"/>
                    </a:lnTo>
                    <a:lnTo>
                      <a:pt x="174" y="540"/>
                    </a:lnTo>
                    <a:lnTo>
                      <a:pt x="178" y="558"/>
                    </a:lnTo>
                    <a:lnTo>
                      <a:pt x="187" y="553"/>
                    </a:lnTo>
                    <a:lnTo>
                      <a:pt x="192" y="535"/>
                    </a:lnTo>
                    <a:lnTo>
                      <a:pt x="196" y="472"/>
                    </a:lnTo>
                    <a:lnTo>
                      <a:pt x="205" y="360"/>
                    </a:lnTo>
                    <a:lnTo>
                      <a:pt x="210" y="247"/>
                    </a:lnTo>
                    <a:lnTo>
                      <a:pt x="214" y="144"/>
                    </a:lnTo>
                    <a:lnTo>
                      <a:pt x="223" y="81"/>
                    </a:lnTo>
                    <a:lnTo>
                      <a:pt x="228" y="36"/>
                    </a:lnTo>
                    <a:lnTo>
                      <a:pt x="236" y="4"/>
                    </a:lnTo>
                    <a:lnTo>
                      <a:pt x="241" y="0"/>
                    </a:lnTo>
                    <a:lnTo>
                      <a:pt x="245" y="22"/>
                    </a:lnTo>
                    <a:lnTo>
                      <a:pt x="254" y="58"/>
                    </a:lnTo>
                    <a:lnTo>
                      <a:pt x="259" y="99"/>
                    </a:lnTo>
                    <a:lnTo>
                      <a:pt x="268" y="135"/>
                    </a:lnTo>
                    <a:lnTo>
                      <a:pt x="272" y="153"/>
                    </a:lnTo>
                    <a:lnTo>
                      <a:pt x="277" y="171"/>
                    </a:lnTo>
                    <a:lnTo>
                      <a:pt x="286" y="193"/>
                    </a:lnTo>
                    <a:lnTo>
                      <a:pt x="290" y="225"/>
                    </a:lnTo>
                    <a:lnTo>
                      <a:pt x="294" y="261"/>
                    </a:lnTo>
                    <a:lnTo>
                      <a:pt x="303" y="283"/>
                    </a:lnTo>
                    <a:lnTo>
                      <a:pt x="308" y="355"/>
                    </a:lnTo>
                    <a:lnTo>
                      <a:pt x="317" y="472"/>
                    </a:lnTo>
                    <a:lnTo>
                      <a:pt x="321" y="549"/>
                    </a:lnTo>
                    <a:lnTo>
                      <a:pt x="326" y="589"/>
                    </a:lnTo>
                    <a:lnTo>
                      <a:pt x="335" y="621"/>
                    </a:lnTo>
                    <a:lnTo>
                      <a:pt x="339" y="648"/>
                    </a:lnTo>
                    <a:lnTo>
                      <a:pt x="344" y="661"/>
                    </a:lnTo>
                    <a:lnTo>
                      <a:pt x="352" y="675"/>
                    </a:lnTo>
                    <a:lnTo>
                      <a:pt x="357" y="661"/>
                    </a:lnTo>
                    <a:lnTo>
                      <a:pt x="366" y="652"/>
                    </a:lnTo>
                    <a:lnTo>
                      <a:pt x="370" y="652"/>
                    </a:lnTo>
                    <a:lnTo>
                      <a:pt x="375" y="643"/>
                    </a:lnTo>
                    <a:lnTo>
                      <a:pt x="384" y="630"/>
                    </a:lnTo>
                    <a:lnTo>
                      <a:pt x="388" y="621"/>
                    </a:lnTo>
                    <a:lnTo>
                      <a:pt x="397" y="612"/>
                    </a:lnTo>
                    <a:lnTo>
                      <a:pt x="402" y="598"/>
                    </a:lnTo>
                    <a:lnTo>
                      <a:pt x="406" y="598"/>
                    </a:lnTo>
                    <a:lnTo>
                      <a:pt x="415" y="589"/>
                    </a:lnTo>
                    <a:lnTo>
                      <a:pt x="419" y="576"/>
                    </a:lnTo>
                    <a:lnTo>
                      <a:pt x="424" y="571"/>
                    </a:lnTo>
                    <a:lnTo>
                      <a:pt x="433" y="580"/>
                    </a:lnTo>
                    <a:lnTo>
                      <a:pt x="437" y="594"/>
                    </a:lnTo>
                    <a:lnTo>
                      <a:pt x="446" y="603"/>
                    </a:lnTo>
                    <a:lnTo>
                      <a:pt x="451" y="598"/>
                    </a:lnTo>
                    <a:lnTo>
                      <a:pt x="455" y="585"/>
                    </a:lnTo>
                    <a:lnTo>
                      <a:pt x="464" y="576"/>
                    </a:lnTo>
                    <a:lnTo>
                      <a:pt x="469" y="553"/>
                    </a:lnTo>
                    <a:lnTo>
                      <a:pt x="473" y="540"/>
                    </a:lnTo>
                    <a:lnTo>
                      <a:pt x="482" y="549"/>
                    </a:lnTo>
                    <a:lnTo>
                      <a:pt x="486" y="558"/>
                    </a:lnTo>
                    <a:lnTo>
                      <a:pt x="495" y="540"/>
                    </a:lnTo>
                    <a:lnTo>
                      <a:pt x="500" y="522"/>
                    </a:lnTo>
                    <a:lnTo>
                      <a:pt x="504" y="504"/>
                    </a:lnTo>
                    <a:lnTo>
                      <a:pt x="513" y="495"/>
                    </a:lnTo>
                    <a:lnTo>
                      <a:pt x="518" y="499"/>
                    </a:lnTo>
                    <a:lnTo>
                      <a:pt x="522" y="517"/>
                    </a:lnTo>
                    <a:lnTo>
                      <a:pt x="531" y="531"/>
                    </a:lnTo>
                    <a:lnTo>
                      <a:pt x="535" y="540"/>
                    </a:lnTo>
                    <a:lnTo>
                      <a:pt x="544" y="549"/>
                    </a:lnTo>
                    <a:lnTo>
                      <a:pt x="549" y="553"/>
                    </a:lnTo>
                    <a:lnTo>
                      <a:pt x="553" y="549"/>
                    </a:lnTo>
                    <a:lnTo>
                      <a:pt x="562" y="549"/>
                    </a:lnTo>
                    <a:lnTo>
                      <a:pt x="567" y="535"/>
                    </a:lnTo>
                    <a:lnTo>
                      <a:pt x="576" y="531"/>
                    </a:lnTo>
                    <a:lnTo>
                      <a:pt x="580" y="540"/>
                    </a:lnTo>
                    <a:lnTo>
                      <a:pt x="585" y="540"/>
                    </a:lnTo>
                    <a:lnTo>
                      <a:pt x="593" y="535"/>
                    </a:lnTo>
                    <a:lnTo>
                      <a:pt x="598" y="526"/>
                    </a:lnTo>
                    <a:lnTo>
                      <a:pt x="602" y="517"/>
                    </a:lnTo>
                    <a:lnTo>
                      <a:pt x="611" y="517"/>
                    </a:lnTo>
                    <a:lnTo>
                      <a:pt x="616" y="517"/>
                    </a:lnTo>
                    <a:lnTo>
                      <a:pt x="625" y="517"/>
                    </a:lnTo>
                    <a:lnTo>
                      <a:pt x="629" y="522"/>
                    </a:lnTo>
                    <a:lnTo>
                      <a:pt x="634" y="535"/>
                    </a:lnTo>
                    <a:lnTo>
                      <a:pt x="643" y="535"/>
                    </a:lnTo>
                    <a:lnTo>
                      <a:pt x="647" y="544"/>
                    </a:lnTo>
                    <a:lnTo>
                      <a:pt x="651" y="558"/>
                    </a:lnTo>
                    <a:lnTo>
                      <a:pt x="660" y="558"/>
                    </a:lnTo>
                    <a:lnTo>
                      <a:pt x="665" y="558"/>
                    </a:lnTo>
                    <a:lnTo>
                      <a:pt x="674" y="571"/>
                    </a:lnTo>
                    <a:lnTo>
                      <a:pt x="678" y="580"/>
                    </a:lnTo>
                    <a:lnTo>
                      <a:pt x="683" y="580"/>
                    </a:lnTo>
                    <a:lnTo>
                      <a:pt x="692" y="585"/>
                    </a:lnTo>
                    <a:lnTo>
                      <a:pt x="696" y="585"/>
                    </a:lnTo>
                    <a:lnTo>
                      <a:pt x="705" y="585"/>
                    </a:lnTo>
                    <a:lnTo>
                      <a:pt x="710" y="580"/>
                    </a:lnTo>
                    <a:lnTo>
                      <a:pt x="714" y="567"/>
                    </a:lnTo>
                    <a:lnTo>
                      <a:pt x="723" y="571"/>
                    </a:lnTo>
                    <a:lnTo>
                      <a:pt x="727" y="580"/>
                    </a:lnTo>
                    <a:lnTo>
                      <a:pt x="732" y="571"/>
                    </a:lnTo>
                    <a:lnTo>
                      <a:pt x="741" y="549"/>
                    </a:lnTo>
                    <a:lnTo>
                      <a:pt x="745" y="540"/>
                    </a:lnTo>
                    <a:lnTo>
                      <a:pt x="754" y="535"/>
                    </a:lnTo>
                    <a:lnTo>
                      <a:pt x="759" y="526"/>
                    </a:lnTo>
                    <a:lnTo>
                      <a:pt x="763" y="531"/>
                    </a:lnTo>
                    <a:lnTo>
                      <a:pt x="772" y="531"/>
                    </a:lnTo>
                    <a:lnTo>
                      <a:pt x="776" y="499"/>
                    </a:lnTo>
                    <a:lnTo>
                      <a:pt x="781" y="481"/>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5" name="Freeform 58"/>
              <p:cNvSpPr>
                <a:spLocks/>
              </p:cNvSpPr>
              <p:nvPr/>
            </p:nvSpPr>
            <p:spPr bwMode="auto">
              <a:xfrm>
                <a:off x="7188229" y="1393820"/>
                <a:ext cx="1239838" cy="957263"/>
              </a:xfrm>
              <a:custGeom>
                <a:avLst/>
                <a:gdLst>
                  <a:gd name="T0" fmla="*/ 2147483646 w 781"/>
                  <a:gd name="T1" fmla="*/ 2147483646 h 603"/>
                  <a:gd name="T2" fmla="*/ 2147483646 w 781"/>
                  <a:gd name="T3" fmla="*/ 2147483646 h 603"/>
                  <a:gd name="T4" fmla="*/ 2147483646 w 781"/>
                  <a:gd name="T5" fmla="*/ 2147483646 h 603"/>
                  <a:gd name="T6" fmla="*/ 2147483646 w 781"/>
                  <a:gd name="T7" fmla="*/ 2147483646 h 603"/>
                  <a:gd name="T8" fmla="*/ 2147483646 w 781"/>
                  <a:gd name="T9" fmla="*/ 2147483646 h 603"/>
                  <a:gd name="T10" fmla="*/ 2147483646 w 781"/>
                  <a:gd name="T11" fmla="*/ 2147483646 h 603"/>
                  <a:gd name="T12" fmla="*/ 2147483646 w 781"/>
                  <a:gd name="T13" fmla="*/ 2147483646 h 603"/>
                  <a:gd name="T14" fmla="*/ 2147483646 w 781"/>
                  <a:gd name="T15" fmla="*/ 2147483646 h 603"/>
                  <a:gd name="T16" fmla="*/ 2147483646 w 781"/>
                  <a:gd name="T17" fmla="*/ 2147483646 h 603"/>
                  <a:gd name="T18" fmla="*/ 2147483646 w 781"/>
                  <a:gd name="T19" fmla="*/ 2147483646 h 603"/>
                  <a:gd name="T20" fmla="*/ 2147483646 w 781"/>
                  <a:gd name="T21" fmla="*/ 2147483646 h 603"/>
                  <a:gd name="T22" fmla="*/ 2147483646 w 781"/>
                  <a:gd name="T23" fmla="*/ 2147483646 h 603"/>
                  <a:gd name="T24" fmla="*/ 2147483646 w 781"/>
                  <a:gd name="T25" fmla="*/ 0 h 603"/>
                  <a:gd name="T26" fmla="*/ 2147483646 w 781"/>
                  <a:gd name="T27" fmla="*/ 2147483646 h 603"/>
                  <a:gd name="T28" fmla="*/ 2147483646 w 781"/>
                  <a:gd name="T29" fmla="*/ 2147483646 h 603"/>
                  <a:gd name="T30" fmla="*/ 2147483646 w 781"/>
                  <a:gd name="T31" fmla="*/ 2147483646 h 603"/>
                  <a:gd name="T32" fmla="*/ 2147483646 w 781"/>
                  <a:gd name="T33" fmla="*/ 2147483646 h 603"/>
                  <a:gd name="T34" fmla="*/ 2147483646 w 781"/>
                  <a:gd name="T35" fmla="*/ 2147483646 h 603"/>
                  <a:gd name="T36" fmla="*/ 2147483646 w 781"/>
                  <a:gd name="T37" fmla="*/ 2147483646 h 603"/>
                  <a:gd name="T38" fmla="*/ 2147483646 w 781"/>
                  <a:gd name="T39" fmla="*/ 2147483646 h 603"/>
                  <a:gd name="T40" fmla="*/ 2147483646 w 781"/>
                  <a:gd name="T41" fmla="*/ 2147483646 h 603"/>
                  <a:gd name="T42" fmla="*/ 2147483646 w 781"/>
                  <a:gd name="T43" fmla="*/ 2147483646 h 603"/>
                  <a:gd name="T44" fmla="*/ 2147483646 w 781"/>
                  <a:gd name="T45" fmla="*/ 2147483646 h 603"/>
                  <a:gd name="T46" fmla="*/ 2147483646 w 781"/>
                  <a:gd name="T47" fmla="*/ 2147483646 h 603"/>
                  <a:gd name="T48" fmla="*/ 2147483646 w 781"/>
                  <a:gd name="T49" fmla="*/ 2147483646 h 603"/>
                  <a:gd name="T50" fmla="*/ 2147483646 w 781"/>
                  <a:gd name="T51" fmla="*/ 2147483646 h 603"/>
                  <a:gd name="T52" fmla="*/ 2147483646 w 781"/>
                  <a:gd name="T53" fmla="*/ 2147483646 h 603"/>
                  <a:gd name="T54" fmla="*/ 2147483646 w 781"/>
                  <a:gd name="T55" fmla="*/ 2147483646 h 603"/>
                  <a:gd name="T56" fmla="*/ 2147483646 w 781"/>
                  <a:gd name="T57" fmla="*/ 2147483646 h 603"/>
                  <a:gd name="T58" fmla="*/ 2147483646 w 781"/>
                  <a:gd name="T59" fmla="*/ 2147483646 h 603"/>
                  <a:gd name="T60" fmla="*/ 2147483646 w 781"/>
                  <a:gd name="T61" fmla="*/ 2147483646 h 603"/>
                  <a:gd name="T62" fmla="*/ 2147483646 w 781"/>
                  <a:gd name="T63" fmla="*/ 2147483646 h 603"/>
                  <a:gd name="T64" fmla="*/ 2147483646 w 781"/>
                  <a:gd name="T65" fmla="*/ 2147483646 h 603"/>
                  <a:gd name="T66" fmla="*/ 2147483646 w 781"/>
                  <a:gd name="T67" fmla="*/ 2147483646 h 603"/>
                  <a:gd name="T68" fmla="*/ 2147483646 w 781"/>
                  <a:gd name="T69" fmla="*/ 2147483646 h 603"/>
                  <a:gd name="T70" fmla="*/ 2147483646 w 781"/>
                  <a:gd name="T71" fmla="*/ 2147483646 h 603"/>
                  <a:gd name="T72" fmla="*/ 2147483646 w 781"/>
                  <a:gd name="T73" fmla="*/ 2147483646 h 603"/>
                  <a:gd name="T74" fmla="*/ 2147483646 w 781"/>
                  <a:gd name="T75" fmla="*/ 2147483646 h 603"/>
                  <a:gd name="T76" fmla="*/ 2147483646 w 781"/>
                  <a:gd name="T77" fmla="*/ 2147483646 h 603"/>
                  <a:gd name="T78" fmla="*/ 2147483646 w 781"/>
                  <a:gd name="T79" fmla="*/ 2147483646 h 603"/>
                  <a:gd name="T80" fmla="*/ 2147483646 w 781"/>
                  <a:gd name="T81" fmla="*/ 2147483646 h 603"/>
                  <a:gd name="T82" fmla="*/ 2147483646 w 781"/>
                  <a:gd name="T83" fmla="*/ 2147483646 h 6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03"/>
                  <a:gd name="T128" fmla="*/ 781 w 781"/>
                  <a:gd name="T129" fmla="*/ 603 h 6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03">
                    <a:moveTo>
                      <a:pt x="0" y="468"/>
                    </a:moveTo>
                    <a:lnTo>
                      <a:pt x="9" y="473"/>
                    </a:lnTo>
                    <a:lnTo>
                      <a:pt x="13" y="486"/>
                    </a:lnTo>
                    <a:lnTo>
                      <a:pt x="18" y="504"/>
                    </a:lnTo>
                    <a:lnTo>
                      <a:pt x="27" y="513"/>
                    </a:lnTo>
                    <a:lnTo>
                      <a:pt x="31" y="513"/>
                    </a:lnTo>
                    <a:lnTo>
                      <a:pt x="36" y="504"/>
                    </a:lnTo>
                    <a:lnTo>
                      <a:pt x="45" y="486"/>
                    </a:lnTo>
                    <a:lnTo>
                      <a:pt x="49" y="473"/>
                    </a:lnTo>
                    <a:lnTo>
                      <a:pt x="58" y="468"/>
                    </a:lnTo>
                    <a:lnTo>
                      <a:pt x="62" y="468"/>
                    </a:lnTo>
                    <a:lnTo>
                      <a:pt x="67" y="477"/>
                    </a:lnTo>
                    <a:lnTo>
                      <a:pt x="76" y="477"/>
                    </a:lnTo>
                    <a:lnTo>
                      <a:pt x="80" y="473"/>
                    </a:lnTo>
                    <a:lnTo>
                      <a:pt x="89" y="486"/>
                    </a:lnTo>
                    <a:lnTo>
                      <a:pt x="94" y="495"/>
                    </a:lnTo>
                    <a:lnTo>
                      <a:pt x="98" y="500"/>
                    </a:lnTo>
                    <a:lnTo>
                      <a:pt x="107" y="495"/>
                    </a:lnTo>
                    <a:lnTo>
                      <a:pt x="111" y="504"/>
                    </a:lnTo>
                    <a:lnTo>
                      <a:pt x="116" y="513"/>
                    </a:lnTo>
                    <a:lnTo>
                      <a:pt x="125" y="518"/>
                    </a:lnTo>
                    <a:lnTo>
                      <a:pt x="129" y="527"/>
                    </a:lnTo>
                    <a:lnTo>
                      <a:pt x="138" y="513"/>
                    </a:lnTo>
                    <a:lnTo>
                      <a:pt x="143" y="500"/>
                    </a:lnTo>
                    <a:lnTo>
                      <a:pt x="147" y="500"/>
                    </a:lnTo>
                    <a:lnTo>
                      <a:pt x="156" y="500"/>
                    </a:lnTo>
                    <a:lnTo>
                      <a:pt x="161" y="486"/>
                    </a:lnTo>
                    <a:lnTo>
                      <a:pt x="165" y="477"/>
                    </a:lnTo>
                    <a:lnTo>
                      <a:pt x="174" y="473"/>
                    </a:lnTo>
                    <a:lnTo>
                      <a:pt x="178" y="459"/>
                    </a:lnTo>
                    <a:lnTo>
                      <a:pt x="187" y="455"/>
                    </a:lnTo>
                    <a:lnTo>
                      <a:pt x="192" y="464"/>
                    </a:lnTo>
                    <a:lnTo>
                      <a:pt x="196" y="410"/>
                    </a:lnTo>
                    <a:lnTo>
                      <a:pt x="205" y="311"/>
                    </a:lnTo>
                    <a:lnTo>
                      <a:pt x="210" y="207"/>
                    </a:lnTo>
                    <a:lnTo>
                      <a:pt x="214" y="122"/>
                    </a:lnTo>
                    <a:lnTo>
                      <a:pt x="223" y="59"/>
                    </a:lnTo>
                    <a:lnTo>
                      <a:pt x="228" y="18"/>
                    </a:lnTo>
                    <a:lnTo>
                      <a:pt x="236" y="0"/>
                    </a:lnTo>
                    <a:lnTo>
                      <a:pt x="241" y="18"/>
                    </a:lnTo>
                    <a:lnTo>
                      <a:pt x="245" y="63"/>
                    </a:lnTo>
                    <a:lnTo>
                      <a:pt x="254" y="104"/>
                    </a:lnTo>
                    <a:lnTo>
                      <a:pt x="259" y="140"/>
                    </a:lnTo>
                    <a:lnTo>
                      <a:pt x="268" y="171"/>
                    </a:lnTo>
                    <a:lnTo>
                      <a:pt x="272" y="180"/>
                    </a:lnTo>
                    <a:lnTo>
                      <a:pt x="277" y="189"/>
                    </a:lnTo>
                    <a:lnTo>
                      <a:pt x="286" y="203"/>
                    </a:lnTo>
                    <a:lnTo>
                      <a:pt x="290" y="225"/>
                    </a:lnTo>
                    <a:lnTo>
                      <a:pt x="294" y="252"/>
                    </a:lnTo>
                    <a:lnTo>
                      <a:pt x="303" y="275"/>
                    </a:lnTo>
                    <a:lnTo>
                      <a:pt x="308" y="338"/>
                    </a:lnTo>
                    <a:lnTo>
                      <a:pt x="317" y="446"/>
                    </a:lnTo>
                    <a:lnTo>
                      <a:pt x="321" y="518"/>
                    </a:lnTo>
                    <a:lnTo>
                      <a:pt x="326" y="554"/>
                    </a:lnTo>
                    <a:lnTo>
                      <a:pt x="335" y="576"/>
                    </a:lnTo>
                    <a:lnTo>
                      <a:pt x="339" y="581"/>
                    </a:lnTo>
                    <a:lnTo>
                      <a:pt x="344" y="585"/>
                    </a:lnTo>
                    <a:lnTo>
                      <a:pt x="352" y="585"/>
                    </a:lnTo>
                    <a:lnTo>
                      <a:pt x="357" y="590"/>
                    </a:lnTo>
                    <a:lnTo>
                      <a:pt x="366" y="603"/>
                    </a:lnTo>
                    <a:lnTo>
                      <a:pt x="370" y="603"/>
                    </a:lnTo>
                    <a:lnTo>
                      <a:pt x="375" y="599"/>
                    </a:lnTo>
                    <a:lnTo>
                      <a:pt x="384" y="594"/>
                    </a:lnTo>
                    <a:lnTo>
                      <a:pt x="388" y="581"/>
                    </a:lnTo>
                    <a:lnTo>
                      <a:pt x="397" y="563"/>
                    </a:lnTo>
                    <a:lnTo>
                      <a:pt x="402" y="567"/>
                    </a:lnTo>
                    <a:lnTo>
                      <a:pt x="406" y="572"/>
                    </a:lnTo>
                    <a:lnTo>
                      <a:pt x="415" y="567"/>
                    </a:lnTo>
                    <a:lnTo>
                      <a:pt x="419" y="563"/>
                    </a:lnTo>
                    <a:lnTo>
                      <a:pt x="424" y="558"/>
                    </a:lnTo>
                    <a:lnTo>
                      <a:pt x="433" y="540"/>
                    </a:lnTo>
                    <a:lnTo>
                      <a:pt x="437" y="536"/>
                    </a:lnTo>
                    <a:lnTo>
                      <a:pt x="446" y="536"/>
                    </a:lnTo>
                    <a:lnTo>
                      <a:pt x="451" y="540"/>
                    </a:lnTo>
                    <a:lnTo>
                      <a:pt x="455" y="549"/>
                    </a:lnTo>
                    <a:lnTo>
                      <a:pt x="464" y="536"/>
                    </a:lnTo>
                    <a:lnTo>
                      <a:pt x="469" y="531"/>
                    </a:lnTo>
                    <a:lnTo>
                      <a:pt x="473" y="545"/>
                    </a:lnTo>
                    <a:lnTo>
                      <a:pt x="482" y="558"/>
                    </a:lnTo>
                    <a:lnTo>
                      <a:pt x="486" y="563"/>
                    </a:lnTo>
                    <a:lnTo>
                      <a:pt x="495" y="567"/>
                    </a:lnTo>
                    <a:lnTo>
                      <a:pt x="500" y="567"/>
                    </a:lnTo>
                    <a:lnTo>
                      <a:pt x="504" y="576"/>
                    </a:lnTo>
                    <a:lnTo>
                      <a:pt x="513" y="567"/>
                    </a:lnTo>
                    <a:lnTo>
                      <a:pt x="518" y="554"/>
                    </a:lnTo>
                    <a:lnTo>
                      <a:pt x="522" y="540"/>
                    </a:lnTo>
                    <a:lnTo>
                      <a:pt x="531" y="540"/>
                    </a:lnTo>
                    <a:lnTo>
                      <a:pt x="535" y="531"/>
                    </a:lnTo>
                    <a:lnTo>
                      <a:pt x="544" y="518"/>
                    </a:lnTo>
                    <a:lnTo>
                      <a:pt x="549" y="518"/>
                    </a:lnTo>
                    <a:lnTo>
                      <a:pt x="553" y="509"/>
                    </a:lnTo>
                    <a:lnTo>
                      <a:pt x="562" y="509"/>
                    </a:lnTo>
                    <a:lnTo>
                      <a:pt x="567" y="504"/>
                    </a:lnTo>
                    <a:lnTo>
                      <a:pt x="576" y="504"/>
                    </a:lnTo>
                    <a:lnTo>
                      <a:pt x="580" y="495"/>
                    </a:lnTo>
                    <a:lnTo>
                      <a:pt x="585" y="495"/>
                    </a:lnTo>
                    <a:lnTo>
                      <a:pt x="593" y="504"/>
                    </a:lnTo>
                    <a:lnTo>
                      <a:pt x="598" y="518"/>
                    </a:lnTo>
                    <a:lnTo>
                      <a:pt x="602" y="531"/>
                    </a:lnTo>
                    <a:lnTo>
                      <a:pt x="611" y="545"/>
                    </a:lnTo>
                    <a:lnTo>
                      <a:pt x="616" y="558"/>
                    </a:lnTo>
                    <a:lnTo>
                      <a:pt x="625" y="558"/>
                    </a:lnTo>
                    <a:lnTo>
                      <a:pt x="629" y="549"/>
                    </a:lnTo>
                    <a:lnTo>
                      <a:pt x="634" y="549"/>
                    </a:lnTo>
                    <a:lnTo>
                      <a:pt x="643" y="554"/>
                    </a:lnTo>
                    <a:lnTo>
                      <a:pt x="647" y="549"/>
                    </a:lnTo>
                    <a:lnTo>
                      <a:pt x="651" y="531"/>
                    </a:lnTo>
                    <a:lnTo>
                      <a:pt x="660" y="513"/>
                    </a:lnTo>
                    <a:lnTo>
                      <a:pt x="665" y="491"/>
                    </a:lnTo>
                    <a:lnTo>
                      <a:pt x="674" y="482"/>
                    </a:lnTo>
                    <a:lnTo>
                      <a:pt x="678" y="482"/>
                    </a:lnTo>
                    <a:lnTo>
                      <a:pt x="683" y="468"/>
                    </a:lnTo>
                    <a:lnTo>
                      <a:pt x="692" y="464"/>
                    </a:lnTo>
                    <a:lnTo>
                      <a:pt x="696" y="468"/>
                    </a:lnTo>
                    <a:lnTo>
                      <a:pt x="705" y="477"/>
                    </a:lnTo>
                    <a:lnTo>
                      <a:pt x="710" y="482"/>
                    </a:lnTo>
                    <a:lnTo>
                      <a:pt x="714" y="486"/>
                    </a:lnTo>
                    <a:lnTo>
                      <a:pt x="723" y="491"/>
                    </a:lnTo>
                    <a:lnTo>
                      <a:pt x="727" y="504"/>
                    </a:lnTo>
                    <a:lnTo>
                      <a:pt x="732" y="518"/>
                    </a:lnTo>
                    <a:lnTo>
                      <a:pt x="741" y="518"/>
                    </a:lnTo>
                    <a:lnTo>
                      <a:pt x="745" y="518"/>
                    </a:lnTo>
                    <a:lnTo>
                      <a:pt x="754" y="504"/>
                    </a:lnTo>
                    <a:lnTo>
                      <a:pt x="759" y="486"/>
                    </a:lnTo>
                    <a:lnTo>
                      <a:pt x="763" y="482"/>
                    </a:lnTo>
                    <a:lnTo>
                      <a:pt x="772" y="482"/>
                    </a:lnTo>
                    <a:lnTo>
                      <a:pt x="776" y="500"/>
                    </a:lnTo>
                    <a:lnTo>
                      <a:pt x="781" y="513"/>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6" name="Freeform 59"/>
              <p:cNvSpPr>
                <a:spLocks/>
              </p:cNvSpPr>
              <p:nvPr/>
            </p:nvSpPr>
            <p:spPr bwMode="auto">
              <a:xfrm>
                <a:off x="7188229" y="1350957"/>
                <a:ext cx="1239838" cy="1079500"/>
              </a:xfrm>
              <a:custGeom>
                <a:avLst/>
                <a:gdLst>
                  <a:gd name="T0" fmla="*/ 2147483646 w 781"/>
                  <a:gd name="T1" fmla="*/ 2147483646 h 680"/>
                  <a:gd name="T2" fmla="*/ 2147483646 w 781"/>
                  <a:gd name="T3" fmla="*/ 2147483646 h 680"/>
                  <a:gd name="T4" fmla="*/ 2147483646 w 781"/>
                  <a:gd name="T5" fmla="*/ 2147483646 h 680"/>
                  <a:gd name="T6" fmla="*/ 2147483646 w 781"/>
                  <a:gd name="T7" fmla="*/ 2147483646 h 680"/>
                  <a:gd name="T8" fmla="*/ 2147483646 w 781"/>
                  <a:gd name="T9" fmla="*/ 2147483646 h 680"/>
                  <a:gd name="T10" fmla="*/ 2147483646 w 781"/>
                  <a:gd name="T11" fmla="*/ 2147483646 h 680"/>
                  <a:gd name="T12" fmla="*/ 2147483646 w 781"/>
                  <a:gd name="T13" fmla="*/ 2147483646 h 680"/>
                  <a:gd name="T14" fmla="*/ 2147483646 w 781"/>
                  <a:gd name="T15" fmla="*/ 2147483646 h 680"/>
                  <a:gd name="T16" fmla="*/ 2147483646 w 781"/>
                  <a:gd name="T17" fmla="*/ 2147483646 h 680"/>
                  <a:gd name="T18" fmla="*/ 2147483646 w 781"/>
                  <a:gd name="T19" fmla="*/ 2147483646 h 680"/>
                  <a:gd name="T20" fmla="*/ 2147483646 w 781"/>
                  <a:gd name="T21" fmla="*/ 2147483646 h 680"/>
                  <a:gd name="T22" fmla="*/ 2147483646 w 781"/>
                  <a:gd name="T23" fmla="*/ 2147483646 h 680"/>
                  <a:gd name="T24" fmla="*/ 2147483646 w 781"/>
                  <a:gd name="T25" fmla="*/ 2147483646 h 680"/>
                  <a:gd name="T26" fmla="*/ 2147483646 w 781"/>
                  <a:gd name="T27" fmla="*/ 2147483646 h 680"/>
                  <a:gd name="T28" fmla="*/ 2147483646 w 781"/>
                  <a:gd name="T29" fmla="*/ 2147483646 h 680"/>
                  <a:gd name="T30" fmla="*/ 2147483646 w 781"/>
                  <a:gd name="T31" fmla="*/ 2147483646 h 680"/>
                  <a:gd name="T32" fmla="*/ 2147483646 w 781"/>
                  <a:gd name="T33" fmla="*/ 2147483646 h 680"/>
                  <a:gd name="T34" fmla="*/ 2147483646 w 781"/>
                  <a:gd name="T35" fmla="*/ 2147483646 h 680"/>
                  <a:gd name="T36" fmla="*/ 2147483646 w 781"/>
                  <a:gd name="T37" fmla="*/ 2147483646 h 680"/>
                  <a:gd name="T38" fmla="*/ 2147483646 w 781"/>
                  <a:gd name="T39" fmla="*/ 2147483646 h 680"/>
                  <a:gd name="T40" fmla="*/ 2147483646 w 781"/>
                  <a:gd name="T41" fmla="*/ 2147483646 h 680"/>
                  <a:gd name="T42" fmla="*/ 2147483646 w 781"/>
                  <a:gd name="T43" fmla="*/ 2147483646 h 680"/>
                  <a:gd name="T44" fmla="*/ 2147483646 w 781"/>
                  <a:gd name="T45" fmla="*/ 2147483646 h 680"/>
                  <a:gd name="T46" fmla="*/ 2147483646 w 781"/>
                  <a:gd name="T47" fmla="*/ 2147483646 h 680"/>
                  <a:gd name="T48" fmla="*/ 2147483646 w 781"/>
                  <a:gd name="T49" fmla="*/ 2147483646 h 680"/>
                  <a:gd name="T50" fmla="*/ 2147483646 w 781"/>
                  <a:gd name="T51" fmla="*/ 2147483646 h 680"/>
                  <a:gd name="T52" fmla="*/ 2147483646 w 781"/>
                  <a:gd name="T53" fmla="*/ 2147483646 h 680"/>
                  <a:gd name="T54" fmla="*/ 2147483646 w 781"/>
                  <a:gd name="T55" fmla="*/ 2147483646 h 680"/>
                  <a:gd name="T56" fmla="*/ 2147483646 w 781"/>
                  <a:gd name="T57" fmla="*/ 2147483646 h 680"/>
                  <a:gd name="T58" fmla="*/ 2147483646 w 781"/>
                  <a:gd name="T59" fmla="*/ 2147483646 h 680"/>
                  <a:gd name="T60" fmla="*/ 2147483646 w 781"/>
                  <a:gd name="T61" fmla="*/ 2147483646 h 680"/>
                  <a:gd name="T62" fmla="*/ 2147483646 w 781"/>
                  <a:gd name="T63" fmla="*/ 2147483646 h 680"/>
                  <a:gd name="T64" fmla="*/ 2147483646 w 781"/>
                  <a:gd name="T65" fmla="*/ 2147483646 h 680"/>
                  <a:gd name="T66" fmla="*/ 2147483646 w 781"/>
                  <a:gd name="T67" fmla="*/ 2147483646 h 680"/>
                  <a:gd name="T68" fmla="*/ 2147483646 w 781"/>
                  <a:gd name="T69" fmla="*/ 2147483646 h 680"/>
                  <a:gd name="T70" fmla="*/ 2147483646 w 781"/>
                  <a:gd name="T71" fmla="*/ 2147483646 h 680"/>
                  <a:gd name="T72" fmla="*/ 2147483646 w 781"/>
                  <a:gd name="T73" fmla="*/ 2147483646 h 680"/>
                  <a:gd name="T74" fmla="*/ 2147483646 w 781"/>
                  <a:gd name="T75" fmla="*/ 2147483646 h 680"/>
                  <a:gd name="T76" fmla="*/ 2147483646 w 781"/>
                  <a:gd name="T77" fmla="*/ 2147483646 h 680"/>
                  <a:gd name="T78" fmla="*/ 2147483646 w 781"/>
                  <a:gd name="T79" fmla="*/ 2147483646 h 680"/>
                  <a:gd name="T80" fmla="*/ 2147483646 w 781"/>
                  <a:gd name="T81" fmla="*/ 2147483646 h 680"/>
                  <a:gd name="T82" fmla="*/ 2147483646 w 781"/>
                  <a:gd name="T83" fmla="*/ 2147483646 h 6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0"/>
                  <a:gd name="T128" fmla="*/ 781 w 781"/>
                  <a:gd name="T129" fmla="*/ 680 h 6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0">
                    <a:moveTo>
                      <a:pt x="0" y="522"/>
                    </a:moveTo>
                    <a:lnTo>
                      <a:pt x="9" y="531"/>
                    </a:lnTo>
                    <a:lnTo>
                      <a:pt x="13" y="536"/>
                    </a:lnTo>
                    <a:lnTo>
                      <a:pt x="18" y="545"/>
                    </a:lnTo>
                    <a:lnTo>
                      <a:pt x="27" y="540"/>
                    </a:lnTo>
                    <a:lnTo>
                      <a:pt x="31" y="527"/>
                    </a:lnTo>
                    <a:lnTo>
                      <a:pt x="36" y="513"/>
                    </a:lnTo>
                    <a:lnTo>
                      <a:pt x="45" y="500"/>
                    </a:lnTo>
                    <a:lnTo>
                      <a:pt x="49" y="486"/>
                    </a:lnTo>
                    <a:lnTo>
                      <a:pt x="58" y="473"/>
                    </a:lnTo>
                    <a:lnTo>
                      <a:pt x="62" y="464"/>
                    </a:lnTo>
                    <a:lnTo>
                      <a:pt x="67" y="473"/>
                    </a:lnTo>
                    <a:lnTo>
                      <a:pt x="76" y="482"/>
                    </a:lnTo>
                    <a:lnTo>
                      <a:pt x="80" y="491"/>
                    </a:lnTo>
                    <a:lnTo>
                      <a:pt x="89" y="495"/>
                    </a:lnTo>
                    <a:lnTo>
                      <a:pt x="94" y="509"/>
                    </a:lnTo>
                    <a:lnTo>
                      <a:pt x="98" y="522"/>
                    </a:lnTo>
                    <a:lnTo>
                      <a:pt x="107" y="531"/>
                    </a:lnTo>
                    <a:lnTo>
                      <a:pt x="111" y="527"/>
                    </a:lnTo>
                    <a:lnTo>
                      <a:pt x="116" y="522"/>
                    </a:lnTo>
                    <a:lnTo>
                      <a:pt x="125" y="513"/>
                    </a:lnTo>
                    <a:lnTo>
                      <a:pt x="129" y="495"/>
                    </a:lnTo>
                    <a:lnTo>
                      <a:pt x="138" y="495"/>
                    </a:lnTo>
                    <a:lnTo>
                      <a:pt x="143" y="495"/>
                    </a:lnTo>
                    <a:lnTo>
                      <a:pt x="147" y="491"/>
                    </a:lnTo>
                    <a:lnTo>
                      <a:pt x="156" y="486"/>
                    </a:lnTo>
                    <a:lnTo>
                      <a:pt x="161" y="477"/>
                    </a:lnTo>
                    <a:lnTo>
                      <a:pt x="165" y="482"/>
                    </a:lnTo>
                    <a:lnTo>
                      <a:pt x="174" y="486"/>
                    </a:lnTo>
                    <a:lnTo>
                      <a:pt x="178" y="509"/>
                    </a:lnTo>
                    <a:lnTo>
                      <a:pt x="187" y="513"/>
                    </a:lnTo>
                    <a:lnTo>
                      <a:pt x="192" y="527"/>
                    </a:lnTo>
                    <a:lnTo>
                      <a:pt x="196" y="486"/>
                    </a:lnTo>
                    <a:lnTo>
                      <a:pt x="205" y="374"/>
                    </a:lnTo>
                    <a:lnTo>
                      <a:pt x="210" y="252"/>
                    </a:lnTo>
                    <a:lnTo>
                      <a:pt x="214" y="167"/>
                    </a:lnTo>
                    <a:lnTo>
                      <a:pt x="223" y="104"/>
                    </a:lnTo>
                    <a:lnTo>
                      <a:pt x="228" y="45"/>
                    </a:lnTo>
                    <a:lnTo>
                      <a:pt x="236" y="5"/>
                    </a:lnTo>
                    <a:lnTo>
                      <a:pt x="241" y="0"/>
                    </a:lnTo>
                    <a:lnTo>
                      <a:pt x="245" y="36"/>
                    </a:lnTo>
                    <a:lnTo>
                      <a:pt x="254" y="72"/>
                    </a:lnTo>
                    <a:lnTo>
                      <a:pt x="259" y="108"/>
                    </a:lnTo>
                    <a:lnTo>
                      <a:pt x="268" y="140"/>
                    </a:lnTo>
                    <a:lnTo>
                      <a:pt x="272" y="171"/>
                    </a:lnTo>
                    <a:lnTo>
                      <a:pt x="277" y="203"/>
                    </a:lnTo>
                    <a:lnTo>
                      <a:pt x="286" y="239"/>
                    </a:lnTo>
                    <a:lnTo>
                      <a:pt x="290" y="279"/>
                    </a:lnTo>
                    <a:lnTo>
                      <a:pt x="294" y="311"/>
                    </a:lnTo>
                    <a:lnTo>
                      <a:pt x="303" y="333"/>
                    </a:lnTo>
                    <a:lnTo>
                      <a:pt x="308" y="401"/>
                    </a:lnTo>
                    <a:lnTo>
                      <a:pt x="317" y="504"/>
                    </a:lnTo>
                    <a:lnTo>
                      <a:pt x="321" y="572"/>
                    </a:lnTo>
                    <a:lnTo>
                      <a:pt x="326" y="612"/>
                    </a:lnTo>
                    <a:lnTo>
                      <a:pt x="335" y="644"/>
                    </a:lnTo>
                    <a:lnTo>
                      <a:pt x="339" y="662"/>
                    </a:lnTo>
                    <a:lnTo>
                      <a:pt x="344" y="675"/>
                    </a:lnTo>
                    <a:lnTo>
                      <a:pt x="352" y="680"/>
                    </a:lnTo>
                    <a:lnTo>
                      <a:pt x="357" y="675"/>
                    </a:lnTo>
                    <a:lnTo>
                      <a:pt x="366" y="671"/>
                    </a:lnTo>
                    <a:lnTo>
                      <a:pt x="370" y="666"/>
                    </a:lnTo>
                    <a:lnTo>
                      <a:pt x="375" y="644"/>
                    </a:lnTo>
                    <a:lnTo>
                      <a:pt x="384" y="621"/>
                    </a:lnTo>
                    <a:lnTo>
                      <a:pt x="388" y="594"/>
                    </a:lnTo>
                    <a:lnTo>
                      <a:pt x="397" y="599"/>
                    </a:lnTo>
                    <a:lnTo>
                      <a:pt x="402" y="608"/>
                    </a:lnTo>
                    <a:lnTo>
                      <a:pt x="406" y="617"/>
                    </a:lnTo>
                    <a:lnTo>
                      <a:pt x="415" y="626"/>
                    </a:lnTo>
                    <a:lnTo>
                      <a:pt x="419" y="621"/>
                    </a:lnTo>
                    <a:lnTo>
                      <a:pt x="424" y="599"/>
                    </a:lnTo>
                    <a:lnTo>
                      <a:pt x="433" y="581"/>
                    </a:lnTo>
                    <a:lnTo>
                      <a:pt x="437" y="576"/>
                    </a:lnTo>
                    <a:lnTo>
                      <a:pt x="446" y="572"/>
                    </a:lnTo>
                    <a:lnTo>
                      <a:pt x="451" y="563"/>
                    </a:lnTo>
                    <a:lnTo>
                      <a:pt x="455" y="549"/>
                    </a:lnTo>
                    <a:lnTo>
                      <a:pt x="464" y="540"/>
                    </a:lnTo>
                    <a:lnTo>
                      <a:pt x="469" y="531"/>
                    </a:lnTo>
                    <a:lnTo>
                      <a:pt x="473" y="518"/>
                    </a:lnTo>
                    <a:lnTo>
                      <a:pt x="482" y="513"/>
                    </a:lnTo>
                    <a:lnTo>
                      <a:pt x="486" y="518"/>
                    </a:lnTo>
                    <a:lnTo>
                      <a:pt x="495" y="522"/>
                    </a:lnTo>
                    <a:lnTo>
                      <a:pt x="500" y="540"/>
                    </a:lnTo>
                    <a:lnTo>
                      <a:pt x="504" y="572"/>
                    </a:lnTo>
                    <a:lnTo>
                      <a:pt x="513" y="599"/>
                    </a:lnTo>
                    <a:lnTo>
                      <a:pt x="518" y="603"/>
                    </a:lnTo>
                    <a:lnTo>
                      <a:pt x="522" y="599"/>
                    </a:lnTo>
                    <a:lnTo>
                      <a:pt x="531" y="590"/>
                    </a:lnTo>
                    <a:lnTo>
                      <a:pt x="535" y="576"/>
                    </a:lnTo>
                    <a:lnTo>
                      <a:pt x="544" y="563"/>
                    </a:lnTo>
                    <a:lnTo>
                      <a:pt x="549" y="554"/>
                    </a:lnTo>
                    <a:lnTo>
                      <a:pt x="553" y="549"/>
                    </a:lnTo>
                    <a:lnTo>
                      <a:pt x="562" y="554"/>
                    </a:lnTo>
                    <a:lnTo>
                      <a:pt x="567" y="549"/>
                    </a:lnTo>
                    <a:lnTo>
                      <a:pt x="576" y="545"/>
                    </a:lnTo>
                    <a:lnTo>
                      <a:pt x="580" y="549"/>
                    </a:lnTo>
                    <a:lnTo>
                      <a:pt x="585" y="540"/>
                    </a:lnTo>
                    <a:lnTo>
                      <a:pt x="593" y="522"/>
                    </a:lnTo>
                    <a:lnTo>
                      <a:pt x="598" y="536"/>
                    </a:lnTo>
                    <a:lnTo>
                      <a:pt x="602" y="540"/>
                    </a:lnTo>
                    <a:lnTo>
                      <a:pt x="611" y="540"/>
                    </a:lnTo>
                    <a:lnTo>
                      <a:pt x="616" y="536"/>
                    </a:lnTo>
                    <a:lnTo>
                      <a:pt x="625" y="540"/>
                    </a:lnTo>
                    <a:lnTo>
                      <a:pt x="629" y="545"/>
                    </a:lnTo>
                    <a:lnTo>
                      <a:pt x="634" y="545"/>
                    </a:lnTo>
                    <a:lnTo>
                      <a:pt x="643" y="545"/>
                    </a:lnTo>
                    <a:lnTo>
                      <a:pt x="647" y="540"/>
                    </a:lnTo>
                    <a:lnTo>
                      <a:pt x="651" y="549"/>
                    </a:lnTo>
                    <a:lnTo>
                      <a:pt x="660" y="558"/>
                    </a:lnTo>
                    <a:lnTo>
                      <a:pt x="665" y="563"/>
                    </a:lnTo>
                    <a:lnTo>
                      <a:pt x="674" y="563"/>
                    </a:lnTo>
                    <a:lnTo>
                      <a:pt x="678" y="554"/>
                    </a:lnTo>
                    <a:lnTo>
                      <a:pt x="683" y="531"/>
                    </a:lnTo>
                    <a:lnTo>
                      <a:pt x="692" y="518"/>
                    </a:lnTo>
                    <a:lnTo>
                      <a:pt x="696" y="513"/>
                    </a:lnTo>
                    <a:lnTo>
                      <a:pt x="705" y="509"/>
                    </a:lnTo>
                    <a:lnTo>
                      <a:pt x="710" y="513"/>
                    </a:lnTo>
                    <a:lnTo>
                      <a:pt x="714" y="522"/>
                    </a:lnTo>
                    <a:lnTo>
                      <a:pt x="723" y="531"/>
                    </a:lnTo>
                    <a:lnTo>
                      <a:pt x="727" y="558"/>
                    </a:lnTo>
                    <a:lnTo>
                      <a:pt x="732" y="572"/>
                    </a:lnTo>
                    <a:lnTo>
                      <a:pt x="741" y="572"/>
                    </a:lnTo>
                    <a:lnTo>
                      <a:pt x="745" y="563"/>
                    </a:lnTo>
                    <a:lnTo>
                      <a:pt x="754" y="554"/>
                    </a:lnTo>
                    <a:lnTo>
                      <a:pt x="759" y="558"/>
                    </a:lnTo>
                    <a:lnTo>
                      <a:pt x="763" y="545"/>
                    </a:lnTo>
                    <a:lnTo>
                      <a:pt x="772" y="540"/>
                    </a:lnTo>
                    <a:lnTo>
                      <a:pt x="776" y="540"/>
                    </a:lnTo>
                    <a:lnTo>
                      <a:pt x="781" y="554"/>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7" name="Freeform 60"/>
              <p:cNvSpPr>
                <a:spLocks/>
              </p:cNvSpPr>
              <p:nvPr/>
            </p:nvSpPr>
            <p:spPr bwMode="auto">
              <a:xfrm>
                <a:off x="7188229" y="1358895"/>
                <a:ext cx="1239838" cy="1042988"/>
              </a:xfrm>
              <a:custGeom>
                <a:avLst/>
                <a:gdLst>
                  <a:gd name="T0" fmla="*/ 2147483646 w 781"/>
                  <a:gd name="T1" fmla="*/ 2147483646 h 657"/>
                  <a:gd name="T2" fmla="*/ 2147483646 w 781"/>
                  <a:gd name="T3" fmla="*/ 2147483646 h 657"/>
                  <a:gd name="T4" fmla="*/ 2147483646 w 781"/>
                  <a:gd name="T5" fmla="*/ 2147483646 h 657"/>
                  <a:gd name="T6" fmla="*/ 2147483646 w 781"/>
                  <a:gd name="T7" fmla="*/ 2147483646 h 657"/>
                  <a:gd name="T8" fmla="*/ 2147483646 w 781"/>
                  <a:gd name="T9" fmla="*/ 2147483646 h 657"/>
                  <a:gd name="T10" fmla="*/ 2147483646 w 781"/>
                  <a:gd name="T11" fmla="*/ 2147483646 h 657"/>
                  <a:gd name="T12" fmla="*/ 2147483646 w 781"/>
                  <a:gd name="T13" fmla="*/ 2147483646 h 657"/>
                  <a:gd name="T14" fmla="*/ 2147483646 w 781"/>
                  <a:gd name="T15" fmla="*/ 2147483646 h 657"/>
                  <a:gd name="T16" fmla="*/ 2147483646 w 781"/>
                  <a:gd name="T17" fmla="*/ 2147483646 h 657"/>
                  <a:gd name="T18" fmla="*/ 2147483646 w 781"/>
                  <a:gd name="T19" fmla="*/ 2147483646 h 657"/>
                  <a:gd name="T20" fmla="*/ 2147483646 w 781"/>
                  <a:gd name="T21" fmla="*/ 2147483646 h 657"/>
                  <a:gd name="T22" fmla="*/ 2147483646 w 781"/>
                  <a:gd name="T23" fmla="*/ 2147483646 h 657"/>
                  <a:gd name="T24" fmla="*/ 2147483646 w 781"/>
                  <a:gd name="T25" fmla="*/ 0 h 657"/>
                  <a:gd name="T26" fmla="*/ 2147483646 w 781"/>
                  <a:gd name="T27" fmla="*/ 2147483646 h 657"/>
                  <a:gd name="T28" fmla="*/ 2147483646 w 781"/>
                  <a:gd name="T29" fmla="*/ 2147483646 h 657"/>
                  <a:gd name="T30" fmla="*/ 2147483646 w 781"/>
                  <a:gd name="T31" fmla="*/ 2147483646 h 657"/>
                  <a:gd name="T32" fmla="*/ 2147483646 w 781"/>
                  <a:gd name="T33" fmla="*/ 2147483646 h 657"/>
                  <a:gd name="T34" fmla="*/ 2147483646 w 781"/>
                  <a:gd name="T35" fmla="*/ 2147483646 h 657"/>
                  <a:gd name="T36" fmla="*/ 2147483646 w 781"/>
                  <a:gd name="T37" fmla="*/ 2147483646 h 657"/>
                  <a:gd name="T38" fmla="*/ 2147483646 w 781"/>
                  <a:gd name="T39" fmla="*/ 2147483646 h 657"/>
                  <a:gd name="T40" fmla="*/ 2147483646 w 781"/>
                  <a:gd name="T41" fmla="*/ 2147483646 h 657"/>
                  <a:gd name="T42" fmla="*/ 2147483646 w 781"/>
                  <a:gd name="T43" fmla="*/ 2147483646 h 657"/>
                  <a:gd name="T44" fmla="*/ 2147483646 w 781"/>
                  <a:gd name="T45" fmla="*/ 2147483646 h 657"/>
                  <a:gd name="T46" fmla="*/ 2147483646 w 781"/>
                  <a:gd name="T47" fmla="*/ 2147483646 h 657"/>
                  <a:gd name="T48" fmla="*/ 2147483646 w 781"/>
                  <a:gd name="T49" fmla="*/ 2147483646 h 657"/>
                  <a:gd name="T50" fmla="*/ 2147483646 w 781"/>
                  <a:gd name="T51" fmla="*/ 2147483646 h 657"/>
                  <a:gd name="T52" fmla="*/ 2147483646 w 781"/>
                  <a:gd name="T53" fmla="*/ 2147483646 h 657"/>
                  <a:gd name="T54" fmla="*/ 2147483646 w 781"/>
                  <a:gd name="T55" fmla="*/ 2147483646 h 657"/>
                  <a:gd name="T56" fmla="*/ 2147483646 w 781"/>
                  <a:gd name="T57" fmla="*/ 2147483646 h 657"/>
                  <a:gd name="T58" fmla="*/ 2147483646 w 781"/>
                  <a:gd name="T59" fmla="*/ 2147483646 h 657"/>
                  <a:gd name="T60" fmla="*/ 2147483646 w 781"/>
                  <a:gd name="T61" fmla="*/ 2147483646 h 657"/>
                  <a:gd name="T62" fmla="*/ 2147483646 w 781"/>
                  <a:gd name="T63" fmla="*/ 2147483646 h 657"/>
                  <a:gd name="T64" fmla="*/ 2147483646 w 781"/>
                  <a:gd name="T65" fmla="*/ 2147483646 h 657"/>
                  <a:gd name="T66" fmla="*/ 2147483646 w 781"/>
                  <a:gd name="T67" fmla="*/ 2147483646 h 657"/>
                  <a:gd name="T68" fmla="*/ 2147483646 w 781"/>
                  <a:gd name="T69" fmla="*/ 2147483646 h 657"/>
                  <a:gd name="T70" fmla="*/ 2147483646 w 781"/>
                  <a:gd name="T71" fmla="*/ 2147483646 h 657"/>
                  <a:gd name="T72" fmla="*/ 2147483646 w 781"/>
                  <a:gd name="T73" fmla="*/ 2147483646 h 657"/>
                  <a:gd name="T74" fmla="*/ 2147483646 w 781"/>
                  <a:gd name="T75" fmla="*/ 2147483646 h 657"/>
                  <a:gd name="T76" fmla="*/ 2147483646 w 781"/>
                  <a:gd name="T77" fmla="*/ 2147483646 h 657"/>
                  <a:gd name="T78" fmla="*/ 2147483646 w 781"/>
                  <a:gd name="T79" fmla="*/ 2147483646 h 657"/>
                  <a:gd name="T80" fmla="*/ 2147483646 w 781"/>
                  <a:gd name="T81" fmla="*/ 2147483646 h 657"/>
                  <a:gd name="T82" fmla="*/ 2147483646 w 781"/>
                  <a:gd name="T83" fmla="*/ 2147483646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7"/>
                  <a:gd name="T128" fmla="*/ 781 w 781"/>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7">
                    <a:moveTo>
                      <a:pt x="0" y="486"/>
                    </a:moveTo>
                    <a:lnTo>
                      <a:pt x="9" y="499"/>
                    </a:lnTo>
                    <a:lnTo>
                      <a:pt x="13" y="499"/>
                    </a:lnTo>
                    <a:lnTo>
                      <a:pt x="18" y="504"/>
                    </a:lnTo>
                    <a:lnTo>
                      <a:pt x="27" y="495"/>
                    </a:lnTo>
                    <a:lnTo>
                      <a:pt x="31" y="486"/>
                    </a:lnTo>
                    <a:lnTo>
                      <a:pt x="36" y="477"/>
                    </a:lnTo>
                    <a:lnTo>
                      <a:pt x="45" y="477"/>
                    </a:lnTo>
                    <a:lnTo>
                      <a:pt x="49" y="495"/>
                    </a:lnTo>
                    <a:lnTo>
                      <a:pt x="58" y="508"/>
                    </a:lnTo>
                    <a:lnTo>
                      <a:pt x="62" y="522"/>
                    </a:lnTo>
                    <a:lnTo>
                      <a:pt x="67" y="535"/>
                    </a:lnTo>
                    <a:lnTo>
                      <a:pt x="76" y="549"/>
                    </a:lnTo>
                    <a:lnTo>
                      <a:pt x="80" y="553"/>
                    </a:lnTo>
                    <a:lnTo>
                      <a:pt x="89" y="549"/>
                    </a:lnTo>
                    <a:lnTo>
                      <a:pt x="94" y="544"/>
                    </a:lnTo>
                    <a:lnTo>
                      <a:pt x="98" y="535"/>
                    </a:lnTo>
                    <a:lnTo>
                      <a:pt x="107" y="531"/>
                    </a:lnTo>
                    <a:lnTo>
                      <a:pt x="111" y="540"/>
                    </a:lnTo>
                    <a:lnTo>
                      <a:pt x="116" y="544"/>
                    </a:lnTo>
                    <a:lnTo>
                      <a:pt x="125" y="544"/>
                    </a:lnTo>
                    <a:lnTo>
                      <a:pt x="129" y="549"/>
                    </a:lnTo>
                    <a:lnTo>
                      <a:pt x="138" y="567"/>
                    </a:lnTo>
                    <a:lnTo>
                      <a:pt x="143" y="585"/>
                    </a:lnTo>
                    <a:lnTo>
                      <a:pt x="147" y="594"/>
                    </a:lnTo>
                    <a:lnTo>
                      <a:pt x="156" y="589"/>
                    </a:lnTo>
                    <a:lnTo>
                      <a:pt x="161" y="576"/>
                    </a:lnTo>
                    <a:lnTo>
                      <a:pt x="165" y="544"/>
                    </a:lnTo>
                    <a:lnTo>
                      <a:pt x="174" y="513"/>
                    </a:lnTo>
                    <a:lnTo>
                      <a:pt x="178" y="490"/>
                    </a:lnTo>
                    <a:lnTo>
                      <a:pt x="187" y="477"/>
                    </a:lnTo>
                    <a:lnTo>
                      <a:pt x="192" y="463"/>
                    </a:lnTo>
                    <a:lnTo>
                      <a:pt x="196" y="400"/>
                    </a:lnTo>
                    <a:lnTo>
                      <a:pt x="205" y="297"/>
                    </a:lnTo>
                    <a:lnTo>
                      <a:pt x="210" y="207"/>
                    </a:lnTo>
                    <a:lnTo>
                      <a:pt x="214" y="130"/>
                    </a:lnTo>
                    <a:lnTo>
                      <a:pt x="223" y="63"/>
                    </a:lnTo>
                    <a:lnTo>
                      <a:pt x="228" y="22"/>
                    </a:lnTo>
                    <a:lnTo>
                      <a:pt x="236" y="0"/>
                    </a:lnTo>
                    <a:lnTo>
                      <a:pt x="241" y="9"/>
                    </a:lnTo>
                    <a:lnTo>
                      <a:pt x="245" y="40"/>
                    </a:lnTo>
                    <a:lnTo>
                      <a:pt x="254" y="76"/>
                    </a:lnTo>
                    <a:lnTo>
                      <a:pt x="259" y="117"/>
                    </a:lnTo>
                    <a:lnTo>
                      <a:pt x="268" y="139"/>
                    </a:lnTo>
                    <a:lnTo>
                      <a:pt x="272" y="175"/>
                    </a:lnTo>
                    <a:lnTo>
                      <a:pt x="277" y="207"/>
                    </a:lnTo>
                    <a:lnTo>
                      <a:pt x="286" y="229"/>
                    </a:lnTo>
                    <a:lnTo>
                      <a:pt x="290" y="243"/>
                    </a:lnTo>
                    <a:lnTo>
                      <a:pt x="294" y="274"/>
                    </a:lnTo>
                    <a:lnTo>
                      <a:pt x="303" y="301"/>
                    </a:lnTo>
                    <a:lnTo>
                      <a:pt x="308" y="369"/>
                    </a:lnTo>
                    <a:lnTo>
                      <a:pt x="317" y="477"/>
                    </a:lnTo>
                    <a:lnTo>
                      <a:pt x="321" y="540"/>
                    </a:lnTo>
                    <a:lnTo>
                      <a:pt x="326" y="580"/>
                    </a:lnTo>
                    <a:lnTo>
                      <a:pt x="335" y="603"/>
                    </a:lnTo>
                    <a:lnTo>
                      <a:pt x="339" y="607"/>
                    </a:lnTo>
                    <a:lnTo>
                      <a:pt x="344" y="607"/>
                    </a:lnTo>
                    <a:lnTo>
                      <a:pt x="352" y="607"/>
                    </a:lnTo>
                    <a:lnTo>
                      <a:pt x="357" y="612"/>
                    </a:lnTo>
                    <a:lnTo>
                      <a:pt x="366" y="625"/>
                    </a:lnTo>
                    <a:lnTo>
                      <a:pt x="370" y="634"/>
                    </a:lnTo>
                    <a:lnTo>
                      <a:pt x="375" y="634"/>
                    </a:lnTo>
                    <a:lnTo>
                      <a:pt x="384" y="634"/>
                    </a:lnTo>
                    <a:lnTo>
                      <a:pt x="388" y="630"/>
                    </a:lnTo>
                    <a:lnTo>
                      <a:pt x="397" y="630"/>
                    </a:lnTo>
                    <a:lnTo>
                      <a:pt x="402" y="643"/>
                    </a:lnTo>
                    <a:lnTo>
                      <a:pt x="406" y="657"/>
                    </a:lnTo>
                    <a:lnTo>
                      <a:pt x="415" y="643"/>
                    </a:lnTo>
                    <a:lnTo>
                      <a:pt x="419" y="621"/>
                    </a:lnTo>
                    <a:lnTo>
                      <a:pt x="424" y="598"/>
                    </a:lnTo>
                    <a:lnTo>
                      <a:pt x="433" y="567"/>
                    </a:lnTo>
                    <a:lnTo>
                      <a:pt x="437" y="549"/>
                    </a:lnTo>
                    <a:lnTo>
                      <a:pt x="446" y="531"/>
                    </a:lnTo>
                    <a:lnTo>
                      <a:pt x="451" y="522"/>
                    </a:lnTo>
                    <a:lnTo>
                      <a:pt x="455" y="526"/>
                    </a:lnTo>
                    <a:lnTo>
                      <a:pt x="464" y="531"/>
                    </a:lnTo>
                    <a:lnTo>
                      <a:pt x="469" y="544"/>
                    </a:lnTo>
                    <a:lnTo>
                      <a:pt x="473" y="558"/>
                    </a:lnTo>
                    <a:lnTo>
                      <a:pt x="482" y="576"/>
                    </a:lnTo>
                    <a:lnTo>
                      <a:pt x="486" y="589"/>
                    </a:lnTo>
                    <a:lnTo>
                      <a:pt x="495" y="580"/>
                    </a:lnTo>
                    <a:lnTo>
                      <a:pt x="500" y="585"/>
                    </a:lnTo>
                    <a:lnTo>
                      <a:pt x="504" y="594"/>
                    </a:lnTo>
                    <a:lnTo>
                      <a:pt x="513" y="589"/>
                    </a:lnTo>
                    <a:lnTo>
                      <a:pt x="518" y="589"/>
                    </a:lnTo>
                    <a:lnTo>
                      <a:pt x="522" y="598"/>
                    </a:lnTo>
                    <a:lnTo>
                      <a:pt x="531" y="612"/>
                    </a:lnTo>
                    <a:lnTo>
                      <a:pt x="535" y="612"/>
                    </a:lnTo>
                    <a:lnTo>
                      <a:pt x="544" y="621"/>
                    </a:lnTo>
                    <a:lnTo>
                      <a:pt x="549" y="634"/>
                    </a:lnTo>
                    <a:lnTo>
                      <a:pt x="553" y="634"/>
                    </a:lnTo>
                    <a:lnTo>
                      <a:pt x="562" y="630"/>
                    </a:lnTo>
                    <a:lnTo>
                      <a:pt x="567" y="616"/>
                    </a:lnTo>
                    <a:lnTo>
                      <a:pt x="576" y="612"/>
                    </a:lnTo>
                    <a:lnTo>
                      <a:pt x="580" y="607"/>
                    </a:lnTo>
                    <a:lnTo>
                      <a:pt x="585" y="607"/>
                    </a:lnTo>
                    <a:lnTo>
                      <a:pt x="593" y="612"/>
                    </a:lnTo>
                    <a:lnTo>
                      <a:pt x="598" y="625"/>
                    </a:lnTo>
                    <a:lnTo>
                      <a:pt x="602" y="621"/>
                    </a:lnTo>
                    <a:lnTo>
                      <a:pt x="611" y="607"/>
                    </a:lnTo>
                    <a:lnTo>
                      <a:pt x="616" y="598"/>
                    </a:lnTo>
                    <a:lnTo>
                      <a:pt x="625" y="603"/>
                    </a:lnTo>
                    <a:lnTo>
                      <a:pt x="629" y="589"/>
                    </a:lnTo>
                    <a:lnTo>
                      <a:pt x="634" y="594"/>
                    </a:lnTo>
                    <a:lnTo>
                      <a:pt x="643" y="589"/>
                    </a:lnTo>
                    <a:lnTo>
                      <a:pt x="647" y="589"/>
                    </a:lnTo>
                    <a:lnTo>
                      <a:pt x="651" y="585"/>
                    </a:lnTo>
                    <a:lnTo>
                      <a:pt x="660" y="580"/>
                    </a:lnTo>
                    <a:lnTo>
                      <a:pt x="665" y="576"/>
                    </a:lnTo>
                    <a:lnTo>
                      <a:pt x="674" y="567"/>
                    </a:lnTo>
                    <a:lnTo>
                      <a:pt x="678" y="562"/>
                    </a:lnTo>
                    <a:lnTo>
                      <a:pt x="683" y="553"/>
                    </a:lnTo>
                    <a:lnTo>
                      <a:pt x="692" y="535"/>
                    </a:lnTo>
                    <a:lnTo>
                      <a:pt x="696" y="504"/>
                    </a:lnTo>
                    <a:lnTo>
                      <a:pt x="705" y="477"/>
                    </a:lnTo>
                    <a:lnTo>
                      <a:pt x="710" y="463"/>
                    </a:lnTo>
                    <a:lnTo>
                      <a:pt x="714" y="459"/>
                    </a:lnTo>
                    <a:lnTo>
                      <a:pt x="723" y="459"/>
                    </a:lnTo>
                    <a:lnTo>
                      <a:pt x="727" y="477"/>
                    </a:lnTo>
                    <a:lnTo>
                      <a:pt x="732" y="477"/>
                    </a:lnTo>
                    <a:lnTo>
                      <a:pt x="741" y="486"/>
                    </a:lnTo>
                    <a:lnTo>
                      <a:pt x="745" y="504"/>
                    </a:lnTo>
                    <a:lnTo>
                      <a:pt x="754" y="508"/>
                    </a:lnTo>
                    <a:lnTo>
                      <a:pt x="759" y="504"/>
                    </a:lnTo>
                    <a:lnTo>
                      <a:pt x="763" y="495"/>
                    </a:lnTo>
                    <a:lnTo>
                      <a:pt x="772" y="499"/>
                    </a:lnTo>
                    <a:lnTo>
                      <a:pt x="776" y="513"/>
                    </a:lnTo>
                    <a:lnTo>
                      <a:pt x="781" y="531"/>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 name="Freeform 61"/>
              <p:cNvSpPr>
                <a:spLocks/>
              </p:cNvSpPr>
              <p:nvPr/>
            </p:nvSpPr>
            <p:spPr bwMode="auto">
              <a:xfrm>
                <a:off x="7188229" y="1387470"/>
                <a:ext cx="1239838" cy="992188"/>
              </a:xfrm>
              <a:custGeom>
                <a:avLst/>
                <a:gdLst>
                  <a:gd name="T0" fmla="*/ 2147483646 w 781"/>
                  <a:gd name="T1" fmla="*/ 2147483646 h 625"/>
                  <a:gd name="T2" fmla="*/ 2147483646 w 781"/>
                  <a:gd name="T3" fmla="*/ 2147483646 h 625"/>
                  <a:gd name="T4" fmla="*/ 2147483646 w 781"/>
                  <a:gd name="T5" fmla="*/ 2147483646 h 625"/>
                  <a:gd name="T6" fmla="*/ 2147483646 w 781"/>
                  <a:gd name="T7" fmla="*/ 2147483646 h 625"/>
                  <a:gd name="T8" fmla="*/ 2147483646 w 781"/>
                  <a:gd name="T9" fmla="*/ 2147483646 h 625"/>
                  <a:gd name="T10" fmla="*/ 2147483646 w 781"/>
                  <a:gd name="T11" fmla="*/ 2147483646 h 625"/>
                  <a:gd name="T12" fmla="*/ 2147483646 w 781"/>
                  <a:gd name="T13" fmla="*/ 2147483646 h 625"/>
                  <a:gd name="T14" fmla="*/ 2147483646 w 781"/>
                  <a:gd name="T15" fmla="*/ 2147483646 h 625"/>
                  <a:gd name="T16" fmla="*/ 2147483646 w 781"/>
                  <a:gd name="T17" fmla="*/ 2147483646 h 625"/>
                  <a:gd name="T18" fmla="*/ 2147483646 w 781"/>
                  <a:gd name="T19" fmla="*/ 2147483646 h 625"/>
                  <a:gd name="T20" fmla="*/ 2147483646 w 781"/>
                  <a:gd name="T21" fmla="*/ 2147483646 h 625"/>
                  <a:gd name="T22" fmla="*/ 2147483646 w 781"/>
                  <a:gd name="T23" fmla="*/ 2147483646 h 625"/>
                  <a:gd name="T24" fmla="*/ 2147483646 w 781"/>
                  <a:gd name="T25" fmla="*/ 0 h 625"/>
                  <a:gd name="T26" fmla="*/ 2147483646 w 781"/>
                  <a:gd name="T27" fmla="*/ 2147483646 h 625"/>
                  <a:gd name="T28" fmla="*/ 2147483646 w 781"/>
                  <a:gd name="T29" fmla="*/ 2147483646 h 625"/>
                  <a:gd name="T30" fmla="*/ 2147483646 w 781"/>
                  <a:gd name="T31" fmla="*/ 2147483646 h 625"/>
                  <a:gd name="T32" fmla="*/ 2147483646 w 781"/>
                  <a:gd name="T33" fmla="*/ 2147483646 h 625"/>
                  <a:gd name="T34" fmla="*/ 2147483646 w 781"/>
                  <a:gd name="T35" fmla="*/ 2147483646 h 625"/>
                  <a:gd name="T36" fmla="*/ 2147483646 w 781"/>
                  <a:gd name="T37" fmla="*/ 2147483646 h 625"/>
                  <a:gd name="T38" fmla="*/ 2147483646 w 781"/>
                  <a:gd name="T39" fmla="*/ 2147483646 h 625"/>
                  <a:gd name="T40" fmla="*/ 2147483646 w 781"/>
                  <a:gd name="T41" fmla="*/ 2147483646 h 625"/>
                  <a:gd name="T42" fmla="*/ 2147483646 w 781"/>
                  <a:gd name="T43" fmla="*/ 2147483646 h 625"/>
                  <a:gd name="T44" fmla="*/ 2147483646 w 781"/>
                  <a:gd name="T45" fmla="*/ 2147483646 h 625"/>
                  <a:gd name="T46" fmla="*/ 2147483646 w 781"/>
                  <a:gd name="T47" fmla="*/ 2147483646 h 625"/>
                  <a:gd name="T48" fmla="*/ 2147483646 w 781"/>
                  <a:gd name="T49" fmla="*/ 2147483646 h 625"/>
                  <a:gd name="T50" fmla="*/ 2147483646 w 781"/>
                  <a:gd name="T51" fmla="*/ 2147483646 h 625"/>
                  <a:gd name="T52" fmla="*/ 2147483646 w 781"/>
                  <a:gd name="T53" fmla="*/ 2147483646 h 625"/>
                  <a:gd name="T54" fmla="*/ 2147483646 w 781"/>
                  <a:gd name="T55" fmla="*/ 2147483646 h 625"/>
                  <a:gd name="T56" fmla="*/ 2147483646 w 781"/>
                  <a:gd name="T57" fmla="*/ 2147483646 h 625"/>
                  <a:gd name="T58" fmla="*/ 2147483646 w 781"/>
                  <a:gd name="T59" fmla="*/ 2147483646 h 625"/>
                  <a:gd name="T60" fmla="*/ 2147483646 w 781"/>
                  <a:gd name="T61" fmla="*/ 2147483646 h 625"/>
                  <a:gd name="T62" fmla="*/ 2147483646 w 781"/>
                  <a:gd name="T63" fmla="*/ 2147483646 h 625"/>
                  <a:gd name="T64" fmla="*/ 2147483646 w 781"/>
                  <a:gd name="T65" fmla="*/ 2147483646 h 625"/>
                  <a:gd name="T66" fmla="*/ 2147483646 w 781"/>
                  <a:gd name="T67" fmla="*/ 2147483646 h 625"/>
                  <a:gd name="T68" fmla="*/ 2147483646 w 781"/>
                  <a:gd name="T69" fmla="*/ 2147483646 h 625"/>
                  <a:gd name="T70" fmla="*/ 2147483646 w 781"/>
                  <a:gd name="T71" fmla="*/ 2147483646 h 625"/>
                  <a:gd name="T72" fmla="*/ 2147483646 w 781"/>
                  <a:gd name="T73" fmla="*/ 2147483646 h 625"/>
                  <a:gd name="T74" fmla="*/ 2147483646 w 781"/>
                  <a:gd name="T75" fmla="*/ 2147483646 h 625"/>
                  <a:gd name="T76" fmla="*/ 2147483646 w 781"/>
                  <a:gd name="T77" fmla="*/ 2147483646 h 625"/>
                  <a:gd name="T78" fmla="*/ 2147483646 w 781"/>
                  <a:gd name="T79" fmla="*/ 2147483646 h 625"/>
                  <a:gd name="T80" fmla="*/ 2147483646 w 781"/>
                  <a:gd name="T81" fmla="*/ 2147483646 h 625"/>
                  <a:gd name="T82" fmla="*/ 2147483646 w 781"/>
                  <a:gd name="T83" fmla="*/ 2147483646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5"/>
                  <a:gd name="T128" fmla="*/ 781 w 781"/>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5">
                    <a:moveTo>
                      <a:pt x="0" y="544"/>
                    </a:moveTo>
                    <a:lnTo>
                      <a:pt x="9" y="535"/>
                    </a:lnTo>
                    <a:lnTo>
                      <a:pt x="13" y="526"/>
                    </a:lnTo>
                    <a:lnTo>
                      <a:pt x="18" y="504"/>
                    </a:lnTo>
                    <a:lnTo>
                      <a:pt x="27" y="486"/>
                    </a:lnTo>
                    <a:lnTo>
                      <a:pt x="31" y="477"/>
                    </a:lnTo>
                    <a:lnTo>
                      <a:pt x="36" y="481"/>
                    </a:lnTo>
                    <a:lnTo>
                      <a:pt x="45" y="495"/>
                    </a:lnTo>
                    <a:lnTo>
                      <a:pt x="49" y="499"/>
                    </a:lnTo>
                    <a:lnTo>
                      <a:pt x="58" y="495"/>
                    </a:lnTo>
                    <a:lnTo>
                      <a:pt x="62" y="481"/>
                    </a:lnTo>
                    <a:lnTo>
                      <a:pt x="67" y="486"/>
                    </a:lnTo>
                    <a:lnTo>
                      <a:pt x="76" y="477"/>
                    </a:lnTo>
                    <a:lnTo>
                      <a:pt x="80" y="454"/>
                    </a:lnTo>
                    <a:lnTo>
                      <a:pt x="89" y="436"/>
                    </a:lnTo>
                    <a:lnTo>
                      <a:pt x="94" y="423"/>
                    </a:lnTo>
                    <a:lnTo>
                      <a:pt x="98" y="418"/>
                    </a:lnTo>
                    <a:lnTo>
                      <a:pt x="107" y="418"/>
                    </a:lnTo>
                    <a:lnTo>
                      <a:pt x="111" y="427"/>
                    </a:lnTo>
                    <a:lnTo>
                      <a:pt x="116" y="432"/>
                    </a:lnTo>
                    <a:lnTo>
                      <a:pt x="125" y="441"/>
                    </a:lnTo>
                    <a:lnTo>
                      <a:pt x="129" y="445"/>
                    </a:lnTo>
                    <a:lnTo>
                      <a:pt x="138" y="454"/>
                    </a:lnTo>
                    <a:lnTo>
                      <a:pt x="143" y="463"/>
                    </a:lnTo>
                    <a:lnTo>
                      <a:pt x="147" y="472"/>
                    </a:lnTo>
                    <a:lnTo>
                      <a:pt x="156" y="477"/>
                    </a:lnTo>
                    <a:lnTo>
                      <a:pt x="161" y="472"/>
                    </a:lnTo>
                    <a:lnTo>
                      <a:pt x="165" y="472"/>
                    </a:lnTo>
                    <a:lnTo>
                      <a:pt x="174" y="472"/>
                    </a:lnTo>
                    <a:lnTo>
                      <a:pt x="178" y="481"/>
                    </a:lnTo>
                    <a:lnTo>
                      <a:pt x="187" y="490"/>
                    </a:lnTo>
                    <a:lnTo>
                      <a:pt x="192" y="508"/>
                    </a:lnTo>
                    <a:lnTo>
                      <a:pt x="196" y="486"/>
                    </a:lnTo>
                    <a:lnTo>
                      <a:pt x="205" y="387"/>
                    </a:lnTo>
                    <a:lnTo>
                      <a:pt x="210" y="274"/>
                    </a:lnTo>
                    <a:lnTo>
                      <a:pt x="214" y="171"/>
                    </a:lnTo>
                    <a:lnTo>
                      <a:pt x="223" y="94"/>
                    </a:lnTo>
                    <a:lnTo>
                      <a:pt x="228" y="36"/>
                    </a:lnTo>
                    <a:lnTo>
                      <a:pt x="236" y="0"/>
                    </a:lnTo>
                    <a:lnTo>
                      <a:pt x="241" y="0"/>
                    </a:lnTo>
                    <a:lnTo>
                      <a:pt x="245" y="22"/>
                    </a:lnTo>
                    <a:lnTo>
                      <a:pt x="254" y="63"/>
                    </a:lnTo>
                    <a:lnTo>
                      <a:pt x="259" y="99"/>
                    </a:lnTo>
                    <a:lnTo>
                      <a:pt x="268" y="135"/>
                    </a:lnTo>
                    <a:lnTo>
                      <a:pt x="272" y="162"/>
                    </a:lnTo>
                    <a:lnTo>
                      <a:pt x="277" y="184"/>
                    </a:lnTo>
                    <a:lnTo>
                      <a:pt x="286" y="220"/>
                    </a:lnTo>
                    <a:lnTo>
                      <a:pt x="290" y="261"/>
                    </a:lnTo>
                    <a:lnTo>
                      <a:pt x="294" y="292"/>
                    </a:lnTo>
                    <a:lnTo>
                      <a:pt x="303" y="310"/>
                    </a:lnTo>
                    <a:lnTo>
                      <a:pt x="308" y="378"/>
                    </a:lnTo>
                    <a:lnTo>
                      <a:pt x="317" y="481"/>
                    </a:lnTo>
                    <a:lnTo>
                      <a:pt x="321" y="544"/>
                    </a:lnTo>
                    <a:lnTo>
                      <a:pt x="326" y="580"/>
                    </a:lnTo>
                    <a:lnTo>
                      <a:pt x="335" y="594"/>
                    </a:lnTo>
                    <a:lnTo>
                      <a:pt x="339" y="607"/>
                    </a:lnTo>
                    <a:lnTo>
                      <a:pt x="344" y="616"/>
                    </a:lnTo>
                    <a:lnTo>
                      <a:pt x="352" y="625"/>
                    </a:lnTo>
                    <a:lnTo>
                      <a:pt x="357" y="621"/>
                    </a:lnTo>
                    <a:lnTo>
                      <a:pt x="366" y="612"/>
                    </a:lnTo>
                    <a:lnTo>
                      <a:pt x="370" y="607"/>
                    </a:lnTo>
                    <a:lnTo>
                      <a:pt x="375" y="603"/>
                    </a:lnTo>
                    <a:lnTo>
                      <a:pt x="384" y="603"/>
                    </a:lnTo>
                    <a:lnTo>
                      <a:pt x="388" y="598"/>
                    </a:lnTo>
                    <a:lnTo>
                      <a:pt x="397" y="589"/>
                    </a:lnTo>
                    <a:lnTo>
                      <a:pt x="402" y="580"/>
                    </a:lnTo>
                    <a:lnTo>
                      <a:pt x="406" y="567"/>
                    </a:lnTo>
                    <a:lnTo>
                      <a:pt x="415" y="553"/>
                    </a:lnTo>
                    <a:lnTo>
                      <a:pt x="419" y="549"/>
                    </a:lnTo>
                    <a:lnTo>
                      <a:pt x="424" y="553"/>
                    </a:lnTo>
                    <a:lnTo>
                      <a:pt x="433" y="558"/>
                    </a:lnTo>
                    <a:lnTo>
                      <a:pt x="437" y="553"/>
                    </a:lnTo>
                    <a:lnTo>
                      <a:pt x="446" y="553"/>
                    </a:lnTo>
                    <a:lnTo>
                      <a:pt x="451" y="544"/>
                    </a:lnTo>
                    <a:lnTo>
                      <a:pt x="455" y="540"/>
                    </a:lnTo>
                    <a:lnTo>
                      <a:pt x="464" y="544"/>
                    </a:lnTo>
                    <a:lnTo>
                      <a:pt x="469" y="562"/>
                    </a:lnTo>
                    <a:lnTo>
                      <a:pt x="473" y="580"/>
                    </a:lnTo>
                    <a:lnTo>
                      <a:pt x="482" y="571"/>
                    </a:lnTo>
                    <a:lnTo>
                      <a:pt x="486" y="558"/>
                    </a:lnTo>
                    <a:lnTo>
                      <a:pt x="495" y="544"/>
                    </a:lnTo>
                    <a:lnTo>
                      <a:pt x="500" y="540"/>
                    </a:lnTo>
                    <a:lnTo>
                      <a:pt x="504" y="535"/>
                    </a:lnTo>
                    <a:lnTo>
                      <a:pt x="513" y="540"/>
                    </a:lnTo>
                    <a:lnTo>
                      <a:pt x="518" y="535"/>
                    </a:lnTo>
                    <a:lnTo>
                      <a:pt x="522" y="526"/>
                    </a:lnTo>
                    <a:lnTo>
                      <a:pt x="531" y="522"/>
                    </a:lnTo>
                    <a:lnTo>
                      <a:pt x="535" y="531"/>
                    </a:lnTo>
                    <a:lnTo>
                      <a:pt x="544" y="531"/>
                    </a:lnTo>
                    <a:lnTo>
                      <a:pt x="549" y="535"/>
                    </a:lnTo>
                    <a:lnTo>
                      <a:pt x="553" y="535"/>
                    </a:lnTo>
                    <a:lnTo>
                      <a:pt x="562" y="531"/>
                    </a:lnTo>
                    <a:lnTo>
                      <a:pt x="567" y="522"/>
                    </a:lnTo>
                    <a:lnTo>
                      <a:pt x="576" y="517"/>
                    </a:lnTo>
                    <a:lnTo>
                      <a:pt x="580" y="508"/>
                    </a:lnTo>
                    <a:lnTo>
                      <a:pt x="585" y="504"/>
                    </a:lnTo>
                    <a:lnTo>
                      <a:pt x="593" y="508"/>
                    </a:lnTo>
                    <a:lnTo>
                      <a:pt x="598" y="513"/>
                    </a:lnTo>
                    <a:lnTo>
                      <a:pt x="602" y="517"/>
                    </a:lnTo>
                    <a:lnTo>
                      <a:pt x="611" y="517"/>
                    </a:lnTo>
                    <a:lnTo>
                      <a:pt x="616" y="513"/>
                    </a:lnTo>
                    <a:lnTo>
                      <a:pt x="625" y="504"/>
                    </a:lnTo>
                    <a:lnTo>
                      <a:pt x="629" y="495"/>
                    </a:lnTo>
                    <a:lnTo>
                      <a:pt x="634" y="481"/>
                    </a:lnTo>
                    <a:lnTo>
                      <a:pt x="643" y="468"/>
                    </a:lnTo>
                    <a:lnTo>
                      <a:pt x="647" y="463"/>
                    </a:lnTo>
                    <a:lnTo>
                      <a:pt x="651" y="463"/>
                    </a:lnTo>
                    <a:lnTo>
                      <a:pt x="660" y="472"/>
                    </a:lnTo>
                    <a:lnTo>
                      <a:pt x="665" y="481"/>
                    </a:lnTo>
                    <a:lnTo>
                      <a:pt x="674" y="499"/>
                    </a:lnTo>
                    <a:lnTo>
                      <a:pt x="678" y="517"/>
                    </a:lnTo>
                    <a:lnTo>
                      <a:pt x="683" y="531"/>
                    </a:lnTo>
                    <a:lnTo>
                      <a:pt x="692" y="522"/>
                    </a:lnTo>
                    <a:lnTo>
                      <a:pt x="696" y="499"/>
                    </a:lnTo>
                    <a:lnTo>
                      <a:pt x="705" y="504"/>
                    </a:lnTo>
                    <a:lnTo>
                      <a:pt x="710" y="508"/>
                    </a:lnTo>
                    <a:lnTo>
                      <a:pt x="714" y="504"/>
                    </a:lnTo>
                    <a:lnTo>
                      <a:pt x="723" y="504"/>
                    </a:lnTo>
                    <a:lnTo>
                      <a:pt x="727" y="490"/>
                    </a:lnTo>
                    <a:lnTo>
                      <a:pt x="732" y="486"/>
                    </a:lnTo>
                    <a:lnTo>
                      <a:pt x="741" y="472"/>
                    </a:lnTo>
                    <a:lnTo>
                      <a:pt x="745" y="468"/>
                    </a:lnTo>
                    <a:lnTo>
                      <a:pt x="754" y="468"/>
                    </a:lnTo>
                    <a:lnTo>
                      <a:pt x="759" y="468"/>
                    </a:lnTo>
                    <a:lnTo>
                      <a:pt x="763" y="468"/>
                    </a:lnTo>
                    <a:lnTo>
                      <a:pt x="772" y="477"/>
                    </a:lnTo>
                    <a:lnTo>
                      <a:pt x="776" y="495"/>
                    </a:lnTo>
                    <a:lnTo>
                      <a:pt x="781" y="513"/>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9" name="Freeform 62"/>
              <p:cNvSpPr>
                <a:spLocks/>
              </p:cNvSpPr>
              <p:nvPr/>
            </p:nvSpPr>
            <p:spPr bwMode="auto">
              <a:xfrm>
                <a:off x="7188229" y="1416045"/>
                <a:ext cx="1239838" cy="949325"/>
              </a:xfrm>
              <a:custGeom>
                <a:avLst/>
                <a:gdLst>
                  <a:gd name="T0" fmla="*/ 2147483646 w 781"/>
                  <a:gd name="T1" fmla="*/ 2147483646 h 598"/>
                  <a:gd name="T2" fmla="*/ 2147483646 w 781"/>
                  <a:gd name="T3" fmla="*/ 2147483646 h 598"/>
                  <a:gd name="T4" fmla="*/ 2147483646 w 781"/>
                  <a:gd name="T5" fmla="*/ 2147483646 h 598"/>
                  <a:gd name="T6" fmla="*/ 2147483646 w 781"/>
                  <a:gd name="T7" fmla="*/ 2147483646 h 598"/>
                  <a:gd name="T8" fmla="*/ 2147483646 w 781"/>
                  <a:gd name="T9" fmla="*/ 2147483646 h 598"/>
                  <a:gd name="T10" fmla="*/ 2147483646 w 781"/>
                  <a:gd name="T11" fmla="*/ 2147483646 h 598"/>
                  <a:gd name="T12" fmla="*/ 2147483646 w 781"/>
                  <a:gd name="T13" fmla="*/ 2147483646 h 598"/>
                  <a:gd name="T14" fmla="*/ 2147483646 w 781"/>
                  <a:gd name="T15" fmla="*/ 2147483646 h 598"/>
                  <a:gd name="T16" fmla="*/ 2147483646 w 781"/>
                  <a:gd name="T17" fmla="*/ 2147483646 h 598"/>
                  <a:gd name="T18" fmla="*/ 2147483646 w 781"/>
                  <a:gd name="T19" fmla="*/ 2147483646 h 598"/>
                  <a:gd name="T20" fmla="*/ 2147483646 w 781"/>
                  <a:gd name="T21" fmla="*/ 2147483646 h 598"/>
                  <a:gd name="T22" fmla="*/ 2147483646 w 781"/>
                  <a:gd name="T23" fmla="*/ 2147483646 h 598"/>
                  <a:gd name="T24" fmla="*/ 2147483646 w 781"/>
                  <a:gd name="T25" fmla="*/ 0 h 598"/>
                  <a:gd name="T26" fmla="*/ 2147483646 w 781"/>
                  <a:gd name="T27" fmla="*/ 2147483646 h 598"/>
                  <a:gd name="T28" fmla="*/ 2147483646 w 781"/>
                  <a:gd name="T29" fmla="*/ 2147483646 h 598"/>
                  <a:gd name="T30" fmla="*/ 2147483646 w 781"/>
                  <a:gd name="T31" fmla="*/ 2147483646 h 598"/>
                  <a:gd name="T32" fmla="*/ 2147483646 w 781"/>
                  <a:gd name="T33" fmla="*/ 2147483646 h 598"/>
                  <a:gd name="T34" fmla="*/ 2147483646 w 781"/>
                  <a:gd name="T35" fmla="*/ 2147483646 h 598"/>
                  <a:gd name="T36" fmla="*/ 2147483646 w 781"/>
                  <a:gd name="T37" fmla="*/ 2147483646 h 598"/>
                  <a:gd name="T38" fmla="*/ 2147483646 w 781"/>
                  <a:gd name="T39" fmla="*/ 2147483646 h 598"/>
                  <a:gd name="T40" fmla="*/ 2147483646 w 781"/>
                  <a:gd name="T41" fmla="*/ 2147483646 h 598"/>
                  <a:gd name="T42" fmla="*/ 2147483646 w 781"/>
                  <a:gd name="T43" fmla="*/ 2147483646 h 598"/>
                  <a:gd name="T44" fmla="*/ 2147483646 w 781"/>
                  <a:gd name="T45" fmla="*/ 2147483646 h 598"/>
                  <a:gd name="T46" fmla="*/ 2147483646 w 781"/>
                  <a:gd name="T47" fmla="*/ 2147483646 h 598"/>
                  <a:gd name="T48" fmla="*/ 2147483646 w 781"/>
                  <a:gd name="T49" fmla="*/ 2147483646 h 598"/>
                  <a:gd name="T50" fmla="*/ 2147483646 w 781"/>
                  <a:gd name="T51" fmla="*/ 2147483646 h 598"/>
                  <a:gd name="T52" fmla="*/ 2147483646 w 781"/>
                  <a:gd name="T53" fmla="*/ 2147483646 h 598"/>
                  <a:gd name="T54" fmla="*/ 2147483646 w 781"/>
                  <a:gd name="T55" fmla="*/ 2147483646 h 598"/>
                  <a:gd name="T56" fmla="*/ 2147483646 w 781"/>
                  <a:gd name="T57" fmla="*/ 2147483646 h 598"/>
                  <a:gd name="T58" fmla="*/ 2147483646 w 781"/>
                  <a:gd name="T59" fmla="*/ 2147483646 h 598"/>
                  <a:gd name="T60" fmla="*/ 2147483646 w 781"/>
                  <a:gd name="T61" fmla="*/ 2147483646 h 598"/>
                  <a:gd name="T62" fmla="*/ 2147483646 w 781"/>
                  <a:gd name="T63" fmla="*/ 2147483646 h 598"/>
                  <a:gd name="T64" fmla="*/ 2147483646 w 781"/>
                  <a:gd name="T65" fmla="*/ 2147483646 h 598"/>
                  <a:gd name="T66" fmla="*/ 2147483646 w 781"/>
                  <a:gd name="T67" fmla="*/ 2147483646 h 598"/>
                  <a:gd name="T68" fmla="*/ 2147483646 w 781"/>
                  <a:gd name="T69" fmla="*/ 2147483646 h 598"/>
                  <a:gd name="T70" fmla="*/ 2147483646 w 781"/>
                  <a:gd name="T71" fmla="*/ 2147483646 h 598"/>
                  <a:gd name="T72" fmla="*/ 2147483646 w 781"/>
                  <a:gd name="T73" fmla="*/ 2147483646 h 598"/>
                  <a:gd name="T74" fmla="*/ 2147483646 w 781"/>
                  <a:gd name="T75" fmla="*/ 2147483646 h 598"/>
                  <a:gd name="T76" fmla="*/ 2147483646 w 781"/>
                  <a:gd name="T77" fmla="*/ 2147483646 h 598"/>
                  <a:gd name="T78" fmla="*/ 2147483646 w 781"/>
                  <a:gd name="T79" fmla="*/ 2147483646 h 598"/>
                  <a:gd name="T80" fmla="*/ 2147483646 w 781"/>
                  <a:gd name="T81" fmla="*/ 2147483646 h 598"/>
                  <a:gd name="T82" fmla="*/ 2147483646 w 781"/>
                  <a:gd name="T83" fmla="*/ 2147483646 h 5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598"/>
                  <a:gd name="T128" fmla="*/ 781 w 781"/>
                  <a:gd name="T129" fmla="*/ 598 h 5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598">
                    <a:moveTo>
                      <a:pt x="0" y="513"/>
                    </a:moveTo>
                    <a:lnTo>
                      <a:pt x="9" y="513"/>
                    </a:lnTo>
                    <a:lnTo>
                      <a:pt x="13" y="504"/>
                    </a:lnTo>
                    <a:lnTo>
                      <a:pt x="18" y="513"/>
                    </a:lnTo>
                    <a:lnTo>
                      <a:pt x="27" y="517"/>
                    </a:lnTo>
                    <a:lnTo>
                      <a:pt x="31" y="522"/>
                    </a:lnTo>
                    <a:lnTo>
                      <a:pt x="36" y="517"/>
                    </a:lnTo>
                    <a:lnTo>
                      <a:pt x="45" y="508"/>
                    </a:lnTo>
                    <a:lnTo>
                      <a:pt x="49" y="504"/>
                    </a:lnTo>
                    <a:lnTo>
                      <a:pt x="58" y="499"/>
                    </a:lnTo>
                    <a:lnTo>
                      <a:pt x="62" y="481"/>
                    </a:lnTo>
                    <a:lnTo>
                      <a:pt x="67" y="477"/>
                    </a:lnTo>
                    <a:lnTo>
                      <a:pt x="76" y="486"/>
                    </a:lnTo>
                    <a:lnTo>
                      <a:pt x="80" y="481"/>
                    </a:lnTo>
                    <a:lnTo>
                      <a:pt x="89" y="477"/>
                    </a:lnTo>
                    <a:lnTo>
                      <a:pt x="94" y="472"/>
                    </a:lnTo>
                    <a:lnTo>
                      <a:pt x="98" y="468"/>
                    </a:lnTo>
                    <a:lnTo>
                      <a:pt x="107" y="463"/>
                    </a:lnTo>
                    <a:lnTo>
                      <a:pt x="111" y="459"/>
                    </a:lnTo>
                    <a:lnTo>
                      <a:pt x="116" y="450"/>
                    </a:lnTo>
                    <a:lnTo>
                      <a:pt x="125" y="454"/>
                    </a:lnTo>
                    <a:lnTo>
                      <a:pt x="129" y="454"/>
                    </a:lnTo>
                    <a:lnTo>
                      <a:pt x="138" y="454"/>
                    </a:lnTo>
                    <a:lnTo>
                      <a:pt x="143" y="481"/>
                    </a:lnTo>
                    <a:lnTo>
                      <a:pt x="147" y="499"/>
                    </a:lnTo>
                    <a:lnTo>
                      <a:pt x="156" y="499"/>
                    </a:lnTo>
                    <a:lnTo>
                      <a:pt x="161" y="499"/>
                    </a:lnTo>
                    <a:lnTo>
                      <a:pt x="165" y="504"/>
                    </a:lnTo>
                    <a:lnTo>
                      <a:pt x="174" y="508"/>
                    </a:lnTo>
                    <a:lnTo>
                      <a:pt x="178" y="517"/>
                    </a:lnTo>
                    <a:lnTo>
                      <a:pt x="187" y="508"/>
                    </a:lnTo>
                    <a:lnTo>
                      <a:pt x="192" y="508"/>
                    </a:lnTo>
                    <a:lnTo>
                      <a:pt x="196" y="445"/>
                    </a:lnTo>
                    <a:lnTo>
                      <a:pt x="205" y="324"/>
                    </a:lnTo>
                    <a:lnTo>
                      <a:pt x="210" y="198"/>
                    </a:lnTo>
                    <a:lnTo>
                      <a:pt x="214" y="99"/>
                    </a:lnTo>
                    <a:lnTo>
                      <a:pt x="223" y="45"/>
                    </a:lnTo>
                    <a:lnTo>
                      <a:pt x="228" y="13"/>
                    </a:lnTo>
                    <a:lnTo>
                      <a:pt x="236" y="0"/>
                    </a:lnTo>
                    <a:lnTo>
                      <a:pt x="241" y="4"/>
                    </a:lnTo>
                    <a:lnTo>
                      <a:pt x="245" y="22"/>
                    </a:lnTo>
                    <a:lnTo>
                      <a:pt x="254" y="49"/>
                    </a:lnTo>
                    <a:lnTo>
                      <a:pt x="259" y="76"/>
                    </a:lnTo>
                    <a:lnTo>
                      <a:pt x="268" y="108"/>
                    </a:lnTo>
                    <a:lnTo>
                      <a:pt x="272" y="148"/>
                    </a:lnTo>
                    <a:lnTo>
                      <a:pt x="277" y="171"/>
                    </a:lnTo>
                    <a:lnTo>
                      <a:pt x="286" y="189"/>
                    </a:lnTo>
                    <a:lnTo>
                      <a:pt x="290" y="220"/>
                    </a:lnTo>
                    <a:lnTo>
                      <a:pt x="294" y="247"/>
                    </a:lnTo>
                    <a:lnTo>
                      <a:pt x="303" y="265"/>
                    </a:lnTo>
                    <a:lnTo>
                      <a:pt x="308" y="328"/>
                    </a:lnTo>
                    <a:lnTo>
                      <a:pt x="317" y="432"/>
                    </a:lnTo>
                    <a:lnTo>
                      <a:pt x="321" y="508"/>
                    </a:lnTo>
                    <a:lnTo>
                      <a:pt x="326" y="562"/>
                    </a:lnTo>
                    <a:lnTo>
                      <a:pt x="335" y="585"/>
                    </a:lnTo>
                    <a:lnTo>
                      <a:pt x="339" y="594"/>
                    </a:lnTo>
                    <a:lnTo>
                      <a:pt x="344" y="594"/>
                    </a:lnTo>
                    <a:lnTo>
                      <a:pt x="352" y="594"/>
                    </a:lnTo>
                    <a:lnTo>
                      <a:pt x="357" y="594"/>
                    </a:lnTo>
                    <a:lnTo>
                      <a:pt x="366" y="594"/>
                    </a:lnTo>
                    <a:lnTo>
                      <a:pt x="370" y="598"/>
                    </a:lnTo>
                    <a:lnTo>
                      <a:pt x="375" y="594"/>
                    </a:lnTo>
                    <a:lnTo>
                      <a:pt x="384" y="589"/>
                    </a:lnTo>
                    <a:lnTo>
                      <a:pt x="388" y="585"/>
                    </a:lnTo>
                    <a:lnTo>
                      <a:pt x="397" y="580"/>
                    </a:lnTo>
                    <a:lnTo>
                      <a:pt x="402" y="562"/>
                    </a:lnTo>
                    <a:lnTo>
                      <a:pt x="406" y="553"/>
                    </a:lnTo>
                    <a:lnTo>
                      <a:pt x="415" y="553"/>
                    </a:lnTo>
                    <a:lnTo>
                      <a:pt x="419" y="567"/>
                    </a:lnTo>
                    <a:lnTo>
                      <a:pt x="424" y="571"/>
                    </a:lnTo>
                    <a:lnTo>
                      <a:pt x="433" y="571"/>
                    </a:lnTo>
                    <a:lnTo>
                      <a:pt x="437" y="558"/>
                    </a:lnTo>
                    <a:lnTo>
                      <a:pt x="446" y="549"/>
                    </a:lnTo>
                    <a:lnTo>
                      <a:pt x="451" y="540"/>
                    </a:lnTo>
                    <a:lnTo>
                      <a:pt x="455" y="522"/>
                    </a:lnTo>
                    <a:lnTo>
                      <a:pt x="464" y="499"/>
                    </a:lnTo>
                    <a:lnTo>
                      <a:pt x="469" y="481"/>
                    </a:lnTo>
                    <a:lnTo>
                      <a:pt x="473" y="468"/>
                    </a:lnTo>
                    <a:lnTo>
                      <a:pt x="482" y="468"/>
                    </a:lnTo>
                    <a:lnTo>
                      <a:pt x="486" y="472"/>
                    </a:lnTo>
                    <a:lnTo>
                      <a:pt x="495" y="472"/>
                    </a:lnTo>
                    <a:lnTo>
                      <a:pt x="500" y="477"/>
                    </a:lnTo>
                    <a:lnTo>
                      <a:pt x="504" y="477"/>
                    </a:lnTo>
                    <a:lnTo>
                      <a:pt x="513" y="477"/>
                    </a:lnTo>
                    <a:lnTo>
                      <a:pt x="518" y="468"/>
                    </a:lnTo>
                    <a:lnTo>
                      <a:pt x="522" y="459"/>
                    </a:lnTo>
                    <a:lnTo>
                      <a:pt x="531" y="472"/>
                    </a:lnTo>
                    <a:lnTo>
                      <a:pt x="535" y="477"/>
                    </a:lnTo>
                    <a:lnTo>
                      <a:pt x="544" y="468"/>
                    </a:lnTo>
                    <a:lnTo>
                      <a:pt x="549" y="463"/>
                    </a:lnTo>
                    <a:lnTo>
                      <a:pt x="553" y="477"/>
                    </a:lnTo>
                    <a:lnTo>
                      <a:pt x="562" y="481"/>
                    </a:lnTo>
                    <a:lnTo>
                      <a:pt x="567" y="472"/>
                    </a:lnTo>
                    <a:lnTo>
                      <a:pt x="576" y="477"/>
                    </a:lnTo>
                    <a:lnTo>
                      <a:pt x="580" y="477"/>
                    </a:lnTo>
                    <a:lnTo>
                      <a:pt x="585" y="490"/>
                    </a:lnTo>
                    <a:lnTo>
                      <a:pt x="593" y="508"/>
                    </a:lnTo>
                    <a:lnTo>
                      <a:pt x="598" y="517"/>
                    </a:lnTo>
                    <a:lnTo>
                      <a:pt x="602" y="540"/>
                    </a:lnTo>
                    <a:lnTo>
                      <a:pt x="611" y="558"/>
                    </a:lnTo>
                    <a:lnTo>
                      <a:pt x="616" y="562"/>
                    </a:lnTo>
                    <a:lnTo>
                      <a:pt x="625" y="562"/>
                    </a:lnTo>
                    <a:lnTo>
                      <a:pt x="629" y="567"/>
                    </a:lnTo>
                    <a:lnTo>
                      <a:pt x="634" y="567"/>
                    </a:lnTo>
                    <a:lnTo>
                      <a:pt x="643" y="549"/>
                    </a:lnTo>
                    <a:lnTo>
                      <a:pt x="647" y="540"/>
                    </a:lnTo>
                    <a:lnTo>
                      <a:pt x="651" y="517"/>
                    </a:lnTo>
                    <a:lnTo>
                      <a:pt x="660" y="504"/>
                    </a:lnTo>
                    <a:lnTo>
                      <a:pt x="665" y="486"/>
                    </a:lnTo>
                    <a:lnTo>
                      <a:pt x="674" y="477"/>
                    </a:lnTo>
                    <a:lnTo>
                      <a:pt x="678" y="472"/>
                    </a:lnTo>
                    <a:lnTo>
                      <a:pt x="683" y="468"/>
                    </a:lnTo>
                    <a:lnTo>
                      <a:pt x="692" y="450"/>
                    </a:lnTo>
                    <a:lnTo>
                      <a:pt x="696" y="436"/>
                    </a:lnTo>
                    <a:lnTo>
                      <a:pt x="705" y="432"/>
                    </a:lnTo>
                    <a:lnTo>
                      <a:pt x="710" y="432"/>
                    </a:lnTo>
                    <a:lnTo>
                      <a:pt x="714" y="436"/>
                    </a:lnTo>
                    <a:lnTo>
                      <a:pt x="723" y="454"/>
                    </a:lnTo>
                    <a:lnTo>
                      <a:pt x="727" y="477"/>
                    </a:lnTo>
                    <a:lnTo>
                      <a:pt x="732" y="495"/>
                    </a:lnTo>
                    <a:lnTo>
                      <a:pt x="741" y="513"/>
                    </a:lnTo>
                    <a:lnTo>
                      <a:pt x="745" y="517"/>
                    </a:lnTo>
                    <a:lnTo>
                      <a:pt x="754" y="517"/>
                    </a:lnTo>
                    <a:lnTo>
                      <a:pt x="759" y="513"/>
                    </a:lnTo>
                    <a:lnTo>
                      <a:pt x="763" y="513"/>
                    </a:lnTo>
                    <a:lnTo>
                      <a:pt x="772" y="508"/>
                    </a:lnTo>
                    <a:lnTo>
                      <a:pt x="776" y="499"/>
                    </a:lnTo>
                    <a:lnTo>
                      <a:pt x="781" y="481"/>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 name="Freeform 63"/>
              <p:cNvSpPr>
                <a:spLocks/>
              </p:cNvSpPr>
              <p:nvPr/>
            </p:nvSpPr>
            <p:spPr bwMode="auto">
              <a:xfrm>
                <a:off x="7188229" y="1373182"/>
                <a:ext cx="1239838" cy="1014413"/>
              </a:xfrm>
              <a:custGeom>
                <a:avLst/>
                <a:gdLst>
                  <a:gd name="T0" fmla="*/ 2147483646 w 781"/>
                  <a:gd name="T1" fmla="*/ 2147483646 h 639"/>
                  <a:gd name="T2" fmla="*/ 2147483646 w 781"/>
                  <a:gd name="T3" fmla="*/ 2147483646 h 639"/>
                  <a:gd name="T4" fmla="*/ 2147483646 w 781"/>
                  <a:gd name="T5" fmla="*/ 2147483646 h 639"/>
                  <a:gd name="T6" fmla="*/ 2147483646 w 781"/>
                  <a:gd name="T7" fmla="*/ 2147483646 h 639"/>
                  <a:gd name="T8" fmla="*/ 2147483646 w 781"/>
                  <a:gd name="T9" fmla="*/ 2147483646 h 639"/>
                  <a:gd name="T10" fmla="*/ 2147483646 w 781"/>
                  <a:gd name="T11" fmla="*/ 2147483646 h 639"/>
                  <a:gd name="T12" fmla="*/ 2147483646 w 781"/>
                  <a:gd name="T13" fmla="*/ 2147483646 h 639"/>
                  <a:gd name="T14" fmla="*/ 2147483646 w 781"/>
                  <a:gd name="T15" fmla="*/ 2147483646 h 639"/>
                  <a:gd name="T16" fmla="*/ 2147483646 w 781"/>
                  <a:gd name="T17" fmla="*/ 2147483646 h 639"/>
                  <a:gd name="T18" fmla="*/ 2147483646 w 781"/>
                  <a:gd name="T19" fmla="*/ 2147483646 h 639"/>
                  <a:gd name="T20" fmla="*/ 2147483646 w 781"/>
                  <a:gd name="T21" fmla="*/ 2147483646 h 639"/>
                  <a:gd name="T22" fmla="*/ 2147483646 w 781"/>
                  <a:gd name="T23" fmla="*/ 2147483646 h 639"/>
                  <a:gd name="T24" fmla="*/ 2147483646 w 781"/>
                  <a:gd name="T25" fmla="*/ 2147483646 h 639"/>
                  <a:gd name="T26" fmla="*/ 2147483646 w 781"/>
                  <a:gd name="T27" fmla="*/ 2147483646 h 639"/>
                  <a:gd name="T28" fmla="*/ 2147483646 w 781"/>
                  <a:gd name="T29" fmla="*/ 2147483646 h 639"/>
                  <a:gd name="T30" fmla="*/ 2147483646 w 781"/>
                  <a:gd name="T31" fmla="*/ 2147483646 h 639"/>
                  <a:gd name="T32" fmla="*/ 2147483646 w 781"/>
                  <a:gd name="T33" fmla="*/ 2147483646 h 639"/>
                  <a:gd name="T34" fmla="*/ 2147483646 w 781"/>
                  <a:gd name="T35" fmla="*/ 2147483646 h 639"/>
                  <a:gd name="T36" fmla="*/ 2147483646 w 781"/>
                  <a:gd name="T37" fmla="*/ 2147483646 h 639"/>
                  <a:gd name="T38" fmla="*/ 2147483646 w 781"/>
                  <a:gd name="T39" fmla="*/ 2147483646 h 639"/>
                  <a:gd name="T40" fmla="*/ 2147483646 w 781"/>
                  <a:gd name="T41" fmla="*/ 2147483646 h 639"/>
                  <a:gd name="T42" fmla="*/ 2147483646 w 781"/>
                  <a:gd name="T43" fmla="*/ 2147483646 h 639"/>
                  <a:gd name="T44" fmla="*/ 2147483646 w 781"/>
                  <a:gd name="T45" fmla="*/ 2147483646 h 639"/>
                  <a:gd name="T46" fmla="*/ 2147483646 w 781"/>
                  <a:gd name="T47" fmla="*/ 2147483646 h 639"/>
                  <a:gd name="T48" fmla="*/ 2147483646 w 781"/>
                  <a:gd name="T49" fmla="*/ 2147483646 h 639"/>
                  <a:gd name="T50" fmla="*/ 2147483646 w 781"/>
                  <a:gd name="T51" fmla="*/ 2147483646 h 639"/>
                  <a:gd name="T52" fmla="*/ 2147483646 w 781"/>
                  <a:gd name="T53" fmla="*/ 2147483646 h 639"/>
                  <a:gd name="T54" fmla="*/ 2147483646 w 781"/>
                  <a:gd name="T55" fmla="*/ 2147483646 h 639"/>
                  <a:gd name="T56" fmla="*/ 2147483646 w 781"/>
                  <a:gd name="T57" fmla="*/ 2147483646 h 639"/>
                  <a:gd name="T58" fmla="*/ 2147483646 w 781"/>
                  <a:gd name="T59" fmla="*/ 2147483646 h 639"/>
                  <a:gd name="T60" fmla="*/ 2147483646 w 781"/>
                  <a:gd name="T61" fmla="*/ 2147483646 h 639"/>
                  <a:gd name="T62" fmla="*/ 2147483646 w 781"/>
                  <a:gd name="T63" fmla="*/ 2147483646 h 639"/>
                  <a:gd name="T64" fmla="*/ 2147483646 w 781"/>
                  <a:gd name="T65" fmla="*/ 2147483646 h 639"/>
                  <a:gd name="T66" fmla="*/ 2147483646 w 781"/>
                  <a:gd name="T67" fmla="*/ 2147483646 h 639"/>
                  <a:gd name="T68" fmla="*/ 2147483646 w 781"/>
                  <a:gd name="T69" fmla="*/ 2147483646 h 639"/>
                  <a:gd name="T70" fmla="*/ 2147483646 w 781"/>
                  <a:gd name="T71" fmla="*/ 2147483646 h 639"/>
                  <a:gd name="T72" fmla="*/ 2147483646 w 781"/>
                  <a:gd name="T73" fmla="*/ 2147483646 h 639"/>
                  <a:gd name="T74" fmla="*/ 2147483646 w 781"/>
                  <a:gd name="T75" fmla="*/ 2147483646 h 639"/>
                  <a:gd name="T76" fmla="*/ 2147483646 w 781"/>
                  <a:gd name="T77" fmla="*/ 2147483646 h 639"/>
                  <a:gd name="T78" fmla="*/ 2147483646 w 781"/>
                  <a:gd name="T79" fmla="*/ 2147483646 h 639"/>
                  <a:gd name="T80" fmla="*/ 2147483646 w 781"/>
                  <a:gd name="T81" fmla="*/ 2147483646 h 639"/>
                  <a:gd name="T82" fmla="*/ 2147483646 w 781"/>
                  <a:gd name="T83" fmla="*/ 2147483646 h 6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9"/>
                  <a:gd name="T128" fmla="*/ 781 w 781"/>
                  <a:gd name="T129" fmla="*/ 639 h 6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9">
                    <a:moveTo>
                      <a:pt x="0" y="544"/>
                    </a:moveTo>
                    <a:lnTo>
                      <a:pt x="9" y="526"/>
                    </a:lnTo>
                    <a:lnTo>
                      <a:pt x="13" y="517"/>
                    </a:lnTo>
                    <a:lnTo>
                      <a:pt x="18" y="526"/>
                    </a:lnTo>
                    <a:lnTo>
                      <a:pt x="27" y="531"/>
                    </a:lnTo>
                    <a:lnTo>
                      <a:pt x="31" y="531"/>
                    </a:lnTo>
                    <a:lnTo>
                      <a:pt x="36" y="540"/>
                    </a:lnTo>
                    <a:lnTo>
                      <a:pt x="45" y="526"/>
                    </a:lnTo>
                    <a:lnTo>
                      <a:pt x="49" y="513"/>
                    </a:lnTo>
                    <a:lnTo>
                      <a:pt x="58" y="499"/>
                    </a:lnTo>
                    <a:lnTo>
                      <a:pt x="62" y="486"/>
                    </a:lnTo>
                    <a:lnTo>
                      <a:pt x="67" y="486"/>
                    </a:lnTo>
                    <a:lnTo>
                      <a:pt x="76" y="499"/>
                    </a:lnTo>
                    <a:lnTo>
                      <a:pt x="80" y="517"/>
                    </a:lnTo>
                    <a:lnTo>
                      <a:pt x="89" y="522"/>
                    </a:lnTo>
                    <a:lnTo>
                      <a:pt x="94" y="513"/>
                    </a:lnTo>
                    <a:lnTo>
                      <a:pt x="98" y="513"/>
                    </a:lnTo>
                    <a:lnTo>
                      <a:pt x="107" y="522"/>
                    </a:lnTo>
                    <a:lnTo>
                      <a:pt x="111" y="508"/>
                    </a:lnTo>
                    <a:lnTo>
                      <a:pt x="116" y="508"/>
                    </a:lnTo>
                    <a:lnTo>
                      <a:pt x="125" y="522"/>
                    </a:lnTo>
                    <a:lnTo>
                      <a:pt x="129" y="526"/>
                    </a:lnTo>
                    <a:lnTo>
                      <a:pt x="138" y="531"/>
                    </a:lnTo>
                    <a:lnTo>
                      <a:pt x="143" y="544"/>
                    </a:lnTo>
                    <a:lnTo>
                      <a:pt x="147" y="553"/>
                    </a:lnTo>
                    <a:lnTo>
                      <a:pt x="156" y="567"/>
                    </a:lnTo>
                    <a:lnTo>
                      <a:pt x="161" y="571"/>
                    </a:lnTo>
                    <a:lnTo>
                      <a:pt x="165" y="562"/>
                    </a:lnTo>
                    <a:lnTo>
                      <a:pt x="174" y="549"/>
                    </a:lnTo>
                    <a:lnTo>
                      <a:pt x="178" y="553"/>
                    </a:lnTo>
                    <a:lnTo>
                      <a:pt x="187" y="549"/>
                    </a:lnTo>
                    <a:lnTo>
                      <a:pt x="192" y="553"/>
                    </a:lnTo>
                    <a:lnTo>
                      <a:pt x="196" y="513"/>
                    </a:lnTo>
                    <a:lnTo>
                      <a:pt x="205" y="405"/>
                    </a:lnTo>
                    <a:lnTo>
                      <a:pt x="210" y="288"/>
                    </a:lnTo>
                    <a:lnTo>
                      <a:pt x="214" y="184"/>
                    </a:lnTo>
                    <a:lnTo>
                      <a:pt x="223" y="103"/>
                    </a:lnTo>
                    <a:lnTo>
                      <a:pt x="228" y="45"/>
                    </a:lnTo>
                    <a:lnTo>
                      <a:pt x="236" y="9"/>
                    </a:lnTo>
                    <a:lnTo>
                      <a:pt x="241" y="0"/>
                    </a:lnTo>
                    <a:lnTo>
                      <a:pt x="245" y="18"/>
                    </a:lnTo>
                    <a:lnTo>
                      <a:pt x="254" y="54"/>
                    </a:lnTo>
                    <a:lnTo>
                      <a:pt x="259" y="81"/>
                    </a:lnTo>
                    <a:lnTo>
                      <a:pt x="268" y="121"/>
                    </a:lnTo>
                    <a:lnTo>
                      <a:pt x="272" y="157"/>
                    </a:lnTo>
                    <a:lnTo>
                      <a:pt x="277" y="189"/>
                    </a:lnTo>
                    <a:lnTo>
                      <a:pt x="286" y="202"/>
                    </a:lnTo>
                    <a:lnTo>
                      <a:pt x="290" y="238"/>
                    </a:lnTo>
                    <a:lnTo>
                      <a:pt x="294" y="270"/>
                    </a:lnTo>
                    <a:lnTo>
                      <a:pt x="303" y="297"/>
                    </a:lnTo>
                    <a:lnTo>
                      <a:pt x="308" y="369"/>
                    </a:lnTo>
                    <a:lnTo>
                      <a:pt x="317" y="477"/>
                    </a:lnTo>
                    <a:lnTo>
                      <a:pt x="321" y="553"/>
                    </a:lnTo>
                    <a:lnTo>
                      <a:pt x="326" y="603"/>
                    </a:lnTo>
                    <a:lnTo>
                      <a:pt x="335" y="616"/>
                    </a:lnTo>
                    <a:lnTo>
                      <a:pt x="339" y="630"/>
                    </a:lnTo>
                    <a:lnTo>
                      <a:pt x="344" y="639"/>
                    </a:lnTo>
                    <a:lnTo>
                      <a:pt x="352" y="639"/>
                    </a:lnTo>
                    <a:lnTo>
                      <a:pt x="357" y="616"/>
                    </a:lnTo>
                    <a:lnTo>
                      <a:pt x="366" y="589"/>
                    </a:lnTo>
                    <a:lnTo>
                      <a:pt x="370" y="571"/>
                    </a:lnTo>
                    <a:lnTo>
                      <a:pt x="375" y="562"/>
                    </a:lnTo>
                    <a:lnTo>
                      <a:pt x="384" y="553"/>
                    </a:lnTo>
                    <a:lnTo>
                      <a:pt x="388" y="549"/>
                    </a:lnTo>
                    <a:lnTo>
                      <a:pt x="397" y="540"/>
                    </a:lnTo>
                    <a:lnTo>
                      <a:pt x="402" y="526"/>
                    </a:lnTo>
                    <a:lnTo>
                      <a:pt x="406" y="531"/>
                    </a:lnTo>
                    <a:lnTo>
                      <a:pt x="415" y="544"/>
                    </a:lnTo>
                    <a:lnTo>
                      <a:pt x="419" y="553"/>
                    </a:lnTo>
                    <a:lnTo>
                      <a:pt x="424" y="553"/>
                    </a:lnTo>
                    <a:lnTo>
                      <a:pt x="433" y="567"/>
                    </a:lnTo>
                    <a:lnTo>
                      <a:pt x="437" y="571"/>
                    </a:lnTo>
                    <a:lnTo>
                      <a:pt x="446" y="567"/>
                    </a:lnTo>
                    <a:lnTo>
                      <a:pt x="451" y="558"/>
                    </a:lnTo>
                    <a:lnTo>
                      <a:pt x="455" y="544"/>
                    </a:lnTo>
                    <a:lnTo>
                      <a:pt x="464" y="549"/>
                    </a:lnTo>
                    <a:lnTo>
                      <a:pt x="469" y="562"/>
                    </a:lnTo>
                    <a:lnTo>
                      <a:pt x="473" y="567"/>
                    </a:lnTo>
                    <a:lnTo>
                      <a:pt x="482" y="558"/>
                    </a:lnTo>
                    <a:lnTo>
                      <a:pt x="486" y="553"/>
                    </a:lnTo>
                    <a:lnTo>
                      <a:pt x="495" y="558"/>
                    </a:lnTo>
                    <a:lnTo>
                      <a:pt x="500" y="562"/>
                    </a:lnTo>
                    <a:lnTo>
                      <a:pt x="504" y="558"/>
                    </a:lnTo>
                    <a:lnTo>
                      <a:pt x="513" y="558"/>
                    </a:lnTo>
                    <a:lnTo>
                      <a:pt x="518" y="553"/>
                    </a:lnTo>
                    <a:lnTo>
                      <a:pt x="522" y="558"/>
                    </a:lnTo>
                    <a:lnTo>
                      <a:pt x="531" y="549"/>
                    </a:lnTo>
                    <a:lnTo>
                      <a:pt x="535" y="540"/>
                    </a:lnTo>
                    <a:lnTo>
                      <a:pt x="544" y="531"/>
                    </a:lnTo>
                    <a:lnTo>
                      <a:pt x="549" y="535"/>
                    </a:lnTo>
                    <a:lnTo>
                      <a:pt x="553" y="535"/>
                    </a:lnTo>
                    <a:lnTo>
                      <a:pt x="562" y="544"/>
                    </a:lnTo>
                    <a:lnTo>
                      <a:pt x="567" y="553"/>
                    </a:lnTo>
                    <a:lnTo>
                      <a:pt x="576" y="549"/>
                    </a:lnTo>
                    <a:lnTo>
                      <a:pt x="580" y="544"/>
                    </a:lnTo>
                    <a:lnTo>
                      <a:pt x="585" y="535"/>
                    </a:lnTo>
                    <a:lnTo>
                      <a:pt x="593" y="540"/>
                    </a:lnTo>
                    <a:lnTo>
                      <a:pt x="598" y="535"/>
                    </a:lnTo>
                    <a:lnTo>
                      <a:pt x="602" y="535"/>
                    </a:lnTo>
                    <a:lnTo>
                      <a:pt x="611" y="535"/>
                    </a:lnTo>
                    <a:lnTo>
                      <a:pt x="616" y="540"/>
                    </a:lnTo>
                    <a:lnTo>
                      <a:pt x="625" y="544"/>
                    </a:lnTo>
                    <a:lnTo>
                      <a:pt x="629" y="549"/>
                    </a:lnTo>
                    <a:lnTo>
                      <a:pt x="634" y="540"/>
                    </a:lnTo>
                    <a:lnTo>
                      <a:pt x="643" y="513"/>
                    </a:lnTo>
                    <a:lnTo>
                      <a:pt x="647" y="504"/>
                    </a:lnTo>
                    <a:lnTo>
                      <a:pt x="651" y="499"/>
                    </a:lnTo>
                    <a:lnTo>
                      <a:pt x="660" y="504"/>
                    </a:lnTo>
                    <a:lnTo>
                      <a:pt x="665" y="504"/>
                    </a:lnTo>
                    <a:lnTo>
                      <a:pt x="674" y="495"/>
                    </a:lnTo>
                    <a:lnTo>
                      <a:pt x="678" y="490"/>
                    </a:lnTo>
                    <a:lnTo>
                      <a:pt x="683" y="486"/>
                    </a:lnTo>
                    <a:lnTo>
                      <a:pt x="692" y="490"/>
                    </a:lnTo>
                    <a:lnTo>
                      <a:pt x="696" y="495"/>
                    </a:lnTo>
                    <a:lnTo>
                      <a:pt x="705" y="508"/>
                    </a:lnTo>
                    <a:lnTo>
                      <a:pt x="710" y="495"/>
                    </a:lnTo>
                    <a:lnTo>
                      <a:pt x="714" y="495"/>
                    </a:lnTo>
                    <a:lnTo>
                      <a:pt x="723" y="499"/>
                    </a:lnTo>
                    <a:lnTo>
                      <a:pt x="727" y="495"/>
                    </a:lnTo>
                    <a:lnTo>
                      <a:pt x="732" y="477"/>
                    </a:lnTo>
                    <a:lnTo>
                      <a:pt x="741" y="463"/>
                    </a:lnTo>
                    <a:lnTo>
                      <a:pt x="745" y="468"/>
                    </a:lnTo>
                    <a:lnTo>
                      <a:pt x="754" y="472"/>
                    </a:lnTo>
                    <a:lnTo>
                      <a:pt x="759" y="481"/>
                    </a:lnTo>
                    <a:lnTo>
                      <a:pt x="763" y="486"/>
                    </a:lnTo>
                    <a:lnTo>
                      <a:pt x="772" y="490"/>
                    </a:lnTo>
                    <a:lnTo>
                      <a:pt x="776" y="504"/>
                    </a:lnTo>
                    <a:lnTo>
                      <a:pt x="781" y="504"/>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1" name="Freeform 64"/>
              <p:cNvSpPr>
                <a:spLocks/>
              </p:cNvSpPr>
              <p:nvPr/>
            </p:nvSpPr>
            <p:spPr bwMode="auto">
              <a:xfrm>
                <a:off x="7188229" y="1393820"/>
                <a:ext cx="1239838" cy="1014413"/>
              </a:xfrm>
              <a:custGeom>
                <a:avLst/>
                <a:gdLst>
                  <a:gd name="T0" fmla="*/ 2147483646 w 781"/>
                  <a:gd name="T1" fmla="*/ 2147483646 h 639"/>
                  <a:gd name="T2" fmla="*/ 2147483646 w 781"/>
                  <a:gd name="T3" fmla="*/ 2147483646 h 639"/>
                  <a:gd name="T4" fmla="*/ 2147483646 w 781"/>
                  <a:gd name="T5" fmla="*/ 2147483646 h 639"/>
                  <a:gd name="T6" fmla="*/ 2147483646 w 781"/>
                  <a:gd name="T7" fmla="*/ 2147483646 h 639"/>
                  <a:gd name="T8" fmla="*/ 2147483646 w 781"/>
                  <a:gd name="T9" fmla="*/ 2147483646 h 639"/>
                  <a:gd name="T10" fmla="*/ 2147483646 w 781"/>
                  <a:gd name="T11" fmla="*/ 2147483646 h 639"/>
                  <a:gd name="T12" fmla="*/ 2147483646 w 781"/>
                  <a:gd name="T13" fmla="*/ 2147483646 h 639"/>
                  <a:gd name="T14" fmla="*/ 2147483646 w 781"/>
                  <a:gd name="T15" fmla="*/ 2147483646 h 639"/>
                  <a:gd name="T16" fmla="*/ 2147483646 w 781"/>
                  <a:gd name="T17" fmla="*/ 2147483646 h 639"/>
                  <a:gd name="T18" fmla="*/ 2147483646 w 781"/>
                  <a:gd name="T19" fmla="*/ 2147483646 h 639"/>
                  <a:gd name="T20" fmla="*/ 2147483646 w 781"/>
                  <a:gd name="T21" fmla="*/ 2147483646 h 639"/>
                  <a:gd name="T22" fmla="*/ 2147483646 w 781"/>
                  <a:gd name="T23" fmla="*/ 2147483646 h 639"/>
                  <a:gd name="T24" fmla="*/ 2147483646 w 781"/>
                  <a:gd name="T25" fmla="*/ 0 h 639"/>
                  <a:gd name="T26" fmla="*/ 2147483646 w 781"/>
                  <a:gd name="T27" fmla="*/ 2147483646 h 639"/>
                  <a:gd name="T28" fmla="*/ 2147483646 w 781"/>
                  <a:gd name="T29" fmla="*/ 2147483646 h 639"/>
                  <a:gd name="T30" fmla="*/ 2147483646 w 781"/>
                  <a:gd name="T31" fmla="*/ 2147483646 h 639"/>
                  <a:gd name="T32" fmla="*/ 2147483646 w 781"/>
                  <a:gd name="T33" fmla="*/ 2147483646 h 639"/>
                  <a:gd name="T34" fmla="*/ 2147483646 w 781"/>
                  <a:gd name="T35" fmla="*/ 2147483646 h 639"/>
                  <a:gd name="T36" fmla="*/ 2147483646 w 781"/>
                  <a:gd name="T37" fmla="*/ 2147483646 h 639"/>
                  <a:gd name="T38" fmla="*/ 2147483646 w 781"/>
                  <a:gd name="T39" fmla="*/ 2147483646 h 639"/>
                  <a:gd name="T40" fmla="*/ 2147483646 w 781"/>
                  <a:gd name="T41" fmla="*/ 2147483646 h 639"/>
                  <a:gd name="T42" fmla="*/ 2147483646 w 781"/>
                  <a:gd name="T43" fmla="*/ 2147483646 h 639"/>
                  <a:gd name="T44" fmla="*/ 2147483646 w 781"/>
                  <a:gd name="T45" fmla="*/ 2147483646 h 639"/>
                  <a:gd name="T46" fmla="*/ 2147483646 w 781"/>
                  <a:gd name="T47" fmla="*/ 2147483646 h 639"/>
                  <a:gd name="T48" fmla="*/ 2147483646 w 781"/>
                  <a:gd name="T49" fmla="*/ 2147483646 h 639"/>
                  <a:gd name="T50" fmla="*/ 2147483646 w 781"/>
                  <a:gd name="T51" fmla="*/ 2147483646 h 639"/>
                  <a:gd name="T52" fmla="*/ 2147483646 w 781"/>
                  <a:gd name="T53" fmla="*/ 2147483646 h 639"/>
                  <a:gd name="T54" fmla="*/ 2147483646 w 781"/>
                  <a:gd name="T55" fmla="*/ 2147483646 h 639"/>
                  <a:gd name="T56" fmla="*/ 2147483646 w 781"/>
                  <a:gd name="T57" fmla="*/ 2147483646 h 639"/>
                  <a:gd name="T58" fmla="*/ 2147483646 w 781"/>
                  <a:gd name="T59" fmla="*/ 2147483646 h 639"/>
                  <a:gd name="T60" fmla="*/ 2147483646 w 781"/>
                  <a:gd name="T61" fmla="*/ 2147483646 h 639"/>
                  <a:gd name="T62" fmla="*/ 2147483646 w 781"/>
                  <a:gd name="T63" fmla="*/ 2147483646 h 639"/>
                  <a:gd name="T64" fmla="*/ 2147483646 w 781"/>
                  <a:gd name="T65" fmla="*/ 2147483646 h 639"/>
                  <a:gd name="T66" fmla="*/ 2147483646 w 781"/>
                  <a:gd name="T67" fmla="*/ 2147483646 h 639"/>
                  <a:gd name="T68" fmla="*/ 2147483646 w 781"/>
                  <a:gd name="T69" fmla="*/ 2147483646 h 639"/>
                  <a:gd name="T70" fmla="*/ 2147483646 w 781"/>
                  <a:gd name="T71" fmla="*/ 2147483646 h 639"/>
                  <a:gd name="T72" fmla="*/ 2147483646 w 781"/>
                  <a:gd name="T73" fmla="*/ 2147483646 h 639"/>
                  <a:gd name="T74" fmla="*/ 2147483646 w 781"/>
                  <a:gd name="T75" fmla="*/ 2147483646 h 639"/>
                  <a:gd name="T76" fmla="*/ 2147483646 w 781"/>
                  <a:gd name="T77" fmla="*/ 2147483646 h 639"/>
                  <a:gd name="T78" fmla="*/ 2147483646 w 781"/>
                  <a:gd name="T79" fmla="*/ 2147483646 h 639"/>
                  <a:gd name="T80" fmla="*/ 2147483646 w 781"/>
                  <a:gd name="T81" fmla="*/ 2147483646 h 639"/>
                  <a:gd name="T82" fmla="*/ 2147483646 w 781"/>
                  <a:gd name="T83" fmla="*/ 2147483646 h 6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9"/>
                  <a:gd name="T128" fmla="*/ 781 w 781"/>
                  <a:gd name="T129" fmla="*/ 639 h 6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9">
                    <a:moveTo>
                      <a:pt x="0" y="527"/>
                    </a:moveTo>
                    <a:lnTo>
                      <a:pt x="9" y="518"/>
                    </a:lnTo>
                    <a:lnTo>
                      <a:pt x="13" y="513"/>
                    </a:lnTo>
                    <a:lnTo>
                      <a:pt x="18" y="509"/>
                    </a:lnTo>
                    <a:lnTo>
                      <a:pt x="27" y="500"/>
                    </a:lnTo>
                    <a:lnTo>
                      <a:pt x="31" y="495"/>
                    </a:lnTo>
                    <a:lnTo>
                      <a:pt x="36" y="482"/>
                    </a:lnTo>
                    <a:lnTo>
                      <a:pt x="45" y="477"/>
                    </a:lnTo>
                    <a:lnTo>
                      <a:pt x="49" y="473"/>
                    </a:lnTo>
                    <a:lnTo>
                      <a:pt x="58" y="486"/>
                    </a:lnTo>
                    <a:lnTo>
                      <a:pt x="62" y="495"/>
                    </a:lnTo>
                    <a:lnTo>
                      <a:pt x="67" y="504"/>
                    </a:lnTo>
                    <a:lnTo>
                      <a:pt x="76" y="504"/>
                    </a:lnTo>
                    <a:lnTo>
                      <a:pt x="80" y="504"/>
                    </a:lnTo>
                    <a:lnTo>
                      <a:pt x="89" y="500"/>
                    </a:lnTo>
                    <a:lnTo>
                      <a:pt x="94" y="500"/>
                    </a:lnTo>
                    <a:lnTo>
                      <a:pt x="98" y="500"/>
                    </a:lnTo>
                    <a:lnTo>
                      <a:pt x="107" y="513"/>
                    </a:lnTo>
                    <a:lnTo>
                      <a:pt x="111" y="518"/>
                    </a:lnTo>
                    <a:lnTo>
                      <a:pt x="116" y="509"/>
                    </a:lnTo>
                    <a:lnTo>
                      <a:pt x="125" y="509"/>
                    </a:lnTo>
                    <a:lnTo>
                      <a:pt x="129" y="509"/>
                    </a:lnTo>
                    <a:lnTo>
                      <a:pt x="138" y="495"/>
                    </a:lnTo>
                    <a:lnTo>
                      <a:pt x="143" y="482"/>
                    </a:lnTo>
                    <a:lnTo>
                      <a:pt x="147" y="482"/>
                    </a:lnTo>
                    <a:lnTo>
                      <a:pt x="156" y="491"/>
                    </a:lnTo>
                    <a:lnTo>
                      <a:pt x="161" y="486"/>
                    </a:lnTo>
                    <a:lnTo>
                      <a:pt x="165" y="477"/>
                    </a:lnTo>
                    <a:lnTo>
                      <a:pt x="174" y="468"/>
                    </a:lnTo>
                    <a:lnTo>
                      <a:pt x="178" y="473"/>
                    </a:lnTo>
                    <a:lnTo>
                      <a:pt x="187" y="482"/>
                    </a:lnTo>
                    <a:lnTo>
                      <a:pt x="192" y="477"/>
                    </a:lnTo>
                    <a:lnTo>
                      <a:pt x="196" y="414"/>
                    </a:lnTo>
                    <a:lnTo>
                      <a:pt x="205" y="302"/>
                    </a:lnTo>
                    <a:lnTo>
                      <a:pt x="210" y="189"/>
                    </a:lnTo>
                    <a:lnTo>
                      <a:pt x="214" y="113"/>
                    </a:lnTo>
                    <a:lnTo>
                      <a:pt x="223" y="54"/>
                    </a:lnTo>
                    <a:lnTo>
                      <a:pt x="228" y="14"/>
                    </a:lnTo>
                    <a:lnTo>
                      <a:pt x="236" y="0"/>
                    </a:lnTo>
                    <a:lnTo>
                      <a:pt x="241" y="9"/>
                    </a:lnTo>
                    <a:lnTo>
                      <a:pt x="245" y="36"/>
                    </a:lnTo>
                    <a:lnTo>
                      <a:pt x="254" y="68"/>
                    </a:lnTo>
                    <a:lnTo>
                      <a:pt x="259" y="99"/>
                    </a:lnTo>
                    <a:lnTo>
                      <a:pt x="268" y="135"/>
                    </a:lnTo>
                    <a:lnTo>
                      <a:pt x="272" y="171"/>
                    </a:lnTo>
                    <a:lnTo>
                      <a:pt x="277" y="194"/>
                    </a:lnTo>
                    <a:lnTo>
                      <a:pt x="286" y="221"/>
                    </a:lnTo>
                    <a:lnTo>
                      <a:pt x="290" y="248"/>
                    </a:lnTo>
                    <a:lnTo>
                      <a:pt x="294" y="266"/>
                    </a:lnTo>
                    <a:lnTo>
                      <a:pt x="303" y="284"/>
                    </a:lnTo>
                    <a:lnTo>
                      <a:pt x="308" y="351"/>
                    </a:lnTo>
                    <a:lnTo>
                      <a:pt x="317" y="455"/>
                    </a:lnTo>
                    <a:lnTo>
                      <a:pt x="321" y="518"/>
                    </a:lnTo>
                    <a:lnTo>
                      <a:pt x="326" y="563"/>
                    </a:lnTo>
                    <a:lnTo>
                      <a:pt x="335" y="594"/>
                    </a:lnTo>
                    <a:lnTo>
                      <a:pt x="339" y="612"/>
                    </a:lnTo>
                    <a:lnTo>
                      <a:pt x="344" y="621"/>
                    </a:lnTo>
                    <a:lnTo>
                      <a:pt x="352" y="617"/>
                    </a:lnTo>
                    <a:lnTo>
                      <a:pt x="357" y="617"/>
                    </a:lnTo>
                    <a:lnTo>
                      <a:pt x="366" y="621"/>
                    </a:lnTo>
                    <a:lnTo>
                      <a:pt x="370" y="612"/>
                    </a:lnTo>
                    <a:lnTo>
                      <a:pt x="375" y="599"/>
                    </a:lnTo>
                    <a:lnTo>
                      <a:pt x="384" y="590"/>
                    </a:lnTo>
                    <a:lnTo>
                      <a:pt x="388" y="590"/>
                    </a:lnTo>
                    <a:lnTo>
                      <a:pt x="397" y="603"/>
                    </a:lnTo>
                    <a:lnTo>
                      <a:pt x="402" y="608"/>
                    </a:lnTo>
                    <a:lnTo>
                      <a:pt x="406" y="603"/>
                    </a:lnTo>
                    <a:lnTo>
                      <a:pt x="415" y="603"/>
                    </a:lnTo>
                    <a:lnTo>
                      <a:pt x="419" y="626"/>
                    </a:lnTo>
                    <a:lnTo>
                      <a:pt x="424" y="639"/>
                    </a:lnTo>
                    <a:lnTo>
                      <a:pt x="433" y="635"/>
                    </a:lnTo>
                    <a:lnTo>
                      <a:pt x="437" y="617"/>
                    </a:lnTo>
                    <a:lnTo>
                      <a:pt x="446" y="603"/>
                    </a:lnTo>
                    <a:lnTo>
                      <a:pt x="451" y="594"/>
                    </a:lnTo>
                    <a:lnTo>
                      <a:pt x="455" y="576"/>
                    </a:lnTo>
                    <a:lnTo>
                      <a:pt x="464" y="554"/>
                    </a:lnTo>
                    <a:lnTo>
                      <a:pt x="469" y="540"/>
                    </a:lnTo>
                    <a:lnTo>
                      <a:pt x="473" y="518"/>
                    </a:lnTo>
                    <a:lnTo>
                      <a:pt x="482" y="500"/>
                    </a:lnTo>
                    <a:lnTo>
                      <a:pt x="486" y="491"/>
                    </a:lnTo>
                    <a:lnTo>
                      <a:pt x="495" y="486"/>
                    </a:lnTo>
                    <a:lnTo>
                      <a:pt x="500" y="495"/>
                    </a:lnTo>
                    <a:lnTo>
                      <a:pt x="504" y="509"/>
                    </a:lnTo>
                    <a:lnTo>
                      <a:pt x="513" y="522"/>
                    </a:lnTo>
                    <a:lnTo>
                      <a:pt x="518" y="531"/>
                    </a:lnTo>
                    <a:lnTo>
                      <a:pt x="522" y="540"/>
                    </a:lnTo>
                    <a:lnTo>
                      <a:pt x="531" y="540"/>
                    </a:lnTo>
                    <a:lnTo>
                      <a:pt x="535" y="531"/>
                    </a:lnTo>
                    <a:lnTo>
                      <a:pt x="544" y="527"/>
                    </a:lnTo>
                    <a:lnTo>
                      <a:pt x="549" y="513"/>
                    </a:lnTo>
                    <a:lnTo>
                      <a:pt x="553" y="509"/>
                    </a:lnTo>
                    <a:lnTo>
                      <a:pt x="562" y="504"/>
                    </a:lnTo>
                    <a:lnTo>
                      <a:pt x="567" y="500"/>
                    </a:lnTo>
                    <a:lnTo>
                      <a:pt x="576" y="500"/>
                    </a:lnTo>
                    <a:lnTo>
                      <a:pt x="580" y="495"/>
                    </a:lnTo>
                    <a:lnTo>
                      <a:pt x="585" y="500"/>
                    </a:lnTo>
                    <a:lnTo>
                      <a:pt x="593" y="513"/>
                    </a:lnTo>
                    <a:lnTo>
                      <a:pt x="598" y="527"/>
                    </a:lnTo>
                    <a:lnTo>
                      <a:pt x="602" y="536"/>
                    </a:lnTo>
                    <a:lnTo>
                      <a:pt x="611" y="536"/>
                    </a:lnTo>
                    <a:lnTo>
                      <a:pt x="616" y="522"/>
                    </a:lnTo>
                    <a:lnTo>
                      <a:pt x="625" y="509"/>
                    </a:lnTo>
                    <a:lnTo>
                      <a:pt x="629" y="509"/>
                    </a:lnTo>
                    <a:lnTo>
                      <a:pt x="634" y="509"/>
                    </a:lnTo>
                    <a:lnTo>
                      <a:pt x="643" y="513"/>
                    </a:lnTo>
                    <a:lnTo>
                      <a:pt x="647" y="531"/>
                    </a:lnTo>
                    <a:lnTo>
                      <a:pt x="651" y="549"/>
                    </a:lnTo>
                    <a:lnTo>
                      <a:pt x="660" y="545"/>
                    </a:lnTo>
                    <a:lnTo>
                      <a:pt x="665" y="536"/>
                    </a:lnTo>
                    <a:lnTo>
                      <a:pt x="674" y="531"/>
                    </a:lnTo>
                    <a:lnTo>
                      <a:pt x="678" y="518"/>
                    </a:lnTo>
                    <a:lnTo>
                      <a:pt x="683" y="513"/>
                    </a:lnTo>
                    <a:lnTo>
                      <a:pt x="692" y="509"/>
                    </a:lnTo>
                    <a:lnTo>
                      <a:pt x="696" y="513"/>
                    </a:lnTo>
                    <a:lnTo>
                      <a:pt x="705" y="513"/>
                    </a:lnTo>
                    <a:lnTo>
                      <a:pt x="710" y="500"/>
                    </a:lnTo>
                    <a:lnTo>
                      <a:pt x="714" y="491"/>
                    </a:lnTo>
                    <a:lnTo>
                      <a:pt x="723" y="486"/>
                    </a:lnTo>
                    <a:lnTo>
                      <a:pt x="727" y="477"/>
                    </a:lnTo>
                    <a:lnTo>
                      <a:pt x="732" y="482"/>
                    </a:lnTo>
                    <a:lnTo>
                      <a:pt x="741" y="500"/>
                    </a:lnTo>
                    <a:lnTo>
                      <a:pt x="745" y="518"/>
                    </a:lnTo>
                    <a:lnTo>
                      <a:pt x="754" y="527"/>
                    </a:lnTo>
                    <a:lnTo>
                      <a:pt x="759" y="527"/>
                    </a:lnTo>
                    <a:lnTo>
                      <a:pt x="763" y="531"/>
                    </a:lnTo>
                    <a:lnTo>
                      <a:pt x="772" y="536"/>
                    </a:lnTo>
                    <a:lnTo>
                      <a:pt x="776" y="536"/>
                    </a:lnTo>
                    <a:lnTo>
                      <a:pt x="781" y="531"/>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 name="Freeform 65"/>
              <p:cNvSpPr>
                <a:spLocks/>
              </p:cNvSpPr>
              <p:nvPr/>
            </p:nvSpPr>
            <p:spPr bwMode="auto">
              <a:xfrm>
                <a:off x="7188229" y="1287457"/>
                <a:ext cx="1239838" cy="1120775"/>
              </a:xfrm>
              <a:custGeom>
                <a:avLst/>
                <a:gdLst>
                  <a:gd name="T0" fmla="*/ 2147483646 w 781"/>
                  <a:gd name="T1" fmla="*/ 2147483646 h 706"/>
                  <a:gd name="T2" fmla="*/ 2147483646 w 781"/>
                  <a:gd name="T3" fmla="*/ 2147483646 h 706"/>
                  <a:gd name="T4" fmla="*/ 2147483646 w 781"/>
                  <a:gd name="T5" fmla="*/ 2147483646 h 706"/>
                  <a:gd name="T6" fmla="*/ 2147483646 w 781"/>
                  <a:gd name="T7" fmla="*/ 2147483646 h 706"/>
                  <a:gd name="T8" fmla="*/ 2147483646 w 781"/>
                  <a:gd name="T9" fmla="*/ 2147483646 h 706"/>
                  <a:gd name="T10" fmla="*/ 2147483646 w 781"/>
                  <a:gd name="T11" fmla="*/ 2147483646 h 706"/>
                  <a:gd name="T12" fmla="*/ 2147483646 w 781"/>
                  <a:gd name="T13" fmla="*/ 2147483646 h 706"/>
                  <a:gd name="T14" fmla="*/ 2147483646 w 781"/>
                  <a:gd name="T15" fmla="*/ 2147483646 h 706"/>
                  <a:gd name="T16" fmla="*/ 2147483646 w 781"/>
                  <a:gd name="T17" fmla="*/ 2147483646 h 706"/>
                  <a:gd name="T18" fmla="*/ 2147483646 w 781"/>
                  <a:gd name="T19" fmla="*/ 2147483646 h 706"/>
                  <a:gd name="T20" fmla="*/ 2147483646 w 781"/>
                  <a:gd name="T21" fmla="*/ 2147483646 h 706"/>
                  <a:gd name="T22" fmla="*/ 2147483646 w 781"/>
                  <a:gd name="T23" fmla="*/ 2147483646 h 706"/>
                  <a:gd name="T24" fmla="*/ 2147483646 w 781"/>
                  <a:gd name="T25" fmla="*/ 0 h 706"/>
                  <a:gd name="T26" fmla="*/ 2147483646 w 781"/>
                  <a:gd name="T27" fmla="*/ 2147483646 h 706"/>
                  <a:gd name="T28" fmla="*/ 2147483646 w 781"/>
                  <a:gd name="T29" fmla="*/ 2147483646 h 706"/>
                  <a:gd name="T30" fmla="*/ 2147483646 w 781"/>
                  <a:gd name="T31" fmla="*/ 2147483646 h 706"/>
                  <a:gd name="T32" fmla="*/ 2147483646 w 781"/>
                  <a:gd name="T33" fmla="*/ 2147483646 h 706"/>
                  <a:gd name="T34" fmla="*/ 2147483646 w 781"/>
                  <a:gd name="T35" fmla="*/ 2147483646 h 706"/>
                  <a:gd name="T36" fmla="*/ 2147483646 w 781"/>
                  <a:gd name="T37" fmla="*/ 2147483646 h 706"/>
                  <a:gd name="T38" fmla="*/ 2147483646 w 781"/>
                  <a:gd name="T39" fmla="*/ 2147483646 h 706"/>
                  <a:gd name="T40" fmla="*/ 2147483646 w 781"/>
                  <a:gd name="T41" fmla="*/ 2147483646 h 706"/>
                  <a:gd name="T42" fmla="*/ 2147483646 w 781"/>
                  <a:gd name="T43" fmla="*/ 2147483646 h 706"/>
                  <a:gd name="T44" fmla="*/ 2147483646 w 781"/>
                  <a:gd name="T45" fmla="*/ 2147483646 h 706"/>
                  <a:gd name="T46" fmla="*/ 2147483646 w 781"/>
                  <a:gd name="T47" fmla="*/ 2147483646 h 706"/>
                  <a:gd name="T48" fmla="*/ 2147483646 w 781"/>
                  <a:gd name="T49" fmla="*/ 2147483646 h 706"/>
                  <a:gd name="T50" fmla="*/ 2147483646 w 781"/>
                  <a:gd name="T51" fmla="*/ 2147483646 h 706"/>
                  <a:gd name="T52" fmla="*/ 2147483646 w 781"/>
                  <a:gd name="T53" fmla="*/ 2147483646 h 706"/>
                  <a:gd name="T54" fmla="*/ 2147483646 w 781"/>
                  <a:gd name="T55" fmla="*/ 2147483646 h 706"/>
                  <a:gd name="T56" fmla="*/ 2147483646 w 781"/>
                  <a:gd name="T57" fmla="*/ 2147483646 h 706"/>
                  <a:gd name="T58" fmla="*/ 2147483646 w 781"/>
                  <a:gd name="T59" fmla="*/ 2147483646 h 706"/>
                  <a:gd name="T60" fmla="*/ 2147483646 w 781"/>
                  <a:gd name="T61" fmla="*/ 2147483646 h 706"/>
                  <a:gd name="T62" fmla="*/ 2147483646 w 781"/>
                  <a:gd name="T63" fmla="*/ 2147483646 h 706"/>
                  <a:gd name="T64" fmla="*/ 2147483646 w 781"/>
                  <a:gd name="T65" fmla="*/ 2147483646 h 706"/>
                  <a:gd name="T66" fmla="*/ 2147483646 w 781"/>
                  <a:gd name="T67" fmla="*/ 2147483646 h 706"/>
                  <a:gd name="T68" fmla="*/ 2147483646 w 781"/>
                  <a:gd name="T69" fmla="*/ 2147483646 h 706"/>
                  <a:gd name="T70" fmla="*/ 2147483646 w 781"/>
                  <a:gd name="T71" fmla="*/ 2147483646 h 706"/>
                  <a:gd name="T72" fmla="*/ 2147483646 w 781"/>
                  <a:gd name="T73" fmla="*/ 2147483646 h 706"/>
                  <a:gd name="T74" fmla="*/ 2147483646 w 781"/>
                  <a:gd name="T75" fmla="*/ 2147483646 h 706"/>
                  <a:gd name="T76" fmla="*/ 2147483646 w 781"/>
                  <a:gd name="T77" fmla="*/ 2147483646 h 706"/>
                  <a:gd name="T78" fmla="*/ 2147483646 w 781"/>
                  <a:gd name="T79" fmla="*/ 2147483646 h 706"/>
                  <a:gd name="T80" fmla="*/ 2147483646 w 781"/>
                  <a:gd name="T81" fmla="*/ 2147483646 h 706"/>
                  <a:gd name="T82" fmla="*/ 2147483646 w 781"/>
                  <a:gd name="T83" fmla="*/ 2147483646 h 7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706"/>
                  <a:gd name="T128" fmla="*/ 781 w 781"/>
                  <a:gd name="T129" fmla="*/ 706 h 7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706">
                    <a:moveTo>
                      <a:pt x="0" y="553"/>
                    </a:moveTo>
                    <a:lnTo>
                      <a:pt x="9" y="531"/>
                    </a:lnTo>
                    <a:lnTo>
                      <a:pt x="13" y="526"/>
                    </a:lnTo>
                    <a:lnTo>
                      <a:pt x="18" y="535"/>
                    </a:lnTo>
                    <a:lnTo>
                      <a:pt x="27" y="553"/>
                    </a:lnTo>
                    <a:lnTo>
                      <a:pt x="31" y="571"/>
                    </a:lnTo>
                    <a:lnTo>
                      <a:pt x="36" y="576"/>
                    </a:lnTo>
                    <a:lnTo>
                      <a:pt x="45" y="562"/>
                    </a:lnTo>
                    <a:lnTo>
                      <a:pt x="49" y="558"/>
                    </a:lnTo>
                    <a:lnTo>
                      <a:pt x="58" y="549"/>
                    </a:lnTo>
                    <a:lnTo>
                      <a:pt x="62" y="558"/>
                    </a:lnTo>
                    <a:lnTo>
                      <a:pt x="67" y="576"/>
                    </a:lnTo>
                    <a:lnTo>
                      <a:pt x="76" y="594"/>
                    </a:lnTo>
                    <a:lnTo>
                      <a:pt x="80" y="603"/>
                    </a:lnTo>
                    <a:lnTo>
                      <a:pt x="89" y="603"/>
                    </a:lnTo>
                    <a:lnTo>
                      <a:pt x="94" y="594"/>
                    </a:lnTo>
                    <a:lnTo>
                      <a:pt x="98" y="594"/>
                    </a:lnTo>
                    <a:lnTo>
                      <a:pt x="107" y="598"/>
                    </a:lnTo>
                    <a:lnTo>
                      <a:pt x="111" y="598"/>
                    </a:lnTo>
                    <a:lnTo>
                      <a:pt x="116" y="589"/>
                    </a:lnTo>
                    <a:lnTo>
                      <a:pt x="125" y="562"/>
                    </a:lnTo>
                    <a:lnTo>
                      <a:pt x="129" y="553"/>
                    </a:lnTo>
                    <a:lnTo>
                      <a:pt x="138" y="553"/>
                    </a:lnTo>
                    <a:lnTo>
                      <a:pt x="143" y="567"/>
                    </a:lnTo>
                    <a:lnTo>
                      <a:pt x="147" y="580"/>
                    </a:lnTo>
                    <a:lnTo>
                      <a:pt x="156" y="594"/>
                    </a:lnTo>
                    <a:lnTo>
                      <a:pt x="161" y="607"/>
                    </a:lnTo>
                    <a:lnTo>
                      <a:pt x="165" y="616"/>
                    </a:lnTo>
                    <a:lnTo>
                      <a:pt x="174" y="630"/>
                    </a:lnTo>
                    <a:lnTo>
                      <a:pt x="178" y="639"/>
                    </a:lnTo>
                    <a:lnTo>
                      <a:pt x="187" y="643"/>
                    </a:lnTo>
                    <a:lnTo>
                      <a:pt x="192" y="634"/>
                    </a:lnTo>
                    <a:lnTo>
                      <a:pt x="196" y="549"/>
                    </a:lnTo>
                    <a:lnTo>
                      <a:pt x="205" y="409"/>
                    </a:lnTo>
                    <a:lnTo>
                      <a:pt x="210" y="265"/>
                    </a:lnTo>
                    <a:lnTo>
                      <a:pt x="214" y="153"/>
                    </a:lnTo>
                    <a:lnTo>
                      <a:pt x="223" y="72"/>
                    </a:lnTo>
                    <a:lnTo>
                      <a:pt x="228" y="22"/>
                    </a:lnTo>
                    <a:lnTo>
                      <a:pt x="236" y="0"/>
                    </a:lnTo>
                    <a:lnTo>
                      <a:pt x="241" y="18"/>
                    </a:lnTo>
                    <a:lnTo>
                      <a:pt x="245" y="63"/>
                    </a:lnTo>
                    <a:lnTo>
                      <a:pt x="254" y="108"/>
                    </a:lnTo>
                    <a:lnTo>
                      <a:pt x="259" y="157"/>
                    </a:lnTo>
                    <a:lnTo>
                      <a:pt x="268" y="198"/>
                    </a:lnTo>
                    <a:lnTo>
                      <a:pt x="272" y="234"/>
                    </a:lnTo>
                    <a:lnTo>
                      <a:pt x="277" y="265"/>
                    </a:lnTo>
                    <a:lnTo>
                      <a:pt x="286" y="283"/>
                    </a:lnTo>
                    <a:lnTo>
                      <a:pt x="290" y="297"/>
                    </a:lnTo>
                    <a:lnTo>
                      <a:pt x="294" y="328"/>
                    </a:lnTo>
                    <a:lnTo>
                      <a:pt x="303" y="351"/>
                    </a:lnTo>
                    <a:lnTo>
                      <a:pt x="308" y="432"/>
                    </a:lnTo>
                    <a:lnTo>
                      <a:pt x="317" y="535"/>
                    </a:lnTo>
                    <a:lnTo>
                      <a:pt x="321" y="594"/>
                    </a:lnTo>
                    <a:lnTo>
                      <a:pt x="326" y="643"/>
                    </a:lnTo>
                    <a:lnTo>
                      <a:pt x="335" y="661"/>
                    </a:lnTo>
                    <a:lnTo>
                      <a:pt x="339" y="688"/>
                    </a:lnTo>
                    <a:lnTo>
                      <a:pt x="344" y="702"/>
                    </a:lnTo>
                    <a:lnTo>
                      <a:pt x="352" y="697"/>
                    </a:lnTo>
                    <a:lnTo>
                      <a:pt x="357" y="688"/>
                    </a:lnTo>
                    <a:lnTo>
                      <a:pt x="366" y="684"/>
                    </a:lnTo>
                    <a:lnTo>
                      <a:pt x="370" y="684"/>
                    </a:lnTo>
                    <a:lnTo>
                      <a:pt x="375" y="679"/>
                    </a:lnTo>
                    <a:lnTo>
                      <a:pt x="384" y="679"/>
                    </a:lnTo>
                    <a:lnTo>
                      <a:pt x="388" y="684"/>
                    </a:lnTo>
                    <a:lnTo>
                      <a:pt x="397" y="697"/>
                    </a:lnTo>
                    <a:lnTo>
                      <a:pt x="402" y="706"/>
                    </a:lnTo>
                    <a:lnTo>
                      <a:pt x="406" y="693"/>
                    </a:lnTo>
                    <a:lnTo>
                      <a:pt x="415" y="679"/>
                    </a:lnTo>
                    <a:lnTo>
                      <a:pt x="419" y="670"/>
                    </a:lnTo>
                    <a:lnTo>
                      <a:pt x="424" y="652"/>
                    </a:lnTo>
                    <a:lnTo>
                      <a:pt x="433" y="643"/>
                    </a:lnTo>
                    <a:lnTo>
                      <a:pt x="437" y="634"/>
                    </a:lnTo>
                    <a:lnTo>
                      <a:pt x="446" y="630"/>
                    </a:lnTo>
                    <a:lnTo>
                      <a:pt x="451" y="630"/>
                    </a:lnTo>
                    <a:lnTo>
                      <a:pt x="455" y="634"/>
                    </a:lnTo>
                    <a:lnTo>
                      <a:pt x="464" y="634"/>
                    </a:lnTo>
                    <a:lnTo>
                      <a:pt x="469" y="639"/>
                    </a:lnTo>
                    <a:lnTo>
                      <a:pt x="473" y="630"/>
                    </a:lnTo>
                    <a:lnTo>
                      <a:pt x="482" y="621"/>
                    </a:lnTo>
                    <a:lnTo>
                      <a:pt x="486" y="612"/>
                    </a:lnTo>
                    <a:lnTo>
                      <a:pt x="495" y="607"/>
                    </a:lnTo>
                    <a:lnTo>
                      <a:pt x="500" y="598"/>
                    </a:lnTo>
                    <a:lnTo>
                      <a:pt x="504" y="612"/>
                    </a:lnTo>
                    <a:lnTo>
                      <a:pt x="513" y="612"/>
                    </a:lnTo>
                    <a:lnTo>
                      <a:pt x="518" y="589"/>
                    </a:lnTo>
                    <a:lnTo>
                      <a:pt x="522" y="580"/>
                    </a:lnTo>
                    <a:lnTo>
                      <a:pt x="531" y="562"/>
                    </a:lnTo>
                    <a:lnTo>
                      <a:pt x="535" y="535"/>
                    </a:lnTo>
                    <a:lnTo>
                      <a:pt x="544" y="513"/>
                    </a:lnTo>
                    <a:lnTo>
                      <a:pt x="549" y="517"/>
                    </a:lnTo>
                    <a:lnTo>
                      <a:pt x="553" y="522"/>
                    </a:lnTo>
                    <a:lnTo>
                      <a:pt x="562" y="517"/>
                    </a:lnTo>
                    <a:lnTo>
                      <a:pt x="567" y="522"/>
                    </a:lnTo>
                    <a:lnTo>
                      <a:pt x="576" y="526"/>
                    </a:lnTo>
                    <a:lnTo>
                      <a:pt x="580" y="540"/>
                    </a:lnTo>
                    <a:lnTo>
                      <a:pt x="585" y="549"/>
                    </a:lnTo>
                    <a:lnTo>
                      <a:pt x="593" y="558"/>
                    </a:lnTo>
                    <a:lnTo>
                      <a:pt x="598" y="558"/>
                    </a:lnTo>
                    <a:lnTo>
                      <a:pt x="602" y="567"/>
                    </a:lnTo>
                    <a:lnTo>
                      <a:pt x="611" y="571"/>
                    </a:lnTo>
                    <a:lnTo>
                      <a:pt x="616" y="567"/>
                    </a:lnTo>
                    <a:lnTo>
                      <a:pt x="625" y="567"/>
                    </a:lnTo>
                    <a:lnTo>
                      <a:pt x="629" y="571"/>
                    </a:lnTo>
                    <a:lnTo>
                      <a:pt x="634" y="580"/>
                    </a:lnTo>
                    <a:lnTo>
                      <a:pt x="643" y="585"/>
                    </a:lnTo>
                    <a:lnTo>
                      <a:pt x="647" y="580"/>
                    </a:lnTo>
                    <a:lnTo>
                      <a:pt x="651" y="567"/>
                    </a:lnTo>
                    <a:lnTo>
                      <a:pt x="660" y="585"/>
                    </a:lnTo>
                    <a:lnTo>
                      <a:pt x="665" y="603"/>
                    </a:lnTo>
                    <a:lnTo>
                      <a:pt x="674" y="612"/>
                    </a:lnTo>
                    <a:lnTo>
                      <a:pt x="678" y="612"/>
                    </a:lnTo>
                    <a:lnTo>
                      <a:pt x="683" y="607"/>
                    </a:lnTo>
                    <a:lnTo>
                      <a:pt x="692" y="594"/>
                    </a:lnTo>
                    <a:lnTo>
                      <a:pt x="696" y="594"/>
                    </a:lnTo>
                    <a:lnTo>
                      <a:pt x="705" y="598"/>
                    </a:lnTo>
                    <a:lnTo>
                      <a:pt x="710" y="598"/>
                    </a:lnTo>
                    <a:lnTo>
                      <a:pt x="714" y="603"/>
                    </a:lnTo>
                    <a:lnTo>
                      <a:pt x="723" y="585"/>
                    </a:lnTo>
                    <a:lnTo>
                      <a:pt x="727" y="567"/>
                    </a:lnTo>
                    <a:lnTo>
                      <a:pt x="732" y="544"/>
                    </a:lnTo>
                    <a:lnTo>
                      <a:pt x="741" y="544"/>
                    </a:lnTo>
                    <a:lnTo>
                      <a:pt x="745" y="544"/>
                    </a:lnTo>
                    <a:lnTo>
                      <a:pt x="754" y="544"/>
                    </a:lnTo>
                    <a:lnTo>
                      <a:pt x="759" y="540"/>
                    </a:lnTo>
                    <a:lnTo>
                      <a:pt x="763" y="544"/>
                    </a:lnTo>
                    <a:lnTo>
                      <a:pt x="772" y="544"/>
                    </a:lnTo>
                    <a:lnTo>
                      <a:pt x="776" y="558"/>
                    </a:lnTo>
                    <a:lnTo>
                      <a:pt x="781" y="576"/>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3" name="Freeform 66"/>
              <p:cNvSpPr>
                <a:spLocks/>
              </p:cNvSpPr>
              <p:nvPr/>
            </p:nvSpPr>
            <p:spPr bwMode="auto">
              <a:xfrm>
                <a:off x="7188229" y="1336670"/>
                <a:ext cx="1239838" cy="1036638"/>
              </a:xfrm>
              <a:custGeom>
                <a:avLst/>
                <a:gdLst>
                  <a:gd name="T0" fmla="*/ 2147483646 w 781"/>
                  <a:gd name="T1" fmla="*/ 2147483646 h 653"/>
                  <a:gd name="T2" fmla="*/ 2147483646 w 781"/>
                  <a:gd name="T3" fmla="*/ 2147483646 h 653"/>
                  <a:gd name="T4" fmla="*/ 2147483646 w 781"/>
                  <a:gd name="T5" fmla="*/ 2147483646 h 653"/>
                  <a:gd name="T6" fmla="*/ 2147483646 w 781"/>
                  <a:gd name="T7" fmla="*/ 2147483646 h 653"/>
                  <a:gd name="T8" fmla="*/ 2147483646 w 781"/>
                  <a:gd name="T9" fmla="*/ 2147483646 h 653"/>
                  <a:gd name="T10" fmla="*/ 2147483646 w 781"/>
                  <a:gd name="T11" fmla="*/ 2147483646 h 653"/>
                  <a:gd name="T12" fmla="*/ 2147483646 w 781"/>
                  <a:gd name="T13" fmla="*/ 2147483646 h 653"/>
                  <a:gd name="T14" fmla="*/ 2147483646 w 781"/>
                  <a:gd name="T15" fmla="*/ 2147483646 h 653"/>
                  <a:gd name="T16" fmla="*/ 2147483646 w 781"/>
                  <a:gd name="T17" fmla="*/ 2147483646 h 653"/>
                  <a:gd name="T18" fmla="*/ 2147483646 w 781"/>
                  <a:gd name="T19" fmla="*/ 2147483646 h 653"/>
                  <a:gd name="T20" fmla="*/ 2147483646 w 781"/>
                  <a:gd name="T21" fmla="*/ 2147483646 h 653"/>
                  <a:gd name="T22" fmla="*/ 2147483646 w 781"/>
                  <a:gd name="T23" fmla="*/ 2147483646 h 653"/>
                  <a:gd name="T24" fmla="*/ 2147483646 w 781"/>
                  <a:gd name="T25" fmla="*/ 0 h 653"/>
                  <a:gd name="T26" fmla="*/ 2147483646 w 781"/>
                  <a:gd name="T27" fmla="*/ 2147483646 h 653"/>
                  <a:gd name="T28" fmla="*/ 2147483646 w 781"/>
                  <a:gd name="T29" fmla="*/ 2147483646 h 653"/>
                  <a:gd name="T30" fmla="*/ 2147483646 w 781"/>
                  <a:gd name="T31" fmla="*/ 2147483646 h 653"/>
                  <a:gd name="T32" fmla="*/ 2147483646 w 781"/>
                  <a:gd name="T33" fmla="*/ 2147483646 h 653"/>
                  <a:gd name="T34" fmla="*/ 2147483646 w 781"/>
                  <a:gd name="T35" fmla="*/ 2147483646 h 653"/>
                  <a:gd name="T36" fmla="*/ 2147483646 w 781"/>
                  <a:gd name="T37" fmla="*/ 2147483646 h 653"/>
                  <a:gd name="T38" fmla="*/ 2147483646 w 781"/>
                  <a:gd name="T39" fmla="*/ 2147483646 h 653"/>
                  <a:gd name="T40" fmla="*/ 2147483646 w 781"/>
                  <a:gd name="T41" fmla="*/ 2147483646 h 653"/>
                  <a:gd name="T42" fmla="*/ 2147483646 w 781"/>
                  <a:gd name="T43" fmla="*/ 2147483646 h 653"/>
                  <a:gd name="T44" fmla="*/ 2147483646 w 781"/>
                  <a:gd name="T45" fmla="*/ 2147483646 h 653"/>
                  <a:gd name="T46" fmla="*/ 2147483646 w 781"/>
                  <a:gd name="T47" fmla="*/ 2147483646 h 653"/>
                  <a:gd name="T48" fmla="*/ 2147483646 w 781"/>
                  <a:gd name="T49" fmla="*/ 2147483646 h 653"/>
                  <a:gd name="T50" fmla="*/ 2147483646 w 781"/>
                  <a:gd name="T51" fmla="*/ 2147483646 h 653"/>
                  <a:gd name="T52" fmla="*/ 2147483646 w 781"/>
                  <a:gd name="T53" fmla="*/ 2147483646 h 653"/>
                  <a:gd name="T54" fmla="*/ 2147483646 w 781"/>
                  <a:gd name="T55" fmla="*/ 2147483646 h 653"/>
                  <a:gd name="T56" fmla="*/ 2147483646 w 781"/>
                  <a:gd name="T57" fmla="*/ 2147483646 h 653"/>
                  <a:gd name="T58" fmla="*/ 2147483646 w 781"/>
                  <a:gd name="T59" fmla="*/ 2147483646 h 653"/>
                  <a:gd name="T60" fmla="*/ 2147483646 w 781"/>
                  <a:gd name="T61" fmla="*/ 2147483646 h 653"/>
                  <a:gd name="T62" fmla="*/ 2147483646 w 781"/>
                  <a:gd name="T63" fmla="*/ 2147483646 h 653"/>
                  <a:gd name="T64" fmla="*/ 2147483646 w 781"/>
                  <a:gd name="T65" fmla="*/ 2147483646 h 653"/>
                  <a:gd name="T66" fmla="*/ 2147483646 w 781"/>
                  <a:gd name="T67" fmla="*/ 2147483646 h 653"/>
                  <a:gd name="T68" fmla="*/ 2147483646 w 781"/>
                  <a:gd name="T69" fmla="*/ 2147483646 h 653"/>
                  <a:gd name="T70" fmla="*/ 2147483646 w 781"/>
                  <a:gd name="T71" fmla="*/ 2147483646 h 653"/>
                  <a:gd name="T72" fmla="*/ 2147483646 w 781"/>
                  <a:gd name="T73" fmla="*/ 2147483646 h 653"/>
                  <a:gd name="T74" fmla="*/ 2147483646 w 781"/>
                  <a:gd name="T75" fmla="*/ 2147483646 h 653"/>
                  <a:gd name="T76" fmla="*/ 2147483646 w 781"/>
                  <a:gd name="T77" fmla="*/ 2147483646 h 653"/>
                  <a:gd name="T78" fmla="*/ 2147483646 w 781"/>
                  <a:gd name="T79" fmla="*/ 2147483646 h 653"/>
                  <a:gd name="T80" fmla="*/ 2147483646 w 781"/>
                  <a:gd name="T81" fmla="*/ 2147483646 h 653"/>
                  <a:gd name="T82" fmla="*/ 2147483646 w 781"/>
                  <a:gd name="T83" fmla="*/ 2147483646 h 6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3"/>
                  <a:gd name="T128" fmla="*/ 781 w 781"/>
                  <a:gd name="T129" fmla="*/ 653 h 6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3">
                    <a:moveTo>
                      <a:pt x="0" y="554"/>
                    </a:moveTo>
                    <a:lnTo>
                      <a:pt x="9" y="554"/>
                    </a:lnTo>
                    <a:lnTo>
                      <a:pt x="13" y="558"/>
                    </a:lnTo>
                    <a:lnTo>
                      <a:pt x="18" y="558"/>
                    </a:lnTo>
                    <a:lnTo>
                      <a:pt x="27" y="558"/>
                    </a:lnTo>
                    <a:lnTo>
                      <a:pt x="31" y="563"/>
                    </a:lnTo>
                    <a:lnTo>
                      <a:pt x="36" y="549"/>
                    </a:lnTo>
                    <a:lnTo>
                      <a:pt x="45" y="545"/>
                    </a:lnTo>
                    <a:lnTo>
                      <a:pt x="49" y="545"/>
                    </a:lnTo>
                    <a:lnTo>
                      <a:pt x="58" y="540"/>
                    </a:lnTo>
                    <a:lnTo>
                      <a:pt x="62" y="536"/>
                    </a:lnTo>
                    <a:lnTo>
                      <a:pt x="67" y="540"/>
                    </a:lnTo>
                    <a:lnTo>
                      <a:pt x="76" y="563"/>
                    </a:lnTo>
                    <a:lnTo>
                      <a:pt x="80" y="572"/>
                    </a:lnTo>
                    <a:lnTo>
                      <a:pt x="89" y="581"/>
                    </a:lnTo>
                    <a:lnTo>
                      <a:pt x="94" y="599"/>
                    </a:lnTo>
                    <a:lnTo>
                      <a:pt x="98" y="603"/>
                    </a:lnTo>
                    <a:lnTo>
                      <a:pt x="107" y="608"/>
                    </a:lnTo>
                    <a:lnTo>
                      <a:pt x="111" y="594"/>
                    </a:lnTo>
                    <a:lnTo>
                      <a:pt x="116" y="576"/>
                    </a:lnTo>
                    <a:lnTo>
                      <a:pt x="125" y="554"/>
                    </a:lnTo>
                    <a:lnTo>
                      <a:pt x="129" y="549"/>
                    </a:lnTo>
                    <a:lnTo>
                      <a:pt x="138" y="545"/>
                    </a:lnTo>
                    <a:lnTo>
                      <a:pt x="143" y="554"/>
                    </a:lnTo>
                    <a:lnTo>
                      <a:pt x="147" y="558"/>
                    </a:lnTo>
                    <a:lnTo>
                      <a:pt x="156" y="567"/>
                    </a:lnTo>
                    <a:lnTo>
                      <a:pt x="161" y="567"/>
                    </a:lnTo>
                    <a:lnTo>
                      <a:pt x="165" y="567"/>
                    </a:lnTo>
                    <a:lnTo>
                      <a:pt x="174" y="581"/>
                    </a:lnTo>
                    <a:lnTo>
                      <a:pt x="178" y="599"/>
                    </a:lnTo>
                    <a:lnTo>
                      <a:pt x="187" y="612"/>
                    </a:lnTo>
                    <a:lnTo>
                      <a:pt x="192" y="603"/>
                    </a:lnTo>
                    <a:lnTo>
                      <a:pt x="196" y="531"/>
                    </a:lnTo>
                    <a:lnTo>
                      <a:pt x="205" y="401"/>
                    </a:lnTo>
                    <a:lnTo>
                      <a:pt x="210" y="266"/>
                    </a:lnTo>
                    <a:lnTo>
                      <a:pt x="214" y="162"/>
                    </a:lnTo>
                    <a:lnTo>
                      <a:pt x="223" y="81"/>
                    </a:lnTo>
                    <a:lnTo>
                      <a:pt x="228" y="32"/>
                    </a:lnTo>
                    <a:lnTo>
                      <a:pt x="236" y="0"/>
                    </a:lnTo>
                    <a:lnTo>
                      <a:pt x="241" y="0"/>
                    </a:lnTo>
                    <a:lnTo>
                      <a:pt x="245" y="23"/>
                    </a:lnTo>
                    <a:lnTo>
                      <a:pt x="254" y="63"/>
                    </a:lnTo>
                    <a:lnTo>
                      <a:pt x="259" y="99"/>
                    </a:lnTo>
                    <a:lnTo>
                      <a:pt x="268" y="153"/>
                    </a:lnTo>
                    <a:lnTo>
                      <a:pt x="272" y="194"/>
                    </a:lnTo>
                    <a:lnTo>
                      <a:pt x="277" y="212"/>
                    </a:lnTo>
                    <a:lnTo>
                      <a:pt x="286" y="239"/>
                    </a:lnTo>
                    <a:lnTo>
                      <a:pt x="290" y="275"/>
                    </a:lnTo>
                    <a:lnTo>
                      <a:pt x="294" y="311"/>
                    </a:lnTo>
                    <a:lnTo>
                      <a:pt x="303" y="333"/>
                    </a:lnTo>
                    <a:lnTo>
                      <a:pt x="308" y="396"/>
                    </a:lnTo>
                    <a:lnTo>
                      <a:pt x="317" y="504"/>
                    </a:lnTo>
                    <a:lnTo>
                      <a:pt x="321" y="567"/>
                    </a:lnTo>
                    <a:lnTo>
                      <a:pt x="326" y="594"/>
                    </a:lnTo>
                    <a:lnTo>
                      <a:pt x="335" y="612"/>
                    </a:lnTo>
                    <a:lnTo>
                      <a:pt x="339" y="621"/>
                    </a:lnTo>
                    <a:lnTo>
                      <a:pt x="344" y="621"/>
                    </a:lnTo>
                    <a:lnTo>
                      <a:pt x="352" y="626"/>
                    </a:lnTo>
                    <a:lnTo>
                      <a:pt x="357" y="639"/>
                    </a:lnTo>
                    <a:lnTo>
                      <a:pt x="366" y="648"/>
                    </a:lnTo>
                    <a:lnTo>
                      <a:pt x="370" y="653"/>
                    </a:lnTo>
                    <a:lnTo>
                      <a:pt x="375" y="639"/>
                    </a:lnTo>
                    <a:lnTo>
                      <a:pt x="384" y="621"/>
                    </a:lnTo>
                    <a:lnTo>
                      <a:pt x="388" y="608"/>
                    </a:lnTo>
                    <a:lnTo>
                      <a:pt x="397" y="594"/>
                    </a:lnTo>
                    <a:lnTo>
                      <a:pt x="402" y="576"/>
                    </a:lnTo>
                    <a:lnTo>
                      <a:pt x="406" y="567"/>
                    </a:lnTo>
                    <a:lnTo>
                      <a:pt x="415" y="549"/>
                    </a:lnTo>
                    <a:lnTo>
                      <a:pt x="419" y="531"/>
                    </a:lnTo>
                    <a:lnTo>
                      <a:pt x="424" y="531"/>
                    </a:lnTo>
                    <a:lnTo>
                      <a:pt x="433" y="545"/>
                    </a:lnTo>
                    <a:lnTo>
                      <a:pt x="437" y="545"/>
                    </a:lnTo>
                    <a:lnTo>
                      <a:pt x="446" y="540"/>
                    </a:lnTo>
                    <a:lnTo>
                      <a:pt x="451" y="549"/>
                    </a:lnTo>
                    <a:lnTo>
                      <a:pt x="455" y="563"/>
                    </a:lnTo>
                    <a:lnTo>
                      <a:pt x="464" y="572"/>
                    </a:lnTo>
                    <a:lnTo>
                      <a:pt x="469" y="572"/>
                    </a:lnTo>
                    <a:lnTo>
                      <a:pt x="473" y="572"/>
                    </a:lnTo>
                    <a:lnTo>
                      <a:pt x="482" y="576"/>
                    </a:lnTo>
                    <a:lnTo>
                      <a:pt x="486" y="567"/>
                    </a:lnTo>
                    <a:lnTo>
                      <a:pt x="495" y="558"/>
                    </a:lnTo>
                    <a:lnTo>
                      <a:pt x="500" y="549"/>
                    </a:lnTo>
                    <a:lnTo>
                      <a:pt x="504" y="549"/>
                    </a:lnTo>
                    <a:lnTo>
                      <a:pt x="513" y="549"/>
                    </a:lnTo>
                    <a:lnTo>
                      <a:pt x="518" y="563"/>
                    </a:lnTo>
                    <a:lnTo>
                      <a:pt x="522" y="594"/>
                    </a:lnTo>
                    <a:lnTo>
                      <a:pt x="531" y="599"/>
                    </a:lnTo>
                    <a:lnTo>
                      <a:pt x="535" y="585"/>
                    </a:lnTo>
                    <a:lnTo>
                      <a:pt x="544" y="581"/>
                    </a:lnTo>
                    <a:lnTo>
                      <a:pt x="549" y="572"/>
                    </a:lnTo>
                    <a:lnTo>
                      <a:pt x="553" y="572"/>
                    </a:lnTo>
                    <a:lnTo>
                      <a:pt x="562" y="558"/>
                    </a:lnTo>
                    <a:lnTo>
                      <a:pt x="567" y="549"/>
                    </a:lnTo>
                    <a:lnTo>
                      <a:pt x="576" y="536"/>
                    </a:lnTo>
                    <a:lnTo>
                      <a:pt x="580" y="522"/>
                    </a:lnTo>
                    <a:lnTo>
                      <a:pt x="585" y="522"/>
                    </a:lnTo>
                    <a:lnTo>
                      <a:pt x="593" y="518"/>
                    </a:lnTo>
                    <a:lnTo>
                      <a:pt x="598" y="522"/>
                    </a:lnTo>
                    <a:lnTo>
                      <a:pt x="602" y="518"/>
                    </a:lnTo>
                    <a:lnTo>
                      <a:pt x="611" y="513"/>
                    </a:lnTo>
                    <a:lnTo>
                      <a:pt x="616" y="513"/>
                    </a:lnTo>
                    <a:lnTo>
                      <a:pt x="625" y="513"/>
                    </a:lnTo>
                    <a:lnTo>
                      <a:pt x="629" y="522"/>
                    </a:lnTo>
                    <a:lnTo>
                      <a:pt x="634" y="531"/>
                    </a:lnTo>
                    <a:lnTo>
                      <a:pt x="643" y="522"/>
                    </a:lnTo>
                    <a:lnTo>
                      <a:pt x="647" y="518"/>
                    </a:lnTo>
                    <a:lnTo>
                      <a:pt x="651" y="522"/>
                    </a:lnTo>
                    <a:lnTo>
                      <a:pt x="660" y="536"/>
                    </a:lnTo>
                    <a:lnTo>
                      <a:pt x="665" y="549"/>
                    </a:lnTo>
                    <a:lnTo>
                      <a:pt x="674" y="567"/>
                    </a:lnTo>
                    <a:lnTo>
                      <a:pt x="678" y="563"/>
                    </a:lnTo>
                    <a:lnTo>
                      <a:pt x="683" y="558"/>
                    </a:lnTo>
                    <a:lnTo>
                      <a:pt x="692" y="554"/>
                    </a:lnTo>
                    <a:lnTo>
                      <a:pt x="696" y="554"/>
                    </a:lnTo>
                    <a:lnTo>
                      <a:pt x="705" y="563"/>
                    </a:lnTo>
                    <a:lnTo>
                      <a:pt x="710" y="567"/>
                    </a:lnTo>
                    <a:lnTo>
                      <a:pt x="714" y="572"/>
                    </a:lnTo>
                    <a:lnTo>
                      <a:pt x="723" y="581"/>
                    </a:lnTo>
                    <a:lnTo>
                      <a:pt x="727" y="603"/>
                    </a:lnTo>
                    <a:lnTo>
                      <a:pt x="732" y="608"/>
                    </a:lnTo>
                    <a:lnTo>
                      <a:pt x="741" y="590"/>
                    </a:lnTo>
                    <a:lnTo>
                      <a:pt x="745" y="572"/>
                    </a:lnTo>
                    <a:lnTo>
                      <a:pt x="754" y="558"/>
                    </a:lnTo>
                    <a:lnTo>
                      <a:pt x="759" y="554"/>
                    </a:lnTo>
                    <a:lnTo>
                      <a:pt x="763" y="558"/>
                    </a:lnTo>
                    <a:lnTo>
                      <a:pt x="772" y="567"/>
                    </a:lnTo>
                    <a:lnTo>
                      <a:pt x="776" y="590"/>
                    </a:lnTo>
                    <a:lnTo>
                      <a:pt x="781" y="608"/>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4" name="Freeform 67"/>
              <p:cNvSpPr>
                <a:spLocks/>
              </p:cNvSpPr>
              <p:nvPr/>
            </p:nvSpPr>
            <p:spPr bwMode="auto">
              <a:xfrm>
                <a:off x="7188229" y="1316032"/>
                <a:ext cx="1239838" cy="1114425"/>
              </a:xfrm>
              <a:custGeom>
                <a:avLst/>
                <a:gdLst>
                  <a:gd name="T0" fmla="*/ 2147483646 w 781"/>
                  <a:gd name="T1" fmla="*/ 2147483646 h 702"/>
                  <a:gd name="T2" fmla="*/ 2147483646 w 781"/>
                  <a:gd name="T3" fmla="*/ 2147483646 h 702"/>
                  <a:gd name="T4" fmla="*/ 2147483646 w 781"/>
                  <a:gd name="T5" fmla="*/ 2147483646 h 702"/>
                  <a:gd name="T6" fmla="*/ 2147483646 w 781"/>
                  <a:gd name="T7" fmla="*/ 2147483646 h 702"/>
                  <a:gd name="T8" fmla="*/ 2147483646 w 781"/>
                  <a:gd name="T9" fmla="*/ 2147483646 h 702"/>
                  <a:gd name="T10" fmla="*/ 2147483646 w 781"/>
                  <a:gd name="T11" fmla="*/ 2147483646 h 702"/>
                  <a:gd name="T12" fmla="*/ 2147483646 w 781"/>
                  <a:gd name="T13" fmla="*/ 2147483646 h 702"/>
                  <a:gd name="T14" fmla="*/ 2147483646 w 781"/>
                  <a:gd name="T15" fmla="*/ 2147483646 h 702"/>
                  <a:gd name="T16" fmla="*/ 2147483646 w 781"/>
                  <a:gd name="T17" fmla="*/ 2147483646 h 702"/>
                  <a:gd name="T18" fmla="*/ 2147483646 w 781"/>
                  <a:gd name="T19" fmla="*/ 2147483646 h 702"/>
                  <a:gd name="T20" fmla="*/ 2147483646 w 781"/>
                  <a:gd name="T21" fmla="*/ 2147483646 h 702"/>
                  <a:gd name="T22" fmla="*/ 2147483646 w 781"/>
                  <a:gd name="T23" fmla="*/ 2147483646 h 702"/>
                  <a:gd name="T24" fmla="*/ 2147483646 w 781"/>
                  <a:gd name="T25" fmla="*/ 2147483646 h 702"/>
                  <a:gd name="T26" fmla="*/ 2147483646 w 781"/>
                  <a:gd name="T27" fmla="*/ 2147483646 h 702"/>
                  <a:gd name="T28" fmla="*/ 2147483646 w 781"/>
                  <a:gd name="T29" fmla="*/ 2147483646 h 702"/>
                  <a:gd name="T30" fmla="*/ 2147483646 w 781"/>
                  <a:gd name="T31" fmla="*/ 2147483646 h 702"/>
                  <a:gd name="T32" fmla="*/ 2147483646 w 781"/>
                  <a:gd name="T33" fmla="*/ 2147483646 h 702"/>
                  <a:gd name="T34" fmla="*/ 2147483646 w 781"/>
                  <a:gd name="T35" fmla="*/ 2147483646 h 702"/>
                  <a:gd name="T36" fmla="*/ 2147483646 w 781"/>
                  <a:gd name="T37" fmla="*/ 2147483646 h 702"/>
                  <a:gd name="T38" fmla="*/ 2147483646 w 781"/>
                  <a:gd name="T39" fmla="*/ 2147483646 h 702"/>
                  <a:gd name="T40" fmla="*/ 2147483646 w 781"/>
                  <a:gd name="T41" fmla="*/ 2147483646 h 702"/>
                  <a:gd name="T42" fmla="*/ 2147483646 w 781"/>
                  <a:gd name="T43" fmla="*/ 2147483646 h 702"/>
                  <a:gd name="T44" fmla="*/ 2147483646 w 781"/>
                  <a:gd name="T45" fmla="*/ 2147483646 h 702"/>
                  <a:gd name="T46" fmla="*/ 2147483646 w 781"/>
                  <a:gd name="T47" fmla="*/ 2147483646 h 702"/>
                  <a:gd name="T48" fmla="*/ 2147483646 w 781"/>
                  <a:gd name="T49" fmla="*/ 2147483646 h 702"/>
                  <a:gd name="T50" fmla="*/ 2147483646 w 781"/>
                  <a:gd name="T51" fmla="*/ 2147483646 h 702"/>
                  <a:gd name="T52" fmla="*/ 2147483646 w 781"/>
                  <a:gd name="T53" fmla="*/ 2147483646 h 702"/>
                  <a:gd name="T54" fmla="*/ 2147483646 w 781"/>
                  <a:gd name="T55" fmla="*/ 2147483646 h 702"/>
                  <a:gd name="T56" fmla="*/ 2147483646 w 781"/>
                  <a:gd name="T57" fmla="*/ 2147483646 h 702"/>
                  <a:gd name="T58" fmla="*/ 2147483646 w 781"/>
                  <a:gd name="T59" fmla="*/ 2147483646 h 702"/>
                  <a:gd name="T60" fmla="*/ 2147483646 w 781"/>
                  <a:gd name="T61" fmla="*/ 2147483646 h 702"/>
                  <a:gd name="T62" fmla="*/ 2147483646 w 781"/>
                  <a:gd name="T63" fmla="*/ 2147483646 h 702"/>
                  <a:gd name="T64" fmla="*/ 2147483646 w 781"/>
                  <a:gd name="T65" fmla="*/ 2147483646 h 702"/>
                  <a:gd name="T66" fmla="*/ 2147483646 w 781"/>
                  <a:gd name="T67" fmla="*/ 2147483646 h 702"/>
                  <a:gd name="T68" fmla="*/ 2147483646 w 781"/>
                  <a:gd name="T69" fmla="*/ 2147483646 h 702"/>
                  <a:gd name="T70" fmla="*/ 2147483646 w 781"/>
                  <a:gd name="T71" fmla="*/ 2147483646 h 702"/>
                  <a:gd name="T72" fmla="*/ 2147483646 w 781"/>
                  <a:gd name="T73" fmla="*/ 2147483646 h 702"/>
                  <a:gd name="T74" fmla="*/ 2147483646 w 781"/>
                  <a:gd name="T75" fmla="*/ 2147483646 h 702"/>
                  <a:gd name="T76" fmla="*/ 2147483646 w 781"/>
                  <a:gd name="T77" fmla="*/ 2147483646 h 702"/>
                  <a:gd name="T78" fmla="*/ 2147483646 w 781"/>
                  <a:gd name="T79" fmla="*/ 2147483646 h 702"/>
                  <a:gd name="T80" fmla="*/ 2147483646 w 781"/>
                  <a:gd name="T81" fmla="*/ 2147483646 h 702"/>
                  <a:gd name="T82" fmla="*/ 2147483646 w 781"/>
                  <a:gd name="T83" fmla="*/ 2147483646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702"/>
                  <a:gd name="T128" fmla="*/ 781 w 781"/>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702">
                    <a:moveTo>
                      <a:pt x="0" y="580"/>
                    </a:moveTo>
                    <a:lnTo>
                      <a:pt x="9" y="589"/>
                    </a:lnTo>
                    <a:lnTo>
                      <a:pt x="13" y="594"/>
                    </a:lnTo>
                    <a:lnTo>
                      <a:pt x="18" y="603"/>
                    </a:lnTo>
                    <a:lnTo>
                      <a:pt x="27" y="607"/>
                    </a:lnTo>
                    <a:lnTo>
                      <a:pt x="31" y="598"/>
                    </a:lnTo>
                    <a:lnTo>
                      <a:pt x="36" y="585"/>
                    </a:lnTo>
                    <a:lnTo>
                      <a:pt x="45" y="589"/>
                    </a:lnTo>
                    <a:lnTo>
                      <a:pt x="49" y="589"/>
                    </a:lnTo>
                    <a:lnTo>
                      <a:pt x="58" y="576"/>
                    </a:lnTo>
                    <a:lnTo>
                      <a:pt x="62" y="567"/>
                    </a:lnTo>
                    <a:lnTo>
                      <a:pt x="67" y="562"/>
                    </a:lnTo>
                    <a:lnTo>
                      <a:pt x="76" y="553"/>
                    </a:lnTo>
                    <a:lnTo>
                      <a:pt x="80" y="549"/>
                    </a:lnTo>
                    <a:lnTo>
                      <a:pt x="89" y="549"/>
                    </a:lnTo>
                    <a:lnTo>
                      <a:pt x="94" y="544"/>
                    </a:lnTo>
                    <a:lnTo>
                      <a:pt x="98" y="531"/>
                    </a:lnTo>
                    <a:lnTo>
                      <a:pt x="107" y="517"/>
                    </a:lnTo>
                    <a:lnTo>
                      <a:pt x="111" y="517"/>
                    </a:lnTo>
                    <a:lnTo>
                      <a:pt x="116" y="522"/>
                    </a:lnTo>
                    <a:lnTo>
                      <a:pt x="125" y="526"/>
                    </a:lnTo>
                    <a:lnTo>
                      <a:pt x="129" y="517"/>
                    </a:lnTo>
                    <a:lnTo>
                      <a:pt x="138" y="513"/>
                    </a:lnTo>
                    <a:lnTo>
                      <a:pt x="143" y="504"/>
                    </a:lnTo>
                    <a:lnTo>
                      <a:pt x="147" y="508"/>
                    </a:lnTo>
                    <a:lnTo>
                      <a:pt x="156" y="522"/>
                    </a:lnTo>
                    <a:lnTo>
                      <a:pt x="161" y="544"/>
                    </a:lnTo>
                    <a:lnTo>
                      <a:pt x="165" y="553"/>
                    </a:lnTo>
                    <a:lnTo>
                      <a:pt x="174" y="562"/>
                    </a:lnTo>
                    <a:lnTo>
                      <a:pt x="178" y="580"/>
                    </a:lnTo>
                    <a:lnTo>
                      <a:pt x="187" y="603"/>
                    </a:lnTo>
                    <a:lnTo>
                      <a:pt x="192" y="616"/>
                    </a:lnTo>
                    <a:lnTo>
                      <a:pt x="196" y="562"/>
                    </a:lnTo>
                    <a:lnTo>
                      <a:pt x="205" y="441"/>
                    </a:lnTo>
                    <a:lnTo>
                      <a:pt x="210" y="319"/>
                    </a:lnTo>
                    <a:lnTo>
                      <a:pt x="214" y="207"/>
                    </a:lnTo>
                    <a:lnTo>
                      <a:pt x="223" y="121"/>
                    </a:lnTo>
                    <a:lnTo>
                      <a:pt x="228" y="54"/>
                    </a:lnTo>
                    <a:lnTo>
                      <a:pt x="236" y="9"/>
                    </a:lnTo>
                    <a:lnTo>
                      <a:pt x="241" y="0"/>
                    </a:lnTo>
                    <a:lnTo>
                      <a:pt x="245" y="27"/>
                    </a:lnTo>
                    <a:lnTo>
                      <a:pt x="254" y="76"/>
                    </a:lnTo>
                    <a:lnTo>
                      <a:pt x="259" y="121"/>
                    </a:lnTo>
                    <a:lnTo>
                      <a:pt x="268" y="157"/>
                    </a:lnTo>
                    <a:lnTo>
                      <a:pt x="272" y="193"/>
                    </a:lnTo>
                    <a:lnTo>
                      <a:pt x="277" y="220"/>
                    </a:lnTo>
                    <a:lnTo>
                      <a:pt x="286" y="238"/>
                    </a:lnTo>
                    <a:lnTo>
                      <a:pt x="290" y="265"/>
                    </a:lnTo>
                    <a:lnTo>
                      <a:pt x="294" y="301"/>
                    </a:lnTo>
                    <a:lnTo>
                      <a:pt x="303" y="333"/>
                    </a:lnTo>
                    <a:lnTo>
                      <a:pt x="308" y="400"/>
                    </a:lnTo>
                    <a:lnTo>
                      <a:pt x="317" y="495"/>
                    </a:lnTo>
                    <a:lnTo>
                      <a:pt x="321" y="549"/>
                    </a:lnTo>
                    <a:lnTo>
                      <a:pt x="326" y="598"/>
                    </a:lnTo>
                    <a:lnTo>
                      <a:pt x="335" y="639"/>
                    </a:lnTo>
                    <a:lnTo>
                      <a:pt x="339" y="657"/>
                    </a:lnTo>
                    <a:lnTo>
                      <a:pt x="344" y="666"/>
                    </a:lnTo>
                    <a:lnTo>
                      <a:pt x="352" y="670"/>
                    </a:lnTo>
                    <a:lnTo>
                      <a:pt x="357" y="688"/>
                    </a:lnTo>
                    <a:lnTo>
                      <a:pt x="366" y="702"/>
                    </a:lnTo>
                    <a:lnTo>
                      <a:pt x="370" y="702"/>
                    </a:lnTo>
                    <a:lnTo>
                      <a:pt x="375" y="702"/>
                    </a:lnTo>
                    <a:lnTo>
                      <a:pt x="384" y="697"/>
                    </a:lnTo>
                    <a:lnTo>
                      <a:pt x="388" y="693"/>
                    </a:lnTo>
                    <a:lnTo>
                      <a:pt x="397" y="697"/>
                    </a:lnTo>
                    <a:lnTo>
                      <a:pt x="402" y="688"/>
                    </a:lnTo>
                    <a:lnTo>
                      <a:pt x="406" y="670"/>
                    </a:lnTo>
                    <a:lnTo>
                      <a:pt x="415" y="657"/>
                    </a:lnTo>
                    <a:lnTo>
                      <a:pt x="419" y="639"/>
                    </a:lnTo>
                    <a:lnTo>
                      <a:pt x="424" y="625"/>
                    </a:lnTo>
                    <a:lnTo>
                      <a:pt x="433" y="612"/>
                    </a:lnTo>
                    <a:lnTo>
                      <a:pt x="437" y="612"/>
                    </a:lnTo>
                    <a:lnTo>
                      <a:pt x="446" y="612"/>
                    </a:lnTo>
                    <a:lnTo>
                      <a:pt x="451" y="607"/>
                    </a:lnTo>
                    <a:lnTo>
                      <a:pt x="455" y="603"/>
                    </a:lnTo>
                    <a:lnTo>
                      <a:pt x="464" y="589"/>
                    </a:lnTo>
                    <a:lnTo>
                      <a:pt x="469" y="580"/>
                    </a:lnTo>
                    <a:lnTo>
                      <a:pt x="473" y="571"/>
                    </a:lnTo>
                    <a:lnTo>
                      <a:pt x="482" y="562"/>
                    </a:lnTo>
                    <a:lnTo>
                      <a:pt x="486" y="540"/>
                    </a:lnTo>
                    <a:lnTo>
                      <a:pt x="495" y="526"/>
                    </a:lnTo>
                    <a:lnTo>
                      <a:pt x="500" y="522"/>
                    </a:lnTo>
                    <a:lnTo>
                      <a:pt x="504" y="508"/>
                    </a:lnTo>
                    <a:lnTo>
                      <a:pt x="513" y="504"/>
                    </a:lnTo>
                    <a:lnTo>
                      <a:pt x="518" y="513"/>
                    </a:lnTo>
                    <a:lnTo>
                      <a:pt x="522" y="517"/>
                    </a:lnTo>
                    <a:lnTo>
                      <a:pt x="531" y="508"/>
                    </a:lnTo>
                    <a:lnTo>
                      <a:pt x="535" y="504"/>
                    </a:lnTo>
                    <a:lnTo>
                      <a:pt x="544" y="517"/>
                    </a:lnTo>
                    <a:lnTo>
                      <a:pt x="549" y="531"/>
                    </a:lnTo>
                    <a:lnTo>
                      <a:pt x="553" y="549"/>
                    </a:lnTo>
                    <a:lnTo>
                      <a:pt x="562" y="558"/>
                    </a:lnTo>
                    <a:lnTo>
                      <a:pt x="567" y="567"/>
                    </a:lnTo>
                    <a:lnTo>
                      <a:pt x="576" y="567"/>
                    </a:lnTo>
                    <a:lnTo>
                      <a:pt x="580" y="562"/>
                    </a:lnTo>
                    <a:lnTo>
                      <a:pt x="585" y="567"/>
                    </a:lnTo>
                    <a:lnTo>
                      <a:pt x="593" y="562"/>
                    </a:lnTo>
                    <a:lnTo>
                      <a:pt x="598" y="549"/>
                    </a:lnTo>
                    <a:lnTo>
                      <a:pt x="602" y="544"/>
                    </a:lnTo>
                    <a:lnTo>
                      <a:pt x="611" y="544"/>
                    </a:lnTo>
                    <a:lnTo>
                      <a:pt x="616" y="558"/>
                    </a:lnTo>
                    <a:lnTo>
                      <a:pt x="625" y="576"/>
                    </a:lnTo>
                    <a:lnTo>
                      <a:pt x="629" y="580"/>
                    </a:lnTo>
                    <a:lnTo>
                      <a:pt x="634" y="603"/>
                    </a:lnTo>
                    <a:lnTo>
                      <a:pt x="643" y="616"/>
                    </a:lnTo>
                    <a:lnTo>
                      <a:pt x="647" y="625"/>
                    </a:lnTo>
                    <a:lnTo>
                      <a:pt x="651" y="616"/>
                    </a:lnTo>
                    <a:lnTo>
                      <a:pt x="660" y="607"/>
                    </a:lnTo>
                    <a:lnTo>
                      <a:pt x="665" y="585"/>
                    </a:lnTo>
                    <a:lnTo>
                      <a:pt x="674" y="562"/>
                    </a:lnTo>
                    <a:lnTo>
                      <a:pt x="678" y="553"/>
                    </a:lnTo>
                    <a:lnTo>
                      <a:pt x="683" y="562"/>
                    </a:lnTo>
                    <a:lnTo>
                      <a:pt x="692" y="567"/>
                    </a:lnTo>
                    <a:lnTo>
                      <a:pt x="696" y="567"/>
                    </a:lnTo>
                    <a:lnTo>
                      <a:pt x="705" y="567"/>
                    </a:lnTo>
                    <a:lnTo>
                      <a:pt x="710" y="576"/>
                    </a:lnTo>
                    <a:lnTo>
                      <a:pt x="714" y="580"/>
                    </a:lnTo>
                    <a:lnTo>
                      <a:pt x="723" y="580"/>
                    </a:lnTo>
                    <a:lnTo>
                      <a:pt x="727" y="585"/>
                    </a:lnTo>
                    <a:lnTo>
                      <a:pt x="732" y="598"/>
                    </a:lnTo>
                    <a:lnTo>
                      <a:pt x="741" y="594"/>
                    </a:lnTo>
                    <a:lnTo>
                      <a:pt x="745" y="580"/>
                    </a:lnTo>
                    <a:lnTo>
                      <a:pt x="754" y="567"/>
                    </a:lnTo>
                    <a:lnTo>
                      <a:pt x="759" y="567"/>
                    </a:lnTo>
                    <a:lnTo>
                      <a:pt x="763" y="562"/>
                    </a:lnTo>
                    <a:lnTo>
                      <a:pt x="772" y="562"/>
                    </a:lnTo>
                    <a:lnTo>
                      <a:pt x="776" y="553"/>
                    </a:lnTo>
                    <a:lnTo>
                      <a:pt x="781" y="562"/>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 name="Freeform 68"/>
              <p:cNvSpPr>
                <a:spLocks/>
              </p:cNvSpPr>
              <p:nvPr/>
            </p:nvSpPr>
            <p:spPr bwMode="auto">
              <a:xfrm>
                <a:off x="7188229" y="1344607"/>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2147483646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477"/>
                    </a:moveTo>
                    <a:lnTo>
                      <a:pt x="9" y="472"/>
                    </a:lnTo>
                    <a:lnTo>
                      <a:pt x="13" y="459"/>
                    </a:lnTo>
                    <a:lnTo>
                      <a:pt x="18" y="441"/>
                    </a:lnTo>
                    <a:lnTo>
                      <a:pt x="27" y="441"/>
                    </a:lnTo>
                    <a:lnTo>
                      <a:pt x="31" y="454"/>
                    </a:lnTo>
                    <a:lnTo>
                      <a:pt x="36" y="459"/>
                    </a:lnTo>
                    <a:lnTo>
                      <a:pt x="45" y="463"/>
                    </a:lnTo>
                    <a:lnTo>
                      <a:pt x="49" y="486"/>
                    </a:lnTo>
                    <a:lnTo>
                      <a:pt x="58" y="508"/>
                    </a:lnTo>
                    <a:lnTo>
                      <a:pt x="62" y="526"/>
                    </a:lnTo>
                    <a:lnTo>
                      <a:pt x="67" y="540"/>
                    </a:lnTo>
                    <a:lnTo>
                      <a:pt x="76" y="558"/>
                    </a:lnTo>
                    <a:lnTo>
                      <a:pt x="80" y="571"/>
                    </a:lnTo>
                    <a:lnTo>
                      <a:pt x="89" y="585"/>
                    </a:lnTo>
                    <a:lnTo>
                      <a:pt x="94" y="585"/>
                    </a:lnTo>
                    <a:lnTo>
                      <a:pt x="98" y="585"/>
                    </a:lnTo>
                    <a:lnTo>
                      <a:pt x="107" y="598"/>
                    </a:lnTo>
                    <a:lnTo>
                      <a:pt x="111" y="585"/>
                    </a:lnTo>
                    <a:lnTo>
                      <a:pt x="116" y="589"/>
                    </a:lnTo>
                    <a:lnTo>
                      <a:pt x="125" y="585"/>
                    </a:lnTo>
                    <a:lnTo>
                      <a:pt x="129" y="562"/>
                    </a:lnTo>
                    <a:lnTo>
                      <a:pt x="138" y="540"/>
                    </a:lnTo>
                    <a:lnTo>
                      <a:pt x="143" y="517"/>
                    </a:lnTo>
                    <a:lnTo>
                      <a:pt x="147" y="504"/>
                    </a:lnTo>
                    <a:lnTo>
                      <a:pt x="156" y="513"/>
                    </a:lnTo>
                    <a:lnTo>
                      <a:pt x="161" y="517"/>
                    </a:lnTo>
                    <a:lnTo>
                      <a:pt x="165" y="513"/>
                    </a:lnTo>
                    <a:lnTo>
                      <a:pt x="174" y="499"/>
                    </a:lnTo>
                    <a:lnTo>
                      <a:pt x="178" y="499"/>
                    </a:lnTo>
                    <a:lnTo>
                      <a:pt x="187" y="504"/>
                    </a:lnTo>
                    <a:lnTo>
                      <a:pt x="192" y="508"/>
                    </a:lnTo>
                    <a:lnTo>
                      <a:pt x="196" y="459"/>
                    </a:lnTo>
                    <a:lnTo>
                      <a:pt x="205" y="364"/>
                    </a:lnTo>
                    <a:lnTo>
                      <a:pt x="210" y="261"/>
                    </a:lnTo>
                    <a:lnTo>
                      <a:pt x="214" y="175"/>
                    </a:lnTo>
                    <a:lnTo>
                      <a:pt x="223" y="112"/>
                    </a:lnTo>
                    <a:lnTo>
                      <a:pt x="228" y="63"/>
                    </a:lnTo>
                    <a:lnTo>
                      <a:pt x="236" y="18"/>
                    </a:lnTo>
                    <a:lnTo>
                      <a:pt x="241" y="0"/>
                    </a:lnTo>
                    <a:lnTo>
                      <a:pt x="245" y="13"/>
                    </a:lnTo>
                    <a:lnTo>
                      <a:pt x="254" y="36"/>
                    </a:lnTo>
                    <a:lnTo>
                      <a:pt x="259" y="58"/>
                    </a:lnTo>
                    <a:lnTo>
                      <a:pt x="268" y="94"/>
                    </a:lnTo>
                    <a:lnTo>
                      <a:pt x="272" y="130"/>
                    </a:lnTo>
                    <a:lnTo>
                      <a:pt x="277" y="175"/>
                    </a:lnTo>
                    <a:lnTo>
                      <a:pt x="286" y="211"/>
                    </a:lnTo>
                    <a:lnTo>
                      <a:pt x="290" y="243"/>
                    </a:lnTo>
                    <a:lnTo>
                      <a:pt x="294" y="265"/>
                    </a:lnTo>
                    <a:lnTo>
                      <a:pt x="303" y="283"/>
                    </a:lnTo>
                    <a:lnTo>
                      <a:pt x="308" y="351"/>
                    </a:lnTo>
                    <a:lnTo>
                      <a:pt x="317" y="463"/>
                    </a:lnTo>
                    <a:lnTo>
                      <a:pt x="321" y="544"/>
                    </a:lnTo>
                    <a:lnTo>
                      <a:pt x="326" y="603"/>
                    </a:lnTo>
                    <a:lnTo>
                      <a:pt x="335" y="625"/>
                    </a:lnTo>
                    <a:lnTo>
                      <a:pt x="339" y="630"/>
                    </a:lnTo>
                    <a:lnTo>
                      <a:pt x="344" y="634"/>
                    </a:lnTo>
                    <a:lnTo>
                      <a:pt x="352" y="621"/>
                    </a:lnTo>
                    <a:lnTo>
                      <a:pt x="357" y="607"/>
                    </a:lnTo>
                    <a:lnTo>
                      <a:pt x="366" y="607"/>
                    </a:lnTo>
                    <a:lnTo>
                      <a:pt x="370" y="616"/>
                    </a:lnTo>
                    <a:lnTo>
                      <a:pt x="375" y="621"/>
                    </a:lnTo>
                    <a:lnTo>
                      <a:pt x="384" y="616"/>
                    </a:lnTo>
                    <a:lnTo>
                      <a:pt x="388" y="612"/>
                    </a:lnTo>
                    <a:lnTo>
                      <a:pt x="397" y="616"/>
                    </a:lnTo>
                    <a:lnTo>
                      <a:pt x="402" y="621"/>
                    </a:lnTo>
                    <a:lnTo>
                      <a:pt x="406" y="630"/>
                    </a:lnTo>
                    <a:lnTo>
                      <a:pt x="415" y="634"/>
                    </a:lnTo>
                    <a:lnTo>
                      <a:pt x="419" y="621"/>
                    </a:lnTo>
                    <a:lnTo>
                      <a:pt x="424" y="621"/>
                    </a:lnTo>
                    <a:lnTo>
                      <a:pt x="433" y="621"/>
                    </a:lnTo>
                    <a:lnTo>
                      <a:pt x="437" y="607"/>
                    </a:lnTo>
                    <a:lnTo>
                      <a:pt x="446" y="603"/>
                    </a:lnTo>
                    <a:lnTo>
                      <a:pt x="451" y="589"/>
                    </a:lnTo>
                    <a:lnTo>
                      <a:pt x="455" y="594"/>
                    </a:lnTo>
                    <a:lnTo>
                      <a:pt x="464" y="580"/>
                    </a:lnTo>
                    <a:lnTo>
                      <a:pt x="469" y="580"/>
                    </a:lnTo>
                    <a:lnTo>
                      <a:pt x="473" y="589"/>
                    </a:lnTo>
                    <a:lnTo>
                      <a:pt x="482" y="585"/>
                    </a:lnTo>
                    <a:lnTo>
                      <a:pt x="486" y="571"/>
                    </a:lnTo>
                    <a:lnTo>
                      <a:pt x="495" y="562"/>
                    </a:lnTo>
                    <a:lnTo>
                      <a:pt x="500" y="544"/>
                    </a:lnTo>
                    <a:lnTo>
                      <a:pt x="504" y="544"/>
                    </a:lnTo>
                    <a:lnTo>
                      <a:pt x="513" y="544"/>
                    </a:lnTo>
                    <a:lnTo>
                      <a:pt x="518" y="544"/>
                    </a:lnTo>
                    <a:lnTo>
                      <a:pt x="522" y="544"/>
                    </a:lnTo>
                    <a:lnTo>
                      <a:pt x="531" y="544"/>
                    </a:lnTo>
                    <a:lnTo>
                      <a:pt x="535" y="544"/>
                    </a:lnTo>
                    <a:lnTo>
                      <a:pt x="544" y="535"/>
                    </a:lnTo>
                    <a:lnTo>
                      <a:pt x="549" y="526"/>
                    </a:lnTo>
                    <a:lnTo>
                      <a:pt x="553" y="517"/>
                    </a:lnTo>
                    <a:lnTo>
                      <a:pt x="562" y="522"/>
                    </a:lnTo>
                    <a:lnTo>
                      <a:pt x="567" y="522"/>
                    </a:lnTo>
                    <a:lnTo>
                      <a:pt x="576" y="508"/>
                    </a:lnTo>
                    <a:lnTo>
                      <a:pt x="580" y="522"/>
                    </a:lnTo>
                    <a:lnTo>
                      <a:pt x="585" y="522"/>
                    </a:lnTo>
                    <a:lnTo>
                      <a:pt x="593" y="517"/>
                    </a:lnTo>
                    <a:lnTo>
                      <a:pt x="598" y="508"/>
                    </a:lnTo>
                    <a:lnTo>
                      <a:pt x="602" y="508"/>
                    </a:lnTo>
                    <a:lnTo>
                      <a:pt x="611" y="508"/>
                    </a:lnTo>
                    <a:lnTo>
                      <a:pt x="616" y="513"/>
                    </a:lnTo>
                    <a:lnTo>
                      <a:pt x="625" y="531"/>
                    </a:lnTo>
                    <a:lnTo>
                      <a:pt x="629" y="553"/>
                    </a:lnTo>
                    <a:lnTo>
                      <a:pt x="634" y="558"/>
                    </a:lnTo>
                    <a:lnTo>
                      <a:pt x="643" y="558"/>
                    </a:lnTo>
                    <a:lnTo>
                      <a:pt x="647" y="558"/>
                    </a:lnTo>
                    <a:lnTo>
                      <a:pt x="651" y="549"/>
                    </a:lnTo>
                    <a:lnTo>
                      <a:pt x="660" y="544"/>
                    </a:lnTo>
                    <a:lnTo>
                      <a:pt x="665" y="553"/>
                    </a:lnTo>
                    <a:lnTo>
                      <a:pt x="674" y="576"/>
                    </a:lnTo>
                    <a:lnTo>
                      <a:pt x="678" y="603"/>
                    </a:lnTo>
                    <a:lnTo>
                      <a:pt x="683" y="607"/>
                    </a:lnTo>
                    <a:lnTo>
                      <a:pt x="692" y="612"/>
                    </a:lnTo>
                    <a:lnTo>
                      <a:pt x="696" y="612"/>
                    </a:lnTo>
                    <a:lnTo>
                      <a:pt x="705" y="621"/>
                    </a:lnTo>
                    <a:lnTo>
                      <a:pt x="710" y="607"/>
                    </a:lnTo>
                    <a:lnTo>
                      <a:pt x="714" y="571"/>
                    </a:lnTo>
                    <a:lnTo>
                      <a:pt x="723" y="571"/>
                    </a:lnTo>
                    <a:lnTo>
                      <a:pt x="727" y="571"/>
                    </a:lnTo>
                    <a:lnTo>
                      <a:pt x="732" y="562"/>
                    </a:lnTo>
                    <a:lnTo>
                      <a:pt x="741" y="562"/>
                    </a:lnTo>
                    <a:lnTo>
                      <a:pt x="745" y="562"/>
                    </a:lnTo>
                    <a:lnTo>
                      <a:pt x="754" y="562"/>
                    </a:lnTo>
                    <a:lnTo>
                      <a:pt x="759" y="571"/>
                    </a:lnTo>
                    <a:lnTo>
                      <a:pt x="763" y="576"/>
                    </a:lnTo>
                    <a:lnTo>
                      <a:pt x="772" y="567"/>
                    </a:lnTo>
                    <a:lnTo>
                      <a:pt x="776" y="553"/>
                    </a:lnTo>
                    <a:lnTo>
                      <a:pt x="781" y="544"/>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 name="Freeform 69"/>
              <p:cNvSpPr>
                <a:spLocks/>
              </p:cNvSpPr>
              <p:nvPr/>
            </p:nvSpPr>
            <p:spPr bwMode="auto">
              <a:xfrm>
                <a:off x="7188229" y="1350957"/>
                <a:ext cx="1239838" cy="1057275"/>
              </a:xfrm>
              <a:custGeom>
                <a:avLst/>
                <a:gdLst>
                  <a:gd name="T0" fmla="*/ 2147483646 w 781"/>
                  <a:gd name="T1" fmla="*/ 2147483646 h 666"/>
                  <a:gd name="T2" fmla="*/ 2147483646 w 781"/>
                  <a:gd name="T3" fmla="*/ 2147483646 h 666"/>
                  <a:gd name="T4" fmla="*/ 2147483646 w 781"/>
                  <a:gd name="T5" fmla="*/ 2147483646 h 666"/>
                  <a:gd name="T6" fmla="*/ 2147483646 w 781"/>
                  <a:gd name="T7" fmla="*/ 2147483646 h 666"/>
                  <a:gd name="T8" fmla="*/ 2147483646 w 781"/>
                  <a:gd name="T9" fmla="*/ 2147483646 h 666"/>
                  <a:gd name="T10" fmla="*/ 2147483646 w 781"/>
                  <a:gd name="T11" fmla="*/ 2147483646 h 666"/>
                  <a:gd name="T12" fmla="*/ 2147483646 w 781"/>
                  <a:gd name="T13" fmla="*/ 2147483646 h 666"/>
                  <a:gd name="T14" fmla="*/ 2147483646 w 781"/>
                  <a:gd name="T15" fmla="*/ 2147483646 h 666"/>
                  <a:gd name="T16" fmla="*/ 2147483646 w 781"/>
                  <a:gd name="T17" fmla="*/ 2147483646 h 666"/>
                  <a:gd name="T18" fmla="*/ 2147483646 w 781"/>
                  <a:gd name="T19" fmla="*/ 2147483646 h 666"/>
                  <a:gd name="T20" fmla="*/ 2147483646 w 781"/>
                  <a:gd name="T21" fmla="*/ 2147483646 h 666"/>
                  <a:gd name="T22" fmla="*/ 2147483646 w 781"/>
                  <a:gd name="T23" fmla="*/ 2147483646 h 666"/>
                  <a:gd name="T24" fmla="*/ 2147483646 w 781"/>
                  <a:gd name="T25" fmla="*/ 0 h 666"/>
                  <a:gd name="T26" fmla="*/ 2147483646 w 781"/>
                  <a:gd name="T27" fmla="*/ 2147483646 h 666"/>
                  <a:gd name="T28" fmla="*/ 2147483646 w 781"/>
                  <a:gd name="T29" fmla="*/ 2147483646 h 666"/>
                  <a:gd name="T30" fmla="*/ 2147483646 w 781"/>
                  <a:gd name="T31" fmla="*/ 2147483646 h 666"/>
                  <a:gd name="T32" fmla="*/ 2147483646 w 781"/>
                  <a:gd name="T33" fmla="*/ 2147483646 h 666"/>
                  <a:gd name="T34" fmla="*/ 2147483646 w 781"/>
                  <a:gd name="T35" fmla="*/ 2147483646 h 666"/>
                  <a:gd name="T36" fmla="*/ 2147483646 w 781"/>
                  <a:gd name="T37" fmla="*/ 2147483646 h 666"/>
                  <a:gd name="T38" fmla="*/ 2147483646 w 781"/>
                  <a:gd name="T39" fmla="*/ 2147483646 h 666"/>
                  <a:gd name="T40" fmla="*/ 2147483646 w 781"/>
                  <a:gd name="T41" fmla="*/ 2147483646 h 666"/>
                  <a:gd name="T42" fmla="*/ 2147483646 w 781"/>
                  <a:gd name="T43" fmla="*/ 2147483646 h 666"/>
                  <a:gd name="T44" fmla="*/ 2147483646 w 781"/>
                  <a:gd name="T45" fmla="*/ 2147483646 h 666"/>
                  <a:gd name="T46" fmla="*/ 2147483646 w 781"/>
                  <a:gd name="T47" fmla="*/ 2147483646 h 666"/>
                  <a:gd name="T48" fmla="*/ 2147483646 w 781"/>
                  <a:gd name="T49" fmla="*/ 2147483646 h 666"/>
                  <a:gd name="T50" fmla="*/ 2147483646 w 781"/>
                  <a:gd name="T51" fmla="*/ 2147483646 h 666"/>
                  <a:gd name="T52" fmla="*/ 2147483646 w 781"/>
                  <a:gd name="T53" fmla="*/ 2147483646 h 666"/>
                  <a:gd name="T54" fmla="*/ 2147483646 w 781"/>
                  <a:gd name="T55" fmla="*/ 2147483646 h 666"/>
                  <a:gd name="T56" fmla="*/ 2147483646 w 781"/>
                  <a:gd name="T57" fmla="*/ 2147483646 h 666"/>
                  <a:gd name="T58" fmla="*/ 2147483646 w 781"/>
                  <a:gd name="T59" fmla="*/ 2147483646 h 666"/>
                  <a:gd name="T60" fmla="*/ 2147483646 w 781"/>
                  <a:gd name="T61" fmla="*/ 2147483646 h 666"/>
                  <a:gd name="T62" fmla="*/ 2147483646 w 781"/>
                  <a:gd name="T63" fmla="*/ 2147483646 h 666"/>
                  <a:gd name="T64" fmla="*/ 2147483646 w 781"/>
                  <a:gd name="T65" fmla="*/ 2147483646 h 666"/>
                  <a:gd name="T66" fmla="*/ 2147483646 w 781"/>
                  <a:gd name="T67" fmla="*/ 2147483646 h 666"/>
                  <a:gd name="T68" fmla="*/ 2147483646 w 781"/>
                  <a:gd name="T69" fmla="*/ 2147483646 h 666"/>
                  <a:gd name="T70" fmla="*/ 2147483646 w 781"/>
                  <a:gd name="T71" fmla="*/ 2147483646 h 666"/>
                  <a:gd name="T72" fmla="*/ 2147483646 w 781"/>
                  <a:gd name="T73" fmla="*/ 2147483646 h 666"/>
                  <a:gd name="T74" fmla="*/ 2147483646 w 781"/>
                  <a:gd name="T75" fmla="*/ 2147483646 h 666"/>
                  <a:gd name="T76" fmla="*/ 2147483646 w 781"/>
                  <a:gd name="T77" fmla="*/ 2147483646 h 666"/>
                  <a:gd name="T78" fmla="*/ 2147483646 w 781"/>
                  <a:gd name="T79" fmla="*/ 2147483646 h 666"/>
                  <a:gd name="T80" fmla="*/ 2147483646 w 781"/>
                  <a:gd name="T81" fmla="*/ 2147483646 h 666"/>
                  <a:gd name="T82" fmla="*/ 2147483646 w 781"/>
                  <a:gd name="T83" fmla="*/ 2147483646 h 6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66"/>
                  <a:gd name="T128" fmla="*/ 781 w 781"/>
                  <a:gd name="T129" fmla="*/ 666 h 6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66">
                    <a:moveTo>
                      <a:pt x="0" y="549"/>
                    </a:moveTo>
                    <a:lnTo>
                      <a:pt x="9" y="549"/>
                    </a:lnTo>
                    <a:lnTo>
                      <a:pt x="13" y="545"/>
                    </a:lnTo>
                    <a:lnTo>
                      <a:pt x="18" y="540"/>
                    </a:lnTo>
                    <a:lnTo>
                      <a:pt x="27" y="540"/>
                    </a:lnTo>
                    <a:lnTo>
                      <a:pt x="31" y="540"/>
                    </a:lnTo>
                    <a:lnTo>
                      <a:pt x="36" y="545"/>
                    </a:lnTo>
                    <a:lnTo>
                      <a:pt x="45" y="554"/>
                    </a:lnTo>
                    <a:lnTo>
                      <a:pt x="49" y="567"/>
                    </a:lnTo>
                    <a:lnTo>
                      <a:pt x="58" y="576"/>
                    </a:lnTo>
                    <a:lnTo>
                      <a:pt x="62" y="576"/>
                    </a:lnTo>
                    <a:lnTo>
                      <a:pt x="67" y="567"/>
                    </a:lnTo>
                    <a:lnTo>
                      <a:pt x="76" y="549"/>
                    </a:lnTo>
                    <a:lnTo>
                      <a:pt x="80" y="536"/>
                    </a:lnTo>
                    <a:lnTo>
                      <a:pt x="89" y="527"/>
                    </a:lnTo>
                    <a:lnTo>
                      <a:pt x="94" y="522"/>
                    </a:lnTo>
                    <a:lnTo>
                      <a:pt x="98" y="527"/>
                    </a:lnTo>
                    <a:lnTo>
                      <a:pt x="107" y="513"/>
                    </a:lnTo>
                    <a:lnTo>
                      <a:pt x="111" y="509"/>
                    </a:lnTo>
                    <a:lnTo>
                      <a:pt x="116" y="504"/>
                    </a:lnTo>
                    <a:lnTo>
                      <a:pt x="125" y="500"/>
                    </a:lnTo>
                    <a:lnTo>
                      <a:pt x="129" y="509"/>
                    </a:lnTo>
                    <a:lnTo>
                      <a:pt x="138" y="513"/>
                    </a:lnTo>
                    <a:lnTo>
                      <a:pt x="143" y="513"/>
                    </a:lnTo>
                    <a:lnTo>
                      <a:pt x="147" y="509"/>
                    </a:lnTo>
                    <a:lnTo>
                      <a:pt x="156" y="500"/>
                    </a:lnTo>
                    <a:lnTo>
                      <a:pt x="161" y="486"/>
                    </a:lnTo>
                    <a:lnTo>
                      <a:pt x="165" y="482"/>
                    </a:lnTo>
                    <a:lnTo>
                      <a:pt x="174" y="486"/>
                    </a:lnTo>
                    <a:lnTo>
                      <a:pt x="178" y="495"/>
                    </a:lnTo>
                    <a:lnTo>
                      <a:pt x="187" y="509"/>
                    </a:lnTo>
                    <a:lnTo>
                      <a:pt x="192" y="527"/>
                    </a:lnTo>
                    <a:lnTo>
                      <a:pt x="196" y="477"/>
                    </a:lnTo>
                    <a:lnTo>
                      <a:pt x="205" y="356"/>
                    </a:lnTo>
                    <a:lnTo>
                      <a:pt x="210" y="234"/>
                    </a:lnTo>
                    <a:lnTo>
                      <a:pt x="214" y="126"/>
                    </a:lnTo>
                    <a:lnTo>
                      <a:pt x="223" y="63"/>
                    </a:lnTo>
                    <a:lnTo>
                      <a:pt x="228" y="18"/>
                    </a:lnTo>
                    <a:lnTo>
                      <a:pt x="236" y="0"/>
                    </a:lnTo>
                    <a:lnTo>
                      <a:pt x="241" y="5"/>
                    </a:lnTo>
                    <a:lnTo>
                      <a:pt x="245" y="27"/>
                    </a:lnTo>
                    <a:lnTo>
                      <a:pt x="254" y="68"/>
                    </a:lnTo>
                    <a:lnTo>
                      <a:pt x="259" y="113"/>
                    </a:lnTo>
                    <a:lnTo>
                      <a:pt x="268" y="158"/>
                    </a:lnTo>
                    <a:lnTo>
                      <a:pt x="272" y="189"/>
                    </a:lnTo>
                    <a:lnTo>
                      <a:pt x="277" y="207"/>
                    </a:lnTo>
                    <a:lnTo>
                      <a:pt x="286" y="225"/>
                    </a:lnTo>
                    <a:lnTo>
                      <a:pt x="290" y="257"/>
                    </a:lnTo>
                    <a:lnTo>
                      <a:pt x="294" y="279"/>
                    </a:lnTo>
                    <a:lnTo>
                      <a:pt x="303" y="297"/>
                    </a:lnTo>
                    <a:lnTo>
                      <a:pt x="308" y="365"/>
                    </a:lnTo>
                    <a:lnTo>
                      <a:pt x="317" y="473"/>
                    </a:lnTo>
                    <a:lnTo>
                      <a:pt x="321" y="545"/>
                    </a:lnTo>
                    <a:lnTo>
                      <a:pt x="326" y="590"/>
                    </a:lnTo>
                    <a:lnTo>
                      <a:pt x="335" y="621"/>
                    </a:lnTo>
                    <a:lnTo>
                      <a:pt x="339" y="630"/>
                    </a:lnTo>
                    <a:lnTo>
                      <a:pt x="344" y="635"/>
                    </a:lnTo>
                    <a:lnTo>
                      <a:pt x="352" y="644"/>
                    </a:lnTo>
                    <a:lnTo>
                      <a:pt x="357" y="653"/>
                    </a:lnTo>
                    <a:lnTo>
                      <a:pt x="366" y="657"/>
                    </a:lnTo>
                    <a:lnTo>
                      <a:pt x="370" y="666"/>
                    </a:lnTo>
                    <a:lnTo>
                      <a:pt x="375" y="653"/>
                    </a:lnTo>
                    <a:lnTo>
                      <a:pt x="384" y="635"/>
                    </a:lnTo>
                    <a:lnTo>
                      <a:pt x="388" y="617"/>
                    </a:lnTo>
                    <a:lnTo>
                      <a:pt x="397" y="617"/>
                    </a:lnTo>
                    <a:lnTo>
                      <a:pt x="402" y="612"/>
                    </a:lnTo>
                    <a:lnTo>
                      <a:pt x="406" y="608"/>
                    </a:lnTo>
                    <a:lnTo>
                      <a:pt x="415" y="612"/>
                    </a:lnTo>
                    <a:lnTo>
                      <a:pt x="419" y="608"/>
                    </a:lnTo>
                    <a:lnTo>
                      <a:pt x="424" y="608"/>
                    </a:lnTo>
                    <a:lnTo>
                      <a:pt x="433" y="603"/>
                    </a:lnTo>
                    <a:lnTo>
                      <a:pt x="437" y="581"/>
                    </a:lnTo>
                    <a:lnTo>
                      <a:pt x="446" y="554"/>
                    </a:lnTo>
                    <a:lnTo>
                      <a:pt x="451" y="545"/>
                    </a:lnTo>
                    <a:lnTo>
                      <a:pt x="455" y="549"/>
                    </a:lnTo>
                    <a:lnTo>
                      <a:pt x="464" y="567"/>
                    </a:lnTo>
                    <a:lnTo>
                      <a:pt x="469" y="572"/>
                    </a:lnTo>
                    <a:lnTo>
                      <a:pt x="473" y="567"/>
                    </a:lnTo>
                    <a:lnTo>
                      <a:pt x="482" y="563"/>
                    </a:lnTo>
                    <a:lnTo>
                      <a:pt x="486" y="563"/>
                    </a:lnTo>
                    <a:lnTo>
                      <a:pt x="495" y="554"/>
                    </a:lnTo>
                    <a:lnTo>
                      <a:pt x="500" y="549"/>
                    </a:lnTo>
                    <a:lnTo>
                      <a:pt x="504" y="540"/>
                    </a:lnTo>
                    <a:lnTo>
                      <a:pt x="513" y="536"/>
                    </a:lnTo>
                    <a:lnTo>
                      <a:pt x="518" y="531"/>
                    </a:lnTo>
                    <a:lnTo>
                      <a:pt x="522" y="531"/>
                    </a:lnTo>
                    <a:lnTo>
                      <a:pt x="531" y="527"/>
                    </a:lnTo>
                    <a:lnTo>
                      <a:pt x="535" y="522"/>
                    </a:lnTo>
                    <a:lnTo>
                      <a:pt x="544" y="504"/>
                    </a:lnTo>
                    <a:lnTo>
                      <a:pt x="549" y="495"/>
                    </a:lnTo>
                    <a:lnTo>
                      <a:pt x="553" y="495"/>
                    </a:lnTo>
                    <a:lnTo>
                      <a:pt x="562" y="486"/>
                    </a:lnTo>
                    <a:lnTo>
                      <a:pt x="567" y="477"/>
                    </a:lnTo>
                    <a:lnTo>
                      <a:pt x="576" y="477"/>
                    </a:lnTo>
                    <a:lnTo>
                      <a:pt x="580" y="486"/>
                    </a:lnTo>
                    <a:lnTo>
                      <a:pt x="585" y="504"/>
                    </a:lnTo>
                    <a:lnTo>
                      <a:pt x="593" y="509"/>
                    </a:lnTo>
                    <a:lnTo>
                      <a:pt x="598" y="509"/>
                    </a:lnTo>
                    <a:lnTo>
                      <a:pt x="602" y="518"/>
                    </a:lnTo>
                    <a:lnTo>
                      <a:pt x="611" y="518"/>
                    </a:lnTo>
                    <a:lnTo>
                      <a:pt x="616" y="513"/>
                    </a:lnTo>
                    <a:lnTo>
                      <a:pt x="625" y="513"/>
                    </a:lnTo>
                    <a:lnTo>
                      <a:pt x="629" y="504"/>
                    </a:lnTo>
                    <a:lnTo>
                      <a:pt x="634" y="486"/>
                    </a:lnTo>
                    <a:lnTo>
                      <a:pt x="643" y="482"/>
                    </a:lnTo>
                    <a:lnTo>
                      <a:pt x="647" y="491"/>
                    </a:lnTo>
                    <a:lnTo>
                      <a:pt x="651" y="504"/>
                    </a:lnTo>
                    <a:lnTo>
                      <a:pt x="660" y="513"/>
                    </a:lnTo>
                    <a:lnTo>
                      <a:pt x="665" y="536"/>
                    </a:lnTo>
                    <a:lnTo>
                      <a:pt x="674" y="554"/>
                    </a:lnTo>
                    <a:lnTo>
                      <a:pt x="678" y="563"/>
                    </a:lnTo>
                    <a:lnTo>
                      <a:pt x="683" y="572"/>
                    </a:lnTo>
                    <a:lnTo>
                      <a:pt x="692" y="572"/>
                    </a:lnTo>
                    <a:lnTo>
                      <a:pt x="696" y="563"/>
                    </a:lnTo>
                    <a:lnTo>
                      <a:pt x="705" y="549"/>
                    </a:lnTo>
                    <a:lnTo>
                      <a:pt x="710" y="531"/>
                    </a:lnTo>
                    <a:lnTo>
                      <a:pt x="714" y="531"/>
                    </a:lnTo>
                    <a:lnTo>
                      <a:pt x="723" y="536"/>
                    </a:lnTo>
                    <a:lnTo>
                      <a:pt x="727" y="531"/>
                    </a:lnTo>
                    <a:lnTo>
                      <a:pt x="732" y="527"/>
                    </a:lnTo>
                    <a:lnTo>
                      <a:pt x="741" y="522"/>
                    </a:lnTo>
                    <a:lnTo>
                      <a:pt x="745" y="518"/>
                    </a:lnTo>
                    <a:lnTo>
                      <a:pt x="754" y="513"/>
                    </a:lnTo>
                    <a:lnTo>
                      <a:pt x="759" y="522"/>
                    </a:lnTo>
                    <a:lnTo>
                      <a:pt x="763" y="527"/>
                    </a:lnTo>
                    <a:lnTo>
                      <a:pt x="772" y="531"/>
                    </a:lnTo>
                    <a:lnTo>
                      <a:pt x="776" y="536"/>
                    </a:lnTo>
                    <a:lnTo>
                      <a:pt x="781" y="531"/>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 name="Freeform 70"/>
              <p:cNvSpPr>
                <a:spLocks/>
              </p:cNvSpPr>
              <p:nvPr/>
            </p:nvSpPr>
            <p:spPr bwMode="auto">
              <a:xfrm>
                <a:off x="7188229" y="1344607"/>
                <a:ext cx="1239838" cy="1035050"/>
              </a:xfrm>
              <a:custGeom>
                <a:avLst/>
                <a:gdLst>
                  <a:gd name="T0" fmla="*/ 2147483646 w 781"/>
                  <a:gd name="T1" fmla="*/ 2147483646 h 652"/>
                  <a:gd name="T2" fmla="*/ 2147483646 w 781"/>
                  <a:gd name="T3" fmla="*/ 2147483646 h 652"/>
                  <a:gd name="T4" fmla="*/ 2147483646 w 781"/>
                  <a:gd name="T5" fmla="*/ 2147483646 h 652"/>
                  <a:gd name="T6" fmla="*/ 2147483646 w 781"/>
                  <a:gd name="T7" fmla="*/ 2147483646 h 652"/>
                  <a:gd name="T8" fmla="*/ 2147483646 w 781"/>
                  <a:gd name="T9" fmla="*/ 2147483646 h 652"/>
                  <a:gd name="T10" fmla="*/ 2147483646 w 781"/>
                  <a:gd name="T11" fmla="*/ 2147483646 h 652"/>
                  <a:gd name="T12" fmla="*/ 2147483646 w 781"/>
                  <a:gd name="T13" fmla="*/ 2147483646 h 652"/>
                  <a:gd name="T14" fmla="*/ 2147483646 w 781"/>
                  <a:gd name="T15" fmla="*/ 2147483646 h 652"/>
                  <a:gd name="T16" fmla="*/ 2147483646 w 781"/>
                  <a:gd name="T17" fmla="*/ 2147483646 h 652"/>
                  <a:gd name="T18" fmla="*/ 2147483646 w 781"/>
                  <a:gd name="T19" fmla="*/ 2147483646 h 652"/>
                  <a:gd name="T20" fmla="*/ 2147483646 w 781"/>
                  <a:gd name="T21" fmla="*/ 2147483646 h 652"/>
                  <a:gd name="T22" fmla="*/ 2147483646 w 781"/>
                  <a:gd name="T23" fmla="*/ 2147483646 h 652"/>
                  <a:gd name="T24" fmla="*/ 2147483646 w 781"/>
                  <a:gd name="T25" fmla="*/ 0 h 652"/>
                  <a:gd name="T26" fmla="*/ 2147483646 w 781"/>
                  <a:gd name="T27" fmla="*/ 2147483646 h 652"/>
                  <a:gd name="T28" fmla="*/ 2147483646 w 781"/>
                  <a:gd name="T29" fmla="*/ 2147483646 h 652"/>
                  <a:gd name="T30" fmla="*/ 2147483646 w 781"/>
                  <a:gd name="T31" fmla="*/ 2147483646 h 652"/>
                  <a:gd name="T32" fmla="*/ 2147483646 w 781"/>
                  <a:gd name="T33" fmla="*/ 2147483646 h 652"/>
                  <a:gd name="T34" fmla="*/ 2147483646 w 781"/>
                  <a:gd name="T35" fmla="*/ 2147483646 h 652"/>
                  <a:gd name="T36" fmla="*/ 2147483646 w 781"/>
                  <a:gd name="T37" fmla="*/ 2147483646 h 652"/>
                  <a:gd name="T38" fmla="*/ 2147483646 w 781"/>
                  <a:gd name="T39" fmla="*/ 2147483646 h 652"/>
                  <a:gd name="T40" fmla="*/ 2147483646 w 781"/>
                  <a:gd name="T41" fmla="*/ 2147483646 h 652"/>
                  <a:gd name="T42" fmla="*/ 2147483646 w 781"/>
                  <a:gd name="T43" fmla="*/ 2147483646 h 652"/>
                  <a:gd name="T44" fmla="*/ 2147483646 w 781"/>
                  <a:gd name="T45" fmla="*/ 2147483646 h 652"/>
                  <a:gd name="T46" fmla="*/ 2147483646 w 781"/>
                  <a:gd name="T47" fmla="*/ 2147483646 h 652"/>
                  <a:gd name="T48" fmla="*/ 2147483646 w 781"/>
                  <a:gd name="T49" fmla="*/ 2147483646 h 652"/>
                  <a:gd name="T50" fmla="*/ 2147483646 w 781"/>
                  <a:gd name="T51" fmla="*/ 2147483646 h 652"/>
                  <a:gd name="T52" fmla="*/ 2147483646 w 781"/>
                  <a:gd name="T53" fmla="*/ 2147483646 h 652"/>
                  <a:gd name="T54" fmla="*/ 2147483646 w 781"/>
                  <a:gd name="T55" fmla="*/ 2147483646 h 652"/>
                  <a:gd name="T56" fmla="*/ 2147483646 w 781"/>
                  <a:gd name="T57" fmla="*/ 2147483646 h 652"/>
                  <a:gd name="T58" fmla="*/ 2147483646 w 781"/>
                  <a:gd name="T59" fmla="*/ 2147483646 h 652"/>
                  <a:gd name="T60" fmla="*/ 2147483646 w 781"/>
                  <a:gd name="T61" fmla="*/ 2147483646 h 652"/>
                  <a:gd name="T62" fmla="*/ 2147483646 w 781"/>
                  <a:gd name="T63" fmla="*/ 2147483646 h 652"/>
                  <a:gd name="T64" fmla="*/ 2147483646 w 781"/>
                  <a:gd name="T65" fmla="*/ 2147483646 h 652"/>
                  <a:gd name="T66" fmla="*/ 2147483646 w 781"/>
                  <a:gd name="T67" fmla="*/ 2147483646 h 652"/>
                  <a:gd name="T68" fmla="*/ 2147483646 w 781"/>
                  <a:gd name="T69" fmla="*/ 2147483646 h 652"/>
                  <a:gd name="T70" fmla="*/ 2147483646 w 781"/>
                  <a:gd name="T71" fmla="*/ 2147483646 h 652"/>
                  <a:gd name="T72" fmla="*/ 2147483646 w 781"/>
                  <a:gd name="T73" fmla="*/ 2147483646 h 652"/>
                  <a:gd name="T74" fmla="*/ 2147483646 w 781"/>
                  <a:gd name="T75" fmla="*/ 2147483646 h 652"/>
                  <a:gd name="T76" fmla="*/ 2147483646 w 781"/>
                  <a:gd name="T77" fmla="*/ 2147483646 h 652"/>
                  <a:gd name="T78" fmla="*/ 2147483646 w 781"/>
                  <a:gd name="T79" fmla="*/ 2147483646 h 652"/>
                  <a:gd name="T80" fmla="*/ 2147483646 w 781"/>
                  <a:gd name="T81" fmla="*/ 2147483646 h 652"/>
                  <a:gd name="T82" fmla="*/ 2147483646 w 781"/>
                  <a:gd name="T83" fmla="*/ 2147483646 h 6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2"/>
                  <a:gd name="T128" fmla="*/ 781 w 781"/>
                  <a:gd name="T129" fmla="*/ 652 h 6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2">
                    <a:moveTo>
                      <a:pt x="0" y="517"/>
                    </a:moveTo>
                    <a:lnTo>
                      <a:pt x="9" y="517"/>
                    </a:lnTo>
                    <a:lnTo>
                      <a:pt x="13" y="535"/>
                    </a:lnTo>
                    <a:lnTo>
                      <a:pt x="18" y="544"/>
                    </a:lnTo>
                    <a:lnTo>
                      <a:pt x="27" y="531"/>
                    </a:lnTo>
                    <a:lnTo>
                      <a:pt x="31" y="508"/>
                    </a:lnTo>
                    <a:lnTo>
                      <a:pt x="36" y="499"/>
                    </a:lnTo>
                    <a:lnTo>
                      <a:pt x="45" y="499"/>
                    </a:lnTo>
                    <a:lnTo>
                      <a:pt x="49" y="499"/>
                    </a:lnTo>
                    <a:lnTo>
                      <a:pt x="58" y="508"/>
                    </a:lnTo>
                    <a:lnTo>
                      <a:pt x="62" y="508"/>
                    </a:lnTo>
                    <a:lnTo>
                      <a:pt x="67" y="517"/>
                    </a:lnTo>
                    <a:lnTo>
                      <a:pt x="76" y="522"/>
                    </a:lnTo>
                    <a:lnTo>
                      <a:pt x="80" y="526"/>
                    </a:lnTo>
                    <a:lnTo>
                      <a:pt x="89" y="526"/>
                    </a:lnTo>
                    <a:lnTo>
                      <a:pt x="94" y="553"/>
                    </a:lnTo>
                    <a:lnTo>
                      <a:pt x="98" y="571"/>
                    </a:lnTo>
                    <a:lnTo>
                      <a:pt x="107" y="567"/>
                    </a:lnTo>
                    <a:lnTo>
                      <a:pt x="111" y="553"/>
                    </a:lnTo>
                    <a:lnTo>
                      <a:pt x="116" y="562"/>
                    </a:lnTo>
                    <a:lnTo>
                      <a:pt x="125" y="558"/>
                    </a:lnTo>
                    <a:lnTo>
                      <a:pt x="129" y="540"/>
                    </a:lnTo>
                    <a:lnTo>
                      <a:pt x="138" y="526"/>
                    </a:lnTo>
                    <a:lnTo>
                      <a:pt x="143" y="522"/>
                    </a:lnTo>
                    <a:lnTo>
                      <a:pt x="147" y="495"/>
                    </a:lnTo>
                    <a:lnTo>
                      <a:pt x="156" y="477"/>
                    </a:lnTo>
                    <a:lnTo>
                      <a:pt x="161" y="481"/>
                    </a:lnTo>
                    <a:lnTo>
                      <a:pt x="165" y="490"/>
                    </a:lnTo>
                    <a:lnTo>
                      <a:pt x="174" y="490"/>
                    </a:lnTo>
                    <a:lnTo>
                      <a:pt x="178" y="499"/>
                    </a:lnTo>
                    <a:lnTo>
                      <a:pt x="187" y="508"/>
                    </a:lnTo>
                    <a:lnTo>
                      <a:pt x="192" y="522"/>
                    </a:lnTo>
                    <a:lnTo>
                      <a:pt x="196" y="486"/>
                    </a:lnTo>
                    <a:lnTo>
                      <a:pt x="205" y="369"/>
                    </a:lnTo>
                    <a:lnTo>
                      <a:pt x="210" y="256"/>
                    </a:lnTo>
                    <a:lnTo>
                      <a:pt x="214" y="166"/>
                    </a:lnTo>
                    <a:lnTo>
                      <a:pt x="223" y="90"/>
                    </a:lnTo>
                    <a:lnTo>
                      <a:pt x="228" y="31"/>
                    </a:lnTo>
                    <a:lnTo>
                      <a:pt x="236" y="0"/>
                    </a:lnTo>
                    <a:lnTo>
                      <a:pt x="241" y="4"/>
                    </a:lnTo>
                    <a:lnTo>
                      <a:pt x="245" y="36"/>
                    </a:lnTo>
                    <a:lnTo>
                      <a:pt x="254" y="85"/>
                    </a:lnTo>
                    <a:lnTo>
                      <a:pt x="259" y="117"/>
                    </a:lnTo>
                    <a:lnTo>
                      <a:pt x="268" y="135"/>
                    </a:lnTo>
                    <a:lnTo>
                      <a:pt x="272" y="157"/>
                    </a:lnTo>
                    <a:lnTo>
                      <a:pt x="277" y="180"/>
                    </a:lnTo>
                    <a:lnTo>
                      <a:pt x="286" y="207"/>
                    </a:lnTo>
                    <a:lnTo>
                      <a:pt x="290" y="243"/>
                    </a:lnTo>
                    <a:lnTo>
                      <a:pt x="294" y="288"/>
                    </a:lnTo>
                    <a:lnTo>
                      <a:pt x="303" y="315"/>
                    </a:lnTo>
                    <a:lnTo>
                      <a:pt x="308" y="391"/>
                    </a:lnTo>
                    <a:lnTo>
                      <a:pt x="317" y="504"/>
                    </a:lnTo>
                    <a:lnTo>
                      <a:pt x="321" y="571"/>
                    </a:lnTo>
                    <a:lnTo>
                      <a:pt x="326" y="616"/>
                    </a:lnTo>
                    <a:lnTo>
                      <a:pt x="335" y="639"/>
                    </a:lnTo>
                    <a:lnTo>
                      <a:pt x="339" y="639"/>
                    </a:lnTo>
                    <a:lnTo>
                      <a:pt x="344" y="634"/>
                    </a:lnTo>
                    <a:lnTo>
                      <a:pt x="352" y="648"/>
                    </a:lnTo>
                    <a:lnTo>
                      <a:pt x="357" y="643"/>
                    </a:lnTo>
                    <a:lnTo>
                      <a:pt x="366" y="643"/>
                    </a:lnTo>
                    <a:lnTo>
                      <a:pt x="370" y="652"/>
                    </a:lnTo>
                    <a:lnTo>
                      <a:pt x="375" y="652"/>
                    </a:lnTo>
                    <a:lnTo>
                      <a:pt x="384" y="643"/>
                    </a:lnTo>
                    <a:lnTo>
                      <a:pt x="388" y="625"/>
                    </a:lnTo>
                    <a:lnTo>
                      <a:pt x="397" y="616"/>
                    </a:lnTo>
                    <a:lnTo>
                      <a:pt x="402" y="607"/>
                    </a:lnTo>
                    <a:lnTo>
                      <a:pt x="406" y="585"/>
                    </a:lnTo>
                    <a:lnTo>
                      <a:pt x="415" y="576"/>
                    </a:lnTo>
                    <a:lnTo>
                      <a:pt x="419" y="562"/>
                    </a:lnTo>
                    <a:lnTo>
                      <a:pt x="424" y="562"/>
                    </a:lnTo>
                    <a:lnTo>
                      <a:pt x="433" y="567"/>
                    </a:lnTo>
                    <a:lnTo>
                      <a:pt x="437" y="576"/>
                    </a:lnTo>
                    <a:lnTo>
                      <a:pt x="446" y="585"/>
                    </a:lnTo>
                    <a:lnTo>
                      <a:pt x="451" y="585"/>
                    </a:lnTo>
                    <a:lnTo>
                      <a:pt x="455" y="585"/>
                    </a:lnTo>
                    <a:lnTo>
                      <a:pt x="464" y="580"/>
                    </a:lnTo>
                    <a:lnTo>
                      <a:pt x="469" y="580"/>
                    </a:lnTo>
                    <a:lnTo>
                      <a:pt x="473" y="558"/>
                    </a:lnTo>
                    <a:lnTo>
                      <a:pt x="482" y="540"/>
                    </a:lnTo>
                    <a:lnTo>
                      <a:pt x="486" y="526"/>
                    </a:lnTo>
                    <a:lnTo>
                      <a:pt x="495" y="531"/>
                    </a:lnTo>
                    <a:lnTo>
                      <a:pt x="500" y="513"/>
                    </a:lnTo>
                    <a:lnTo>
                      <a:pt x="504" y="490"/>
                    </a:lnTo>
                    <a:lnTo>
                      <a:pt x="513" y="481"/>
                    </a:lnTo>
                    <a:lnTo>
                      <a:pt x="518" y="481"/>
                    </a:lnTo>
                    <a:lnTo>
                      <a:pt x="522" y="486"/>
                    </a:lnTo>
                    <a:lnTo>
                      <a:pt x="531" y="499"/>
                    </a:lnTo>
                    <a:lnTo>
                      <a:pt x="535" y="504"/>
                    </a:lnTo>
                    <a:lnTo>
                      <a:pt x="544" y="499"/>
                    </a:lnTo>
                    <a:lnTo>
                      <a:pt x="549" y="490"/>
                    </a:lnTo>
                    <a:lnTo>
                      <a:pt x="553" y="490"/>
                    </a:lnTo>
                    <a:lnTo>
                      <a:pt x="562" y="495"/>
                    </a:lnTo>
                    <a:lnTo>
                      <a:pt x="567" y="499"/>
                    </a:lnTo>
                    <a:lnTo>
                      <a:pt x="576" y="490"/>
                    </a:lnTo>
                    <a:lnTo>
                      <a:pt x="580" y="486"/>
                    </a:lnTo>
                    <a:lnTo>
                      <a:pt x="585" y="490"/>
                    </a:lnTo>
                    <a:lnTo>
                      <a:pt x="593" y="513"/>
                    </a:lnTo>
                    <a:lnTo>
                      <a:pt x="598" y="531"/>
                    </a:lnTo>
                    <a:lnTo>
                      <a:pt x="602" y="535"/>
                    </a:lnTo>
                    <a:lnTo>
                      <a:pt x="611" y="531"/>
                    </a:lnTo>
                    <a:lnTo>
                      <a:pt x="616" y="522"/>
                    </a:lnTo>
                    <a:lnTo>
                      <a:pt x="625" y="522"/>
                    </a:lnTo>
                    <a:lnTo>
                      <a:pt x="629" y="531"/>
                    </a:lnTo>
                    <a:lnTo>
                      <a:pt x="634" y="544"/>
                    </a:lnTo>
                    <a:lnTo>
                      <a:pt x="643" y="558"/>
                    </a:lnTo>
                    <a:lnTo>
                      <a:pt x="647" y="567"/>
                    </a:lnTo>
                    <a:lnTo>
                      <a:pt x="651" y="567"/>
                    </a:lnTo>
                    <a:lnTo>
                      <a:pt x="660" y="562"/>
                    </a:lnTo>
                    <a:lnTo>
                      <a:pt x="665" y="558"/>
                    </a:lnTo>
                    <a:lnTo>
                      <a:pt x="674" y="571"/>
                    </a:lnTo>
                    <a:lnTo>
                      <a:pt x="678" y="576"/>
                    </a:lnTo>
                    <a:lnTo>
                      <a:pt x="683" y="562"/>
                    </a:lnTo>
                    <a:lnTo>
                      <a:pt x="692" y="544"/>
                    </a:lnTo>
                    <a:lnTo>
                      <a:pt x="696" y="540"/>
                    </a:lnTo>
                    <a:lnTo>
                      <a:pt x="705" y="535"/>
                    </a:lnTo>
                    <a:lnTo>
                      <a:pt x="710" y="544"/>
                    </a:lnTo>
                    <a:lnTo>
                      <a:pt x="714" y="549"/>
                    </a:lnTo>
                    <a:lnTo>
                      <a:pt x="723" y="553"/>
                    </a:lnTo>
                    <a:lnTo>
                      <a:pt x="727" y="544"/>
                    </a:lnTo>
                    <a:lnTo>
                      <a:pt x="732" y="535"/>
                    </a:lnTo>
                    <a:lnTo>
                      <a:pt x="741" y="522"/>
                    </a:lnTo>
                    <a:lnTo>
                      <a:pt x="745" y="517"/>
                    </a:lnTo>
                    <a:lnTo>
                      <a:pt x="754" y="522"/>
                    </a:lnTo>
                    <a:lnTo>
                      <a:pt x="759" y="531"/>
                    </a:lnTo>
                    <a:lnTo>
                      <a:pt x="763" y="540"/>
                    </a:lnTo>
                    <a:lnTo>
                      <a:pt x="772" y="540"/>
                    </a:lnTo>
                    <a:lnTo>
                      <a:pt x="776" y="540"/>
                    </a:lnTo>
                    <a:lnTo>
                      <a:pt x="781" y="531"/>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8" name="Freeform 71"/>
              <p:cNvSpPr>
                <a:spLocks/>
              </p:cNvSpPr>
              <p:nvPr/>
            </p:nvSpPr>
            <p:spPr bwMode="auto">
              <a:xfrm>
                <a:off x="7188229" y="1373182"/>
                <a:ext cx="1239838" cy="985838"/>
              </a:xfrm>
              <a:custGeom>
                <a:avLst/>
                <a:gdLst>
                  <a:gd name="T0" fmla="*/ 2147483646 w 781"/>
                  <a:gd name="T1" fmla="*/ 2147483646 h 621"/>
                  <a:gd name="T2" fmla="*/ 2147483646 w 781"/>
                  <a:gd name="T3" fmla="*/ 2147483646 h 621"/>
                  <a:gd name="T4" fmla="*/ 2147483646 w 781"/>
                  <a:gd name="T5" fmla="*/ 2147483646 h 621"/>
                  <a:gd name="T6" fmla="*/ 2147483646 w 781"/>
                  <a:gd name="T7" fmla="*/ 2147483646 h 621"/>
                  <a:gd name="T8" fmla="*/ 2147483646 w 781"/>
                  <a:gd name="T9" fmla="*/ 2147483646 h 621"/>
                  <a:gd name="T10" fmla="*/ 2147483646 w 781"/>
                  <a:gd name="T11" fmla="*/ 2147483646 h 621"/>
                  <a:gd name="T12" fmla="*/ 2147483646 w 781"/>
                  <a:gd name="T13" fmla="*/ 2147483646 h 621"/>
                  <a:gd name="T14" fmla="*/ 2147483646 w 781"/>
                  <a:gd name="T15" fmla="*/ 2147483646 h 621"/>
                  <a:gd name="T16" fmla="*/ 2147483646 w 781"/>
                  <a:gd name="T17" fmla="*/ 2147483646 h 621"/>
                  <a:gd name="T18" fmla="*/ 2147483646 w 781"/>
                  <a:gd name="T19" fmla="*/ 2147483646 h 621"/>
                  <a:gd name="T20" fmla="*/ 2147483646 w 781"/>
                  <a:gd name="T21" fmla="*/ 2147483646 h 621"/>
                  <a:gd name="T22" fmla="*/ 2147483646 w 781"/>
                  <a:gd name="T23" fmla="*/ 2147483646 h 621"/>
                  <a:gd name="T24" fmla="*/ 2147483646 w 781"/>
                  <a:gd name="T25" fmla="*/ 0 h 621"/>
                  <a:gd name="T26" fmla="*/ 2147483646 w 781"/>
                  <a:gd name="T27" fmla="*/ 2147483646 h 621"/>
                  <a:gd name="T28" fmla="*/ 2147483646 w 781"/>
                  <a:gd name="T29" fmla="*/ 2147483646 h 621"/>
                  <a:gd name="T30" fmla="*/ 2147483646 w 781"/>
                  <a:gd name="T31" fmla="*/ 2147483646 h 621"/>
                  <a:gd name="T32" fmla="*/ 2147483646 w 781"/>
                  <a:gd name="T33" fmla="*/ 2147483646 h 621"/>
                  <a:gd name="T34" fmla="*/ 2147483646 w 781"/>
                  <a:gd name="T35" fmla="*/ 2147483646 h 621"/>
                  <a:gd name="T36" fmla="*/ 2147483646 w 781"/>
                  <a:gd name="T37" fmla="*/ 2147483646 h 621"/>
                  <a:gd name="T38" fmla="*/ 2147483646 w 781"/>
                  <a:gd name="T39" fmla="*/ 2147483646 h 621"/>
                  <a:gd name="T40" fmla="*/ 2147483646 w 781"/>
                  <a:gd name="T41" fmla="*/ 2147483646 h 621"/>
                  <a:gd name="T42" fmla="*/ 2147483646 w 781"/>
                  <a:gd name="T43" fmla="*/ 2147483646 h 621"/>
                  <a:gd name="T44" fmla="*/ 2147483646 w 781"/>
                  <a:gd name="T45" fmla="*/ 2147483646 h 621"/>
                  <a:gd name="T46" fmla="*/ 2147483646 w 781"/>
                  <a:gd name="T47" fmla="*/ 2147483646 h 621"/>
                  <a:gd name="T48" fmla="*/ 2147483646 w 781"/>
                  <a:gd name="T49" fmla="*/ 2147483646 h 621"/>
                  <a:gd name="T50" fmla="*/ 2147483646 w 781"/>
                  <a:gd name="T51" fmla="*/ 2147483646 h 621"/>
                  <a:gd name="T52" fmla="*/ 2147483646 w 781"/>
                  <a:gd name="T53" fmla="*/ 2147483646 h 621"/>
                  <a:gd name="T54" fmla="*/ 2147483646 w 781"/>
                  <a:gd name="T55" fmla="*/ 2147483646 h 621"/>
                  <a:gd name="T56" fmla="*/ 2147483646 w 781"/>
                  <a:gd name="T57" fmla="*/ 2147483646 h 621"/>
                  <a:gd name="T58" fmla="*/ 2147483646 w 781"/>
                  <a:gd name="T59" fmla="*/ 2147483646 h 621"/>
                  <a:gd name="T60" fmla="*/ 2147483646 w 781"/>
                  <a:gd name="T61" fmla="*/ 2147483646 h 621"/>
                  <a:gd name="T62" fmla="*/ 2147483646 w 781"/>
                  <a:gd name="T63" fmla="*/ 2147483646 h 621"/>
                  <a:gd name="T64" fmla="*/ 2147483646 w 781"/>
                  <a:gd name="T65" fmla="*/ 2147483646 h 621"/>
                  <a:gd name="T66" fmla="*/ 2147483646 w 781"/>
                  <a:gd name="T67" fmla="*/ 2147483646 h 621"/>
                  <a:gd name="T68" fmla="*/ 2147483646 w 781"/>
                  <a:gd name="T69" fmla="*/ 2147483646 h 621"/>
                  <a:gd name="T70" fmla="*/ 2147483646 w 781"/>
                  <a:gd name="T71" fmla="*/ 2147483646 h 621"/>
                  <a:gd name="T72" fmla="*/ 2147483646 w 781"/>
                  <a:gd name="T73" fmla="*/ 2147483646 h 621"/>
                  <a:gd name="T74" fmla="*/ 2147483646 w 781"/>
                  <a:gd name="T75" fmla="*/ 2147483646 h 621"/>
                  <a:gd name="T76" fmla="*/ 2147483646 w 781"/>
                  <a:gd name="T77" fmla="*/ 2147483646 h 621"/>
                  <a:gd name="T78" fmla="*/ 2147483646 w 781"/>
                  <a:gd name="T79" fmla="*/ 2147483646 h 621"/>
                  <a:gd name="T80" fmla="*/ 2147483646 w 781"/>
                  <a:gd name="T81" fmla="*/ 2147483646 h 621"/>
                  <a:gd name="T82" fmla="*/ 2147483646 w 781"/>
                  <a:gd name="T83" fmla="*/ 2147483646 h 6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1"/>
                  <a:gd name="T128" fmla="*/ 781 w 781"/>
                  <a:gd name="T129" fmla="*/ 621 h 6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1">
                    <a:moveTo>
                      <a:pt x="0" y="549"/>
                    </a:moveTo>
                    <a:lnTo>
                      <a:pt x="9" y="549"/>
                    </a:lnTo>
                    <a:lnTo>
                      <a:pt x="13" y="562"/>
                    </a:lnTo>
                    <a:lnTo>
                      <a:pt x="18" y="567"/>
                    </a:lnTo>
                    <a:lnTo>
                      <a:pt x="27" y="562"/>
                    </a:lnTo>
                    <a:lnTo>
                      <a:pt x="31" y="553"/>
                    </a:lnTo>
                    <a:lnTo>
                      <a:pt x="36" y="553"/>
                    </a:lnTo>
                    <a:lnTo>
                      <a:pt x="45" y="562"/>
                    </a:lnTo>
                    <a:lnTo>
                      <a:pt x="49" y="571"/>
                    </a:lnTo>
                    <a:lnTo>
                      <a:pt x="58" y="576"/>
                    </a:lnTo>
                    <a:lnTo>
                      <a:pt x="62" y="589"/>
                    </a:lnTo>
                    <a:lnTo>
                      <a:pt x="67" y="603"/>
                    </a:lnTo>
                    <a:lnTo>
                      <a:pt x="76" y="616"/>
                    </a:lnTo>
                    <a:lnTo>
                      <a:pt x="80" y="607"/>
                    </a:lnTo>
                    <a:lnTo>
                      <a:pt x="89" y="607"/>
                    </a:lnTo>
                    <a:lnTo>
                      <a:pt x="94" y="594"/>
                    </a:lnTo>
                    <a:lnTo>
                      <a:pt x="98" y="598"/>
                    </a:lnTo>
                    <a:lnTo>
                      <a:pt x="107" y="603"/>
                    </a:lnTo>
                    <a:lnTo>
                      <a:pt x="111" y="594"/>
                    </a:lnTo>
                    <a:lnTo>
                      <a:pt x="116" y="589"/>
                    </a:lnTo>
                    <a:lnTo>
                      <a:pt x="125" y="580"/>
                    </a:lnTo>
                    <a:lnTo>
                      <a:pt x="129" y="580"/>
                    </a:lnTo>
                    <a:lnTo>
                      <a:pt x="138" y="580"/>
                    </a:lnTo>
                    <a:lnTo>
                      <a:pt x="143" y="585"/>
                    </a:lnTo>
                    <a:lnTo>
                      <a:pt x="147" y="562"/>
                    </a:lnTo>
                    <a:lnTo>
                      <a:pt x="156" y="544"/>
                    </a:lnTo>
                    <a:lnTo>
                      <a:pt x="161" y="544"/>
                    </a:lnTo>
                    <a:lnTo>
                      <a:pt x="165" y="531"/>
                    </a:lnTo>
                    <a:lnTo>
                      <a:pt x="174" y="517"/>
                    </a:lnTo>
                    <a:lnTo>
                      <a:pt x="178" y="504"/>
                    </a:lnTo>
                    <a:lnTo>
                      <a:pt x="187" y="495"/>
                    </a:lnTo>
                    <a:lnTo>
                      <a:pt x="192" y="495"/>
                    </a:lnTo>
                    <a:lnTo>
                      <a:pt x="196" y="423"/>
                    </a:lnTo>
                    <a:lnTo>
                      <a:pt x="205" y="306"/>
                    </a:lnTo>
                    <a:lnTo>
                      <a:pt x="210" y="202"/>
                    </a:lnTo>
                    <a:lnTo>
                      <a:pt x="214" y="112"/>
                    </a:lnTo>
                    <a:lnTo>
                      <a:pt x="223" y="49"/>
                    </a:lnTo>
                    <a:lnTo>
                      <a:pt x="228" y="13"/>
                    </a:lnTo>
                    <a:lnTo>
                      <a:pt x="236" y="0"/>
                    </a:lnTo>
                    <a:lnTo>
                      <a:pt x="241" y="9"/>
                    </a:lnTo>
                    <a:lnTo>
                      <a:pt x="245" y="45"/>
                    </a:lnTo>
                    <a:lnTo>
                      <a:pt x="254" y="85"/>
                    </a:lnTo>
                    <a:lnTo>
                      <a:pt x="259" y="126"/>
                    </a:lnTo>
                    <a:lnTo>
                      <a:pt x="268" y="166"/>
                    </a:lnTo>
                    <a:lnTo>
                      <a:pt x="272" y="193"/>
                    </a:lnTo>
                    <a:lnTo>
                      <a:pt x="277" y="216"/>
                    </a:lnTo>
                    <a:lnTo>
                      <a:pt x="286" y="234"/>
                    </a:lnTo>
                    <a:lnTo>
                      <a:pt x="290" y="261"/>
                    </a:lnTo>
                    <a:lnTo>
                      <a:pt x="294" y="292"/>
                    </a:lnTo>
                    <a:lnTo>
                      <a:pt x="303" y="315"/>
                    </a:lnTo>
                    <a:lnTo>
                      <a:pt x="308" y="391"/>
                    </a:lnTo>
                    <a:lnTo>
                      <a:pt x="317" y="490"/>
                    </a:lnTo>
                    <a:lnTo>
                      <a:pt x="321" y="562"/>
                    </a:lnTo>
                    <a:lnTo>
                      <a:pt x="326" y="594"/>
                    </a:lnTo>
                    <a:lnTo>
                      <a:pt x="335" y="607"/>
                    </a:lnTo>
                    <a:lnTo>
                      <a:pt x="339" y="621"/>
                    </a:lnTo>
                    <a:lnTo>
                      <a:pt x="344" y="621"/>
                    </a:lnTo>
                    <a:lnTo>
                      <a:pt x="352" y="621"/>
                    </a:lnTo>
                    <a:lnTo>
                      <a:pt x="357" y="621"/>
                    </a:lnTo>
                    <a:lnTo>
                      <a:pt x="366" y="621"/>
                    </a:lnTo>
                    <a:lnTo>
                      <a:pt x="370" y="616"/>
                    </a:lnTo>
                    <a:lnTo>
                      <a:pt x="375" y="603"/>
                    </a:lnTo>
                    <a:lnTo>
                      <a:pt x="384" y="603"/>
                    </a:lnTo>
                    <a:lnTo>
                      <a:pt x="388" y="603"/>
                    </a:lnTo>
                    <a:lnTo>
                      <a:pt x="397" y="598"/>
                    </a:lnTo>
                    <a:lnTo>
                      <a:pt x="402" y="603"/>
                    </a:lnTo>
                    <a:lnTo>
                      <a:pt x="406" y="603"/>
                    </a:lnTo>
                    <a:lnTo>
                      <a:pt x="415" y="607"/>
                    </a:lnTo>
                    <a:lnTo>
                      <a:pt x="419" y="598"/>
                    </a:lnTo>
                    <a:lnTo>
                      <a:pt x="424" y="585"/>
                    </a:lnTo>
                    <a:lnTo>
                      <a:pt x="433" y="580"/>
                    </a:lnTo>
                    <a:lnTo>
                      <a:pt x="437" y="562"/>
                    </a:lnTo>
                    <a:lnTo>
                      <a:pt x="446" y="549"/>
                    </a:lnTo>
                    <a:lnTo>
                      <a:pt x="451" y="544"/>
                    </a:lnTo>
                    <a:lnTo>
                      <a:pt x="455" y="544"/>
                    </a:lnTo>
                    <a:lnTo>
                      <a:pt x="464" y="544"/>
                    </a:lnTo>
                    <a:lnTo>
                      <a:pt x="469" y="540"/>
                    </a:lnTo>
                    <a:lnTo>
                      <a:pt x="473" y="544"/>
                    </a:lnTo>
                    <a:lnTo>
                      <a:pt x="482" y="549"/>
                    </a:lnTo>
                    <a:lnTo>
                      <a:pt x="486" y="558"/>
                    </a:lnTo>
                    <a:lnTo>
                      <a:pt x="495" y="562"/>
                    </a:lnTo>
                    <a:lnTo>
                      <a:pt x="500" y="549"/>
                    </a:lnTo>
                    <a:lnTo>
                      <a:pt x="504" y="540"/>
                    </a:lnTo>
                    <a:lnTo>
                      <a:pt x="513" y="535"/>
                    </a:lnTo>
                    <a:lnTo>
                      <a:pt x="518" y="535"/>
                    </a:lnTo>
                    <a:lnTo>
                      <a:pt x="522" y="535"/>
                    </a:lnTo>
                    <a:lnTo>
                      <a:pt x="531" y="535"/>
                    </a:lnTo>
                    <a:lnTo>
                      <a:pt x="535" y="535"/>
                    </a:lnTo>
                    <a:lnTo>
                      <a:pt x="544" y="508"/>
                    </a:lnTo>
                    <a:lnTo>
                      <a:pt x="549" y="481"/>
                    </a:lnTo>
                    <a:lnTo>
                      <a:pt x="553" y="477"/>
                    </a:lnTo>
                    <a:lnTo>
                      <a:pt x="562" y="486"/>
                    </a:lnTo>
                    <a:lnTo>
                      <a:pt x="567" y="490"/>
                    </a:lnTo>
                    <a:lnTo>
                      <a:pt x="576" y="499"/>
                    </a:lnTo>
                    <a:lnTo>
                      <a:pt x="580" y="508"/>
                    </a:lnTo>
                    <a:lnTo>
                      <a:pt x="585" y="508"/>
                    </a:lnTo>
                    <a:lnTo>
                      <a:pt x="593" y="504"/>
                    </a:lnTo>
                    <a:lnTo>
                      <a:pt x="598" y="499"/>
                    </a:lnTo>
                    <a:lnTo>
                      <a:pt x="602" y="490"/>
                    </a:lnTo>
                    <a:lnTo>
                      <a:pt x="611" y="495"/>
                    </a:lnTo>
                    <a:lnTo>
                      <a:pt x="616" y="486"/>
                    </a:lnTo>
                    <a:lnTo>
                      <a:pt x="625" y="486"/>
                    </a:lnTo>
                    <a:lnTo>
                      <a:pt x="629" y="472"/>
                    </a:lnTo>
                    <a:lnTo>
                      <a:pt x="634" y="468"/>
                    </a:lnTo>
                    <a:lnTo>
                      <a:pt x="643" y="472"/>
                    </a:lnTo>
                    <a:lnTo>
                      <a:pt x="647" y="486"/>
                    </a:lnTo>
                    <a:lnTo>
                      <a:pt x="651" y="486"/>
                    </a:lnTo>
                    <a:lnTo>
                      <a:pt x="660" y="486"/>
                    </a:lnTo>
                    <a:lnTo>
                      <a:pt x="665" y="495"/>
                    </a:lnTo>
                    <a:lnTo>
                      <a:pt x="674" y="495"/>
                    </a:lnTo>
                    <a:lnTo>
                      <a:pt x="678" y="504"/>
                    </a:lnTo>
                    <a:lnTo>
                      <a:pt x="683" y="508"/>
                    </a:lnTo>
                    <a:lnTo>
                      <a:pt x="692" y="513"/>
                    </a:lnTo>
                    <a:lnTo>
                      <a:pt x="696" y="517"/>
                    </a:lnTo>
                    <a:lnTo>
                      <a:pt x="705" y="513"/>
                    </a:lnTo>
                    <a:lnTo>
                      <a:pt x="710" y="504"/>
                    </a:lnTo>
                    <a:lnTo>
                      <a:pt x="714" y="499"/>
                    </a:lnTo>
                    <a:lnTo>
                      <a:pt x="723" y="499"/>
                    </a:lnTo>
                    <a:lnTo>
                      <a:pt x="727" y="495"/>
                    </a:lnTo>
                    <a:lnTo>
                      <a:pt x="732" y="495"/>
                    </a:lnTo>
                    <a:lnTo>
                      <a:pt x="741" y="495"/>
                    </a:lnTo>
                    <a:lnTo>
                      <a:pt x="745" y="495"/>
                    </a:lnTo>
                    <a:lnTo>
                      <a:pt x="754" y="499"/>
                    </a:lnTo>
                    <a:lnTo>
                      <a:pt x="759" y="517"/>
                    </a:lnTo>
                    <a:lnTo>
                      <a:pt x="763" y="526"/>
                    </a:lnTo>
                    <a:lnTo>
                      <a:pt x="772" y="526"/>
                    </a:lnTo>
                    <a:lnTo>
                      <a:pt x="776" y="531"/>
                    </a:lnTo>
                    <a:lnTo>
                      <a:pt x="781" y="540"/>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9" name="Freeform 72"/>
              <p:cNvSpPr>
                <a:spLocks/>
              </p:cNvSpPr>
              <p:nvPr/>
            </p:nvSpPr>
            <p:spPr bwMode="auto">
              <a:xfrm>
                <a:off x="7188229" y="1365245"/>
                <a:ext cx="1239838" cy="1042988"/>
              </a:xfrm>
              <a:custGeom>
                <a:avLst/>
                <a:gdLst>
                  <a:gd name="T0" fmla="*/ 2147483646 w 781"/>
                  <a:gd name="T1" fmla="*/ 2147483646 h 657"/>
                  <a:gd name="T2" fmla="*/ 2147483646 w 781"/>
                  <a:gd name="T3" fmla="*/ 2147483646 h 657"/>
                  <a:gd name="T4" fmla="*/ 2147483646 w 781"/>
                  <a:gd name="T5" fmla="*/ 2147483646 h 657"/>
                  <a:gd name="T6" fmla="*/ 2147483646 w 781"/>
                  <a:gd name="T7" fmla="*/ 2147483646 h 657"/>
                  <a:gd name="T8" fmla="*/ 2147483646 w 781"/>
                  <a:gd name="T9" fmla="*/ 2147483646 h 657"/>
                  <a:gd name="T10" fmla="*/ 2147483646 w 781"/>
                  <a:gd name="T11" fmla="*/ 2147483646 h 657"/>
                  <a:gd name="T12" fmla="*/ 2147483646 w 781"/>
                  <a:gd name="T13" fmla="*/ 2147483646 h 657"/>
                  <a:gd name="T14" fmla="*/ 2147483646 w 781"/>
                  <a:gd name="T15" fmla="*/ 2147483646 h 657"/>
                  <a:gd name="T16" fmla="*/ 2147483646 w 781"/>
                  <a:gd name="T17" fmla="*/ 2147483646 h 657"/>
                  <a:gd name="T18" fmla="*/ 2147483646 w 781"/>
                  <a:gd name="T19" fmla="*/ 2147483646 h 657"/>
                  <a:gd name="T20" fmla="*/ 2147483646 w 781"/>
                  <a:gd name="T21" fmla="*/ 2147483646 h 657"/>
                  <a:gd name="T22" fmla="*/ 2147483646 w 781"/>
                  <a:gd name="T23" fmla="*/ 2147483646 h 657"/>
                  <a:gd name="T24" fmla="*/ 2147483646 w 781"/>
                  <a:gd name="T25" fmla="*/ 0 h 657"/>
                  <a:gd name="T26" fmla="*/ 2147483646 w 781"/>
                  <a:gd name="T27" fmla="*/ 2147483646 h 657"/>
                  <a:gd name="T28" fmla="*/ 2147483646 w 781"/>
                  <a:gd name="T29" fmla="*/ 2147483646 h 657"/>
                  <a:gd name="T30" fmla="*/ 2147483646 w 781"/>
                  <a:gd name="T31" fmla="*/ 2147483646 h 657"/>
                  <a:gd name="T32" fmla="*/ 2147483646 w 781"/>
                  <a:gd name="T33" fmla="*/ 2147483646 h 657"/>
                  <a:gd name="T34" fmla="*/ 2147483646 w 781"/>
                  <a:gd name="T35" fmla="*/ 2147483646 h 657"/>
                  <a:gd name="T36" fmla="*/ 2147483646 w 781"/>
                  <a:gd name="T37" fmla="*/ 2147483646 h 657"/>
                  <a:gd name="T38" fmla="*/ 2147483646 w 781"/>
                  <a:gd name="T39" fmla="*/ 2147483646 h 657"/>
                  <a:gd name="T40" fmla="*/ 2147483646 w 781"/>
                  <a:gd name="T41" fmla="*/ 2147483646 h 657"/>
                  <a:gd name="T42" fmla="*/ 2147483646 w 781"/>
                  <a:gd name="T43" fmla="*/ 2147483646 h 657"/>
                  <a:gd name="T44" fmla="*/ 2147483646 w 781"/>
                  <a:gd name="T45" fmla="*/ 2147483646 h 657"/>
                  <a:gd name="T46" fmla="*/ 2147483646 w 781"/>
                  <a:gd name="T47" fmla="*/ 2147483646 h 657"/>
                  <a:gd name="T48" fmla="*/ 2147483646 w 781"/>
                  <a:gd name="T49" fmla="*/ 2147483646 h 657"/>
                  <a:gd name="T50" fmla="*/ 2147483646 w 781"/>
                  <a:gd name="T51" fmla="*/ 2147483646 h 657"/>
                  <a:gd name="T52" fmla="*/ 2147483646 w 781"/>
                  <a:gd name="T53" fmla="*/ 2147483646 h 657"/>
                  <a:gd name="T54" fmla="*/ 2147483646 w 781"/>
                  <a:gd name="T55" fmla="*/ 2147483646 h 657"/>
                  <a:gd name="T56" fmla="*/ 2147483646 w 781"/>
                  <a:gd name="T57" fmla="*/ 2147483646 h 657"/>
                  <a:gd name="T58" fmla="*/ 2147483646 w 781"/>
                  <a:gd name="T59" fmla="*/ 2147483646 h 657"/>
                  <a:gd name="T60" fmla="*/ 2147483646 w 781"/>
                  <a:gd name="T61" fmla="*/ 2147483646 h 657"/>
                  <a:gd name="T62" fmla="*/ 2147483646 w 781"/>
                  <a:gd name="T63" fmla="*/ 2147483646 h 657"/>
                  <a:gd name="T64" fmla="*/ 2147483646 w 781"/>
                  <a:gd name="T65" fmla="*/ 2147483646 h 657"/>
                  <a:gd name="T66" fmla="*/ 2147483646 w 781"/>
                  <a:gd name="T67" fmla="*/ 2147483646 h 657"/>
                  <a:gd name="T68" fmla="*/ 2147483646 w 781"/>
                  <a:gd name="T69" fmla="*/ 2147483646 h 657"/>
                  <a:gd name="T70" fmla="*/ 2147483646 w 781"/>
                  <a:gd name="T71" fmla="*/ 2147483646 h 657"/>
                  <a:gd name="T72" fmla="*/ 2147483646 w 781"/>
                  <a:gd name="T73" fmla="*/ 2147483646 h 657"/>
                  <a:gd name="T74" fmla="*/ 2147483646 w 781"/>
                  <a:gd name="T75" fmla="*/ 2147483646 h 657"/>
                  <a:gd name="T76" fmla="*/ 2147483646 w 781"/>
                  <a:gd name="T77" fmla="*/ 2147483646 h 657"/>
                  <a:gd name="T78" fmla="*/ 2147483646 w 781"/>
                  <a:gd name="T79" fmla="*/ 2147483646 h 657"/>
                  <a:gd name="T80" fmla="*/ 2147483646 w 781"/>
                  <a:gd name="T81" fmla="*/ 2147483646 h 657"/>
                  <a:gd name="T82" fmla="*/ 2147483646 w 781"/>
                  <a:gd name="T83" fmla="*/ 2147483646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7"/>
                  <a:gd name="T128" fmla="*/ 781 w 781"/>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7">
                    <a:moveTo>
                      <a:pt x="0" y="522"/>
                    </a:moveTo>
                    <a:lnTo>
                      <a:pt x="9" y="536"/>
                    </a:lnTo>
                    <a:lnTo>
                      <a:pt x="13" y="540"/>
                    </a:lnTo>
                    <a:lnTo>
                      <a:pt x="18" y="558"/>
                    </a:lnTo>
                    <a:lnTo>
                      <a:pt x="27" y="563"/>
                    </a:lnTo>
                    <a:lnTo>
                      <a:pt x="31" y="554"/>
                    </a:lnTo>
                    <a:lnTo>
                      <a:pt x="36" y="558"/>
                    </a:lnTo>
                    <a:lnTo>
                      <a:pt x="45" y="563"/>
                    </a:lnTo>
                    <a:lnTo>
                      <a:pt x="49" y="567"/>
                    </a:lnTo>
                    <a:lnTo>
                      <a:pt x="58" y="572"/>
                    </a:lnTo>
                    <a:lnTo>
                      <a:pt x="62" y="567"/>
                    </a:lnTo>
                    <a:lnTo>
                      <a:pt x="67" y="554"/>
                    </a:lnTo>
                    <a:lnTo>
                      <a:pt x="76" y="536"/>
                    </a:lnTo>
                    <a:lnTo>
                      <a:pt x="80" y="518"/>
                    </a:lnTo>
                    <a:lnTo>
                      <a:pt x="89" y="509"/>
                    </a:lnTo>
                    <a:lnTo>
                      <a:pt x="94" y="495"/>
                    </a:lnTo>
                    <a:lnTo>
                      <a:pt x="98" y="500"/>
                    </a:lnTo>
                    <a:lnTo>
                      <a:pt x="107" y="518"/>
                    </a:lnTo>
                    <a:lnTo>
                      <a:pt x="111" y="536"/>
                    </a:lnTo>
                    <a:lnTo>
                      <a:pt x="116" y="558"/>
                    </a:lnTo>
                    <a:lnTo>
                      <a:pt x="125" y="576"/>
                    </a:lnTo>
                    <a:lnTo>
                      <a:pt x="129" y="576"/>
                    </a:lnTo>
                    <a:lnTo>
                      <a:pt x="138" y="567"/>
                    </a:lnTo>
                    <a:lnTo>
                      <a:pt x="143" y="558"/>
                    </a:lnTo>
                    <a:lnTo>
                      <a:pt x="147" y="554"/>
                    </a:lnTo>
                    <a:lnTo>
                      <a:pt x="156" y="545"/>
                    </a:lnTo>
                    <a:lnTo>
                      <a:pt x="161" y="536"/>
                    </a:lnTo>
                    <a:lnTo>
                      <a:pt x="165" y="522"/>
                    </a:lnTo>
                    <a:lnTo>
                      <a:pt x="174" y="522"/>
                    </a:lnTo>
                    <a:lnTo>
                      <a:pt x="178" y="518"/>
                    </a:lnTo>
                    <a:lnTo>
                      <a:pt x="187" y="522"/>
                    </a:lnTo>
                    <a:lnTo>
                      <a:pt x="192" y="522"/>
                    </a:lnTo>
                    <a:lnTo>
                      <a:pt x="196" y="450"/>
                    </a:lnTo>
                    <a:lnTo>
                      <a:pt x="205" y="329"/>
                    </a:lnTo>
                    <a:lnTo>
                      <a:pt x="210" y="212"/>
                    </a:lnTo>
                    <a:lnTo>
                      <a:pt x="214" y="117"/>
                    </a:lnTo>
                    <a:lnTo>
                      <a:pt x="223" y="54"/>
                    </a:lnTo>
                    <a:lnTo>
                      <a:pt x="228" y="23"/>
                    </a:lnTo>
                    <a:lnTo>
                      <a:pt x="236" y="0"/>
                    </a:lnTo>
                    <a:lnTo>
                      <a:pt x="241" y="0"/>
                    </a:lnTo>
                    <a:lnTo>
                      <a:pt x="245" y="18"/>
                    </a:lnTo>
                    <a:lnTo>
                      <a:pt x="254" y="54"/>
                    </a:lnTo>
                    <a:lnTo>
                      <a:pt x="259" y="95"/>
                    </a:lnTo>
                    <a:lnTo>
                      <a:pt x="268" y="126"/>
                    </a:lnTo>
                    <a:lnTo>
                      <a:pt x="272" y="158"/>
                    </a:lnTo>
                    <a:lnTo>
                      <a:pt x="277" y="180"/>
                    </a:lnTo>
                    <a:lnTo>
                      <a:pt x="286" y="194"/>
                    </a:lnTo>
                    <a:lnTo>
                      <a:pt x="290" y="216"/>
                    </a:lnTo>
                    <a:lnTo>
                      <a:pt x="294" y="248"/>
                    </a:lnTo>
                    <a:lnTo>
                      <a:pt x="303" y="279"/>
                    </a:lnTo>
                    <a:lnTo>
                      <a:pt x="308" y="351"/>
                    </a:lnTo>
                    <a:lnTo>
                      <a:pt x="317" y="459"/>
                    </a:lnTo>
                    <a:lnTo>
                      <a:pt x="321" y="531"/>
                    </a:lnTo>
                    <a:lnTo>
                      <a:pt x="326" y="576"/>
                    </a:lnTo>
                    <a:lnTo>
                      <a:pt x="335" y="603"/>
                    </a:lnTo>
                    <a:lnTo>
                      <a:pt x="339" y="617"/>
                    </a:lnTo>
                    <a:lnTo>
                      <a:pt x="344" y="621"/>
                    </a:lnTo>
                    <a:lnTo>
                      <a:pt x="352" y="621"/>
                    </a:lnTo>
                    <a:lnTo>
                      <a:pt x="357" y="635"/>
                    </a:lnTo>
                    <a:lnTo>
                      <a:pt x="366" y="644"/>
                    </a:lnTo>
                    <a:lnTo>
                      <a:pt x="370" y="657"/>
                    </a:lnTo>
                    <a:lnTo>
                      <a:pt x="375" y="653"/>
                    </a:lnTo>
                    <a:lnTo>
                      <a:pt x="384" y="657"/>
                    </a:lnTo>
                    <a:lnTo>
                      <a:pt x="388" y="657"/>
                    </a:lnTo>
                    <a:lnTo>
                      <a:pt x="397" y="657"/>
                    </a:lnTo>
                    <a:lnTo>
                      <a:pt x="402" y="648"/>
                    </a:lnTo>
                    <a:lnTo>
                      <a:pt x="406" y="657"/>
                    </a:lnTo>
                    <a:lnTo>
                      <a:pt x="415" y="648"/>
                    </a:lnTo>
                    <a:lnTo>
                      <a:pt x="419" y="626"/>
                    </a:lnTo>
                    <a:lnTo>
                      <a:pt x="424" y="599"/>
                    </a:lnTo>
                    <a:lnTo>
                      <a:pt x="433" y="594"/>
                    </a:lnTo>
                    <a:lnTo>
                      <a:pt x="437" y="594"/>
                    </a:lnTo>
                    <a:lnTo>
                      <a:pt x="446" y="585"/>
                    </a:lnTo>
                    <a:lnTo>
                      <a:pt x="451" y="576"/>
                    </a:lnTo>
                    <a:lnTo>
                      <a:pt x="455" y="567"/>
                    </a:lnTo>
                    <a:lnTo>
                      <a:pt x="464" y="545"/>
                    </a:lnTo>
                    <a:lnTo>
                      <a:pt x="469" y="527"/>
                    </a:lnTo>
                    <a:lnTo>
                      <a:pt x="473" y="500"/>
                    </a:lnTo>
                    <a:lnTo>
                      <a:pt x="482" y="500"/>
                    </a:lnTo>
                    <a:lnTo>
                      <a:pt x="486" y="491"/>
                    </a:lnTo>
                    <a:lnTo>
                      <a:pt x="495" y="482"/>
                    </a:lnTo>
                    <a:lnTo>
                      <a:pt x="500" y="482"/>
                    </a:lnTo>
                    <a:lnTo>
                      <a:pt x="504" y="482"/>
                    </a:lnTo>
                    <a:lnTo>
                      <a:pt x="513" y="482"/>
                    </a:lnTo>
                    <a:lnTo>
                      <a:pt x="518" y="482"/>
                    </a:lnTo>
                    <a:lnTo>
                      <a:pt x="522" y="482"/>
                    </a:lnTo>
                    <a:lnTo>
                      <a:pt x="531" y="491"/>
                    </a:lnTo>
                    <a:lnTo>
                      <a:pt x="535" y="495"/>
                    </a:lnTo>
                    <a:lnTo>
                      <a:pt x="544" y="500"/>
                    </a:lnTo>
                    <a:lnTo>
                      <a:pt x="549" y="513"/>
                    </a:lnTo>
                    <a:lnTo>
                      <a:pt x="553" y="518"/>
                    </a:lnTo>
                    <a:lnTo>
                      <a:pt x="562" y="513"/>
                    </a:lnTo>
                    <a:lnTo>
                      <a:pt x="567" y="518"/>
                    </a:lnTo>
                    <a:lnTo>
                      <a:pt x="576" y="513"/>
                    </a:lnTo>
                    <a:lnTo>
                      <a:pt x="580" y="500"/>
                    </a:lnTo>
                    <a:lnTo>
                      <a:pt x="585" y="495"/>
                    </a:lnTo>
                    <a:lnTo>
                      <a:pt x="593" y="504"/>
                    </a:lnTo>
                    <a:lnTo>
                      <a:pt x="598" y="513"/>
                    </a:lnTo>
                    <a:lnTo>
                      <a:pt x="602" y="518"/>
                    </a:lnTo>
                    <a:lnTo>
                      <a:pt x="611" y="513"/>
                    </a:lnTo>
                    <a:lnTo>
                      <a:pt x="616" y="518"/>
                    </a:lnTo>
                    <a:lnTo>
                      <a:pt x="625" y="518"/>
                    </a:lnTo>
                    <a:lnTo>
                      <a:pt x="629" y="513"/>
                    </a:lnTo>
                    <a:lnTo>
                      <a:pt x="634" y="513"/>
                    </a:lnTo>
                    <a:lnTo>
                      <a:pt x="643" y="509"/>
                    </a:lnTo>
                    <a:lnTo>
                      <a:pt x="647" y="522"/>
                    </a:lnTo>
                    <a:lnTo>
                      <a:pt x="651" y="527"/>
                    </a:lnTo>
                    <a:lnTo>
                      <a:pt x="660" y="527"/>
                    </a:lnTo>
                    <a:lnTo>
                      <a:pt x="665" y="522"/>
                    </a:lnTo>
                    <a:lnTo>
                      <a:pt x="674" y="522"/>
                    </a:lnTo>
                    <a:lnTo>
                      <a:pt x="678" y="536"/>
                    </a:lnTo>
                    <a:lnTo>
                      <a:pt x="683" y="540"/>
                    </a:lnTo>
                    <a:lnTo>
                      <a:pt x="692" y="540"/>
                    </a:lnTo>
                    <a:lnTo>
                      <a:pt x="696" y="549"/>
                    </a:lnTo>
                    <a:lnTo>
                      <a:pt x="705" y="558"/>
                    </a:lnTo>
                    <a:lnTo>
                      <a:pt x="710" y="572"/>
                    </a:lnTo>
                    <a:lnTo>
                      <a:pt x="714" y="558"/>
                    </a:lnTo>
                    <a:lnTo>
                      <a:pt x="723" y="540"/>
                    </a:lnTo>
                    <a:lnTo>
                      <a:pt x="727" y="531"/>
                    </a:lnTo>
                    <a:lnTo>
                      <a:pt x="732" y="536"/>
                    </a:lnTo>
                    <a:lnTo>
                      <a:pt x="741" y="540"/>
                    </a:lnTo>
                    <a:lnTo>
                      <a:pt x="745" y="549"/>
                    </a:lnTo>
                    <a:lnTo>
                      <a:pt x="754" y="549"/>
                    </a:lnTo>
                    <a:lnTo>
                      <a:pt x="759" y="549"/>
                    </a:lnTo>
                    <a:lnTo>
                      <a:pt x="763" y="554"/>
                    </a:lnTo>
                    <a:lnTo>
                      <a:pt x="772" y="558"/>
                    </a:lnTo>
                    <a:lnTo>
                      <a:pt x="776" y="563"/>
                    </a:lnTo>
                    <a:lnTo>
                      <a:pt x="781" y="563"/>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0" name="Freeform 73"/>
              <p:cNvSpPr>
                <a:spLocks/>
              </p:cNvSpPr>
              <p:nvPr/>
            </p:nvSpPr>
            <p:spPr bwMode="auto">
              <a:xfrm>
                <a:off x="7188229" y="1387470"/>
                <a:ext cx="1239838" cy="992188"/>
              </a:xfrm>
              <a:custGeom>
                <a:avLst/>
                <a:gdLst>
                  <a:gd name="T0" fmla="*/ 2147483646 w 781"/>
                  <a:gd name="T1" fmla="*/ 2147483646 h 625"/>
                  <a:gd name="T2" fmla="*/ 2147483646 w 781"/>
                  <a:gd name="T3" fmla="*/ 2147483646 h 625"/>
                  <a:gd name="T4" fmla="*/ 2147483646 w 781"/>
                  <a:gd name="T5" fmla="*/ 2147483646 h 625"/>
                  <a:gd name="T6" fmla="*/ 2147483646 w 781"/>
                  <a:gd name="T7" fmla="*/ 2147483646 h 625"/>
                  <a:gd name="T8" fmla="*/ 2147483646 w 781"/>
                  <a:gd name="T9" fmla="*/ 2147483646 h 625"/>
                  <a:gd name="T10" fmla="*/ 2147483646 w 781"/>
                  <a:gd name="T11" fmla="*/ 2147483646 h 625"/>
                  <a:gd name="T12" fmla="*/ 2147483646 w 781"/>
                  <a:gd name="T13" fmla="*/ 2147483646 h 625"/>
                  <a:gd name="T14" fmla="*/ 2147483646 w 781"/>
                  <a:gd name="T15" fmla="*/ 2147483646 h 625"/>
                  <a:gd name="T16" fmla="*/ 2147483646 w 781"/>
                  <a:gd name="T17" fmla="*/ 2147483646 h 625"/>
                  <a:gd name="T18" fmla="*/ 2147483646 w 781"/>
                  <a:gd name="T19" fmla="*/ 2147483646 h 625"/>
                  <a:gd name="T20" fmla="*/ 2147483646 w 781"/>
                  <a:gd name="T21" fmla="*/ 2147483646 h 625"/>
                  <a:gd name="T22" fmla="*/ 2147483646 w 781"/>
                  <a:gd name="T23" fmla="*/ 2147483646 h 625"/>
                  <a:gd name="T24" fmla="*/ 2147483646 w 781"/>
                  <a:gd name="T25" fmla="*/ 0 h 625"/>
                  <a:gd name="T26" fmla="*/ 2147483646 w 781"/>
                  <a:gd name="T27" fmla="*/ 2147483646 h 625"/>
                  <a:gd name="T28" fmla="*/ 2147483646 w 781"/>
                  <a:gd name="T29" fmla="*/ 2147483646 h 625"/>
                  <a:gd name="T30" fmla="*/ 2147483646 w 781"/>
                  <a:gd name="T31" fmla="*/ 2147483646 h 625"/>
                  <a:gd name="T32" fmla="*/ 2147483646 w 781"/>
                  <a:gd name="T33" fmla="*/ 2147483646 h 625"/>
                  <a:gd name="T34" fmla="*/ 2147483646 w 781"/>
                  <a:gd name="T35" fmla="*/ 2147483646 h 625"/>
                  <a:gd name="T36" fmla="*/ 2147483646 w 781"/>
                  <a:gd name="T37" fmla="*/ 2147483646 h 625"/>
                  <a:gd name="T38" fmla="*/ 2147483646 w 781"/>
                  <a:gd name="T39" fmla="*/ 2147483646 h 625"/>
                  <a:gd name="T40" fmla="*/ 2147483646 w 781"/>
                  <a:gd name="T41" fmla="*/ 2147483646 h 625"/>
                  <a:gd name="T42" fmla="*/ 2147483646 w 781"/>
                  <a:gd name="T43" fmla="*/ 2147483646 h 625"/>
                  <a:gd name="T44" fmla="*/ 2147483646 w 781"/>
                  <a:gd name="T45" fmla="*/ 2147483646 h 625"/>
                  <a:gd name="T46" fmla="*/ 2147483646 w 781"/>
                  <a:gd name="T47" fmla="*/ 2147483646 h 625"/>
                  <a:gd name="T48" fmla="*/ 2147483646 w 781"/>
                  <a:gd name="T49" fmla="*/ 2147483646 h 625"/>
                  <a:gd name="T50" fmla="*/ 2147483646 w 781"/>
                  <a:gd name="T51" fmla="*/ 2147483646 h 625"/>
                  <a:gd name="T52" fmla="*/ 2147483646 w 781"/>
                  <a:gd name="T53" fmla="*/ 2147483646 h 625"/>
                  <a:gd name="T54" fmla="*/ 2147483646 w 781"/>
                  <a:gd name="T55" fmla="*/ 2147483646 h 625"/>
                  <a:gd name="T56" fmla="*/ 2147483646 w 781"/>
                  <a:gd name="T57" fmla="*/ 2147483646 h 625"/>
                  <a:gd name="T58" fmla="*/ 2147483646 w 781"/>
                  <a:gd name="T59" fmla="*/ 2147483646 h 625"/>
                  <a:gd name="T60" fmla="*/ 2147483646 w 781"/>
                  <a:gd name="T61" fmla="*/ 2147483646 h 625"/>
                  <a:gd name="T62" fmla="*/ 2147483646 w 781"/>
                  <a:gd name="T63" fmla="*/ 2147483646 h 625"/>
                  <a:gd name="T64" fmla="*/ 2147483646 w 781"/>
                  <a:gd name="T65" fmla="*/ 2147483646 h 625"/>
                  <a:gd name="T66" fmla="*/ 2147483646 w 781"/>
                  <a:gd name="T67" fmla="*/ 2147483646 h 625"/>
                  <a:gd name="T68" fmla="*/ 2147483646 w 781"/>
                  <a:gd name="T69" fmla="*/ 2147483646 h 625"/>
                  <a:gd name="T70" fmla="*/ 2147483646 w 781"/>
                  <a:gd name="T71" fmla="*/ 2147483646 h 625"/>
                  <a:gd name="T72" fmla="*/ 2147483646 w 781"/>
                  <a:gd name="T73" fmla="*/ 2147483646 h 625"/>
                  <a:gd name="T74" fmla="*/ 2147483646 w 781"/>
                  <a:gd name="T75" fmla="*/ 2147483646 h 625"/>
                  <a:gd name="T76" fmla="*/ 2147483646 w 781"/>
                  <a:gd name="T77" fmla="*/ 2147483646 h 625"/>
                  <a:gd name="T78" fmla="*/ 2147483646 w 781"/>
                  <a:gd name="T79" fmla="*/ 2147483646 h 625"/>
                  <a:gd name="T80" fmla="*/ 2147483646 w 781"/>
                  <a:gd name="T81" fmla="*/ 2147483646 h 625"/>
                  <a:gd name="T82" fmla="*/ 2147483646 w 781"/>
                  <a:gd name="T83" fmla="*/ 2147483646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5"/>
                  <a:gd name="T128" fmla="*/ 781 w 781"/>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5">
                    <a:moveTo>
                      <a:pt x="0" y="513"/>
                    </a:moveTo>
                    <a:lnTo>
                      <a:pt x="9" y="517"/>
                    </a:lnTo>
                    <a:lnTo>
                      <a:pt x="13" y="508"/>
                    </a:lnTo>
                    <a:lnTo>
                      <a:pt x="18" y="499"/>
                    </a:lnTo>
                    <a:lnTo>
                      <a:pt x="27" y="495"/>
                    </a:lnTo>
                    <a:lnTo>
                      <a:pt x="31" y="486"/>
                    </a:lnTo>
                    <a:lnTo>
                      <a:pt x="36" y="499"/>
                    </a:lnTo>
                    <a:lnTo>
                      <a:pt x="45" y="504"/>
                    </a:lnTo>
                    <a:lnTo>
                      <a:pt x="49" y="504"/>
                    </a:lnTo>
                    <a:lnTo>
                      <a:pt x="58" y="504"/>
                    </a:lnTo>
                    <a:lnTo>
                      <a:pt x="62" y="499"/>
                    </a:lnTo>
                    <a:lnTo>
                      <a:pt x="67" y="495"/>
                    </a:lnTo>
                    <a:lnTo>
                      <a:pt x="76" y="499"/>
                    </a:lnTo>
                    <a:lnTo>
                      <a:pt x="80" y="504"/>
                    </a:lnTo>
                    <a:lnTo>
                      <a:pt x="89" y="504"/>
                    </a:lnTo>
                    <a:lnTo>
                      <a:pt x="94" y="499"/>
                    </a:lnTo>
                    <a:lnTo>
                      <a:pt x="98" y="499"/>
                    </a:lnTo>
                    <a:lnTo>
                      <a:pt x="107" y="508"/>
                    </a:lnTo>
                    <a:lnTo>
                      <a:pt x="111" y="522"/>
                    </a:lnTo>
                    <a:lnTo>
                      <a:pt x="116" y="535"/>
                    </a:lnTo>
                    <a:lnTo>
                      <a:pt x="125" y="544"/>
                    </a:lnTo>
                    <a:lnTo>
                      <a:pt x="129" y="553"/>
                    </a:lnTo>
                    <a:lnTo>
                      <a:pt x="138" y="558"/>
                    </a:lnTo>
                    <a:lnTo>
                      <a:pt x="143" y="567"/>
                    </a:lnTo>
                    <a:lnTo>
                      <a:pt x="147" y="580"/>
                    </a:lnTo>
                    <a:lnTo>
                      <a:pt x="156" y="585"/>
                    </a:lnTo>
                    <a:lnTo>
                      <a:pt x="161" y="571"/>
                    </a:lnTo>
                    <a:lnTo>
                      <a:pt x="165" y="562"/>
                    </a:lnTo>
                    <a:lnTo>
                      <a:pt x="174" y="549"/>
                    </a:lnTo>
                    <a:lnTo>
                      <a:pt x="178" y="549"/>
                    </a:lnTo>
                    <a:lnTo>
                      <a:pt x="187" y="553"/>
                    </a:lnTo>
                    <a:lnTo>
                      <a:pt x="192" y="576"/>
                    </a:lnTo>
                    <a:lnTo>
                      <a:pt x="196" y="526"/>
                    </a:lnTo>
                    <a:lnTo>
                      <a:pt x="205" y="405"/>
                    </a:lnTo>
                    <a:lnTo>
                      <a:pt x="210" y="283"/>
                    </a:lnTo>
                    <a:lnTo>
                      <a:pt x="214" y="180"/>
                    </a:lnTo>
                    <a:lnTo>
                      <a:pt x="223" y="90"/>
                    </a:lnTo>
                    <a:lnTo>
                      <a:pt x="228" y="31"/>
                    </a:lnTo>
                    <a:lnTo>
                      <a:pt x="236" y="0"/>
                    </a:lnTo>
                    <a:lnTo>
                      <a:pt x="241" y="0"/>
                    </a:lnTo>
                    <a:lnTo>
                      <a:pt x="245" y="27"/>
                    </a:lnTo>
                    <a:lnTo>
                      <a:pt x="254" y="63"/>
                    </a:lnTo>
                    <a:lnTo>
                      <a:pt x="259" y="90"/>
                    </a:lnTo>
                    <a:lnTo>
                      <a:pt x="268" y="121"/>
                    </a:lnTo>
                    <a:lnTo>
                      <a:pt x="272" y="157"/>
                    </a:lnTo>
                    <a:lnTo>
                      <a:pt x="277" y="189"/>
                    </a:lnTo>
                    <a:lnTo>
                      <a:pt x="286" y="211"/>
                    </a:lnTo>
                    <a:lnTo>
                      <a:pt x="290" y="238"/>
                    </a:lnTo>
                    <a:lnTo>
                      <a:pt x="294" y="261"/>
                    </a:lnTo>
                    <a:lnTo>
                      <a:pt x="303" y="288"/>
                    </a:lnTo>
                    <a:lnTo>
                      <a:pt x="308" y="355"/>
                    </a:lnTo>
                    <a:lnTo>
                      <a:pt x="317" y="459"/>
                    </a:lnTo>
                    <a:lnTo>
                      <a:pt x="321" y="526"/>
                    </a:lnTo>
                    <a:lnTo>
                      <a:pt x="326" y="576"/>
                    </a:lnTo>
                    <a:lnTo>
                      <a:pt x="335" y="603"/>
                    </a:lnTo>
                    <a:lnTo>
                      <a:pt x="339" y="612"/>
                    </a:lnTo>
                    <a:lnTo>
                      <a:pt x="344" y="603"/>
                    </a:lnTo>
                    <a:lnTo>
                      <a:pt x="352" y="594"/>
                    </a:lnTo>
                    <a:lnTo>
                      <a:pt x="357" y="598"/>
                    </a:lnTo>
                    <a:lnTo>
                      <a:pt x="366" y="612"/>
                    </a:lnTo>
                    <a:lnTo>
                      <a:pt x="370" y="625"/>
                    </a:lnTo>
                    <a:lnTo>
                      <a:pt x="375" y="625"/>
                    </a:lnTo>
                    <a:lnTo>
                      <a:pt x="384" y="616"/>
                    </a:lnTo>
                    <a:lnTo>
                      <a:pt x="388" y="594"/>
                    </a:lnTo>
                    <a:lnTo>
                      <a:pt x="397" y="580"/>
                    </a:lnTo>
                    <a:lnTo>
                      <a:pt x="402" y="585"/>
                    </a:lnTo>
                    <a:lnTo>
                      <a:pt x="406" y="576"/>
                    </a:lnTo>
                    <a:lnTo>
                      <a:pt x="415" y="571"/>
                    </a:lnTo>
                    <a:lnTo>
                      <a:pt x="419" y="558"/>
                    </a:lnTo>
                    <a:lnTo>
                      <a:pt x="424" y="544"/>
                    </a:lnTo>
                    <a:lnTo>
                      <a:pt x="433" y="526"/>
                    </a:lnTo>
                    <a:lnTo>
                      <a:pt x="437" y="526"/>
                    </a:lnTo>
                    <a:lnTo>
                      <a:pt x="446" y="513"/>
                    </a:lnTo>
                    <a:lnTo>
                      <a:pt x="451" y="495"/>
                    </a:lnTo>
                    <a:lnTo>
                      <a:pt x="455" y="477"/>
                    </a:lnTo>
                    <a:lnTo>
                      <a:pt x="464" y="472"/>
                    </a:lnTo>
                    <a:lnTo>
                      <a:pt x="469" y="472"/>
                    </a:lnTo>
                    <a:lnTo>
                      <a:pt x="473" y="468"/>
                    </a:lnTo>
                    <a:lnTo>
                      <a:pt x="482" y="481"/>
                    </a:lnTo>
                    <a:lnTo>
                      <a:pt x="486" y="477"/>
                    </a:lnTo>
                    <a:lnTo>
                      <a:pt x="495" y="472"/>
                    </a:lnTo>
                    <a:lnTo>
                      <a:pt x="500" y="472"/>
                    </a:lnTo>
                    <a:lnTo>
                      <a:pt x="504" y="477"/>
                    </a:lnTo>
                    <a:lnTo>
                      <a:pt x="513" y="477"/>
                    </a:lnTo>
                    <a:lnTo>
                      <a:pt x="518" y="468"/>
                    </a:lnTo>
                    <a:lnTo>
                      <a:pt x="522" y="468"/>
                    </a:lnTo>
                    <a:lnTo>
                      <a:pt x="531" y="472"/>
                    </a:lnTo>
                    <a:lnTo>
                      <a:pt x="535" y="477"/>
                    </a:lnTo>
                    <a:lnTo>
                      <a:pt x="544" y="468"/>
                    </a:lnTo>
                    <a:lnTo>
                      <a:pt x="549" y="459"/>
                    </a:lnTo>
                    <a:lnTo>
                      <a:pt x="553" y="450"/>
                    </a:lnTo>
                    <a:lnTo>
                      <a:pt x="562" y="459"/>
                    </a:lnTo>
                    <a:lnTo>
                      <a:pt x="567" y="477"/>
                    </a:lnTo>
                    <a:lnTo>
                      <a:pt x="576" y="472"/>
                    </a:lnTo>
                    <a:lnTo>
                      <a:pt x="580" y="472"/>
                    </a:lnTo>
                    <a:lnTo>
                      <a:pt x="585" y="477"/>
                    </a:lnTo>
                    <a:lnTo>
                      <a:pt x="593" y="477"/>
                    </a:lnTo>
                    <a:lnTo>
                      <a:pt x="598" y="490"/>
                    </a:lnTo>
                    <a:lnTo>
                      <a:pt x="602" y="508"/>
                    </a:lnTo>
                    <a:lnTo>
                      <a:pt x="611" y="508"/>
                    </a:lnTo>
                    <a:lnTo>
                      <a:pt x="616" y="508"/>
                    </a:lnTo>
                    <a:lnTo>
                      <a:pt x="625" y="504"/>
                    </a:lnTo>
                    <a:lnTo>
                      <a:pt x="629" y="504"/>
                    </a:lnTo>
                    <a:lnTo>
                      <a:pt x="634" y="499"/>
                    </a:lnTo>
                    <a:lnTo>
                      <a:pt x="643" y="486"/>
                    </a:lnTo>
                    <a:lnTo>
                      <a:pt x="647" y="477"/>
                    </a:lnTo>
                    <a:lnTo>
                      <a:pt x="651" y="468"/>
                    </a:lnTo>
                    <a:lnTo>
                      <a:pt x="660" y="468"/>
                    </a:lnTo>
                    <a:lnTo>
                      <a:pt x="665" y="472"/>
                    </a:lnTo>
                    <a:lnTo>
                      <a:pt x="674" y="463"/>
                    </a:lnTo>
                    <a:lnTo>
                      <a:pt x="678" y="459"/>
                    </a:lnTo>
                    <a:lnTo>
                      <a:pt x="683" y="450"/>
                    </a:lnTo>
                    <a:lnTo>
                      <a:pt x="692" y="450"/>
                    </a:lnTo>
                    <a:lnTo>
                      <a:pt x="696" y="450"/>
                    </a:lnTo>
                    <a:lnTo>
                      <a:pt x="705" y="459"/>
                    </a:lnTo>
                    <a:lnTo>
                      <a:pt x="710" y="468"/>
                    </a:lnTo>
                    <a:lnTo>
                      <a:pt x="714" y="472"/>
                    </a:lnTo>
                    <a:lnTo>
                      <a:pt x="723" y="472"/>
                    </a:lnTo>
                    <a:lnTo>
                      <a:pt x="727" y="477"/>
                    </a:lnTo>
                    <a:lnTo>
                      <a:pt x="732" y="481"/>
                    </a:lnTo>
                    <a:lnTo>
                      <a:pt x="741" y="481"/>
                    </a:lnTo>
                    <a:lnTo>
                      <a:pt x="745" y="486"/>
                    </a:lnTo>
                    <a:lnTo>
                      <a:pt x="754" y="499"/>
                    </a:lnTo>
                    <a:lnTo>
                      <a:pt x="759" y="499"/>
                    </a:lnTo>
                    <a:lnTo>
                      <a:pt x="763" y="486"/>
                    </a:lnTo>
                    <a:lnTo>
                      <a:pt x="772" y="477"/>
                    </a:lnTo>
                    <a:lnTo>
                      <a:pt x="776" y="477"/>
                    </a:lnTo>
                    <a:lnTo>
                      <a:pt x="781" y="468"/>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 name="Freeform 74"/>
              <p:cNvSpPr>
                <a:spLocks/>
              </p:cNvSpPr>
              <p:nvPr/>
            </p:nvSpPr>
            <p:spPr bwMode="auto">
              <a:xfrm>
                <a:off x="7188229" y="1444620"/>
                <a:ext cx="1239838" cy="942975"/>
              </a:xfrm>
              <a:custGeom>
                <a:avLst/>
                <a:gdLst>
                  <a:gd name="T0" fmla="*/ 2147483646 w 781"/>
                  <a:gd name="T1" fmla="*/ 2147483646 h 594"/>
                  <a:gd name="T2" fmla="*/ 2147483646 w 781"/>
                  <a:gd name="T3" fmla="*/ 2147483646 h 594"/>
                  <a:gd name="T4" fmla="*/ 2147483646 w 781"/>
                  <a:gd name="T5" fmla="*/ 2147483646 h 594"/>
                  <a:gd name="T6" fmla="*/ 2147483646 w 781"/>
                  <a:gd name="T7" fmla="*/ 2147483646 h 594"/>
                  <a:gd name="T8" fmla="*/ 2147483646 w 781"/>
                  <a:gd name="T9" fmla="*/ 2147483646 h 594"/>
                  <a:gd name="T10" fmla="*/ 2147483646 w 781"/>
                  <a:gd name="T11" fmla="*/ 2147483646 h 594"/>
                  <a:gd name="T12" fmla="*/ 2147483646 w 781"/>
                  <a:gd name="T13" fmla="*/ 2147483646 h 594"/>
                  <a:gd name="T14" fmla="*/ 2147483646 w 781"/>
                  <a:gd name="T15" fmla="*/ 2147483646 h 594"/>
                  <a:gd name="T16" fmla="*/ 2147483646 w 781"/>
                  <a:gd name="T17" fmla="*/ 2147483646 h 594"/>
                  <a:gd name="T18" fmla="*/ 2147483646 w 781"/>
                  <a:gd name="T19" fmla="*/ 2147483646 h 594"/>
                  <a:gd name="T20" fmla="*/ 2147483646 w 781"/>
                  <a:gd name="T21" fmla="*/ 2147483646 h 594"/>
                  <a:gd name="T22" fmla="*/ 2147483646 w 781"/>
                  <a:gd name="T23" fmla="*/ 2147483646 h 594"/>
                  <a:gd name="T24" fmla="*/ 2147483646 w 781"/>
                  <a:gd name="T25" fmla="*/ 2147483646 h 594"/>
                  <a:gd name="T26" fmla="*/ 2147483646 w 781"/>
                  <a:gd name="T27" fmla="*/ 2147483646 h 594"/>
                  <a:gd name="T28" fmla="*/ 2147483646 w 781"/>
                  <a:gd name="T29" fmla="*/ 2147483646 h 594"/>
                  <a:gd name="T30" fmla="*/ 2147483646 w 781"/>
                  <a:gd name="T31" fmla="*/ 2147483646 h 594"/>
                  <a:gd name="T32" fmla="*/ 2147483646 w 781"/>
                  <a:gd name="T33" fmla="*/ 2147483646 h 594"/>
                  <a:gd name="T34" fmla="*/ 2147483646 w 781"/>
                  <a:gd name="T35" fmla="*/ 2147483646 h 594"/>
                  <a:gd name="T36" fmla="*/ 2147483646 w 781"/>
                  <a:gd name="T37" fmla="*/ 2147483646 h 594"/>
                  <a:gd name="T38" fmla="*/ 2147483646 w 781"/>
                  <a:gd name="T39" fmla="*/ 2147483646 h 594"/>
                  <a:gd name="T40" fmla="*/ 2147483646 w 781"/>
                  <a:gd name="T41" fmla="*/ 2147483646 h 594"/>
                  <a:gd name="T42" fmla="*/ 2147483646 w 781"/>
                  <a:gd name="T43" fmla="*/ 2147483646 h 594"/>
                  <a:gd name="T44" fmla="*/ 2147483646 w 781"/>
                  <a:gd name="T45" fmla="*/ 2147483646 h 594"/>
                  <a:gd name="T46" fmla="*/ 2147483646 w 781"/>
                  <a:gd name="T47" fmla="*/ 2147483646 h 594"/>
                  <a:gd name="T48" fmla="*/ 2147483646 w 781"/>
                  <a:gd name="T49" fmla="*/ 2147483646 h 594"/>
                  <a:gd name="T50" fmla="*/ 2147483646 w 781"/>
                  <a:gd name="T51" fmla="*/ 2147483646 h 594"/>
                  <a:gd name="T52" fmla="*/ 2147483646 w 781"/>
                  <a:gd name="T53" fmla="*/ 2147483646 h 594"/>
                  <a:gd name="T54" fmla="*/ 2147483646 w 781"/>
                  <a:gd name="T55" fmla="*/ 2147483646 h 594"/>
                  <a:gd name="T56" fmla="*/ 2147483646 w 781"/>
                  <a:gd name="T57" fmla="*/ 2147483646 h 594"/>
                  <a:gd name="T58" fmla="*/ 2147483646 w 781"/>
                  <a:gd name="T59" fmla="*/ 2147483646 h 594"/>
                  <a:gd name="T60" fmla="*/ 2147483646 w 781"/>
                  <a:gd name="T61" fmla="*/ 2147483646 h 594"/>
                  <a:gd name="T62" fmla="*/ 2147483646 w 781"/>
                  <a:gd name="T63" fmla="*/ 2147483646 h 594"/>
                  <a:gd name="T64" fmla="*/ 2147483646 w 781"/>
                  <a:gd name="T65" fmla="*/ 2147483646 h 594"/>
                  <a:gd name="T66" fmla="*/ 2147483646 w 781"/>
                  <a:gd name="T67" fmla="*/ 2147483646 h 594"/>
                  <a:gd name="T68" fmla="*/ 2147483646 w 781"/>
                  <a:gd name="T69" fmla="*/ 2147483646 h 594"/>
                  <a:gd name="T70" fmla="*/ 2147483646 w 781"/>
                  <a:gd name="T71" fmla="*/ 2147483646 h 594"/>
                  <a:gd name="T72" fmla="*/ 2147483646 w 781"/>
                  <a:gd name="T73" fmla="*/ 2147483646 h 594"/>
                  <a:gd name="T74" fmla="*/ 2147483646 w 781"/>
                  <a:gd name="T75" fmla="*/ 2147483646 h 594"/>
                  <a:gd name="T76" fmla="*/ 2147483646 w 781"/>
                  <a:gd name="T77" fmla="*/ 2147483646 h 594"/>
                  <a:gd name="T78" fmla="*/ 2147483646 w 781"/>
                  <a:gd name="T79" fmla="*/ 2147483646 h 594"/>
                  <a:gd name="T80" fmla="*/ 2147483646 w 781"/>
                  <a:gd name="T81" fmla="*/ 2147483646 h 594"/>
                  <a:gd name="T82" fmla="*/ 2147483646 w 781"/>
                  <a:gd name="T83" fmla="*/ 2147483646 h 5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594"/>
                  <a:gd name="T128" fmla="*/ 781 w 781"/>
                  <a:gd name="T129" fmla="*/ 594 h 5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594">
                    <a:moveTo>
                      <a:pt x="0" y="486"/>
                    </a:moveTo>
                    <a:lnTo>
                      <a:pt x="9" y="477"/>
                    </a:lnTo>
                    <a:lnTo>
                      <a:pt x="13" y="481"/>
                    </a:lnTo>
                    <a:lnTo>
                      <a:pt x="18" y="481"/>
                    </a:lnTo>
                    <a:lnTo>
                      <a:pt x="27" y="490"/>
                    </a:lnTo>
                    <a:lnTo>
                      <a:pt x="31" y="499"/>
                    </a:lnTo>
                    <a:lnTo>
                      <a:pt x="36" y="513"/>
                    </a:lnTo>
                    <a:lnTo>
                      <a:pt x="45" y="517"/>
                    </a:lnTo>
                    <a:lnTo>
                      <a:pt x="49" y="508"/>
                    </a:lnTo>
                    <a:lnTo>
                      <a:pt x="58" y="504"/>
                    </a:lnTo>
                    <a:lnTo>
                      <a:pt x="62" y="499"/>
                    </a:lnTo>
                    <a:lnTo>
                      <a:pt x="67" y="499"/>
                    </a:lnTo>
                    <a:lnTo>
                      <a:pt x="76" y="504"/>
                    </a:lnTo>
                    <a:lnTo>
                      <a:pt x="80" y="495"/>
                    </a:lnTo>
                    <a:lnTo>
                      <a:pt x="89" y="499"/>
                    </a:lnTo>
                    <a:lnTo>
                      <a:pt x="94" y="504"/>
                    </a:lnTo>
                    <a:lnTo>
                      <a:pt x="98" y="495"/>
                    </a:lnTo>
                    <a:lnTo>
                      <a:pt x="107" y="490"/>
                    </a:lnTo>
                    <a:lnTo>
                      <a:pt x="111" y="468"/>
                    </a:lnTo>
                    <a:lnTo>
                      <a:pt x="116" y="454"/>
                    </a:lnTo>
                    <a:lnTo>
                      <a:pt x="125" y="445"/>
                    </a:lnTo>
                    <a:lnTo>
                      <a:pt x="129" y="441"/>
                    </a:lnTo>
                    <a:lnTo>
                      <a:pt x="138" y="436"/>
                    </a:lnTo>
                    <a:lnTo>
                      <a:pt x="143" y="441"/>
                    </a:lnTo>
                    <a:lnTo>
                      <a:pt x="147" y="445"/>
                    </a:lnTo>
                    <a:lnTo>
                      <a:pt x="156" y="450"/>
                    </a:lnTo>
                    <a:lnTo>
                      <a:pt x="161" y="463"/>
                    </a:lnTo>
                    <a:lnTo>
                      <a:pt x="165" y="468"/>
                    </a:lnTo>
                    <a:lnTo>
                      <a:pt x="174" y="477"/>
                    </a:lnTo>
                    <a:lnTo>
                      <a:pt x="178" y="499"/>
                    </a:lnTo>
                    <a:lnTo>
                      <a:pt x="187" y="517"/>
                    </a:lnTo>
                    <a:lnTo>
                      <a:pt x="192" y="526"/>
                    </a:lnTo>
                    <a:lnTo>
                      <a:pt x="196" y="477"/>
                    </a:lnTo>
                    <a:lnTo>
                      <a:pt x="205" y="364"/>
                    </a:lnTo>
                    <a:lnTo>
                      <a:pt x="210" y="256"/>
                    </a:lnTo>
                    <a:lnTo>
                      <a:pt x="214" y="166"/>
                    </a:lnTo>
                    <a:lnTo>
                      <a:pt x="223" y="85"/>
                    </a:lnTo>
                    <a:lnTo>
                      <a:pt x="228" y="36"/>
                    </a:lnTo>
                    <a:lnTo>
                      <a:pt x="236" y="9"/>
                    </a:lnTo>
                    <a:lnTo>
                      <a:pt x="241" y="0"/>
                    </a:lnTo>
                    <a:lnTo>
                      <a:pt x="245" y="22"/>
                    </a:lnTo>
                    <a:lnTo>
                      <a:pt x="254" y="54"/>
                    </a:lnTo>
                    <a:lnTo>
                      <a:pt x="259" y="85"/>
                    </a:lnTo>
                    <a:lnTo>
                      <a:pt x="268" y="103"/>
                    </a:lnTo>
                    <a:lnTo>
                      <a:pt x="272" y="130"/>
                    </a:lnTo>
                    <a:lnTo>
                      <a:pt x="277" y="157"/>
                    </a:lnTo>
                    <a:lnTo>
                      <a:pt x="286" y="180"/>
                    </a:lnTo>
                    <a:lnTo>
                      <a:pt x="290" y="207"/>
                    </a:lnTo>
                    <a:lnTo>
                      <a:pt x="294" y="234"/>
                    </a:lnTo>
                    <a:lnTo>
                      <a:pt x="303" y="252"/>
                    </a:lnTo>
                    <a:lnTo>
                      <a:pt x="308" y="319"/>
                    </a:lnTo>
                    <a:lnTo>
                      <a:pt x="317" y="418"/>
                    </a:lnTo>
                    <a:lnTo>
                      <a:pt x="321" y="481"/>
                    </a:lnTo>
                    <a:lnTo>
                      <a:pt x="326" y="517"/>
                    </a:lnTo>
                    <a:lnTo>
                      <a:pt x="335" y="535"/>
                    </a:lnTo>
                    <a:lnTo>
                      <a:pt x="339" y="553"/>
                    </a:lnTo>
                    <a:lnTo>
                      <a:pt x="344" y="562"/>
                    </a:lnTo>
                    <a:lnTo>
                      <a:pt x="352" y="571"/>
                    </a:lnTo>
                    <a:lnTo>
                      <a:pt x="357" y="567"/>
                    </a:lnTo>
                    <a:lnTo>
                      <a:pt x="366" y="562"/>
                    </a:lnTo>
                    <a:lnTo>
                      <a:pt x="370" y="562"/>
                    </a:lnTo>
                    <a:lnTo>
                      <a:pt x="375" y="571"/>
                    </a:lnTo>
                    <a:lnTo>
                      <a:pt x="384" y="580"/>
                    </a:lnTo>
                    <a:lnTo>
                      <a:pt x="388" y="594"/>
                    </a:lnTo>
                    <a:lnTo>
                      <a:pt x="397" y="585"/>
                    </a:lnTo>
                    <a:lnTo>
                      <a:pt x="402" y="567"/>
                    </a:lnTo>
                    <a:lnTo>
                      <a:pt x="406" y="544"/>
                    </a:lnTo>
                    <a:lnTo>
                      <a:pt x="415" y="544"/>
                    </a:lnTo>
                    <a:lnTo>
                      <a:pt x="419" y="549"/>
                    </a:lnTo>
                    <a:lnTo>
                      <a:pt x="424" y="544"/>
                    </a:lnTo>
                    <a:lnTo>
                      <a:pt x="433" y="544"/>
                    </a:lnTo>
                    <a:lnTo>
                      <a:pt x="437" y="553"/>
                    </a:lnTo>
                    <a:lnTo>
                      <a:pt x="446" y="567"/>
                    </a:lnTo>
                    <a:lnTo>
                      <a:pt x="451" y="567"/>
                    </a:lnTo>
                    <a:lnTo>
                      <a:pt x="455" y="549"/>
                    </a:lnTo>
                    <a:lnTo>
                      <a:pt x="464" y="540"/>
                    </a:lnTo>
                    <a:lnTo>
                      <a:pt x="469" y="522"/>
                    </a:lnTo>
                    <a:lnTo>
                      <a:pt x="473" y="522"/>
                    </a:lnTo>
                    <a:lnTo>
                      <a:pt x="482" y="517"/>
                    </a:lnTo>
                    <a:lnTo>
                      <a:pt x="486" y="499"/>
                    </a:lnTo>
                    <a:lnTo>
                      <a:pt x="495" y="490"/>
                    </a:lnTo>
                    <a:lnTo>
                      <a:pt x="500" y="486"/>
                    </a:lnTo>
                    <a:lnTo>
                      <a:pt x="504" y="486"/>
                    </a:lnTo>
                    <a:lnTo>
                      <a:pt x="513" y="486"/>
                    </a:lnTo>
                    <a:lnTo>
                      <a:pt x="518" y="486"/>
                    </a:lnTo>
                    <a:lnTo>
                      <a:pt x="522" y="490"/>
                    </a:lnTo>
                    <a:lnTo>
                      <a:pt x="531" y="499"/>
                    </a:lnTo>
                    <a:lnTo>
                      <a:pt x="535" y="517"/>
                    </a:lnTo>
                    <a:lnTo>
                      <a:pt x="544" y="522"/>
                    </a:lnTo>
                    <a:lnTo>
                      <a:pt x="549" y="517"/>
                    </a:lnTo>
                    <a:lnTo>
                      <a:pt x="553" y="513"/>
                    </a:lnTo>
                    <a:lnTo>
                      <a:pt x="562" y="508"/>
                    </a:lnTo>
                    <a:lnTo>
                      <a:pt x="567" y="508"/>
                    </a:lnTo>
                    <a:lnTo>
                      <a:pt x="576" y="504"/>
                    </a:lnTo>
                    <a:lnTo>
                      <a:pt x="580" y="517"/>
                    </a:lnTo>
                    <a:lnTo>
                      <a:pt x="585" y="517"/>
                    </a:lnTo>
                    <a:lnTo>
                      <a:pt x="593" y="513"/>
                    </a:lnTo>
                    <a:lnTo>
                      <a:pt x="598" y="504"/>
                    </a:lnTo>
                    <a:lnTo>
                      <a:pt x="602" y="486"/>
                    </a:lnTo>
                    <a:lnTo>
                      <a:pt x="611" y="477"/>
                    </a:lnTo>
                    <a:lnTo>
                      <a:pt x="616" y="468"/>
                    </a:lnTo>
                    <a:lnTo>
                      <a:pt x="625" y="454"/>
                    </a:lnTo>
                    <a:lnTo>
                      <a:pt x="629" y="454"/>
                    </a:lnTo>
                    <a:lnTo>
                      <a:pt x="634" y="450"/>
                    </a:lnTo>
                    <a:lnTo>
                      <a:pt x="643" y="454"/>
                    </a:lnTo>
                    <a:lnTo>
                      <a:pt x="647" y="463"/>
                    </a:lnTo>
                    <a:lnTo>
                      <a:pt x="651" y="477"/>
                    </a:lnTo>
                    <a:lnTo>
                      <a:pt x="660" y="481"/>
                    </a:lnTo>
                    <a:lnTo>
                      <a:pt x="665" y="486"/>
                    </a:lnTo>
                    <a:lnTo>
                      <a:pt x="674" y="504"/>
                    </a:lnTo>
                    <a:lnTo>
                      <a:pt x="678" y="508"/>
                    </a:lnTo>
                    <a:lnTo>
                      <a:pt x="683" y="504"/>
                    </a:lnTo>
                    <a:lnTo>
                      <a:pt x="692" y="495"/>
                    </a:lnTo>
                    <a:lnTo>
                      <a:pt x="696" y="490"/>
                    </a:lnTo>
                    <a:lnTo>
                      <a:pt x="705" y="495"/>
                    </a:lnTo>
                    <a:lnTo>
                      <a:pt x="710" y="486"/>
                    </a:lnTo>
                    <a:lnTo>
                      <a:pt x="714" y="472"/>
                    </a:lnTo>
                    <a:lnTo>
                      <a:pt x="723" y="463"/>
                    </a:lnTo>
                    <a:lnTo>
                      <a:pt x="727" y="454"/>
                    </a:lnTo>
                    <a:lnTo>
                      <a:pt x="732" y="454"/>
                    </a:lnTo>
                    <a:lnTo>
                      <a:pt x="741" y="459"/>
                    </a:lnTo>
                    <a:lnTo>
                      <a:pt x="745" y="459"/>
                    </a:lnTo>
                    <a:lnTo>
                      <a:pt x="754" y="450"/>
                    </a:lnTo>
                    <a:lnTo>
                      <a:pt x="759" y="450"/>
                    </a:lnTo>
                    <a:lnTo>
                      <a:pt x="763" y="459"/>
                    </a:lnTo>
                    <a:lnTo>
                      <a:pt x="772" y="468"/>
                    </a:lnTo>
                    <a:lnTo>
                      <a:pt x="776" y="468"/>
                    </a:lnTo>
                    <a:lnTo>
                      <a:pt x="781" y="477"/>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2" name="Freeform 75"/>
              <p:cNvSpPr>
                <a:spLocks/>
              </p:cNvSpPr>
              <p:nvPr/>
            </p:nvSpPr>
            <p:spPr bwMode="auto">
              <a:xfrm>
                <a:off x="7188229" y="1336670"/>
                <a:ext cx="1239838" cy="1036638"/>
              </a:xfrm>
              <a:custGeom>
                <a:avLst/>
                <a:gdLst>
                  <a:gd name="T0" fmla="*/ 2147483646 w 781"/>
                  <a:gd name="T1" fmla="*/ 2147483646 h 653"/>
                  <a:gd name="T2" fmla="*/ 2147483646 w 781"/>
                  <a:gd name="T3" fmla="*/ 2147483646 h 653"/>
                  <a:gd name="T4" fmla="*/ 2147483646 w 781"/>
                  <a:gd name="T5" fmla="*/ 2147483646 h 653"/>
                  <a:gd name="T6" fmla="*/ 2147483646 w 781"/>
                  <a:gd name="T7" fmla="*/ 2147483646 h 653"/>
                  <a:gd name="T8" fmla="*/ 2147483646 w 781"/>
                  <a:gd name="T9" fmla="*/ 2147483646 h 653"/>
                  <a:gd name="T10" fmla="*/ 2147483646 w 781"/>
                  <a:gd name="T11" fmla="*/ 2147483646 h 653"/>
                  <a:gd name="T12" fmla="*/ 2147483646 w 781"/>
                  <a:gd name="T13" fmla="*/ 2147483646 h 653"/>
                  <a:gd name="T14" fmla="*/ 2147483646 w 781"/>
                  <a:gd name="T15" fmla="*/ 2147483646 h 653"/>
                  <a:gd name="T16" fmla="*/ 2147483646 w 781"/>
                  <a:gd name="T17" fmla="*/ 2147483646 h 653"/>
                  <a:gd name="T18" fmla="*/ 2147483646 w 781"/>
                  <a:gd name="T19" fmla="*/ 2147483646 h 653"/>
                  <a:gd name="T20" fmla="*/ 2147483646 w 781"/>
                  <a:gd name="T21" fmla="*/ 2147483646 h 653"/>
                  <a:gd name="T22" fmla="*/ 2147483646 w 781"/>
                  <a:gd name="T23" fmla="*/ 2147483646 h 653"/>
                  <a:gd name="T24" fmla="*/ 2147483646 w 781"/>
                  <a:gd name="T25" fmla="*/ 0 h 653"/>
                  <a:gd name="T26" fmla="*/ 2147483646 w 781"/>
                  <a:gd name="T27" fmla="*/ 2147483646 h 653"/>
                  <a:gd name="T28" fmla="*/ 2147483646 w 781"/>
                  <a:gd name="T29" fmla="*/ 2147483646 h 653"/>
                  <a:gd name="T30" fmla="*/ 2147483646 w 781"/>
                  <a:gd name="T31" fmla="*/ 2147483646 h 653"/>
                  <a:gd name="T32" fmla="*/ 2147483646 w 781"/>
                  <a:gd name="T33" fmla="*/ 2147483646 h 653"/>
                  <a:gd name="T34" fmla="*/ 2147483646 w 781"/>
                  <a:gd name="T35" fmla="*/ 2147483646 h 653"/>
                  <a:gd name="T36" fmla="*/ 2147483646 w 781"/>
                  <a:gd name="T37" fmla="*/ 2147483646 h 653"/>
                  <a:gd name="T38" fmla="*/ 2147483646 w 781"/>
                  <a:gd name="T39" fmla="*/ 2147483646 h 653"/>
                  <a:gd name="T40" fmla="*/ 2147483646 w 781"/>
                  <a:gd name="T41" fmla="*/ 2147483646 h 653"/>
                  <a:gd name="T42" fmla="*/ 2147483646 w 781"/>
                  <a:gd name="T43" fmla="*/ 2147483646 h 653"/>
                  <a:gd name="T44" fmla="*/ 2147483646 w 781"/>
                  <a:gd name="T45" fmla="*/ 2147483646 h 653"/>
                  <a:gd name="T46" fmla="*/ 2147483646 w 781"/>
                  <a:gd name="T47" fmla="*/ 2147483646 h 653"/>
                  <a:gd name="T48" fmla="*/ 2147483646 w 781"/>
                  <a:gd name="T49" fmla="*/ 2147483646 h 653"/>
                  <a:gd name="T50" fmla="*/ 2147483646 w 781"/>
                  <a:gd name="T51" fmla="*/ 2147483646 h 653"/>
                  <a:gd name="T52" fmla="*/ 2147483646 w 781"/>
                  <a:gd name="T53" fmla="*/ 2147483646 h 653"/>
                  <a:gd name="T54" fmla="*/ 2147483646 w 781"/>
                  <a:gd name="T55" fmla="*/ 2147483646 h 653"/>
                  <a:gd name="T56" fmla="*/ 2147483646 w 781"/>
                  <a:gd name="T57" fmla="*/ 2147483646 h 653"/>
                  <a:gd name="T58" fmla="*/ 2147483646 w 781"/>
                  <a:gd name="T59" fmla="*/ 2147483646 h 653"/>
                  <a:gd name="T60" fmla="*/ 2147483646 w 781"/>
                  <a:gd name="T61" fmla="*/ 2147483646 h 653"/>
                  <a:gd name="T62" fmla="*/ 2147483646 w 781"/>
                  <a:gd name="T63" fmla="*/ 2147483646 h 653"/>
                  <a:gd name="T64" fmla="*/ 2147483646 w 781"/>
                  <a:gd name="T65" fmla="*/ 2147483646 h 653"/>
                  <a:gd name="T66" fmla="*/ 2147483646 w 781"/>
                  <a:gd name="T67" fmla="*/ 2147483646 h 653"/>
                  <a:gd name="T68" fmla="*/ 2147483646 w 781"/>
                  <a:gd name="T69" fmla="*/ 2147483646 h 653"/>
                  <a:gd name="T70" fmla="*/ 2147483646 w 781"/>
                  <a:gd name="T71" fmla="*/ 2147483646 h 653"/>
                  <a:gd name="T72" fmla="*/ 2147483646 w 781"/>
                  <a:gd name="T73" fmla="*/ 2147483646 h 653"/>
                  <a:gd name="T74" fmla="*/ 2147483646 w 781"/>
                  <a:gd name="T75" fmla="*/ 2147483646 h 653"/>
                  <a:gd name="T76" fmla="*/ 2147483646 w 781"/>
                  <a:gd name="T77" fmla="*/ 2147483646 h 653"/>
                  <a:gd name="T78" fmla="*/ 2147483646 w 781"/>
                  <a:gd name="T79" fmla="*/ 2147483646 h 653"/>
                  <a:gd name="T80" fmla="*/ 2147483646 w 781"/>
                  <a:gd name="T81" fmla="*/ 2147483646 h 653"/>
                  <a:gd name="T82" fmla="*/ 2147483646 w 781"/>
                  <a:gd name="T83" fmla="*/ 2147483646 h 6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3"/>
                  <a:gd name="T128" fmla="*/ 781 w 781"/>
                  <a:gd name="T129" fmla="*/ 653 h 6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3">
                    <a:moveTo>
                      <a:pt x="0" y="612"/>
                    </a:moveTo>
                    <a:lnTo>
                      <a:pt x="9" y="621"/>
                    </a:lnTo>
                    <a:lnTo>
                      <a:pt x="13" y="626"/>
                    </a:lnTo>
                    <a:lnTo>
                      <a:pt x="18" y="617"/>
                    </a:lnTo>
                    <a:lnTo>
                      <a:pt x="27" y="612"/>
                    </a:lnTo>
                    <a:lnTo>
                      <a:pt x="31" y="599"/>
                    </a:lnTo>
                    <a:lnTo>
                      <a:pt x="36" y="585"/>
                    </a:lnTo>
                    <a:lnTo>
                      <a:pt x="45" y="581"/>
                    </a:lnTo>
                    <a:lnTo>
                      <a:pt x="49" y="576"/>
                    </a:lnTo>
                    <a:lnTo>
                      <a:pt x="58" y="572"/>
                    </a:lnTo>
                    <a:lnTo>
                      <a:pt x="62" y="563"/>
                    </a:lnTo>
                    <a:lnTo>
                      <a:pt x="67" y="563"/>
                    </a:lnTo>
                    <a:lnTo>
                      <a:pt x="76" y="576"/>
                    </a:lnTo>
                    <a:lnTo>
                      <a:pt x="80" y="581"/>
                    </a:lnTo>
                    <a:lnTo>
                      <a:pt x="89" y="585"/>
                    </a:lnTo>
                    <a:lnTo>
                      <a:pt x="94" y="576"/>
                    </a:lnTo>
                    <a:lnTo>
                      <a:pt x="98" y="563"/>
                    </a:lnTo>
                    <a:lnTo>
                      <a:pt x="107" y="554"/>
                    </a:lnTo>
                    <a:lnTo>
                      <a:pt x="111" y="554"/>
                    </a:lnTo>
                    <a:lnTo>
                      <a:pt x="116" y="554"/>
                    </a:lnTo>
                    <a:lnTo>
                      <a:pt x="125" y="545"/>
                    </a:lnTo>
                    <a:lnTo>
                      <a:pt x="129" y="545"/>
                    </a:lnTo>
                    <a:lnTo>
                      <a:pt x="138" y="540"/>
                    </a:lnTo>
                    <a:lnTo>
                      <a:pt x="143" y="545"/>
                    </a:lnTo>
                    <a:lnTo>
                      <a:pt x="147" y="540"/>
                    </a:lnTo>
                    <a:lnTo>
                      <a:pt x="156" y="545"/>
                    </a:lnTo>
                    <a:lnTo>
                      <a:pt x="161" y="540"/>
                    </a:lnTo>
                    <a:lnTo>
                      <a:pt x="165" y="536"/>
                    </a:lnTo>
                    <a:lnTo>
                      <a:pt x="174" y="536"/>
                    </a:lnTo>
                    <a:lnTo>
                      <a:pt x="178" y="540"/>
                    </a:lnTo>
                    <a:lnTo>
                      <a:pt x="187" y="549"/>
                    </a:lnTo>
                    <a:lnTo>
                      <a:pt x="192" y="567"/>
                    </a:lnTo>
                    <a:lnTo>
                      <a:pt x="196" y="509"/>
                    </a:lnTo>
                    <a:lnTo>
                      <a:pt x="205" y="387"/>
                    </a:lnTo>
                    <a:lnTo>
                      <a:pt x="210" y="257"/>
                    </a:lnTo>
                    <a:lnTo>
                      <a:pt x="214" y="162"/>
                    </a:lnTo>
                    <a:lnTo>
                      <a:pt x="223" y="86"/>
                    </a:lnTo>
                    <a:lnTo>
                      <a:pt x="228" y="32"/>
                    </a:lnTo>
                    <a:lnTo>
                      <a:pt x="236" y="0"/>
                    </a:lnTo>
                    <a:lnTo>
                      <a:pt x="241" y="0"/>
                    </a:lnTo>
                    <a:lnTo>
                      <a:pt x="245" y="32"/>
                    </a:lnTo>
                    <a:lnTo>
                      <a:pt x="254" y="81"/>
                    </a:lnTo>
                    <a:lnTo>
                      <a:pt x="259" y="126"/>
                    </a:lnTo>
                    <a:lnTo>
                      <a:pt x="268" y="158"/>
                    </a:lnTo>
                    <a:lnTo>
                      <a:pt x="272" y="189"/>
                    </a:lnTo>
                    <a:lnTo>
                      <a:pt x="277" y="212"/>
                    </a:lnTo>
                    <a:lnTo>
                      <a:pt x="286" y="239"/>
                    </a:lnTo>
                    <a:lnTo>
                      <a:pt x="290" y="270"/>
                    </a:lnTo>
                    <a:lnTo>
                      <a:pt x="294" y="297"/>
                    </a:lnTo>
                    <a:lnTo>
                      <a:pt x="303" y="315"/>
                    </a:lnTo>
                    <a:lnTo>
                      <a:pt x="308" y="392"/>
                    </a:lnTo>
                    <a:lnTo>
                      <a:pt x="317" y="495"/>
                    </a:lnTo>
                    <a:lnTo>
                      <a:pt x="321" y="563"/>
                    </a:lnTo>
                    <a:lnTo>
                      <a:pt x="326" y="603"/>
                    </a:lnTo>
                    <a:lnTo>
                      <a:pt x="335" y="635"/>
                    </a:lnTo>
                    <a:lnTo>
                      <a:pt x="339" y="639"/>
                    </a:lnTo>
                    <a:lnTo>
                      <a:pt x="344" y="635"/>
                    </a:lnTo>
                    <a:lnTo>
                      <a:pt x="352" y="635"/>
                    </a:lnTo>
                    <a:lnTo>
                      <a:pt x="357" y="639"/>
                    </a:lnTo>
                    <a:lnTo>
                      <a:pt x="366" y="635"/>
                    </a:lnTo>
                    <a:lnTo>
                      <a:pt x="370" y="617"/>
                    </a:lnTo>
                    <a:lnTo>
                      <a:pt x="375" y="599"/>
                    </a:lnTo>
                    <a:lnTo>
                      <a:pt x="384" y="590"/>
                    </a:lnTo>
                    <a:lnTo>
                      <a:pt x="388" y="581"/>
                    </a:lnTo>
                    <a:lnTo>
                      <a:pt x="397" y="576"/>
                    </a:lnTo>
                    <a:lnTo>
                      <a:pt x="402" y="590"/>
                    </a:lnTo>
                    <a:lnTo>
                      <a:pt x="406" y="599"/>
                    </a:lnTo>
                    <a:lnTo>
                      <a:pt x="415" y="594"/>
                    </a:lnTo>
                    <a:lnTo>
                      <a:pt x="419" y="599"/>
                    </a:lnTo>
                    <a:lnTo>
                      <a:pt x="424" y="612"/>
                    </a:lnTo>
                    <a:lnTo>
                      <a:pt x="433" y="617"/>
                    </a:lnTo>
                    <a:lnTo>
                      <a:pt x="437" y="621"/>
                    </a:lnTo>
                    <a:lnTo>
                      <a:pt x="446" y="626"/>
                    </a:lnTo>
                    <a:lnTo>
                      <a:pt x="451" y="635"/>
                    </a:lnTo>
                    <a:lnTo>
                      <a:pt x="455" y="635"/>
                    </a:lnTo>
                    <a:lnTo>
                      <a:pt x="464" y="644"/>
                    </a:lnTo>
                    <a:lnTo>
                      <a:pt x="469" y="653"/>
                    </a:lnTo>
                    <a:lnTo>
                      <a:pt x="473" y="648"/>
                    </a:lnTo>
                    <a:lnTo>
                      <a:pt x="482" y="635"/>
                    </a:lnTo>
                    <a:lnTo>
                      <a:pt x="486" y="630"/>
                    </a:lnTo>
                    <a:lnTo>
                      <a:pt x="495" y="612"/>
                    </a:lnTo>
                    <a:lnTo>
                      <a:pt x="500" y="599"/>
                    </a:lnTo>
                    <a:lnTo>
                      <a:pt x="504" y="585"/>
                    </a:lnTo>
                    <a:lnTo>
                      <a:pt x="513" y="576"/>
                    </a:lnTo>
                    <a:lnTo>
                      <a:pt x="518" y="567"/>
                    </a:lnTo>
                    <a:lnTo>
                      <a:pt x="522" y="567"/>
                    </a:lnTo>
                    <a:lnTo>
                      <a:pt x="531" y="563"/>
                    </a:lnTo>
                    <a:lnTo>
                      <a:pt x="535" y="549"/>
                    </a:lnTo>
                    <a:lnTo>
                      <a:pt x="544" y="540"/>
                    </a:lnTo>
                    <a:lnTo>
                      <a:pt x="549" y="527"/>
                    </a:lnTo>
                    <a:lnTo>
                      <a:pt x="553" y="518"/>
                    </a:lnTo>
                    <a:lnTo>
                      <a:pt x="562" y="509"/>
                    </a:lnTo>
                    <a:lnTo>
                      <a:pt x="567" y="509"/>
                    </a:lnTo>
                    <a:lnTo>
                      <a:pt x="576" y="504"/>
                    </a:lnTo>
                    <a:lnTo>
                      <a:pt x="580" y="495"/>
                    </a:lnTo>
                    <a:lnTo>
                      <a:pt x="585" y="495"/>
                    </a:lnTo>
                    <a:lnTo>
                      <a:pt x="593" y="509"/>
                    </a:lnTo>
                    <a:lnTo>
                      <a:pt x="598" y="531"/>
                    </a:lnTo>
                    <a:lnTo>
                      <a:pt x="602" y="554"/>
                    </a:lnTo>
                    <a:lnTo>
                      <a:pt x="611" y="563"/>
                    </a:lnTo>
                    <a:lnTo>
                      <a:pt x="616" y="558"/>
                    </a:lnTo>
                    <a:lnTo>
                      <a:pt x="625" y="567"/>
                    </a:lnTo>
                    <a:lnTo>
                      <a:pt x="629" y="567"/>
                    </a:lnTo>
                    <a:lnTo>
                      <a:pt x="634" y="572"/>
                    </a:lnTo>
                    <a:lnTo>
                      <a:pt x="643" y="581"/>
                    </a:lnTo>
                    <a:lnTo>
                      <a:pt x="647" y="567"/>
                    </a:lnTo>
                    <a:lnTo>
                      <a:pt x="651" y="563"/>
                    </a:lnTo>
                    <a:lnTo>
                      <a:pt x="660" y="558"/>
                    </a:lnTo>
                    <a:lnTo>
                      <a:pt x="665" y="549"/>
                    </a:lnTo>
                    <a:lnTo>
                      <a:pt x="674" y="554"/>
                    </a:lnTo>
                    <a:lnTo>
                      <a:pt x="678" y="549"/>
                    </a:lnTo>
                    <a:lnTo>
                      <a:pt x="683" y="558"/>
                    </a:lnTo>
                    <a:lnTo>
                      <a:pt x="692" y="572"/>
                    </a:lnTo>
                    <a:lnTo>
                      <a:pt x="696" y="585"/>
                    </a:lnTo>
                    <a:lnTo>
                      <a:pt x="705" y="590"/>
                    </a:lnTo>
                    <a:lnTo>
                      <a:pt x="710" y="599"/>
                    </a:lnTo>
                    <a:lnTo>
                      <a:pt x="714" y="603"/>
                    </a:lnTo>
                    <a:lnTo>
                      <a:pt x="723" y="590"/>
                    </a:lnTo>
                    <a:lnTo>
                      <a:pt x="727" y="576"/>
                    </a:lnTo>
                    <a:lnTo>
                      <a:pt x="732" y="572"/>
                    </a:lnTo>
                    <a:lnTo>
                      <a:pt x="741" y="581"/>
                    </a:lnTo>
                    <a:lnTo>
                      <a:pt x="745" y="572"/>
                    </a:lnTo>
                    <a:lnTo>
                      <a:pt x="754" y="572"/>
                    </a:lnTo>
                    <a:lnTo>
                      <a:pt x="759" y="572"/>
                    </a:lnTo>
                    <a:lnTo>
                      <a:pt x="763" y="558"/>
                    </a:lnTo>
                    <a:lnTo>
                      <a:pt x="772" y="554"/>
                    </a:lnTo>
                    <a:lnTo>
                      <a:pt x="776" y="558"/>
                    </a:lnTo>
                    <a:lnTo>
                      <a:pt x="781" y="581"/>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3" name="Freeform 76"/>
              <p:cNvSpPr>
                <a:spLocks/>
              </p:cNvSpPr>
              <p:nvPr/>
            </p:nvSpPr>
            <p:spPr bwMode="auto">
              <a:xfrm>
                <a:off x="7188229" y="1330320"/>
                <a:ext cx="1239838" cy="1085850"/>
              </a:xfrm>
              <a:custGeom>
                <a:avLst/>
                <a:gdLst>
                  <a:gd name="T0" fmla="*/ 2147483646 w 781"/>
                  <a:gd name="T1" fmla="*/ 2147483646 h 684"/>
                  <a:gd name="T2" fmla="*/ 2147483646 w 781"/>
                  <a:gd name="T3" fmla="*/ 2147483646 h 684"/>
                  <a:gd name="T4" fmla="*/ 2147483646 w 781"/>
                  <a:gd name="T5" fmla="*/ 2147483646 h 684"/>
                  <a:gd name="T6" fmla="*/ 2147483646 w 781"/>
                  <a:gd name="T7" fmla="*/ 2147483646 h 684"/>
                  <a:gd name="T8" fmla="*/ 2147483646 w 781"/>
                  <a:gd name="T9" fmla="*/ 2147483646 h 684"/>
                  <a:gd name="T10" fmla="*/ 2147483646 w 781"/>
                  <a:gd name="T11" fmla="*/ 2147483646 h 684"/>
                  <a:gd name="T12" fmla="*/ 2147483646 w 781"/>
                  <a:gd name="T13" fmla="*/ 2147483646 h 684"/>
                  <a:gd name="T14" fmla="*/ 2147483646 w 781"/>
                  <a:gd name="T15" fmla="*/ 2147483646 h 684"/>
                  <a:gd name="T16" fmla="*/ 2147483646 w 781"/>
                  <a:gd name="T17" fmla="*/ 2147483646 h 684"/>
                  <a:gd name="T18" fmla="*/ 2147483646 w 781"/>
                  <a:gd name="T19" fmla="*/ 2147483646 h 684"/>
                  <a:gd name="T20" fmla="*/ 2147483646 w 781"/>
                  <a:gd name="T21" fmla="*/ 2147483646 h 684"/>
                  <a:gd name="T22" fmla="*/ 2147483646 w 781"/>
                  <a:gd name="T23" fmla="*/ 2147483646 h 684"/>
                  <a:gd name="T24" fmla="*/ 2147483646 w 781"/>
                  <a:gd name="T25" fmla="*/ 0 h 684"/>
                  <a:gd name="T26" fmla="*/ 2147483646 w 781"/>
                  <a:gd name="T27" fmla="*/ 2147483646 h 684"/>
                  <a:gd name="T28" fmla="*/ 2147483646 w 781"/>
                  <a:gd name="T29" fmla="*/ 2147483646 h 684"/>
                  <a:gd name="T30" fmla="*/ 2147483646 w 781"/>
                  <a:gd name="T31" fmla="*/ 2147483646 h 684"/>
                  <a:gd name="T32" fmla="*/ 2147483646 w 781"/>
                  <a:gd name="T33" fmla="*/ 2147483646 h 684"/>
                  <a:gd name="T34" fmla="*/ 2147483646 w 781"/>
                  <a:gd name="T35" fmla="*/ 2147483646 h 684"/>
                  <a:gd name="T36" fmla="*/ 2147483646 w 781"/>
                  <a:gd name="T37" fmla="*/ 2147483646 h 684"/>
                  <a:gd name="T38" fmla="*/ 2147483646 w 781"/>
                  <a:gd name="T39" fmla="*/ 2147483646 h 684"/>
                  <a:gd name="T40" fmla="*/ 2147483646 w 781"/>
                  <a:gd name="T41" fmla="*/ 2147483646 h 684"/>
                  <a:gd name="T42" fmla="*/ 2147483646 w 781"/>
                  <a:gd name="T43" fmla="*/ 2147483646 h 684"/>
                  <a:gd name="T44" fmla="*/ 2147483646 w 781"/>
                  <a:gd name="T45" fmla="*/ 2147483646 h 684"/>
                  <a:gd name="T46" fmla="*/ 2147483646 w 781"/>
                  <a:gd name="T47" fmla="*/ 2147483646 h 684"/>
                  <a:gd name="T48" fmla="*/ 2147483646 w 781"/>
                  <a:gd name="T49" fmla="*/ 2147483646 h 684"/>
                  <a:gd name="T50" fmla="*/ 2147483646 w 781"/>
                  <a:gd name="T51" fmla="*/ 2147483646 h 684"/>
                  <a:gd name="T52" fmla="*/ 2147483646 w 781"/>
                  <a:gd name="T53" fmla="*/ 2147483646 h 684"/>
                  <a:gd name="T54" fmla="*/ 2147483646 w 781"/>
                  <a:gd name="T55" fmla="*/ 2147483646 h 684"/>
                  <a:gd name="T56" fmla="*/ 2147483646 w 781"/>
                  <a:gd name="T57" fmla="*/ 2147483646 h 684"/>
                  <a:gd name="T58" fmla="*/ 2147483646 w 781"/>
                  <a:gd name="T59" fmla="*/ 2147483646 h 684"/>
                  <a:gd name="T60" fmla="*/ 2147483646 w 781"/>
                  <a:gd name="T61" fmla="*/ 2147483646 h 684"/>
                  <a:gd name="T62" fmla="*/ 2147483646 w 781"/>
                  <a:gd name="T63" fmla="*/ 2147483646 h 684"/>
                  <a:gd name="T64" fmla="*/ 2147483646 w 781"/>
                  <a:gd name="T65" fmla="*/ 2147483646 h 684"/>
                  <a:gd name="T66" fmla="*/ 2147483646 w 781"/>
                  <a:gd name="T67" fmla="*/ 2147483646 h 684"/>
                  <a:gd name="T68" fmla="*/ 2147483646 w 781"/>
                  <a:gd name="T69" fmla="*/ 2147483646 h 684"/>
                  <a:gd name="T70" fmla="*/ 2147483646 w 781"/>
                  <a:gd name="T71" fmla="*/ 2147483646 h 684"/>
                  <a:gd name="T72" fmla="*/ 2147483646 w 781"/>
                  <a:gd name="T73" fmla="*/ 2147483646 h 684"/>
                  <a:gd name="T74" fmla="*/ 2147483646 w 781"/>
                  <a:gd name="T75" fmla="*/ 2147483646 h 684"/>
                  <a:gd name="T76" fmla="*/ 2147483646 w 781"/>
                  <a:gd name="T77" fmla="*/ 2147483646 h 684"/>
                  <a:gd name="T78" fmla="*/ 2147483646 w 781"/>
                  <a:gd name="T79" fmla="*/ 2147483646 h 684"/>
                  <a:gd name="T80" fmla="*/ 2147483646 w 781"/>
                  <a:gd name="T81" fmla="*/ 2147483646 h 684"/>
                  <a:gd name="T82" fmla="*/ 2147483646 w 781"/>
                  <a:gd name="T83" fmla="*/ 2147483646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4"/>
                  <a:gd name="T128" fmla="*/ 781 w 781"/>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4">
                    <a:moveTo>
                      <a:pt x="0" y="544"/>
                    </a:moveTo>
                    <a:lnTo>
                      <a:pt x="9" y="549"/>
                    </a:lnTo>
                    <a:lnTo>
                      <a:pt x="13" y="553"/>
                    </a:lnTo>
                    <a:lnTo>
                      <a:pt x="18" y="540"/>
                    </a:lnTo>
                    <a:lnTo>
                      <a:pt x="27" y="526"/>
                    </a:lnTo>
                    <a:lnTo>
                      <a:pt x="31" y="522"/>
                    </a:lnTo>
                    <a:lnTo>
                      <a:pt x="36" y="513"/>
                    </a:lnTo>
                    <a:lnTo>
                      <a:pt x="45" y="508"/>
                    </a:lnTo>
                    <a:lnTo>
                      <a:pt x="49" y="513"/>
                    </a:lnTo>
                    <a:lnTo>
                      <a:pt x="58" y="526"/>
                    </a:lnTo>
                    <a:lnTo>
                      <a:pt x="62" y="544"/>
                    </a:lnTo>
                    <a:lnTo>
                      <a:pt x="67" y="567"/>
                    </a:lnTo>
                    <a:lnTo>
                      <a:pt x="76" y="580"/>
                    </a:lnTo>
                    <a:lnTo>
                      <a:pt x="80" y="603"/>
                    </a:lnTo>
                    <a:lnTo>
                      <a:pt x="89" y="607"/>
                    </a:lnTo>
                    <a:lnTo>
                      <a:pt x="94" y="603"/>
                    </a:lnTo>
                    <a:lnTo>
                      <a:pt x="98" y="612"/>
                    </a:lnTo>
                    <a:lnTo>
                      <a:pt x="107" y="630"/>
                    </a:lnTo>
                    <a:lnTo>
                      <a:pt x="111" y="630"/>
                    </a:lnTo>
                    <a:lnTo>
                      <a:pt x="116" y="612"/>
                    </a:lnTo>
                    <a:lnTo>
                      <a:pt x="125" y="603"/>
                    </a:lnTo>
                    <a:lnTo>
                      <a:pt x="129" y="598"/>
                    </a:lnTo>
                    <a:lnTo>
                      <a:pt x="138" y="598"/>
                    </a:lnTo>
                    <a:lnTo>
                      <a:pt x="143" y="585"/>
                    </a:lnTo>
                    <a:lnTo>
                      <a:pt x="147" y="580"/>
                    </a:lnTo>
                    <a:lnTo>
                      <a:pt x="156" y="585"/>
                    </a:lnTo>
                    <a:lnTo>
                      <a:pt x="161" y="598"/>
                    </a:lnTo>
                    <a:lnTo>
                      <a:pt x="165" y="598"/>
                    </a:lnTo>
                    <a:lnTo>
                      <a:pt x="174" y="594"/>
                    </a:lnTo>
                    <a:lnTo>
                      <a:pt x="178" y="603"/>
                    </a:lnTo>
                    <a:lnTo>
                      <a:pt x="187" y="612"/>
                    </a:lnTo>
                    <a:lnTo>
                      <a:pt x="192" y="603"/>
                    </a:lnTo>
                    <a:lnTo>
                      <a:pt x="196" y="513"/>
                    </a:lnTo>
                    <a:lnTo>
                      <a:pt x="205" y="378"/>
                    </a:lnTo>
                    <a:lnTo>
                      <a:pt x="210" y="247"/>
                    </a:lnTo>
                    <a:lnTo>
                      <a:pt x="214" y="130"/>
                    </a:lnTo>
                    <a:lnTo>
                      <a:pt x="223" y="54"/>
                    </a:lnTo>
                    <a:lnTo>
                      <a:pt x="228" y="18"/>
                    </a:lnTo>
                    <a:lnTo>
                      <a:pt x="236" y="0"/>
                    </a:lnTo>
                    <a:lnTo>
                      <a:pt x="241" y="13"/>
                    </a:lnTo>
                    <a:lnTo>
                      <a:pt x="245" y="49"/>
                    </a:lnTo>
                    <a:lnTo>
                      <a:pt x="254" y="108"/>
                    </a:lnTo>
                    <a:lnTo>
                      <a:pt x="259" y="153"/>
                    </a:lnTo>
                    <a:lnTo>
                      <a:pt x="268" y="193"/>
                    </a:lnTo>
                    <a:lnTo>
                      <a:pt x="272" y="216"/>
                    </a:lnTo>
                    <a:lnTo>
                      <a:pt x="277" y="238"/>
                    </a:lnTo>
                    <a:lnTo>
                      <a:pt x="286" y="261"/>
                    </a:lnTo>
                    <a:lnTo>
                      <a:pt x="290" y="283"/>
                    </a:lnTo>
                    <a:lnTo>
                      <a:pt x="294" y="306"/>
                    </a:lnTo>
                    <a:lnTo>
                      <a:pt x="303" y="324"/>
                    </a:lnTo>
                    <a:lnTo>
                      <a:pt x="308" y="382"/>
                    </a:lnTo>
                    <a:lnTo>
                      <a:pt x="317" y="486"/>
                    </a:lnTo>
                    <a:lnTo>
                      <a:pt x="321" y="549"/>
                    </a:lnTo>
                    <a:lnTo>
                      <a:pt x="326" y="576"/>
                    </a:lnTo>
                    <a:lnTo>
                      <a:pt x="335" y="598"/>
                    </a:lnTo>
                    <a:lnTo>
                      <a:pt x="339" y="621"/>
                    </a:lnTo>
                    <a:lnTo>
                      <a:pt x="344" y="643"/>
                    </a:lnTo>
                    <a:lnTo>
                      <a:pt x="352" y="657"/>
                    </a:lnTo>
                    <a:lnTo>
                      <a:pt x="357" y="657"/>
                    </a:lnTo>
                    <a:lnTo>
                      <a:pt x="366" y="657"/>
                    </a:lnTo>
                    <a:lnTo>
                      <a:pt x="370" y="652"/>
                    </a:lnTo>
                    <a:lnTo>
                      <a:pt x="375" y="648"/>
                    </a:lnTo>
                    <a:lnTo>
                      <a:pt x="384" y="652"/>
                    </a:lnTo>
                    <a:lnTo>
                      <a:pt x="388" y="679"/>
                    </a:lnTo>
                    <a:lnTo>
                      <a:pt x="397" y="684"/>
                    </a:lnTo>
                    <a:lnTo>
                      <a:pt x="402" y="675"/>
                    </a:lnTo>
                    <a:lnTo>
                      <a:pt x="406" y="661"/>
                    </a:lnTo>
                    <a:lnTo>
                      <a:pt x="415" y="639"/>
                    </a:lnTo>
                    <a:lnTo>
                      <a:pt x="419" y="621"/>
                    </a:lnTo>
                    <a:lnTo>
                      <a:pt x="424" y="607"/>
                    </a:lnTo>
                    <a:lnTo>
                      <a:pt x="433" y="603"/>
                    </a:lnTo>
                    <a:lnTo>
                      <a:pt x="437" y="612"/>
                    </a:lnTo>
                    <a:lnTo>
                      <a:pt x="446" y="607"/>
                    </a:lnTo>
                    <a:lnTo>
                      <a:pt x="451" y="621"/>
                    </a:lnTo>
                    <a:lnTo>
                      <a:pt x="455" y="639"/>
                    </a:lnTo>
                    <a:lnTo>
                      <a:pt x="464" y="643"/>
                    </a:lnTo>
                    <a:lnTo>
                      <a:pt x="469" y="648"/>
                    </a:lnTo>
                    <a:lnTo>
                      <a:pt x="473" y="657"/>
                    </a:lnTo>
                    <a:lnTo>
                      <a:pt x="482" y="652"/>
                    </a:lnTo>
                    <a:lnTo>
                      <a:pt x="486" y="634"/>
                    </a:lnTo>
                    <a:lnTo>
                      <a:pt x="495" y="612"/>
                    </a:lnTo>
                    <a:lnTo>
                      <a:pt x="500" y="589"/>
                    </a:lnTo>
                    <a:lnTo>
                      <a:pt x="504" y="576"/>
                    </a:lnTo>
                    <a:lnTo>
                      <a:pt x="513" y="580"/>
                    </a:lnTo>
                    <a:lnTo>
                      <a:pt x="518" y="589"/>
                    </a:lnTo>
                    <a:lnTo>
                      <a:pt x="522" y="598"/>
                    </a:lnTo>
                    <a:lnTo>
                      <a:pt x="531" y="594"/>
                    </a:lnTo>
                    <a:lnTo>
                      <a:pt x="535" y="589"/>
                    </a:lnTo>
                    <a:lnTo>
                      <a:pt x="544" y="589"/>
                    </a:lnTo>
                    <a:lnTo>
                      <a:pt x="549" y="589"/>
                    </a:lnTo>
                    <a:lnTo>
                      <a:pt x="553" y="589"/>
                    </a:lnTo>
                    <a:lnTo>
                      <a:pt x="562" y="594"/>
                    </a:lnTo>
                    <a:lnTo>
                      <a:pt x="567" y="594"/>
                    </a:lnTo>
                    <a:lnTo>
                      <a:pt x="576" y="598"/>
                    </a:lnTo>
                    <a:lnTo>
                      <a:pt x="580" y="603"/>
                    </a:lnTo>
                    <a:lnTo>
                      <a:pt x="585" y="607"/>
                    </a:lnTo>
                    <a:lnTo>
                      <a:pt x="593" y="612"/>
                    </a:lnTo>
                    <a:lnTo>
                      <a:pt x="598" y="616"/>
                    </a:lnTo>
                    <a:lnTo>
                      <a:pt x="602" y="630"/>
                    </a:lnTo>
                    <a:lnTo>
                      <a:pt x="611" y="639"/>
                    </a:lnTo>
                    <a:lnTo>
                      <a:pt x="616" y="634"/>
                    </a:lnTo>
                    <a:lnTo>
                      <a:pt x="625" y="634"/>
                    </a:lnTo>
                    <a:lnTo>
                      <a:pt x="629" y="634"/>
                    </a:lnTo>
                    <a:lnTo>
                      <a:pt x="634" y="625"/>
                    </a:lnTo>
                    <a:lnTo>
                      <a:pt x="643" y="603"/>
                    </a:lnTo>
                    <a:lnTo>
                      <a:pt x="647" y="585"/>
                    </a:lnTo>
                    <a:lnTo>
                      <a:pt x="651" y="576"/>
                    </a:lnTo>
                    <a:lnTo>
                      <a:pt x="660" y="576"/>
                    </a:lnTo>
                    <a:lnTo>
                      <a:pt x="665" y="589"/>
                    </a:lnTo>
                    <a:lnTo>
                      <a:pt x="674" y="589"/>
                    </a:lnTo>
                    <a:lnTo>
                      <a:pt x="678" y="580"/>
                    </a:lnTo>
                    <a:lnTo>
                      <a:pt x="683" y="576"/>
                    </a:lnTo>
                    <a:lnTo>
                      <a:pt x="692" y="576"/>
                    </a:lnTo>
                    <a:lnTo>
                      <a:pt x="696" y="580"/>
                    </a:lnTo>
                    <a:lnTo>
                      <a:pt x="705" y="585"/>
                    </a:lnTo>
                    <a:lnTo>
                      <a:pt x="710" y="571"/>
                    </a:lnTo>
                    <a:lnTo>
                      <a:pt x="714" y="553"/>
                    </a:lnTo>
                    <a:lnTo>
                      <a:pt x="723" y="544"/>
                    </a:lnTo>
                    <a:lnTo>
                      <a:pt x="727" y="535"/>
                    </a:lnTo>
                    <a:lnTo>
                      <a:pt x="732" y="522"/>
                    </a:lnTo>
                    <a:lnTo>
                      <a:pt x="741" y="513"/>
                    </a:lnTo>
                    <a:lnTo>
                      <a:pt x="745" y="499"/>
                    </a:lnTo>
                    <a:lnTo>
                      <a:pt x="754" y="508"/>
                    </a:lnTo>
                    <a:lnTo>
                      <a:pt x="759" y="517"/>
                    </a:lnTo>
                    <a:lnTo>
                      <a:pt x="763" y="522"/>
                    </a:lnTo>
                    <a:lnTo>
                      <a:pt x="772" y="526"/>
                    </a:lnTo>
                    <a:lnTo>
                      <a:pt x="776" y="531"/>
                    </a:lnTo>
                    <a:lnTo>
                      <a:pt x="781" y="535"/>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4" name="Freeform 77"/>
              <p:cNvSpPr>
                <a:spLocks/>
              </p:cNvSpPr>
              <p:nvPr/>
            </p:nvSpPr>
            <p:spPr bwMode="auto">
              <a:xfrm>
                <a:off x="7188229" y="1365245"/>
                <a:ext cx="1239838" cy="1000125"/>
              </a:xfrm>
              <a:custGeom>
                <a:avLst/>
                <a:gdLst>
                  <a:gd name="T0" fmla="*/ 2147483646 w 781"/>
                  <a:gd name="T1" fmla="*/ 2147483646 h 630"/>
                  <a:gd name="T2" fmla="*/ 2147483646 w 781"/>
                  <a:gd name="T3" fmla="*/ 2147483646 h 630"/>
                  <a:gd name="T4" fmla="*/ 2147483646 w 781"/>
                  <a:gd name="T5" fmla="*/ 2147483646 h 630"/>
                  <a:gd name="T6" fmla="*/ 2147483646 w 781"/>
                  <a:gd name="T7" fmla="*/ 2147483646 h 630"/>
                  <a:gd name="T8" fmla="*/ 2147483646 w 781"/>
                  <a:gd name="T9" fmla="*/ 2147483646 h 630"/>
                  <a:gd name="T10" fmla="*/ 2147483646 w 781"/>
                  <a:gd name="T11" fmla="*/ 2147483646 h 630"/>
                  <a:gd name="T12" fmla="*/ 2147483646 w 781"/>
                  <a:gd name="T13" fmla="*/ 2147483646 h 630"/>
                  <a:gd name="T14" fmla="*/ 2147483646 w 781"/>
                  <a:gd name="T15" fmla="*/ 2147483646 h 630"/>
                  <a:gd name="T16" fmla="*/ 2147483646 w 781"/>
                  <a:gd name="T17" fmla="*/ 2147483646 h 630"/>
                  <a:gd name="T18" fmla="*/ 2147483646 w 781"/>
                  <a:gd name="T19" fmla="*/ 2147483646 h 630"/>
                  <a:gd name="T20" fmla="*/ 2147483646 w 781"/>
                  <a:gd name="T21" fmla="*/ 2147483646 h 630"/>
                  <a:gd name="T22" fmla="*/ 2147483646 w 781"/>
                  <a:gd name="T23" fmla="*/ 2147483646 h 630"/>
                  <a:gd name="T24" fmla="*/ 2147483646 w 781"/>
                  <a:gd name="T25" fmla="*/ 2147483646 h 630"/>
                  <a:gd name="T26" fmla="*/ 2147483646 w 781"/>
                  <a:gd name="T27" fmla="*/ 2147483646 h 630"/>
                  <a:gd name="T28" fmla="*/ 2147483646 w 781"/>
                  <a:gd name="T29" fmla="*/ 2147483646 h 630"/>
                  <a:gd name="T30" fmla="*/ 2147483646 w 781"/>
                  <a:gd name="T31" fmla="*/ 2147483646 h 630"/>
                  <a:gd name="T32" fmla="*/ 2147483646 w 781"/>
                  <a:gd name="T33" fmla="*/ 2147483646 h 630"/>
                  <a:gd name="T34" fmla="*/ 2147483646 w 781"/>
                  <a:gd name="T35" fmla="*/ 2147483646 h 630"/>
                  <a:gd name="T36" fmla="*/ 2147483646 w 781"/>
                  <a:gd name="T37" fmla="*/ 2147483646 h 630"/>
                  <a:gd name="T38" fmla="*/ 2147483646 w 781"/>
                  <a:gd name="T39" fmla="*/ 2147483646 h 630"/>
                  <a:gd name="T40" fmla="*/ 2147483646 w 781"/>
                  <a:gd name="T41" fmla="*/ 2147483646 h 630"/>
                  <a:gd name="T42" fmla="*/ 2147483646 w 781"/>
                  <a:gd name="T43" fmla="*/ 2147483646 h 630"/>
                  <a:gd name="T44" fmla="*/ 2147483646 w 781"/>
                  <a:gd name="T45" fmla="*/ 2147483646 h 630"/>
                  <a:gd name="T46" fmla="*/ 2147483646 w 781"/>
                  <a:gd name="T47" fmla="*/ 2147483646 h 630"/>
                  <a:gd name="T48" fmla="*/ 2147483646 w 781"/>
                  <a:gd name="T49" fmla="*/ 2147483646 h 630"/>
                  <a:gd name="T50" fmla="*/ 2147483646 w 781"/>
                  <a:gd name="T51" fmla="*/ 2147483646 h 630"/>
                  <a:gd name="T52" fmla="*/ 2147483646 w 781"/>
                  <a:gd name="T53" fmla="*/ 2147483646 h 630"/>
                  <a:gd name="T54" fmla="*/ 2147483646 w 781"/>
                  <a:gd name="T55" fmla="*/ 2147483646 h 630"/>
                  <a:gd name="T56" fmla="*/ 2147483646 w 781"/>
                  <a:gd name="T57" fmla="*/ 2147483646 h 630"/>
                  <a:gd name="T58" fmla="*/ 2147483646 w 781"/>
                  <a:gd name="T59" fmla="*/ 2147483646 h 630"/>
                  <a:gd name="T60" fmla="*/ 2147483646 w 781"/>
                  <a:gd name="T61" fmla="*/ 2147483646 h 630"/>
                  <a:gd name="T62" fmla="*/ 2147483646 w 781"/>
                  <a:gd name="T63" fmla="*/ 2147483646 h 630"/>
                  <a:gd name="T64" fmla="*/ 2147483646 w 781"/>
                  <a:gd name="T65" fmla="*/ 2147483646 h 630"/>
                  <a:gd name="T66" fmla="*/ 2147483646 w 781"/>
                  <a:gd name="T67" fmla="*/ 2147483646 h 630"/>
                  <a:gd name="T68" fmla="*/ 2147483646 w 781"/>
                  <a:gd name="T69" fmla="*/ 2147483646 h 630"/>
                  <a:gd name="T70" fmla="*/ 2147483646 w 781"/>
                  <a:gd name="T71" fmla="*/ 2147483646 h 630"/>
                  <a:gd name="T72" fmla="*/ 2147483646 w 781"/>
                  <a:gd name="T73" fmla="*/ 2147483646 h 630"/>
                  <a:gd name="T74" fmla="*/ 2147483646 w 781"/>
                  <a:gd name="T75" fmla="*/ 2147483646 h 630"/>
                  <a:gd name="T76" fmla="*/ 2147483646 w 781"/>
                  <a:gd name="T77" fmla="*/ 2147483646 h 630"/>
                  <a:gd name="T78" fmla="*/ 2147483646 w 781"/>
                  <a:gd name="T79" fmla="*/ 2147483646 h 630"/>
                  <a:gd name="T80" fmla="*/ 2147483646 w 781"/>
                  <a:gd name="T81" fmla="*/ 2147483646 h 630"/>
                  <a:gd name="T82" fmla="*/ 2147483646 w 781"/>
                  <a:gd name="T83" fmla="*/ 2147483646 h 6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0"/>
                  <a:gd name="T128" fmla="*/ 781 w 781"/>
                  <a:gd name="T129" fmla="*/ 630 h 6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0">
                    <a:moveTo>
                      <a:pt x="0" y="581"/>
                    </a:moveTo>
                    <a:lnTo>
                      <a:pt x="9" y="590"/>
                    </a:lnTo>
                    <a:lnTo>
                      <a:pt x="13" y="594"/>
                    </a:lnTo>
                    <a:lnTo>
                      <a:pt x="18" y="581"/>
                    </a:lnTo>
                    <a:lnTo>
                      <a:pt x="27" y="572"/>
                    </a:lnTo>
                    <a:lnTo>
                      <a:pt x="31" y="576"/>
                    </a:lnTo>
                    <a:lnTo>
                      <a:pt x="36" y="572"/>
                    </a:lnTo>
                    <a:lnTo>
                      <a:pt x="45" y="567"/>
                    </a:lnTo>
                    <a:lnTo>
                      <a:pt x="49" y="563"/>
                    </a:lnTo>
                    <a:lnTo>
                      <a:pt x="58" y="572"/>
                    </a:lnTo>
                    <a:lnTo>
                      <a:pt x="62" y="590"/>
                    </a:lnTo>
                    <a:lnTo>
                      <a:pt x="67" y="608"/>
                    </a:lnTo>
                    <a:lnTo>
                      <a:pt x="76" y="608"/>
                    </a:lnTo>
                    <a:lnTo>
                      <a:pt x="80" y="612"/>
                    </a:lnTo>
                    <a:lnTo>
                      <a:pt x="89" y="612"/>
                    </a:lnTo>
                    <a:lnTo>
                      <a:pt x="94" y="603"/>
                    </a:lnTo>
                    <a:lnTo>
                      <a:pt x="98" y="581"/>
                    </a:lnTo>
                    <a:lnTo>
                      <a:pt x="107" y="558"/>
                    </a:lnTo>
                    <a:lnTo>
                      <a:pt x="111" y="549"/>
                    </a:lnTo>
                    <a:lnTo>
                      <a:pt x="116" y="540"/>
                    </a:lnTo>
                    <a:lnTo>
                      <a:pt x="125" y="540"/>
                    </a:lnTo>
                    <a:lnTo>
                      <a:pt x="129" y="536"/>
                    </a:lnTo>
                    <a:lnTo>
                      <a:pt x="138" y="536"/>
                    </a:lnTo>
                    <a:lnTo>
                      <a:pt x="143" y="531"/>
                    </a:lnTo>
                    <a:lnTo>
                      <a:pt x="147" y="531"/>
                    </a:lnTo>
                    <a:lnTo>
                      <a:pt x="156" y="531"/>
                    </a:lnTo>
                    <a:lnTo>
                      <a:pt x="161" y="536"/>
                    </a:lnTo>
                    <a:lnTo>
                      <a:pt x="165" y="536"/>
                    </a:lnTo>
                    <a:lnTo>
                      <a:pt x="174" y="536"/>
                    </a:lnTo>
                    <a:lnTo>
                      <a:pt x="178" y="527"/>
                    </a:lnTo>
                    <a:lnTo>
                      <a:pt x="187" y="509"/>
                    </a:lnTo>
                    <a:lnTo>
                      <a:pt x="192" y="513"/>
                    </a:lnTo>
                    <a:lnTo>
                      <a:pt x="196" y="473"/>
                    </a:lnTo>
                    <a:lnTo>
                      <a:pt x="205" y="365"/>
                    </a:lnTo>
                    <a:lnTo>
                      <a:pt x="210" y="261"/>
                    </a:lnTo>
                    <a:lnTo>
                      <a:pt x="214" y="153"/>
                    </a:lnTo>
                    <a:lnTo>
                      <a:pt x="223" y="81"/>
                    </a:lnTo>
                    <a:lnTo>
                      <a:pt x="228" y="36"/>
                    </a:lnTo>
                    <a:lnTo>
                      <a:pt x="236" y="5"/>
                    </a:lnTo>
                    <a:lnTo>
                      <a:pt x="241" y="0"/>
                    </a:lnTo>
                    <a:lnTo>
                      <a:pt x="245" y="27"/>
                    </a:lnTo>
                    <a:lnTo>
                      <a:pt x="254" y="72"/>
                    </a:lnTo>
                    <a:lnTo>
                      <a:pt x="259" y="122"/>
                    </a:lnTo>
                    <a:lnTo>
                      <a:pt x="268" y="153"/>
                    </a:lnTo>
                    <a:lnTo>
                      <a:pt x="272" y="180"/>
                    </a:lnTo>
                    <a:lnTo>
                      <a:pt x="277" y="203"/>
                    </a:lnTo>
                    <a:lnTo>
                      <a:pt x="286" y="221"/>
                    </a:lnTo>
                    <a:lnTo>
                      <a:pt x="290" y="239"/>
                    </a:lnTo>
                    <a:lnTo>
                      <a:pt x="294" y="270"/>
                    </a:lnTo>
                    <a:lnTo>
                      <a:pt x="303" y="297"/>
                    </a:lnTo>
                    <a:lnTo>
                      <a:pt x="308" y="369"/>
                    </a:lnTo>
                    <a:lnTo>
                      <a:pt x="317" y="482"/>
                    </a:lnTo>
                    <a:lnTo>
                      <a:pt x="321" y="540"/>
                    </a:lnTo>
                    <a:lnTo>
                      <a:pt x="326" y="585"/>
                    </a:lnTo>
                    <a:lnTo>
                      <a:pt x="335" y="608"/>
                    </a:lnTo>
                    <a:lnTo>
                      <a:pt x="339" y="608"/>
                    </a:lnTo>
                    <a:lnTo>
                      <a:pt x="344" y="603"/>
                    </a:lnTo>
                    <a:lnTo>
                      <a:pt x="352" y="603"/>
                    </a:lnTo>
                    <a:lnTo>
                      <a:pt x="357" y="612"/>
                    </a:lnTo>
                    <a:lnTo>
                      <a:pt x="366" y="612"/>
                    </a:lnTo>
                    <a:lnTo>
                      <a:pt x="370" y="612"/>
                    </a:lnTo>
                    <a:lnTo>
                      <a:pt x="375" y="621"/>
                    </a:lnTo>
                    <a:lnTo>
                      <a:pt x="384" y="621"/>
                    </a:lnTo>
                    <a:lnTo>
                      <a:pt x="388" y="608"/>
                    </a:lnTo>
                    <a:lnTo>
                      <a:pt x="397" y="590"/>
                    </a:lnTo>
                    <a:lnTo>
                      <a:pt x="402" y="581"/>
                    </a:lnTo>
                    <a:lnTo>
                      <a:pt x="406" y="581"/>
                    </a:lnTo>
                    <a:lnTo>
                      <a:pt x="415" y="590"/>
                    </a:lnTo>
                    <a:lnTo>
                      <a:pt x="419" y="585"/>
                    </a:lnTo>
                    <a:lnTo>
                      <a:pt x="424" y="590"/>
                    </a:lnTo>
                    <a:lnTo>
                      <a:pt x="433" y="603"/>
                    </a:lnTo>
                    <a:lnTo>
                      <a:pt x="437" y="612"/>
                    </a:lnTo>
                    <a:lnTo>
                      <a:pt x="446" y="617"/>
                    </a:lnTo>
                    <a:lnTo>
                      <a:pt x="451" y="626"/>
                    </a:lnTo>
                    <a:lnTo>
                      <a:pt x="455" y="630"/>
                    </a:lnTo>
                    <a:lnTo>
                      <a:pt x="464" y="630"/>
                    </a:lnTo>
                    <a:lnTo>
                      <a:pt x="469" y="612"/>
                    </a:lnTo>
                    <a:lnTo>
                      <a:pt x="473" y="599"/>
                    </a:lnTo>
                    <a:lnTo>
                      <a:pt x="482" y="585"/>
                    </a:lnTo>
                    <a:lnTo>
                      <a:pt x="486" y="590"/>
                    </a:lnTo>
                    <a:lnTo>
                      <a:pt x="495" y="594"/>
                    </a:lnTo>
                    <a:lnTo>
                      <a:pt x="500" y="608"/>
                    </a:lnTo>
                    <a:lnTo>
                      <a:pt x="504" y="608"/>
                    </a:lnTo>
                    <a:lnTo>
                      <a:pt x="513" y="599"/>
                    </a:lnTo>
                    <a:lnTo>
                      <a:pt x="518" y="581"/>
                    </a:lnTo>
                    <a:lnTo>
                      <a:pt x="522" y="572"/>
                    </a:lnTo>
                    <a:lnTo>
                      <a:pt x="531" y="567"/>
                    </a:lnTo>
                    <a:lnTo>
                      <a:pt x="535" y="558"/>
                    </a:lnTo>
                    <a:lnTo>
                      <a:pt x="544" y="545"/>
                    </a:lnTo>
                    <a:lnTo>
                      <a:pt x="549" y="536"/>
                    </a:lnTo>
                    <a:lnTo>
                      <a:pt x="553" y="540"/>
                    </a:lnTo>
                    <a:lnTo>
                      <a:pt x="562" y="536"/>
                    </a:lnTo>
                    <a:lnTo>
                      <a:pt x="567" y="518"/>
                    </a:lnTo>
                    <a:lnTo>
                      <a:pt x="576" y="500"/>
                    </a:lnTo>
                    <a:lnTo>
                      <a:pt x="580" y="500"/>
                    </a:lnTo>
                    <a:lnTo>
                      <a:pt x="585" y="500"/>
                    </a:lnTo>
                    <a:lnTo>
                      <a:pt x="593" y="491"/>
                    </a:lnTo>
                    <a:lnTo>
                      <a:pt x="598" y="468"/>
                    </a:lnTo>
                    <a:lnTo>
                      <a:pt x="602" y="446"/>
                    </a:lnTo>
                    <a:lnTo>
                      <a:pt x="611" y="432"/>
                    </a:lnTo>
                    <a:lnTo>
                      <a:pt x="616" y="437"/>
                    </a:lnTo>
                    <a:lnTo>
                      <a:pt x="625" y="455"/>
                    </a:lnTo>
                    <a:lnTo>
                      <a:pt x="629" y="459"/>
                    </a:lnTo>
                    <a:lnTo>
                      <a:pt x="634" y="464"/>
                    </a:lnTo>
                    <a:lnTo>
                      <a:pt x="643" y="464"/>
                    </a:lnTo>
                    <a:lnTo>
                      <a:pt x="647" y="468"/>
                    </a:lnTo>
                    <a:lnTo>
                      <a:pt x="651" y="482"/>
                    </a:lnTo>
                    <a:lnTo>
                      <a:pt x="660" y="491"/>
                    </a:lnTo>
                    <a:lnTo>
                      <a:pt x="665" y="482"/>
                    </a:lnTo>
                    <a:lnTo>
                      <a:pt x="674" y="477"/>
                    </a:lnTo>
                    <a:lnTo>
                      <a:pt x="678" y="477"/>
                    </a:lnTo>
                    <a:lnTo>
                      <a:pt x="683" y="473"/>
                    </a:lnTo>
                    <a:lnTo>
                      <a:pt x="692" y="473"/>
                    </a:lnTo>
                    <a:lnTo>
                      <a:pt x="696" y="486"/>
                    </a:lnTo>
                    <a:lnTo>
                      <a:pt x="705" y="509"/>
                    </a:lnTo>
                    <a:lnTo>
                      <a:pt x="710" y="522"/>
                    </a:lnTo>
                    <a:lnTo>
                      <a:pt x="714" y="522"/>
                    </a:lnTo>
                    <a:lnTo>
                      <a:pt x="723" y="531"/>
                    </a:lnTo>
                    <a:lnTo>
                      <a:pt x="727" y="545"/>
                    </a:lnTo>
                    <a:lnTo>
                      <a:pt x="732" y="558"/>
                    </a:lnTo>
                    <a:lnTo>
                      <a:pt x="741" y="563"/>
                    </a:lnTo>
                    <a:lnTo>
                      <a:pt x="745" y="567"/>
                    </a:lnTo>
                    <a:lnTo>
                      <a:pt x="754" y="558"/>
                    </a:lnTo>
                    <a:lnTo>
                      <a:pt x="759" y="554"/>
                    </a:lnTo>
                    <a:lnTo>
                      <a:pt x="763" y="567"/>
                    </a:lnTo>
                    <a:lnTo>
                      <a:pt x="772" y="581"/>
                    </a:lnTo>
                    <a:lnTo>
                      <a:pt x="776" y="576"/>
                    </a:lnTo>
                    <a:lnTo>
                      <a:pt x="781" y="563"/>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5" name="Freeform 78"/>
              <p:cNvSpPr>
                <a:spLocks/>
              </p:cNvSpPr>
              <p:nvPr/>
            </p:nvSpPr>
            <p:spPr bwMode="auto">
              <a:xfrm>
                <a:off x="7188229" y="1450970"/>
                <a:ext cx="1239838" cy="957263"/>
              </a:xfrm>
              <a:custGeom>
                <a:avLst/>
                <a:gdLst>
                  <a:gd name="T0" fmla="*/ 2147483646 w 781"/>
                  <a:gd name="T1" fmla="*/ 2147483646 h 603"/>
                  <a:gd name="T2" fmla="*/ 2147483646 w 781"/>
                  <a:gd name="T3" fmla="*/ 2147483646 h 603"/>
                  <a:gd name="T4" fmla="*/ 2147483646 w 781"/>
                  <a:gd name="T5" fmla="*/ 2147483646 h 603"/>
                  <a:gd name="T6" fmla="*/ 2147483646 w 781"/>
                  <a:gd name="T7" fmla="*/ 2147483646 h 603"/>
                  <a:gd name="T8" fmla="*/ 2147483646 w 781"/>
                  <a:gd name="T9" fmla="*/ 2147483646 h 603"/>
                  <a:gd name="T10" fmla="*/ 2147483646 w 781"/>
                  <a:gd name="T11" fmla="*/ 2147483646 h 603"/>
                  <a:gd name="T12" fmla="*/ 2147483646 w 781"/>
                  <a:gd name="T13" fmla="*/ 2147483646 h 603"/>
                  <a:gd name="T14" fmla="*/ 2147483646 w 781"/>
                  <a:gd name="T15" fmla="*/ 2147483646 h 603"/>
                  <a:gd name="T16" fmla="*/ 2147483646 w 781"/>
                  <a:gd name="T17" fmla="*/ 2147483646 h 603"/>
                  <a:gd name="T18" fmla="*/ 2147483646 w 781"/>
                  <a:gd name="T19" fmla="*/ 2147483646 h 603"/>
                  <a:gd name="T20" fmla="*/ 2147483646 w 781"/>
                  <a:gd name="T21" fmla="*/ 2147483646 h 603"/>
                  <a:gd name="T22" fmla="*/ 2147483646 w 781"/>
                  <a:gd name="T23" fmla="*/ 2147483646 h 603"/>
                  <a:gd name="T24" fmla="*/ 2147483646 w 781"/>
                  <a:gd name="T25" fmla="*/ 0 h 603"/>
                  <a:gd name="T26" fmla="*/ 2147483646 w 781"/>
                  <a:gd name="T27" fmla="*/ 2147483646 h 603"/>
                  <a:gd name="T28" fmla="*/ 2147483646 w 781"/>
                  <a:gd name="T29" fmla="*/ 2147483646 h 603"/>
                  <a:gd name="T30" fmla="*/ 2147483646 w 781"/>
                  <a:gd name="T31" fmla="*/ 2147483646 h 603"/>
                  <a:gd name="T32" fmla="*/ 2147483646 w 781"/>
                  <a:gd name="T33" fmla="*/ 2147483646 h 603"/>
                  <a:gd name="T34" fmla="*/ 2147483646 w 781"/>
                  <a:gd name="T35" fmla="*/ 2147483646 h 603"/>
                  <a:gd name="T36" fmla="*/ 2147483646 w 781"/>
                  <a:gd name="T37" fmla="*/ 2147483646 h 603"/>
                  <a:gd name="T38" fmla="*/ 2147483646 w 781"/>
                  <a:gd name="T39" fmla="*/ 2147483646 h 603"/>
                  <a:gd name="T40" fmla="*/ 2147483646 w 781"/>
                  <a:gd name="T41" fmla="*/ 2147483646 h 603"/>
                  <a:gd name="T42" fmla="*/ 2147483646 w 781"/>
                  <a:gd name="T43" fmla="*/ 2147483646 h 603"/>
                  <a:gd name="T44" fmla="*/ 2147483646 w 781"/>
                  <a:gd name="T45" fmla="*/ 2147483646 h 603"/>
                  <a:gd name="T46" fmla="*/ 2147483646 w 781"/>
                  <a:gd name="T47" fmla="*/ 2147483646 h 603"/>
                  <a:gd name="T48" fmla="*/ 2147483646 w 781"/>
                  <a:gd name="T49" fmla="*/ 2147483646 h 603"/>
                  <a:gd name="T50" fmla="*/ 2147483646 w 781"/>
                  <a:gd name="T51" fmla="*/ 2147483646 h 603"/>
                  <a:gd name="T52" fmla="*/ 2147483646 w 781"/>
                  <a:gd name="T53" fmla="*/ 2147483646 h 603"/>
                  <a:gd name="T54" fmla="*/ 2147483646 w 781"/>
                  <a:gd name="T55" fmla="*/ 2147483646 h 603"/>
                  <a:gd name="T56" fmla="*/ 2147483646 w 781"/>
                  <a:gd name="T57" fmla="*/ 2147483646 h 603"/>
                  <a:gd name="T58" fmla="*/ 2147483646 w 781"/>
                  <a:gd name="T59" fmla="*/ 2147483646 h 603"/>
                  <a:gd name="T60" fmla="*/ 2147483646 w 781"/>
                  <a:gd name="T61" fmla="*/ 2147483646 h 603"/>
                  <a:gd name="T62" fmla="*/ 2147483646 w 781"/>
                  <a:gd name="T63" fmla="*/ 2147483646 h 603"/>
                  <a:gd name="T64" fmla="*/ 2147483646 w 781"/>
                  <a:gd name="T65" fmla="*/ 2147483646 h 603"/>
                  <a:gd name="T66" fmla="*/ 2147483646 w 781"/>
                  <a:gd name="T67" fmla="*/ 2147483646 h 603"/>
                  <a:gd name="T68" fmla="*/ 2147483646 w 781"/>
                  <a:gd name="T69" fmla="*/ 2147483646 h 603"/>
                  <a:gd name="T70" fmla="*/ 2147483646 w 781"/>
                  <a:gd name="T71" fmla="*/ 2147483646 h 603"/>
                  <a:gd name="T72" fmla="*/ 2147483646 w 781"/>
                  <a:gd name="T73" fmla="*/ 2147483646 h 603"/>
                  <a:gd name="T74" fmla="*/ 2147483646 w 781"/>
                  <a:gd name="T75" fmla="*/ 2147483646 h 603"/>
                  <a:gd name="T76" fmla="*/ 2147483646 w 781"/>
                  <a:gd name="T77" fmla="*/ 2147483646 h 603"/>
                  <a:gd name="T78" fmla="*/ 2147483646 w 781"/>
                  <a:gd name="T79" fmla="*/ 2147483646 h 603"/>
                  <a:gd name="T80" fmla="*/ 2147483646 w 781"/>
                  <a:gd name="T81" fmla="*/ 2147483646 h 603"/>
                  <a:gd name="T82" fmla="*/ 2147483646 w 781"/>
                  <a:gd name="T83" fmla="*/ 2147483646 h 6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03"/>
                  <a:gd name="T128" fmla="*/ 781 w 781"/>
                  <a:gd name="T129" fmla="*/ 603 h 6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03">
                    <a:moveTo>
                      <a:pt x="0" y="428"/>
                    </a:moveTo>
                    <a:lnTo>
                      <a:pt x="9" y="432"/>
                    </a:lnTo>
                    <a:lnTo>
                      <a:pt x="13" y="446"/>
                    </a:lnTo>
                    <a:lnTo>
                      <a:pt x="18" y="455"/>
                    </a:lnTo>
                    <a:lnTo>
                      <a:pt x="27" y="446"/>
                    </a:lnTo>
                    <a:lnTo>
                      <a:pt x="31" y="446"/>
                    </a:lnTo>
                    <a:lnTo>
                      <a:pt x="36" y="437"/>
                    </a:lnTo>
                    <a:lnTo>
                      <a:pt x="45" y="432"/>
                    </a:lnTo>
                    <a:lnTo>
                      <a:pt x="49" y="423"/>
                    </a:lnTo>
                    <a:lnTo>
                      <a:pt x="58" y="437"/>
                    </a:lnTo>
                    <a:lnTo>
                      <a:pt x="62" y="446"/>
                    </a:lnTo>
                    <a:lnTo>
                      <a:pt x="67" y="446"/>
                    </a:lnTo>
                    <a:lnTo>
                      <a:pt x="76" y="446"/>
                    </a:lnTo>
                    <a:lnTo>
                      <a:pt x="80" y="450"/>
                    </a:lnTo>
                    <a:lnTo>
                      <a:pt x="89" y="455"/>
                    </a:lnTo>
                    <a:lnTo>
                      <a:pt x="94" y="468"/>
                    </a:lnTo>
                    <a:lnTo>
                      <a:pt x="98" y="486"/>
                    </a:lnTo>
                    <a:lnTo>
                      <a:pt x="107" y="486"/>
                    </a:lnTo>
                    <a:lnTo>
                      <a:pt x="111" y="491"/>
                    </a:lnTo>
                    <a:lnTo>
                      <a:pt x="116" y="504"/>
                    </a:lnTo>
                    <a:lnTo>
                      <a:pt x="125" y="518"/>
                    </a:lnTo>
                    <a:lnTo>
                      <a:pt x="129" y="518"/>
                    </a:lnTo>
                    <a:lnTo>
                      <a:pt x="138" y="513"/>
                    </a:lnTo>
                    <a:lnTo>
                      <a:pt x="143" y="513"/>
                    </a:lnTo>
                    <a:lnTo>
                      <a:pt x="147" y="527"/>
                    </a:lnTo>
                    <a:lnTo>
                      <a:pt x="156" y="536"/>
                    </a:lnTo>
                    <a:lnTo>
                      <a:pt x="161" y="545"/>
                    </a:lnTo>
                    <a:lnTo>
                      <a:pt x="165" y="545"/>
                    </a:lnTo>
                    <a:lnTo>
                      <a:pt x="174" y="536"/>
                    </a:lnTo>
                    <a:lnTo>
                      <a:pt x="178" y="518"/>
                    </a:lnTo>
                    <a:lnTo>
                      <a:pt x="187" y="509"/>
                    </a:lnTo>
                    <a:lnTo>
                      <a:pt x="192" y="491"/>
                    </a:lnTo>
                    <a:lnTo>
                      <a:pt x="196" y="410"/>
                    </a:lnTo>
                    <a:lnTo>
                      <a:pt x="205" y="302"/>
                    </a:lnTo>
                    <a:lnTo>
                      <a:pt x="210" y="198"/>
                    </a:lnTo>
                    <a:lnTo>
                      <a:pt x="214" y="104"/>
                    </a:lnTo>
                    <a:lnTo>
                      <a:pt x="223" y="59"/>
                    </a:lnTo>
                    <a:lnTo>
                      <a:pt x="228" y="23"/>
                    </a:lnTo>
                    <a:lnTo>
                      <a:pt x="236" y="0"/>
                    </a:lnTo>
                    <a:lnTo>
                      <a:pt x="241" y="5"/>
                    </a:lnTo>
                    <a:lnTo>
                      <a:pt x="245" y="27"/>
                    </a:lnTo>
                    <a:lnTo>
                      <a:pt x="254" y="68"/>
                    </a:lnTo>
                    <a:lnTo>
                      <a:pt x="259" y="104"/>
                    </a:lnTo>
                    <a:lnTo>
                      <a:pt x="268" y="122"/>
                    </a:lnTo>
                    <a:lnTo>
                      <a:pt x="272" y="140"/>
                    </a:lnTo>
                    <a:lnTo>
                      <a:pt x="277" y="158"/>
                    </a:lnTo>
                    <a:lnTo>
                      <a:pt x="286" y="167"/>
                    </a:lnTo>
                    <a:lnTo>
                      <a:pt x="290" y="189"/>
                    </a:lnTo>
                    <a:lnTo>
                      <a:pt x="294" y="212"/>
                    </a:lnTo>
                    <a:lnTo>
                      <a:pt x="303" y="239"/>
                    </a:lnTo>
                    <a:lnTo>
                      <a:pt x="308" y="311"/>
                    </a:lnTo>
                    <a:lnTo>
                      <a:pt x="317" y="419"/>
                    </a:lnTo>
                    <a:lnTo>
                      <a:pt x="321" y="482"/>
                    </a:lnTo>
                    <a:lnTo>
                      <a:pt x="326" y="522"/>
                    </a:lnTo>
                    <a:lnTo>
                      <a:pt x="335" y="549"/>
                    </a:lnTo>
                    <a:lnTo>
                      <a:pt x="339" y="572"/>
                    </a:lnTo>
                    <a:lnTo>
                      <a:pt x="344" y="590"/>
                    </a:lnTo>
                    <a:lnTo>
                      <a:pt x="352" y="599"/>
                    </a:lnTo>
                    <a:lnTo>
                      <a:pt x="357" y="603"/>
                    </a:lnTo>
                    <a:lnTo>
                      <a:pt x="366" y="599"/>
                    </a:lnTo>
                    <a:lnTo>
                      <a:pt x="370" y="590"/>
                    </a:lnTo>
                    <a:lnTo>
                      <a:pt x="375" y="585"/>
                    </a:lnTo>
                    <a:lnTo>
                      <a:pt x="384" y="590"/>
                    </a:lnTo>
                    <a:lnTo>
                      <a:pt x="388" y="581"/>
                    </a:lnTo>
                    <a:lnTo>
                      <a:pt x="397" y="554"/>
                    </a:lnTo>
                    <a:lnTo>
                      <a:pt x="402" y="527"/>
                    </a:lnTo>
                    <a:lnTo>
                      <a:pt x="406" y="504"/>
                    </a:lnTo>
                    <a:lnTo>
                      <a:pt x="415" y="495"/>
                    </a:lnTo>
                    <a:lnTo>
                      <a:pt x="419" y="491"/>
                    </a:lnTo>
                    <a:lnTo>
                      <a:pt x="424" y="495"/>
                    </a:lnTo>
                    <a:lnTo>
                      <a:pt x="433" y="495"/>
                    </a:lnTo>
                    <a:lnTo>
                      <a:pt x="437" y="500"/>
                    </a:lnTo>
                    <a:lnTo>
                      <a:pt x="446" y="504"/>
                    </a:lnTo>
                    <a:lnTo>
                      <a:pt x="451" y="504"/>
                    </a:lnTo>
                    <a:lnTo>
                      <a:pt x="455" y="522"/>
                    </a:lnTo>
                    <a:lnTo>
                      <a:pt x="464" y="513"/>
                    </a:lnTo>
                    <a:lnTo>
                      <a:pt x="469" y="495"/>
                    </a:lnTo>
                    <a:lnTo>
                      <a:pt x="473" y="491"/>
                    </a:lnTo>
                    <a:lnTo>
                      <a:pt x="482" y="491"/>
                    </a:lnTo>
                    <a:lnTo>
                      <a:pt x="486" y="495"/>
                    </a:lnTo>
                    <a:lnTo>
                      <a:pt x="495" y="513"/>
                    </a:lnTo>
                    <a:lnTo>
                      <a:pt x="500" y="518"/>
                    </a:lnTo>
                    <a:lnTo>
                      <a:pt x="504" y="513"/>
                    </a:lnTo>
                    <a:lnTo>
                      <a:pt x="513" y="513"/>
                    </a:lnTo>
                    <a:lnTo>
                      <a:pt x="518" y="504"/>
                    </a:lnTo>
                    <a:lnTo>
                      <a:pt x="522" y="491"/>
                    </a:lnTo>
                    <a:lnTo>
                      <a:pt x="531" y="482"/>
                    </a:lnTo>
                    <a:lnTo>
                      <a:pt x="535" y="473"/>
                    </a:lnTo>
                    <a:lnTo>
                      <a:pt x="544" y="477"/>
                    </a:lnTo>
                    <a:lnTo>
                      <a:pt x="549" y="491"/>
                    </a:lnTo>
                    <a:lnTo>
                      <a:pt x="553" y="495"/>
                    </a:lnTo>
                    <a:lnTo>
                      <a:pt x="562" y="500"/>
                    </a:lnTo>
                    <a:lnTo>
                      <a:pt x="567" y="513"/>
                    </a:lnTo>
                    <a:lnTo>
                      <a:pt x="576" y="536"/>
                    </a:lnTo>
                    <a:lnTo>
                      <a:pt x="580" y="545"/>
                    </a:lnTo>
                    <a:lnTo>
                      <a:pt x="585" y="554"/>
                    </a:lnTo>
                    <a:lnTo>
                      <a:pt x="593" y="563"/>
                    </a:lnTo>
                    <a:lnTo>
                      <a:pt x="598" y="558"/>
                    </a:lnTo>
                    <a:lnTo>
                      <a:pt x="602" y="554"/>
                    </a:lnTo>
                    <a:lnTo>
                      <a:pt x="611" y="540"/>
                    </a:lnTo>
                    <a:lnTo>
                      <a:pt x="616" y="513"/>
                    </a:lnTo>
                    <a:lnTo>
                      <a:pt x="625" y="477"/>
                    </a:lnTo>
                    <a:lnTo>
                      <a:pt x="629" y="450"/>
                    </a:lnTo>
                    <a:lnTo>
                      <a:pt x="634" y="432"/>
                    </a:lnTo>
                    <a:lnTo>
                      <a:pt x="643" y="428"/>
                    </a:lnTo>
                    <a:lnTo>
                      <a:pt x="647" y="423"/>
                    </a:lnTo>
                    <a:lnTo>
                      <a:pt x="651" y="432"/>
                    </a:lnTo>
                    <a:lnTo>
                      <a:pt x="660" y="432"/>
                    </a:lnTo>
                    <a:lnTo>
                      <a:pt x="665" y="432"/>
                    </a:lnTo>
                    <a:lnTo>
                      <a:pt x="674" y="423"/>
                    </a:lnTo>
                    <a:lnTo>
                      <a:pt x="678" y="428"/>
                    </a:lnTo>
                    <a:lnTo>
                      <a:pt x="683" y="419"/>
                    </a:lnTo>
                    <a:lnTo>
                      <a:pt x="692" y="419"/>
                    </a:lnTo>
                    <a:lnTo>
                      <a:pt x="696" y="432"/>
                    </a:lnTo>
                    <a:lnTo>
                      <a:pt x="705" y="446"/>
                    </a:lnTo>
                    <a:lnTo>
                      <a:pt x="710" y="455"/>
                    </a:lnTo>
                    <a:lnTo>
                      <a:pt x="714" y="464"/>
                    </a:lnTo>
                    <a:lnTo>
                      <a:pt x="723" y="477"/>
                    </a:lnTo>
                    <a:lnTo>
                      <a:pt x="727" y="482"/>
                    </a:lnTo>
                    <a:lnTo>
                      <a:pt x="732" y="477"/>
                    </a:lnTo>
                    <a:lnTo>
                      <a:pt x="741" y="477"/>
                    </a:lnTo>
                    <a:lnTo>
                      <a:pt x="745" y="477"/>
                    </a:lnTo>
                    <a:lnTo>
                      <a:pt x="754" y="459"/>
                    </a:lnTo>
                    <a:lnTo>
                      <a:pt x="759" y="437"/>
                    </a:lnTo>
                    <a:lnTo>
                      <a:pt x="763" y="410"/>
                    </a:lnTo>
                    <a:lnTo>
                      <a:pt x="772" y="392"/>
                    </a:lnTo>
                    <a:lnTo>
                      <a:pt x="776" y="378"/>
                    </a:lnTo>
                    <a:lnTo>
                      <a:pt x="781" y="378"/>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cxnSp>
          <p:nvCxnSpPr>
            <p:cNvPr id="32" name="Straight Arrow Connector 31"/>
            <p:cNvCxnSpPr/>
            <p:nvPr/>
          </p:nvCxnSpPr>
          <p:spPr>
            <a:xfrm>
              <a:off x="4552608" y="4982696"/>
              <a:ext cx="0" cy="384345"/>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2021" y="5927675"/>
              <a:ext cx="2649759" cy="308111"/>
            </a:xfrm>
            <a:prstGeom prst="rect">
              <a:avLst/>
            </a:prstGeom>
            <a:noFill/>
          </p:spPr>
          <p:txBody>
            <a:bodyPr wrap="none">
              <a:spAutoFit/>
            </a:bodyPr>
            <a:lstStyle/>
            <a:p>
              <a:pPr eaLnBrk="1" hangingPunct="1">
                <a:defRPr/>
              </a:pPr>
              <a:r>
                <a:rPr lang="en-GB" sz="1400" i="1" dirty="0">
                  <a:solidFill>
                    <a:schemeClr val="tx1">
                      <a:lumMod val="65000"/>
                      <a:lumOff val="35000"/>
                    </a:schemeClr>
                  </a:solidFill>
                </a:rPr>
                <a:t>Predicted data (e.g. timeseries)</a:t>
              </a:r>
            </a:p>
          </p:txBody>
        </p:sp>
      </p:grpSp>
      <p:grpSp>
        <p:nvGrpSpPr>
          <p:cNvPr id="96" name="Group 95"/>
          <p:cNvGrpSpPr>
            <a:grpSpLocks/>
          </p:cNvGrpSpPr>
          <p:nvPr/>
        </p:nvGrpSpPr>
        <p:grpSpPr bwMode="auto">
          <a:xfrm>
            <a:off x="6804025" y="2152650"/>
            <a:ext cx="2271713" cy="2166938"/>
            <a:chOff x="6804248" y="2152295"/>
            <a:chExt cx="2271239" cy="2166800"/>
          </a:xfrm>
        </p:grpSpPr>
        <p:cxnSp>
          <p:nvCxnSpPr>
            <p:cNvPr id="97" name="Straight Arrow Connector 96"/>
            <p:cNvCxnSpPr/>
            <p:nvPr/>
          </p:nvCxnSpPr>
          <p:spPr>
            <a:xfrm flipH="1" flipV="1">
              <a:off x="6804248" y="2152295"/>
              <a:ext cx="720575" cy="431773"/>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131205" y="2580893"/>
              <a:ext cx="1944282" cy="1384212"/>
            </a:xfrm>
            <a:prstGeom prst="rect">
              <a:avLst/>
            </a:prstGeom>
            <a:noFill/>
          </p:spPr>
          <p:txBody>
            <a:bodyPr>
              <a:spAutoFit/>
            </a:bodyPr>
            <a:lstStyle/>
            <a:p>
              <a:pPr eaLnBrk="1" hangingPunct="1">
                <a:defRPr/>
              </a:pPr>
              <a:r>
                <a:rPr lang="en-GB" sz="1400" dirty="0">
                  <a:solidFill>
                    <a:schemeClr val="accent6">
                      <a:lumMod val="75000"/>
                    </a:schemeClr>
                  </a:solidFill>
                </a:rPr>
                <a:t>Our belief about each parameter is represented by a normal distribution with a mean and variance (uncertainty)</a:t>
              </a:r>
            </a:p>
          </p:txBody>
        </p:sp>
        <p:sp>
          <p:nvSpPr>
            <p:cNvPr id="99" name="TextBox 98"/>
            <p:cNvSpPr txBox="1">
              <a:spLocks noRot="1" noChangeAspect="1" noMove="1" noResize="1" noEditPoints="1" noAdjustHandles="1" noChangeArrowheads="1" noChangeShapeType="1" noTextEdit="1"/>
            </p:cNvSpPr>
            <p:nvPr/>
          </p:nvSpPr>
          <p:spPr>
            <a:xfrm>
              <a:off x="7070401" y="3967204"/>
              <a:ext cx="1963102" cy="351891"/>
            </a:xfrm>
            <a:prstGeom prst="rect">
              <a:avLst/>
            </a:prstGeom>
            <a:blipFill rotWithShape="0">
              <a:blip r:embed="rId4" cstate="print">
                <a:extLst>
                  <a:ext uri="{28A0092B-C50C-407E-A947-70E740481C1C}">
                    <a14:useLocalDpi xmlns:a14="http://schemas.microsoft.com/office/drawing/2010/main" val="0"/>
                  </a:ext>
                </a:extLst>
              </a:blip>
              <a:stretch>
                <a:fillRect b="-10345"/>
              </a:stretch>
            </a:blipFill>
          </p:spPr>
          <p:txBody>
            <a:bodyPr/>
            <a:lstStyle/>
            <a:p>
              <a:pPr>
                <a:defRPr/>
              </a:pPr>
              <a:r>
                <a:rPr lang="en-GB">
                  <a:noFill/>
                </a:rPr>
                <a:t> </a:t>
              </a:r>
            </a:p>
          </p:txBody>
        </p:sp>
      </p:grpSp>
      <p:sp>
        <p:nvSpPr>
          <p:cNvPr id="100" name="TextBox 99"/>
          <p:cNvSpPr txBox="1"/>
          <p:nvPr/>
        </p:nvSpPr>
        <p:spPr>
          <a:xfrm>
            <a:off x="7132638" y="4705350"/>
            <a:ext cx="1944687" cy="954088"/>
          </a:xfrm>
          <a:prstGeom prst="rect">
            <a:avLst/>
          </a:prstGeom>
          <a:noFill/>
        </p:spPr>
        <p:txBody>
          <a:bodyPr>
            <a:spAutoFit/>
          </a:bodyPr>
          <a:lstStyle/>
          <a:p>
            <a:pPr eaLnBrk="1" hangingPunct="1">
              <a:defRPr/>
            </a:pPr>
            <a:r>
              <a:rPr lang="en-GB" sz="1400" dirty="0">
                <a:solidFill>
                  <a:schemeClr val="accent6">
                    <a:lumMod val="75000"/>
                  </a:schemeClr>
                </a:solidFill>
              </a:rPr>
              <a:t>We represent and estimate the full covariance matrix between parameters:</a:t>
            </a:r>
          </a:p>
        </p:txBody>
      </p:sp>
      <p:sp>
        <p:nvSpPr>
          <p:cNvPr id="101" name="TextBox 100"/>
          <p:cNvSpPr txBox="1">
            <a:spLocks noRot="1" noChangeAspect="1" noMove="1" noResize="1" noEditPoints="1" noAdjustHandles="1" noChangeArrowheads="1" noChangeShapeType="1" noTextEdit="1"/>
          </p:cNvSpPr>
          <p:nvPr/>
        </p:nvSpPr>
        <p:spPr>
          <a:xfrm>
            <a:off x="7094457" y="5636347"/>
            <a:ext cx="1733616" cy="338554"/>
          </a:xfrm>
          <a:prstGeom prst="rect">
            <a:avLst/>
          </a:prstGeom>
          <a:blipFill rotWithShape="0">
            <a:blip r:embed="rId5" cstate="print">
              <a:extLst>
                <a:ext uri="{28A0092B-C50C-407E-A947-70E740481C1C}">
                  <a14:useLocalDpi xmlns:a14="http://schemas.microsoft.com/office/drawing/2010/main" val="0"/>
                </a:ext>
              </a:extLst>
            </a:blip>
            <a:stretch>
              <a:fillRect b="-12727"/>
            </a:stretch>
          </a:blipFill>
        </p:spPr>
        <p:txBody>
          <a:bodyPr/>
          <a:lstStyle/>
          <a:p>
            <a:pPr>
              <a:defRPr/>
            </a:pPr>
            <a:r>
              <a:rPr lang="en-GB">
                <a:noFill/>
              </a:rPr>
              <a:t> </a:t>
            </a:r>
          </a:p>
        </p:txBody>
      </p:sp>
      <p:grpSp>
        <p:nvGrpSpPr>
          <p:cNvPr id="102" name="Group 101"/>
          <p:cNvGrpSpPr>
            <a:grpSpLocks/>
          </p:cNvGrpSpPr>
          <p:nvPr/>
        </p:nvGrpSpPr>
        <p:grpSpPr bwMode="auto">
          <a:xfrm>
            <a:off x="163513" y="3736975"/>
            <a:ext cx="1944687" cy="1747838"/>
            <a:chOff x="164227" y="3736236"/>
            <a:chExt cx="1944216" cy="1749366"/>
          </a:xfrm>
        </p:grpSpPr>
        <p:cxnSp>
          <p:nvCxnSpPr>
            <p:cNvPr id="103" name="Straight Arrow Connector 102"/>
            <p:cNvCxnSpPr/>
            <p:nvPr/>
          </p:nvCxnSpPr>
          <p:spPr>
            <a:xfrm flipV="1">
              <a:off x="991114" y="3736236"/>
              <a:ext cx="0" cy="457600"/>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p:cNvSpPr txBox="1">
              <a:spLocks noRot="1" noChangeAspect="1" noMove="1" noResize="1" noEditPoints="1" noAdjustHandles="1" noChangeArrowheads="1" noChangeShapeType="1" noTextEdit="1"/>
            </p:cNvSpPr>
            <p:nvPr/>
          </p:nvSpPr>
          <p:spPr>
            <a:xfrm>
              <a:off x="164227" y="4162163"/>
              <a:ext cx="1944216" cy="1323439"/>
            </a:xfrm>
            <a:prstGeom prst="rect">
              <a:avLst/>
            </a:prstGeom>
            <a:blipFill rotWithShape="0">
              <a:blip r:embed="rId6" cstate="print">
                <a:extLst>
                  <a:ext uri="{28A0092B-C50C-407E-A947-70E740481C1C}">
                    <a14:useLocalDpi xmlns:a14="http://schemas.microsoft.com/office/drawing/2010/main" val="0"/>
                  </a:ext>
                </a:extLst>
              </a:blip>
              <a:stretch>
                <a:fillRect l="-940" t="-922" r="-2508" b="-2304"/>
              </a:stretch>
            </a:blipFill>
          </p:spPr>
          <p:txBody>
            <a:bodyPr/>
            <a:lstStyle/>
            <a:p>
              <a:pPr>
                <a:defRPr/>
              </a:pPr>
              <a:r>
                <a:rPr lang="en-GB">
                  <a:noFill/>
                </a:rPr>
                <a:t> </a:t>
              </a:r>
            </a:p>
          </p:txBody>
        </p:sp>
      </p:grpSp>
      <p:sp>
        <p:nvSpPr>
          <p:cNvPr id="105" name="TextBox 104"/>
          <p:cNvSpPr txBox="1"/>
          <p:nvPr/>
        </p:nvSpPr>
        <p:spPr>
          <a:xfrm>
            <a:off x="148662" y="82543"/>
            <a:ext cx="3903114"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bg1"/>
                </a:solidFill>
              </a:rPr>
              <a:t>5. Estimate each subject’s model</a:t>
            </a:r>
            <a:endParaRPr lang="en-GB" b="1" dirty="0">
              <a:solidFill>
                <a:schemeClr val="bg1"/>
              </a:solidFill>
            </a:endParaRPr>
          </a:p>
        </p:txBody>
      </p:sp>
    </p:spTree>
    <p:extLst>
      <p:ext uri="{BB962C8B-B14F-4D97-AF65-F5344CB8AC3E}">
        <p14:creationId xmlns:p14="http://schemas.microsoft.com/office/powerpoint/2010/main" val="29750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1782763"/>
            <a:ext cx="20891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rrowheads="1"/>
          </p:cNvPicPr>
          <p:nvPr/>
        </p:nvPicPr>
        <p:blipFill>
          <a:blip r:embed="rId4" cstate="print">
            <a:extLst>
              <a:ext uri="{28A0092B-C50C-407E-A947-70E740481C1C}">
                <a14:useLocalDpi xmlns:a14="http://schemas.microsoft.com/office/drawing/2010/main" val="0"/>
              </a:ext>
            </a:extLst>
          </a:blip>
          <a:srcRect l="68709" t="30252" r="7512" b="14130"/>
          <a:stretch>
            <a:fillRect/>
          </a:stretch>
        </p:blipFill>
        <p:spPr bwMode="auto">
          <a:xfrm>
            <a:off x="3190875" y="1855788"/>
            <a:ext cx="863600" cy="903287"/>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9220" name="Rectangle 4"/>
          <p:cNvSpPr>
            <a:spLocks noChangeArrowheads="1"/>
          </p:cNvSpPr>
          <p:nvPr/>
        </p:nvSpPr>
        <p:spPr bwMode="auto">
          <a:xfrm>
            <a:off x="766763" y="3941763"/>
            <a:ext cx="1174750" cy="4778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p>
        </p:txBody>
      </p:sp>
      <p:sp>
        <p:nvSpPr>
          <p:cNvPr id="153605" name="Rectangle 5"/>
          <p:cNvSpPr>
            <a:spLocks noChangeArrowheads="1"/>
          </p:cNvSpPr>
          <p:nvPr/>
        </p:nvSpPr>
        <p:spPr bwMode="auto">
          <a:xfrm>
            <a:off x="776288" y="4037013"/>
            <a:ext cx="11191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1" hangingPunct="1">
              <a:defRPr/>
            </a:pPr>
            <a:r>
              <a:rPr lang="en-US" sz="1200">
                <a:effectLst>
                  <a:outerShdw blurRad="38100" dist="38100" dir="2700000" algn="tl">
                    <a:srgbClr val="C0C0C0"/>
                  </a:outerShdw>
                </a:effectLst>
                <a:latin typeface="Arial Unicode MS" pitchFamily="34" charset="-128"/>
              </a:rPr>
              <a:t>Normalisation</a:t>
            </a:r>
          </a:p>
        </p:txBody>
      </p:sp>
      <p:sp>
        <p:nvSpPr>
          <p:cNvPr id="153606" name="Rectangle 6"/>
          <p:cNvSpPr>
            <a:spLocks noChangeArrowheads="1"/>
          </p:cNvSpPr>
          <p:nvPr/>
        </p:nvSpPr>
        <p:spPr bwMode="auto">
          <a:xfrm>
            <a:off x="4657725" y="1573213"/>
            <a:ext cx="19669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1" hangingPunct="1">
              <a:defRPr/>
            </a:pPr>
            <a:r>
              <a:rPr lang="en-US" sz="1200" dirty="0">
                <a:effectLst>
                  <a:outerShdw blurRad="38100" dist="38100" dir="2700000" algn="tl">
                    <a:srgbClr val="C0C0C0"/>
                  </a:outerShdw>
                </a:effectLst>
                <a:latin typeface="Arial Unicode MS" pitchFamily="34" charset="-128"/>
              </a:rPr>
              <a:t>Statistical Parametric Map</a:t>
            </a:r>
          </a:p>
        </p:txBody>
      </p:sp>
      <p:sp>
        <p:nvSpPr>
          <p:cNvPr id="153607" name="Rectangle 7"/>
          <p:cNvSpPr>
            <a:spLocks noChangeArrowheads="1"/>
          </p:cNvSpPr>
          <p:nvPr/>
        </p:nvSpPr>
        <p:spPr bwMode="auto">
          <a:xfrm>
            <a:off x="49213" y="1341438"/>
            <a:ext cx="14017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1" hangingPunct="1">
              <a:defRPr/>
            </a:pPr>
            <a:r>
              <a:rPr lang="en-US" sz="1200" dirty="0">
                <a:effectLst>
                  <a:outerShdw blurRad="38100" dist="38100" dir="2700000" algn="tl">
                    <a:srgbClr val="C0C0C0"/>
                  </a:outerShdw>
                </a:effectLst>
                <a:latin typeface="Arial Unicode MS" pitchFamily="34" charset="-128"/>
              </a:rPr>
              <a:t>Image time-series</a:t>
            </a:r>
          </a:p>
        </p:txBody>
      </p:sp>
      <p:sp>
        <p:nvSpPr>
          <p:cNvPr id="153611" name="Rectangle 11"/>
          <p:cNvSpPr>
            <a:spLocks noChangeArrowheads="1"/>
          </p:cNvSpPr>
          <p:nvPr/>
        </p:nvSpPr>
        <p:spPr bwMode="auto">
          <a:xfrm>
            <a:off x="2841625" y="2984500"/>
            <a:ext cx="1627188" cy="5111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GB" sz="1200">
                <a:effectLst>
                  <a:outerShdw blurRad="38100" dist="38100" dir="2700000" algn="tl">
                    <a:srgbClr val="C0C0C0"/>
                  </a:outerShdw>
                </a:effectLst>
              </a:rPr>
              <a:t>General Linear Model</a:t>
            </a:r>
            <a:endParaRPr lang="en-US" sz="1200">
              <a:effectLst>
                <a:outerShdw blurRad="38100" dist="38100" dir="2700000" algn="tl">
                  <a:srgbClr val="C0C0C0"/>
                </a:outerShdw>
              </a:effectLst>
            </a:endParaRPr>
          </a:p>
        </p:txBody>
      </p:sp>
      <p:sp>
        <p:nvSpPr>
          <p:cNvPr id="153612" name="Rectangle 12"/>
          <p:cNvSpPr>
            <a:spLocks noChangeArrowheads="1"/>
          </p:cNvSpPr>
          <p:nvPr/>
        </p:nvSpPr>
        <p:spPr bwMode="auto">
          <a:xfrm>
            <a:off x="169863" y="2984500"/>
            <a:ext cx="1004887" cy="5111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GB" sz="1200" dirty="0">
                <a:effectLst>
                  <a:outerShdw blurRad="38100" dist="38100" dir="2700000" algn="tl">
                    <a:srgbClr val="C0C0C0"/>
                  </a:outerShdw>
                </a:effectLst>
              </a:rPr>
              <a:t>Realignment</a:t>
            </a:r>
            <a:endParaRPr lang="en-US" sz="1200" dirty="0">
              <a:effectLst>
                <a:outerShdw blurRad="38100" dist="38100" dir="2700000" algn="tl">
                  <a:srgbClr val="C0C0C0"/>
                </a:outerShdw>
              </a:effectLst>
            </a:endParaRPr>
          </a:p>
        </p:txBody>
      </p:sp>
      <p:sp>
        <p:nvSpPr>
          <p:cNvPr id="153613" name="Rectangle 13"/>
          <p:cNvSpPr>
            <a:spLocks noChangeArrowheads="1"/>
          </p:cNvSpPr>
          <p:nvPr/>
        </p:nvSpPr>
        <p:spPr bwMode="auto">
          <a:xfrm>
            <a:off x="1493838" y="2984500"/>
            <a:ext cx="1076325" cy="5191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GB" sz="1200">
                <a:effectLst>
                  <a:outerShdw blurRad="38100" dist="38100" dir="2700000" algn="tl">
                    <a:srgbClr val="C0C0C0"/>
                  </a:outerShdw>
                </a:effectLst>
              </a:rPr>
              <a:t>Smoothing</a:t>
            </a:r>
            <a:endParaRPr lang="en-US" sz="1200">
              <a:effectLst>
                <a:outerShdw blurRad="38100" dist="38100" dir="2700000" algn="tl">
                  <a:srgbClr val="C0C0C0"/>
                </a:outerShdw>
              </a:effectLst>
            </a:endParaRPr>
          </a:p>
        </p:txBody>
      </p:sp>
      <p:sp>
        <p:nvSpPr>
          <p:cNvPr id="9227" name="Rectangle 14"/>
          <p:cNvSpPr>
            <a:spLocks noChangeArrowheads="1"/>
          </p:cNvSpPr>
          <p:nvPr/>
        </p:nvSpPr>
        <p:spPr bwMode="auto">
          <a:xfrm>
            <a:off x="3090863" y="1595438"/>
            <a:ext cx="1120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Arial Unicode MS" panose="020B0604020202020204" pitchFamily="34" charset="-128"/>
              </a:rPr>
              <a:t>Design matrix</a:t>
            </a:r>
          </a:p>
        </p:txBody>
      </p:sp>
      <p:pic>
        <p:nvPicPr>
          <p:cNvPr id="9228" name="Picture 15"/>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836613" y="4697413"/>
            <a:ext cx="1012825" cy="8842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16" name="Rectangle 16"/>
          <p:cNvSpPr>
            <a:spLocks noChangeArrowheads="1"/>
          </p:cNvSpPr>
          <p:nvPr/>
        </p:nvSpPr>
        <p:spPr bwMode="auto">
          <a:xfrm>
            <a:off x="1830388" y="4914900"/>
            <a:ext cx="941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1" hangingPunct="1">
              <a:defRPr/>
            </a:pPr>
            <a:r>
              <a:rPr lang="en-US" sz="1200">
                <a:effectLst>
                  <a:outerShdw blurRad="38100" dist="38100" dir="2700000" algn="tl">
                    <a:srgbClr val="C0C0C0"/>
                  </a:outerShdw>
                </a:effectLst>
                <a:latin typeface="Arial Unicode MS" pitchFamily="34" charset="-128"/>
              </a:rPr>
              <a:t>Anatomical</a:t>
            </a:r>
            <a:br>
              <a:rPr lang="en-US" sz="1200">
                <a:effectLst>
                  <a:outerShdw blurRad="38100" dist="38100" dir="2700000" algn="tl">
                    <a:srgbClr val="C0C0C0"/>
                  </a:outerShdw>
                </a:effectLst>
                <a:latin typeface="Arial Unicode MS" pitchFamily="34" charset="-128"/>
              </a:rPr>
            </a:br>
            <a:r>
              <a:rPr lang="en-US" sz="1200">
                <a:effectLst>
                  <a:outerShdw blurRad="38100" dist="38100" dir="2700000" algn="tl">
                    <a:srgbClr val="C0C0C0"/>
                  </a:outerShdw>
                </a:effectLst>
                <a:latin typeface="Arial Unicode MS" pitchFamily="34" charset="-128"/>
              </a:rPr>
              <a:t>reference</a:t>
            </a:r>
          </a:p>
        </p:txBody>
      </p:sp>
      <p:sp>
        <p:nvSpPr>
          <p:cNvPr id="9230" name="Line 18"/>
          <p:cNvSpPr>
            <a:spLocks noChangeShapeType="1"/>
          </p:cNvSpPr>
          <p:nvPr/>
        </p:nvSpPr>
        <p:spPr bwMode="auto">
          <a:xfrm>
            <a:off x="698500" y="2741613"/>
            <a:ext cx="0" cy="228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31" name="Line 19"/>
          <p:cNvSpPr>
            <a:spLocks noChangeShapeType="1"/>
          </p:cNvSpPr>
          <p:nvPr/>
        </p:nvSpPr>
        <p:spPr bwMode="auto">
          <a:xfrm>
            <a:off x="1238250" y="3263900"/>
            <a:ext cx="230188"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32" name="Line 20"/>
          <p:cNvSpPr>
            <a:spLocks noChangeShapeType="1"/>
          </p:cNvSpPr>
          <p:nvPr/>
        </p:nvSpPr>
        <p:spPr bwMode="auto">
          <a:xfrm flipV="1">
            <a:off x="4505325" y="3267075"/>
            <a:ext cx="18732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33" name="Line 22"/>
          <p:cNvSpPr>
            <a:spLocks noChangeShapeType="1"/>
          </p:cNvSpPr>
          <p:nvPr/>
        </p:nvSpPr>
        <p:spPr bwMode="auto">
          <a:xfrm>
            <a:off x="3636963" y="2763838"/>
            <a:ext cx="0" cy="228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34" name="Line 24"/>
          <p:cNvSpPr>
            <a:spLocks noChangeShapeType="1"/>
          </p:cNvSpPr>
          <p:nvPr/>
        </p:nvSpPr>
        <p:spPr bwMode="auto">
          <a:xfrm>
            <a:off x="2586038" y="3263900"/>
            <a:ext cx="230187" cy="158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35" name="Line 25"/>
          <p:cNvSpPr>
            <a:spLocks noChangeShapeType="1"/>
          </p:cNvSpPr>
          <p:nvPr/>
        </p:nvSpPr>
        <p:spPr bwMode="auto">
          <a:xfrm flipV="1">
            <a:off x="1341438" y="4406900"/>
            <a:ext cx="0" cy="29051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36" name="Line 26"/>
          <p:cNvSpPr>
            <a:spLocks noChangeShapeType="1"/>
          </p:cNvSpPr>
          <p:nvPr/>
        </p:nvSpPr>
        <p:spPr bwMode="auto">
          <a:xfrm>
            <a:off x="984250" y="3540125"/>
            <a:ext cx="0" cy="361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37" name="Line 27"/>
          <p:cNvSpPr>
            <a:spLocks noChangeShapeType="1"/>
          </p:cNvSpPr>
          <p:nvPr/>
        </p:nvSpPr>
        <p:spPr bwMode="auto">
          <a:xfrm flipV="1">
            <a:off x="1739900" y="3549650"/>
            <a:ext cx="0" cy="33813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28" name="Rectangle 28"/>
          <p:cNvSpPr>
            <a:spLocks noChangeArrowheads="1"/>
          </p:cNvSpPr>
          <p:nvPr/>
        </p:nvSpPr>
        <p:spPr bwMode="auto">
          <a:xfrm>
            <a:off x="4652963" y="3717925"/>
            <a:ext cx="998537" cy="5603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GB" sz="1200">
                <a:effectLst>
                  <a:outerShdw blurRad="38100" dist="38100" dir="2700000" algn="tl">
                    <a:srgbClr val="C0C0C0"/>
                  </a:outerShdw>
                </a:effectLst>
              </a:rPr>
              <a:t>Statistical</a:t>
            </a:r>
            <a:br>
              <a:rPr lang="en-GB" sz="1200">
                <a:effectLst>
                  <a:outerShdw blurRad="38100" dist="38100" dir="2700000" algn="tl">
                    <a:srgbClr val="C0C0C0"/>
                  </a:outerShdw>
                </a:effectLst>
              </a:rPr>
            </a:br>
            <a:r>
              <a:rPr lang="en-GB" sz="1200">
                <a:effectLst>
                  <a:outerShdw blurRad="38100" dist="38100" dir="2700000" algn="tl">
                    <a:srgbClr val="C0C0C0"/>
                  </a:outerShdw>
                </a:effectLst>
              </a:rPr>
              <a:t>Inference</a:t>
            </a:r>
            <a:endParaRPr lang="en-US" sz="1200">
              <a:effectLst>
                <a:outerShdw blurRad="38100" dist="38100" dir="2700000" algn="tl">
                  <a:srgbClr val="C0C0C0"/>
                </a:outerShdw>
              </a:effectLst>
            </a:endParaRPr>
          </a:p>
        </p:txBody>
      </p:sp>
      <p:sp>
        <p:nvSpPr>
          <p:cNvPr id="153629" name="Rectangle 29"/>
          <p:cNvSpPr>
            <a:spLocks noChangeArrowheads="1"/>
          </p:cNvSpPr>
          <p:nvPr/>
        </p:nvSpPr>
        <p:spPr bwMode="auto">
          <a:xfrm>
            <a:off x="5189538" y="4295775"/>
            <a:ext cx="1657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1" hangingPunct="1">
              <a:defRPr/>
            </a:pPr>
            <a:r>
              <a:rPr lang="en-US" sz="1200" dirty="0">
                <a:effectLst>
                  <a:outerShdw blurRad="38100" dist="38100" dir="2700000" algn="tl">
                    <a:srgbClr val="C0C0C0"/>
                  </a:outerShdw>
                </a:effectLst>
                <a:latin typeface="Arial Unicode MS" pitchFamily="34" charset="-128"/>
              </a:rPr>
              <a:t>Random Field Theory</a:t>
            </a:r>
          </a:p>
        </p:txBody>
      </p:sp>
      <p:sp>
        <p:nvSpPr>
          <p:cNvPr id="9240" name="Line 30"/>
          <p:cNvSpPr>
            <a:spLocks noChangeShapeType="1"/>
          </p:cNvSpPr>
          <p:nvPr/>
        </p:nvSpPr>
        <p:spPr bwMode="auto">
          <a:xfrm>
            <a:off x="5172075" y="3468688"/>
            <a:ext cx="0" cy="234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9241" name="Picture 31"/>
          <p:cNvPicPr>
            <a:picLocks noChangeArrowheads="1"/>
          </p:cNvPicPr>
          <p:nvPr/>
        </p:nvPicPr>
        <p:blipFill>
          <a:blip r:embed="rId3" cstate="print">
            <a:extLst>
              <a:ext uri="{28A0092B-C50C-407E-A947-70E740481C1C}">
                <a14:useLocalDpi xmlns:a14="http://schemas.microsoft.com/office/drawing/2010/main" val="0"/>
              </a:ext>
            </a:extLst>
          </a:blip>
          <a:srcRect l="5832" t="60948" r="69249" b="6488"/>
          <a:stretch>
            <a:fillRect/>
          </a:stretch>
        </p:blipFill>
        <p:spPr bwMode="auto">
          <a:xfrm>
            <a:off x="4791075" y="4621213"/>
            <a:ext cx="782638"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42" name="Line 32"/>
          <p:cNvSpPr>
            <a:spLocks noChangeShapeType="1"/>
          </p:cNvSpPr>
          <p:nvPr/>
        </p:nvSpPr>
        <p:spPr bwMode="auto">
          <a:xfrm flipH="1">
            <a:off x="5189538" y="4283075"/>
            <a:ext cx="0" cy="33813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33" name="Rectangle 33"/>
          <p:cNvSpPr>
            <a:spLocks noChangeArrowheads="1"/>
          </p:cNvSpPr>
          <p:nvPr/>
        </p:nvSpPr>
        <p:spPr bwMode="auto">
          <a:xfrm>
            <a:off x="4710113" y="5451475"/>
            <a:ext cx="7413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1" hangingPunct="1">
              <a:defRPr/>
            </a:pPr>
            <a:r>
              <a:rPr lang="en-US" sz="1200" dirty="0">
                <a:effectLst>
                  <a:outerShdw blurRad="38100" dist="38100" dir="2700000" algn="tl">
                    <a:srgbClr val="C0C0C0"/>
                  </a:outerShdw>
                </a:effectLst>
                <a:latin typeface="Arial Unicode MS" pitchFamily="34" charset="-128"/>
              </a:rPr>
              <a:t>p &lt; 0.05</a:t>
            </a:r>
          </a:p>
        </p:txBody>
      </p:sp>
      <p:sp>
        <p:nvSpPr>
          <p:cNvPr id="9244" name="Line 35"/>
          <p:cNvSpPr>
            <a:spLocks noChangeShapeType="1"/>
          </p:cNvSpPr>
          <p:nvPr/>
        </p:nvSpPr>
        <p:spPr bwMode="auto">
          <a:xfrm flipH="1" flipV="1">
            <a:off x="5189538" y="5357813"/>
            <a:ext cx="812800" cy="766762"/>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9245" name="Group 36"/>
          <p:cNvGrpSpPr>
            <a:grpSpLocks/>
          </p:cNvGrpSpPr>
          <p:nvPr/>
        </p:nvGrpSpPr>
        <p:grpSpPr bwMode="auto">
          <a:xfrm>
            <a:off x="207963" y="1663700"/>
            <a:ext cx="1117600" cy="1047750"/>
            <a:chOff x="197" y="764"/>
            <a:chExt cx="987" cy="890"/>
          </a:xfrm>
        </p:grpSpPr>
        <p:pic>
          <p:nvPicPr>
            <p:cNvPr id="9263" name="Picture 37"/>
            <p:cNvPicPr>
              <a:picLocks noChangeArrowheads="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64" name="Picture 38"/>
            <p:cNvPicPr>
              <a:picLocks noChangeArrowheads="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65" name="Picture 39"/>
            <p:cNvPicPr>
              <a:picLocks noChangeArrowheads="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246"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5963" y="5383213"/>
            <a:ext cx="201612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6019800"/>
            <a:ext cx="20145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8" name="Line 35"/>
          <p:cNvSpPr>
            <a:spLocks noChangeShapeType="1"/>
          </p:cNvSpPr>
          <p:nvPr/>
        </p:nvSpPr>
        <p:spPr bwMode="auto">
          <a:xfrm flipH="1" flipV="1">
            <a:off x="5003800" y="5024438"/>
            <a:ext cx="1004888" cy="557212"/>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 name="Rectangle 28"/>
          <p:cNvSpPr>
            <a:spLocks noChangeArrowheads="1"/>
          </p:cNvSpPr>
          <p:nvPr/>
        </p:nvSpPr>
        <p:spPr bwMode="auto">
          <a:xfrm>
            <a:off x="7791450" y="3703638"/>
            <a:ext cx="1143000" cy="6397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GB" sz="1200" dirty="0">
                <a:effectLst>
                  <a:outerShdw blurRad="38100" dist="38100" dir="2700000" algn="tl">
                    <a:srgbClr val="C0C0C0"/>
                  </a:outerShdw>
                </a:effectLst>
              </a:rPr>
              <a:t>Dynamic </a:t>
            </a:r>
            <a:br>
              <a:rPr lang="en-GB" sz="1200" dirty="0">
                <a:effectLst>
                  <a:outerShdw blurRad="38100" dist="38100" dir="2700000" algn="tl">
                    <a:srgbClr val="C0C0C0"/>
                  </a:outerShdw>
                </a:effectLst>
              </a:rPr>
            </a:br>
            <a:r>
              <a:rPr lang="en-GB" sz="1200" dirty="0">
                <a:effectLst>
                  <a:outerShdw blurRad="38100" dist="38100" dir="2700000" algn="tl">
                    <a:srgbClr val="C0C0C0"/>
                  </a:outerShdw>
                </a:effectLst>
              </a:rPr>
              <a:t>Causal </a:t>
            </a:r>
            <a:br>
              <a:rPr lang="en-GB" sz="1200" dirty="0">
                <a:effectLst>
                  <a:outerShdw blurRad="38100" dist="38100" dir="2700000" algn="tl">
                    <a:srgbClr val="C0C0C0"/>
                  </a:outerShdw>
                </a:effectLst>
              </a:rPr>
            </a:br>
            <a:r>
              <a:rPr lang="en-GB" sz="1200" dirty="0">
                <a:effectLst>
                  <a:outerShdw blurRad="38100" dist="38100" dir="2700000" algn="tl">
                    <a:srgbClr val="C0C0C0"/>
                  </a:outerShdw>
                </a:effectLst>
              </a:rPr>
              <a:t>Modelling</a:t>
            </a:r>
            <a:endParaRPr lang="en-US" sz="1200" dirty="0">
              <a:effectLst>
                <a:outerShdw blurRad="38100" dist="38100" dir="2700000" algn="tl">
                  <a:srgbClr val="C0C0C0"/>
                </a:outerShdw>
              </a:effectLst>
            </a:endParaRPr>
          </a:p>
        </p:txBody>
      </p:sp>
      <p:sp>
        <p:nvSpPr>
          <p:cNvPr id="50" name="Rectangle 6"/>
          <p:cNvSpPr>
            <a:spLocks noChangeArrowheads="1"/>
          </p:cNvSpPr>
          <p:nvPr/>
        </p:nvSpPr>
        <p:spPr bwMode="auto">
          <a:xfrm>
            <a:off x="6003925" y="5110163"/>
            <a:ext cx="16319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1" hangingPunct="1">
              <a:defRPr/>
            </a:pPr>
            <a:r>
              <a:rPr lang="en-US" sz="1200" dirty="0">
                <a:effectLst>
                  <a:outerShdw blurRad="38100" dist="38100" dir="2700000" algn="tl">
                    <a:srgbClr val="C0C0C0"/>
                  </a:outerShdw>
                </a:effectLst>
                <a:latin typeface="Arial Unicode MS" pitchFamily="34" charset="-128"/>
              </a:rPr>
              <a:t>Functional timeseries</a:t>
            </a:r>
          </a:p>
        </p:txBody>
      </p:sp>
      <p:cxnSp>
        <p:nvCxnSpPr>
          <p:cNvPr id="9251" name="Elbow Connector 7"/>
          <p:cNvCxnSpPr>
            <a:cxnSpLocks noChangeShapeType="1"/>
          </p:cNvCxnSpPr>
          <p:nvPr/>
        </p:nvCxnSpPr>
        <p:spPr bwMode="auto">
          <a:xfrm rot="5400000" flipH="1" flipV="1">
            <a:off x="7176294" y="4872832"/>
            <a:ext cx="1606550" cy="766762"/>
          </a:xfrm>
          <a:prstGeom prst="bentConnector3">
            <a:avLst>
              <a:gd name="adj1" fmla="val 676"/>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Oval 9"/>
          <p:cNvSpPr/>
          <p:nvPr/>
        </p:nvSpPr>
        <p:spPr>
          <a:xfrm>
            <a:off x="8034338" y="2709863"/>
            <a:ext cx="206375" cy="2063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GB"/>
          </a:p>
        </p:txBody>
      </p:sp>
      <p:cxnSp>
        <p:nvCxnSpPr>
          <p:cNvPr id="16" name="Straight Arrow Connector 15"/>
          <p:cNvCxnSpPr/>
          <p:nvPr/>
        </p:nvCxnSpPr>
        <p:spPr>
          <a:xfrm>
            <a:off x="7905750" y="2659063"/>
            <a:ext cx="128588" cy="82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869238" y="2519363"/>
            <a:ext cx="936625" cy="86995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255" name="Line 22"/>
          <p:cNvSpPr>
            <a:spLocks noChangeShapeType="1"/>
          </p:cNvSpPr>
          <p:nvPr/>
        </p:nvSpPr>
        <p:spPr bwMode="auto">
          <a:xfrm>
            <a:off x="8335963" y="3394075"/>
            <a:ext cx="0" cy="228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 name="Rectangle 14"/>
          <p:cNvSpPr>
            <a:spLocks noChangeArrowheads="1"/>
          </p:cNvSpPr>
          <p:nvPr/>
        </p:nvSpPr>
        <p:spPr bwMode="auto">
          <a:xfrm>
            <a:off x="8062913" y="2244725"/>
            <a:ext cx="600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1" hangingPunct="1">
              <a:defRPr/>
            </a:pPr>
            <a:r>
              <a:rPr lang="en-US" sz="1200" dirty="0">
                <a:effectLst>
                  <a:outerShdw blurRad="38100" dist="38100" dir="2700000" algn="tl">
                    <a:srgbClr val="C0C0C0"/>
                  </a:outerShdw>
                </a:effectLst>
                <a:latin typeface="Arial Unicode MS" pitchFamily="34" charset="-128"/>
              </a:rPr>
              <a:t>Model</a:t>
            </a:r>
          </a:p>
        </p:txBody>
      </p:sp>
      <p:sp>
        <p:nvSpPr>
          <p:cNvPr id="19" name="Arc 18"/>
          <p:cNvSpPr/>
          <p:nvPr/>
        </p:nvSpPr>
        <p:spPr>
          <a:xfrm>
            <a:off x="7754938" y="2735263"/>
            <a:ext cx="903287" cy="511175"/>
          </a:xfrm>
          <a:prstGeom prst="arc">
            <a:avLst>
              <a:gd name="adj1" fmla="val 16200000"/>
              <a:gd name="adj2" fmla="val 2155946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69" name="Arc 68"/>
          <p:cNvSpPr/>
          <p:nvPr/>
        </p:nvSpPr>
        <p:spPr>
          <a:xfrm flipH="1" flipV="1">
            <a:off x="8126413" y="2695575"/>
            <a:ext cx="901700" cy="511175"/>
          </a:xfrm>
          <a:prstGeom prst="arc">
            <a:avLst>
              <a:gd name="adj1" fmla="val 16200000"/>
              <a:gd name="adj2" fmla="val 2155946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56" name="Oval 55"/>
          <p:cNvSpPr/>
          <p:nvPr/>
        </p:nvSpPr>
        <p:spPr>
          <a:xfrm>
            <a:off x="8507413" y="3005138"/>
            <a:ext cx="206375" cy="2063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GB"/>
          </a:p>
        </p:txBody>
      </p:sp>
      <p:sp>
        <p:nvSpPr>
          <p:cNvPr id="20" name="TextBox 19"/>
          <p:cNvSpPr txBox="1"/>
          <p:nvPr/>
        </p:nvSpPr>
        <p:spPr>
          <a:xfrm>
            <a:off x="98425" y="842963"/>
            <a:ext cx="2673350" cy="338137"/>
          </a:xfrm>
          <a:prstGeom prst="rect">
            <a:avLst/>
          </a:prstGeom>
          <a:solidFill>
            <a:schemeClr val="accent6">
              <a:lumMod val="75000"/>
            </a:schemeClr>
          </a:solidFill>
          <a:ln w="38100">
            <a:solidFill>
              <a:schemeClr val="bg1"/>
            </a:solidFill>
          </a:ln>
        </p:spPr>
        <p:txBody>
          <a:bodyPr>
            <a:spAutoFit/>
          </a:bodyPr>
          <a:lstStyle/>
          <a:p>
            <a:pPr eaLnBrk="1" hangingPunct="1">
              <a:defRPr/>
            </a:pPr>
            <a:r>
              <a:rPr lang="en-GB" sz="1600" dirty="0">
                <a:solidFill>
                  <a:schemeClr val="bg1"/>
                </a:solidFill>
              </a:rPr>
              <a:t>Preprocessing</a:t>
            </a:r>
          </a:p>
        </p:txBody>
      </p:sp>
      <p:sp>
        <p:nvSpPr>
          <p:cNvPr id="71" name="TextBox 70"/>
          <p:cNvSpPr txBox="1"/>
          <p:nvPr/>
        </p:nvSpPr>
        <p:spPr>
          <a:xfrm>
            <a:off x="2700338" y="842963"/>
            <a:ext cx="4146550" cy="338137"/>
          </a:xfrm>
          <a:prstGeom prst="rect">
            <a:avLst/>
          </a:prstGeom>
          <a:solidFill>
            <a:schemeClr val="accent6">
              <a:lumMod val="75000"/>
            </a:schemeClr>
          </a:solidFill>
          <a:ln w="38100">
            <a:solidFill>
              <a:schemeClr val="bg1"/>
            </a:solidFill>
          </a:ln>
        </p:spPr>
        <p:txBody>
          <a:bodyPr>
            <a:spAutoFit/>
          </a:bodyPr>
          <a:lstStyle/>
          <a:p>
            <a:pPr eaLnBrk="1" hangingPunct="1">
              <a:defRPr/>
            </a:pPr>
            <a:r>
              <a:rPr lang="en-GB" sz="1600" dirty="0">
                <a:solidFill>
                  <a:schemeClr val="bg1"/>
                </a:solidFill>
              </a:rPr>
              <a:t>Statistical inference (voxels / clusters)</a:t>
            </a:r>
          </a:p>
        </p:txBody>
      </p:sp>
      <p:sp>
        <p:nvSpPr>
          <p:cNvPr id="72" name="TextBox 71"/>
          <p:cNvSpPr txBox="1"/>
          <p:nvPr/>
        </p:nvSpPr>
        <p:spPr>
          <a:xfrm>
            <a:off x="6804025" y="842963"/>
            <a:ext cx="2232025" cy="338137"/>
          </a:xfrm>
          <a:prstGeom prst="rect">
            <a:avLst/>
          </a:prstGeom>
          <a:solidFill>
            <a:schemeClr val="accent6">
              <a:lumMod val="75000"/>
            </a:schemeClr>
          </a:solidFill>
          <a:ln w="38100">
            <a:solidFill>
              <a:schemeClr val="bg1"/>
            </a:solidFill>
          </a:ln>
        </p:spPr>
        <p:txBody>
          <a:bodyPr>
            <a:spAutoFit/>
          </a:bodyPr>
          <a:lstStyle/>
          <a:p>
            <a:pPr eaLnBrk="1" hangingPunct="1">
              <a:defRPr/>
            </a:pPr>
            <a:r>
              <a:rPr lang="en-GB" sz="1600" dirty="0">
                <a:solidFill>
                  <a:schemeClr val="bg1"/>
                </a:solidFill>
              </a:rPr>
              <a:t>Connectivity analysis</a:t>
            </a:r>
          </a:p>
        </p:txBody>
      </p:sp>
    </p:spTree>
    <p:extLst>
      <p:ext uri="{BB962C8B-B14F-4D97-AF65-F5344CB8AC3E}">
        <p14:creationId xmlns:p14="http://schemas.microsoft.com/office/powerpoint/2010/main" val="3853390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692696"/>
            <a:ext cx="4359635" cy="6779248"/>
            <a:chOff x="0" y="692696"/>
            <a:chExt cx="4359635" cy="677924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4359635" cy="6275192"/>
            </a:xfrm>
            <a:prstGeom prst="rect">
              <a:avLst/>
            </a:prstGeom>
          </p:spPr>
        </p:pic>
        <p:sp>
          <p:nvSpPr>
            <p:cNvPr id="3" name="TextBox 2"/>
            <p:cNvSpPr txBox="1"/>
            <p:nvPr/>
          </p:nvSpPr>
          <p:spPr>
            <a:xfrm>
              <a:off x="683568" y="692696"/>
              <a:ext cx="3108543" cy="369332"/>
            </a:xfrm>
            <a:prstGeom prst="rect">
              <a:avLst/>
            </a:prstGeom>
            <a:noFill/>
          </p:spPr>
          <p:txBody>
            <a:bodyPr wrap="none" rtlCol="0">
              <a:spAutoFit/>
            </a:bodyPr>
            <a:lstStyle/>
            <a:p>
              <a:r>
                <a:rPr lang="en-GB" dirty="0" err="1" smtClean="0"/>
                <a:t>spm_dcm_fmri_check</a:t>
              </a:r>
              <a:r>
                <a:rPr lang="en-GB" dirty="0" smtClean="0"/>
                <a:t>(DCM)</a:t>
              </a:r>
              <a:endParaRPr lang="en-GB" dirty="0"/>
            </a:p>
          </p:txBody>
        </p:sp>
      </p:grpSp>
      <p:grpSp>
        <p:nvGrpSpPr>
          <p:cNvPr id="7" name="Group 6"/>
          <p:cNvGrpSpPr/>
          <p:nvPr/>
        </p:nvGrpSpPr>
        <p:grpSpPr>
          <a:xfrm>
            <a:off x="4932040" y="692696"/>
            <a:ext cx="3860279" cy="5893774"/>
            <a:chOff x="4932040" y="692696"/>
            <a:chExt cx="3860279" cy="5893774"/>
          </a:xfrm>
        </p:grpSpPr>
        <p:pic>
          <p:nvPicPr>
            <p:cNvPr id="3074" name="Picture 2" descr="https://sites.google.com/site/jeandaunizeauswebsite/_/rsrc/1345560229693/code/explore-dcm/dcmexplore3.jpg?height=400&amp;width=3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56791"/>
              <a:ext cx="3860279" cy="50296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58809" y="692696"/>
              <a:ext cx="2813591" cy="369332"/>
            </a:xfrm>
            <a:prstGeom prst="rect">
              <a:avLst/>
            </a:prstGeom>
            <a:noFill/>
          </p:spPr>
          <p:txBody>
            <a:bodyPr wrap="none" rtlCol="0">
              <a:spAutoFit/>
            </a:bodyPr>
            <a:lstStyle/>
            <a:p>
              <a:r>
                <a:rPr lang="en-GB" dirty="0" err="1" smtClean="0"/>
                <a:t>spm_dcm_explore</a:t>
              </a:r>
              <a:r>
                <a:rPr lang="en-GB" dirty="0" smtClean="0"/>
                <a:t> (DCM)</a:t>
              </a:r>
              <a:endParaRPr lang="en-GB" dirty="0"/>
            </a:p>
          </p:txBody>
        </p:sp>
        <p:sp>
          <p:nvSpPr>
            <p:cNvPr id="4" name="TextBox 3"/>
            <p:cNvSpPr txBox="1"/>
            <p:nvPr/>
          </p:nvSpPr>
          <p:spPr>
            <a:xfrm>
              <a:off x="5130454" y="1124743"/>
              <a:ext cx="3463449" cy="369332"/>
            </a:xfrm>
            <a:prstGeom prst="rect">
              <a:avLst/>
            </a:prstGeom>
            <a:noFill/>
          </p:spPr>
          <p:txBody>
            <a:bodyPr wrap="none" rtlCol="0">
              <a:spAutoFit/>
            </a:bodyPr>
            <a:lstStyle/>
            <a:p>
              <a:r>
                <a:rPr lang="en-GB" dirty="0" smtClean="0">
                  <a:solidFill>
                    <a:schemeClr val="bg1">
                      <a:lumMod val="50000"/>
                    </a:schemeClr>
                  </a:solidFill>
                </a:rPr>
                <a:t>From Jean </a:t>
              </a:r>
              <a:r>
                <a:rPr lang="en-GB" dirty="0" err="1" smtClean="0">
                  <a:solidFill>
                    <a:schemeClr val="bg1">
                      <a:lumMod val="50000"/>
                    </a:schemeClr>
                  </a:solidFill>
                </a:rPr>
                <a:t>Daunizeau’s</a:t>
              </a:r>
              <a:r>
                <a:rPr lang="en-GB" dirty="0" smtClean="0">
                  <a:solidFill>
                    <a:schemeClr val="bg1">
                      <a:lumMod val="50000"/>
                    </a:schemeClr>
                  </a:solidFill>
                </a:rPr>
                <a:t> website</a:t>
              </a:r>
              <a:endParaRPr lang="en-GB" dirty="0">
                <a:solidFill>
                  <a:schemeClr val="bg1">
                    <a:lumMod val="50000"/>
                  </a:schemeClr>
                </a:solidFill>
              </a:endParaRPr>
            </a:p>
          </p:txBody>
        </p:sp>
      </p:grpSp>
      <p:sp>
        <p:nvSpPr>
          <p:cNvPr id="9" name="TextBox 8"/>
          <p:cNvSpPr txBox="1"/>
          <p:nvPr/>
        </p:nvSpPr>
        <p:spPr>
          <a:xfrm>
            <a:off x="148662" y="82543"/>
            <a:ext cx="5431450"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bg1"/>
                </a:solidFill>
              </a:rPr>
              <a:t>5. Estimate each subject’s model (diagnostics)</a:t>
            </a:r>
            <a:endParaRPr lang="en-GB" b="1" dirty="0">
              <a:solidFill>
                <a:schemeClr val="bg1"/>
              </a:solidFill>
            </a:endParaRPr>
          </a:p>
        </p:txBody>
      </p:sp>
    </p:spTree>
    <p:extLst>
      <p:ext uri="{BB962C8B-B14F-4D97-AF65-F5344CB8AC3E}">
        <p14:creationId xmlns:p14="http://schemas.microsoft.com/office/powerpoint/2010/main" val="213395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DCM Recipe</a:t>
            </a:r>
            <a:endParaRPr lang="en-GB" dirty="0"/>
          </a:p>
        </p:txBody>
      </p:sp>
      <p:sp>
        <p:nvSpPr>
          <p:cNvPr id="3" name="Content Placeholder 2"/>
          <p:cNvSpPr>
            <a:spLocks noGrp="1"/>
          </p:cNvSpPr>
          <p:nvPr>
            <p:ph idx="1"/>
          </p:nvPr>
        </p:nvSpPr>
        <p:spPr>
          <a:xfrm>
            <a:off x="330200" y="1772817"/>
            <a:ext cx="8489950" cy="3960986"/>
          </a:xfrm>
        </p:spPr>
        <p:txBody>
          <a:bodyPr/>
          <a:lstStyle/>
          <a:p>
            <a:pPr marL="514350" indent="-514350">
              <a:buFont typeface="+mj-lt"/>
              <a:buAutoNum type="arabicPeriod"/>
            </a:pPr>
            <a:r>
              <a:rPr lang="en-GB" dirty="0" smtClean="0">
                <a:solidFill>
                  <a:schemeClr val="tx1">
                    <a:lumMod val="50000"/>
                    <a:lumOff val="50000"/>
                  </a:schemeClr>
                </a:solidFill>
              </a:rPr>
              <a:t>Identify regions of interest</a:t>
            </a:r>
          </a:p>
          <a:p>
            <a:pPr marL="514350" indent="-514350">
              <a:buFont typeface="+mj-lt"/>
              <a:buAutoNum type="arabicPeriod"/>
            </a:pPr>
            <a:r>
              <a:rPr lang="en-GB" dirty="0">
                <a:solidFill>
                  <a:schemeClr val="tx1">
                    <a:lumMod val="50000"/>
                    <a:lumOff val="50000"/>
                  </a:schemeClr>
                </a:solidFill>
              </a:rPr>
              <a:t>Design your model </a:t>
            </a:r>
            <a:r>
              <a:rPr lang="en-GB" dirty="0" smtClean="0">
                <a:solidFill>
                  <a:schemeClr val="tx1">
                    <a:lumMod val="50000"/>
                    <a:lumOff val="50000"/>
                  </a:schemeClr>
                </a:solidFill>
              </a:rPr>
              <a:t>space</a:t>
            </a:r>
            <a:br>
              <a:rPr lang="en-GB" dirty="0" smtClean="0">
                <a:solidFill>
                  <a:schemeClr val="tx1">
                    <a:lumMod val="50000"/>
                    <a:lumOff val="50000"/>
                  </a:schemeClr>
                </a:solidFill>
              </a:rPr>
            </a:br>
            <a:endParaRPr lang="en-GB" dirty="0" smtClean="0">
              <a:solidFill>
                <a:schemeClr val="tx1">
                  <a:lumMod val="50000"/>
                  <a:lumOff val="50000"/>
                </a:schemeClr>
              </a:solidFill>
            </a:endParaRPr>
          </a:p>
          <a:p>
            <a:pPr marL="514350" indent="-514350">
              <a:buFont typeface="+mj-lt"/>
              <a:buAutoNum type="arabicPeriod"/>
            </a:pPr>
            <a:r>
              <a:rPr lang="en-GB" dirty="0" smtClean="0">
                <a:solidFill>
                  <a:schemeClr val="tx1">
                    <a:lumMod val="50000"/>
                    <a:lumOff val="50000"/>
                  </a:schemeClr>
                </a:solidFill>
              </a:rPr>
              <a:t>Extract timeseries</a:t>
            </a:r>
          </a:p>
          <a:p>
            <a:pPr marL="514350" indent="-514350">
              <a:buFont typeface="+mj-lt"/>
              <a:buAutoNum type="arabicPeriod"/>
            </a:pPr>
            <a:r>
              <a:rPr lang="en-GB" dirty="0" smtClean="0">
                <a:solidFill>
                  <a:schemeClr val="tx1">
                    <a:lumMod val="50000"/>
                    <a:lumOff val="50000"/>
                  </a:schemeClr>
                </a:solidFill>
              </a:rPr>
              <a:t>Specify a DCM for each subject</a:t>
            </a:r>
          </a:p>
          <a:p>
            <a:pPr marL="514350" indent="-514350">
              <a:buFont typeface="+mj-lt"/>
              <a:buAutoNum type="arabicPeriod"/>
            </a:pPr>
            <a:r>
              <a:rPr lang="en-GB" dirty="0" smtClean="0">
                <a:solidFill>
                  <a:schemeClr val="tx1">
                    <a:lumMod val="50000"/>
                    <a:lumOff val="50000"/>
                  </a:schemeClr>
                </a:solidFill>
              </a:rPr>
              <a:t>Estimate (fit) model</a:t>
            </a:r>
            <a:r>
              <a:rPr lang="en-GB" dirty="0" smtClean="0"/>
              <a:t/>
            </a:r>
            <a:br>
              <a:rPr lang="en-GB" dirty="0" smtClean="0"/>
            </a:br>
            <a:endParaRPr lang="en-GB" dirty="0" smtClean="0"/>
          </a:p>
          <a:p>
            <a:pPr marL="514350" indent="-514350">
              <a:buFont typeface="+mj-lt"/>
              <a:buAutoNum type="arabicPeriod"/>
            </a:pPr>
            <a:r>
              <a:rPr lang="en-GB" dirty="0" smtClean="0"/>
              <a:t>Build a second level model (PEB)</a:t>
            </a:r>
          </a:p>
          <a:p>
            <a:pPr marL="514350" indent="-514350">
              <a:buFont typeface="+mj-lt"/>
              <a:buAutoNum type="arabicPeriod"/>
            </a:pPr>
            <a:r>
              <a:rPr lang="en-GB" dirty="0" smtClean="0"/>
              <a:t>Test hypotheses</a:t>
            </a:r>
          </a:p>
          <a:p>
            <a:pPr marL="514350" indent="-514350">
              <a:buFont typeface="+mj-lt"/>
              <a:buAutoNum type="arabicPeriod"/>
            </a:pPr>
            <a:endParaRPr lang="en-GB" dirty="0"/>
          </a:p>
        </p:txBody>
      </p:sp>
      <p:sp>
        <p:nvSpPr>
          <p:cNvPr id="4" name="Right Brace 3"/>
          <p:cNvSpPr/>
          <p:nvPr/>
        </p:nvSpPr>
        <p:spPr>
          <a:xfrm>
            <a:off x="6660232" y="1629644"/>
            <a:ext cx="576064" cy="1295300"/>
          </a:xfrm>
          <a:prstGeom prst="rightBrac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TextBox 4"/>
          <p:cNvSpPr txBox="1"/>
          <p:nvPr/>
        </p:nvSpPr>
        <p:spPr>
          <a:xfrm>
            <a:off x="7380312" y="2128632"/>
            <a:ext cx="1082348" cy="369332"/>
          </a:xfrm>
          <a:prstGeom prst="rect">
            <a:avLst/>
          </a:prstGeom>
          <a:noFill/>
        </p:spPr>
        <p:txBody>
          <a:bodyPr wrap="none" rtlCol="0">
            <a:spAutoFit/>
          </a:bodyPr>
          <a:lstStyle/>
          <a:p>
            <a:r>
              <a:rPr lang="en-GB" dirty="0" smtClean="0">
                <a:solidFill>
                  <a:schemeClr val="tx1">
                    <a:lumMod val="50000"/>
                    <a:lumOff val="50000"/>
                  </a:schemeClr>
                </a:solidFill>
              </a:rPr>
              <a:t>Planning</a:t>
            </a:r>
            <a:endParaRPr lang="en-GB" dirty="0">
              <a:solidFill>
                <a:schemeClr val="tx1">
                  <a:lumMod val="50000"/>
                  <a:lumOff val="50000"/>
                </a:schemeClr>
              </a:solidFill>
            </a:endParaRPr>
          </a:p>
        </p:txBody>
      </p:sp>
      <p:sp>
        <p:nvSpPr>
          <p:cNvPr id="6" name="Right Brace 5"/>
          <p:cNvSpPr/>
          <p:nvPr/>
        </p:nvSpPr>
        <p:spPr>
          <a:xfrm>
            <a:off x="6657900" y="3141811"/>
            <a:ext cx="576064" cy="1583879"/>
          </a:xfrm>
          <a:prstGeom prst="rightBrac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TextBox 6"/>
          <p:cNvSpPr txBox="1"/>
          <p:nvPr/>
        </p:nvSpPr>
        <p:spPr>
          <a:xfrm>
            <a:off x="7377980" y="3726790"/>
            <a:ext cx="971741" cy="369332"/>
          </a:xfrm>
          <a:prstGeom prst="rect">
            <a:avLst/>
          </a:prstGeom>
          <a:noFill/>
        </p:spPr>
        <p:txBody>
          <a:bodyPr wrap="none" rtlCol="0">
            <a:spAutoFit/>
          </a:bodyPr>
          <a:lstStyle/>
          <a:p>
            <a:r>
              <a:rPr lang="en-GB" dirty="0" smtClean="0">
                <a:solidFill>
                  <a:schemeClr val="tx1">
                    <a:lumMod val="50000"/>
                    <a:lumOff val="50000"/>
                  </a:schemeClr>
                </a:solidFill>
              </a:rPr>
              <a:t>1</a:t>
            </a:r>
            <a:r>
              <a:rPr lang="en-GB" baseline="30000" dirty="0" smtClean="0">
                <a:solidFill>
                  <a:schemeClr val="tx1">
                    <a:lumMod val="50000"/>
                    <a:lumOff val="50000"/>
                  </a:schemeClr>
                </a:solidFill>
              </a:rPr>
              <a:t>st</a:t>
            </a:r>
            <a:r>
              <a:rPr lang="en-GB" dirty="0" smtClean="0">
                <a:solidFill>
                  <a:schemeClr val="tx1">
                    <a:lumMod val="50000"/>
                    <a:lumOff val="50000"/>
                  </a:schemeClr>
                </a:solidFill>
              </a:rPr>
              <a:t> level</a:t>
            </a:r>
            <a:endParaRPr lang="en-GB" dirty="0">
              <a:solidFill>
                <a:schemeClr val="tx1">
                  <a:lumMod val="50000"/>
                  <a:lumOff val="50000"/>
                </a:schemeClr>
              </a:solidFill>
            </a:endParaRPr>
          </a:p>
        </p:txBody>
      </p:sp>
      <p:sp>
        <p:nvSpPr>
          <p:cNvPr id="8" name="Right Brace 7"/>
          <p:cNvSpPr/>
          <p:nvPr/>
        </p:nvSpPr>
        <p:spPr>
          <a:xfrm>
            <a:off x="6657900" y="5229200"/>
            <a:ext cx="576064" cy="1008112"/>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TextBox 8"/>
          <p:cNvSpPr txBox="1"/>
          <p:nvPr/>
        </p:nvSpPr>
        <p:spPr>
          <a:xfrm>
            <a:off x="7377980" y="5441000"/>
            <a:ext cx="1021433" cy="369332"/>
          </a:xfrm>
          <a:prstGeom prst="rect">
            <a:avLst/>
          </a:prstGeom>
          <a:noFill/>
        </p:spPr>
        <p:txBody>
          <a:bodyPr wrap="none" rtlCol="0">
            <a:spAutoFit/>
          </a:bodyPr>
          <a:lstStyle/>
          <a:p>
            <a:r>
              <a:rPr lang="en-GB" dirty="0" smtClean="0"/>
              <a:t>2</a:t>
            </a:r>
            <a:r>
              <a:rPr lang="en-GB" baseline="30000" dirty="0" smtClean="0"/>
              <a:t>nd</a:t>
            </a:r>
            <a:r>
              <a:rPr lang="en-GB" dirty="0" smtClean="0"/>
              <a:t> level</a:t>
            </a:r>
            <a:endParaRPr lang="en-GB" dirty="0"/>
          </a:p>
        </p:txBody>
      </p:sp>
    </p:spTree>
    <p:extLst>
      <p:ext uri="{BB962C8B-B14F-4D97-AF65-F5344CB8AC3E}">
        <p14:creationId xmlns:p14="http://schemas.microsoft.com/office/powerpoint/2010/main" val="2476645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analyses</a:t>
            </a:r>
            <a:endParaRPr lang="en-GB" dirty="0"/>
          </a:p>
        </p:txBody>
      </p:sp>
      <p:sp>
        <p:nvSpPr>
          <p:cNvPr id="3" name="Content Placeholder 2"/>
          <p:cNvSpPr>
            <a:spLocks noGrp="1"/>
          </p:cNvSpPr>
          <p:nvPr>
            <p:ph idx="1"/>
          </p:nvPr>
        </p:nvSpPr>
        <p:spPr>
          <a:xfrm>
            <a:off x="330200" y="1484784"/>
            <a:ext cx="8489950" cy="3960986"/>
          </a:xfrm>
        </p:spPr>
        <p:txBody>
          <a:bodyPr/>
          <a:lstStyle/>
          <a:p>
            <a:pPr marL="0" indent="0">
              <a:buNone/>
            </a:pPr>
            <a:r>
              <a:rPr lang="en-GB" dirty="0" smtClean="0"/>
              <a:t>Options: </a:t>
            </a:r>
          </a:p>
          <a:p>
            <a:r>
              <a:rPr lang="en-GB" b="1" dirty="0"/>
              <a:t>M</a:t>
            </a:r>
            <a:r>
              <a:rPr lang="en-GB" b="1" dirty="0" smtClean="0"/>
              <a:t>odel of models</a:t>
            </a:r>
            <a:r>
              <a:rPr lang="en-GB" dirty="0" smtClean="0"/>
              <a:t/>
            </a:r>
            <a:br>
              <a:rPr lang="en-GB" dirty="0" smtClean="0"/>
            </a:br>
            <a:r>
              <a:rPr lang="en-GB" sz="2000" u="sng" dirty="0" smtClean="0"/>
              <a:t>Question: </a:t>
            </a:r>
            <a:r>
              <a:rPr lang="en-GB" sz="2000" dirty="0" smtClean="0"/>
              <a:t>“I think that different subjects had their data generated by different DCMs. Which of several DCMs best explains my data?”</a:t>
            </a:r>
            <a:br>
              <a:rPr lang="en-GB" sz="2000" dirty="0" smtClean="0"/>
            </a:br>
            <a:r>
              <a:rPr lang="en-GB" sz="1000" dirty="0" smtClean="0"/>
              <a:t> </a:t>
            </a:r>
            <a:r>
              <a:rPr lang="en-GB" sz="2000" dirty="0" smtClean="0"/>
              <a:t/>
            </a:r>
            <a:br>
              <a:rPr lang="en-GB" sz="2000" dirty="0" smtClean="0"/>
            </a:br>
            <a:r>
              <a:rPr lang="en-GB" sz="2000" u="sng" dirty="0" smtClean="0"/>
              <a:t>Conclusion: </a:t>
            </a:r>
            <a:r>
              <a:rPr lang="en-GB" sz="2000" dirty="0" smtClean="0"/>
              <a:t>“There is a 96% probability that any randomly chosen subject had their data generated by DCM 1 rather than DCM 2” </a:t>
            </a:r>
          </a:p>
          <a:p>
            <a:pPr marL="0" indent="0">
              <a:spcAft>
                <a:spcPts val="1200"/>
              </a:spcAft>
              <a:buNone/>
            </a:pPr>
            <a:r>
              <a:rPr lang="en-GB" sz="1000" dirty="0" smtClean="0">
                <a:solidFill>
                  <a:srgbClr val="C00000"/>
                </a:solidFill>
              </a:rPr>
              <a:t> </a:t>
            </a:r>
            <a:r>
              <a:rPr lang="en-GB" sz="2000" dirty="0" smtClean="0">
                <a:solidFill>
                  <a:srgbClr val="C00000"/>
                </a:solidFill>
              </a:rPr>
              <a:t/>
            </a:r>
            <a:br>
              <a:rPr lang="en-GB" sz="2000" dirty="0" smtClean="0">
                <a:solidFill>
                  <a:srgbClr val="C00000"/>
                </a:solidFill>
              </a:rPr>
            </a:br>
            <a:r>
              <a:rPr lang="en-GB" sz="2000" dirty="0" smtClean="0">
                <a:solidFill>
                  <a:srgbClr val="C00000"/>
                </a:solidFill>
              </a:rPr>
              <a:t>→ Random effects Bayesian Model Selection (Stephan et al. 2009)</a:t>
            </a:r>
          </a:p>
          <a:p>
            <a:r>
              <a:rPr lang="en-GB" b="1" dirty="0" smtClean="0"/>
              <a:t>Model of parameters</a:t>
            </a:r>
            <a:br>
              <a:rPr lang="en-GB" b="1" dirty="0" smtClean="0"/>
            </a:br>
            <a:r>
              <a:rPr lang="en-GB" sz="2000" u="sng" dirty="0" smtClean="0"/>
              <a:t>Question: </a:t>
            </a:r>
            <a:r>
              <a:rPr lang="en-GB" sz="2000" dirty="0" smtClean="0"/>
              <a:t>“Do patients have stronger connectivity between two regions in my DCM compared to matched controls?”</a:t>
            </a:r>
            <a:br>
              <a:rPr lang="en-GB" sz="2000" dirty="0" smtClean="0"/>
            </a:br>
            <a:r>
              <a:rPr lang="en-GB" sz="2000" dirty="0" smtClean="0"/>
              <a:t/>
            </a:r>
            <a:br>
              <a:rPr lang="en-GB" sz="2000" dirty="0" smtClean="0"/>
            </a:br>
            <a:r>
              <a:rPr lang="en-GB" sz="2000" u="sng" dirty="0" smtClean="0"/>
              <a:t>Conclusion: </a:t>
            </a:r>
            <a:r>
              <a:rPr lang="en-GB" sz="2000" dirty="0" smtClean="0"/>
              <a:t>“Patients have 20% stronger self-inhibition within PFC”</a:t>
            </a:r>
            <a:br>
              <a:rPr lang="en-GB" sz="2000" dirty="0" smtClean="0"/>
            </a:br>
            <a:r>
              <a:rPr lang="en-GB" sz="1000" dirty="0" smtClean="0"/>
              <a:t> </a:t>
            </a:r>
            <a:endParaRPr lang="en-GB" sz="2000" dirty="0" smtClean="0"/>
          </a:p>
          <a:p>
            <a:pPr marL="0" indent="0">
              <a:buNone/>
            </a:pPr>
            <a:r>
              <a:rPr lang="en-GB" sz="2000" dirty="0">
                <a:solidFill>
                  <a:srgbClr val="C00000"/>
                </a:solidFill>
              </a:rPr>
              <a:t>→ </a:t>
            </a:r>
            <a:r>
              <a:rPr lang="en-GB" sz="2000" dirty="0" smtClean="0">
                <a:solidFill>
                  <a:srgbClr val="C00000"/>
                </a:solidFill>
              </a:rPr>
              <a:t>Parametric Empirical Bayes (Friston et al. 2016)</a:t>
            </a:r>
            <a:endParaRPr lang="en-GB" sz="2000" dirty="0"/>
          </a:p>
        </p:txBody>
      </p:sp>
    </p:spTree>
    <p:extLst>
      <p:ext uri="{BB962C8B-B14F-4D97-AF65-F5344CB8AC3E}">
        <p14:creationId xmlns:p14="http://schemas.microsoft.com/office/powerpoint/2010/main" val="198028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837" y="614349"/>
            <a:ext cx="7137595"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6. Build a second level model (Parametric Empirical Bayes)</a:t>
            </a:r>
            <a:endParaRPr lang="en-GB" b="1" dirty="0">
              <a:solidFill>
                <a:schemeClr val="tx1"/>
              </a:solidFill>
            </a:endParaRPr>
          </a:p>
        </p:txBody>
      </p:sp>
      <p:grpSp>
        <p:nvGrpSpPr>
          <p:cNvPr id="49" name="Group 48"/>
          <p:cNvGrpSpPr/>
          <p:nvPr/>
        </p:nvGrpSpPr>
        <p:grpSpPr>
          <a:xfrm>
            <a:off x="2851784" y="4040545"/>
            <a:ext cx="5937608" cy="2349887"/>
            <a:chOff x="2851784" y="4040545"/>
            <a:chExt cx="5937608" cy="2349887"/>
          </a:xfrm>
        </p:grpSpPr>
        <p:grpSp>
          <p:nvGrpSpPr>
            <p:cNvPr id="5" name="Group 14"/>
            <p:cNvGrpSpPr>
              <a:grpSpLocks/>
            </p:cNvGrpSpPr>
            <p:nvPr/>
          </p:nvGrpSpPr>
          <p:grpSpPr bwMode="auto">
            <a:xfrm>
              <a:off x="2997125" y="4725144"/>
              <a:ext cx="2224088" cy="1527175"/>
              <a:chOff x="6147593" y="3296194"/>
              <a:chExt cx="1342713" cy="922421"/>
            </a:xfrm>
          </p:grpSpPr>
          <p:sp>
            <p:nvSpPr>
              <p:cNvPr id="6" name="Oval 5"/>
              <p:cNvSpPr/>
              <p:nvPr/>
            </p:nvSpPr>
            <p:spPr>
              <a:xfrm>
                <a:off x="6363232" y="3296194"/>
                <a:ext cx="288477" cy="2886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Oval 6"/>
              <p:cNvSpPr/>
              <p:nvPr/>
            </p:nvSpPr>
            <p:spPr>
              <a:xfrm>
                <a:off x="7201829" y="3296194"/>
                <a:ext cx="288477" cy="2886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Oval 7"/>
              <p:cNvSpPr/>
              <p:nvPr/>
            </p:nvSpPr>
            <p:spPr>
              <a:xfrm>
                <a:off x="6660335" y="3929999"/>
                <a:ext cx="288477" cy="2886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9" name="Straight Arrow Connector 8"/>
              <p:cNvCxnSpPr/>
              <p:nvPr/>
            </p:nvCxnSpPr>
            <p:spPr>
              <a:xfrm>
                <a:off x="6147593" y="3432352"/>
                <a:ext cx="207972" cy="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6"/>
                <a:endCxn id="7" idx="2"/>
              </p:cNvCxnSpPr>
              <p:nvPr/>
            </p:nvCxnSpPr>
            <p:spPr>
              <a:xfrm>
                <a:off x="6651709" y="3440982"/>
                <a:ext cx="550119"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8" idx="7"/>
              </p:cNvCxnSpPr>
              <p:nvPr/>
            </p:nvCxnSpPr>
            <p:spPr>
              <a:xfrm flipH="1">
                <a:off x="6906643" y="3542621"/>
                <a:ext cx="337355" cy="42956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 name="TextBox 25"/>
            <p:cNvSpPr txBox="1">
              <a:spLocks noChangeArrowheads="1"/>
            </p:cNvSpPr>
            <p:nvPr/>
          </p:nvSpPr>
          <p:spPr bwMode="auto">
            <a:xfrm>
              <a:off x="2851784" y="4040545"/>
              <a:ext cx="16482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smtClean="0">
                  <a:latin typeface="Calibri" panose="020F0502020204030204" pitchFamily="34" charset="0"/>
                  <a:ea typeface="MS PGothic" panose="020B0600070205080204" pitchFamily="34" charset="-128"/>
                </a:rPr>
                <a:t>DCM: Subject 1</a:t>
              </a:r>
              <a:endParaRPr lang="en-GB" altLang="en-US" sz="1800" b="1" dirty="0">
                <a:latin typeface="Calibri" panose="020F0502020204030204" pitchFamily="34" charset="0"/>
                <a:ea typeface="MS PGothic" panose="020B0600070205080204" pitchFamily="34" charset="-128"/>
              </a:endParaRPr>
            </a:p>
          </p:txBody>
        </p:sp>
        <p:sp>
          <p:nvSpPr>
            <p:cNvPr id="15" name="Rectangle 14"/>
            <p:cNvSpPr/>
            <p:nvPr/>
          </p:nvSpPr>
          <p:spPr>
            <a:xfrm>
              <a:off x="2874888" y="4517182"/>
              <a:ext cx="2489200" cy="187325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mc:AlternateContent xmlns:mc="http://schemas.openxmlformats.org/markup-compatibility/2006" xmlns:a14="http://schemas.microsoft.com/office/drawing/2010/main">
          <mc:Choice Requires="a14">
            <p:sp>
              <p:nvSpPr>
                <p:cNvPr id="19" name="TextBox 18"/>
                <p:cNvSpPr txBox="1"/>
                <p:nvPr/>
              </p:nvSpPr>
              <p:spPr>
                <a:xfrm>
                  <a:off x="4139952" y="4653136"/>
                  <a:ext cx="452432" cy="295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solidFill>
                                  <a:srgbClr val="C00000"/>
                                </a:solidFill>
                                <a:latin typeface="Cambria Math" panose="02040503050406030204" pitchFamily="18" charset="0"/>
                              </a:rPr>
                            </m:ctrlPr>
                          </m:sSupPr>
                          <m:e>
                            <m:r>
                              <a:rPr lang="en-GB" b="0" i="1" smtClean="0">
                                <a:solidFill>
                                  <a:srgbClr val="C00000"/>
                                </a:solidFill>
                                <a:latin typeface="Cambria Math" panose="02040503050406030204" pitchFamily="18" charset="0"/>
                              </a:rPr>
                              <m:t>𝜃</m:t>
                            </m:r>
                          </m:e>
                          <m:sup>
                            <m:d>
                              <m:dPr>
                                <m:ctrlPr>
                                  <a:rPr lang="en-GB" b="0" i="1" smtClean="0">
                                    <a:solidFill>
                                      <a:srgbClr val="C00000"/>
                                    </a:solidFill>
                                    <a:latin typeface="Cambria Math" panose="02040503050406030204" pitchFamily="18" charset="0"/>
                                  </a:rPr>
                                </m:ctrlPr>
                              </m:dPr>
                              <m:e>
                                <m:r>
                                  <a:rPr lang="en-GB" b="0" i="1" smtClean="0">
                                    <a:solidFill>
                                      <a:srgbClr val="C00000"/>
                                    </a:solidFill>
                                    <a:latin typeface="Cambria Math" panose="02040503050406030204" pitchFamily="18" charset="0"/>
                                  </a:rPr>
                                  <m:t>1</m:t>
                                </m:r>
                              </m:e>
                            </m:d>
                          </m:sup>
                        </m:sSup>
                      </m:oMath>
                    </m:oMathPara>
                  </a14:m>
                  <a:endParaRPr lang="en-GB" dirty="0">
                    <a:solidFill>
                      <a:srgbClr val="C0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139952" y="4653136"/>
                  <a:ext cx="452432" cy="295594"/>
                </a:xfrm>
                <a:prstGeom prst="rect">
                  <a:avLst/>
                </a:prstGeom>
                <a:blipFill rotWithShape="0">
                  <a:blip r:embed="rId2"/>
                  <a:stretch>
                    <a:fillRect l="-10811" b="-10204"/>
                  </a:stretch>
                </a:blipFill>
              </p:spPr>
              <p:txBody>
                <a:bodyPr/>
                <a:lstStyle/>
                <a:p>
                  <a:r>
                    <a:rPr lang="en-GB">
                      <a:noFill/>
                    </a:rPr>
                    <a:t> </a:t>
                  </a:r>
                </a:p>
              </p:txBody>
            </p:sp>
          </mc:Fallback>
        </mc:AlternateContent>
        <p:grpSp>
          <p:nvGrpSpPr>
            <p:cNvPr id="20" name="Group 14"/>
            <p:cNvGrpSpPr>
              <a:grpSpLocks/>
            </p:cNvGrpSpPr>
            <p:nvPr/>
          </p:nvGrpSpPr>
          <p:grpSpPr bwMode="auto">
            <a:xfrm>
              <a:off x="6422429" y="4725144"/>
              <a:ext cx="2224088" cy="1527175"/>
              <a:chOff x="6147593" y="3296194"/>
              <a:chExt cx="1342713" cy="922421"/>
            </a:xfrm>
          </p:grpSpPr>
          <p:sp>
            <p:nvSpPr>
              <p:cNvPr id="21" name="Oval 20"/>
              <p:cNvSpPr/>
              <p:nvPr/>
            </p:nvSpPr>
            <p:spPr>
              <a:xfrm>
                <a:off x="6363232" y="3296194"/>
                <a:ext cx="288477" cy="2886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 name="Oval 21"/>
              <p:cNvSpPr/>
              <p:nvPr/>
            </p:nvSpPr>
            <p:spPr>
              <a:xfrm>
                <a:off x="7201829" y="3296194"/>
                <a:ext cx="288477" cy="2886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3" name="Oval 22"/>
              <p:cNvSpPr/>
              <p:nvPr/>
            </p:nvSpPr>
            <p:spPr>
              <a:xfrm>
                <a:off x="6660335" y="3929999"/>
                <a:ext cx="288477" cy="2886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24" name="Straight Arrow Connector 23"/>
              <p:cNvCxnSpPr/>
              <p:nvPr/>
            </p:nvCxnSpPr>
            <p:spPr>
              <a:xfrm>
                <a:off x="6147593" y="3432352"/>
                <a:ext cx="207972" cy="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6"/>
                <a:endCxn id="22" idx="2"/>
              </p:cNvCxnSpPr>
              <p:nvPr/>
            </p:nvCxnSpPr>
            <p:spPr>
              <a:xfrm>
                <a:off x="6651709" y="3440982"/>
                <a:ext cx="550119"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3"/>
                <a:endCxn id="23" idx="7"/>
              </p:cNvCxnSpPr>
              <p:nvPr/>
            </p:nvCxnSpPr>
            <p:spPr>
              <a:xfrm flipH="1">
                <a:off x="6906643" y="3542621"/>
                <a:ext cx="337355" cy="42956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9" name="TextBox 25"/>
            <p:cNvSpPr txBox="1">
              <a:spLocks noChangeArrowheads="1"/>
            </p:cNvSpPr>
            <p:nvPr/>
          </p:nvSpPr>
          <p:spPr bwMode="auto">
            <a:xfrm>
              <a:off x="7064990" y="4040730"/>
              <a:ext cx="16834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smtClean="0">
                  <a:latin typeface="Calibri" panose="020F0502020204030204" pitchFamily="34" charset="0"/>
                  <a:ea typeface="MS PGothic" panose="020B0600070205080204" pitchFamily="34" charset="-128"/>
                </a:rPr>
                <a:t>DCM: Subject N</a:t>
              </a:r>
              <a:endParaRPr lang="en-GB" altLang="en-US" sz="1800" b="1" dirty="0">
                <a:latin typeface="Calibri" panose="020F0502020204030204" pitchFamily="34" charset="0"/>
                <a:ea typeface="MS PGothic" panose="020B0600070205080204" pitchFamily="34" charset="-128"/>
              </a:endParaRPr>
            </a:p>
          </p:txBody>
        </p:sp>
        <p:sp>
          <p:nvSpPr>
            <p:cNvPr id="30" name="Rectangle 29"/>
            <p:cNvSpPr/>
            <p:nvPr/>
          </p:nvSpPr>
          <p:spPr>
            <a:xfrm>
              <a:off x="6300192" y="4517182"/>
              <a:ext cx="2489200" cy="187325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mc:AlternateContent xmlns:mc="http://schemas.openxmlformats.org/markup-compatibility/2006" xmlns:a14="http://schemas.microsoft.com/office/drawing/2010/main">
          <mc:Choice Requires="a14">
            <p:sp>
              <p:nvSpPr>
                <p:cNvPr id="31" name="TextBox 30"/>
                <p:cNvSpPr txBox="1"/>
                <p:nvPr/>
              </p:nvSpPr>
              <p:spPr>
                <a:xfrm>
                  <a:off x="7577630" y="4653136"/>
                  <a:ext cx="485197" cy="295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solidFill>
                                  <a:srgbClr val="C00000"/>
                                </a:solidFill>
                                <a:latin typeface="Cambria Math" panose="02040503050406030204" pitchFamily="18" charset="0"/>
                              </a:rPr>
                            </m:ctrlPr>
                          </m:sSupPr>
                          <m:e>
                            <m:r>
                              <a:rPr lang="en-GB" b="0" i="1" smtClean="0">
                                <a:solidFill>
                                  <a:srgbClr val="C00000"/>
                                </a:solidFill>
                                <a:latin typeface="Cambria Math" panose="02040503050406030204" pitchFamily="18" charset="0"/>
                              </a:rPr>
                              <m:t>𝜃</m:t>
                            </m:r>
                          </m:e>
                          <m:sup>
                            <m:d>
                              <m:dPr>
                                <m:ctrlPr>
                                  <a:rPr lang="en-GB" b="0" i="1" smtClean="0">
                                    <a:solidFill>
                                      <a:srgbClr val="C00000"/>
                                    </a:solidFill>
                                    <a:latin typeface="Cambria Math" panose="02040503050406030204" pitchFamily="18" charset="0"/>
                                  </a:rPr>
                                </m:ctrlPr>
                              </m:dPr>
                              <m:e>
                                <m:r>
                                  <a:rPr lang="en-GB" b="0" i="1" smtClean="0">
                                    <a:solidFill>
                                      <a:srgbClr val="C00000"/>
                                    </a:solidFill>
                                    <a:latin typeface="Cambria Math" panose="02040503050406030204" pitchFamily="18" charset="0"/>
                                  </a:rPr>
                                  <m:t>𝑁</m:t>
                                </m:r>
                              </m:e>
                            </m:d>
                          </m:sup>
                        </m:sSup>
                      </m:oMath>
                    </m:oMathPara>
                  </a14:m>
                  <a:endParaRPr lang="en-GB" dirty="0">
                    <a:solidFill>
                      <a:srgbClr val="C0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577630" y="4653136"/>
                  <a:ext cx="485197" cy="295594"/>
                </a:xfrm>
                <a:prstGeom prst="rect">
                  <a:avLst/>
                </a:prstGeom>
                <a:blipFill rotWithShape="0">
                  <a:blip r:embed="rId3"/>
                  <a:stretch>
                    <a:fillRect l="-8750" b="-10204"/>
                  </a:stretch>
                </a:blipFill>
              </p:spPr>
              <p:txBody>
                <a:bodyPr/>
                <a:lstStyle/>
                <a:p>
                  <a:r>
                    <a:rPr lang="en-GB">
                      <a:noFill/>
                    </a:rPr>
                    <a:t> </a:t>
                  </a:r>
                </a:p>
              </p:txBody>
            </p:sp>
          </mc:Fallback>
        </mc:AlternateContent>
        <p:sp>
          <p:nvSpPr>
            <p:cNvPr id="32" name="TextBox 31"/>
            <p:cNvSpPr txBox="1"/>
            <p:nvPr/>
          </p:nvSpPr>
          <p:spPr>
            <a:xfrm>
              <a:off x="5364088" y="5304066"/>
              <a:ext cx="947834" cy="369332"/>
            </a:xfrm>
            <a:prstGeom prst="rect">
              <a:avLst/>
            </a:prstGeom>
            <a:noFill/>
          </p:spPr>
          <p:txBody>
            <a:bodyPr wrap="square" rtlCol="0">
              <a:spAutoFit/>
            </a:bodyPr>
            <a:lstStyle/>
            <a:p>
              <a:pPr algn="ctr"/>
              <a:r>
                <a:rPr lang="en-GB" dirty="0" smtClean="0"/>
                <a:t>…</a:t>
              </a:r>
              <a:endParaRPr lang="en-GB" dirty="0"/>
            </a:p>
          </p:txBody>
        </p:sp>
      </p:grpSp>
      <p:grpSp>
        <p:nvGrpSpPr>
          <p:cNvPr id="38" name="Group 37"/>
          <p:cNvGrpSpPr>
            <a:grpSpLocks/>
          </p:cNvGrpSpPr>
          <p:nvPr/>
        </p:nvGrpSpPr>
        <p:grpSpPr bwMode="auto">
          <a:xfrm>
            <a:off x="634139" y="1889001"/>
            <a:ext cx="1376082" cy="1323975"/>
            <a:chOff x="2051288" y="1236214"/>
            <a:chExt cx="1374716" cy="1323864"/>
          </a:xfrm>
        </p:grpSpPr>
        <p:pic>
          <p:nvPicPr>
            <p:cNvPr id="39" name="Picture 39"/>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b="14970"/>
            <a:stretch>
              <a:fillRect/>
            </a:stretch>
          </p:blipFill>
          <p:spPr bwMode="auto">
            <a:xfrm>
              <a:off x="2154840" y="1662696"/>
              <a:ext cx="1055381" cy="8973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40"/>
            <p:cNvSpPr txBox="1">
              <a:spLocks noChangeArrowheads="1"/>
            </p:cNvSpPr>
            <p:nvPr/>
          </p:nvSpPr>
          <p:spPr bwMode="auto">
            <a:xfrm>
              <a:off x="2051288" y="1236214"/>
              <a:ext cx="1374716" cy="36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a:latin typeface="Calibri" panose="020F0502020204030204" pitchFamily="34" charset="0"/>
                  <a:ea typeface="MS PGothic" panose="020B0600070205080204" pitchFamily="34" charset="-128"/>
                </a:rPr>
                <a:t>Second level</a:t>
              </a:r>
            </a:p>
          </p:txBody>
        </p:sp>
      </p:grpSp>
      <p:grpSp>
        <p:nvGrpSpPr>
          <p:cNvPr id="50" name="Group 49"/>
          <p:cNvGrpSpPr/>
          <p:nvPr/>
        </p:nvGrpSpPr>
        <p:grpSpPr>
          <a:xfrm>
            <a:off x="334420" y="4581128"/>
            <a:ext cx="2228880" cy="1655023"/>
            <a:chOff x="334420" y="4581128"/>
            <a:chExt cx="2228880" cy="1655023"/>
          </a:xfrm>
        </p:grpSpPr>
        <p:sp>
          <p:nvSpPr>
            <p:cNvPr id="33" name="TextBox 32"/>
            <p:cNvSpPr txBox="1"/>
            <p:nvPr/>
          </p:nvSpPr>
          <p:spPr>
            <a:xfrm>
              <a:off x="634858" y="4581128"/>
              <a:ext cx="1261884" cy="369332"/>
            </a:xfrm>
            <a:prstGeom prst="rect">
              <a:avLst/>
            </a:prstGeom>
            <a:noFill/>
          </p:spPr>
          <p:txBody>
            <a:bodyPr wrap="none" rtlCol="0">
              <a:spAutoFit/>
            </a:bodyPr>
            <a:lstStyle/>
            <a:p>
              <a:r>
                <a:rPr lang="en-GB" b="1" dirty="0" smtClean="0"/>
                <a:t>First level</a:t>
              </a:r>
              <a:endParaRPr lang="en-GB" b="1" dirty="0"/>
            </a:p>
          </p:txBody>
        </p:sp>
        <p:pic>
          <p:nvPicPr>
            <p:cNvPr id="34" name="Picture 33"/>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48830" t="-468" r="30351" b="57135"/>
            <a:stretch/>
          </p:blipFill>
          <p:spPr bwMode="auto">
            <a:xfrm>
              <a:off x="1105373" y="4941501"/>
              <a:ext cx="269749" cy="561956"/>
            </a:xfrm>
            <a:prstGeom prst="rect">
              <a:avLst/>
            </a:prstGeom>
          </p:spPr>
        </p:pic>
        <mc:AlternateContent xmlns:mc="http://schemas.openxmlformats.org/markup-compatibility/2006" xmlns:a14="http://schemas.microsoft.com/office/drawing/2010/main">
          <mc:Choice Requires="a14">
            <p:sp>
              <p:nvSpPr>
                <p:cNvPr id="42" name="TextBox 41"/>
                <p:cNvSpPr txBox="1"/>
                <p:nvPr/>
              </p:nvSpPr>
              <p:spPr>
                <a:xfrm>
                  <a:off x="334420" y="5805264"/>
                  <a:ext cx="222888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chemeClr val="tx1"/>
                            </a:solidFill>
                            <a:latin typeface="Cambria Math" panose="02040503050406030204" pitchFamily="18" charset="0"/>
                          </a:rPr>
                          <m:t>𝑦</m:t>
                        </m:r>
                        <m:r>
                          <a:rPr lang="en-GB" sz="2800" b="0" i="1" smtClean="0">
                            <a:solidFill>
                              <a:schemeClr val="tx1"/>
                            </a:solidFill>
                            <a:latin typeface="Cambria Math" panose="02040503050406030204" pitchFamily="18" charset="0"/>
                          </a:rPr>
                          <m:t>=</m:t>
                        </m:r>
                        <m:r>
                          <m:rPr>
                            <m:sty m:val="p"/>
                          </m:rPr>
                          <a:rPr lang="en-GB" sz="2800" b="0" i="0" smtClean="0">
                            <a:solidFill>
                              <a:schemeClr val="tx1"/>
                            </a:solidFill>
                            <a:latin typeface="Cambria Math" panose="02040503050406030204" pitchFamily="18" charset="0"/>
                          </a:rPr>
                          <m:t>Γ</m:t>
                        </m:r>
                        <m:d>
                          <m:dPr>
                            <m:ctrlPr>
                              <a:rPr lang="en-GB" sz="2800" b="0" i="1" smtClean="0">
                                <a:solidFill>
                                  <a:schemeClr val="tx1"/>
                                </a:solidFill>
                                <a:latin typeface="Cambria Math" panose="02040503050406030204" pitchFamily="18" charset="0"/>
                              </a:rPr>
                            </m:ctrlPr>
                          </m:dPr>
                          <m:e>
                            <m:r>
                              <a:rPr lang="en-GB" sz="2800" b="0" i="1" smtClean="0">
                                <a:solidFill>
                                  <a:srgbClr val="C00000"/>
                                </a:solidFill>
                                <a:latin typeface="Cambria Math" panose="02040503050406030204" pitchFamily="18" charset="0"/>
                              </a:rPr>
                              <m:t>𝜃</m:t>
                            </m:r>
                          </m:e>
                        </m:d>
                        <m:r>
                          <a:rPr lang="en-GB" sz="2800" b="0" i="1" smtClean="0">
                            <a:solidFill>
                              <a:schemeClr val="tx1"/>
                            </a:solidFill>
                            <a:latin typeface="Cambria Math" panose="02040503050406030204" pitchFamily="18" charset="0"/>
                          </a:rPr>
                          <m:t>+</m:t>
                        </m:r>
                        <m:sSub>
                          <m:sSubPr>
                            <m:ctrlPr>
                              <a:rPr lang="en-GB" sz="2800" b="0" i="1" smtClean="0">
                                <a:solidFill>
                                  <a:schemeClr val="tx1"/>
                                </a:solidFill>
                                <a:latin typeface="Cambria Math" panose="02040503050406030204" pitchFamily="18" charset="0"/>
                              </a:rPr>
                            </m:ctrlPr>
                          </m:sSubPr>
                          <m:e>
                            <m:r>
                              <a:rPr lang="en-GB" sz="2800" b="0" i="1" smtClean="0">
                                <a:solidFill>
                                  <a:schemeClr val="tx1"/>
                                </a:solidFill>
                                <a:latin typeface="Cambria Math" panose="02040503050406030204" pitchFamily="18" charset="0"/>
                              </a:rPr>
                              <m:t>𝜖</m:t>
                            </m:r>
                          </m:e>
                          <m:sub>
                            <m:r>
                              <a:rPr lang="en-GB" sz="2800" b="0" i="1" smtClean="0">
                                <a:solidFill>
                                  <a:schemeClr val="tx1"/>
                                </a:solidFill>
                                <a:latin typeface="Cambria Math" panose="02040503050406030204" pitchFamily="18" charset="0"/>
                              </a:rPr>
                              <m:t>1</m:t>
                            </m:r>
                          </m:sub>
                        </m:sSub>
                      </m:oMath>
                    </m:oMathPara>
                  </a14:m>
                  <a:endParaRPr lang="en-GB" sz="2800" dirty="0">
                    <a:solidFill>
                      <a:schemeClr val="tx1"/>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34420" y="5805264"/>
                  <a:ext cx="2228880" cy="430887"/>
                </a:xfrm>
                <a:prstGeom prst="rect">
                  <a:avLst/>
                </a:prstGeom>
                <a:blipFill rotWithShape="0">
                  <a:blip r:embed="rId6"/>
                  <a:stretch>
                    <a:fillRect/>
                  </a:stretch>
                </a:blipFill>
              </p:spPr>
              <p:txBody>
                <a:bodyPr/>
                <a:lstStyle/>
                <a:p>
                  <a:r>
                    <a:rPr lang="en-GB">
                      <a:noFill/>
                    </a:rPr>
                    <a:t> </a:t>
                  </a:r>
                </a:p>
              </p:txBody>
            </p:sp>
          </mc:Fallback>
        </mc:AlternateContent>
      </p:grpSp>
      <p:cxnSp>
        <p:nvCxnSpPr>
          <p:cNvPr id="58" name="Straight Arrow Connector 57"/>
          <p:cNvCxnSpPr>
            <a:stCxn id="19" idx="0"/>
          </p:cNvCxnSpPr>
          <p:nvPr/>
        </p:nvCxnSpPr>
        <p:spPr>
          <a:xfrm flipV="1">
            <a:off x="4366168" y="3508921"/>
            <a:ext cx="493864" cy="11442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6014376" y="3516636"/>
            <a:ext cx="1496284" cy="124695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099024" y="1377896"/>
            <a:ext cx="2489200" cy="1979096"/>
            <a:chOff x="4099024" y="1377896"/>
            <a:chExt cx="2489200" cy="1979096"/>
          </a:xfrm>
        </p:grpSpPr>
        <mc:AlternateContent xmlns:mc="http://schemas.openxmlformats.org/markup-compatibility/2006" xmlns:a14="http://schemas.microsoft.com/office/drawing/2010/main">
          <mc:Choice Requires="a14">
            <p:sp>
              <p:nvSpPr>
                <p:cNvPr id="41" name="TextBox 40"/>
                <p:cNvSpPr txBox="1"/>
                <p:nvPr/>
              </p:nvSpPr>
              <p:spPr>
                <a:xfrm>
                  <a:off x="4364102" y="2012752"/>
                  <a:ext cx="199997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C00000"/>
                            </a:solidFill>
                            <a:latin typeface="Cambria Math" panose="02040503050406030204" pitchFamily="18" charset="0"/>
                          </a:rPr>
                          <m:t>𝜃</m:t>
                        </m:r>
                        <m:r>
                          <a:rPr lang="en-GB" sz="2800" b="0" i="1" smtClean="0">
                            <a:latin typeface="Cambria Math" panose="02040503050406030204" pitchFamily="18" charset="0"/>
                          </a:rPr>
                          <m:t>=</m:t>
                        </m:r>
                        <m:r>
                          <a:rPr lang="en-GB" sz="2800" b="0" i="1" smtClean="0">
                            <a:latin typeface="Cambria Math" panose="02040503050406030204" pitchFamily="18" charset="0"/>
                          </a:rPr>
                          <m:t>𝑋</m:t>
                        </m:r>
                        <m:r>
                          <a:rPr lang="en-GB" sz="2800" b="0" i="1" smtClean="0">
                            <a:latin typeface="Cambria Math" panose="02040503050406030204" pitchFamily="18" charset="0"/>
                          </a:rPr>
                          <m:t>𝛽</m:t>
                        </m:r>
                        <m:r>
                          <a:rPr lang="en-GB" sz="2800" b="0" i="1" smtClean="0">
                            <a:latin typeface="Cambria Math" panose="02040503050406030204" pitchFamily="18" charset="0"/>
                          </a:rPr>
                          <m:t>+</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𝜖</m:t>
                            </m:r>
                          </m:e>
                          <m:sub>
                            <m:r>
                              <a:rPr lang="en-GB" sz="2800" b="0" i="1" smtClean="0">
                                <a:latin typeface="Cambria Math" panose="02040503050406030204" pitchFamily="18" charset="0"/>
                              </a:rPr>
                              <m:t>2</m:t>
                            </m:r>
                          </m:sub>
                        </m:sSub>
                      </m:oMath>
                    </m:oMathPara>
                  </a14:m>
                  <a:endParaRPr lang="en-GB" sz="28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364102" y="2012752"/>
                  <a:ext cx="1999971" cy="430887"/>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530814" y="2742848"/>
                  <a:ext cx="166654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𝜖</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 </m:t>
                        </m:r>
                        <m:r>
                          <a:rPr lang="en-GB" sz="2400" b="0" i="1" smtClean="0">
                            <a:latin typeface="Cambria Math" panose="02040503050406030204" pitchFamily="18" charset="0"/>
                            <a:ea typeface="Cambria Math" panose="02040503050406030204" pitchFamily="18" charset="0"/>
                          </a:rPr>
                          <m:t>~ </m:t>
                        </m:r>
                        <m:r>
                          <a:rPr lang="en-GB" sz="2400" b="0" i="1" smtClean="0">
                            <a:latin typeface="Cambria Math" panose="02040503050406030204" pitchFamily="18" charset="0"/>
                          </a:rPr>
                          <m:t>𝑁</m:t>
                        </m:r>
                        <m:r>
                          <a:rPr lang="en-GB" sz="2400" b="0" i="1" smtClean="0">
                            <a:latin typeface="Cambria Math" panose="02040503050406030204" pitchFamily="18" charset="0"/>
                          </a:rPr>
                          <m:t>(0,</m:t>
                        </m:r>
                        <m:r>
                          <m:rPr>
                            <m:sty m:val="p"/>
                          </m:rPr>
                          <a:rPr lang="en-GB" sz="2400" b="0" i="0" smtClean="0">
                            <a:latin typeface="Cambria Math" panose="02040503050406030204" pitchFamily="18" charset="0"/>
                          </a:rPr>
                          <m:t>Σ</m:t>
                        </m:r>
                        <m:r>
                          <a:rPr lang="en-GB" sz="2400" b="0" i="1" smtClean="0">
                            <a:latin typeface="Cambria Math" panose="02040503050406030204" pitchFamily="18" charset="0"/>
                          </a:rPr>
                          <m:t>)</m:t>
                        </m:r>
                      </m:oMath>
                    </m:oMathPara>
                  </a14:m>
                  <a:endParaRPr lang="en-GB"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530814" y="2742848"/>
                  <a:ext cx="1666546" cy="369332"/>
                </a:xfrm>
                <a:prstGeom prst="rect">
                  <a:avLst/>
                </a:prstGeom>
                <a:blipFill rotWithShape="0">
                  <a:blip r:embed="rId8"/>
                  <a:stretch>
                    <a:fillRect l="-1460" r="-5474" b="-36066"/>
                  </a:stretch>
                </a:blipFill>
              </p:spPr>
              <p:txBody>
                <a:bodyPr/>
                <a:lstStyle/>
                <a:p>
                  <a:r>
                    <a:rPr lang="en-GB">
                      <a:noFill/>
                    </a:rPr>
                    <a:t> </a:t>
                  </a:r>
                </a:p>
              </p:txBody>
            </p:sp>
          </mc:Fallback>
        </mc:AlternateContent>
        <p:sp>
          <p:nvSpPr>
            <p:cNvPr id="54" name="Rectangle 53"/>
            <p:cNvSpPr/>
            <p:nvPr/>
          </p:nvSpPr>
          <p:spPr>
            <a:xfrm>
              <a:off x="4099024" y="1764456"/>
              <a:ext cx="2489200" cy="159253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5" name="TextBox 25"/>
            <p:cNvSpPr txBox="1">
              <a:spLocks noChangeArrowheads="1"/>
            </p:cNvSpPr>
            <p:nvPr/>
          </p:nvSpPr>
          <p:spPr bwMode="auto">
            <a:xfrm>
              <a:off x="4860032" y="1377896"/>
              <a:ext cx="1050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smtClean="0">
                  <a:latin typeface="Calibri" panose="020F0502020204030204" pitchFamily="34" charset="0"/>
                  <a:ea typeface="MS PGothic" panose="020B0600070205080204" pitchFamily="34" charset="-128"/>
                </a:rPr>
                <a:t>PEB GLM</a:t>
              </a:r>
              <a:endParaRPr lang="en-GB" altLang="en-US" sz="1800" b="1" dirty="0">
                <a:latin typeface="Calibri" panose="020F0502020204030204" pitchFamily="34" charset="0"/>
                <a:ea typeface="MS PGothic" panose="020B0600070205080204" pitchFamily="34" charset="-128"/>
              </a:endParaRPr>
            </a:p>
          </p:txBody>
        </p:sp>
      </p:grpSp>
    </p:spTree>
    <p:extLst>
      <p:ext uri="{BB962C8B-B14F-4D97-AF65-F5344CB8AC3E}">
        <p14:creationId xmlns:p14="http://schemas.microsoft.com/office/powerpoint/2010/main" val="131518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837" y="614349"/>
            <a:ext cx="7137595"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6. Build a second level model (Parametric Empirical Bayes)</a:t>
            </a:r>
            <a:endParaRPr lang="en-GB" b="1" dirty="0">
              <a:solidFill>
                <a:schemeClr val="tx1"/>
              </a:solidFill>
            </a:endParaRPr>
          </a:p>
        </p:txBody>
      </p:sp>
      <mc:AlternateContent xmlns:mc="http://schemas.openxmlformats.org/markup-compatibility/2006" xmlns:a14="http://schemas.microsoft.com/office/drawing/2010/main">
        <mc:Choice Requires="a14">
          <p:sp>
            <p:nvSpPr>
              <p:cNvPr id="49" name="TextBox 48"/>
              <p:cNvSpPr txBox="1"/>
              <p:nvPr/>
            </p:nvSpPr>
            <p:spPr>
              <a:xfrm>
                <a:off x="3347864" y="1412776"/>
                <a:ext cx="199997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C00000"/>
                          </a:solidFill>
                          <a:latin typeface="Cambria Math" panose="02040503050406030204" pitchFamily="18" charset="0"/>
                        </a:rPr>
                        <m:t>𝜃</m:t>
                      </m:r>
                      <m:r>
                        <a:rPr lang="en-GB" sz="2800" b="0" i="1" smtClean="0">
                          <a:latin typeface="Cambria Math" panose="02040503050406030204" pitchFamily="18" charset="0"/>
                        </a:rPr>
                        <m:t>=</m:t>
                      </m:r>
                      <m:r>
                        <a:rPr lang="en-GB" sz="2800" b="0" i="1" smtClean="0">
                          <a:latin typeface="Cambria Math" panose="02040503050406030204" pitchFamily="18" charset="0"/>
                        </a:rPr>
                        <m:t>𝑋</m:t>
                      </m:r>
                      <m:r>
                        <a:rPr lang="en-GB" sz="2800" b="0" i="1" smtClean="0">
                          <a:latin typeface="Cambria Math" panose="02040503050406030204" pitchFamily="18" charset="0"/>
                        </a:rPr>
                        <m:t>𝛽</m:t>
                      </m:r>
                      <m:r>
                        <a:rPr lang="en-GB" sz="2800" b="0" i="1" smtClean="0">
                          <a:latin typeface="Cambria Math" panose="02040503050406030204" pitchFamily="18" charset="0"/>
                        </a:rPr>
                        <m:t>+</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𝜖</m:t>
                          </m:r>
                        </m:e>
                        <m:sub>
                          <m:r>
                            <a:rPr lang="en-GB" sz="2800" b="0" i="1" smtClean="0">
                              <a:latin typeface="Cambria Math" panose="02040503050406030204" pitchFamily="18" charset="0"/>
                            </a:rPr>
                            <m:t>2</m:t>
                          </m:r>
                        </m:sub>
                      </m:sSub>
                    </m:oMath>
                  </m:oMathPara>
                </a14:m>
                <a:endParaRPr lang="en-GB" sz="2800" dirty="0"/>
              </a:p>
            </p:txBody>
          </p:sp>
        </mc:Choice>
        <mc:Fallback xmlns="">
          <p:sp>
            <p:nvSpPr>
              <p:cNvPr id="49" name="TextBox 48"/>
              <p:cNvSpPr txBox="1">
                <a:spLocks noRot="1" noChangeAspect="1" noMove="1" noResize="1" noEditPoints="1" noAdjustHandles="1" noChangeArrowheads="1" noChangeShapeType="1" noTextEdit="1"/>
              </p:cNvSpPr>
              <p:nvPr/>
            </p:nvSpPr>
            <p:spPr>
              <a:xfrm>
                <a:off x="3347864" y="1412776"/>
                <a:ext cx="1999971" cy="430887"/>
              </a:xfrm>
              <a:prstGeom prst="rect">
                <a:avLst/>
              </a:prstGeom>
              <a:blipFill rotWithShape="0">
                <a:blip r:embed="rId2"/>
                <a:stretch>
                  <a:fillRect/>
                </a:stretch>
              </a:blipFill>
            </p:spPr>
            <p:txBody>
              <a:bodyPr/>
              <a:lstStyle/>
              <a:p>
                <a:r>
                  <a:rPr lang="en-GB">
                    <a:noFill/>
                  </a:rPr>
                  <a:t> </a:t>
                </a:r>
              </a:p>
            </p:txBody>
          </p:sp>
        </mc:Fallback>
      </mc:AlternateContent>
      <p:grpSp>
        <p:nvGrpSpPr>
          <p:cNvPr id="37" name="Group 36"/>
          <p:cNvGrpSpPr/>
          <p:nvPr/>
        </p:nvGrpSpPr>
        <p:grpSpPr>
          <a:xfrm>
            <a:off x="371492" y="2272758"/>
            <a:ext cx="4011034" cy="2956442"/>
            <a:chOff x="371492" y="2272758"/>
            <a:chExt cx="4011034" cy="2956442"/>
          </a:xfrm>
        </p:grpSpPr>
        <p:sp>
          <p:nvSpPr>
            <p:cNvPr id="2" name="Rectangle 1"/>
            <p:cNvSpPr/>
            <p:nvPr/>
          </p:nvSpPr>
          <p:spPr>
            <a:xfrm>
              <a:off x="2051720" y="3356992"/>
              <a:ext cx="432048" cy="18722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71492" y="2272758"/>
              <a:ext cx="4011034" cy="646331"/>
            </a:xfrm>
            <a:prstGeom prst="rect">
              <a:avLst/>
            </a:prstGeom>
            <a:noFill/>
          </p:spPr>
          <p:txBody>
            <a:bodyPr wrap="none" rtlCol="0">
              <a:spAutoFit/>
            </a:bodyPr>
            <a:lstStyle/>
            <a:p>
              <a:pPr algn="ctr"/>
              <a:r>
                <a:rPr lang="en-GB" dirty="0" smtClean="0"/>
                <a:t>“I want to know the mean connection </a:t>
              </a:r>
            </a:p>
            <a:p>
              <a:pPr algn="ctr"/>
              <a:r>
                <a:rPr lang="en-GB" dirty="0" smtClean="0"/>
                <a:t>strength across subjects”</a:t>
              </a:r>
              <a:endParaRPr lang="en-GB" dirty="0"/>
            </a:p>
          </p:txBody>
        </p:sp>
        <mc:AlternateContent xmlns:mc="http://schemas.openxmlformats.org/markup-compatibility/2006" xmlns:a14="http://schemas.microsoft.com/office/drawing/2010/main">
          <mc:Choice Requires="a14">
            <p:sp>
              <p:nvSpPr>
                <p:cNvPr id="12" name="TextBox 11"/>
                <p:cNvSpPr txBox="1"/>
                <p:nvPr/>
              </p:nvSpPr>
              <p:spPr>
                <a:xfrm>
                  <a:off x="1331640" y="4005064"/>
                  <a:ext cx="6407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331640" y="4005064"/>
                  <a:ext cx="640753" cy="369332"/>
                </a:xfrm>
                <a:prstGeom prst="rect">
                  <a:avLst/>
                </a:prstGeom>
                <a:blipFill rotWithShape="0">
                  <a:blip r:embed="rId3"/>
                  <a:stretch>
                    <a:fillRect/>
                  </a:stretch>
                </a:blipFill>
              </p:spPr>
              <p:txBody>
                <a:bodyPr/>
                <a:lstStyle/>
                <a:p>
                  <a:r>
                    <a:rPr lang="en-GB">
                      <a:noFill/>
                    </a:rPr>
                    <a:t> </a:t>
                  </a:r>
                </a:p>
              </p:txBody>
            </p:sp>
          </mc:Fallback>
        </mc:AlternateContent>
      </p:grpSp>
      <p:grpSp>
        <p:nvGrpSpPr>
          <p:cNvPr id="57" name="Group 56"/>
          <p:cNvGrpSpPr/>
          <p:nvPr/>
        </p:nvGrpSpPr>
        <p:grpSpPr>
          <a:xfrm>
            <a:off x="5112735" y="2272758"/>
            <a:ext cx="3745576" cy="2956442"/>
            <a:chOff x="5112735" y="2272758"/>
            <a:chExt cx="3745576" cy="2956442"/>
          </a:xfrm>
        </p:grpSpPr>
        <p:sp>
          <p:nvSpPr>
            <p:cNvPr id="50" name="Rectangle 49"/>
            <p:cNvSpPr/>
            <p:nvPr/>
          </p:nvSpPr>
          <p:spPr>
            <a:xfrm>
              <a:off x="6726360" y="3356992"/>
              <a:ext cx="432048" cy="18722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5112735" y="2272758"/>
              <a:ext cx="3745576" cy="923330"/>
            </a:xfrm>
            <a:prstGeom prst="rect">
              <a:avLst/>
            </a:prstGeom>
            <a:noFill/>
          </p:spPr>
          <p:txBody>
            <a:bodyPr wrap="none" rtlCol="0">
              <a:spAutoFit/>
            </a:bodyPr>
            <a:lstStyle/>
            <a:p>
              <a:pPr algn="ctr"/>
              <a:r>
                <a:rPr lang="en-GB" dirty="0" smtClean="0"/>
                <a:t>“I also want to know the difference </a:t>
              </a:r>
            </a:p>
            <a:p>
              <a:pPr algn="ctr"/>
              <a:r>
                <a:rPr lang="en-GB" dirty="0" smtClean="0"/>
                <a:t>in connection strength </a:t>
              </a:r>
            </a:p>
            <a:p>
              <a:pPr algn="ctr"/>
              <a:r>
                <a:rPr lang="en-GB" dirty="0" smtClean="0"/>
                <a:t>between patients and controls”</a:t>
              </a:r>
              <a:endParaRPr lang="en-GB" dirty="0"/>
            </a:p>
          </p:txBody>
        </p:sp>
        <mc:AlternateContent xmlns:mc="http://schemas.openxmlformats.org/markup-compatibility/2006" xmlns:a14="http://schemas.microsoft.com/office/drawing/2010/main">
          <mc:Choice Requires="a14">
            <p:sp>
              <p:nvSpPr>
                <p:cNvPr id="52" name="TextBox 51"/>
                <p:cNvSpPr txBox="1"/>
                <p:nvPr/>
              </p:nvSpPr>
              <p:spPr>
                <a:xfrm>
                  <a:off x="6006280" y="4005064"/>
                  <a:ext cx="6407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6006280" y="4005064"/>
                  <a:ext cx="640753" cy="369332"/>
                </a:xfrm>
                <a:prstGeom prst="rect">
                  <a:avLst/>
                </a:prstGeom>
                <a:blipFill rotWithShape="0">
                  <a:blip r:embed="rId4"/>
                  <a:stretch>
                    <a:fillRect/>
                  </a:stretch>
                </a:blipFill>
              </p:spPr>
              <p:txBody>
                <a:bodyPr/>
                <a:lstStyle/>
                <a:p>
                  <a:r>
                    <a:rPr lang="en-GB">
                      <a:noFill/>
                    </a:rPr>
                    <a:t> </a:t>
                  </a:r>
                </a:p>
              </p:txBody>
            </p:sp>
          </mc:Fallback>
        </mc:AlternateContent>
        <p:sp>
          <p:nvSpPr>
            <p:cNvPr id="53" name="Rectangle 52"/>
            <p:cNvSpPr/>
            <p:nvPr/>
          </p:nvSpPr>
          <p:spPr>
            <a:xfrm>
              <a:off x="7158408" y="3356992"/>
              <a:ext cx="432048" cy="936104"/>
            </a:xfrm>
            <a:prstGeom prst="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7158408" y="4293096"/>
              <a:ext cx="432048" cy="93610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p:cNvGrpSpPr/>
          <p:nvPr/>
        </p:nvGrpSpPr>
        <p:grpSpPr>
          <a:xfrm>
            <a:off x="4355092" y="5301208"/>
            <a:ext cx="667122" cy="837384"/>
            <a:chOff x="4355092" y="5301208"/>
            <a:chExt cx="667122" cy="837384"/>
          </a:xfrm>
        </p:grpSpPr>
        <p:sp>
          <p:nvSpPr>
            <p:cNvPr id="28" name="Rectangle 27"/>
            <p:cNvSpPr/>
            <p:nvPr/>
          </p:nvSpPr>
          <p:spPr>
            <a:xfrm>
              <a:off x="4355092" y="5341874"/>
              <a:ext cx="288032" cy="288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4355092" y="5809926"/>
              <a:ext cx="288032" cy="288000"/>
            </a:xfrm>
            <a:prstGeom prst="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4690258" y="5301208"/>
              <a:ext cx="312906" cy="369332"/>
            </a:xfrm>
            <a:prstGeom prst="rect">
              <a:avLst/>
            </a:prstGeom>
            <a:noFill/>
          </p:spPr>
          <p:txBody>
            <a:bodyPr wrap="none" rtlCol="0">
              <a:spAutoFit/>
            </a:bodyPr>
            <a:lstStyle/>
            <a:p>
              <a:r>
                <a:rPr lang="en-GB" dirty="0" smtClean="0"/>
                <a:t>1</a:t>
              </a:r>
              <a:endParaRPr lang="en-GB" dirty="0"/>
            </a:p>
          </p:txBody>
        </p:sp>
        <p:sp>
          <p:nvSpPr>
            <p:cNvPr id="56" name="TextBox 55"/>
            <p:cNvSpPr txBox="1"/>
            <p:nvPr/>
          </p:nvSpPr>
          <p:spPr>
            <a:xfrm>
              <a:off x="4632364" y="5769260"/>
              <a:ext cx="389850" cy="369332"/>
            </a:xfrm>
            <a:prstGeom prst="rect">
              <a:avLst/>
            </a:prstGeom>
            <a:noFill/>
          </p:spPr>
          <p:txBody>
            <a:bodyPr wrap="none" rtlCol="0">
              <a:spAutoFit/>
            </a:bodyPr>
            <a:lstStyle/>
            <a:p>
              <a:r>
                <a:rPr lang="en-GB" dirty="0" smtClean="0"/>
                <a:t>-1</a:t>
              </a:r>
              <a:endParaRPr lang="en-GB" dirty="0"/>
            </a:p>
          </p:txBody>
        </p:sp>
      </p:grpSp>
    </p:spTree>
    <p:extLst>
      <p:ext uri="{BB962C8B-B14F-4D97-AF65-F5344CB8AC3E}">
        <p14:creationId xmlns:p14="http://schemas.microsoft.com/office/powerpoint/2010/main" val="189127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837" y="614349"/>
            <a:ext cx="7137595"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6. Build a second level model (Parametric Empirical Bayes)</a:t>
            </a:r>
            <a:endParaRPr lang="en-GB" b="1" dirty="0">
              <a:solidFill>
                <a:schemeClr val="tx1"/>
              </a:solidFill>
            </a:endParaRPr>
          </a:p>
        </p:txBody>
      </p:sp>
      <mc:AlternateContent xmlns:mc="http://schemas.openxmlformats.org/markup-compatibility/2006" xmlns:a14="http://schemas.microsoft.com/office/drawing/2010/main">
        <mc:Choice Requires="a14">
          <p:sp>
            <p:nvSpPr>
              <p:cNvPr id="5" name="TextBox 4"/>
              <p:cNvSpPr txBox="1"/>
              <p:nvPr/>
            </p:nvSpPr>
            <p:spPr>
              <a:xfrm>
                <a:off x="395536" y="2416820"/>
                <a:ext cx="8280920" cy="2862322"/>
              </a:xfrm>
              <a:prstGeom prst="rect">
                <a:avLst/>
              </a:prstGeom>
              <a:noFill/>
            </p:spPr>
            <p:txBody>
              <a:bodyPr wrap="square" rtlCol="0">
                <a:spAutoFit/>
              </a:bodyPr>
              <a:lstStyle/>
              <a:p>
                <a:r>
                  <a:rPr lang="en-GB" b="1" dirty="0" smtClean="0"/>
                  <a:t>In summary, the PEB model is a (fancy) 2</a:t>
                </a:r>
                <a:r>
                  <a:rPr lang="en-GB" b="1" baseline="30000" dirty="0" smtClean="0"/>
                  <a:t>nd</a:t>
                </a:r>
                <a:r>
                  <a:rPr lang="en-GB" b="1" dirty="0" smtClean="0"/>
                  <a:t> level GLM which gives you:</a:t>
                </a:r>
              </a:p>
              <a:p>
                <a:endParaRPr lang="en-GB" dirty="0"/>
              </a:p>
              <a:p>
                <a:pPr marL="285750" indent="-285750">
                  <a:buFont typeface="Arial" panose="020B0604020202020204" pitchFamily="34" charset="0"/>
                  <a:buChar char="•"/>
                </a:pPr>
                <a:r>
                  <a:rPr lang="en-GB" dirty="0" smtClean="0"/>
                  <a:t>Parameters representing the effect of each covariate (regressor) </a:t>
                </a:r>
                <a:br>
                  <a:rPr lang="en-GB" dirty="0" smtClean="0"/>
                </a:br>
                <a:r>
                  <a:rPr lang="en-GB" dirty="0" smtClean="0"/>
                  <a:t>on each connection </a:t>
                </a:r>
                <a14:m>
                  <m:oMath xmlns:m="http://schemas.openxmlformats.org/officeDocument/2006/math">
                    <m:r>
                      <a:rPr lang="en-GB" b="0" i="0" smtClean="0">
                        <a:latin typeface="Cambria Math" panose="02040503050406030204" pitchFamily="18" charset="0"/>
                      </a:rPr>
                      <m:t>(</m:t>
                    </m:r>
                    <m:r>
                      <a:rPr lang="en-GB" b="0" i="1" smtClean="0">
                        <a:latin typeface="Cambria Math" panose="02040503050406030204" pitchFamily="18" charset="0"/>
                      </a:rPr>
                      <m:t>𝛽</m:t>
                    </m:r>
                    <m:r>
                      <a:rPr lang="en-GB" b="0" i="1" smtClean="0">
                        <a:latin typeface="Cambria Math" panose="02040503050406030204" pitchFamily="18" charset="0"/>
                      </a:rPr>
                      <m:t>)</m:t>
                    </m:r>
                  </m:oMath>
                </a14:m>
                <a:r>
                  <a:rPr lang="en-GB" dirty="0" smtClean="0"/>
                  <a:t/>
                </a:r>
                <a:br>
                  <a:rPr lang="en-GB" dirty="0" smtClean="0"/>
                </a:br>
                <a:endParaRPr lang="en-GB" dirty="0" smtClean="0"/>
              </a:p>
              <a:p>
                <a:pPr marL="285750" indent="-285750">
                  <a:buFont typeface="Arial" panose="020B0604020202020204" pitchFamily="34" charset="0"/>
                  <a:buChar char="•"/>
                </a:pPr>
                <a:r>
                  <a:rPr lang="en-GB" dirty="0" smtClean="0"/>
                  <a:t>Free energy (approximation of the log model evidence) of the PEB model</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𝑦</m:t>
                              </m:r>
                            </m:e>
                            <m:e>
                              <m:r>
                                <a:rPr lang="en-GB" b="0" i="1" smtClean="0">
                                  <a:latin typeface="Cambria Math" panose="02040503050406030204" pitchFamily="18" charset="0"/>
                                </a:rPr>
                                <m:t>𝑚</m:t>
                              </m:r>
                            </m:e>
                          </m:d>
                        </m:e>
                      </m:func>
                      <m:r>
                        <a:rPr lang="en-GB" b="0" i="1" smtClean="0">
                          <a:latin typeface="Cambria Math" panose="02040503050406030204" pitchFamily="18" charset="0"/>
                        </a:rPr>
                        <m:t>=</m:t>
                      </m:r>
                      <m:r>
                        <m:rPr>
                          <m:nor/>
                        </m:rPr>
                        <a:rPr lang="en-GB" b="0" i="0" smtClean="0">
                          <a:latin typeface="Cambria Math" panose="02040503050406030204" pitchFamily="18" charset="0"/>
                        </a:rPr>
                        <m:t>accuracy</m:t>
                      </m:r>
                      <m:r>
                        <a:rPr lang="en-GB" b="0" i="1" smtClean="0">
                          <a:latin typeface="Cambria Math" panose="02040503050406030204" pitchFamily="18" charset="0"/>
                        </a:rPr>
                        <m:t>−</m:t>
                      </m:r>
                      <m:r>
                        <m:rPr>
                          <m:nor/>
                        </m:rPr>
                        <a:rPr lang="en-GB" b="0" i="0" smtClean="0">
                          <a:latin typeface="Cambria Math" panose="02040503050406030204" pitchFamily="18" charset="0"/>
                        </a:rPr>
                        <m:t>complexity</m:t>
                      </m:r>
                    </m:oMath>
                  </m:oMathPara>
                </a14:m>
                <a:endParaRPr lang="en-GB" dirty="0" smtClean="0"/>
              </a:p>
              <a:p>
                <a:endParaRPr lang="en-GB" dirty="0" smtClean="0"/>
              </a:p>
              <a:p>
                <a:pPr marL="285750" indent="-285750">
                  <a:buFont typeface="Arial" panose="020B0604020202020204" pitchFamily="34" charset="0"/>
                  <a:buChar char="•"/>
                </a:pPr>
                <a:r>
                  <a:rPr lang="en-GB" dirty="0" smtClean="0"/>
                  <a:t>Single subject DCMs finessed after estimating the group-level parameters</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2416820"/>
                <a:ext cx="8280920" cy="2862322"/>
              </a:xfrm>
              <a:prstGeom prst="rect">
                <a:avLst/>
              </a:prstGeom>
              <a:blipFill rotWithShape="0">
                <a:blip r:embed="rId2"/>
                <a:stretch>
                  <a:fillRect l="-663" t="-1064" b="-2340"/>
                </a:stretch>
              </a:blipFill>
            </p:spPr>
            <p:txBody>
              <a:bodyPr/>
              <a:lstStyle/>
              <a:p>
                <a:r>
                  <a:rPr lang="en-GB">
                    <a:noFill/>
                  </a:rPr>
                  <a:t> </a:t>
                </a:r>
              </a:p>
            </p:txBody>
          </p:sp>
        </mc:Fallback>
      </mc:AlternateContent>
    </p:spTree>
    <p:extLst>
      <p:ext uri="{BB962C8B-B14F-4D97-AF65-F5344CB8AC3E}">
        <p14:creationId xmlns:p14="http://schemas.microsoft.com/office/powerpoint/2010/main" val="37367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837" y="614349"/>
            <a:ext cx="7137595"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7. Test hypotheses</a:t>
            </a:r>
            <a:endParaRPr lang="en-GB" b="1" dirty="0">
              <a:solidFill>
                <a:schemeClr val="tx1"/>
              </a:solidFill>
            </a:endParaRPr>
          </a:p>
        </p:txBody>
      </p:sp>
      <p:cxnSp>
        <p:nvCxnSpPr>
          <p:cNvPr id="31" name="Straight Arrow Connector 30"/>
          <p:cNvCxnSpPr/>
          <p:nvPr/>
        </p:nvCxnSpPr>
        <p:spPr>
          <a:xfrm>
            <a:off x="5364088" y="2509069"/>
            <a:ext cx="13931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572000" y="1961766"/>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FFA</a:t>
            </a:r>
            <a:endParaRPr lang="en-GB" dirty="0">
              <a:solidFill>
                <a:schemeClr val="tx1"/>
              </a:solidFill>
            </a:endParaRPr>
          </a:p>
        </p:txBody>
      </p:sp>
      <p:sp>
        <p:nvSpPr>
          <p:cNvPr id="33" name="Oval 32"/>
          <p:cNvSpPr/>
          <p:nvPr/>
        </p:nvSpPr>
        <p:spPr>
          <a:xfrm>
            <a:off x="6804248" y="1961766"/>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Amy</a:t>
            </a:r>
            <a:endParaRPr lang="en-GB" dirty="0">
              <a:solidFill>
                <a:schemeClr val="tx1"/>
              </a:solidFill>
            </a:endParaRPr>
          </a:p>
        </p:txBody>
      </p:sp>
      <p:cxnSp>
        <p:nvCxnSpPr>
          <p:cNvPr id="34" name="Straight Arrow Connector 33"/>
          <p:cNvCxnSpPr/>
          <p:nvPr/>
        </p:nvCxnSpPr>
        <p:spPr>
          <a:xfrm>
            <a:off x="3773169" y="2429818"/>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73168" y="2002455"/>
            <a:ext cx="697627" cy="369332"/>
          </a:xfrm>
          <a:prstGeom prst="rect">
            <a:avLst/>
          </a:prstGeom>
          <a:noFill/>
        </p:spPr>
        <p:txBody>
          <a:bodyPr wrap="none" rtlCol="0">
            <a:spAutoFit/>
          </a:bodyPr>
          <a:lstStyle/>
          <a:p>
            <a:r>
              <a:rPr lang="en-GB" dirty="0" smtClean="0">
                <a:solidFill>
                  <a:srgbClr val="C00000"/>
                </a:solidFill>
              </a:rPr>
              <a:t>Face</a:t>
            </a:r>
            <a:endParaRPr lang="en-GB" dirty="0">
              <a:solidFill>
                <a:srgbClr val="C00000"/>
              </a:solidFill>
            </a:endParaRPr>
          </a:p>
        </p:txBody>
      </p:sp>
      <p:cxnSp>
        <p:nvCxnSpPr>
          <p:cNvPr id="36" name="Straight Arrow Connector 35"/>
          <p:cNvCxnSpPr/>
          <p:nvPr/>
        </p:nvCxnSpPr>
        <p:spPr>
          <a:xfrm>
            <a:off x="6156176" y="1629616"/>
            <a:ext cx="0" cy="664299"/>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681590" y="1196752"/>
            <a:ext cx="1001108" cy="369332"/>
          </a:xfrm>
          <a:prstGeom prst="rect">
            <a:avLst/>
          </a:prstGeom>
          <a:noFill/>
        </p:spPr>
        <p:txBody>
          <a:bodyPr wrap="none" rtlCol="0">
            <a:spAutoFit/>
          </a:bodyPr>
          <a:lstStyle/>
          <a:p>
            <a:r>
              <a:rPr lang="en-GB" dirty="0" smtClean="0">
                <a:solidFill>
                  <a:srgbClr val="008000"/>
                </a:solidFill>
              </a:rPr>
              <a:t>Valence</a:t>
            </a:r>
            <a:endParaRPr lang="en-GB" dirty="0">
              <a:solidFill>
                <a:srgbClr val="008000"/>
              </a:solidFill>
            </a:endParaRPr>
          </a:p>
        </p:txBody>
      </p:sp>
      <p:cxnSp>
        <p:nvCxnSpPr>
          <p:cNvPr id="38" name="Straight Arrow Connector 37"/>
          <p:cNvCxnSpPr/>
          <p:nvPr/>
        </p:nvCxnSpPr>
        <p:spPr>
          <a:xfrm flipH="1">
            <a:off x="5580112" y="2321806"/>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331812" y="1629616"/>
            <a:ext cx="0" cy="879453"/>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95536" y="2177790"/>
            <a:ext cx="1402948" cy="369332"/>
          </a:xfrm>
          <a:prstGeom prst="rect">
            <a:avLst/>
          </a:prstGeom>
          <a:noFill/>
        </p:spPr>
        <p:txBody>
          <a:bodyPr wrap="none" rtlCol="0">
            <a:spAutoFit/>
          </a:bodyPr>
          <a:lstStyle/>
          <a:p>
            <a:r>
              <a:rPr lang="en-GB" dirty="0" smtClean="0"/>
              <a:t>“Full” model</a:t>
            </a:r>
            <a:endParaRPr lang="en-GB" dirty="0"/>
          </a:p>
        </p:txBody>
      </p:sp>
      <p:sp>
        <p:nvSpPr>
          <p:cNvPr id="41" name="TextBox 40"/>
          <p:cNvSpPr txBox="1"/>
          <p:nvPr/>
        </p:nvSpPr>
        <p:spPr>
          <a:xfrm>
            <a:off x="398295" y="3824682"/>
            <a:ext cx="2659895" cy="369332"/>
          </a:xfrm>
          <a:prstGeom prst="rect">
            <a:avLst/>
          </a:prstGeom>
          <a:noFill/>
        </p:spPr>
        <p:txBody>
          <a:bodyPr wrap="none" rtlCol="0">
            <a:spAutoFit/>
          </a:bodyPr>
          <a:lstStyle/>
          <a:p>
            <a:r>
              <a:rPr lang="en-GB" dirty="0" smtClean="0"/>
              <a:t>FFA → Amygdala model</a:t>
            </a:r>
            <a:endParaRPr lang="en-GB" dirty="0"/>
          </a:p>
        </p:txBody>
      </p:sp>
      <p:cxnSp>
        <p:nvCxnSpPr>
          <p:cNvPr id="42" name="Straight Arrow Connector 41"/>
          <p:cNvCxnSpPr/>
          <p:nvPr/>
        </p:nvCxnSpPr>
        <p:spPr>
          <a:xfrm>
            <a:off x="5364088" y="4248785"/>
            <a:ext cx="13931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572000" y="3701482"/>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FFA</a:t>
            </a:r>
            <a:endParaRPr lang="en-GB" dirty="0">
              <a:solidFill>
                <a:schemeClr val="tx1"/>
              </a:solidFill>
            </a:endParaRPr>
          </a:p>
        </p:txBody>
      </p:sp>
      <p:sp>
        <p:nvSpPr>
          <p:cNvPr id="44" name="Oval 43"/>
          <p:cNvSpPr/>
          <p:nvPr/>
        </p:nvSpPr>
        <p:spPr>
          <a:xfrm>
            <a:off x="6804248" y="3701482"/>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Amy</a:t>
            </a:r>
            <a:endParaRPr lang="en-GB" dirty="0">
              <a:solidFill>
                <a:schemeClr val="tx1"/>
              </a:solidFill>
            </a:endParaRPr>
          </a:p>
        </p:txBody>
      </p:sp>
      <p:cxnSp>
        <p:nvCxnSpPr>
          <p:cNvPr id="45" name="Straight Arrow Connector 44"/>
          <p:cNvCxnSpPr/>
          <p:nvPr/>
        </p:nvCxnSpPr>
        <p:spPr>
          <a:xfrm>
            <a:off x="3773169" y="4169534"/>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773168" y="3742171"/>
            <a:ext cx="697627" cy="369332"/>
          </a:xfrm>
          <a:prstGeom prst="rect">
            <a:avLst/>
          </a:prstGeom>
          <a:noFill/>
        </p:spPr>
        <p:txBody>
          <a:bodyPr wrap="none" rtlCol="0">
            <a:spAutoFit/>
          </a:bodyPr>
          <a:lstStyle/>
          <a:p>
            <a:r>
              <a:rPr lang="en-GB" dirty="0" smtClean="0">
                <a:solidFill>
                  <a:srgbClr val="C00000"/>
                </a:solidFill>
              </a:rPr>
              <a:t>Face</a:t>
            </a:r>
            <a:endParaRPr lang="en-GB" dirty="0">
              <a:solidFill>
                <a:srgbClr val="C00000"/>
              </a:solidFill>
            </a:endParaRPr>
          </a:p>
        </p:txBody>
      </p:sp>
      <p:sp>
        <p:nvSpPr>
          <p:cNvPr id="47" name="TextBox 46"/>
          <p:cNvSpPr txBox="1"/>
          <p:nvPr/>
        </p:nvSpPr>
        <p:spPr>
          <a:xfrm>
            <a:off x="5681590" y="3032594"/>
            <a:ext cx="1001108" cy="369332"/>
          </a:xfrm>
          <a:prstGeom prst="rect">
            <a:avLst/>
          </a:prstGeom>
          <a:noFill/>
        </p:spPr>
        <p:txBody>
          <a:bodyPr wrap="none" rtlCol="0">
            <a:spAutoFit/>
          </a:bodyPr>
          <a:lstStyle/>
          <a:p>
            <a:r>
              <a:rPr lang="en-GB" dirty="0" smtClean="0">
                <a:solidFill>
                  <a:srgbClr val="008000"/>
                </a:solidFill>
              </a:rPr>
              <a:t>Valence</a:t>
            </a:r>
            <a:endParaRPr lang="en-GB" dirty="0">
              <a:solidFill>
                <a:srgbClr val="008000"/>
              </a:solidFill>
            </a:endParaRPr>
          </a:p>
        </p:txBody>
      </p:sp>
      <p:cxnSp>
        <p:nvCxnSpPr>
          <p:cNvPr id="48" name="Straight Arrow Connector 47"/>
          <p:cNvCxnSpPr/>
          <p:nvPr/>
        </p:nvCxnSpPr>
        <p:spPr>
          <a:xfrm flipH="1">
            <a:off x="5580112" y="4061522"/>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331812" y="3369332"/>
            <a:ext cx="0" cy="879453"/>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95536" y="5661248"/>
            <a:ext cx="2672655" cy="369332"/>
          </a:xfrm>
          <a:prstGeom prst="rect">
            <a:avLst/>
          </a:prstGeom>
          <a:noFill/>
        </p:spPr>
        <p:txBody>
          <a:bodyPr wrap="none" rtlCol="0">
            <a:spAutoFit/>
          </a:bodyPr>
          <a:lstStyle/>
          <a:p>
            <a:r>
              <a:rPr lang="en-GB" dirty="0" smtClean="0"/>
              <a:t>Amygdala → </a:t>
            </a:r>
            <a:r>
              <a:rPr lang="en-GB" dirty="0"/>
              <a:t>FFA</a:t>
            </a:r>
            <a:r>
              <a:rPr lang="en-GB" dirty="0" smtClean="0"/>
              <a:t> model</a:t>
            </a:r>
            <a:endParaRPr lang="en-GB" dirty="0"/>
          </a:p>
        </p:txBody>
      </p:sp>
      <p:cxnSp>
        <p:nvCxnSpPr>
          <p:cNvPr id="51" name="Straight Arrow Connector 50"/>
          <p:cNvCxnSpPr/>
          <p:nvPr/>
        </p:nvCxnSpPr>
        <p:spPr>
          <a:xfrm>
            <a:off x="5361329" y="6085351"/>
            <a:ext cx="13931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4569241" y="5538048"/>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FFA</a:t>
            </a:r>
            <a:endParaRPr lang="en-GB" dirty="0">
              <a:solidFill>
                <a:schemeClr val="tx1"/>
              </a:solidFill>
            </a:endParaRPr>
          </a:p>
        </p:txBody>
      </p:sp>
      <p:sp>
        <p:nvSpPr>
          <p:cNvPr id="53" name="Oval 52"/>
          <p:cNvSpPr/>
          <p:nvPr/>
        </p:nvSpPr>
        <p:spPr>
          <a:xfrm>
            <a:off x="6801489" y="5538048"/>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Amy</a:t>
            </a:r>
            <a:endParaRPr lang="en-GB" dirty="0">
              <a:solidFill>
                <a:schemeClr val="tx1"/>
              </a:solidFill>
            </a:endParaRPr>
          </a:p>
        </p:txBody>
      </p:sp>
      <p:cxnSp>
        <p:nvCxnSpPr>
          <p:cNvPr id="54" name="Straight Arrow Connector 53"/>
          <p:cNvCxnSpPr/>
          <p:nvPr/>
        </p:nvCxnSpPr>
        <p:spPr>
          <a:xfrm>
            <a:off x="3770410" y="6006100"/>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770409" y="5578737"/>
            <a:ext cx="697627" cy="369332"/>
          </a:xfrm>
          <a:prstGeom prst="rect">
            <a:avLst/>
          </a:prstGeom>
          <a:noFill/>
        </p:spPr>
        <p:txBody>
          <a:bodyPr wrap="none" rtlCol="0">
            <a:spAutoFit/>
          </a:bodyPr>
          <a:lstStyle/>
          <a:p>
            <a:r>
              <a:rPr lang="en-GB" dirty="0" smtClean="0">
                <a:solidFill>
                  <a:srgbClr val="C00000"/>
                </a:solidFill>
              </a:rPr>
              <a:t>Face</a:t>
            </a:r>
            <a:endParaRPr lang="en-GB" dirty="0">
              <a:solidFill>
                <a:srgbClr val="C00000"/>
              </a:solidFill>
            </a:endParaRPr>
          </a:p>
        </p:txBody>
      </p:sp>
      <p:sp>
        <p:nvSpPr>
          <p:cNvPr id="56" name="TextBox 55"/>
          <p:cNvSpPr txBox="1"/>
          <p:nvPr/>
        </p:nvSpPr>
        <p:spPr>
          <a:xfrm>
            <a:off x="5678831" y="4869160"/>
            <a:ext cx="1001108" cy="369332"/>
          </a:xfrm>
          <a:prstGeom prst="rect">
            <a:avLst/>
          </a:prstGeom>
          <a:noFill/>
        </p:spPr>
        <p:txBody>
          <a:bodyPr wrap="none" rtlCol="0">
            <a:spAutoFit/>
          </a:bodyPr>
          <a:lstStyle/>
          <a:p>
            <a:r>
              <a:rPr lang="en-GB" dirty="0" smtClean="0">
                <a:solidFill>
                  <a:srgbClr val="008000"/>
                </a:solidFill>
              </a:rPr>
              <a:t>Valence</a:t>
            </a:r>
            <a:endParaRPr lang="en-GB" dirty="0">
              <a:solidFill>
                <a:srgbClr val="008000"/>
              </a:solidFill>
            </a:endParaRPr>
          </a:p>
        </p:txBody>
      </p:sp>
      <p:cxnSp>
        <p:nvCxnSpPr>
          <p:cNvPr id="57" name="Straight Arrow Connector 56"/>
          <p:cNvCxnSpPr/>
          <p:nvPr/>
        </p:nvCxnSpPr>
        <p:spPr>
          <a:xfrm flipH="1">
            <a:off x="5577353" y="5898088"/>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111577" y="5196373"/>
            <a:ext cx="0" cy="664299"/>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073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837" y="614349"/>
            <a:ext cx="7137595"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7. Test hypotheses</a:t>
            </a:r>
            <a:endParaRPr lang="en-GB" b="1" dirty="0">
              <a:solidFill>
                <a:schemeClr val="tx1"/>
              </a:solidFill>
            </a:endParaRPr>
          </a:p>
        </p:txBody>
      </p:sp>
      <mc:AlternateContent xmlns:mc="http://schemas.openxmlformats.org/markup-compatibility/2006" xmlns:a14="http://schemas.microsoft.com/office/drawing/2010/main">
        <mc:Choice Requires="a14">
          <p:sp>
            <p:nvSpPr>
              <p:cNvPr id="3" name="TextBox 2"/>
              <p:cNvSpPr txBox="1"/>
              <p:nvPr/>
            </p:nvSpPr>
            <p:spPr>
              <a:xfrm>
                <a:off x="236837" y="1196752"/>
                <a:ext cx="7935563" cy="1661993"/>
              </a:xfrm>
              <a:prstGeom prst="rect">
                <a:avLst/>
              </a:prstGeom>
              <a:noFill/>
            </p:spPr>
            <p:txBody>
              <a:bodyPr wrap="square" rtlCol="0">
                <a:spAutoFit/>
              </a:bodyPr>
              <a:lstStyle/>
              <a:p>
                <a:r>
                  <a:rPr lang="en-GB" dirty="0" smtClean="0"/>
                  <a:t>The PEB model will contain 2 parameters:</a:t>
                </a:r>
              </a:p>
              <a:p>
                <a:endParaRPr lang="en-GB" dirty="0"/>
              </a:p>
              <a:p>
                <a:pPr marL="285750" indent="-285750">
                  <a:buFont typeface="Arial" panose="020B0604020202020204" pitchFamily="34" charset="0"/>
                  <a:buChar char="•"/>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𝐴𝑀𝑌</m:t>
                        </m:r>
                      </m:sub>
                    </m:sSub>
                  </m:oMath>
                </a14:m>
                <a:r>
                  <a:rPr lang="en-GB" dirty="0" smtClean="0"/>
                  <a:t> Group mean effect of valence on connection: Amygdala → FFA</a:t>
                </a:r>
              </a:p>
              <a:p>
                <a:pPr marL="285750" indent="-285750">
                  <a:buFont typeface="Arial" panose="020B0604020202020204" pitchFamily="34" charset="0"/>
                  <a:buChar char="•"/>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𝐹𝐹𝐴</m:t>
                        </m:r>
                      </m:sub>
                    </m:sSub>
                  </m:oMath>
                </a14:m>
                <a:r>
                  <a:rPr lang="en-GB" dirty="0" smtClean="0"/>
                  <a:t>  Group mean effect </a:t>
                </a:r>
                <a:r>
                  <a:rPr lang="en-GB" dirty="0"/>
                  <a:t>of valence on connection: </a:t>
                </a:r>
                <a:r>
                  <a:rPr lang="en-GB" dirty="0" smtClean="0"/>
                  <a:t>FFA </a:t>
                </a:r>
                <a:r>
                  <a:rPr lang="en-GB" dirty="0"/>
                  <a:t>→ </a:t>
                </a:r>
                <a:r>
                  <a:rPr lang="en-GB" dirty="0" smtClean="0"/>
                  <a:t>Amygdala</a:t>
                </a:r>
              </a:p>
              <a:p>
                <a:pPr marL="285750" indent="-285750">
                  <a:buFont typeface="Arial" panose="020B0604020202020204" pitchFamily="34" charset="0"/>
                  <a:buChar char="•"/>
                </a:pPr>
                <a:endParaRPr lang="en-GB" sz="1200" dirty="0"/>
              </a:p>
              <a:p>
                <a:pPr algn="ctr"/>
                <a:r>
                  <a:rPr lang="en-GB" i="1" dirty="0" smtClean="0">
                    <a:solidFill>
                      <a:srgbClr val="C00000"/>
                    </a:solidFill>
                  </a:rPr>
                  <a:t>Compare against nested PEB models to test hypotheses</a:t>
                </a:r>
                <a:endParaRPr lang="en-GB" i="1" dirty="0">
                  <a:solidFill>
                    <a:srgbClr val="C0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36837" y="1196752"/>
                <a:ext cx="7935563" cy="1661993"/>
              </a:xfrm>
              <a:prstGeom prst="rect">
                <a:avLst/>
              </a:prstGeom>
              <a:blipFill rotWithShape="0">
                <a:blip r:embed="rId2"/>
                <a:stretch>
                  <a:fillRect l="-691" t="-1832" b="-4762"/>
                </a:stretch>
              </a:blipFill>
            </p:spPr>
            <p:txBody>
              <a:bodyPr/>
              <a:lstStyle/>
              <a:p>
                <a:r>
                  <a:rPr lang="en-GB">
                    <a:noFill/>
                  </a:rPr>
                  <a:t> </a:t>
                </a:r>
              </a:p>
            </p:txBody>
          </p:sp>
        </mc:Fallback>
      </mc:AlternateContent>
      <p:grpSp>
        <p:nvGrpSpPr>
          <p:cNvPr id="36" name="Group 35"/>
          <p:cNvGrpSpPr/>
          <p:nvPr/>
        </p:nvGrpSpPr>
        <p:grpSpPr>
          <a:xfrm>
            <a:off x="1166986" y="3503375"/>
            <a:ext cx="1774845" cy="2170276"/>
            <a:chOff x="1166986" y="3287351"/>
            <a:chExt cx="1774845" cy="2170276"/>
          </a:xfrm>
        </p:grpSpPr>
        <p:sp>
          <p:nvSpPr>
            <p:cNvPr id="4" name="Rectangle 3"/>
            <p:cNvSpPr/>
            <p:nvPr/>
          </p:nvSpPr>
          <p:spPr>
            <a:xfrm>
              <a:off x="1226316" y="3657427"/>
              <a:ext cx="1656184" cy="1800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166986" y="3287351"/>
              <a:ext cx="1774845" cy="369332"/>
            </a:xfrm>
            <a:prstGeom prst="rect">
              <a:avLst/>
            </a:prstGeom>
            <a:noFill/>
          </p:spPr>
          <p:txBody>
            <a:bodyPr wrap="none" rtlCol="0">
              <a:spAutoFit/>
            </a:bodyPr>
            <a:lstStyle/>
            <a:p>
              <a:r>
                <a:rPr lang="en-GB" dirty="0" smtClean="0"/>
                <a:t>Full PEB model</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066" y="3851747"/>
              <a:ext cx="853851" cy="64088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066" y="4634543"/>
              <a:ext cx="853851" cy="640883"/>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1411235" y="4029323"/>
                  <a:ext cx="5597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𝐴𝑀𝑌</m:t>
                            </m:r>
                          </m:sub>
                        </m:sSub>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1411235" y="4029323"/>
                  <a:ext cx="559769" cy="276999"/>
                </a:xfrm>
                <a:prstGeom prst="rect">
                  <a:avLst/>
                </a:prstGeom>
                <a:blipFill rotWithShape="0">
                  <a:blip r:embed="rId4"/>
                  <a:stretch>
                    <a:fillRect l="-13187" r="-3297" b="-347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421032" y="4816484"/>
                  <a:ext cx="5239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𝐹𝐹𝐴</m:t>
                            </m:r>
                          </m:sub>
                        </m:sSub>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1421032" y="4816484"/>
                  <a:ext cx="523926" cy="276999"/>
                </a:xfrm>
                <a:prstGeom prst="rect">
                  <a:avLst/>
                </a:prstGeom>
                <a:blipFill rotWithShape="0">
                  <a:blip r:embed="rId5"/>
                  <a:stretch>
                    <a:fillRect l="-13953" t="-2222" r="-3488" b="-37778"/>
                  </a:stretch>
                </a:blipFill>
              </p:spPr>
              <p:txBody>
                <a:bodyPr/>
                <a:lstStyle/>
                <a:p>
                  <a:r>
                    <a:rPr lang="en-GB">
                      <a:noFill/>
                    </a:rPr>
                    <a:t> </a:t>
                  </a:r>
                </a:p>
              </p:txBody>
            </p:sp>
          </mc:Fallback>
        </mc:AlternateContent>
      </p:grpSp>
      <p:grpSp>
        <p:nvGrpSpPr>
          <p:cNvPr id="37" name="Group 36"/>
          <p:cNvGrpSpPr/>
          <p:nvPr/>
        </p:nvGrpSpPr>
        <p:grpSpPr>
          <a:xfrm>
            <a:off x="3734527" y="3503375"/>
            <a:ext cx="1656184" cy="2170276"/>
            <a:chOff x="3734527" y="3287351"/>
            <a:chExt cx="1656184" cy="2170276"/>
          </a:xfrm>
        </p:grpSpPr>
        <p:sp>
          <p:nvSpPr>
            <p:cNvPr id="8" name="Rectangle 7"/>
            <p:cNvSpPr/>
            <p:nvPr/>
          </p:nvSpPr>
          <p:spPr>
            <a:xfrm>
              <a:off x="3734527" y="3657427"/>
              <a:ext cx="1656184" cy="1800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784996" y="3287351"/>
              <a:ext cx="1460785" cy="369332"/>
            </a:xfrm>
            <a:prstGeom prst="rect">
              <a:avLst/>
            </a:prstGeom>
            <a:noFill/>
          </p:spPr>
          <p:txBody>
            <a:bodyPr wrap="none" rtlCol="0">
              <a:spAutoFit/>
            </a:bodyPr>
            <a:lstStyle/>
            <a:p>
              <a:r>
                <a:rPr lang="en-GB" dirty="0" smtClean="0"/>
                <a:t>FFA-&gt;</a:t>
              </a:r>
              <a:r>
                <a:rPr lang="en-GB" dirty="0"/>
                <a:t> </a:t>
              </a:r>
              <a:r>
                <a:rPr lang="en-GB" dirty="0" err="1" smtClean="0"/>
                <a:t>Amyg</a:t>
              </a:r>
              <a:endParaRPr lang="en-GB"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9144" y="3823677"/>
              <a:ext cx="853200" cy="6403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8493" y="4610595"/>
              <a:ext cx="853851" cy="640883"/>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3922662" y="4005375"/>
                  <a:ext cx="5597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𝐴𝑀𝑌</m:t>
                            </m:r>
                          </m:sub>
                        </m:sSub>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922662" y="4005375"/>
                  <a:ext cx="559769" cy="276999"/>
                </a:xfrm>
                <a:prstGeom prst="rect">
                  <a:avLst/>
                </a:prstGeom>
                <a:blipFill rotWithShape="0">
                  <a:blip r:embed="rId7"/>
                  <a:stretch>
                    <a:fillRect l="-13043" r="-3261" b="-347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932459" y="4792536"/>
                  <a:ext cx="5239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𝐹𝐹𝐴</m:t>
                            </m:r>
                          </m:sub>
                        </m:sSub>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932459" y="4792536"/>
                  <a:ext cx="523926" cy="276999"/>
                </a:xfrm>
                <a:prstGeom prst="rect">
                  <a:avLst/>
                </a:prstGeom>
                <a:blipFill rotWithShape="0">
                  <a:blip r:embed="rId8"/>
                  <a:stretch>
                    <a:fillRect l="-13953" t="-2222" r="-3488" b="-37778"/>
                  </a:stretch>
                </a:blipFill>
              </p:spPr>
              <p:txBody>
                <a:bodyPr/>
                <a:lstStyle/>
                <a:p>
                  <a:r>
                    <a:rPr lang="en-GB">
                      <a:noFill/>
                    </a:rPr>
                    <a:t> </a:t>
                  </a:r>
                </a:p>
              </p:txBody>
            </p:sp>
          </mc:Fallback>
        </mc:AlternateContent>
      </p:grpSp>
      <p:grpSp>
        <p:nvGrpSpPr>
          <p:cNvPr id="43" name="Group 42"/>
          <p:cNvGrpSpPr/>
          <p:nvPr/>
        </p:nvGrpSpPr>
        <p:grpSpPr>
          <a:xfrm>
            <a:off x="6156175" y="3503375"/>
            <a:ext cx="1656184" cy="2170276"/>
            <a:chOff x="6156175" y="3287351"/>
            <a:chExt cx="1656184" cy="2170276"/>
          </a:xfrm>
        </p:grpSpPr>
        <p:sp>
          <p:nvSpPr>
            <p:cNvPr id="6" name="Rectangle 5"/>
            <p:cNvSpPr/>
            <p:nvPr/>
          </p:nvSpPr>
          <p:spPr>
            <a:xfrm>
              <a:off x="6156175" y="3657427"/>
              <a:ext cx="1656184" cy="1800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279554" y="3287351"/>
              <a:ext cx="1409425" cy="369332"/>
            </a:xfrm>
            <a:prstGeom prst="rect">
              <a:avLst/>
            </a:prstGeom>
            <a:noFill/>
          </p:spPr>
          <p:txBody>
            <a:bodyPr wrap="none" rtlCol="0">
              <a:spAutoFit/>
            </a:bodyPr>
            <a:lstStyle/>
            <a:p>
              <a:r>
                <a:rPr lang="en-GB" dirty="0" err="1" smtClean="0"/>
                <a:t>Amyg</a:t>
              </a:r>
              <a:r>
                <a:rPr lang="en-GB" dirty="0" smtClean="0"/>
                <a:t>-&gt;FFA</a:t>
              </a:r>
              <a:endParaRPr lang="en-GB" dirty="0"/>
            </a:p>
          </p:txBody>
        </p:sp>
        <mc:AlternateContent xmlns:mc="http://schemas.openxmlformats.org/markup-compatibility/2006" xmlns:a14="http://schemas.microsoft.com/office/drawing/2010/main">
          <mc:Choice Requires="a14">
            <p:sp>
              <p:nvSpPr>
                <p:cNvPr id="20" name="TextBox 19"/>
                <p:cNvSpPr txBox="1"/>
                <p:nvPr/>
              </p:nvSpPr>
              <p:spPr>
                <a:xfrm>
                  <a:off x="6279085" y="4029323"/>
                  <a:ext cx="5597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𝐴𝑀𝑌</m:t>
                            </m:r>
                          </m:sub>
                        </m:sSub>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6279085" y="4029323"/>
                  <a:ext cx="559769" cy="276999"/>
                </a:xfrm>
                <a:prstGeom prst="rect">
                  <a:avLst/>
                </a:prstGeom>
                <a:blipFill rotWithShape="0">
                  <a:blip r:embed="rId9"/>
                  <a:stretch>
                    <a:fillRect l="-13043" r="-3261" b="-347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288882" y="4816484"/>
                  <a:ext cx="5239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𝐹𝐹𝐴</m:t>
                            </m:r>
                          </m:sub>
                        </m:sSub>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6288882" y="4816484"/>
                  <a:ext cx="523926" cy="276999"/>
                </a:xfrm>
                <a:prstGeom prst="rect">
                  <a:avLst/>
                </a:prstGeom>
                <a:blipFill rotWithShape="0">
                  <a:blip r:embed="rId10"/>
                  <a:stretch>
                    <a:fillRect l="-13953" t="-2222" r="-2326" b="-37778"/>
                  </a:stretch>
                </a:blipFill>
              </p:spPr>
              <p:txBody>
                <a:bodyPr/>
                <a:lstStyle/>
                <a:p>
                  <a:r>
                    <a:rPr lang="en-GB">
                      <a:noFill/>
                    </a:rPr>
                    <a:t> </a:t>
                  </a:r>
                </a:p>
              </p:txBody>
            </p:sp>
          </mc:Fallback>
        </mc:AlternateContent>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4253" y="3847380"/>
              <a:ext cx="853851" cy="640883"/>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4253" y="4634543"/>
              <a:ext cx="853200" cy="640394"/>
            </a:xfrm>
            <a:prstGeom prst="rect">
              <a:avLst/>
            </a:prstGeom>
          </p:spPr>
        </p:pic>
      </p:grpSp>
      <p:grpSp>
        <p:nvGrpSpPr>
          <p:cNvPr id="40" name="Group 39"/>
          <p:cNvGrpSpPr/>
          <p:nvPr/>
        </p:nvGrpSpPr>
        <p:grpSpPr>
          <a:xfrm>
            <a:off x="3994824" y="5673393"/>
            <a:ext cx="1420902" cy="1067717"/>
            <a:chOff x="3994824" y="5457369"/>
            <a:chExt cx="1420902" cy="1067717"/>
          </a:xfrm>
        </p:grpSpPr>
        <p:cxnSp>
          <p:nvCxnSpPr>
            <p:cNvPr id="28" name="Straight Arrow Connector 27"/>
            <p:cNvCxnSpPr/>
            <p:nvPr/>
          </p:nvCxnSpPr>
          <p:spPr>
            <a:xfrm>
              <a:off x="4617078" y="5457369"/>
              <a:ext cx="0" cy="7470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3994824" y="6248087"/>
                  <a:ext cx="14209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2</m:t>
                            </m:r>
                          </m:sub>
                        </m:sSub>
                        <m:r>
                          <a:rPr lang="en-GB" b="0" i="1" smtClean="0">
                            <a:latin typeface="Cambria Math" panose="02040503050406030204" pitchFamily="18" charset="0"/>
                          </a:rPr>
                          <m:t>)</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3994824" y="6248087"/>
                  <a:ext cx="1420902" cy="276999"/>
                </a:xfrm>
                <a:prstGeom prst="rect">
                  <a:avLst/>
                </a:prstGeom>
                <a:blipFill rotWithShape="0">
                  <a:blip r:embed="rId11"/>
                  <a:stretch>
                    <a:fillRect l="-3004" r="-5579" b="-34783"/>
                  </a:stretch>
                </a:blipFill>
              </p:spPr>
              <p:txBody>
                <a:bodyPr/>
                <a:lstStyle/>
                <a:p>
                  <a:r>
                    <a:rPr lang="en-GB">
                      <a:noFill/>
                    </a:rPr>
                    <a:t> </a:t>
                  </a:r>
                </a:p>
              </p:txBody>
            </p:sp>
          </mc:Fallback>
        </mc:AlternateContent>
      </p:grpSp>
      <p:grpSp>
        <p:nvGrpSpPr>
          <p:cNvPr id="41" name="Group 40"/>
          <p:cNvGrpSpPr/>
          <p:nvPr/>
        </p:nvGrpSpPr>
        <p:grpSpPr>
          <a:xfrm>
            <a:off x="6372945" y="5673393"/>
            <a:ext cx="1420902" cy="1067717"/>
            <a:chOff x="6372945" y="5457369"/>
            <a:chExt cx="1420902" cy="1067717"/>
          </a:xfrm>
        </p:grpSpPr>
        <p:cxnSp>
          <p:nvCxnSpPr>
            <p:cNvPr id="30" name="Straight Arrow Connector 29"/>
            <p:cNvCxnSpPr/>
            <p:nvPr/>
          </p:nvCxnSpPr>
          <p:spPr>
            <a:xfrm>
              <a:off x="6995199" y="5457369"/>
              <a:ext cx="0" cy="7470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6372945" y="6248087"/>
                  <a:ext cx="14209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3</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3</m:t>
                            </m:r>
                          </m:sub>
                        </m:sSub>
                        <m:r>
                          <a:rPr lang="en-GB" b="0" i="1" smtClean="0">
                            <a:latin typeface="Cambria Math" panose="02040503050406030204" pitchFamily="18" charset="0"/>
                          </a:rPr>
                          <m:t>)</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6372945" y="6248087"/>
                  <a:ext cx="1420902" cy="276999"/>
                </a:xfrm>
                <a:prstGeom prst="rect">
                  <a:avLst/>
                </a:prstGeom>
                <a:blipFill rotWithShape="0">
                  <a:blip r:embed="rId12"/>
                  <a:stretch>
                    <a:fillRect l="-2991" r="-5128" b="-34783"/>
                  </a:stretch>
                </a:blipFill>
              </p:spPr>
              <p:txBody>
                <a:bodyPr/>
                <a:lstStyle/>
                <a:p>
                  <a:r>
                    <a:rPr lang="en-GB">
                      <a:noFill/>
                    </a:rPr>
                    <a:t> </a:t>
                  </a:r>
                </a:p>
              </p:txBody>
            </p:sp>
          </mc:Fallback>
        </mc:AlternateContent>
      </p:grpSp>
      <p:grpSp>
        <p:nvGrpSpPr>
          <p:cNvPr id="42" name="Group 41"/>
          <p:cNvGrpSpPr/>
          <p:nvPr/>
        </p:nvGrpSpPr>
        <p:grpSpPr>
          <a:xfrm>
            <a:off x="3716978" y="2894110"/>
            <a:ext cx="4095382" cy="678906"/>
            <a:chOff x="3716978" y="2545159"/>
            <a:chExt cx="4095382" cy="678906"/>
          </a:xfrm>
        </p:grpSpPr>
        <p:sp>
          <p:nvSpPr>
            <p:cNvPr id="33" name="Right Brace 32"/>
            <p:cNvSpPr/>
            <p:nvPr/>
          </p:nvSpPr>
          <p:spPr>
            <a:xfrm rot="16200000">
              <a:off x="5591644" y="1003350"/>
              <a:ext cx="346049" cy="409538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4873302" y="2545159"/>
              <a:ext cx="1789272" cy="307777"/>
            </a:xfrm>
            <a:prstGeom prst="rect">
              <a:avLst/>
            </a:prstGeom>
            <a:noFill/>
          </p:spPr>
          <p:txBody>
            <a:bodyPr wrap="none" rtlCol="0">
              <a:spAutoFit/>
            </a:bodyPr>
            <a:lstStyle/>
            <a:p>
              <a:r>
                <a:rPr lang="en-GB" sz="1400" dirty="0" smtClean="0"/>
                <a:t>Nested PEB models</a:t>
              </a:r>
              <a:endParaRPr lang="en-GB" sz="1400" dirty="0"/>
            </a:p>
          </p:txBody>
        </p:sp>
      </p:grpSp>
      <p:grpSp>
        <p:nvGrpSpPr>
          <p:cNvPr id="39" name="Group 38"/>
          <p:cNvGrpSpPr/>
          <p:nvPr/>
        </p:nvGrpSpPr>
        <p:grpSpPr>
          <a:xfrm>
            <a:off x="136544" y="5661248"/>
            <a:ext cx="2705868" cy="1126028"/>
            <a:chOff x="136544" y="5457627"/>
            <a:chExt cx="2705868" cy="1126028"/>
          </a:xfrm>
        </p:grpSpPr>
        <p:grpSp>
          <p:nvGrpSpPr>
            <p:cNvPr id="38" name="Group 37"/>
            <p:cNvGrpSpPr/>
            <p:nvPr/>
          </p:nvGrpSpPr>
          <p:grpSpPr>
            <a:xfrm>
              <a:off x="1432154" y="5457627"/>
              <a:ext cx="1410258" cy="1067717"/>
              <a:chOff x="1432154" y="5457627"/>
              <a:chExt cx="1410258" cy="1067717"/>
            </a:xfrm>
          </p:grpSpPr>
          <p:cxnSp>
            <p:nvCxnSpPr>
              <p:cNvPr id="25" name="Straight Arrow Connector 24"/>
              <p:cNvCxnSpPr/>
              <p:nvPr/>
            </p:nvCxnSpPr>
            <p:spPr>
              <a:xfrm>
                <a:off x="2054408" y="5457627"/>
                <a:ext cx="0" cy="7470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1432154" y="6248345"/>
                    <a:ext cx="14102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1432154" y="6248345"/>
                    <a:ext cx="1410258" cy="276999"/>
                  </a:xfrm>
                  <a:prstGeom prst="rect">
                    <a:avLst/>
                  </a:prstGeom>
                  <a:blipFill rotWithShape="0">
                    <a:blip r:embed="rId13"/>
                    <a:stretch>
                      <a:fillRect l="-3463" r="-5628" b="-34783"/>
                    </a:stretch>
                  </a:blipFill>
                </p:spPr>
                <p:txBody>
                  <a:bodyPr/>
                  <a:lstStyle/>
                  <a:p>
                    <a:r>
                      <a:rPr lang="en-GB">
                        <a:noFill/>
                      </a:rPr>
                      <a:t> </a:t>
                    </a:r>
                  </a:p>
                </p:txBody>
              </p:sp>
            </mc:Fallback>
          </mc:AlternateContent>
        </p:grpSp>
        <p:sp>
          <p:nvSpPr>
            <p:cNvPr id="35" name="TextBox 34"/>
            <p:cNvSpPr txBox="1"/>
            <p:nvPr/>
          </p:nvSpPr>
          <p:spPr>
            <a:xfrm>
              <a:off x="136544" y="6214323"/>
              <a:ext cx="1133644" cy="369332"/>
            </a:xfrm>
            <a:prstGeom prst="rect">
              <a:avLst/>
            </a:prstGeom>
            <a:noFill/>
          </p:spPr>
          <p:txBody>
            <a:bodyPr wrap="none" rtlCol="0">
              <a:spAutoFit/>
            </a:bodyPr>
            <a:lstStyle/>
            <a:p>
              <a:r>
                <a:rPr lang="en-GB" i="1" dirty="0" smtClean="0"/>
                <a:t>Evidence</a:t>
              </a:r>
              <a:endParaRPr lang="en-GB" i="1" dirty="0"/>
            </a:p>
          </p:txBody>
        </p:sp>
      </p:grpSp>
    </p:spTree>
    <p:extLst>
      <p:ext uri="{BB962C8B-B14F-4D97-AF65-F5344CB8AC3E}">
        <p14:creationId xmlns:p14="http://schemas.microsoft.com/office/powerpoint/2010/main" val="1167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837" y="614349"/>
            <a:ext cx="7137595"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7. Test hypotheses</a:t>
            </a:r>
            <a:endParaRPr lang="en-GB" b="1" dirty="0">
              <a:solidFill>
                <a:schemeClr val="tx1"/>
              </a:solidFill>
            </a:endParaRPr>
          </a:p>
        </p:txBody>
      </p:sp>
      <p:grpSp>
        <p:nvGrpSpPr>
          <p:cNvPr id="35" name="Group 34"/>
          <p:cNvGrpSpPr/>
          <p:nvPr/>
        </p:nvGrpSpPr>
        <p:grpSpPr>
          <a:xfrm>
            <a:off x="1018455" y="1274486"/>
            <a:ext cx="6345507" cy="3215048"/>
            <a:chOff x="1028925" y="839534"/>
            <a:chExt cx="6345507" cy="3215048"/>
          </a:xfrm>
        </p:grpSpPr>
        <p:cxnSp>
          <p:nvCxnSpPr>
            <p:cNvPr id="4" name="Straight Connector 3"/>
            <p:cNvCxnSpPr/>
            <p:nvPr/>
          </p:nvCxnSpPr>
          <p:spPr>
            <a:xfrm>
              <a:off x="2546648" y="1340769"/>
              <a:ext cx="0" cy="2232248"/>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46648" y="3573017"/>
              <a:ext cx="38884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35604" y="3685250"/>
              <a:ext cx="1338828" cy="369332"/>
            </a:xfrm>
            <a:prstGeom prst="rect">
              <a:avLst/>
            </a:prstGeom>
            <a:noFill/>
          </p:spPr>
          <p:txBody>
            <a:bodyPr wrap="none" rtlCol="0">
              <a:spAutoFit/>
            </a:bodyPr>
            <a:lstStyle/>
            <a:p>
              <a:r>
                <a:rPr lang="en-GB" dirty="0" smtClean="0"/>
                <a:t>PEB Model</a:t>
              </a:r>
              <a:endParaRPr lang="en-GB" dirty="0"/>
            </a:p>
          </p:txBody>
        </p:sp>
        <p:sp>
          <p:nvSpPr>
            <p:cNvPr id="8" name="TextBox 7"/>
            <p:cNvSpPr txBox="1"/>
            <p:nvPr/>
          </p:nvSpPr>
          <p:spPr>
            <a:xfrm>
              <a:off x="1028925" y="1340768"/>
              <a:ext cx="1505540" cy="923330"/>
            </a:xfrm>
            <a:prstGeom prst="rect">
              <a:avLst/>
            </a:prstGeom>
            <a:noFill/>
          </p:spPr>
          <p:txBody>
            <a:bodyPr wrap="none" rtlCol="0">
              <a:spAutoFit/>
            </a:bodyPr>
            <a:lstStyle/>
            <a:p>
              <a:r>
                <a:rPr lang="en-GB" dirty="0" smtClean="0"/>
                <a:t>Free energy</a:t>
              </a:r>
            </a:p>
            <a:p>
              <a:r>
                <a:rPr lang="en-GB" dirty="0" smtClean="0"/>
                <a:t>(Relative to </a:t>
              </a:r>
            </a:p>
            <a:p>
              <a:r>
                <a:rPr lang="en-GB" dirty="0" smtClean="0"/>
                <a:t>worst model)</a:t>
              </a:r>
              <a:endParaRPr lang="en-GB" dirty="0"/>
            </a:p>
          </p:txBody>
        </p:sp>
        <p:sp>
          <p:nvSpPr>
            <p:cNvPr id="13" name="Rectangle 12"/>
            <p:cNvSpPr/>
            <p:nvPr/>
          </p:nvSpPr>
          <p:spPr>
            <a:xfrm>
              <a:off x="3203848" y="2636912"/>
              <a:ext cx="504056" cy="93610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148064" y="1628800"/>
              <a:ext cx="504056" cy="194421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177594" y="3582145"/>
              <a:ext cx="556563" cy="369332"/>
            </a:xfrm>
            <a:prstGeom prst="rect">
              <a:avLst/>
            </a:prstGeom>
            <a:noFill/>
          </p:spPr>
          <p:txBody>
            <a:bodyPr wrap="none" rtlCol="0">
              <a:spAutoFit/>
            </a:bodyPr>
            <a:lstStyle/>
            <a:p>
              <a:r>
                <a:rPr lang="en-GB" dirty="0" smtClean="0"/>
                <a:t>Full</a:t>
              </a:r>
              <a:endParaRPr lang="en-GB" dirty="0"/>
            </a:p>
          </p:txBody>
        </p:sp>
        <p:sp>
          <p:nvSpPr>
            <p:cNvPr id="16" name="TextBox 15"/>
            <p:cNvSpPr txBox="1"/>
            <p:nvPr/>
          </p:nvSpPr>
          <p:spPr>
            <a:xfrm>
              <a:off x="4061140" y="3582145"/>
              <a:ext cx="607923" cy="369332"/>
            </a:xfrm>
            <a:prstGeom prst="rect">
              <a:avLst/>
            </a:prstGeom>
            <a:noFill/>
          </p:spPr>
          <p:txBody>
            <a:bodyPr wrap="none" rtlCol="0">
              <a:spAutoFit/>
            </a:bodyPr>
            <a:lstStyle/>
            <a:p>
              <a:r>
                <a:rPr lang="en-GB" dirty="0" smtClean="0"/>
                <a:t>FFA</a:t>
              </a:r>
              <a:endParaRPr lang="en-GB" dirty="0"/>
            </a:p>
          </p:txBody>
        </p:sp>
        <p:sp>
          <p:nvSpPr>
            <p:cNvPr id="18" name="TextBox 17"/>
            <p:cNvSpPr txBox="1"/>
            <p:nvPr/>
          </p:nvSpPr>
          <p:spPr>
            <a:xfrm>
              <a:off x="5100698" y="3582145"/>
              <a:ext cx="684803" cy="369332"/>
            </a:xfrm>
            <a:prstGeom prst="rect">
              <a:avLst/>
            </a:prstGeom>
            <a:noFill/>
          </p:spPr>
          <p:txBody>
            <a:bodyPr wrap="none" rtlCol="0">
              <a:spAutoFit/>
            </a:bodyPr>
            <a:lstStyle/>
            <a:p>
              <a:r>
                <a:rPr lang="en-GB" dirty="0" smtClean="0"/>
                <a:t>AMY</a:t>
              </a:r>
              <a:endParaRPr lang="en-GB" dirty="0"/>
            </a:p>
          </p:txBody>
        </p:sp>
        <p:cxnSp>
          <p:nvCxnSpPr>
            <p:cNvPr id="28" name="Straight Connector 27"/>
            <p:cNvCxnSpPr/>
            <p:nvPr/>
          </p:nvCxnSpPr>
          <p:spPr>
            <a:xfrm flipH="1">
              <a:off x="4713491" y="1628403"/>
              <a:ext cx="479002" cy="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16655" y="1333277"/>
              <a:ext cx="433132" cy="307777"/>
            </a:xfrm>
            <a:prstGeom prst="rect">
              <a:avLst/>
            </a:prstGeom>
            <a:noFill/>
          </p:spPr>
          <p:txBody>
            <a:bodyPr wrap="none" rtlCol="0">
              <a:spAutoFit/>
            </a:bodyPr>
            <a:lstStyle/>
            <a:p>
              <a:r>
                <a:rPr lang="en-GB" sz="1400" dirty="0" smtClean="0">
                  <a:solidFill>
                    <a:srgbClr val="C00000"/>
                  </a:solidFill>
                </a:rPr>
                <a:t>6.1</a:t>
              </a:r>
              <a:endParaRPr lang="en-GB" sz="1400" dirty="0">
                <a:solidFill>
                  <a:srgbClr val="C00000"/>
                </a:solidFill>
              </a:endParaRPr>
            </a:p>
          </p:txBody>
        </p:sp>
        <p:sp>
          <p:nvSpPr>
            <p:cNvPr id="31" name="TextBox 30"/>
            <p:cNvSpPr txBox="1"/>
            <p:nvPr/>
          </p:nvSpPr>
          <p:spPr>
            <a:xfrm>
              <a:off x="2803370" y="2341959"/>
              <a:ext cx="433132" cy="307777"/>
            </a:xfrm>
            <a:prstGeom prst="rect">
              <a:avLst/>
            </a:prstGeom>
            <a:noFill/>
          </p:spPr>
          <p:txBody>
            <a:bodyPr wrap="none" rtlCol="0">
              <a:spAutoFit/>
            </a:bodyPr>
            <a:lstStyle/>
            <a:p>
              <a:r>
                <a:rPr lang="en-GB" sz="1400" dirty="0">
                  <a:solidFill>
                    <a:srgbClr val="C00000"/>
                  </a:solidFill>
                </a:rPr>
                <a:t>3</a:t>
              </a:r>
              <a:r>
                <a:rPr lang="en-GB" sz="1400" dirty="0" smtClean="0">
                  <a:solidFill>
                    <a:srgbClr val="C00000"/>
                  </a:solidFill>
                </a:rPr>
                <a:t>.1</a:t>
              </a:r>
              <a:endParaRPr lang="en-GB" sz="1400" dirty="0">
                <a:solidFill>
                  <a:srgbClr val="C00000"/>
                </a:solidFill>
              </a:endParaRPr>
            </a:p>
          </p:txBody>
        </p:sp>
        <p:cxnSp>
          <p:nvCxnSpPr>
            <p:cNvPr id="32" name="Straight Connector 31"/>
            <p:cNvCxnSpPr/>
            <p:nvPr/>
          </p:nvCxnSpPr>
          <p:spPr>
            <a:xfrm flipH="1">
              <a:off x="2905803" y="2636912"/>
              <a:ext cx="479002" cy="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789985" y="839534"/>
              <a:ext cx="3134191" cy="369332"/>
            </a:xfrm>
            <a:prstGeom prst="rect">
              <a:avLst/>
            </a:prstGeom>
            <a:noFill/>
          </p:spPr>
          <p:txBody>
            <a:bodyPr wrap="none" rtlCol="0">
              <a:spAutoFit/>
            </a:bodyPr>
            <a:lstStyle/>
            <a:p>
              <a:r>
                <a:rPr lang="en-GB" dirty="0" smtClean="0"/>
                <a:t>Bayesian Model Comparison</a:t>
              </a:r>
              <a:endParaRPr lang="en-GB" dirty="0"/>
            </a:p>
          </p:txBody>
        </p:sp>
      </p:grpSp>
      <mc:AlternateContent xmlns:mc="http://schemas.openxmlformats.org/markup-compatibility/2006" xmlns:a14="http://schemas.microsoft.com/office/drawing/2010/main">
        <mc:Choice Requires="a14">
          <p:sp>
            <p:nvSpPr>
              <p:cNvPr id="36" name="TextBox 35"/>
              <p:cNvSpPr txBox="1"/>
              <p:nvPr/>
            </p:nvSpPr>
            <p:spPr>
              <a:xfrm>
                <a:off x="3272924" y="4797152"/>
                <a:ext cx="2397708" cy="640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𝐵</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𝐹</m:t>
                          </m:r>
                        </m:e>
                        <m:sub>
                          <m:r>
                            <a:rPr lang="en-GB" sz="2000" b="0" i="1" smtClean="0">
                              <a:latin typeface="Cambria Math" panose="02040503050406030204" pitchFamily="18" charset="0"/>
                            </a:rPr>
                            <m:t>𝐴𝑀𝑌</m:t>
                          </m:r>
                        </m:sub>
                      </m:sSub>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i="1">
                              <a:latin typeface="Cambria Math" panose="02040503050406030204" pitchFamily="18" charset="0"/>
                            </a:rPr>
                            <m:t>𝑝</m:t>
                          </m:r>
                          <m:r>
                            <a:rPr lang="en-GB" sz="2000" i="1">
                              <a:latin typeface="Cambria Math" panose="02040503050406030204" pitchFamily="18" charset="0"/>
                            </a:rPr>
                            <m:t>(</m:t>
                          </m:r>
                          <m:r>
                            <a:rPr lang="en-GB" sz="2000" i="1">
                              <a:latin typeface="Cambria Math" panose="02040503050406030204" pitchFamily="18" charset="0"/>
                            </a:rPr>
                            <m:t>𝑦</m:t>
                          </m:r>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𝑚</m:t>
                              </m:r>
                            </m:e>
                            <m:sub>
                              <m:r>
                                <a:rPr lang="en-GB" sz="2000" i="1">
                                  <a:latin typeface="Cambria Math" panose="02040503050406030204" pitchFamily="18" charset="0"/>
                                </a:rPr>
                                <m:t>𝐴𝑀𝑌</m:t>
                              </m:r>
                            </m:sub>
                          </m:sSub>
                          <m:r>
                            <a:rPr lang="en-GB" sz="2000" i="1">
                              <a:latin typeface="Cambria Math" panose="02040503050406030204" pitchFamily="18" charset="0"/>
                            </a:rPr>
                            <m:t>)</m:t>
                          </m:r>
                          <m:r>
                            <m:rPr>
                              <m:nor/>
                            </m:rPr>
                            <a:rPr lang="en-GB" sz="2000" dirty="0"/>
                            <m:t> </m:t>
                          </m:r>
                        </m:num>
                        <m:den>
                          <m:r>
                            <a:rPr lang="en-GB" sz="2000" b="0" i="1" smtClean="0">
                              <a:latin typeface="Cambria Math" panose="02040503050406030204" pitchFamily="18" charset="0"/>
                            </a:rPr>
                            <m:t>𝑝</m:t>
                          </m:r>
                          <m:r>
                            <a:rPr lang="en-GB" sz="2000" b="0" i="1" smtClean="0">
                              <a:latin typeface="Cambria Math" panose="02040503050406030204" pitchFamily="18" charset="0"/>
                            </a:rPr>
                            <m:t>(</m:t>
                          </m:r>
                          <m:r>
                            <a:rPr lang="en-GB" sz="2000" b="0" i="1" smtClean="0">
                              <a:latin typeface="Cambria Math" panose="02040503050406030204" pitchFamily="18" charset="0"/>
                            </a:rPr>
                            <m:t>𝑦</m:t>
                          </m:r>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𝑚</m:t>
                              </m:r>
                            </m:e>
                            <m:sub>
                              <m:r>
                                <a:rPr lang="en-GB" sz="2000" b="0" i="1" smtClean="0">
                                  <a:latin typeface="Cambria Math" panose="02040503050406030204" pitchFamily="18" charset="0"/>
                                </a:rPr>
                                <m:t>𝐹𝑈𝐿𝐿</m:t>
                              </m:r>
                            </m:sub>
                          </m:sSub>
                          <m:r>
                            <a:rPr lang="en-GB" sz="2000" b="0" i="1" smtClean="0">
                              <a:latin typeface="Cambria Math" panose="02040503050406030204" pitchFamily="18" charset="0"/>
                            </a:rPr>
                            <m:t>)</m:t>
                          </m:r>
                        </m:den>
                      </m:f>
                    </m:oMath>
                  </m:oMathPara>
                </a14:m>
                <a:endParaRPr lang="en-GB" sz="20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272924" y="4797152"/>
                <a:ext cx="2397708" cy="640816"/>
              </a:xfrm>
              <a:prstGeom prst="rect">
                <a:avLst/>
              </a:prstGeom>
              <a:blipFill rotWithShape="0">
                <a:blip r:embed="rId2"/>
                <a:stretch>
                  <a:fillRect/>
                </a:stretch>
              </a:blipFill>
            </p:spPr>
            <p:txBody>
              <a:bodyPr/>
              <a:lstStyle/>
              <a:p>
                <a:r>
                  <a:rPr lang="en-GB">
                    <a:noFill/>
                  </a:rPr>
                  <a:t> </a:t>
                </a:r>
              </a:p>
            </p:txBody>
          </p:sp>
        </mc:Fallback>
      </mc:AlternateContent>
      <p:sp>
        <p:nvSpPr>
          <p:cNvPr id="37" name="TextBox 36"/>
          <p:cNvSpPr txBox="1"/>
          <p:nvPr/>
        </p:nvSpPr>
        <p:spPr>
          <a:xfrm>
            <a:off x="385664" y="4650158"/>
            <a:ext cx="2383979" cy="923330"/>
          </a:xfrm>
          <a:prstGeom prst="rect">
            <a:avLst/>
          </a:prstGeom>
          <a:noFill/>
        </p:spPr>
        <p:txBody>
          <a:bodyPr wrap="square" rtlCol="0">
            <a:spAutoFit/>
          </a:bodyPr>
          <a:lstStyle/>
          <a:p>
            <a:r>
              <a:rPr lang="en-GB" dirty="0" smtClean="0"/>
              <a:t>We compare models’ evidence using the Bayes factor</a:t>
            </a:r>
            <a:endParaRPr lang="en-GB" dirty="0"/>
          </a:p>
        </p:txBody>
      </p:sp>
      <mc:AlternateContent xmlns:mc="http://schemas.openxmlformats.org/markup-compatibility/2006" xmlns:a14="http://schemas.microsoft.com/office/drawing/2010/main">
        <mc:Choice Requires="a14">
          <p:sp>
            <p:nvSpPr>
              <p:cNvPr id="40" name="TextBox 39"/>
              <p:cNvSpPr txBox="1"/>
              <p:nvPr/>
            </p:nvSpPr>
            <p:spPr>
              <a:xfrm>
                <a:off x="3253494" y="5895071"/>
                <a:ext cx="4656788"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log</m:t>
                          </m:r>
                        </m:fName>
                        <m:e>
                          <m:r>
                            <a:rPr lang="en-GB" sz="2000" b="0" i="1" smtClean="0">
                              <a:latin typeface="Cambria Math" panose="02040503050406030204" pitchFamily="18" charset="0"/>
                            </a:rPr>
                            <m:t>𝐵𝐹</m:t>
                          </m:r>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log</m:t>
                              </m:r>
                            </m:fName>
                            <m:e>
                              <m:r>
                                <a:rPr lang="en-GB" sz="2000" b="0" i="1" smtClean="0">
                                  <a:latin typeface="Cambria Math" panose="02040503050406030204" pitchFamily="18" charset="0"/>
                                </a:rPr>
                                <m:t>𝑝</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𝑦</m:t>
                                  </m:r>
                                </m:e>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𝑚</m:t>
                                      </m:r>
                                    </m:e>
                                    <m:sub>
                                      <m:r>
                                        <a:rPr lang="en-GB" sz="2000" b="0" i="1" smtClean="0">
                                          <a:latin typeface="Cambria Math" panose="02040503050406030204" pitchFamily="18" charset="0"/>
                                        </a:rPr>
                                        <m:t>𝐴𝑀𝑌</m:t>
                                      </m:r>
                                    </m:sub>
                                  </m:sSub>
                                </m:e>
                              </m:d>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log</m:t>
                                  </m:r>
                                </m:fName>
                                <m:e>
                                  <m:r>
                                    <a:rPr lang="en-GB" sz="2000" b="0" i="1" smtClean="0">
                                      <a:latin typeface="Cambria Math" panose="02040503050406030204" pitchFamily="18" charset="0"/>
                                    </a:rPr>
                                    <m:t>𝑝</m:t>
                                  </m:r>
                                  <m:r>
                                    <a:rPr lang="en-GB" sz="2000" b="0" i="1" smtClean="0">
                                      <a:latin typeface="Cambria Math" panose="02040503050406030204" pitchFamily="18" charset="0"/>
                                    </a:rPr>
                                    <m:t>(</m:t>
                                  </m:r>
                                  <m:r>
                                    <a:rPr lang="en-GB" sz="2000" b="0" i="1" smtClean="0">
                                      <a:latin typeface="Cambria Math" panose="02040503050406030204" pitchFamily="18" charset="0"/>
                                    </a:rPr>
                                    <m:t>𝑦</m:t>
                                  </m:r>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𝑚</m:t>
                                      </m:r>
                                    </m:e>
                                    <m:sub>
                                      <m:r>
                                        <a:rPr lang="en-GB" sz="2000" b="0" i="1" smtClean="0">
                                          <a:latin typeface="Cambria Math" panose="02040503050406030204" pitchFamily="18" charset="0"/>
                                        </a:rPr>
                                        <m:t>𝐹𝑈𝐿𝐿</m:t>
                                      </m:r>
                                    </m:sub>
                                  </m:sSub>
                                  <m:r>
                                    <a:rPr lang="en-GB" sz="2000" b="0" i="1" smtClean="0">
                                      <a:latin typeface="Cambria Math" panose="02040503050406030204" pitchFamily="18" charset="0"/>
                                    </a:rPr>
                                    <m:t>)</m:t>
                                  </m:r>
                                </m:e>
                              </m:func>
                            </m:e>
                          </m:func>
                        </m:e>
                      </m:func>
                    </m:oMath>
                  </m:oMathPara>
                </a14:m>
                <a:r>
                  <a:rPr lang="en-GB" sz="2000" b="0" dirty="0" smtClean="0"/>
                  <a:t/>
                </a:r>
                <a:br>
                  <a:rPr lang="en-GB" sz="2000" b="0" dirty="0" smtClean="0"/>
                </a:br>
                <a:endParaRPr lang="en-GB" sz="2000" b="0" dirty="0" smtClean="0"/>
              </a:p>
            </p:txBody>
          </p:sp>
        </mc:Choice>
        <mc:Fallback xmlns="">
          <p:sp>
            <p:nvSpPr>
              <p:cNvPr id="40" name="TextBox 39"/>
              <p:cNvSpPr txBox="1">
                <a:spLocks noRot="1" noChangeAspect="1" noMove="1" noResize="1" noEditPoints="1" noAdjustHandles="1" noChangeArrowheads="1" noChangeShapeType="1" noTextEdit="1"/>
              </p:cNvSpPr>
              <p:nvPr/>
            </p:nvSpPr>
            <p:spPr>
              <a:xfrm>
                <a:off x="3253494" y="5895071"/>
                <a:ext cx="4656788" cy="307841"/>
              </a:xfrm>
              <a:prstGeom prst="rect">
                <a:avLst/>
              </a:prstGeom>
              <a:blipFill rotWithShape="0">
                <a:blip r:embed="rId3"/>
                <a:stretch>
                  <a:fillRect l="-1440" r="-1440" b="-372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3943994" y="6293719"/>
                <a:ext cx="1959319" cy="424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𝐹</m:t>
                          </m:r>
                        </m:e>
                        <m:sub>
                          <m:r>
                            <a:rPr lang="en-GB" sz="2000" i="1">
                              <a:latin typeface="Cambria Math" panose="02040503050406030204" pitchFamily="18" charset="0"/>
                            </a:rPr>
                            <m:t>𝑎𝑚𝑦</m:t>
                          </m:r>
                        </m:sub>
                      </m:sSub>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𝐹</m:t>
                          </m:r>
                        </m:e>
                        <m:sub>
                          <m:r>
                            <a:rPr lang="en-GB" sz="2000" i="1">
                              <a:latin typeface="Cambria Math" panose="02040503050406030204" pitchFamily="18" charset="0"/>
                            </a:rPr>
                            <m:t>𝐹𝑈𝐿𝐿</m:t>
                          </m:r>
                        </m:sub>
                      </m:sSub>
                    </m:oMath>
                  </m:oMathPara>
                </a14:m>
                <a:endParaRPr lang="en-GB" sz="2000" dirty="0"/>
              </a:p>
            </p:txBody>
          </p:sp>
        </mc:Choice>
        <mc:Fallback xmlns="">
          <p:sp>
            <p:nvSpPr>
              <p:cNvPr id="41" name="Rectangle 40"/>
              <p:cNvSpPr>
                <a:spLocks noRot="1" noChangeAspect="1" noMove="1" noResize="1" noEditPoints="1" noAdjustHandles="1" noChangeArrowheads="1" noChangeShapeType="1" noTextEdit="1"/>
              </p:cNvSpPr>
              <p:nvPr/>
            </p:nvSpPr>
            <p:spPr>
              <a:xfrm>
                <a:off x="3943994" y="6293719"/>
                <a:ext cx="1959319" cy="424283"/>
              </a:xfrm>
              <a:prstGeom prst="rect">
                <a:avLst/>
              </a:prstGeom>
              <a:blipFill rotWithShape="0">
                <a:blip r:embed="rId4"/>
                <a:stretch>
                  <a:fillRect b="-5714"/>
                </a:stretch>
              </a:blipFill>
            </p:spPr>
            <p:txBody>
              <a:bodyPr/>
              <a:lstStyle/>
              <a:p>
                <a:r>
                  <a:rPr lang="en-GB">
                    <a:noFill/>
                  </a:rPr>
                  <a:t> </a:t>
                </a:r>
              </a:p>
            </p:txBody>
          </p:sp>
        </mc:Fallback>
      </mc:AlternateContent>
      <p:sp>
        <p:nvSpPr>
          <p:cNvPr id="42" name="TextBox 41"/>
          <p:cNvSpPr txBox="1"/>
          <p:nvPr/>
        </p:nvSpPr>
        <p:spPr>
          <a:xfrm>
            <a:off x="6413504" y="4956084"/>
            <a:ext cx="2281394" cy="369332"/>
          </a:xfrm>
          <a:prstGeom prst="rect">
            <a:avLst/>
          </a:prstGeom>
          <a:noFill/>
        </p:spPr>
        <p:txBody>
          <a:bodyPr wrap="none" rtlCol="0">
            <a:spAutoFit/>
          </a:bodyPr>
          <a:lstStyle/>
          <a:p>
            <a:r>
              <a:rPr lang="en-GB" dirty="0" smtClean="0">
                <a:solidFill>
                  <a:srgbClr val="C00000"/>
                </a:solidFill>
              </a:rPr>
              <a:t>20 = 95% probability</a:t>
            </a:r>
            <a:endParaRPr lang="en-GB" dirty="0">
              <a:solidFill>
                <a:srgbClr val="C00000"/>
              </a:solidFill>
            </a:endParaRPr>
          </a:p>
        </p:txBody>
      </p:sp>
      <p:sp>
        <p:nvSpPr>
          <p:cNvPr id="43" name="TextBox 42"/>
          <p:cNvSpPr txBox="1"/>
          <p:nvPr/>
        </p:nvSpPr>
        <p:spPr>
          <a:xfrm>
            <a:off x="6477624" y="6348670"/>
            <a:ext cx="2153154" cy="369332"/>
          </a:xfrm>
          <a:prstGeom prst="rect">
            <a:avLst/>
          </a:prstGeom>
          <a:noFill/>
        </p:spPr>
        <p:txBody>
          <a:bodyPr wrap="none" rtlCol="0">
            <a:spAutoFit/>
          </a:bodyPr>
          <a:lstStyle/>
          <a:p>
            <a:r>
              <a:rPr lang="en-GB" dirty="0" smtClean="0">
                <a:solidFill>
                  <a:srgbClr val="C00000"/>
                </a:solidFill>
              </a:rPr>
              <a:t>3 = 95% probability</a:t>
            </a:r>
            <a:endParaRPr lang="en-GB" dirty="0">
              <a:solidFill>
                <a:srgbClr val="C00000"/>
              </a:solidFill>
            </a:endParaRPr>
          </a:p>
        </p:txBody>
      </p:sp>
    </p:spTree>
    <p:extLst>
      <p:ext uri="{BB962C8B-B14F-4D97-AF65-F5344CB8AC3E}">
        <p14:creationId xmlns:p14="http://schemas.microsoft.com/office/powerpoint/2010/main" val="23809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87624" y="2204864"/>
            <a:ext cx="6346029" cy="2742646"/>
            <a:chOff x="1043608" y="4077072"/>
            <a:chExt cx="6346029" cy="2742646"/>
          </a:xfrm>
        </p:grpSpPr>
        <p:cxnSp>
          <p:nvCxnSpPr>
            <p:cNvPr id="3" name="Straight Connector 2"/>
            <p:cNvCxnSpPr/>
            <p:nvPr/>
          </p:nvCxnSpPr>
          <p:spPr>
            <a:xfrm>
              <a:off x="2561331" y="4077073"/>
              <a:ext cx="0" cy="2232248"/>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561331" y="6309321"/>
              <a:ext cx="38884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43608" y="4077072"/>
              <a:ext cx="1236236" cy="646331"/>
            </a:xfrm>
            <a:prstGeom prst="rect">
              <a:avLst/>
            </a:prstGeom>
            <a:noFill/>
          </p:spPr>
          <p:txBody>
            <a:bodyPr wrap="none" rtlCol="0">
              <a:spAutoFit/>
            </a:bodyPr>
            <a:lstStyle/>
            <a:p>
              <a:r>
                <a:rPr lang="en-GB" dirty="0" smtClean="0"/>
                <a:t>Model </a:t>
              </a:r>
            </a:p>
            <a:p>
              <a:r>
                <a:rPr lang="en-GB" dirty="0" smtClean="0"/>
                <a:t>probability</a:t>
              </a:r>
              <a:endParaRPr lang="en-GB" dirty="0"/>
            </a:p>
          </p:txBody>
        </p:sp>
        <p:sp>
          <p:nvSpPr>
            <p:cNvPr id="6" name="TextBox 5"/>
            <p:cNvSpPr txBox="1"/>
            <p:nvPr/>
          </p:nvSpPr>
          <p:spPr>
            <a:xfrm>
              <a:off x="6050809" y="6450386"/>
              <a:ext cx="1338828" cy="369332"/>
            </a:xfrm>
            <a:prstGeom prst="rect">
              <a:avLst/>
            </a:prstGeom>
            <a:noFill/>
          </p:spPr>
          <p:txBody>
            <a:bodyPr wrap="none" rtlCol="0">
              <a:spAutoFit/>
            </a:bodyPr>
            <a:lstStyle/>
            <a:p>
              <a:r>
                <a:rPr lang="en-GB" dirty="0" smtClean="0"/>
                <a:t>PEB Model</a:t>
              </a:r>
              <a:endParaRPr lang="en-GB" dirty="0"/>
            </a:p>
          </p:txBody>
        </p:sp>
        <p:sp>
          <p:nvSpPr>
            <p:cNvPr id="7" name="TextBox 6"/>
            <p:cNvSpPr txBox="1"/>
            <p:nvPr/>
          </p:nvSpPr>
          <p:spPr>
            <a:xfrm>
              <a:off x="3169574" y="6327741"/>
              <a:ext cx="556563" cy="369332"/>
            </a:xfrm>
            <a:prstGeom prst="rect">
              <a:avLst/>
            </a:prstGeom>
            <a:noFill/>
          </p:spPr>
          <p:txBody>
            <a:bodyPr wrap="none" rtlCol="0">
              <a:spAutoFit/>
            </a:bodyPr>
            <a:lstStyle/>
            <a:p>
              <a:r>
                <a:rPr lang="en-GB" dirty="0" smtClean="0"/>
                <a:t>Full</a:t>
              </a:r>
              <a:endParaRPr lang="en-GB" dirty="0"/>
            </a:p>
          </p:txBody>
        </p:sp>
        <p:sp>
          <p:nvSpPr>
            <p:cNvPr id="8" name="TextBox 7"/>
            <p:cNvSpPr txBox="1"/>
            <p:nvPr/>
          </p:nvSpPr>
          <p:spPr>
            <a:xfrm>
              <a:off x="4053120" y="6327741"/>
              <a:ext cx="607923" cy="369332"/>
            </a:xfrm>
            <a:prstGeom prst="rect">
              <a:avLst/>
            </a:prstGeom>
            <a:noFill/>
          </p:spPr>
          <p:txBody>
            <a:bodyPr wrap="none" rtlCol="0">
              <a:spAutoFit/>
            </a:bodyPr>
            <a:lstStyle/>
            <a:p>
              <a:r>
                <a:rPr lang="en-GB" dirty="0" smtClean="0"/>
                <a:t>FFA</a:t>
              </a:r>
              <a:endParaRPr lang="en-GB" dirty="0"/>
            </a:p>
          </p:txBody>
        </p:sp>
        <p:sp>
          <p:nvSpPr>
            <p:cNvPr id="9" name="TextBox 8"/>
            <p:cNvSpPr txBox="1"/>
            <p:nvPr/>
          </p:nvSpPr>
          <p:spPr>
            <a:xfrm>
              <a:off x="5092678" y="6327741"/>
              <a:ext cx="684803" cy="369332"/>
            </a:xfrm>
            <a:prstGeom prst="rect">
              <a:avLst/>
            </a:prstGeom>
            <a:noFill/>
          </p:spPr>
          <p:txBody>
            <a:bodyPr wrap="none" rtlCol="0">
              <a:spAutoFit/>
            </a:bodyPr>
            <a:lstStyle/>
            <a:p>
              <a:r>
                <a:rPr lang="en-GB" dirty="0" smtClean="0"/>
                <a:t>AMY</a:t>
              </a:r>
              <a:endParaRPr lang="en-GB" dirty="0"/>
            </a:p>
          </p:txBody>
        </p:sp>
        <p:sp>
          <p:nvSpPr>
            <p:cNvPr id="10" name="Rectangle 9"/>
            <p:cNvSpPr/>
            <p:nvPr/>
          </p:nvSpPr>
          <p:spPr>
            <a:xfrm>
              <a:off x="5152118" y="4365735"/>
              <a:ext cx="504056" cy="194421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179597" y="6143303"/>
              <a:ext cx="504056" cy="165123"/>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flipH="1">
              <a:off x="4669063" y="4365735"/>
              <a:ext cx="479002" cy="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59115" y="4216201"/>
              <a:ext cx="532518" cy="307777"/>
            </a:xfrm>
            <a:prstGeom prst="rect">
              <a:avLst/>
            </a:prstGeom>
            <a:noFill/>
          </p:spPr>
          <p:txBody>
            <a:bodyPr wrap="none" rtlCol="0">
              <a:spAutoFit/>
            </a:bodyPr>
            <a:lstStyle/>
            <a:p>
              <a:r>
                <a:rPr lang="en-GB" sz="1400" dirty="0" smtClean="0">
                  <a:solidFill>
                    <a:srgbClr val="C00000"/>
                  </a:solidFill>
                </a:rPr>
                <a:t>0.95</a:t>
              </a:r>
              <a:endParaRPr lang="en-GB" sz="1400" dirty="0">
                <a:solidFill>
                  <a:srgbClr val="C00000"/>
                </a:solidFill>
              </a:endParaRPr>
            </a:p>
          </p:txBody>
        </p:sp>
      </p:grpSp>
      <p:sp>
        <p:nvSpPr>
          <p:cNvPr id="14" name="TextBox 13"/>
          <p:cNvSpPr txBox="1"/>
          <p:nvPr/>
        </p:nvSpPr>
        <p:spPr>
          <a:xfrm>
            <a:off x="236837" y="614349"/>
            <a:ext cx="7137595"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7. Test hypotheses</a:t>
            </a:r>
            <a:endParaRPr lang="en-GB" b="1" dirty="0">
              <a:solidFill>
                <a:schemeClr val="tx1"/>
              </a:solidFill>
            </a:endParaRPr>
          </a:p>
        </p:txBody>
      </p:sp>
    </p:spTree>
    <p:extLst>
      <p:ext uri="{BB962C8B-B14F-4D97-AF65-F5344CB8AC3E}">
        <p14:creationId xmlns:p14="http://schemas.microsoft.com/office/powerpoint/2010/main" val="606566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48680"/>
            <a:ext cx="8489950" cy="1296988"/>
          </a:xfrm>
        </p:spPr>
        <p:txBody>
          <a:bodyPr/>
          <a:lstStyle/>
          <a:p>
            <a:r>
              <a:rPr lang="en-GB" dirty="0" smtClean="0"/>
              <a:t>The system of interest</a:t>
            </a:r>
            <a:endParaRPr lang="en-GB" dirty="0"/>
          </a:p>
        </p:txBody>
      </p:sp>
      <p:pic>
        <p:nvPicPr>
          <p:cNvPr id="12290" name="Picture 2" descr="C:\Users\pzeidman\Downloads\2961565820_5a03199811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4219" y="1819978"/>
            <a:ext cx="2123800" cy="2163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28184" y="6351711"/>
            <a:ext cx="2915816" cy="461665"/>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4"/>
              </a:rPr>
              <a:t>CC 2.0</a:t>
            </a:r>
            <a:endParaRPr lang="en-GB" sz="1200" dirty="0">
              <a:solidFill>
                <a:schemeClr val="tx1">
                  <a:lumMod val="50000"/>
                  <a:lumOff val="50000"/>
                </a:schemeClr>
              </a:solidFill>
            </a:endParaRPr>
          </a:p>
        </p:txBody>
      </p:sp>
      <p:grpSp>
        <p:nvGrpSpPr>
          <p:cNvPr id="12310" name="Group 12309"/>
          <p:cNvGrpSpPr/>
          <p:nvPr/>
        </p:nvGrpSpPr>
        <p:grpSpPr>
          <a:xfrm>
            <a:off x="532573" y="1340768"/>
            <a:ext cx="2297200" cy="2642810"/>
            <a:chOff x="532573" y="1340768"/>
            <a:chExt cx="2297200" cy="2642810"/>
          </a:xfrm>
        </p:grpSpPr>
        <p:pic>
          <p:nvPicPr>
            <p:cNvPr id="12295" name="Picture 7" descr="D:\Documents\teaching\spm course\starfield.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959" t="11791" r="23378" b="16482"/>
            <a:stretch/>
          </p:blipFill>
          <p:spPr bwMode="auto">
            <a:xfrm>
              <a:off x="566129" y="1819978"/>
              <a:ext cx="2263644"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2573" y="1340768"/>
              <a:ext cx="2232248" cy="338554"/>
            </a:xfrm>
            <a:prstGeom prst="rect">
              <a:avLst/>
            </a:prstGeom>
            <a:noFill/>
          </p:spPr>
          <p:txBody>
            <a:bodyPr wrap="square" rtlCol="0">
              <a:spAutoFit/>
            </a:bodyPr>
            <a:lstStyle/>
            <a:p>
              <a:r>
                <a:rPr lang="en-GB" sz="1600" dirty="0" smtClean="0"/>
                <a:t>Experimental Stimulus</a:t>
              </a:r>
              <a:endParaRPr lang="en-GB" sz="1600" dirty="0"/>
            </a:p>
          </p:txBody>
        </p:sp>
      </p:grpSp>
      <p:sp>
        <p:nvSpPr>
          <p:cNvPr id="17" name="TextBox 16"/>
          <p:cNvSpPr txBox="1"/>
          <p:nvPr/>
        </p:nvSpPr>
        <p:spPr>
          <a:xfrm>
            <a:off x="3298716" y="1340768"/>
            <a:ext cx="2337751" cy="338554"/>
          </a:xfrm>
          <a:prstGeom prst="rect">
            <a:avLst/>
          </a:prstGeom>
          <a:noFill/>
        </p:spPr>
        <p:txBody>
          <a:bodyPr wrap="square" rtlCol="0">
            <a:spAutoFit/>
          </a:bodyPr>
          <a:lstStyle/>
          <a:p>
            <a:pPr algn="ctr"/>
            <a:r>
              <a:rPr lang="en-GB" sz="1600" dirty="0" smtClean="0"/>
              <a:t>(Hidden) Neural Activity</a:t>
            </a:r>
            <a:endParaRPr lang="en-GB" sz="1600" dirty="0"/>
          </a:p>
        </p:txBody>
      </p:sp>
      <p:cxnSp>
        <p:nvCxnSpPr>
          <p:cNvPr id="10" name="Straight Arrow Connector 9"/>
          <p:cNvCxnSpPr/>
          <p:nvPr/>
        </p:nvCxnSpPr>
        <p:spPr>
          <a:xfrm>
            <a:off x="2870096"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313" name="Group 12312"/>
          <p:cNvGrpSpPr/>
          <p:nvPr/>
        </p:nvGrpSpPr>
        <p:grpSpPr>
          <a:xfrm>
            <a:off x="5641485" y="1340768"/>
            <a:ext cx="2852855" cy="2642810"/>
            <a:chOff x="5641485" y="1340768"/>
            <a:chExt cx="2852855" cy="2642810"/>
          </a:xfrm>
        </p:grpSpPr>
        <p:pic>
          <p:nvPicPr>
            <p:cNvPr id="7" name="Picture 5" descr="http://www.carl-olsson.com/wp-content/uploads/2012/08/siemens-magnetom-trio-a-tim-system-3-t-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212531" y="1819978"/>
              <a:ext cx="2247901"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5641485" y="2902084"/>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62092" y="1340768"/>
              <a:ext cx="2232248" cy="338554"/>
            </a:xfrm>
            <a:prstGeom prst="rect">
              <a:avLst/>
            </a:prstGeom>
            <a:noFill/>
          </p:spPr>
          <p:txBody>
            <a:bodyPr wrap="square" rtlCol="0">
              <a:spAutoFit/>
            </a:bodyPr>
            <a:lstStyle/>
            <a:p>
              <a:pPr algn="ctr"/>
              <a:r>
                <a:rPr lang="en-GB" sz="1600" dirty="0" smtClean="0"/>
                <a:t>Observations (BOLD)</a:t>
              </a:r>
              <a:endParaRPr lang="en-GB" sz="1600" dirty="0"/>
            </a:p>
          </p:txBody>
        </p:sp>
      </p:grpSp>
      <p:grpSp>
        <p:nvGrpSpPr>
          <p:cNvPr id="12314" name="Group 12313"/>
          <p:cNvGrpSpPr/>
          <p:nvPr/>
        </p:nvGrpSpPr>
        <p:grpSpPr>
          <a:xfrm>
            <a:off x="6228184" y="4343618"/>
            <a:ext cx="2208624" cy="1753801"/>
            <a:chOff x="6228184" y="4343618"/>
            <a:chExt cx="2208624" cy="1753801"/>
          </a:xfrm>
        </p:grpSpPr>
        <p:sp>
          <p:nvSpPr>
            <p:cNvPr id="47" name="Rectangle 46"/>
            <p:cNvSpPr/>
            <p:nvPr/>
          </p:nvSpPr>
          <p:spPr>
            <a:xfrm>
              <a:off x="6228184"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Arrow Connector 58"/>
            <p:cNvCxnSpPr/>
            <p:nvPr/>
          </p:nvCxnSpPr>
          <p:spPr>
            <a:xfrm>
              <a:off x="6595080" y="5808310"/>
              <a:ext cx="1728956"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913908" y="5789642"/>
              <a:ext cx="522900" cy="307777"/>
            </a:xfrm>
            <a:prstGeom prst="rect">
              <a:avLst/>
            </a:prstGeom>
            <a:noFill/>
          </p:spPr>
          <p:txBody>
            <a:bodyPr wrap="none" rtlCol="0">
              <a:spAutoFit/>
            </a:bodyPr>
            <a:lstStyle/>
            <a:p>
              <a:r>
                <a:rPr lang="en-GB" sz="1400" dirty="0" smtClean="0"/>
                <a:t>time</a:t>
              </a:r>
              <a:endParaRPr lang="en-GB" sz="1400" dirty="0"/>
            </a:p>
          </p:txBody>
        </p:sp>
        <p:sp>
          <p:nvSpPr>
            <p:cNvPr id="61" name="TextBox 60"/>
            <p:cNvSpPr txBox="1"/>
            <p:nvPr/>
          </p:nvSpPr>
          <p:spPr>
            <a:xfrm>
              <a:off x="6916299" y="4406334"/>
              <a:ext cx="1031116" cy="369332"/>
            </a:xfrm>
            <a:prstGeom prst="rect">
              <a:avLst/>
            </a:prstGeom>
            <a:noFill/>
          </p:spPr>
          <p:txBody>
            <a:bodyPr wrap="none" rtlCol="0">
              <a:spAutoFit/>
            </a:bodyPr>
            <a:lstStyle/>
            <a:p>
              <a:r>
                <a:rPr lang="en-GB" dirty="0" smtClean="0"/>
                <a:t>Vector y</a:t>
              </a:r>
              <a:endParaRPr lang="en-GB" dirty="0"/>
            </a:p>
          </p:txBody>
        </p:sp>
        <p:pic>
          <p:nvPicPr>
            <p:cNvPr id="12299" name="Picture 10" descr="D:\Documents\teaching\spm course\timeseries.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602700" y="4736028"/>
              <a:ext cx="1678755"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Arrow Connector 80"/>
            <p:cNvCxnSpPr/>
            <p:nvPr/>
          </p:nvCxnSpPr>
          <p:spPr>
            <a:xfrm flipV="1">
              <a:off x="6595080" y="4821927"/>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rot="16200000">
              <a:off x="6059758" y="5030577"/>
              <a:ext cx="673582" cy="307777"/>
            </a:xfrm>
            <a:prstGeom prst="rect">
              <a:avLst/>
            </a:prstGeom>
            <a:noFill/>
          </p:spPr>
          <p:txBody>
            <a:bodyPr wrap="none" rtlCol="0">
              <a:spAutoFit/>
            </a:bodyPr>
            <a:lstStyle/>
            <a:p>
              <a:r>
                <a:rPr lang="en-GB" sz="1400" dirty="0" smtClean="0"/>
                <a:t>BOLD</a:t>
              </a:r>
              <a:endParaRPr lang="en-GB" sz="1400" dirty="0"/>
            </a:p>
          </p:txBody>
        </p:sp>
      </p:grpSp>
      <p:grpSp>
        <p:nvGrpSpPr>
          <p:cNvPr id="12312" name="Group 12311"/>
          <p:cNvGrpSpPr/>
          <p:nvPr/>
        </p:nvGrpSpPr>
        <p:grpSpPr>
          <a:xfrm>
            <a:off x="3371488" y="4343618"/>
            <a:ext cx="2208624" cy="1753801"/>
            <a:chOff x="3371488" y="4343618"/>
            <a:chExt cx="2208624" cy="1753801"/>
          </a:xfrm>
        </p:grpSpPr>
        <p:sp>
          <p:nvSpPr>
            <p:cNvPr id="94" name="Rectangle 93"/>
            <p:cNvSpPr/>
            <p:nvPr/>
          </p:nvSpPr>
          <p:spPr>
            <a:xfrm>
              <a:off x="3371488"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4295780" y="5126414"/>
              <a:ext cx="360040" cy="369332"/>
            </a:xfrm>
            <a:prstGeom prst="rect">
              <a:avLst/>
            </a:prstGeom>
            <a:noFill/>
          </p:spPr>
          <p:txBody>
            <a:bodyPr wrap="square" rtlCol="0">
              <a:spAutoFit/>
            </a:bodyPr>
            <a:lstStyle/>
            <a:p>
              <a:r>
                <a:rPr lang="en-GB" b="1" dirty="0" smtClean="0"/>
                <a:t>?</a:t>
              </a:r>
              <a:endParaRPr lang="en-GB" b="1" dirty="0"/>
            </a:p>
          </p:txBody>
        </p:sp>
      </p:grpSp>
      <p:grpSp>
        <p:nvGrpSpPr>
          <p:cNvPr id="12311" name="Group 12310"/>
          <p:cNvGrpSpPr/>
          <p:nvPr/>
        </p:nvGrpSpPr>
        <p:grpSpPr>
          <a:xfrm>
            <a:off x="563176" y="4343618"/>
            <a:ext cx="2208624" cy="1753801"/>
            <a:chOff x="563176" y="4343618"/>
            <a:chExt cx="2208624" cy="1753801"/>
          </a:xfrm>
        </p:grpSpPr>
        <p:sp>
          <p:nvSpPr>
            <p:cNvPr id="41" name="Rectangle 40"/>
            <p:cNvSpPr/>
            <p:nvPr/>
          </p:nvSpPr>
          <p:spPr>
            <a:xfrm>
              <a:off x="563176"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3176" y="5431358"/>
              <a:ext cx="380169" cy="307777"/>
            </a:xfrm>
            <a:prstGeom prst="rect">
              <a:avLst/>
            </a:prstGeom>
            <a:noFill/>
          </p:spPr>
          <p:txBody>
            <a:bodyPr wrap="none" rtlCol="0">
              <a:spAutoFit/>
            </a:bodyPr>
            <a:lstStyle/>
            <a:p>
              <a:r>
                <a:rPr lang="en-GB" sz="1400" dirty="0" smtClean="0"/>
                <a:t>off</a:t>
              </a:r>
              <a:endParaRPr lang="en-GB" sz="1400" dirty="0"/>
            </a:p>
          </p:txBody>
        </p:sp>
        <p:sp>
          <p:nvSpPr>
            <p:cNvPr id="39" name="TextBox 38"/>
            <p:cNvSpPr txBox="1"/>
            <p:nvPr/>
          </p:nvSpPr>
          <p:spPr>
            <a:xfrm>
              <a:off x="563176" y="4802480"/>
              <a:ext cx="383438" cy="307777"/>
            </a:xfrm>
            <a:prstGeom prst="rect">
              <a:avLst/>
            </a:prstGeom>
            <a:noFill/>
          </p:spPr>
          <p:txBody>
            <a:bodyPr wrap="none" rtlCol="0">
              <a:spAutoFit/>
            </a:bodyPr>
            <a:lstStyle/>
            <a:p>
              <a:r>
                <a:rPr lang="en-GB" sz="1400" dirty="0" smtClean="0"/>
                <a:t>on</a:t>
              </a:r>
              <a:endParaRPr lang="en-GB" sz="1400" dirty="0"/>
            </a:p>
          </p:txBody>
        </p:sp>
        <p:cxnSp>
          <p:nvCxnSpPr>
            <p:cNvPr id="30" name="Straight Arrow Connector 29"/>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48900" y="5789642"/>
              <a:ext cx="522900" cy="307777"/>
            </a:xfrm>
            <a:prstGeom prst="rect">
              <a:avLst/>
            </a:prstGeom>
            <a:noFill/>
          </p:spPr>
          <p:txBody>
            <a:bodyPr wrap="none" rtlCol="0">
              <a:spAutoFit/>
            </a:bodyPr>
            <a:lstStyle/>
            <a:p>
              <a:r>
                <a:rPr lang="en-GB" sz="1400" dirty="0" smtClean="0"/>
                <a:t>time</a:t>
              </a:r>
              <a:endParaRPr lang="en-GB" sz="1400" dirty="0"/>
            </a:p>
          </p:txBody>
        </p:sp>
        <p:sp>
          <p:nvSpPr>
            <p:cNvPr id="40" name="TextBox 39"/>
            <p:cNvSpPr txBox="1"/>
            <p:nvPr/>
          </p:nvSpPr>
          <p:spPr>
            <a:xfrm>
              <a:off x="1251291" y="4406334"/>
              <a:ext cx="1031116" cy="369332"/>
            </a:xfrm>
            <a:prstGeom prst="rect">
              <a:avLst/>
            </a:prstGeom>
            <a:noFill/>
          </p:spPr>
          <p:txBody>
            <a:bodyPr wrap="none" rtlCol="0">
              <a:spAutoFit/>
            </a:bodyPr>
            <a:lstStyle/>
            <a:p>
              <a:r>
                <a:rPr lang="en-GB" dirty="0" smtClean="0"/>
                <a:t>Vector u</a:t>
              </a:r>
              <a:endParaRPr lang="en-GB" dirty="0"/>
            </a:p>
          </p:txBody>
        </p:sp>
        <p:cxnSp>
          <p:nvCxnSpPr>
            <p:cNvPr id="124" name="Straight Arrow Connector 123"/>
            <p:cNvCxnSpPr/>
            <p:nvPr/>
          </p:nvCxnSpPr>
          <p:spPr>
            <a:xfrm flipV="1">
              <a:off x="996654" y="4810100"/>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151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10"/>
                                        </p:tgtEl>
                                        <p:attrNameLst>
                                          <p:attrName>style.visibility</p:attrName>
                                        </p:attrNameLst>
                                      </p:cBhvr>
                                      <p:to>
                                        <p:strVal val="visible"/>
                                      </p:to>
                                    </p:set>
                                    <p:animEffect transition="in" filter="fade">
                                      <p:cBhvr>
                                        <p:cTn id="7" dur="500"/>
                                        <p:tgtEl>
                                          <p:spTgt spid="12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11"/>
                                        </p:tgtEl>
                                        <p:attrNameLst>
                                          <p:attrName>style.visibility</p:attrName>
                                        </p:attrNameLst>
                                      </p:cBhvr>
                                      <p:to>
                                        <p:strVal val="visible"/>
                                      </p:to>
                                    </p:set>
                                    <p:animEffect transition="in" filter="fade">
                                      <p:cBhvr>
                                        <p:cTn id="12" dur="500"/>
                                        <p:tgtEl>
                                          <p:spTgt spid="123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fade">
                                      <p:cBhvr>
                                        <p:cTn id="20" dur="500"/>
                                        <p:tgtEl>
                                          <p:spTgt spid="1229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312"/>
                                        </p:tgtEl>
                                        <p:attrNameLst>
                                          <p:attrName>style.visibility</p:attrName>
                                        </p:attrNameLst>
                                      </p:cBhvr>
                                      <p:to>
                                        <p:strVal val="visible"/>
                                      </p:to>
                                    </p:set>
                                    <p:animEffect transition="in" filter="fade">
                                      <p:cBhvr>
                                        <p:cTn id="28" dur="500"/>
                                        <p:tgtEl>
                                          <p:spTgt spid="123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313"/>
                                        </p:tgtEl>
                                        <p:attrNameLst>
                                          <p:attrName>style.visibility</p:attrName>
                                        </p:attrNameLst>
                                      </p:cBhvr>
                                      <p:to>
                                        <p:strVal val="visible"/>
                                      </p:to>
                                    </p:set>
                                    <p:animEffect transition="in" filter="fade">
                                      <p:cBhvr>
                                        <p:cTn id="33" dur="500"/>
                                        <p:tgtEl>
                                          <p:spTgt spid="123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314"/>
                                        </p:tgtEl>
                                        <p:attrNameLst>
                                          <p:attrName>style.visibility</p:attrName>
                                        </p:attrNameLst>
                                      </p:cBhvr>
                                      <p:to>
                                        <p:strVal val="visible"/>
                                      </p:to>
                                    </p:set>
                                    <p:animEffect transition="in" filter="fade">
                                      <p:cBhvr>
                                        <p:cTn id="38" dur="500"/>
                                        <p:tgtEl>
                                          <p:spTgt spid="1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837" y="614349"/>
            <a:ext cx="7137595"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7. Test hypotheses</a:t>
            </a:r>
            <a:endParaRPr lang="en-GB" b="1" dirty="0">
              <a:solidFill>
                <a:schemeClr val="tx1"/>
              </a:solidFill>
            </a:endParaRPr>
          </a:p>
        </p:txBody>
      </p:sp>
      <p:cxnSp>
        <p:nvCxnSpPr>
          <p:cNvPr id="4" name="Straight Connector 3"/>
          <p:cNvCxnSpPr/>
          <p:nvPr/>
        </p:nvCxnSpPr>
        <p:spPr>
          <a:xfrm>
            <a:off x="2546648" y="1340769"/>
            <a:ext cx="0" cy="2232248"/>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46648" y="3573017"/>
            <a:ext cx="38884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35604" y="3685250"/>
            <a:ext cx="1338828" cy="369332"/>
          </a:xfrm>
          <a:prstGeom prst="rect">
            <a:avLst/>
          </a:prstGeom>
          <a:noFill/>
        </p:spPr>
        <p:txBody>
          <a:bodyPr wrap="none" rtlCol="0">
            <a:spAutoFit/>
          </a:bodyPr>
          <a:lstStyle/>
          <a:p>
            <a:r>
              <a:rPr lang="en-GB" dirty="0" smtClean="0"/>
              <a:t>PEB Model</a:t>
            </a:r>
            <a:endParaRPr lang="en-GB" dirty="0"/>
          </a:p>
        </p:txBody>
      </p:sp>
      <p:sp>
        <p:nvSpPr>
          <p:cNvPr id="8" name="TextBox 7"/>
          <p:cNvSpPr txBox="1"/>
          <p:nvPr/>
        </p:nvSpPr>
        <p:spPr>
          <a:xfrm>
            <a:off x="1028925" y="1340768"/>
            <a:ext cx="1505540" cy="923330"/>
          </a:xfrm>
          <a:prstGeom prst="rect">
            <a:avLst/>
          </a:prstGeom>
          <a:noFill/>
        </p:spPr>
        <p:txBody>
          <a:bodyPr wrap="none" rtlCol="0">
            <a:spAutoFit/>
          </a:bodyPr>
          <a:lstStyle/>
          <a:p>
            <a:r>
              <a:rPr lang="en-GB" dirty="0" smtClean="0"/>
              <a:t>Free energy</a:t>
            </a:r>
          </a:p>
          <a:p>
            <a:r>
              <a:rPr lang="en-GB" dirty="0" smtClean="0"/>
              <a:t>(Relative to </a:t>
            </a:r>
          </a:p>
          <a:p>
            <a:r>
              <a:rPr lang="en-GB" dirty="0" smtClean="0"/>
              <a:t>worst model)</a:t>
            </a:r>
            <a:endParaRPr lang="en-GB" dirty="0"/>
          </a:p>
        </p:txBody>
      </p:sp>
      <p:sp>
        <p:nvSpPr>
          <p:cNvPr id="13" name="Rectangle 12"/>
          <p:cNvSpPr/>
          <p:nvPr/>
        </p:nvSpPr>
        <p:spPr>
          <a:xfrm>
            <a:off x="3203848" y="2636912"/>
            <a:ext cx="504056" cy="93610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148064" y="1628800"/>
            <a:ext cx="504056" cy="194421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177594" y="3582145"/>
            <a:ext cx="556563" cy="369332"/>
          </a:xfrm>
          <a:prstGeom prst="rect">
            <a:avLst/>
          </a:prstGeom>
          <a:noFill/>
        </p:spPr>
        <p:txBody>
          <a:bodyPr wrap="none" rtlCol="0">
            <a:spAutoFit/>
          </a:bodyPr>
          <a:lstStyle/>
          <a:p>
            <a:r>
              <a:rPr lang="en-GB" dirty="0" smtClean="0"/>
              <a:t>Full</a:t>
            </a:r>
            <a:endParaRPr lang="en-GB" dirty="0"/>
          </a:p>
        </p:txBody>
      </p:sp>
      <p:sp>
        <p:nvSpPr>
          <p:cNvPr id="16" name="TextBox 15"/>
          <p:cNvSpPr txBox="1"/>
          <p:nvPr/>
        </p:nvSpPr>
        <p:spPr>
          <a:xfrm>
            <a:off x="4061140" y="3582145"/>
            <a:ext cx="607923" cy="369332"/>
          </a:xfrm>
          <a:prstGeom prst="rect">
            <a:avLst/>
          </a:prstGeom>
          <a:noFill/>
        </p:spPr>
        <p:txBody>
          <a:bodyPr wrap="none" rtlCol="0">
            <a:spAutoFit/>
          </a:bodyPr>
          <a:lstStyle/>
          <a:p>
            <a:r>
              <a:rPr lang="en-GB" dirty="0" smtClean="0"/>
              <a:t>FFA</a:t>
            </a:r>
            <a:endParaRPr lang="en-GB" dirty="0"/>
          </a:p>
        </p:txBody>
      </p:sp>
      <p:sp>
        <p:nvSpPr>
          <p:cNvPr id="18" name="TextBox 17"/>
          <p:cNvSpPr txBox="1"/>
          <p:nvPr/>
        </p:nvSpPr>
        <p:spPr>
          <a:xfrm>
            <a:off x="5100698" y="3582145"/>
            <a:ext cx="684803" cy="369332"/>
          </a:xfrm>
          <a:prstGeom prst="rect">
            <a:avLst/>
          </a:prstGeom>
          <a:noFill/>
        </p:spPr>
        <p:txBody>
          <a:bodyPr wrap="none" rtlCol="0">
            <a:spAutoFit/>
          </a:bodyPr>
          <a:lstStyle/>
          <a:p>
            <a:r>
              <a:rPr lang="en-GB" dirty="0" smtClean="0"/>
              <a:t>AMY</a:t>
            </a:r>
            <a:endParaRPr lang="en-GB" dirty="0"/>
          </a:p>
        </p:txBody>
      </p:sp>
      <p:sp>
        <p:nvSpPr>
          <p:cNvPr id="33" name="TextBox 32"/>
          <p:cNvSpPr txBox="1"/>
          <p:nvPr/>
        </p:nvSpPr>
        <p:spPr>
          <a:xfrm>
            <a:off x="2789985" y="839534"/>
            <a:ext cx="2912079" cy="369332"/>
          </a:xfrm>
          <a:prstGeom prst="rect">
            <a:avLst/>
          </a:prstGeom>
          <a:noFill/>
        </p:spPr>
        <p:txBody>
          <a:bodyPr wrap="none" rtlCol="0">
            <a:spAutoFit/>
          </a:bodyPr>
          <a:lstStyle/>
          <a:p>
            <a:r>
              <a:rPr lang="en-GB" dirty="0" smtClean="0"/>
              <a:t>Bayesian Model Averaging</a:t>
            </a:r>
            <a:endParaRPr lang="en-GB" dirty="0"/>
          </a:p>
        </p:txBody>
      </p:sp>
      <p:grpSp>
        <p:nvGrpSpPr>
          <p:cNvPr id="24" name="Group 23"/>
          <p:cNvGrpSpPr/>
          <p:nvPr/>
        </p:nvGrpSpPr>
        <p:grpSpPr>
          <a:xfrm>
            <a:off x="2195736" y="4126590"/>
            <a:ext cx="4464496" cy="2594841"/>
            <a:chOff x="2195736" y="4126590"/>
            <a:chExt cx="4464496" cy="2594841"/>
          </a:xfrm>
        </p:grpSpPr>
        <p:cxnSp>
          <p:nvCxnSpPr>
            <p:cNvPr id="5" name="Straight Arrow Connector 4"/>
            <p:cNvCxnSpPr/>
            <p:nvPr/>
          </p:nvCxnSpPr>
          <p:spPr>
            <a:xfrm>
              <a:off x="4355976" y="4126590"/>
              <a:ext cx="0" cy="10306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95736" y="5475503"/>
              <a:ext cx="2416046" cy="923330"/>
            </a:xfrm>
            <a:prstGeom prst="rect">
              <a:avLst/>
            </a:prstGeom>
            <a:noFill/>
          </p:spPr>
          <p:txBody>
            <a:bodyPr wrap="none" rtlCol="0">
              <a:spAutoFit/>
            </a:bodyPr>
            <a:lstStyle/>
            <a:p>
              <a:pPr algn="ctr"/>
              <a:r>
                <a:rPr lang="en-GB" dirty="0" smtClean="0"/>
                <a:t>Weighted average </a:t>
              </a:r>
            </a:p>
            <a:p>
              <a:pPr algn="ctr"/>
              <a:r>
                <a:rPr lang="en-GB" dirty="0" smtClean="0"/>
                <a:t>of parameters across </a:t>
              </a:r>
            </a:p>
            <a:p>
              <a:pPr algn="ctr"/>
              <a:r>
                <a:rPr lang="en-GB" dirty="0" smtClean="0"/>
                <a:t>models</a:t>
              </a:r>
              <a:endParaRPr lang="en-GB" dirty="0"/>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40" y="4877181"/>
              <a:ext cx="2192492" cy="1844250"/>
            </a:xfrm>
            <a:prstGeom prst="rect">
              <a:avLst/>
            </a:prstGeom>
          </p:spPr>
        </p:pic>
      </p:grpSp>
    </p:spTree>
    <p:extLst>
      <p:ext uri="{BB962C8B-B14F-4D97-AF65-F5344CB8AC3E}">
        <p14:creationId xmlns:p14="http://schemas.microsoft.com/office/powerpoint/2010/main" val="20380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2636912"/>
            <a:ext cx="1774845" cy="2232248"/>
            <a:chOff x="1166986" y="3225379"/>
            <a:chExt cx="1774845" cy="2232248"/>
          </a:xfrm>
        </p:grpSpPr>
        <p:sp>
          <p:nvSpPr>
            <p:cNvPr id="3" name="Rectangle 2"/>
            <p:cNvSpPr/>
            <p:nvPr/>
          </p:nvSpPr>
          <p:spPr>
            <a:xfrm>
              <a:off x="1226316" y="3657427"/>
              <a:ext cx="1656184" cy="1800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166986" y="3225379"/>
              <a:ext cx="1774845" cy="369332"/>
            </a:xfrm>
            <a:prstGeom prst="rect">
              <a:avLst/>
            </a:prstGeom>
            <a:noFill/>
          </p:spPr>
          <p:txBody>
            <a:bodyPr wrap="none" rtlCol="0">
              <a:spAutoFit/>
            </a:bodyPr>
            <a:lstStyle/>
            <a:p>
              <a:r>
                <a:rPr lang="en-GB" dirty="0" smtClean="0"/>
                <a:t>Full PEB model</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066" y="3851747"/>
              <a:ext cx="853851" cy="640883"/>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066" y="4634543"/>
              <a:ext cx="853851" cy="640883"/>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411235" y="4029323"/>
                  <a:ext cx="5597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𝐴𝑀𝑌</m:t>
                            </m:r>
                          </m:sub>
                        </m:sSub>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411235" y="4029323"/>
                  <a:ext cx="559769" cy="276999"/>
                </a:xfrm>
                <a:prstGeom prst="rect">
                  <a:avLst/>
                </a:prstGeom>
                <a:blipFill rotWithShape="0">
                  <a:blip r:embed="rId3"/>
                  <a:stretch>
                    <a:fillRect l="-13043" r="-2174" b="-347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421032" y="4816484"/>
                  <a:ext cx="5239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𝐹𝐹𝐴</m:t>
                            </m:r>
                          </m:sub>
                        </m:sSub>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421032" y="4816484"/>
                  <a:ext cx="523926" cy="276999"/>
                </a:xfrm>
                <a:prstGeom prst="rect">
                  <a:avLst/>
                </a:prstGeom>
                <a:blipFill rotWithShape="0">
                  <a:blip r:embed="rId4"/>
                  <a:stretch>
                    <a:fillRect l="-13953" t="-2222" r="-3488" b="-37778"/>
                  </a:stretch>
                </a:blipFill>
              </p:spPr>
              <p:txBody>
                <a:bodyPr/>
                <a:lstStyle/>
                <a:p>
                  <a:r>
                    <a:rPr lang="en-GB">
                      <a:noFill/>
                    </a:rPr>
                    <a:t> </a:t>
                  </a:r>
                </a:p>
              </p:txBody>
            </p:sp>
          </mc:Fallback>
        </mc:AlternateContent>
      </p:grpSp>
      <p:sp>
        <p:nvSpPr>
          <p:cNvPr id="9" name="Rectangle 8"/>
          <p:cNvSpPr/>
          <p:nvPr/>
        </p:nvSpPr>
        <p:spPr>
          <a:xfrm>
            <a:off x="3203848" y="3609020"/>
            <a:ext cx="259228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Bayesian Model Reduction</a:t>
            </a:r>
            <a:endParaRPr lang="en-GB" dirty="0"/>
          </a:p>
        </p:txBody>
      </p:sp>
      <p:cxnSp>
        <p:nvCxnSpPr>
          <p:cNvPr id="11" name="Straight Arrow Connector 10"/>
          <p:cNvCxnSpPr>
            <a:stCxn id="3" idx="3"/>
            <a:endCxn id="9" idx="1"/>
          </p:cNvCxnSpPr>
          <p:nvPr/>
        </p:nvCxnSpPr>
        <p:spPr>
          <a:xfrm>
            <a:off x="2183058" y="3969060"/>
            <a:ext cx="102079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796136" y="3969060"/>
            <a:ext cx="102079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6614546" y="2636912"/>
            <a:ext cx="2133918" cy="2232248"/>
            <a:chOff x="5920441" y="3225379"/>
            <a:chExt cx="2133918" cy="2232248"/>
          </a:xfrm>
        </p:grpSpPr>
        <p:sp>
          <p:nvSpPr>
            <p:cNvPr id="23" name="Rectangle 22"/>
            <p:cNvSpPr/>
            <p:nvPr/>
          </p:nvSpPr>
          <p:spPr>
            <a:xfrm>
              <a:off x="6156175" y="3657427"/>
              <a:ext cx="1656184" cy="1800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5920441" y="3225379"/>
              <a:ext cx="2133918" cy="369332"/>
            </a:xfrm>
            <a:prstGeom prst="rect">
              <a:avLst/>
            </a:prstGeom>
            <a:noFill/>
          </p:spPr>
          <p:txBody>
            <a:bodyPr wrap="none" rtlCol="0">
              <a:spAutoFit/>
            </a:bodyPr>
            <a:lstStyle/>
            <a:p>
              <a:r>
                <a:rPr lang="en-GB" dirty="0" smtClean="0"/>
                <a:t>Nested PEB model</a:t>
              </a:r>
              <a:endParaRPr lang="en-GB" dirty="0"/>
            </a:p>
          </p:txBody>
        </p:sp>
        <mc:AlternateContent xmlns:mc="http://schemas.openxmlformats.org/markup-compatibility/2006" xmlns:a14="http://schemas.microsoft.com/office/drawing/2010/main">
          <mc:Choice Requires="a14">
            <p:sp>
              <p:nvSpPr>
                <p:cNvPr id="25" name="TextBox 24"/>
                <p:cNvSpPr txBox="1"/>
                <p:nvPr/>
              </p:nvSpPr>
              <p:spPr>
                <a:xfrm>
                  <a:off x="6279085" y="4029323"/>
                  <a:ext cx="5597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𝐴𝑀𝑌</m:t>
                            </m:r>
                          </m:sub>
                        </m:sSub>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6279085" y="4029323"/>
                  <a:ext cx="559769" cy="276999"/>
                </a:xfrm>
                <a:prstGeom prst="rect">
                  <a:avLst/>
                </a:prstGeom>
                <a:blipFill rotWithShape="0">
                  <a:blip r:embed="rId5"/>
                  <a:stretch>
                    <a:fillRect l="-13043" r="-2174" b="-347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288882" y="4816484"/>
                  <a:ext cx="5239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𝐹𝐹𝐴</m:t>
                            </m:r>
                          </m:sub>
                        </m:sSub>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6288882" y="4816484"/>
                  <a:ext cx="523926" cy="276999"/>
                </a:xfrm>
                <a:prstGeom prst="rect">
                  <a:avLst/>
                </a:prstGeom>
                <a:blipFill rotWithShape="0">
                  <a:blip r:embed="rId6"/>
                  <a:stretch>
                    <a:fillRect l="-14118" t="-2222" r="-3529" b="-37778"/>
                  </a:stretch>
                </a:blipFill>
              </p:spPr>
              <p:txBody>
                <a:bodyPr/>
                <a:lstStyle/>
                <a:p>
                  <a:r>
                    <a:rPr lang="en-GB">
                      <a:noFill/>
                    </a:rPr>
                    <a:t> </a:t>
                  </a:r>
                </a:p>
              </p:txBody>
            </p:sp>
          </mc:Fallback>
        </mc:AlternateContent>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4253" y="3847380"/>
              <a:ext cx="853851" cy="640883"/>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4253" y="4634543"/>
              <a:ext cx="853200" cy="640394"/>
            </a:xfrm>
            <a:prstGeom prst="rect">
              <a:avLst/>
            </a:prstGeom>
          </p:spPr>
        </p:pic>
      </p:grpSp>
      <p:sp>
        <p:nvSpPr>
          <p:cNvPr id="29" name="TextBox 28"/>
          <p:cNvSpPr txBox="1"/>
          <p:nvPr/>
        </p:nvSpPr>
        <p:spPr>
          <a:xfrm>
            <a:off x="236837" y="614349"/>
            <a:ext cx="7137595"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smtClean="0">
                <a:solidFill>
                  <a:schemeClr val="tx1"/>
                </a:solidFill>
              </a:rPr>
              <a:t>7. Test hypotheses</a:t>
            </a:r>
            <a:endParaRPr lang="en-GB" b="1" dirty="0">
              <a:solidFill>
                <a:schemeClr val="tx1"/>
              </a:solidFill>
            </a:endParaRPr>
          </a:p>
        </p:txBody>
      </p:sp>
      <p:sp>
        <p:nvSpPr>
          <p:cNvPr id="30" name="TextBox 29"/>
          <p:cNvSpPr txBox="1"/>
          <p:nvPr/>
        </p:nvSpPr>
        <p:spPr>
          <a:xfrm>
            <a:off x="1268404" y="1632864"/>
            <a:ext cx="6656502" cy="369332"/>
          </a:xfrm>
          <a:prstGeom prst="rect">
            <a:avLst/>
          </a:prstGeom>
          <a:noFill/>
        </p:spPr>
        <p:txBody>
          <a:bodyPr wrap="none" rtlCol="0">
            <a:spAutoFit/>
          </a:bodyPr>
          <a:lstStyle/>
          <a:p>
            <a:r>
              <a:rPr lang="en-GB" dirty="0" smtClean="0"/>
              <a:t>Alternatively, we can automatically search over nested models</a:t>
            </a:r>
            <a:endParaRPr lang="en-GB" dirty="0"/>
          </a:p>
        </p:txBody>
      </p:sp>
      <p:sp>
        <p:nvSpPr>
          <p:cNvPr id="31" name="TextBox 30"/>
          <p:cNvSpPr txBox="1"/>
          <p:nvPr/>
        </p:nvSpPr>
        <p:spPr>
          <a:xfrm>
            <a:off x="889548" y="5435932"/>
            <a:ext cx="7220888" cy="369332"/>
          </a:xfrm>
          <a:prstGeom prst="rect">
            <a:avLst/>
          </a:prstGeom>
          <a:noFill/>
        </p:spPr>
        <p:txBody>
          <a:bodyPr wrap="none" rtlCol="0">
            <a:spAutoFit/>
          </a:bodyPr>
          <a:lstStyle/>
          <a:p>
            <a:r>
              <a:rPr lang="en-GB" dirty="0" smtClean="0"/>
              <a:t>Parameters which don’t contribute to the free energy are switched off</a:t>
            </a:r>
            <a:endParaRPr lang="en-GB" dirty="0"/>
          </a:p>
        </p:txBody>
      </p:sp>
    </p:spTree>
    <p:extLst>
      <p:ext uri="{BB962C8B-B14F-4D97-AF65-F5344CB8AC3E}">
        <p14:creationId xmlns:p14="http://schemas.microsoft.com/office/powerpoint/2010/main" val="268862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DCM Recipe</a:t>
            </a:r>
            <a:endParaRPr lang="en-GB" dirty="0"/>
          </a:p>
        </p:txBody>
      </p:sp>
      <p:sp>
        <p:nvSpPr>
          <p:cNvPr id="3" name="Content Placeholder 2"/>
          <p:cNvSpPr>
            <a:spLocks noGrp="1"/>
          </p:cNvSpPr>
          <p:nvPr>
            <p:ph idx="1"/>
          </p:nvPr>
        </p:nvSpPr>
        <p:spPr>
          <a:xfrm>
            <a:off x="330200" y="1772817"/>
            <a:ext cx="8489950" cy="3960986"/>
          </a:xfrm>
        </p:spPr>
        <p:txBody>
          <a:bodyPr/>
          <a:lstStyle/>
          <a:p>
            <a:pPr marL="514350" indent="-514350">
              <a:buFont typeface="+mj-lt"/>
              <a:buAutoNum type="arabicPeriod"/>
            </a:pPr>
            <a:r>
              <a:rPr lang="en-GB" dirty="0" smtClean="0"/>
              <a:t>Identify regions of interest</a:t>
            </a:r>
          </a:p>
          <a:p>
            <a:pPr marL="514350" indent="-514350">
              <a:buFont typeface="+mj-lt"/>
              <a:buAutoNum type="arabicPeriod"/>
            </a:pPr>
            <a:r>
              <a:rPr lang="en-GB" dirty="0"/>
              <a:t>Design your model </a:t>
            </a:r>
            <a:r>
              <a:rPr lang="en-GB" dirty="0" smtClean="0"/>
              <a:t>space</a:t>
            </a:r>
            <a:br>
              <a:rPr lang="en-GB" dirty="0" smtClean="0"/>
            </a:br>
            <a:endParaRPr lang="en-GB" dirty="0" smtClean="0"/>
          </a:p>
          <a:p>
            <a:pPr marL="514350" indent="-514350">
              <a:buFont typeface="+mj-lt"/>
              <a:buAutoNum type="arabicPeriod"/>
            </a:pPr>
            <a:r>
              <a:rPr lang="en-GB" dirty="0" smtClean="0"/>
              <a:t>Extract timeseries</a:t>
            </a:r>
          </a:p>
          <a:p>
            <a:pPr marL="514350" indent="-514350">
              <a:buFont typeface="+mj-lt"/>
              <a:buAutoNum type="arabicPeriod"/>
            </a:pPr>
            <a:r>
              <a:rPr lang="en-GB" dirty="0" smtClean="0"/>
              <a:t>Specify a DCM for each subject</a:t>
            </a:r>
          </a:p>
          <a:p>
            <a:pPr marL="514350" indent="-514350">
              <a:buFont typeface="+mj-lt"/>
              <a:buAutoNum type="arabicPeriod"/>
            </a:pPr>
            <a:r>
              <a:rPr lang="en-GB" dirty="0" smtClean="0"/>
              <a:t>Estimate (fit) model</a:t>
            </a:r>
            <a:br>
              <a:rPr lang="en-GB" dirty="0" smtClean="0"/>
            </a:br>
            <a:endParaRPr lang="en-GB" dirty="0" smtClean="0"/>
          </a:p>
          <a:p>
            <a:pPr marL="514350" indent="-514350">
              <a:buFont typeface="+mj-lt"/>
              <a:buAutoNum type="arabicPeriod"/>
            </a:pPr>
            <a:r>
              <a:rPr lang="en-GB" dirty="0" smtClean="0"/>
              <a:t>Build a second level model (PEB)</a:t>
            </a:r>
          </a:p>
          <a:p>
            <a:pPr marL="514350" indent="-514350">
              <a:buFont typeface="+mj-lt"/>
              <a:buAutoNum type="arabicPeriod"/>
            </a:pPr>
            <a:r>
              <a:rPr lang="en-GB" dirty="0" smtClean="0"/>
              <a:t>Test hypotheses</a:t>
            </a:r>
          </a:p>
          <a:p>
            <a:pPr marL="514350" indent="-514350">
              <a:buFont typeface="+mj-lt"/>
              <a:buAutoNum type="arabicPeriod"/>
            </a:pPr>
            <a:r>
              <a:rPr lang="en-GB" dirty="0" smtClean="0">
                <a:solidFill>
                  <a:schemeClr val="tx1">
                    <a:lumMod val="50000"/>
                    <a:lumOff val="50000"/>
                  </a:schemeClr>
                </a:solidFill>
              </a:rPr>
              <a:t>+ Prediction</a:t>
            </a:r>
            <a:endParaRPr lang="en-GB" dirty="0">
              <a:solidFill>
                <a:schemeClr val="tx1">
                  <a:lumMod val="50000"/>
                  <a:lumOff val="50000"/>
                </a:schemeClr>
              </a:solidFill>
            </a:endParaRPr>
          </a:p>
        </p:txBody>
      </p:sp>
      <p:sp>
        <p:nvSpPr>
          <p:cNvPr id="4" name="Right Brace 3"/>
          <p:cNvSpPr/>
          <p:nvPr/>
        </p:nvSpPr>
        <p:spPr>
          <a:xfrm>
            <a:off x="6660232" y="1629644"/>
            <a:ext cx="576064" cy="129530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TextBox 4"/>
          <p:cNvSpPr txBox="1"/>
          <p:nvPr/>
        </p:nvSpPr>
        <p:spPr>
          <a:xfrm>
            <a:off x="7380312" y="2128632"/>
            <a:ext cx="1082348" cy="369332"/>
          </a:xfrm>
          <a:prstGeom prst="rect">
            <a:avLst/>
          </a:prstGeom>
          <a:noFill/>
        </p:spPr>
        <p:txBody>
          <a:bodyPr wrap="none" rtlCol="0">
            <a:spAutoFit/>
          </a:bodyPr>
          <a:lstStyle/>
          <a:p>
            <a:r>
              <a:rPr lang="en-GB" dirty="0" smtClean="0"/>
              <a:t>Planning</a:t>
            </a:r>
            <a:endParaRPr lang="en-GB" dirty="0"/>
          </a:p>
        </p:txBody>
      </p:sp>
      <p:sp>
        <p:nvSpPr>
          <p:cNvPr id="6" name="Right Brace 5"/>
          <p:cNvSpPr/>
          <p:nvPr/>
        </p:nvSpPr>
        <p:spPr>
          <a:xfrm>
            <a:off x="6657900" y="3141811"/>
            <a:ext cx="576064" cy="1583879"/>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TextBox 6"/>
          <p:cNvSpPr txBox="1"/>
          <p:nvPr/>
        </p:nvSpPr>
        <p:spPr>
          <a:xfrm>
            <a:off x="7377980" y="3726790"/>
            <a:ext cx="971741" cy="369332"/>
          </a:xfrm>
          <a:prstGeom prst="rect">
            <a:avLst/>
          </a:prstGeom>
          <a:noFill/>
        </p:spPr>
        <p:txBody>
          <a:bodyPr wrap="none" rtlCol="0">
            <a:spAutoFit/>
          </a:bodyPr>
          <a:lstStyle/>
          <a:p>
            <a:r>
              <a:rPr lang="en-GB" dirty="0" smtClean="0"/>
              <a:t>1</a:t>
            </a:r>
            <a:r>
              <a:rPr lang="en-GB" baseline="30000" dirty="0" smtClean="0"/>
              <a:t>st</a:t>
            </a:r>
            <a:r>
              <a:rPr lang="en-GB" dirty="0" smtClean="0"/>
              <a:t> level</a:t>
            </a:r>
            <a:endParaRPr lang="en-GB" dirty="0"/>
          </a:p>
        </p:txBody>
      </p:sp>
      <p:sp>
        <p:nvSpPr>
          <p:cNvPr id="8" name="Right Brace 7"/>
          <p:cNvSpPr/>
          <p:nvPr/>
        </p:nvSpPr>
        <p:spPr>
          <a:xfrm>
            <a:off x="6657900" y="5229200"/>
            <a:ext cx="576064" cy="1008112"/>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TextBox 8"/>
          <p:cNvSpPr txBox="1"/>
          <p:nvPr/>
        </p:nvSpPr>
        <p:spPr>
          <a:xfrm>
            <a:off x="7377980" y="5441000"/>
            <a:ext cx="1021433" cy="369332"/>
          </a:xfrm>
          <a:prstGeom prst="rect">
            <a:avLst/>
          </a:prstGeom>
          <a:noFill/>
        </p:spPr>
        <p:txBody>
          <a:bodyPr wrap="none" rtlCol="0">
            <a:spAutoFit/>
          </a:bodyPr>
          <a:lstStyle/>
          <a:p>
            <a:r>
              <a:rPr lang="en-GB" dirty="0" smtClean="0"/>
              <a:t>2</a:t>
            </a:r>
            <a:r>
              <a:rPr lang="en-GB" baseline="30000" dirty="0" smtClean="0"/>
              <a:t>nd</a:t>
            </a:r>
            <a:r>
              <a:rPr lang="en-GB" dirty="0" smtClean="0"/>
              <a:t> level</a:t>
            </a:r>
            <a:endParaRPr lang="en-GB" dirty="0"/>
          </a:p>
        </p:txBody>
      </p:sp>
    </p:spTree>
    <p:extLst>
      <p:ext uri="{BB962C8B-B14F-4D97-AF65-F5344CB8AC3E}">
        <p14:creationId xmlns:p14="http://schemas.microsoft.com/office/powerpoint/2010/main" val="460160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20688"/>
            <a:ext cx="8489950" cy="576064"/>
          </a:xfrm>
        </p:spPr>
        <p:txBody>
          <a:bodyPr/>
          <a:lstStyle/>
          <a:p>
            <a:r>
              <a:rPr lang="en-GB" dirty="0" smtClean="0"/>
              <a:t>Further Reading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6013834"/>
              </p:ext>
            </p:extLst>
          </p:nvPr>
        </p:nvGraphicFramePr>
        <p:xfrm>
          <a:off x="330200" y="1268760"/>
          <a:ext cx="8489950" cy="4404360"/>
        </p:xfrm>
        <a:graphic>
          <a:graphicData uri="http://schemas.openxmlformats.org/drawingml/2006/table">
            <a:tbl>
              <a:tblPr bandRow="1">
                <a:tableStyleId>{5C22544A-7EE6-4342-B048-85BDC9FD1C3A}</a:tableStyleId>
              </a:tblPr>
              <a:tblGrid>
                <a:gridCol w="4244975"/>
                <a:gridCol w="424497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 original DCM paper</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Friston et al. 2003, </a:t>
                      </a:r>
                      <a:r>
                        <a:rPr lang="en-GB" sz="1600" i="1" dirty="0" err="1" smtClean="0"/>
                        <a:t>NeuroImage</a:t>
                      </a:r>
                      <a:endParaRPr lang="en-GB" sz="1600" i="1" dirty="0" smtClean="0"/>
                    </a:p>
                  </a:txBody>
                  <a:tcPr>
                    <a:lnB w="12700" cap="flat" cmpd="sng" algn="ctr">
                      <a:solidFill>
                        <a:schemeClr val="tx1"/>
                      </a:solidFill>
                      <a:prstDash val="solid"/>
                      <a:round/>
                      <a:headEnd type="none" w="med" len="med"/>
                      <a:tailEnd type="none" w="med" len="med"/>
                    </a:lnB>
                  </a:tcPr>
                </a:tc>
              </a:tr>
              <a:tr h="370840">
                <a:tc gridSpan="2">
                  <a:txBody>
                    <a:bodyPr/>
                    <a:lstStyle/>
                    <a:p>
                      <a:r>
                        <a:rPr lang="en-GB" sz="1600" b="1" dirty="0" smtClean="0"/>
                        <a:t>Descriptive</a:t>
                      </a:r>
                      <a:r>
                        <a:rPr lang="en-GB" sz="1600" b="1" baseline="0" dirty="0" smtClean="0"/>
                        <a:t> / tutorial papers</a:t>
                      </a:r>
                      <a:endParaRPr lang="en-GB" sz="1600" b="1" dirty="0"/>
                    </a:p>
                  </a:txBody>
                  <a:tcPr>
                    <a:lnT w="12700" cap="flat" cmpd="sng" algn="ctr">
                      <a:solidFill>
                        <a:schemeClr val="tx1"/>
                      </a:solidFill>
                      <a:prstDash val="solid"/>
                      <a:round/>
                      <a:headEnd type="none" w="med" len="med"/>
                      <a:tailEnd type="none" w="med" len="med"/>
                    </a:lnT>
                  </a:tcPr>
                </a:tc>
                <a:tc hMerge="1">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Role of General Systems Theory</a:t>
                      </a:r>
                    </a:p>
                  </a:txBody>
                  <a:tcPr/>
                </a:tc>
                <a:tc>
                  <a:txBody>
                    <a:bodyPr/>
                    <a:lstStyle/>
                    <a:p>
                      <a:r>
                        <a:rPr lang="en-GB" sz="1600" dirty="0" smtClean="0"/>
                        <a:t>Stephan</a:t>
                      </a:r>
                      <a:r>
                        <a:rPr lang="en-GB" sz="1600" baseline="0" dirty="0" smtClean="0"/>
                        <a:t> 2004, </a:t>
                      </a:r>
                      <a:r>
                        <a:rPr lang="en-GB" sz="1600" i="1" baseline="0" dirty="0" smtClean="0"/>
                        <a:t>J Anatomy</a:t>
                      </a:r>
                      <a:endParaRPr lang="en-GB" sz="1600" i="1" dirty="0"/>
                    </a:p>
                  </a:txBody>
                  <a:tcPr/>
                </a:tc>
              </a:tr>
              <a:tr h="370840">
                <a:tc>
                  <a:txBody>
                    <a:bodyPr/>
                    <a:lstStyle/>
                    <a:p>
                      <a:r>
                        <a:rPr lang="en-GB" sz="1600" dirty="0" smtClean="0"/>
                        <a:t>DCM: Ten simple rules for the clinician</a:t>
                      </a:r>
                      <a:endParaRPr lang="en-GB" sz="1600" dirty="0"/>
                    </a:p>
                  </a:txBody>
                  <a:tcPr>
                    <a:lnB w="12700" cap="flat" cmpd="sng" algn="ctr">
                      <a:noFill/>
                      <a:prstDash val="solid"/>
                      <a:round/>
                      <a:headEnd type="none" w="med" len="med"/>
                      <a:tailEnd type="none" w="med" len="med"/>
                    </a:lnB>
                  </a:tcPr>
                </a:tc>
                <a:tc>
                  <a:txBody>
                    <a:bodyPr/>
                    <a:lstStyle/>
                    <a:p>
                      <a:r>
                        <a:rPr lang="en-GB" sz="1600" dirty="0" smtClean="0"/>
                        <a:t>Kahan et al. 2013, </a:t>
                      </a:r>
                      <a:r>
                        <a:rPr lang="en-GB" sz="1600" i="1" dirty="0" err="1" smtClean="0"/>
                        <a:t>NeuroImage</a:t>
                      </a:r>
                      <a:endParaRPr lang="en-GB" sz="1600" i="1" dirty="0"/>
                    </a:p>
                  </a:txBody>
                  <a:tcPr>
                    <a:lnB w="12700" cap="flat" cmpd="sng" algn="ctr">
                      <a:noFill/>
                      <a:prstDash val="solid"/>
                      <a:round/>
                      <a:headEnd type="none" w="med" len="med"/>
                      <a:tailEnd type="none" w="med" len="med"/>
                    </a:lnB>
                  </a:tcPr>
                </a:tc>
              </a:tr>
              <a:tr h="370840">
                <a:tc>
                  <a:txBody>
                    <a:bodyPr/>
                    <a:lstStyle/>
                    <a:p>
                      <a:r>
                        <a:rPr lang="en-GB" sz="1600" dirty="0" smtClean="0"/>
                        <a:t>Ten Simple Rules</a:t>
                      </a:r>
                      <a:r>
                        <a:rPr lang="en-GB" sz="1600" baseline="0" dirty="0" smtClean="0"/>
                        <a:t> for DCM</a:t>
                      </a:r>
                      <a:endParaRPr lang="en-GB" sz="16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i="0" dirty="0" smtClean="0"/>
                        <a:t>Stephan</a:t>
                      </a:r>
                      <a:r>
                        <a:rPr lang="en-GB" sz="1600" i="0" baseline="0" dirty="0" smtClean="0"/>
                        <a:t> et al. 2010, </a:t>
                      </a:r>
                      <a:r>
                        <a:rPr lang="en-GB" sz="1600" i="1" baseline="0" dirty="0" err="1" smtClean="0"/>
                        <a:t>NeuroImage</a:t>
                      </a:r>
                      <a:endParaRPr lang="en-GB" sz="1600" i="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r>
                        <a:rPr lang="en-GB" sz="1600" b="1" dirty="0" smtClean="0"/>
                        <a:t>DCM Extensions</a:t>
                      </a:r>
                      <a:endParaRPr lang="en-GB" sz="1600" b="1" dirty="0"/>
                    </a:p>
                  </a:txBody>
                  <a:tcPr>
                    <a:lnT w="12700" cap="flat" cmpd="sng" algn="ctr">
                      <a:solidFill>
                        <a:schemeClr val="tx1"/>
                      </a:solidFill>
                      <a:prstDash val="solid"/>
                      <a:round/>
                      <a:headEnd type="none" w="med" len="med"/>
                      <a:tailEnd type="none" w="med" len="med"/>
                    </a:lnT>
                  </a:tcPr>
                </a:tc>
                <a:tc hMerge="1">
                  <a:txBody>
                    <a:bodyPr/>
                    <a:lstStyle/>
                    <a:p>
                      <a:endParaRPr lang="en-GB" dirty="0"/>
                    </a:p>
                  </a:txBody>
                  <a:tcPr/>
                </a:tc>
              </a:tr>
              <a:tr h="370840">
                <a:tc>
                  <a:txBody>
                    <a:bodyPr/>
                    <a:lstStyle/>
                    <a:p>
                      <a:r>
                        <a:rPr lang="en-GB" sz="1600" dirty="0" smtClean="0"/>
                        <a:t>Two-state DCM</a:t>
                      </a:r>
                      <a:endParaRPr lang="en-GB" sz="1600" dirty="0"/>
                    </a:p>
                  </a:txBody>
                  <a:tcPr/>
                </a:tc>
                <a:tc>
                  <a:txBody>
                    <a:bodyPr/>
                    <a:lstStyle/>
                    <a:p>
                      <a:r>
                        <a:rPr lang="en-GB" sz="1600" dirty="0" smtClean="0"/>
                        <a:t>Marreiros</a:t>
                      </a:r>
                      <a:r>
                        <a:rPr lang="en-GB" sz="1600" baseline="0" dirty="0" smtClean="0"/>
                        <a:t> et al. 2008, </a:t>
                      </a:r>
                      <a:r>
                        <a:rPr lang="en-GB" sz="1600" i="1" baseline="0" dirty="0" err="1" smtClean="0"/>
                        <a:t>NeuroImage</a:t>
                      </a:r>
                      <a:endParaRPr lang="en-GB" sz="1600" i="1" dirty="0"/>
                    </a:p>
                  </a:txBody>
                  <a:tcPr/>
                </a:tc>
              </a:tr>
              <a:tr h="370840">
                <a:tc>
                  <a:txBody>
                    <a:bodyPr/>
                    <a:lstStyle/>
                    <a:p>
                      <a:r>
                        <a:rPr lang="en-GB" sz="1600" dirty="0" smtClean="0"/>
                        <a:t>Non-linear DCM</a:t>
                      </a:r>
                      <a:endParaRPr lang="en-GB" sz="1600" dirty="0"/>
                    </a:p>
                  </a:txBody>
                  <a:tcPr>
                    <a:lnB w="12700" cmpd="sng">
                      <a:noFill/>
                    </a:lnB>
                  </a:tcPr>
                </a:tc>
                <a:tc>
                  <a:txBody>
                    <a:bodyPr/>
                    <a:lstStyle/>
                    <a:p>
                      <a:r>
                        <a:rPr lang="en-GB" sz="1600" dirty="0" smtClean="0"/>
                        <a:t>Stephan et al. 2008, </a:t>
                      </a:r>
                      <a:r>
                        <a:rPr lang="en-GB" sz="1600" i="1" dirty="0" err="1" smtClean="0"/>
                        <a:t>NeuroImage</a:t>
                      </a:r>
                      <a:endParaRPr lang="en-GB" sz="1600" i="1" dirty="0"/>
                    </a:p>
                  </a:txBody>
                  <a:tcPr>
                    <a:lnB w="12700" cmpd="sng">
                      <a:noFill/>
                    </a:lnB>
                  </a:tcPr>
                </a:tc>
              </a:tr>
              <a:tr h="370840">
                <a:tc>
                  <a:txBody>
                    <a:bodyPr/>
                    <a:lstStyle/>
                    <a:p>
                      <a:r>
                        <a:rPr lang="en-GB" sz="1600" dirty="0" smtClean="0"/>
                        <a:t>Stochastic DCM</a:t>
                      </a:r>
                      <a:endParaRPr lang="en-GB" sz="16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smtClean="0"/>
                        <a:t>Li et</a:t>
                      </a:r>
                      <a:r>
                        <a:rPr lang="en-GB" sz="1600" baseline="0" dirty="0" smtClean="0"/>
                        <a:t> al. 2011, </a:t>
                      </a:r>
                      <a:r>
                        <a:rPr lang="en-GB" sz="1600" i="1" baseline="0" dirty="0" err="1" smtClean="0"/>
                        <a:t>NeuroImage</a:t>
                      </a:r>
                      <a:endParaRPr lang="en-GB" sz="1600" i="1" baseline="0" dirty="0" smtClean="0"/>
                    </a:p>
                    <a:p>
                      <a:r>
                        <a:rPr lang="en-GB" sz="1600" baseline="0" dirty="0" smtClean="0"/>
                        <a:t>Friston et al. 2011, </a:t>
                      </a:r>
                      <a:r>
                        <a:rPr lang="en-GB" sz="1600" i="1" baseline="0" dirty="0" err="1" smtClean="0"/>
                        <a:t>NeuroImage</a:t>
                      </a:r>
                      <a:endParaRPr lang="en-GB" sz="1600" i="1" baseline="0" dirty="0" smtClean="0"/>
                    </a:p>
                    <a:p>
                      <a:r>
                        <a:rPr lang="en-GB" sz="1600" baseline="0" dirty="0" err="1" smtClean="0"/>
                        <a:t>Daunizeau</a:t>
                      </a:r>
                      <a:r>
                        <a:rPr lang="en-GB" sz="1600" baseline="0" dirty="0" smtClean="0"/>
                        <a:t> et al. 2012, </a:t>
                      </a:r>
                      <a:r>
                        <a:rPr lang="en-GB" sz="1600" i="1" baseline="0" dirty="0" smtClean="0"/>
                        <a:t>Front </a:t>
                      </a:r>
                      <a:r>
                        <a:rPr lang="en-GB" sz="1600" i="1" baseline="0" dirty="0" err="1" smtClean="0"/>
                        <a:t>Comput</a:t>
                      </a:r>
                      <a:r>
                        <a:rPr lang="en-GB" sz="1600" i="1" baseline="0" dirty="0" smtClean="0"/>
                        <a:t> </a:t>
                      </a:r>
                      <a:r>
                        <a:rPr lang="en-GB" sz="1600" i="1" baseline="0" dirty="0" err="1" smtClean="0"/>
                        <a:t>Neurosci</a:t>
                      </a:r>
                      <a:endParaRPr lang="en-GB" sz="1600" i="1" baseline="0" dirty="0" smtClean="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1600" dirty="0" smtClean="0"/>
                        <a:t>A DCM for Resting</a:t>
                      </a:r>
                      <a:r>
                        <a:rPr lang="en-GB" sz="1600" baseline="0" dirty="0" smtClean="0"/>
                        <a:t> State fMRI</a:t>
                      </a:r>
                      <a:endParaRPr lang="en-GB" sz="16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i="0" baseline="0" dirty="0" smtClean="0"/>
                        <a:t>Friston et al., 2014, </a:t>
                      </a:r>
                      <a:r>
                        <a:rPr lang="en-GB" sz="1600" i="1" baseline="0" dirty="0" err="1" smtClean="0"/>
                        <a:t>NeuroImage</a:t>
                      </a:r>
                      <a:endParaRPr lang="en-GB" sz="1600" i="1" baseline="0" dirty="0" smtClean="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558385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20688"/>
            <a:ext cx="8489950" cy="576064"/>
          </a:xfrm>
        </p:spPr>
        <p:txBody>
          <a:bodyPr/>
          <a:lstStyle/>
          <a:p>
            <a:r>
              <a:rPr lang="en-GB" dirty="0" smtClean="0"/>
              <a:t>Further Reading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2891823"/>
              </p:ext>
            </p:extLst>
          </p:nvPr>
        </p:nvGraphicFramePr>
        <p:xfrm>
          <a:off x="330200" y="1268760"/>
          <a:ext cx="8489950" cy="1320800"/>
        </p:xfrm>
        <a:graphic>
          <a:graphicData uri="http://schemas.openxmlformats.org/drawingml/2006/table">
            <a:tbl>
              <a:tblPr bandRow="1">
                <a:tableStyleId>{5C22544A-7EE6-4342-B048-85BDC9FD1C3A}</a:tableStyleId>
              </a:tblPr>
              <a:tblGrid>
                <a:gridCol w="4244975"/>
                <a:gridCol w="4244975"/>
              </a:tblGrid>
              <a:tr h="370840">
                <a:tc>
                  <a:txBody>
                    <a:bodyPr/>
                    <a:lstStyle/>
                    <a:p>
                      <a:r>
                        <a:rPr lang="en-GB" sz="1600" b="1" dirty="0" smtClean="0"/>
                        <a:t>Group Analysis</a:t>
                      </a:r>
                      <a:endParaRPr lang="en-GB" sz="16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1600" i="1" baseline="0" dirty="0" smtClean="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en-GB" sz="1600" dirty="0" smtClean="0"/>
                        <a:t>Bayesian model selection for group studies</a:t>
                      </a:r>
                      <a:endParaRPr lang="en-GB" sz="16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600" i="0" baseline="0" dirty="0" smtClean="0"/>
                        <a:t>Stephan et al. 2009, </a:t>
                      </a:r>
                      <a:r>
                        <a:rPr lang="en-GB" sz="1600" i="1" baseline="0" dirty="0" err="1" smtClean="0"/>
                        <a:t>NeuroImage</a:t>
                      </a:r>
                      <a:endParaRPr lang="en-GB" sz="1600" i="0" baseline="0" dirty="0" smtClean="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en-GB" sz="1600" dirty="0" smtClean="0"/>
                        <a:t>Bayesian model reduction and empirical Bayes for group (DCM) studies</a:t>
                      </a:r>
                      <a:endParaRPr lang="en-GB" sz="16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600" i="0" baseline="0" dirty="0" smtClean="0"/>
                        <a:t>Friston et al. 2016, </a:t>
                      </a:r>
                      <a:r>
                        <a:rPr lang="en-GB" sz="1600" i="1" baseline="0" dirty="0" err="1" smtClean="0"/>
                        <a:t>NeuroImage</a:t>
                      </a:r>
                      <a:endParaRPr lang="en-GB" sz="1600" i="0" baseline="0" dirty="0" smtClean="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193090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sp>
        <p:nvSpPr>
          <p:cNvPr id="3" name="TextBox 2"/>
          <p:cNvSpPr txBox="1"/>
          <p:nvPr/>
        </p:nvSpPr>
        <p:spPr>
          <a:xfrm>
            <a:off x="5580112" y="6237312"/>
            <a:ext cx="3563888" cy="646331"/>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Figure 3 from 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3"/>
              </a:rPr>
              <a:t>CC 2.0</a:t>
            </a:r>
            <a:endParaRPr lang="en-GB" sz="1200" dirty="0">
              <a:solidFill>
                <a:schemeClr val="tx1">
                  <a:lumMod val="50000"/>
                  <a:lumOff val="50000"/>
                </a:schemeClr>
              </a:solidFill>
            </a:endParaRPr>
          </a:p>
        </p:txBody>
      </p:sp>
      <p:pic>
        <p:nvPicPr>
          <p:cNvPr id="12295" name="Picture 7" descr="D:\Documents\teaching\spm course\starfiel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337088" y="4077072"/>
            <a:ext cx="1926405" cy="2088232"/>
            <a:chOff x="2337088" y="4077072"/>
            <a:chExt cx="1926405" cy="2088232"/>
          </a:xfrm>
        </p:grpSpPr>
        <p:sp>
          <p:nvSpPr>
            <p:cNvPr id="94" name="Rectangle 93"/>
            <p:cNvSpPr/>
            <p:nvPr/>
          </p:nvSpPr>
          <p:spPr>
            <a:xfrm>
              <a:off x="2337088"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p:cNvSpPr txBox="1"/>
            <p:nvPr/>
          </p:nvSpPr>
          <p:spPr>
            <a:xfrm>
              <a:off x="2627784" y="5723964"/>
              <a:ext cx="1512168" cy="369332"/>
            </a:xfrm>
            <a:prstGeom prst="rect">
              <a:avLst/>
            </a:prstGeom>
            <a:noFill/>
          </p:spPr>
          <p:txBody>
            <a:bodyPr wrap="square" rtlCol="0">
              <a:spAutoFit/>
            </a:bodyPr>
            <a:lstStyle/>
            <a:p>
              <a:r>
                <a:rPr lang="en-GB" b="1" dirty="0" smtClean="0"/>
                <a:t>z = f(</a:t>
              </a:r>
              <a:r>
                <a:rPr lang="en-GB" b="1" dirty="0" err="1" smtClean="0"/>
                <a:t>z,u</a:t>
              </a:r>
              <a:r>
                <a:rPr lang="en-GB" b="1" dirty="0" smtClean="0"/>
                <a:t>,</a:t>
              </a:r>
              <a:r>
                <a:rPr lang="el-GR" b="1" dirty="0" smtClean="0"/>
                <a:t>θ</a:t>
              </a:r>
              <a:r>
                <a:rPr lang="en-GB" b="1" baseline="30000" dirty="0" smtClean="0"/>
                <a:t>n</a:t>
              </a:r>
              <a:r>
                <a:rPr lang="en-GB" b="1" dirty="0" smtClean="0"/>
                <a:t>)</a:t>
              </a:r>
              <a:endParaRPr lang="en-GB" b="1" dirty="0"/>
            </a:p>
          </p:txBody>
        </p:sp>
        <p:sp>
          <p:nvSpPr>
            <p:cNvPr id="4" name="TextBox 3"/>
            <p:cNvSpPr txBox="1"/>
            <p:nvPr/>
          </p:nvSpPr>
          <p:spPr>
            <a:xfrm>
              <a:off x="2650836" y="5547968"/>
              <a:ext cx="504056" cy="369332"/>
            </a:xfrm>
            <a:prstGeom prst="rect">
              <a:avLst/>
            </a:prstGeom>
            <a:noFill/>
          </p:spPr>
          <p:txBody>
            <a:bodyPr wrap="square" rtlCol="0">
              <a:spAutoFit/>
            </a:bodyPr>
            <a:lstStyle/>
            <a:p>
              <a:r>
                <a:rPr lang="en-GB" b="1" dirty="0" smtClean="0"/>
                <a:t>.</a:t>
              </a:r>
              <a:endParaRPr lang="en-GB" b="1" dirty="0"/>
            </a:p>
          </p:txBody>
        </p:sp>
        <p:sp>
          <p:nvSpPr>
            <p:cNvPr id="6" name="TextBox 5"/>
            <p:cNvSpPr txBox="1"/>
            <p:nvPr/>
          </p:nvSpPr>
          <p:spPr>
            <a:xfrm>
              <a:off x="2421313" y="4193069"/>
              <a:ext cx="1780849" cy="1200329"/>
            </a:xfrm>
            <a:prstGeom prst="rect">
              <a:avLst/>
            </a:prstGeom>
            <a:noFill/>
          </p:spPr>
          <p:txBody>
            <a:bodyPr wrap="square" rtlCol="0">
              <a:spAutoFit/>
            </a:bodyPr>
            <a:lstStyle/>
            <a:p>
              <a:pPr algn="ctr"/>
              <a:r>
                <a:rPr lang="en-GB" dirty="0" smtClean="0"/>
                <a:t>How brain activity </a:t>
              </a:r>
              <a:r>
                <a:rPr lang="en-GB" b="1" dirty="0" smtClean="0"/>
                <a:t>z</a:t>
              </a:r>
              <a:r>
                <a:rPr lang="en-GB" dirty="0" smtClean="0"/>
                <a:t> changes over time</a:t>
              </a:r>
              <a:endParaRPr lang="en-GB" dirty="0"/>
            </a:p>
          </p:txBody>
        </p:sp>
      </p:grpSp>
      <p:grpSp>
        <p:nvGrpSpPr>
          <p:cNvPr id="13" name="Group 12"/>
          <p:cNvGrpSpPr/>
          <p:nvPr/>
        </p:nvGrpSpPr>
        <p:grpSpPr>
          <a:xfrm>
            <a:off x="4716016" y="4077072"/>
            <a:ext cx="1926405" cy="2088232"/>
            <a:chOff x="4716016" y="4077072"/>
            <a:chExt cx="1926405" cy="2088232"/>
          </a:xfrm>
        </p:grpSpPr>
        <p:sp>
          <p:nvSpPr>
            <p:cNvPr id="48" name="Rectangle 47"/>
            <p:cNvSpPr/>
            <p:nvPr/>
          </p:nvSpPr>
          <p:spPr>
            <a:xfrm>
              <a:off x="4716016"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p:cNvSpPr txBox="1"/>
            <p:nvPr/>
          </p:nvSpPr>
          <p:spPr>
            <a:xfrm>
              <a:off x="4932040" y="5723964"/>
              <a:ext cx="1517029" cy="369332"/>
            </a:xfrm>
            <a:prstGeom prst="rect">
              <a:avLst/>
            </a:prstGeom>
            <a:noFill/>
          </p:spPr>
          <p:txBody>
            <a:bodyPr wrap="square" rtlCol="0">
              <a:spAutoFit/>
            </a:bodyPr>
            <a:lstStyle/>
            <a:p>
              <a:pPr algn="ctr"/>
              <a:r>
                <a:rPr lang="en-GB" b="1" dirty="0"/>
                <a:t>y</a:t>
              </a:r>
              <a:r>
                <a:rPr lang="en-GB" b="1" dirty="0" smtClean="0"/>
                <a:t> = g(z, </a:t>
              </a:r>
              <a:r>
                <a:rPr lang="el-GR" b="1" dirty="0" smtClean="0"/>
                <a:t>θ</a:t>
              </a:r>
              <a:r>
                <a:rPr lang="en-GB" b="1" baseline="30000" dirty="0" smtClean="0"/>
                <a:t>h</a:t>
              </a:r>
              <a:r>
                <a:rPr lang="en-GB" b="1" dirty="0" smtClean="0"/>
                <a:t>)</a:t>
              </a:r>
              <a:endParaRPr lang="en-GB" b="1" dirty="0"/>
            </a:p>
          </p:txBody>
        </p:sp>
        <p:sp>
          <p:nvSpPr>
            <p:cNvPr id="51" name="TextBox 50"/>
            <p:cNvSpPr txBox="1"/>
            <p:nvPr/>
          </p:nvSpPr>
          <p:spPr>
            <a:xfrm>
              <a:off x="4800241" y="4193069"/>
              <a:ext cx="1780849" cy="1477328"/>
            </a:xfrm>
            <a:prstGeom prst="rect">
              <a:avLst/>
            </a:prstGeom>
            <a:noFill/>
          </p:spPr>
          <p:txBody>
            <a:bodyPr wrap="square" rtlCol="0">
              <a:spAutoFit/>
            </a:bodyPr>
            <a:lstStyle/>
            <a:p>
              <a:pPr algn="ctr"/>
              <a:r>
                <a:rPr lang="en-GB" dirty="0" smtClean="0"/>
                <a:t>What </a:t>
              </a:r>
              <a:r>
                <a:rPr lang="en-GB" dirty="0"/>
                <a:t>we would </a:t>
              </a:r>
              <a:r>
                <a:rPr lang="en-GB" dirty="0" smtClean="0"/>
                <a:t>see in the scanner, y, given the neural model?</a:t>
              </a:r>
              <a:endParaRPr lang="en-GB" dirty="0"/>
            </a:p>
          </p:txBody>
        </p:sp>
      </p:grp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cxnSp>
        <p:nvCxnSpPr>
          <p:cNvPr id="20" name="Straight Arrow Connector 19"/>
          <p:cNvCxnSpPr/>
          <p:nvPr/>
        </p:nvCxnSpPr>
        <p:spPr>
          <a:xfrm flipV="1">
            <a:off x="3707904" y="6057292"/>
            <a:ext cx="0" cy="360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68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DCM Recipe</a:t>
            </a:r>
            <a:endParaRPr lang="en-GB" dirty="0"/>
          </a:p>
        </p:txBody>
      </p:sp>
      <p:sp>
        <p:nvSpPr>
          <p:cNvPr id="3" name="Content Placeholder 2"/>
          <p:cNvSpPr>
            <a:spLocks noGrp="1"/>
          </p:cNvSpPr>
          <p:nvPr>
            <p:ph idx="1"/>
          </p:nvPr>
        </p:nvSpPr>
        <p:spPr>
          <a:xfrm>
            <a:off x="330200" y="1772817"/>
            <a:ext cx="8489950" cy="3960986"/>
          </a:xfrm>
        </p:spPr>
        <p:txBody>
          <a:bodyPr/>
          <a:lstStyle/>
          <a:p>
            <a:pPr marL="514350" indent="-514350">
              <a:buFont typeface="+mj-lt"/>
              <a:buAutoNum type="arabicPeriod"/>
            </a:pPr>
            <a:r>
              <a:rPr lang="en-GB" dirty="0" smtClean="0"/>
              <a:t>Identify regions of interest</a:t>
            </a:r>
          </a:p>
          <a:p>
            <a:pPr marL="514350" indent="-514350">
              <a:buFont typeface="+mj-lt"/>
              <a:buAutoNum type="arabicPeriod"/>
            </a:pPr>
            <a:r>
              <a:rPr lang="en-GB" dirty="0"/>
              <a:t>Design your model </a:t>
            </a:r>
            <a:r>
              <a:rPr lang="en-GB" dirty="0" smtClean="0"/>
              <a:t>space</a:t>
            </a:r>
            <a:br>
              <a:rPr lang="en-GB" dirty="0" smtClean="0"/>
            </a:br>
            <a:endParaRPr lang="en-GB" dirty="0" smtClean="0"/>
          </a:p>
          <a:p>
            <a:pPr marL="514350" indent="-514350">
              <a:buFont typeface="+mj-lt"/>
              <a:buAutoNum type="arabicPeriod"/>
            </a:pPr>
            <a:r>
              <a:rPr lang="en-GB" dirty="0" smtClean="0"/>
              <a:t>Extract timeseries</a:t>
            </a:r>
          </a:p>
          <a:p>
            <a:pPr marL="514350" indent="-514350">
              <a:buFont typeface="+mj-lt"/>
              <a:buAutoNum type="arabicPeriod"/>
            </a:pPr>
            <a:r>
              <a:rPr lang="en-GB" dirty="0" smtClean="0"/>
              <a:t>Specify a DCM for each subject</a:t>
            </a:r>
          </a:p>
          <a:p>
            <a:pPr marL="514350" indent="-514350">
              <a:buFont typeface="+mj-lt"/>
              <a:buAutoNum type="arabicPeriod"/>
            </a:pPr>
            <a:r>
              <a:rPr lang="en-GB" dirty="0" smtClean="0"/>
              <a:t>Estimate (fit) model</a:t>
            </a:r>
            <a:br>
              <a:rPr lang="en-GB" dirty="0" smtClean="0"/>
            </a:br>
            <a:endParaRPr lang="en-GB" dirty="0" smtClean="0"/>
          </a:p>
          <a:p>
            <a:pPr marL="514350" indent="-514350">
              <a:buFont typeface="+mj-lt"/>
              <a:buAutoNum type="arabicPeriod"/>
            </a:pPr>
            <a:r>
              <a:rPr lang="en-GB" dirty="0" smtClean="0"/>
              <a:t>Build a second level model (PEB)</a:t>
            </a:r>
          </a:p>
          <a:p>
            <a:pPr marL="514350" indent="-514350">
              <a:buFont typeface="+mj-lt"/>
              <a:buAutoNum type="arabicPeriod"/>
            </a:pPr>
            <a:r>
              <a:rPr lang="en-GB" dirty="0" smtClean="0"/>
              <a:t>Test hypotheses</a:t>
            </a:r>
          </a:p>
          <a:p>
            <a:pPr marL="514350" indent="-514350">
              <a:buFont typeface="+mj-lt"/>
              <a:buAutoNum type="arabicPeriod"/>
            </a:pPr>
            <a:endParaRPr lang="en-GB" dirty="0"/>
          </a:p>
        </p:txBody>
      </p:sp>
      <p:grpSp>
        <p:nvGrpSpPr>
          <p:cNvPr id="10" name="Group 9"/>
          <p:cNvGrpSpPr/>
          <p:nvPr/>
        </p:nvGrpSpPr>
        <p:grpSpPr>
          <a:xfrm>
            <a:off x="6660232" y="1629644"/>
            <a:ext cx="1802428" cy="1295300"/>
            <a:chOff x="6660232" y="1629644"/>
            <a:chExt cx="1802428" cy="1295300"/>
          </a:xfrm>
        </p:grpSpPr>
        <p:sp>
          <p:nvSpPr>
            <p:cNvPr id="4" name="Right Brace 3"/>
            <p:cNvSpPr/>
            <p:nvPr/>
          </p:nvSpPr>
          <p:spPr>
            <a:xfrm>
              <a:off x="6660232" y="1629644"/>
              <a:ext cx="576064" cy="129530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TextBox 4"/>
            <p:cNvSpPr txBox="1"/>
            <p:nvPr/>
          </p:nvSpPr>
          <p:spPr>
            <a:xfrm>
              <a:off x="7380312" y="2128632"/>
              <a:ext cx="1082348" cy="369332"/>
            </a:xfrm>
            <a:prstGeom prst="rect">
              <a:avLst/>
            </a:prstGeom>
            <a:noFill/>
          </p:spPr>
          <p:txBody>
            <a:bodyPr wrap="none" rtlCol="0">
              <a:spAutoFit/>
            </a:bodyPr>
            <a:lstStyle/>
            <a:p>
              <a:r>
                <a:rPr lang="en-GB" dirty="0" smtClean="0"/>
                <a:t>Planning</a:t>
              </a:r>
              <a:endParaRPr lang="en-GB" dirty="0"/>
            </a:p>
          </p:txBody>
        </p:sp>
      </p:grpSp>
      <p:grpSp>
        <p:nvGrpSpPr>
          <p:cNvPr id="11" name="Group 10"/>
          <p:cNvGrpSpPr/>
          <p:nvPr/>
        </p:nvGrpSpPr>
        <p:grpSpPr>
          <a:xfrm>
            <a:off x="6657900" y="3141811"/>
            <a:ext cx="1691821" cy="1583879"/>
            <a:chOff x="6657900" y="3141811"/>
            <a:chExt cx="1691821" cy="1583879"/>
          </a:xfrm>
        </p:grpSpPr>
        <p:sp>
          <p:nvSpPr>
            <p:cNvPr id="6" name="Right Brace 5"/>
            <p:cNvSpPr/>
            <p:nvPr/>
          </p:nvSpPr>
          <p:spPr>
            <a:xfrm>
              <a:off x="6657900" y="3141811"/>
              <a:ext cx="576064" cy="1583879"/>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TextBox 6"/>
            <p:cNvSpPr txBox="1"/>
            <p:nvPr/>
          </p:nvSpPr>
          <p:spPr>
            <a:xfrm>
              <a:off x="7377980" y="3726790"/>
              <a:ext cx="971741" cy="369332"/>
            </a:xfrm>
            <a:prstGeom prst="rect">
              <a:avLst/>
            </a:prstGeom>
            <a:noFill/>
          </p:spPr>
          <p:txBody>
            <a:bodyPr wrap="none" rtlCol="0">
              <a:spAutoFit/>
            </a:bodyPr>
            <a:lstStyle/>
            <a:p>
              <a:r>
                <a:rPr lang="en-GB" dirty="0" smtClean="0"/>
                <a:t>1</a:t>
              </a:r>
              <a:r>
                <a:rPr lang="en-GB" baseline="30000" dirty="0" smtClean="0"/>
                <a:t>st</a:t>
              </a:r>
              <a:r>
                <a:rPr lang="en-GB" dirty="0" smtClean="0"/>
                <a:t> level</a:t>
              </a:r>
              <a:endParaRPr lang="en-GB" dirty="0"/>
            </a:p>
          </p:txBody>
        </p:sp>
      </p:grpSp>
      <p:grpSp>
        <p:nvGrpSpPr>
          <p:cNvPr id="12" name="Group 11"/>
          <p:cNvGrpSpPr/>
          <p:nvPr/>
        </p:nvGrpSpPr>
        <p:grpSpPr>
          <a:xfrm>
            <a:off x="6657900" y="5229200"/>
            <a:ext cx="1741513" cy="1008112"/>
            <a:chOff x="6657900" y="5229200"/>
            <a:chExt cx="1741513" cy="1008112"/>
          </a:xfrm>
        </p:grpSpPr>
        <p:sp>
          <p:nvSpPr>
            <p:cNvPr id="8" name="Right Brace 7"/>
            <p:cNvSpPr/>
            <p:nvPr/>
          </p:nvSpPr>
          <p:spPr>
            <a:xfrm>
              <a:off x="6657900" y="5229200"/>
              <a:ext cx="576064" cy="1008112"/>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TextBox 8"/>
            <p:cNvSpPr txBox="1"/>
            <p:nvPr/>
          </p:nvSpPr>
          <p:spPr>
            <a:xfrm>
              <a:off x="7377980" y="5441000"/>
              <a:ext cx="1021433" cy="369332"/>
            </a:xfrm>
            <a:prstGeom prst="rect">
              <a:avLst/>
            </a:prstGeom>
            <a:noFill/>
          </p:spPr>
          <p:txBody>
            <a:bodyPr wrap="none" rtlCol="0">
              <a:spAutoFit/>
            </a:bodyPr>
            <a:lstStyle/>
            <a:p>
              <a:r>
                <a:rPr lang="en-GB" dirty="0" smtClean="0"/>
                <a:t>2</a:t>
              </a:r>
              <a:r>
                <a:rPr lang="en-GB" baseline="30000" dirty="0" smtClean="0"/>
                <a:t>nd</a:t>
              </a:r>
              <a:r>
                <a:rPr lang="en-GB" dirty="0" smtClean="0"/>
                <a:t> level</a:t>
              </a:r>
              <a:endParaRPr lang="en-GB" dirty="0"/>
            </a:p>
          </p:txBody>
        </p:sp>
      </p:grpSp>
    </p:spTree>
    <p:extLst>
      <p:ext uri="{BB962C8B-B14F-4D97-AF65-F5344CB8AC3E}">
        <p14:creationId xmlns:p14="http://schemas.microsoft.com/office/powerpoint/2010/main" val="114300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DCM Recipe</a:t>
            </a:r>
            <a:endParaRPr lang="en-GB" dirty="0"/>
          </a:p>
        </p:txBody>
      </p:sp>
      <p:sp>
        <p:nvSpPr>
          <p:cNvPr id="3" name="Content Placeholder 2"/>
          <p:cNvSpPr>
            <a:spLocks noGrp="1"/>
          </p:cNvSpPr>
          <p:nvPr>
            <p:ph idx="1"/>
          </p:nvPr>
        </p:nvSpPr>
        <p:spPr>
          <a:xfrm>
            <a:off x="330200" y="1772817"/>
            <a:ext cx="8489950" cy="3960986"/>
          </a:xfrm>
        </p:spPr>
        <p:txBody>
          <a:bodyPr/>
          <a:lstStyle/>
          <a:p>
            <a:pPr marL="514350" indent="-514350">
              <a:buFont typeface="+mj-lt"/>
              <a:buAutoNum type="arabicPeriod"/>
            </a:pPr>
            <a:r>
              <a:rPr lang="en-GB" dirty="0" smtClean="0"/>
              <a:t>Identify regions of interest</a:t>
            </a:r>
          </a:p>
          <a:p>
            <a:pPr marL="514350" indent="-514350">
              <a:buFont typeface="+mj-lt"/>
              <a:buAutoNum type="arabicPeriod"/>
            </a:pPr>
            <a:r>
              <a:rPr lang="en-GB" dirty="0"/>
              <a:t>Design your model </a:t>
            </a:r>
            <a:r>
              <a:rPr lang="en-GB" dirty="0" smtClean="0"/>
              <a:t>space</a:t>
            </a:r>
            <a:br>
              <a:rPr lang="en-GB" dirty="0" smtClean="0"/>
            </a:br>
            <a:endParaRPr lang="en-GB" dirty="0" smtClean="0"/>
          </a:p>
          <a:p>
            <a:pPr marL="514350" indent="-514350">
              <a:buFont typeface="+mj-lt"/>
              <a:buAutoNum type="arabicPeriod"/>
            </a:pPr>
            <a:r>
              <a:rPr lang="en-GB" dirty="0" smtClean="0">
                <a:solidFill>
                  <a:schemeClr val="tx1">
                    <a:lumMod val="50000"/>
                    <a:lumOff val="50000"/>
                  </a:schemeClr>
                </a:solidFill>
              </a:rPr>
              <a:t>Extract timeseries</a:t>
            </a:r>
          </a:p>
          <a:p>
            <a:pPr marL="514350" indent="-514350">
              <a:buFont typeface="+mj-lt"/>
              <a:buAutoNum type="arabicPeriod"/>
            </a:pPr>
            <a:r>
              <a:rPr lang="en-GB" dirty="0" smtClean="0">
                <a:solidFill>
                  <a:schemeClr val="tx1">
                    <a:lumMod val="50000"/>
                    <a:lumOff val="50000"/>
                  </a:schemeClr>
                </a:solidFill>
              </a:rPr>
              <a:t>Specify a DCM for each subject</a:t>
            </a:r>
          </a:p>
          <a:p>
            <a:pPr marL="514350" indent="-514350">
              <a:buFont typeface="+mj-lt"/>
              <a:buAutoNum type="arabicPeriod"/>
            </a:pPr>
            <a:r>
              <a:rPr lang="en-GB" dirty="0" smtClean="0">
                <a:solidFill>
                  <a:schemeClr val="tx1">
                    <a:lumMod val="50000"/>
                    <a:lumOff val="50000"/>
                  </a:schemeClr>
                </a:solidFill>
              </a:rPr>
              <a:t>Estimate (fit) model</a:t>
            </a:r>
            <a:br>
              <a:rPr lang="en-GB" dirty="0" smtClean="0">
                <a:solidFill>
                  <a:schemeClr val="tx1">
                    <a:lumMod val="50000"/>
                    <a:lumOff val="50000"/>
                  </a:schemeClr>
                </a:solidFill>
              </a:rPr>
            </a:br>
            <a:endParaRPr lang="en-GB" dirty="0" smtClean="0">
              <a:solidFill>
                <a:schemeClr val="tx1">
                  <a:lumMod val="50000"/>
                  <a:lumOff val="50000"/>
                </a:schemeClr>
              </a:solidFill>
            </a:endParaRPr>
          </a:p>
          <a:p>
            <a:pPr marL="514350" indent="-514350">
              <a:buFont typeface="+mj-lt"/>
              <a:buAutoNum type="arabicPeriod"/>
            </a:pPr>
            <a:r>
              <a:rPr lang="en-GB" dirty="0" smtClean="0">
                <a:solidFill>
                  <a:schemeClr val="tx1">
                    <a:lumMod val="50000"/>
                    <a:lumOff val="50000"/>
                  </a:schemeClr>
                </a:solidFill>
              </a:rPr>
              <a:t>Build a second level model (PEB)</a:t>
            </a:r>
          </a:p>
          <a:p>
            <a:pPr marL="514350" indent="-514350">
              <a:buFont typeface="+mj-lt"/>
              <a:buAutoNum type="arabicPeriod"/>
            </a:pPr>
            <a:r>
              <a:rPr lang="en-GB" dirty="0" smtClean="0">
                <a:solidFill>
                  <a:schemeClr val="tx1">
                    <a:lumMod val="50000"/>
                    <a:lumOff val="50000"/>
                  </a:schemeClr>
                </a:solidFill>
              </a:rPr>
              <a:t>Test hypotheses</a:t>
            </a:r>
          </a:p>
          <a:p>
            <a:pPr marL="514350" indent="-514350">
              <a:buFont typeface="+mj-lt"/>
              <a:buAutoNum type="arabicPeriod"/>
            </a:pPr>
            <a:endParaRPr lang="en-GB" dirty="0"/>
          </a:p>
        </p:txBody>
      </p:sp>
      <p:sp>
        <p:nvSpPr>
          <p:cNvPr id="4" name="Right Brace 3"/>
          <p:cNvSpPr/>
          <p:nvPr/>
        </p:nvSpPr>
        <p:spPr>
          <a:xfrm>
            <a:off x="6660232" y="1629644"/>
            <a:ext cx="576064" cy="129530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TextBox 4"/>
          <p:cNvSpPr txBox="1"/>
          <p:nvPr/>
        </p:nvSpPr>
        <p:spPr>
          <a:xfrm>
            <a:off x="7380312" y="2128632"/>
            <a:ext cx="1082348" cy="369332"/>
          </a:xfrm>
          <a:prstGeom prst="rect">
            <a:avLst/>
          </a:prstGeom>
          <a:noFill/>
        </p:spPr>
        <p:txBody>
          <a:bodyPr wrap="none" rtlCol="0">
            <a:spAutoFit/>
          </a:bodyPr>
          <a:lstStyle/>
          <a:p>
            <a:r>
              <a:rPr lang="en-GB" dirty="0" smtClean="0"/>
              <a:t>Planning</a:t>
            </a:r>
            <a:endParaRPr lang="en-GB" dirty="0"/>
          </a:p>
        </p:txBody>
      </p:sp>
      <p:sp>
        <p:nvSpPr>
          <p:cNvPr id="6" name="Right Brace 5"/>
          <p:cNvSpPr/>
          <p:nvPr/>
        </p:nvSpPr>
        <p:spPr>
          <a:xfrm>
            <a:off x="6657900" y="3141811"/>
            <a:ext cx="576064" cy="1583879"/>
          </a:xfrm>
          <a:prstGeom prst="rightBrac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TextBox 6"/>
          <p:cNvSpPr txBox="1"/>
          <p:nvPr/>
        </p:nvSpPr>
        <p:spPr>
          <a:xfrm>
            <a:off x="7377980" y="3726790"/>
            <a:ext cx="971741" cy="369332"/>
          </a:xfrm>
          <a:prstGeom prst="rect">
            <a:avLst/>
          </a:prstGeom>
          <a:noFill/>
        </p:spPr>
        <p:txBody>
          <a:bodyPr wrap="none" rtlCol="0">
            <a:spAutoFit/>
          </a:bodyPr>
          <a:lstStyle/>
          <a:p>
            <a:r>
              <a:rPr lang="en-GB" dirty="0" smtClean="0">
                <a:solidFill>
                  <a:schemeClr val="tx1">
                    <a:lumMod val="50000"/>
                    <a:lumOff val="50000"/>
                  </a:schemeClr>
                </a:solidFill>
              </a:rPr>
              <a:t>1</a:t>
            </a:r>
            <a:r>
              <a:rPr lang="en-GB" baseline="30000" dirty="0" smtClean="0">
                <a:solidFill>
                  <a:schemeClr val="tx1">
                    <a:lumMod val="50000"/>
                    <a:lumOff val="50000"/>
                  </a:schemeClr>
                </a:solidFill>
              </a:rPr>
              <a:t>st</a:t>
            </a:r>
            <a:r>
              <a:rPr lang="en-GB" dirty="0" smtClean="0">
                <a:solidFill>
                  <a:schemeClr val="tx1">
                    <a:lumMod val="50000"/>
                    <a:lumOff val="50000"/>
                  </a:schemeClr>
                </a:solidFill>
              </a:rPr>
              <a:t> level</a:t>
            </a:r>
            <a:endParaRPr lang="en-GB" dirty="0">
              <a:solidFill>
                <a:schemeClr val="tx1">
                  <a:lumMod val="50000"/>
                  <a:lumOff val="50000"/>
                </a:schemeClr>
              </a:solidFill>
            </a:endParaRPr>
          </a:p>
        </p:txBody>
      </p:sp>
      <p:sp>
        <p:nvSpPr>
          <p:cNvPr id="8" name="Right Brace 7"/>
          <p:cNvSpPr/>
          <p:nvPr/>
        </p:nvSpPr>
        <p:spPr>
          <a:xfrm>
            <a:off x="6657900" y="5229200"/>
            <a:ext cx="576064" cy="1008112"/>
          </a:xfrm>
          <a:prstGeom prst="rightBrac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TextBox 8"/>
          <p:cNvSpPr txBox="1"/>
          <p:nvPr/>
        </p:nvSpPr>
        <p:spPr>
          <a:xfrm>
            <a:off x="7377980" y="5441000"/>
            <a:ext cx="1021433" cy="369332"/>
          </a:xfrm>
          <a:prstGeom prst="rect">
            <a:avLst/>
          </a:prstGeom>
          <a:noFill/>
        </p:spPr>
        <p:txBody>
          <a:bodyPr wrap="none" rtlCol="0">
            <a:spAutoFit/>
          </a:bodyPr>
          <a:lstStyle/>
          <a:p>
            <a:r>
              <a:rPr lang="en-GB" dirty="0" smtClean="0">
                <a:solidFill>
                  <a:schemeClr val="tx1">
                    <a:lumMod val="50000"/>
                    <a:lumOff val="50000"/>
                  </a:schemeClr>
                </a:solidFill>
              </a:rPr>
              <a:t>2</a:t>
            </a:r>
            <a:r>
              <a:rPr lang="en-GB" baseline="30000" dirty="0" smtClean="0">
                <a:solidFill>
                  <a:schemeClr val="tx1">
                    <a:lumMod val="50000"/>
                    <a:lumOff val="50000"/>
                  </a:schemeClr>
                </a:solidFill>
              </a:rPr>
              <a:t>nd</a:t>
            </a:r>
            <a:r>
              <a:rPr lang="en-GB" dirty="0" smtClean="0">
                <a:solidFill>
                  <a:schemeClr val="tx1">
                    <a:lumMod val="50000"/>
                    <a:lumOff val="50000"/>
                  </a:schemeClr>
                </a:solidFill>
              </a:rPr>
              <a:t> level</a:t>
            </a:r>
            <a:endParaRPr lang="en-GB" dirty="0">
              <a:solidFill>
                <a:schemeClr val="tx1">
                  <a:lumMod val="50000"/>
                  <a:lumOff val="50000"/>
                </a:schemeClr>
              </a:solidFill>
            </a:endParaRPr>
          </a:p>
        </p:txBody>
      </p:sp>
    </p:spTree>
    <p:extLst>
      <p:ext uri="{BB962C8B-B14F-4D97-AF65-F5344CB8AC3E}">
        <p14:creationId xmlns:p14="http://schemas.microsoft.com/office/powerpoint/2010/main" val="2150355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0785" y="3861048"/>
            <a:ext cx="3537679" cy="266429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92" name="Group 6291"/>
          <p:cNvGrpSpPr/>
          <p:nvPr/>
        </p:nvGrpSpPr>
        <p:grpSpPr>
          <a:xfrm>
            <a:off x="539552" y="2636912"/>
            <a:ext cx="3816424" cy="3253744"/>
            <a:chOff x="539552" y="2204864"/>
            <a:chExt cx="3096344" cy="2639831"/>
          </a:xfrm>
        </p:grpSpPr>
        <p:sp>
          <p:nvSpPr>
            <p:cNvPr id="168" name="Rectangle 87"/>
            <p:cNvSpPr>
              <a:spLocks noChangeArrowheads="1"/>
            </p:cNvSpPr>
            <p:nvPr/>
          </p:nvSpPr>
          <p:spPr bwMode="auto">
            <a:xfrm>
              <a:off x="539552" y="3442467"/>
              <a:ext cx="1659090" cy="13742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Rectangle 88"/>
            <p:cNvSpPr>
              <a:spLocks noChangeArrowheads="1"/>
            </p:cNvSpPr>
            <p:nvPr/>
          </p:nvSpPr>
          <p:spPr bwMode="auto">
            <a:xfrm>
              <a:off x="539552" y="3442467"/>
              <a:ext cx="1659090" cy="1374207"/>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0" name="Picture 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42467"/>
              <a:ext cx="1659090" cy="137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Line 90"/>
            <p:cNvSpPr>
              <a:spLocks noChangeShapeType="1"/>
            </p:cNvSpPr>
            <p:nvPr/>
          </p:nvSpPr>
          <p:spPr bwMode="auto">
            <a:xfrm>
              <a:off x="539552" y="4128987"/>
              <a:ext cx="1659090"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91"/>
            <p:cNvSpPr>
              <a:spLocks noChangeShapeType="1"/>
            </p:cNvSpPr>
            <p:nvPr/>
          </p:nvSpPr>
          <p:spPr bwMode="auto">
            <a:xfrm flipV="1">
              <a:off x="704176" y="3442467"/>
              <a:ext cx="0" cy="1374207"/>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92"/>
            <p:cNvSpPr>
              <a:spLocks noChangeShapeType="1"/>
            </p:cNvSpPr>
            <p:nvPr/>
          </p:nvSpPr>
          <p:spPr bwMode="auto">
            <a:xfrm>
              <a:off x="539552" y="3442467"/>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93"/>
            <p:cNvSpPr>
              <a:spLocks noChangeShapeType="1"/>
            </p:cNvSpPr>
            <p:nvPr/>
          </p:nvSpPr>
          <p:spPr bwMode="auto">
            <a:xfrm>
              <a:off x="539552" y="4816674"/>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94"/>
            <p:cNvSpPr>
              <a:spLocks noChangeShapeType="1"/>
            </p:cNvSpPr>
            <p:nvPr/>
          </p:nvSpPr>
          <p:spPr bwMode="auto">
            <a:xfrm flipV="1">
              <a:off x="2198641" y="3442467"/>
              <a:ext cx="0" cy="13742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95"/>
            <p:cNvSpPr>
              <a:spLocks noChangeShapeType="1"/>
            </p:cNvSpPr>
            <p:nvPr/>
          </p:nvSpPr>
          <p:spPr bwMode="auto">
            <a:xfrm flipV="1">
              <a:off x="539552" y="3442467"/>
              <a:ext cx="0" cy="13742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96"/>
            <p:cNvSpPr>
              <a:spLocks noChangeShapeType="1"/>
            </p:cNvSpPr>
            <p:nvPr/>
          </p:nvSpPr>
          <p:spPr bwMode="auto">
            <a:xfrm>
              <a:off x="539552" y="4816674"/>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97"/>
            <p:cNvSpPr>
              <a:spLocks noChangeShapeType="1"/>
            </p:cNvSpPr>
            <p:nvPr/>
          </p:nvSpPr>
          <p:spPr bwMode="auto">
            <a:xfrm flipV="1">
              <a:off x="539552" y="3442467"/>
              <a:ext cx="0" cy="13742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98"/>
            <p:cNvSpPr>
              <a:spLocks noChangeShapeType="1"/>
            </p:cNvSpPr>
            <p:nvPr/>
          </p:nvSpPr>
          <p:spPr bwMode="auto">
            <a:xfrm>
              <a:off x="539552" y="3442467"/>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99"/>
            <p:cNvSpPr>
              <a:spLocks noChangeShapeType="1"/>
            </p:cNvSpPr>
            <p:nvPr/>
          </p:nvSpPr>
          <p:spPr bwMode="auto">
            <a:xfrm>
              <a:off x="539552" y="4816674"/>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00"/>
            <p:cNvSpPr>
              <a:spLocks noChangeShapeType="1"/>
            </p:cNvSpPr>
            <p:nvPr/>
          </p:nvSpPr>
          <p:spPr bwMode="auto">
            <a:xfrm flipV="1">
              <a:off x="2198641" y="3442467"/>
              <a:ext cx="0" cy="13742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01"/>
            <p:cNvSpPr>
              <a:spLocks noChangeShapeType="1"/>
            </p:cNvSpPr>
            <p:nvPr/>
          </p:nvSpPr>
          <p:spPr bwMode="auto">
            <a:xfrm flipV="1">
              <a:off x="539552" y="3442467"/>
              <a:ext cx="0" cy="13742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Rectangle 102"/>
            <p:cNvSpPr>
              <a:spLocks noChangeArrowheads="1"/>
            </p:cNvSpPr>
            <p:nvPr/>
          </p:nvSpPr>
          <p:spPr bwMode="auto">
            <a:xfrm>
              <a:off x="539552" y="2204864"/>
              <a:ext cx="1659090" cy="11873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Rectangle 103"/>
            <p:cNvSpPr>
              <a:spLocks noChangeArrowheads="1"/>
            </p:cNvSpPr>
            <p:nvPr/>
          </p:nvSpPr>
          <p:spPr bwMode="auto">
            <a:xfrm>
              <a:off x="539552" y="2204864"/>
              <a:ext cx="1659090" cy="1187399"/>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5" name="Picture 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04864"/>
              <a:ext cx="1659090" cy="118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Line 105"/>
            <p:cNvSpPr>
              <a:spLocks noChangeShapeType="1"/>
            </p:cNvSpPr>
            <p:nvPr/>
          </p:nvSpPr>
          <p:spPr bwMode="auto">
            <a:xfrm>
              <a:off x="539552" y="2941588"/>
              <a:ext cx="1659090"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06"/>
            <p:cNvSpPr>
              <a:spLocks noChangeShapeType="1"/>
            </p:cNvSpPr>
            <p:nvPr/>
          </p:nvSpPr>
          <p:spPr bwMode="auto">
            <a:xfrm flipV="1">
              <a:off x="704176" y="2204864"/>
              <a:ext cx="0" cy="118739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07"/>
            <p:cNvSpPr>
              <a:spLocks noChangeShapeType="1"/>
            </p:cNvSpPr>
            <p:nvPr/>
          </p:nvSpPr>
          <p:spPr bwMode="auto">
            <a:xfrm>
              <a:off x="539552" y="2204864"/>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08"/>
            <p:cNvSpPr>
              <a:spLocks noChangeShapeType="1"/>
            </p:cNvSpPr>
            <p:nvPr/>
          </p:nvSpPr>
          <p:spPr bwMode="auto">
            <a:xfrm>
              <a:off x="539552" y="3392262"/>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09"/>
            <p:cNvSpPr>
              <a:spLocks noChangeShapeType="1"/>
            </p:cNvSpPr>
            <p:nvPr/>
          </p:nvSpPr>
          <p:spPr bwMode="auto">
            <a:xfrm flipV="1">
              <a:off x="2198641"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10"/>
            <p:cNvSpPr>
              <a:spLocks noChangeShapeType="1"/>
            </p:cNvSpPr>
            <p:nvPr/>
          </p:nvSpPr>
          <p:spPr bwMode="auto">
            <a:xfrm flipV="1">
              <a:off x="539552"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11"/>
            <p:cNvSpPr>
              <a:spLocks noChangeShapeType="1"/>
            </p:cNvSpPr>
            <p:nvPr/>
          </p:nvSpPr>
          <p:spPr bwMode="auto">
            <a:xfrm>
              <a:off x="539552" y="3392262"/>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12"/>
            <p:cNvSpPr>
              <a:spLocks noChangeShapeType="1"/>
            </p:cNvSpPr>
            <p:nvPr/>
          </p:nvSpPr>
          <p:spPr bwMode="auto">
            <a:xfrm flipV="1">
              <a:off x="539552"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13"/>
            <p:cNvSpPr>
              <a:spLocks noChangeShapeType="1"/>
            </p:cNvSpPr>
            <p:nvPr/>
          </p:nvSpPr>
          <p:spPr bwMode="auto">
            <a:xfrm>
              <a:off x="539552" y="2204864"/>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14"/>
            <p:cNvSpPr>
              <a:spLocks noChangeShapeType="1"/>
            </p:cNvSpPr>
            <p:nvPr/>
          </p:nvSpPr>
          <p:spPr bwMode="auto">
            <a:xfrm>
              <a:off x="539552" y="3392262"/>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15"/>
            <p:cNvSpPr>
              <a:spLocks noChangeShapeType="1"/>
            </p:cNvSpPr>
            <p:nvPr/>
          </p:nvSpPr>
          <p:spPr bwMode="auto">
            <a:xfrm flipV="1">
              <a:off x="2198641"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16"/>
            <p:cNvSpPr>
              <a:spLocks noChangeShapeType="1"/>
            </p:cNvSpPr>
            <p:nvPr/>
          </p:nvSpPr>
          <p:spPr bwMode="auto">
            <a:xfrm flipV="1">
              <a:off x="539552"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Rectangle 117"/>
            <p:cNvSpPr>
              <a:spLocks noChangeArrowheads="1"/>
            </p:cNvSpPr>
            <p:nvPr/>
          </p:nvSpPr>
          <p:spPr bwMode="auto">
            <a:xfrm>
              <a:off x="2255851" y="2204864"/>
              <a:ext cx="1380045" cy="11873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Rectangle 118"/>
            <p:cNvSpPr>
              <a:spLocks noChangeArrowheads="1"/>
            </p:cNvSpPr>
            <p:nvPr/>
          </p:nvSpPr>
          <p:spPr bwMode="auto">
            <a:xfrm>
              <a:off x="2255851" y="2204864"/>
              <a:ext cx="1380045" cy="1187399"/>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0" name="Picture 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851" y="2204864"/>
              <a:ext cx="1380045" cy="118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Line 120"/>
            <p:cNvSpPr>
              <a:spLocks noChangeShapeType="1"/>
            </p:cNvSpPr>
            <p:nvPr/>
          </p:nvSpPr>
          <p:spPr bwMode="auto">
            <a:xfrm>
              <a:off x="2255851" y="2941588"/>
              <a:ext cx="13800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21"/>
            <p:cNvSpPr>
              <a:spLocks noChangeShapeType="1"/>
            </p:cNvSpPr>
            <p:nvPr/>
          </p:nvSpPr>
          <p:spPr bwMode="auto">
            <a:xfrm flipV="1">
              <a:off x="2942371" y="2204864"/>
              <a:ext cx="0" cy="118739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22"/>
            <p:cNvSpPr>
              <a:spLocks noChangeShapeType="1"/>
            </p:cNvSpPr>
            <p:nvPr/>
          </p:nvSpPr>
          <p:spPr bwMode="auto">
            <a:xfrm>
              <a:off x="2255851" y="2204864"/>
              <a:ext cx="1380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23"/>
            <p:cNvSpPr>
              <a:spLocks noChangeShapeType="1"/>
            </p:cNvSpPr>
            <p:nvPr/>
          </p:nvSpPr>
          <p:spPr bwMode="auto">
            <a:xfrm>
              <a:off x="2255851" y="3392262"/>
              <a:ext cx="1380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24"/>
            <p:cNvSpPr>
              <a:spLocks noChangeShapeType="1"/>
            </p:cNvSpPr>
            <p:nvPr/>
          </p:nvSpPr>
          <p:spPr bwMode="auto">
            <a:xfrm flipV="1">
              <a:off x="3635896"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25"/>
            <p:cNvSpPr>
              <a:spLocks noChangeShapeType="1"/>
            </p:cNvSpPr>
            <p:nvPr/>
          </p:nvSpPr>
          <p:spPr bwMode="auto">
            <a:xfrm flipV="1">
              <a:off x="2255851"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26"/>
            <p:cNvSpPr>
              <a:spLocks noChangeShapeType="1"/>
            </p:cNvSpPr>
            <p:nvPr/>
          </p:nvSpPr>
          <p:spPr bwMode="auto">
            <a:xfrm>
              <a:off x="2255851" y="3392262"/>
              <a:ext cx="1380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27"/>
            <p:cNvSpPr>
              <a:spLocks noChangeShapeType="1"/>
            </p:cNvSpPr>
            <p:nvPr/>
          </p:nvSpPr>
          <p:spPr bwMode="auto">
            <a:xfrm flipV="1">
              <a:off x="2255851"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28"/>
            <p:cNvSpPr>
              <a:spLocks noChangeShapeType="1"/>
            </p:cNvSpPr>
            <p:nvPr/>
          </p:nvSpPr>
          <p:spPr bwMode="auto">
            <a:xfrm>
              <a:off x="2255851" y="2204864"/>
              <a:ext cx="1380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29"/>
            <p:cNvSpPr>
              <a:spLocks noChangeShapeType="1"/>
            </p:cNvSpPr>
            <p:nvPr/>
          </p:nvSpPr>
          <p:spPr bwMode="auto">
            <a:xfrm>
              <a:off x="2255851" y="3392262"/>
              <a:ext cx="1380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30"/>
            <p:cNvSpPr>
              <a:spLocks noChangeShapeType="1"/>
            </p:cNvSpPr>
            <p:nvPr/>
          </p:nvSpPr>
          <p:spPr bwMode="auto">
            <a:xfrm flipV="1">
              <a:off x="3635896"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31"/>
            <p:cNvSpPr>
              <a:spLocks noChangeShapeType="1"/>
            </p:cNvSpPr>
            <p:nvPr/>
          </p:nvSpPr>
          <p:spPr bwMode="auto">
            <a:xfrm flipV="1">
              <a:off x="2255851"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Rectangle 132"/>
            <p:cNvSpPr>
              <a:spLocks noChangeArrowheads="1"/>
            </p:cNvSpPr>
            <p:nvPr/>
          </p:nvSpPr>
          <p:spPr bwMode="auto">
            <a:xfrm>
              <a:off x="2469513" y="3471656"/>
              <a:ext cx="279045" cy="13158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Rectangle 133"/>
            <p:cNvSpPr>
              <a:spLocks noChangeArrowheads="1"/>
            </p:cNvSpPr>
            <p:nvPr/>
          </p:nvSpPr>
          <p:spPr bwMode="auto">
            <a:xfrm>
              <a:off x="2469513" y="3471656"/>
              <a:ext cx="279045" cy="131583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5" name="Picture 1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9513" y="3471656"/>
              <a:ext cx="279045" cy="131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 name="Line 135"/>
            <p:cNvSpPr>
              <a:spLocks noChangeShapeType="1"/>
            </p:cNvSpPr>
            <p:nvPr/>
          </p:nvSpPr>
          <p:spPr bwMode="auto">
            <a:xfrm>
              <a:off x="2469513" y="3471656"/>
              <a:ext cx="279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36"/>
            <p:cNvSpPr>
              <a:spLocks noChangeShapeType="1"/>
            </p:cNvSpPr>
            <p:nvPr/>
          </p:nvSpPr>
          <p:spPr bwMode="auto">
            <a:xfrm>
              <a:off x="2469513" y="4787485"/>
              <a:ext cx="279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37"/>
            <p:cNvSpPr>
              <a:spLocks noChangeShapeType="1"/>
            </p:cNvSpPr>
            <p:nvPr/>
          </p:nvSpPr>
          <p:spPr bwMode="auto">
            <a:xfrm flipV="1">
              <a:off x="2748558" y="3471656"/>
              <a:ext cx="0" cy="13158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38"/>
            <p:cNvSpPr>
              <a:spLocks noChangeShapeType="1"/>
            </p:cNvSpPr>
            <p:nvPr/>
          </p:nvSpPr>
          <p:spPr bwMode="auto">
            <a:xfrm flipV="1">
              <a:off x="2469513" y="3471656"/>
              <a:ext cx="0" cy="13158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39"/>
            <p:cNvSpPr>
              <a:spLocks noChangeShapeType="1"/>
            </p:cNvSpPr>
            <p:nvPr/>
          </p:nvSpPr>
          <p:spPr bwMode="auto">
            <a:xfrm>
              <a:off x="2469513" y="4787485"/>
              <a:ext cx="279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40"/>
            <p:cNvSpPr>
              <a:spLocks noChangeShapeType="1"/>
            </p:cNvSpPr>
            <p:nvPr/>
          </p:nvSpPr>
          <p:spPr bwMode="auto">
            <a:xfrm flipV="1">
              <a:off x="2469513" y="3471656"/>
              <a:ext cx="0" cy="13158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41"/>
            <p:cNvSpPr>
              <a:spLocks noChangeShapeType="1"/>
            </p:cNvSpPr>
            <p:nvPr/>
          </p:nvSpPr>
          <p:spPr bwMode="auto">
            <a:xfrm>
              <a:off x="2469513" y="4773475"/>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42"/>
            <p:cNvSpPr>
              <a:spLocks noChangeShapeType="1"/>
            </p:cNvSpPr>
            <p:nvPr/>
          </p:nvSpPr>
          <p:spPr bwMode="auto">
            <a:xfrm flipH="1">
              <a:off x="2734547" y="4773475"/>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Rectangle 143"/>
            <p:cNvSpPr>
              <a:spLocks noChangeArrowheads="1"/>
            </p:cNvSpPr>
            <p:nvPr/>
          </p:nvSpPr>
          <p:spPr bwMode="auto">
            <a:xfrm>
              <a:off x="2357917" y="4716264"/>
              <a:ext cx="78226"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5" name="Line 144"/>
            <p:cNvSpPr>
              <a:spLocks noChangeShapeType="1"/>
            </p:cNvSpPr>
            <p:nvPr/>
          </p:nvSpPr>
          <p:spPr bwMode="auto">
            <a:xfrm>
              <a:off x="2469513" y="4580829"/>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45"/>
            <p:cNvSpPr>
              <a:spLocks noChangeShapeType="1"/>
            </p:cNvSpPr>
            <p:nvPr/>
          </p:nvSpPr>
          <p:spPr bwMode="auto">
            <a:xfrm flipH="1">
              <a:off x="2734547" y="4580829"/>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Rectangle 146"/>
            <p:cNvSpPr>
              <a:spLocks noChangeArrowheads="1"/>
            </p:cNvSpPr>
            <p:nvPr/>
          </p:nvSpPr>
          <p:spPr bwMode="auto">
            <a:xfrm>
              <a:off x="2357917" y="4523619"/>
              <a:ext cx="78226"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8" name="Line 147"/>
            <p:cNvSpPr>
              <a:spLocks noChangeShapeType="1"/>
            </p:cNvSpPr>
            <p:nvPr/>
          </p:nvSpPr>
          <p:spPr bwMode="auto">
            <a:xfrm>
              <a:off x="2469513" y="4387015"/>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48"/>
            <p:cNvSpPr>
              <a:spLocks noChangeShapeType="1"/>
            </p:cNvSpPr>
            <p:nvPr/>
          </p:nvSpPr>
          <p:spPr bwMode="auto">
            <a:xfrm flipH="1">
              <a:off x="2734547" y="4387015"/>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Rectangle 149"/>
            <p:cNvSpPr>
              <a:spLocks noChangeArrowheads="1"/>
            </p:cNvSpPr>
            <p:nvPr/>
          </p:nvSpPr>
          <p:spPr bwMode="auto">
            <a:xfrm>
              <a:off x="2357917" y="4329806"/>
              <a:ext cx="78226"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1" name="Line 150"/>
            <p:cNvSpPr>
              <a:spLocks noChangeShapeType="1"/>
            </p:cNvSpPr>
            <p:nvPr/>
          </p:nvSpPr>
          <p:spPr bwMode="auto">
            <a:xfrm>
              <a:off x="2469513" y="4194370"/>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51"/>
            <p:cNvSpPr>
              <a:spLocks noChangeShapeType="1"/>
            </p:cNvSpPr>
            <p:nvPr/>
          </p:nvSpPr>
          <p:spPr bwMode="auto">
            <a:xfrm flipH="1">
              <a:off x="2734547" y="4194370"/>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Rectangle 152"/>
            <p:cNvSpPr>
              <a:spLocks noChangeArrowheads="1"/>
            </p:cNvSpPr>
            <p:nvPr/>
          </p:nvSpPr>
          <p:spPr bwMode="auto">
            <a:xfrm>
              <a:off x="2357917" y="4137159"/>
              <a:ext cx="78226"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4" name="Line 153"/>
            <p:cNvSpPr>
              <a:spLocks noChangeShapeType="1"/>
            </p:cNvSpPr>
            <p:nvPr/>
          </p:nvSpPr>
          <p:spPr bwMode="auto">
            <a:xfrm>
              <a:off x="2469513" y="3993551"/>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54"/>
            <p:cNvSpPr>
              <a:spLocks noChangeShapeType="1"/>
            </p:cNvSpPr>
            <p:nvPr/>
          </p:nvSpPr>
          <p:spPr bwMode="auto">
            <a:xfrm flipH="1">
              <a:off x="2734547" y="3993551"/>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Rectangle 155"/>
            <p:cNvSpPr>
              <a:spLocks noChangeArrowheads="1"/>
            </p:cNvSpPr>
            <p:nvPr/>
          </p:nvSpPr>
          <p:spPr bwMode="auto">
            <a:xfrm>
              <a:off x="2357917" y="3936341"/>
              <a:ext cx="78226"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7" name="Line 156"/>
            <p:cNvSpPr>
              <a:spLocks noChangeShapeType="1"/>
            </p:cNvSpPr>
            <p:nvPr/>
          </p:nvSpPr>
          <p:spPr bwMode="auto">
            <a:xfrm>
              <a:off x="2469513" y="3800905"/>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57"/>
            <p:cNvSpPr>
              <a:spLocks noChangeShapeType="1"/>
            </p:cNvSpPr>
            <p:nvPr/>
          </p:nvSpPr>
          <p:spPr bwMode="auto">
            <a:xfrm flipH="1">
              <a:off x="2734547" y="3800905"/>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Rectangle 158"/>
            <p:cNvSpPr>
              <a:spLocks noChangeArrowheads="1"/>
            </p:cNvSpPr>
            <p:nvPr/>
          </p:nvSpPr>
          <p:spPr bwMode="auto">
            <a:xfrm>
              <a:off x="2314718" y="3742527"/>
              <a:ext cx="121425"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0" name="Line 159"/>
            <p:cNvSpPr>
              <a:spLocks noChangeShapeType="1"/>
            </p:cNvSpPr>
            <p:nvPr/>
          </p:nvSpPr>
          <p:spPr bwMode="auto">
            <a:xfrm>
              <a:off x="2469513" y="3607092"/>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60"/>
            <p:cNvSpPr>
              <a:spLocks noChangeShapeType="1"/>
            </p:cNvSpPr>
            <p:nvPr/>
          </p:nvSpPr>
          <p:spPr bwMode="auto">
            <a:xfrm flipH="1">
              <a:off x="2734547" y="3607092"/>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Rectangle 161"/>
            <p:cNvSpPr>
              <a:spLocks noChangeArrowheads="1"/>
            </p:cNvSpPr>
            <p:nvPr/>
          </p:nvSpPr>
          <p:spPr bwMode="auto">
            <a:xfrm>
              <a:off x="2314718" y="3549882"/>
              <a:ext cx="121425"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3" name="Line 162"/>
            <p:cNvSpPr>
              <a:spLocks noChangeShapeType="1"/>
            </p:cNvSpPr>
            <p:nvPr/>
          </p:nvSpPr>
          <p:spPr bwMode="auto">
            <a:xfrm>
              <a:off x="2469513" y="3471656"/>
              <a:ext cx="279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63"/>
            <p:cNvSpPr>
              <a:spLocks noChangeShapeType="1"/>
            </p:cNvSpPr>
            <p:nvPr/>
          </p:nvSpPr>
          <p:spPr bwMode="auto">
            <a:xfrm>
              <a:off x="2469513" y="4787485"/>
              <a:ext cx="279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64"/>
            <p:cNvSpPr>
              <a:spLocks noChangeShapeType="1"/>
            </p:cNvSpPr>
            <p:nvPr/>
          </p:nvSpPr>
          <p:spPr bwMode="auto">
            <a:xfrm flipV="1">
              <a:off x="2748558" y="3471656"/>
              <a:ext cx="0" cy="13158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47" name="TextBox 246"/>
          <p:cNvSpPr txBox="1"/>
          <p:nvPr/>
        </p:nvSpPr>
        <p:spPr>
          <a:xfrm>
            <a:off x="251520" y="692696"/>
            <a:ext cx="5040560" cy="369332"/>
          </a:xfrm>
          <a:prstGeom prst="rect">
            <a:avLst/>
          </a:prstGeom>
          <a:noFill/>
        </p:spPr>
        <p:txBody>
          <a:bodyPr wrap="square" rtlCol="0">
            <a:spAutoFit/>
          </a:bodyPr>
          <a:lstStyle/>
          <a:p>
            <a:r>
              <a:rPr lang="en-GB" b="1" dirty="0" smtClean="0"/>
              <a:t>1. Identify Regions of Interest</a:t>
            </a:r>
            <a:endParaRPr lang="en-GB" b="1" dirty="0"/>
          </a:p>
        </p:txBody>
      </p:sp>
      <p:sp>
        <p:nvSpPr>
          <p:cNvPr id="6281" name="TextBox 6280"/>
          <p:cNvSpPr txBox="1"/>
          <p:nvPr/>
        </p:nvSpPr>
        <p:spPr>
          <a:xfrm>
            <a:off x="573212" y="1151924"/>
            <a:ext cx="3897881" cy="369332"/>
          </a:xfrm>
          <a:prstGeom prst="rect">
            <a:avLst/>
          </a:prstGeom>
          <a:noFill/>
        </p:spPr>
        <p:txBody>
          <a:bodyPr wrap="square" rtlCol="0">
            <a:spAutoFit/>
          </a:bodyPr>
          <a:lstStyle/>
          <a:p>
            <a:r>
              <a:rPr lang="en-GB" dirty="0" smtClean="0">
                <a:solidFill>
                  <a:schemeClr val="accent2">
                    <a:lumMod val="75000"/>
                  </a:schemeClr>
                </a:solidFill>
              </a:rPr>
              <a:t>We generally start with SPM results</a:t>
            </a:r>
            <a:endParaRPr lang="en-GB" dirty="0">
              <a:solidFill>
                <a:schemeClr val="accent2">
                  <a:lumMod val="75000"/>
                </a:schemeClr>
              </a:solidFill>
            </a:endParaRPr>
          </a:p>
        </p:txBody>
      </p:sp>
      <p:sp>
        <p:nvSpPr>
          <p:cNvPr id="83" name="TextBox 82"/>
          <p:cNvSpPr txBox="1"/>
          <p:nvPr/>
        </p:nvSpPr>
        <p:spPr>
          <a:xfrm>
            <a:off x="5076056" y="1137518"/>
            <a:ext cx="3897881" cy="1200329"/>
          </a:xfrm>
          <a:prstGeom prst="rect">
            <a:avLst/>
          </a:prstGeom>
          <a:noFill/>
        </p:spPr>
        <p:txBody>
          <a:bodyPr wrap="square" rtlCol="0">
            <a:spAutoFit/>
          </a:bodyPr>
          <a:lstStyle/>
          <a:p>
            <a:r>
              <a:rPr lang="en-GB" dirty="0" smtClean="0">
                <a:solidFill>
                  <a:schemeClr val="accent2">
                    <a:lumMod val="75000"/>
                  </a:schemeClr>
                </a:solidFill>
              </a:rPr>
              <a:t>We could also do an initial simple connectivity analysis (e.g. PPI for task-based studies, ICA for resting state)</a:t>
            </a:r>
            <a:endParaRPr lang="en-GB" dirty="0">
              <a:solidFill>
                <a:schemeClr val="accent2">
                  <a:lumMod val="75000"/>
                </a:schemeClr>
              </a:solidFill>
            </a:endParaRPr>
          </a:p>
        </p:txBody>
      </p:sp>
      <p:sp>
        <p:nvSpPr>
          <p:cNvPr id="86" name="TextBox 4"/>
          <p:cNvSpPr txBox="1">
            <a:spLocks noChangeArrowheads="1"/>
          </p:cNvSpPr>
          <p:nvPr/>
        </p:nvSpPr>
        <p:spPr bwMode="auto">
          <a:xfrm>
            <a:off x="5076056" y="2556164"/>
            <a:ext cx="381642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altLang="en-US" sz="1400" b="1" dirty="0" smtClean="0"/>
              <a:t>Psychophysiological interactions (PPI) </a:t>
            </a:r>
            <a:br>
              <a:rPr lang="en-US" altLang="en-US" sz="1400" b="1" dirty="0" smtClean="0"/>
            </a:br>
            <a:endParaRPr lang="en-US" altLang="en-US" sz="1400" b="1" dirty="0" smtClean="0"/>
          </a:p>
          <a:p>
            <a:r>
              <a:rPr lang="en-US" altLang="en-US" sz="1400" dirty="0" smtClean="0"/>
              <a:t>Where </a:t>
            </a:r>
            <a:r>
              <a:rPr lang="en-US" altLang="en-US" sz="1400" dirty="0"/>
              <a:t>in the brain has increased correlation with </a:t>
            </a:r>
            <a:r>
              <a:rPr lang="en-US" altLang="en-US" sz="1400" dirty="0" smtClean="0"/>
              <a:t>early visual cortex (V1) when paying attention relative to relaxing?</a:t>
            </a:r>
            <a:endParaRPr lang="en-US" altLang="en-US" sz="1400" dirty="0"/>
          </a:p>
        </p:txBody>
      </p:sp>
      <p:grpSp>
        <p:nvGrpSpPr>
          <p:cNvPr id="87" name="Group 86"/>
          <p:cNvGrpSpPr>
            <a:grpSpLocks/>
          </p:cNvGrpSpPr>
          <p:nvPr/>
        </p:nvGrpSpPr>
        <p:grpSpPr bwMode="auto">
          <a:xfrm>
            <a:off x="5286308" y="3942528"/>
            <a:ext cx="3395920" cy="2564932"/>
            <a:chOff x="254616" y="2672544"/>
            <a:chExt cx="5530542" cy="4179096"/>
          </a:xfrm>
        </p:grpSpPr>
        <p:cxnSp>
          <p:nvCxnSpPr>
            <p:cNvPr id="88" name="Straight Connector 87"/>
            <p:cNvCxnSpPr>
              <a:cxnSpLocks noChangeShapeType="1"/>
            </p:cNvCxnSpPr>
            <p:nvPr/>
          </p:nvCxnSpPr>
          <p:spPr bwMode="auto">
            <a:xfrm>
              <a:off x="538794" y="3357078"/>
              <a:ext cx="0" cy="2880383"/>
            </a:xfrm>
            <a:prstGeom prst="line">
              <a:avLst/>
            </a:prstGeom>
            <a:noFill/>
            <a:ln w="25400">
              <a:solidFill>
                <a:srgbClr val="000000"/>
              </a:solidFill>
              <a:round/>
              <a:headEnd type="triangle"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9" name="Straight Connector 88"/>
            <p:cNvCxnSpPr/>
            <p:nvPr/>
          </p:nvCxnSpPr>
          <p:spPr>
            <a:xfrm rot="5400000">
              <a:off x="1979128" y="4797127"/>
              <a:ext cx="0" cy="2880669"/>
            </a:xfrm>
            <a:prstGeom prst="line">
              <a:avLst/>
            </a:prstGeom>
            <a:ln>
              <a:solidFill>
                <a:srgbClr val="00000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90" name="Oval 89"/>
            <p:cNvSpPr/>
            <p:nvPr/>
          </p:nvSpPr>
          <p:spPr>
            <a:xfrm>
              <a:off x="972084" y="5084673"/>
              <a:ext cx="142843" cy="14449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91" name="Oval 90"/>
            <p:cNvSpPr/>
            <p:nvPr/>
          </p:nvSpPr>
          <p:spPr>
            <a:xfrm>
              <a:off x="1124450" y="5237108"/>
              <a:ext cx="142843" cy="14449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92" name="Oval 91"/>
            <p:cNvSpPr/>
            <p:nvPr/>
          </p:nvSpPr>
          <p:spPr>
            <a:xfrm>
              <a:off x="827654" y="5157714"/>
              <a:ext cx="144430" cy="142908"/>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cxnSp>
          <p:nvCxnSpPr>
            <p:cNvPr id="93" name="Straight Connector 92"/>
            <p:cNvCxnSpPr/>
            <p:nvPr/>
          </p:nvCxnSpPr>
          <p:spPr>
            <a:xfrm flipV="1">
              <a:off x="538794" y="3573027"/>
              <a:ext cx="1512549" cy="266443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4" name="Oval 93"/>
            <p:cNvSpPr/>
            <p:nvPr/>
          </p:nvSpPr>
          <p:spPr>
            <a:xfrm>
              <a:off x="1332367" y="4652774"/>
              <a:ext cx="142843" cy="14449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95" name="Oval 94"/>
            <p:cNvSpPr/>
            <p:nvPr/>
          </p:nvSpPr>
          <p:spPr>
            <a:xfrm>
              <a:off x="1429182" y="4220875"/>
              <a:ext cx="142843" cy="14449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96" name="Oval 95"/>
            <p:cNvSpPr/>
            <p:nvPr/>
          </p:nvSpPr>
          <p:spPr>
            <a:xfrm>
              <a:off x="1764070" y="4436825"/>
              <a:ext cx="142843" cy="14449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97" name="Oval 96"/>
            <p:cNvSpPr/>
            <p:nvPr/>
          </p:nvSpPr>
          <p:spPr>
            <a:xfrm>
              <a:off x="1475210" y="5084673"/>
              <a:ext cx="144430" cy="14449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98" name="Oval 97"/>
            <p:cNvSpPr/>
            <p:nvPr/>
          </p:nvSpPr>
          <p:spPr>
            <a:xfrm>
              <a:off x="1619640" y="3717522"/>
              <a:ext cx="144431" cy="142908"/>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99" name="Oval 98"/>
            <p:cNvSpPr/>
            <p:nvPr/>
          </p:nvSpPr>
          <p:spPr>
            <a:xfrm>
              <a:off x="1764070" y="4076379"/>
              <a:ext cx="142843" cy="1444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100" name="Oval 99"/>
            <p:cNvSpPr/>
            <p:nvPr/>
          </p:nvSpPr>
          <p:spPr>
            <a:xfrm>
              <a:off x="972084" y="5589613"/>
              <a:ext cx="142843" cy="142908"/>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101" name="Oval 100"/>
            <p:cNvSpPr/>
            <p:nvPr/>
          </p:nvSpPr>
          <p:spPr>
            <a:xfrm>
              <a:off x="972084" y="4581320"/>
              <a:ext cx="142843" cy="1444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102" name="Oval 101"/>
            <p:cNvSpPr/>
            <p:nvPr/>
          </p:nvSpPr>
          <p:spPr>
            <a:xfrm>
              <a:off x="2124352" y="3860430"/>
              <a:ext cx="142843" cy="1444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cxnSp>
          <p:nvCxnSpPr>
            <p:cNvPr id="103" name="Straight Connector 102"/>
            <p:cNvCxnSpPr/>
            <p:nvPr/>
          </p:nvCxnSpPr>
          <p:spPr>
            <a:xfrm flipV="1">
              <a:off x="538794" y="4868723"/>
              <a:ext cx="2880669" cy="137667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04" name="Oval 103"/>
            <p:cNvSpPr/>
            <p:nvPr/>
          </p:nvSpPr>
          <p:spPr>
            <a:xfrm>
              <a:off x="2987759" y="4509866"/>
              <a:ext cx="144431" cy="142908"/>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105" name="Oval 104"/>
            <p:cNvSpPr/>
            <p:nvPr/>
          </p:nvSpPr>
          <p:spPr>
            <a:xfrm>
              <a:off x="3059181" y="5516572"/>
              <a:ext cx="144430" cy="144495"/>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106" name="Oval 105"/>
            <p:cNvSpPr/>
            <p:nvPr/>
          </p:nvSpPr>
          <p:spPr>
            <a:xfrm>
              <a:off x="2483047" y="4941765"/>
              <a:ext cx="144431" cy="142908"/>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107" name="Oval 106"/>
            <p:cNvSpPr/>
            <p:nvPr/>
          </p:nvSpPr>
          <p:spPr>
            <a:xfrm>
              <a:off x="2700486" y="5877016"/>
              <a:ext cx="142843" cy="144496"/>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108" name="Oval 107"/>
            <p:cNvSpPr/>
            <p:nvPr/>
          </p:nvSpPr>
          <p:spPr>
            <a:xfrm>
              <a:off x="1835491" y="5013218"/>
              <a:ext cx="144431" cy="144496"/>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109" name="Oval 108"/>
            <p:cNvSpPr/>
            <p:nvPr/>
          </p:nvSpPr>
          <p:spPr>
            <a:xfrm>
              <a:off x="1906913" y="5661067"/>
              <a:ext cx="144430" cy="144496"/>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110" name="Oval 109"/>
            <p:cNvSpPr/>
            <p:nvPr/>
          </p:nvSpPr>
          <p:spPr>
            <a:xfrm>
              <a:off x="2340204" y="6021512"/>
              <a:ext cx="142843" cy="144495"/>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111" name="Oval 110"/>
            <p:cNvSpPr/>
            <p:nvPr/>
          </p:nvSpPr>
          <p:spPr>
            <a:xfrm>
              <a:off x="1403788" y="5950058"/>
              <a:ext cx="144431" cy="142908"/>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112" name="TextBox 36"/>
            <p:cNvSpPr txBox="1">
              <a:spLocks noChangeArrowheads="1"/>
            </p:cNvSpPr>
            <p:nvPr/>
          </p:nvSpPr>
          <p:spPr bwMode="auto">
            <a:xfrm>
              <a:off x="2095201" y="3284985"/>
              <a:ext cx="1767916" cy="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solidFill>
                    <a:srgbClr val="FF0000"/>
                  </a:solidFill>
                </a:rPr>
                <a:t>Attention</a:t>
              </a:r>
            </a:p>
          </p:txBody>
        </p:sp>
        <p:sp>
          <p:nvSpPr>
            <p:cNvPr id="113" name="TextBox 37"/>
            <p:cNvSpPr txBox="1">
              <a:spLocks noChangeArrowheads="1"/>
            </p:cNvSpPr>
            <p:nvPr/>
          </p:nvSpPr>
          <p:spPr bwMode="auto">
            <a:xfrm>
              <a:off x="3491880" y="4643844"/>
              <a:ext cx="2293278" cy="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FF"/>
                  </a:solidFill>
                </a:rPr>
                <a:t>No Attention</a:t>
              </a:r>
            </a:p>
          </p:txBody>
        </p:sp>
        <p:sp>
          <p:nvSpPr>
            <p:cNvPr id="114" name="TextBox 38"/>
            <p:cNvSpPr txBox="1">
              <a:spLocks noChangeArrowheads="1"/>
            </p:cNvSpPr>
            <p:nvPr/>
          </p:nvSpPr>
          <p:spPr bwMode="auto">
            <a:xfrm>
              <a:off x="1979712" y="6300027"/>
              <a:ext cx="3214202" cy="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smtClean="0"/>
                <a:t>V1 neuronal </a:t>
              </a:r>
              <a:r>
                <a:rPr lang="en-US" altLang="en-US" sz="1600" dirty="0"/>
                <a:t>activity</a:t>
              </a:r>
            </a:p>
          </p:txBody>
        </p:sp>
        <p:sp>
          <p:nvSpPr>
            <p:cNvPr id="115" name="TextBox 39"/>
            <p:cNvSpPr txBox="1">
              <a:spLocks noChangeArrowheads="1"/>
            </p:cNvSpPr>
            <p:nvPr/>
          </p:nvSpPr>
          <p:spPr bwMode="auto">
            <a:xfrm>
              <a:off x="254616" y="2672544"/>
              <a:ext cx="3882314" cy="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Voxel y neuronal activity</a:t>
              </a:r>
            </a:p>
          </p:txBody>
        </p:sp>
      </p:grpSp>
    </p:spTree>
    <p:extLst>
      <p:ext uri="{BB962C8B-B14F-4D97-AF65-F5344CB8AC3E}">
        <p14:creationId xmlns:p14="http://schemas.microsoft.com/office/powerpoint/2010/main" val="354184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3"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Arrow Connector 186"/>
          <p:cNvCxnSpPr/>
          <p:nvPr/>
        </p:nvCxnSpPr>
        <p:spPr>
          <a:xfrm>
            <a:off x="6372200" y="6136543"/>
            <a:ext cx="13931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99949" y="5598224"/>
            <a:ext cx="3566041" cy="923330"/>
          </a:xfrm>
          <a:prstGeom prst="rect">
            <a:avLst/>
          </a:prstGeom>
          <a:noFill/>
        </p:spPr>
        <p:txBody>
          <a:bodyPr wrap="none" rtlCol="0">
            <a:spAutoFit/>
          </a:bodyPr>
          <a:lstStyle/>
          <a:p>
            <a:r>
              <a:rPr lang="en-GB" dirty="0" smtClean="0">
                <a:solidFill>
                  <a:srgbClr val="C00000"/>
                </a:solidFill>
              </a:rPr>
              <a:t>Main effect 1 </a:t>
            </a:r>
            <a:r>
              <a:rPr lang="en-GB" dirty="0" smtClean="0"/>
              <a:t>→ </a:t>
            </a:r>
            <a:r>
              <a:rPr lang="en-GB" dirty="0" smtClean="0">
                <a:solidFill>
                  <a:srgbClr val="C00000"/>
                </a:solidFill>
              </a:rPr>
              <a:t>driving inputs</a:t>
            </a:r>
          </a:p>
          <a:p>
            <a:r>
              <a:rPr lang="en-GB" dirty="0" smtClean="0">
                <a:solidFill>
                  <a:srgbClr val="008000"/>
                </a:solidFill>
              </a:rPr>
              <a:t>Main effect 2</a:t>
            </a:r>
            <a:r>
              <a:rPr lang="en-GB" dirty="0" smtClean="0"/>
              <a:t> → </a:t>
            </a:r>
            <a:r>
              <a:rPr lang="en-GB" dirty="0" smtClean="0">
                <a:solidFill>
                  <a:srgbClr val="008000"/>
                </a:solidFill>
              </a:rPr>
              <a:t>modulatory input</a:t>
            </a:r>
          </a:p>
          <a:p>
            <a:r>
              <a:rPr lang="en-GB" dirty="0" smtClean="0"/>
              <a:t>thus testing for an interaction</a:t>
            </a:r>
            <a:endParaRPr lang="en-GB" dirty="0"/>
          </a:p>
        </p:txBody>
      </p:sp>
      <p:sp>
        <p:nvSpPr>
          <p:cNvPr id="183" name="Oval 182"/>
          <p:cNvSpPr/>
          <p:nvPr/>
        </p:nvSpPr>
        <p:spPr>
          <a:xfrm>
            <a:off x="5580112" y="5589240"/>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FFA</a:t>
            </a:r>
            <a:endParaRPr lang="en-GB" dirty="0">
              <a:solidFill>
                <a:schemeClr val="tx1"/>
              </a:solidFill>
            </a:endParaRPr>
          </a:p>
        </p:txBody>
      </p:sp>
      <p:sp>
        <p:nvSpPr>
          <p:cNvPr id="184" name="Oval 183"/>
          <p:cNvSpPr/>
          <p:nvPr/>
        </p:nvSpPr>
        <p:spPr>
          <a:xfrm>
            <a:off x="7812360" y="5589240"/>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Amy</a:t>
            </a:r>
            <a:endParaRPr lang="en-GB" dirty="0">
              <a:solidFill>
                <a:schemeClr val="tx1"/>
              </a:solidFill>
            </a:endParaRPr>
          </a:p>
        </p:txBody>
      </p:sp>
      <p:cxnSp>
        <p:nvCxnSpPr>
          <p:cNvPr id="185" name="Straight Arrow Connector 184"/>
          <p:cNvCxnSpPr/>
          <p:nvPr/>
        </p:nvCxnSpPr>
        <p:spPr>
          <a:xfrm>
            <a:off x="4781281" y="6057292"/>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4781280" y="5629929"/>
            <a:ext cx="697627" cy="369332"/>
          </a:xfrm>
          <a:prstGeom prst="rect">
            <a:avLst/>
          </a:prstGeom>
          <a:noFill/>
        </p:spPr>
        <p:txBody>
          <a:bodyPr wrap="none" rtlCol="0">
            <a:spAutoFit/>
          </a:bodyPr>
          <a:lstStyle/>
          <a:p>
            <a:r>
              <a:rPr lang="en-GB" dirty="0" smtClean="0">
                <a:solidFill>
                  <a:srgbClr val="C00000"/>
                </a:solidFill>
              </a:rPr>
              <a:t>Face</a:t>
            </a:r>
            <a:endParaRPr lang="en-GB" dirty="0">
              <a:solidFill>
                <a:srgbClr val="C00000"/>
              </a:solidFill>
            </a:endParaRPr>
          </a:p>
        </p:txBody>
      </p:sp>
      <p:cxnSp>
        <p:nvCxnSpPr>
          <p:cNvPr id="188" name="Straight Arrow Connector 187"/>
          <p:cNvCxnSpPr/>
          <p:nvPr/>
        </p:nvCxnSpPr>
        <p:spPr>
          <a:xfrm>
            <a:off x="7164288" y="5257090"/>
            <a:ext cx="0" cy="664299"/>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6689702" y="4824226"/>
            <a:ext cx="1001108" cy="369332"/>
          </a:xfrm>
          <a:prstGeom prst="rect">
            <a:avLst/>
          </a:prstGeom>
          <a:noFill/>
        </p:spPr>
        <p:txBody>
          <a:bodyPr wrap="none" rtlCol="0">
            <a:spAutoFit/>
          </a:bodyPr>
          <a:lstStyle/>
          <a:p>
            <a:r>
              <a:rPr lang="en-GB" dirty="0" smtClean="0">
                <a:solidFill>
                  <a:srgbClr val="008000"/>
                </a:solidFill>
              </a:rPr>
              <a:t>Valence</a:t>
            </a:r>
            <a:endParaRPr lang="en-GB" dirty="0">
              <a:solidFill>
                <a:srgbClr val="008000"/>
              </a:solidFill>
            </a:endParaRPr>
          </a:p>
        </p:txBody>
      </p:sp>
      <p:sp>
        <p:nvSpPr>
          <p:cNvPr id="190" name="Rectangle 189"/>
          <p:cNvSpPr/>
          <p:nvPr/>
        </p:nvSpPr>
        <p:spPr>
          <a:xfrm>
            <a:off x="199949" y="5256058"/>
            <a:ext cx="2595582" cy="369332"/>
          </a:xfrm>
          <a:prstGeom prst="rect">
            <a:avLst/>
          </a:prstGeom>
        </p:spPr>
        <p:txBody>
          <a:bodyPr wrap="none">
            <a:spAutoFit/>
          </a:bodyPr>
          <a:lstStyle/>
          <a:p>
            <a:r>
              <a:rPr lang="en-GB" dirty="0"/>
              <a:t>From a factorial </a:t>
            </a:r>
            <a:r>
              <a:rPr lang="en-GB" dirty="0" smtClean="0"/>
              <a:t>design:</a:t>
            </a:r>
            <a:endParaRPr lang="en-GB" dirty="0"/>
          </a:p>
        </p:txBody>
      </p:sp>
      <p:cxnSp>
        <p:nvCxnSpPr>
          <p:cNvPr id="9366" name="Straight Connector 9365"/>
          <p:cNvCxnSpPr/>
          <p:nvPr/>
        </p:nvCxnSpPr>
        <p:spPr>
          <a:xfrm>
            <a:off x="0" y="472514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367" name="TextBox 9366"/>
          <p:cNvSpPr txBox="1"/>
          <p:nvPr/>
        </p:nvSpPr>
        <p:spPr>
          <a:xfrm>
            <a:off x="199949" y="1357505"/>
            <a:ext cx="4070410" cy="2031325"/>
          </a:xfrm>
          <a:prstGeom prst="rect">
            <a:avLst/>
          </a:prstGeom>
          <a:noFill/>
        </p:spPr>
        <p:txBody>
          <a:bodyPr wrap="none" rtlCol="0">
            <a:spAutoFit/>
          </a:bodyPr>
          <a:lstStyle/>
          <a:p>
            <a:r>
              <a:rPr lang="en-GB" dirty="0" smtClean="0"/>
              <a:t>A (fictitious!) example of a 2x2 design:</a:t>
            </a:r>
          </a:p>
          <a:p>
            <a:endParaRPr lang="en-GB" dirty="0" smtClean="0"/>
          </a:p>
          <a:p>
            <a:r>
              <a:rPr lang="en-GB" b="1" dirty="0" smtClean="0"/>
              <a:t>Factor 1:</a:t>
            </a:r>
          </a:p>
          <a:p>
            <a:r>
              <a:rPr lang="en-GB" dirty="0" smtClean="0"/>
              <a:t>Stimulus (face or inverted face)</a:t>
            </a:r>
          </a:p>
          <a:p>
            <a:endParaRPr lang="en-GB" dirty="0"/>
          </a:p>
          <a:p>
            <a:r>
              <a:rPr lang="en-GB" b="1" dirty="0" smtClean="0"/>
              <a:t>Factor 2:</a:t>
            </a:r>
          </a:p>
          <a:p>
            <a:r>
              <a:rPr lang="en-GB" dirty="0" smtClean="0"/>
              <a:t>Valence (neutral or angry)</a:t>
            </a:r>
            <a:endParaRPr lang="en-GB" dirty="0"/>
          </a:p>
        </p:txBody>
      </p:sp>
      <p:pic>
        <p:nvPicPr>
          <p:cNvPr id="433" name="Picture 43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11514" y="3082703"/>
            <a:ext cx="1800200" cy="1491594"/>
          </a:xfrm>
          <a:prstGeom prst="rect">
            <a:avLst/>
          </a:prstGeom>
        </p:spPr>
      </p:pic>
      <p:pic>
        <p:nvPicPr>
          <p:cNvPr id="434" name="Picture 43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11514" y="1357505"/>
            <a:ext cx="1731193" cy="1476606"/>
          </a:xfrm>
          <a:prstGeom prst="rect">
            <a:avLst/>
          </a:prstGeom>
        </p:spPr>
      </p:pic>
      <p:sp>
        <p:nvSpPr>
          <p:cNvPr id="9369" name="TextBox 9368"/>
          <p:cNvSpPr txBox="1"/>
          <p:nvPr/>
        </p:nvSpPr>
        <p:spPr>
          <a:xfrm>
            <a:off x="6791177" y="1317007"/>
            <a:ext cx="2351285" cy="338554"/>
          </a:xfrm>
          <a:prstGeom prst="rect">
            <a:avLst/>
          </a:prstGeom>
          <a:noFill/>
        </p:spPr>
        <p:txBody>
          <a:bodyPr wrap="none" rtlCol="0">
            <a:spAutoFit/>
          </a:bodyPr>
          <a:lstStyle/>
          <a:p>
            <a:r>
              <a:rPr lang="en-GB" sz="1600" dirty="0" smtClean="0"/>
              <a:t>Main effect of face: FFA</a:t>
            </a:r>
            <a:endParaRPr lang="en-GB" sz="1600" dirty="0"/>
          </a:p>
        </p:txBody>
      </p:sp>
      <p:sp>
        <p:nvSpPr>
          <p:cNvPr id="436" name="TextBox 435"/>
          <p:cNvSpPr txBox="1"/>
          <p:nvPr/>
        </p:nvSpPr>
        <p:spPr>
          <a:xfrm>
            <a:off x="6945200" y="3054812"/>
            <a:ext cx="2027286" cy="830997"/>
          </a:xfrm>
          <a:prstGeom prst="rect">
            <a:avLst/>
          </a:prstGeom>
          <a:noFill/>
        </p:spPr>
        <p:txBody>
          <a:bodyPr wrap="none" rtlCol="0">
            <a:spAutoFit/>
          </a:bodyPr>
          <a:lstStyle/>
          <a:p>
            <a:r>
              <a:rPr lang="en-GB" sz="1600" dirty="0" smtClean="0"/>
              <a:t>Interaction of </a:t>
            </a:r>
          </a:p>
          <a:p>
            <a:r>
              <a:rPr lang="en-GB" sz="1600" dirty="0" smtClean="0"/>
              <a:t>Stimulus x Valence: </a:t>
            </a:r>
          </a:p>
          <a:p>
            <a:r>
              <a:rPr lang="en-GB" sz="1600" dirty="0" smtClean="0"/>
              <a:t>Amygdala</a:t>
            </a:r>
            <a:endParaRPr lang="en-GB" sz="1600" dirty="0"/>
          </a:p>
        </p:txBody>
      </p:sp>
      <p:cxnSp>
        <p:nvCxnSpPr>
          <p:cNvPr id="439" name="Straight Arrow Connector 438"/>
          <p:cNvCxnSpPr/>
          <p:nvPr/>
        </p:nvCxnSpPr>
        <p:spPr>
          <a:xfrm flipH="1">
            <a:off x="6588224" y="5949280"/>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5" name="Straight Arrow Connector 444"/>
          <p:cNvCxnSpPr/>
          <p:nvPr/>
        </p:nvCxnSpPr>
        <p:spPr>
          <a:xfrm>
            <a:off x="7339924" y="5257090"/>
            <a:ext cx="0" cy="879453"/>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1520" y="692696"/>
            <a:ext cx="5040560" cy="369332"/>
          </a:xfrm>
          <a:prstGeom prst="rect">
            <a:avLst/>
          </a:prstGeom>
          <a:noFill/>
        </p:spPr>
        <p:txBody>
          <a:bodyPr wrap="square" rtlCol="0">
            <a:spAutoFit/>
          </a:bodyPr>
          <a:lstStyle/>
          <a:p>
            <a:r>
              <a:rPr lang="en-GB" b="1" dirty="0"/>
              <a:t>2</a:t>
            </a:r>
            <a:r>
              <a:rPr lang="en-GB" b="1" dirty="0" smtClean="0"/>
              <a:t>. Design your model space</a:t>
            </a:r>
            <a:endParaRPr lang="en-GB" b="1" dirty="0"/>
          </a:p>
        </p:txBody>
      </p:sp>
    </p:spTree>
    <p:extLst>
      <p:ext uri="{BB962C8B-B14F-4D97-AF65-F5344CB8AC3E}">
        <p14:creationId xmlns:p14="http://schemas.microsoft.com/office/powerpoint/2010/main" val="44097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6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183" grpId="0" animBg="1"/>
      <p:bldP spid="184" grpId="0" animBg="1"/>
      <p:bldP spid="186" grpId="0"/>
      <p:bldP spid="189" grpId="0"/>
      <p:bldP spid="190" grpId="0"/>
      <p:bldP spid="9367" grpId="0"/>
      <p:bldP spid="9369" grpId="0"/>
      <p:bldP spid="4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Arrow Connector 186"/>
          <p:cNvCxnSpPr/>
          <p:nvPr/>
        </p:nvCxnSpPr>
        <p:spPr>
          <a:xfrm>
            <a:off x="5364088" y="2509069"/>
            <a:ext cx="13931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4572000" y="1961766"/>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FFA</a:t>
            </a:r>
            <a:endParaRPr lang="en-GB" dirty="0">
              <a:solidFill>
                <a:schemeClr val="tx1"/>
              </a:solidFill>
            </a:endParaRPr>
          </a:p>
        </p:txBody>
      </p:sp>
      <p:sp>
        <p:nvSpPr>
          <p:cNvPr id="184" name="Oval 183"/>
          <p:cNvSpPr/>
          <p:nvPr/>
        </p:nvSpPr>
        <p:spPr>
          <a:xfrm>
            <a:off x="6804248" y="1961766"/>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Amy</a:t>
            </a:r>
            <a:endParaRPr lang="en-GB" dirty="0">
              <a:solidFill>
                <a:schemeClr val="tx1"/>
              </a:solidFill>
            </a:endParaRPr>
          </a:p>
        </p:txBody>
      </p:sp>
      <p:cxnSp>
        <p:nvCxnSpPr>
          <p:cNvPr id="185" name="Straight Arrow Connector 184"/>
          <p:cNvCxnSpPr/>
          <p:nvPr/>
        </p:nvCxnSpPr>
        <p:spPr>
          <a:xfrm>
            <a:off x="3773169" y="2429818"/>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3773168" y="2002455"/>
            <a:ext cx="697627" cy="369332"/>
          </a:xfrm>
          <a:prstGeom prst="rect">
            <a:avLst/>
          </a:prstGeom>
          <a:noFill/>
        </p:spPr>
        <p:txBody>
          <a:bodyPr wrap="none" rtlCol="0">
            <a:spAutoFit/>
          </a:bodyPr>
          <a:lstStyle/>
          <a:p>
            <a:r>
              <a:rPr lang="en-GB" dirty="0" smtClean="0">
                <a:solidFill>
                  <a:srgbClr val="C00000"/>
                </a:solidFill>
              </a:rPr>
              <a:t>Face</a:t>
            </a:r>
            <a:endParaRPr lang="en-GB" dirty="0">
              <a:solidFill>
                <a:srgbClr val="C00000"/>
              </a:solidFill>
            </a:endParaRPr>
          </a:p>
        </p:txBody>
      </p:sp>
      <p:cxnSp>
        <p:nvCxnSpPr>
          <p:cNvPr id="188" name="Straight Arrow Connector 187"/>
          <p:cNvCxnSpPr/>
          <p:nvPr/>
        </p:nvCxnSpPr>
        <p:spPr>
          <a:xfrm>
            <a:off x="6156176" y="1629616"/>
            <a:ext cx="0" cy="664299"/>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5681590" y="1196752"/>
            <a:ext cx="1001108" cy="369332"/>
          </a:xfrm>
          <a:prstGeom prst="rect">
            <a:avLst/>
          </a:prstGeom>
          <a:noFill/>
        </p:spPr>
        <p:txBody>
          <a:bodyPr wrap="none" rtlCol="0">
            <a:spAutoFit/>
          </a:bodyPr>
          <a:lstStyle/>
          <a:p>
            <a:r>
              <a:rPr lang="en-GB" dirty="0" smtClean="0">
                <a:solidFill>
                  <a:srgbClr val="008000"/>
                </a:solidFill>
              </a:rPr>
              <a:t>Valence</a:t>
            </a:r>
            <a:endParaRPr lang="en-GB" dirty="0">
              <a:solidFill>
                <a:srgbClr val="008000"/>
              </a:solidFill>
            </a:endParaRPr>
          </a:p>
        </p:txBody>
      </p:sp>
      <p:cxnSp>
        <p:nvCxnSpPr>
          <p:cNvPr id="439" name="Straight Arrow Connector 438"/>
          <p:cNvCxnSpPr/>
          <p:nvPr/>
        </p:nvCxnSpPr>
        <p:spPr>
          <a:xfrm flipH="1">
            <a:off x="5580112" y="2321806"/>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5" name="Straight Arrow Connector 444"/>
          <p:cNvCxnSpPr/>
          <p:nvPr/>
        </p:nvCxnSpPr>
        <p:spPr>
          <a:xfrm>
            <a:off x="6331812" y="1629616"/>
            <a:ext cx="0" cy="879453"/>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1520" y="692696"/>
            <a:ext cx="5040560" cy="369332"/>
          </a:xfrm>
          <a:prstGeom prst="rect">
            <a:avLst/>
          </a:prstGeom>
          <a:noFill/>
        </p:spPr>
        <p:txBody>
          <a:bodyPr wrap="square" rtlCol="0">
            <a:spAutoFit/>
          </a:bodyPr>
          <a:lstStyle/>
          <a:p>
            <a:r>
              <a:rPr lang="en-GB" b="1" dirty="0"/>
              <a:t>2</a:t>
            </a:r>
            <a:r>
              <a:rPr lang="en-GB" b="1" dirty="0" smtClean="0"/>
              <a:t>. Design your model space</a:t>
            </a:r>
            <a:endParaRPr lang="en-GB" b="1" dirty="0"/>
          </a:p>
        </p:txBody>
      </p:sp>
      <p:sp>
        <p:nvSpPr>
          <p:cNvPr id="2" name="TextBox 1"/>
          <p:cNvSpPr txBox="1"/>
          <p:nvPr/>
        </p:nvSpPr>
        <p:spPr>
          <a:xfrm>
            <a:off x="395536" y="2177790"/>
            <a:ext cx="1402948" cy="369332"/>
          </a:xfrm>
          <a:prstGeom prst="rect">
            <a:avLst/>
          </a:prstGeom>
          <a:noFill/>
        </p:spPr>
        <p:txBody>
          <a:bodyPr wrap="none" rtlCol="0">
            <a:spAutoFit/>
          </a:bodyPr>
          <a:lstStyle/>
          <a:p>
            <a:r>
              <a:rPr lang="en-GB" dirty="0" smtClean="0"/>
              <a:t>“Full” model</a:t>
            </a:r>
            <a:endParaRPr lang="en-GB" dirty="0"/>
          </a:p>
        </p:txBody>
      </p:sp>
      <p:sp>
        <p:nvSpPr>
          <p:cNvPr id="21" name="TextBox 20"/>
          <p:cNvSpPr txBox="1"/>
          <p:nvPr/>
        </p:nvSpPr>
        <p:spPr>
          <a:xfrm>
            <a:off x="398295" y="3824682"/>
            <a:ext cx="2557175" cy="369332"/>
          </a:xfrm>
          <a:prstGeom prst="rect">
            <a:avLst/>
          </a:prstGeom>
          <a:noFill/>
        </p:spPr>
        <p:txBody>
          <a:bodyPr wrap="none" rtlCol="0">
            <a:spAutoFit/>
          </a:bodyPr>
          <a:lstStyle/>
          <a:p>
            <a:r>
              <a:rPr lang="en-GB" dirty="0" err="1" smtClean="0"/>
              <a:t>FFA→Amygdala</a:t>
            </a:r>
            <a:r>
              <a:rPr lang="en-GB" dirty="0" smtClean="0"/>
              <a:t> model</a:t>
            </a:r>
            <a:endParaRPr lang="en-GB" dirty="0"/>
          </a:p>
        </p:txBody>
      </p:sp>
      <p:cxnSp>
        <p:nvCxnSpPr>
          <p:cNvPr id="22" name="Straight Arrow Connector 21"/>
          <p:cNvCxnSpPr/>
          <p:nvPr/>
        </p:nvCxnSpPr>
        <p:spPr>
          <a:xfrm>
            <a:off x="5364088" y="4248785"/>
            <a:ext cx="13931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572000" y="3701482"/>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FFA</a:t>
            </a:r>
            <a:endParaRPr lang="en-GB" dirty="0">
              <a:solidFill>
                <a:schemeClr val="tx1"/>
              </a:solidFill>
            </a:endParaRPr>
          </a:p>
        </p:txBody>
      </p:sp>
      <p:sp>
        <p:nvSpPr>
          <p:cNvPr id="24" name="Oval 23"/>
          <p:cNvSpPr/>
          <p:nvPr/>
        </p:nvSpPr>
        <p:spPr>
          <a:xfrm>
            <a:off x="6804248" y="3701482"/>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Amy</a:t>
            </a:r>
            <a:endParaRPr lang="en-GB" dirty="0">
              <a:solidFill>
                <a:schemeClr val="tx1"/>
              </a:solidFill>
            </a:endParaRPr>
          </a:p>
        </p:txBody>
      </p:sp>
      <p:cxnSp>
        <p:nvCxnSpPr>
          <p:cNvPr id="25" name="Straight Arrow Connector 24"/>
          <p:cNvCxnSpPr/>
          <p:nvPr/>
        </p:nvCxnSpPr>
        <p:spPr>
          <a:xfrm>
            <a:off x="3773169" y="4169534"/>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73168" y="3742171"/>
            <a:ext cx="697627" cy="369332"/>
          </a:xfrm>
          <a:prstGeom prst="rect">
            <a:avLst/>
          </a:prstGeom>
          <a:noFill/>
        </p:spPr>
        <p:txBody>
          <a:bodyPr wrap="none" rtlCol="0">
            <a:spAutoFit/>
          </a:bodyPr>
          <a:lstStyle/>
          <a:p>
            <a:r>
              <a:rPr lang="en-GB" dirty="0" smtClean="0">
                <a:solidFill>
                  <a:srgbClr val="C00000"/>
                </a:solidFill>
              </a:rPr>
              <a:t>Face</a:t>
            </a:r>
            <a:endParaRPr lang="en-GB" dirty="0">
              <a:solidFill>
                <a:srgbClr val="C00000"/>
              </a:solidFill>
            </a:endParaRPr>
          </a:p>
        </p:txBody>
      </p:sp>
      <p:sp>
        <p:nvSpPr>
          <p:cNvPr id="28" name="TextBox 27"/>
          <p:cNvSpPr txBox="1"/>
          <p:nvPr/>
        </p:nvSpPr>
        <p:spPr>
          <a:xfrm>
            <a:off x="5681590" y="3032594"/>
            <a:ext cx="1001108" cy="369332"/>
          </a:xfrm>
          <a:prstGeom prst="rect">
            <a:avLst/>
          </a:prstGeom>
          <a:noFill/>
        </p:spPr>
        <p:txBody>
          <a:bodyPr wrap="none" rtlCol="0">
            <a:spAutoFit/>
          </a:bodyPr>
          <a:lstStyle/>
          <a:p>
            <a:r>
              <a:rPr lang="en-GB" dirty="0" smtClean="0">
                <a:solidFill>
                  <a:srgbClr val="008000"/>
                </a:solidFill>
              </a:rPr>
              <a:t>Valence</a:t>
            </a:r>
            <a:endParaRPr lang="en-GB" dirty="0">
              <a:solidFill>
                <a:srgbClr val="008000"/>
              </a:solidFill>
            </a:endParaRPr>
          </a:p>
        </p:txBody>
      </p:sp>
      <p:cxnSp>
        <p:nvCxnSpPr>
          <p:cNvPr id="29" name="Straight Arrow Connector 28"/>
          <p:cNvCxnSpPr/>
          <p:nvPr/>
        </p:nvCxnSpPr>
        <p:spPr>
          <a:xfrm flipH="1">
            <a:off x="5580112" y="4061522"/>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331812" y="3369332"/>
            <a:ext cx="0" cy="879453"/>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5536" y="5661248"/>
            <a:ext cx="2608535" cy="369332"/>
          </a:xfrm>
          <a:prstGeom prst="rect">
            <a:avLst/>
          </a:prstGeom>
          <a:noFill/>
        </p:spPr>
        <p:txBody>
          <a:bodyPr wrap="none" rtlCol="0">
            <a:spAutoFit/>
          </a:bodyPr>
          <a:lstStyle/>
          <a:p>
            <a:r>
              <a:rPr lang="en-GB" dirty="0" smtClean="0"/>
              <a:t>Amygdala→</a:t>
            </a:r>
            <a:r>
              <a:rPr lang="en-GB" dirty="0"/>
              <a:t> FFA</a:t>
            </a:r>
            <a:r>
              <a:rPr lang="en-GB" dirty="0" smtClean="0"/>
              <a:t> model</a:t>
            </a:r>
            <a:endParaRPr lang="en-GB" dirty="0"/>
          </a:p>
        </p:txBody>
      </p:sp>
      <p:cxnSp>
        <p:nvCxnSpPr>
          <p:cNvPr id="32" name="Straight Arrow Connector 31"/>
          <p:cNvCxnSpPr/>
          <p:nvPr/>
        </p:nvCxnSpPr>
        <p:spPr>
          <a:xfrm>
            <a:off x="5361329" y="6085351"/>
            <a:ext cx="13931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569241" y="5538048"/>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FFA</a:t>
            </a:r>
            <a:endParaRPr lang="en-GB" dirty="0">
              <a:solidFill>
                <a:schemeClr val="tx1"/>
              </a:solidFill>
            </a:endParaRPr>
          </a:p>
        </p:txBody>
      </p:sp>
      <p:sp>
        <p:nvSpPr>
          <p:cNvPr id="34" name="Oval 33"/>
          <p:cNvSpPr/>
          <p:nvPr/>
        </p:nvSpPr>
        <p:spPr>
          <a:xfrm>
            <a:off x="6801489" y="5538048"/>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Amy</a:t>
            </a:r>
            <a:endParaRPr lang="en-GB" dirty="0">
              <a:solidFill>
                <a:schemeClr val="tx1"/>
              </a:solidFill>
            </a:endParaRPr>
          </a:p>
        </p:txBody>
      </p:sp>
      <p:cxnSp>
        <p:nvCxnSpPr>
          <p:cNvPr id="35" name="Straight Arrow Connector 34"/>
          <p:cNvCxnSpPr/>
          <p:nvPr/>
        </p:nvCxnSpPr>
        <p:spPr>
          <a:xfrm>
            <a:off x="3770410" y="6006100"/>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770409" y="5578737"/>
            <a:ext cx="697627" cy="369332"/>
          </a:xfrm>
          <a:prstGeom prst="rect">
            <a:avLst/>
          </a:prstGeom>
          <a:noFill/>
        </p:spPr>
        <p:txBody>
          <a:bodyPr wrap="none" rtlCol="0">
            <a:spAutoFit/>
          </a:bodyPr>
          <a:lstStyle/>
          <a:p>
            <a:r>
              <a:rPr lang="en-GB" dirty="0" smtClean="0">
                <a:solidFill>
                  <a:srgbClr val="C00000"/>
                </a:solidFill>
              </a:rPr>
              <a:t>Face</a:t>
            </a:r>
            <a:endParaRPr lang="en-GB" dirty="0">
              <a:solidFill>
                <a:srgbClr val="C00000"/>
              </a:solidFill>
            </a:endParaRPr>
          </a:p>
        </p:txBody>
      </p:sp>
      <p:sp>
        <p:nvSpPr>
          <p:cNvPr id="37" name="TextBox 36"/>
          <p:cNvSpPr txBox="1"/>
          <p:nvPr/>
        </p:nvSpPr>
        <p:spPr>
          <a:xfrm>
            <a:off x="5678831" y="4869160"/>
            <a:ext cx="1001108" cy="369332"/>
          </a:xfrm>
          <a:prstGeom prst="rect">
            <a:avLst/>
          </a:prstGeom>
          <a:noFill/>
        </p:spPr>
        <p:txBody>
          <a:bodyPr wrap="none" rtlCol="0">
            <a:spAutoFit/>
          </a:bodyPr>
          <a:lstStyle/>
          <a:p>
            <a:r>
              <a:rPr lang="en-GB" dirty="0" smtClean="0">
                <a:solidFill>
                  <a:srgbClr val="008000"/>
                </a:solidFill>
              </a:rPr>
              <a:t>Valence</a:t>
            </a:r>
            <a:endParaRPr lang="en-GB" dirty="0">
              <a:solidFill>
                <a:srgbClr val="008000"/>
              </a:solidFill>
            </a:endParaRPr>
          </a:p>
        </p:txBody>
      </p:sp>
      <p:cxnSp>
        <p:nvCxnSpPr>
          <p:cNvPr id="38" name="Straight Arrow Connector 37"/>
          <p:cNvCxnSpPr/>
          <p:nvPr/>
        </p:nvCxnSpPr>
        <p:spPr>
          <a:xfrm flipH="1">
            <a:off x="5577353" y="5898088"/>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111577" y="5196373"/>
            <a:ext cx="0" cy="664299"/>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227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23499</TotalTime>
  <Words>1261</Words>
  <Application>Microsoft Office PowerPoint</Application>
  <PresentationFormat>On-screen Show (4:3)</PresentationFormat>
  <Paragraphs>425</Paragraphs>
  <Slides>34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 Unicode MS</vt:lpstr>
      <vt:lpstr>MS PGothic</vt:lpstr>
      <vt:lpstr>MS PGothic</vt:lpstr>
      <vt:lpstr>Arial</vt:lpstr>
      <vt:lpstr>Arial Narrow</vt:lpstr>
      <vt:lpstr>Calibri</vt:lpstr>
      <vt:lpstr>Cambria Math</vt:lpstr>
      <vt:lpstr>Helvetica</vt:lpstr>
      <vt:lpstr>Custom Design</vt:lpstr>
      <vt:lpstr>Dynamic Causal Modelling “Advanced” Topics</vt:lpstr>
      <vt:lpstr>PowerPoint Presentation</vt:lpstr>
      <vt:lpstr>The system of interest</vt:lpstr>
      <vt:lpstr>DCM Framework</vt:lpstr>
      <vt:lpstr>DCM Recipe</vt:lpstr>
      <vt:lpstr>DCM Recipe</vt:lpstr>
      <vt:lpstr>PowerPoint Presentation</vt:lpstr>
      <vt:lpstr>PowerPoint Presentation</vt:lpstr>
      <vt:lpstr>PowerPoint Presentation</vt:lpstr>
      <vt:lpstr>DCM Recipe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DCM Recipe</vt:lpstr>
      <vt:lpstr>Group analyses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DCM Recipe</vt:lpstr>
      <vt:lpstr>Further Reading</vt:lpstr>
      <vt:lpstr>Further Reading</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Peter Zeidman</cp:lastModifiedBy>
  <cp:revision>273</cp:revision>
  <dcterms:created xsi:type="dcterms:W3CDTF">2005-07-13T12:26:50Z</dcterms:created>
  <dcterms:modified xsi:type="dcterms:W3CDTF">2016-11-03T10:25:26Z</dcterms:modified>
</cp:coreProperties>
</file>