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379" r:id="rId3"/>
    <p:sldId id="342" r:id="rId4"/>
    <p:sldId id="375" r:id="rId5"/>
    <p:sldId id="359" r:id="rId6"/>
    <p:sldId id="376" r:id="rId7"/>
    <p:sldId id="369" r:id="rId8"/>
    <p:sldId id="377" r:id="rId9"/>
    <p:sldId id="343" r:id="rId10"/>
    <p:sldId id="374" r:id="rId11"/>
    <p:sldId id="350" r:id="rId12"/>
    <p:sldId id="349" r:id="rId13"/>
    <p:sldId id="371" r:id="rId14"/>
  </p:sldIdLst>
  <p:sldSz cx="9144000" cy="6858000" type="screen4x3"/>
  <p:notesSz cx="6794500" cy="9931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FF"/>
    <a:srgbClr val="990099"/>
    <a:srgbClr val="FFCC00"/>
    <a:srgbClr val="CC3300"/>
    <a:srgbClr val="000000"/>
    <a:srgbClr val="FFF3FF"/>
    <a:srgbClr val="FFEF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541" autoAdjust="0"/>
    <p:restoredTop sz="94660"/>
  </p:normalViewPr>
  <p:slideViewPr>
    <p:cSldViewPr snapToObjects="1">
      <p:cViewPr varScale="1">
        <p:scale>
          <a:sx n="69" d="100"/>
          <a:sy n="69" d="100"/>
        </p:scale>
        <p:origin x="-1536" y="-9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913D8-6819-4A61-ACC7-3C58A6756E17}" type="doc">
      <dgm:prSet loTypeId="urn:microsoft.com/office/officeart/2005/8/layout/hProcess9" loCatId="process" qsTypeId="urn:microsoft.com/office/officeart/2005/8/quickstyle/3d4" qsCatId="3D" csTypeId="urn:microsoft.com/office/officeart/2005/8/colors/accent2_2" csCatId="accent2" phldr="1"/>
      <dgm:spPr/>
    </dgm:pt>
    <dgm:pt modelId="{7F2097DB-0DFF-4C46-B452-E4172835F56A}">
      <dgm:prSet phldrT="[Text]"/>
      <dgm:spPr/>
      <dgm:t>
        <a:bodyPr/>
        <a:lstStyle/>
        <a:p>
          <a:r>
            <a:rPr lang="en-GB" dirty="0" smtClean="0"/>
            <a:t>Pre-</a:t>
          </a:r>
          <a:br>
            <a:rPr lang="en-GB" dirty="0" smtClean="0"/>
          </a:br>
          <a:r>
            <a:rPr lang="en-GB" dirty="0" err="1" smtClean="0"/>
            <a:t>processings</a:t>
          </a:r>
          <a:endParaRPr lang="en-GB" dirty="0"/>
        </a:p>
      </dgm:t>
    </dgm:pt>
    <dgm:pt modelId="{F0F5EA4A-B376-4A95-B8D3-ECC8059EAB7B}" type="parTrans" cxnId="{FB6AECE4-7BB8-445C-B644-8688AF6B64A4}">
      <dgm:prSet/>
      <dgm:spPr/>
      <dgm:t>
        <a:bodyPr/>
        <a:lstStyle/>
        <a:p>
          <a:endParaRPr lang="en-GB"/>
        </a:p>
      </dgm:t>
    </dgm:pt>
    <dgm:pt modelId="{9737F021-D2B6-4A9F-8669-27EF5197BA41}" type="sibTrans" cxnId="{FB6AECE4-7BB8-445C-B644-8688AF6B64A4}">
      <dgm:prSet/>
      <dgm:spPr/>
      <dgm:t>
        <a:bodyPr/>
        <a:lstStyle/>
        <a:p>
          <a:endParaRPr lang="en-GB"/>
        </a:p>
      </dgm:t>
    </dgm:pt>
    <dgm:pt modelId="{95AD3304-8A86-47D3-ACA9-A22CF21B1A19}">
      <dgm:prSet phldrT="[Text]"/>
      <dgm:spPr/>
      <dgm:t>
        <a:bodyPr/>
        <a:lstStyle/>
        <a:p>
          <a:r>
            <a:rPr lang="en-GB" dirty="0" smtClean="0"/>
            <a:t>General</a:t>
          </a:r>
          <a:br>
            <a:rPr lang="en-GB" dirty="0" smtClean="0"/>
          </a:br>
          <a:r>
            <a:rPr lang="en-GB" dirty="0" smtClean="0"/>
            <a:t>Linear</a:t>
          </a:r>
          <a:br>
            <a:rPr lang="en-GB" dirty="0" smtClean="0"/>
          </a:br>
          <a:r>
            <a:rPr lang="en-GB" dirty="0" smtClean="0"/>
            <a:t>Model</a:t>
          </a:r>
          <a:endParaRPr lang="en-GB" dirty="0"/>
        </a:p>
      </dgm:t>
    </dgm:pt>
    <dgm:pt modelId="{3B4536C2-5E70-4AF7-B195-A5A772DD6692}" type="parTrans" cxnId="{A4365F94-B953-448E-B252-42774E4073C1}">
      <dgm:prSet/>
      <dgm:spPr/>
      <dgm:t>
        <a:bodyPr/>
        <a:lstStyle/>
        <a:p>
          <a:endParaRPr lang="en-GB"/>
        </a:p>
      </dgm:t>
    </dgm:pt>
    <dgm:pt modelId="{8EB50080-2325-4A02-9E98-0176133C529E}" type="sibTrans" cxnId="{A4365F94-B953-448E-B252-42774E4073C1}">
      <dgm:prSet/>
      <dgm:spPr/>
      <dgm:t>
        <a:bodyPr/>
        <a:lstStyle/>
        <a:p>
          <a:endParaRPr lang="en-GB"/>
        </a:p>
      </dgm:t>
    </dgm:pt>
    <dgm:pt modelId="{37BB517C-CE6C-41AE-80B3-7D9BBD808FE5}">
      <dgm:prSet phldrT="[Text]"/>
      <dgm:spPr/>
      <dgm:t>
        <a:bodyPr/>
        <a:lstStyle/>
        <a:p>
          <a:r>
            <a:rPr lang="en-GB" dirty="0" smtClean="0"/>
            <a:t>Statistical Inference</a:t>
          </a:r>
          <a:endParaRPr lang="en-GB" dirty="0"/>
        </a:p>
      </dgm:t>
    </dgm:pt>
    <dgm:pt modelId="{A546DC0D-BABE-4945-8C86-5AD60483CD23}" type="parTrans" cxnId="{67060F12-CF93-4F3D-9635-9240C02B0C47}">
      <dgm:prSet/>
      <dgm:spPr/>
      <dgm:t>
        <a:bodyPr/>
        <a:lstStyle/>
        <a:p>
          <a:endParaRPr lang="en-GB"/>
        </a:p>
      </dgm:t>
    </dgm:pt>
    <dgm:pt modelId="{B7044895-C2A8-443C-AA75-8418EDE597B1}" type="sibTrans" cxnId="{67060F12-CF93-4F3D-9635-9240C02B0C47}">
      <dgm:prSet/>
      <dgm:spPr/>
      <dgm:t>
        <a:bodyPr/>
        <a:lstStyle/>
        <a:p>
          <a:endParaRPr lang="en-GB"/>
        </a:p>
      </dgm:t>
    </dgm:pt>
    <dgm:pt modelId="{485CFA58-1618-42E8-851F-0EF9C89F8A5E}" type="pres">
      <dgm:prSet presAssocID="{598913D8-6819-4A61-ACC7-3C58A6756E17}" presName="CompostProcess" presStyleCnt="0">
        <dgm:presLayoutVars>
          <dgm:dir/>
          <dgm:resizeHandles val="exact"/>
        </dgm:presLayoutVars>
      </dgm:prSet>
      <dgm:spPr/>
    </dgm:pt>
    <dgm:pt modelId="{0BD764C0-0D4A-4803-85EC-B73CE0E85678}" type="pres">
      <dgm:prSet presAssocID="{598913D8-6819-4A61-ACC7-3C58A6756E17}" presName="arrow" presStyleLbl="bgShp" presStyleIdx="0" presStyleCnt="1"/>
      <dgm:spPr/>
    </dgm:pt>
    <dgm:pt modelId="{596EA026-47E5-4DDE-9A33-1A52C89AF46B}" type="pres">
      <dgm:prSet presAssocID="{598913D8-6819-4A61-ACC7-3C58A6756E17}" presName="linearProcess" presStyleCnt="0"/>
      <dgm:spPr/>
    </dgm:pt>
    <dgm:pt modelId="{BFEEEEEA-778B-4F06-B710-A97A7A089BA9}" type="pres">
      <dgm:prSet presAssocID="{7F2097DB-0DFF-4C46-B452-E4172835F56A}" presName="textNode" presStyleLbl="node1" presStyleIdx="0" presStyleCnt="3">
        <dgm:presLayoutVars>
          <dgm:bulletEnabled val="1"/>
        </dgm:presLayoutVars>
      </dgm:prSet>
      <dgm:spPr/>
      <dgm:t>
        <a:bodyPr/>
        <a:lstStyle/>
        <a:p>
          <a:endParaRPr lang="en-GB"/>
        </a:p>
      </dgm:t>
    </dgm:pt>
    <dgm:pt modelId="{A30807E0-4F39-43A6-AB5B-29192E43260D}" type="pres">
      <dgm:prSet presAssocID="{9737F021-D2B6-4A9F-8669-27EF5197BA41}" presName="sibTrans" presStyleCnt="0"/>
      <dgm:spPr/>
    </dgm:pt>
    <dgm:pt modelId="{19E3FD93-D702-452F-928E-EBB2CF327AB3}" type="pres">
      <dgm:prSet presAssocID="{95AD3304-8A86-47D3-ACA9-A22CF21B1A19}" presName="textNode" presStyleLbl="node1" presStyleIdx="1" presStyleCnt="3">
        <dgm:presLayoutVars>
          <dgm:bulletEnabled val="1"/>
        </dgm:presLayoutVars>
      </dgm:prSet>
      <dgm:spPr/>
      <dgm:t>
        <a:bodyPr/>
        <a:lstStyle/>
        <a:p>
          <a:endParaRPr lang="en-GB"/>
        </a:p>
      </dgm:t>
    </dgm:pt>
    <dgm:pt modelId="{4A5A60CF-13C1-41C8-A27A-F0C6B01050C6}" type="pres">
      <dgm:prSet presAssocID="{8EB50080-2325-4A02-9E98-0176133C529E}" presName="sibTrans" presStyleCnt="0"/>
      <dgm:spPr/>
    </dgm:pt>
    <dgm:pt modelId="{B3041CDB-A4B1-4D4D-9568-280B51D4DAC6}" type="pres">
      <dgm:prSet presAssocID="{37BB517C-CE6C-41AE-80B3-7D9BBD808FE5}" presName="textNode" presStyleLbl="node1" presStyleIdx="2" presStyleCnt="3">
        <dgm:presLayoutVars>
          <dgm:bulletEnabled val="1"/>
        </dgm:presLayoutVars>
      </dgm:prSet>
      <dgm:spPr/>
      <dgm:t>
        <a:bodyPr/>
        <a:lstStyle/>
        <a:p>
          <a:endParaRPr lang="en-GB"/>
        </a:p>
      </dgm:t>
    </dgm:pt>
  </dgm:ptLst>
  <dgm:cxnLst>
    <dgm:cxn modelId="{F7D08DFC-2EF4-43DB-B5A0-16C769596708}" type="presOf" srcId="{37BB517C-CE6C-41AE-80B3-7D9BBD808FE5}" destId="{B3041CDB-A4B1-4D4D-9568-280B51D4DAC6}" srcOrd="0" destOrd="0" presId="urn:microsoft.com/office/officeart/2005/8/layout/hProcess9"/>
    <dgm:cxn modelId="{67060F12-CF93-4F3D-9635-9240C02B0C47}" srcId="{598913D8-6819-4A61-ACC7-3C58A6756E17}" destId="{37BB517C-CE6C-41AE-80B3-7D9BBD808FE5}" srcOrd="2" destOrd="0" parTransId="{A546DC0D-BABE-4945-8C86-5AD60483CD23}" sibTransId="{B7044895-C2A8-443C-AA75-8418EDE597B1}"/>
    <dgm:cxn modelId="{A4365F94-B953-448E-B252-42774E4073C1}" srcId="{598913D8-6819-4A61-ACC7-3C58A6756E17}" destId="{95AD3304-8A86-47D3-ACA9-A22CF21B1A19}" srcOrd="1" destOrd="0" parTransId="{3B4536C2-5E70-4AF7-B195-A5A772DD6692}" sibTransId="{8EB50080-2325-4A02-9E98-0176133C529E}"/>
    <dgm:cxn modelId="{D5F1C4A1-DD54-4E7F-A963-E43E4829023E}" type="presOf" srcId="{95AD3304-8A86-47D3-ACA9-A22CF21B1A19}" destId="{19E3FD93-D702-452F-928E-EBB2CF327AB3}" srcOrd="0" destOrd="0" presId="urn:microsoft.com/office/officeart/2005/8/layout/hProcess9"/>
    <dgm:cxn modelId="{FB6AECE4-7BB8-445C-B644-8688AF6B64A4}" srcId="{598913D8-6819-4A61-ACC7-3C58A6756E17}" destId="{7F2097DB-0DFF-4C46-B452-E4172835F56A}" srcOrd="0" destOrd="0" parTransId="{F0F5EA4A-B376-4A95-B8D3-ECC8059EAB7B}" sibTransId="{9737F021-D2B6-4A9F-8669-27EF5197BA41}"/>
    <dgm:cxn modelId="{12704D96-BA7D-4E9A-A1C9-3B2F6F84A38A}" type="presOf" srcId="{7F2097DB-0DFF-4C46-B452-E4172835F56A}" destId="{BFEEEEEA-778B-4F06-B710-A97A7A089BA9}" srcOrd="0" destOrd="0" presId="urn:microsoft.com/office/officeart/2005/8/layout/hProcess9"/>
    <dgm:cxn modelId="{DC4C0B84-779A-4047-9880-4E00D8E784FD}" type="presOf" srcId="{598913D8-6819-4A61-ACC7-3C58A6756E17}" destId="{485CFA58-1618-42E8-851F-0EF9C89F8A5E}" srcOrd="0" destOrd="0" presId="urn:microsoft.com/office/officeart/2005/8/layout/hProcess9"/>
    <dgm:cxn modelId="{424C4C44-3871-4ADA-8F04-456C01805DA0}" type="presParOf" srcId="{485CFA58-1618-42E8-851F-0EF9C89F8A5E}" destId="{0BD764C0-0D4A-4803-85EC-B73CE0E85678}" srcOrd="0" destOrd="0" presId="urn:microsoft.com/office/officeart/2005/8/layout/hProcess9"/>
    <dgm:cxn modelId="{FBCEE0A5-DEBA-4897-8B47-A7209A865353}" type="presParOf" srcId="{485CFA58-1618-42E8-851F-0EF9C89F8A5E}" destId="{596EA026-47E5-4DDE-9A33-1A52C89AF46B}" srcOrd="1" destOrd="0" presId="urn:microsoft.com/office/officeart/2005/8/layout/hProcess9"/>
    <dgm:cxn modelId="{7722104F-2203-4C3A-94AE-E2929EF6497E}" type="presParOf" srcId="{596EA026-47E5-4DDE-9A33-1A52C89AF46B}" destId="{BFEEEEEA-778B-4F06-B710-A97A7A089BA9}" srcOrd="0" destOrd="0" presId="urn:microsoft.com/office/officeart/2005/8/layout/hProcess9"/>
    <dgm:cxn modelId="{5083579D-CD94-45B4-AF29-5C498F3DCBAF}" type="presParOf" srcId="{596EA026-47E5-4DDE-9A33-1A52C89AF46B}" destId="{A30807E0-4F39-43A6-AB5B-29192E43260D}" srcOrd="1" destOrd="0" presId="urn:microsoft.com/office/officeart/2005/8/layout/hProcess9"/>
    <dgm:cxn modelId="{D41BB6E6-7423-43B8-B783-8DE2BC0DFCF1}" type="presParOf" srcId="{596EA026-47E5-4DDE-9A33-1A52C89AF46B}" destId="{19E3FD93-D702-452F-928E-EBB2CF327AB3}" srcOrd="2" destOrd="0" presId="urn:microsoft.com/office/officeart/2005/8/layout/hProcess9"/>
    <dgm:cxn modelId="{C729F8ED-883F-478B-8426-681647316922}" type="presParOf" srcId="{596EA026-47E5-4DDE-9A33-1A52C89AF46B}" destId="{4A5A60CF-13C1-41C8-A27A-F0C6B01050C6}" srcOrd="3" destOrd="0" presId="urn:microsoft.com/office/officeart/2005/8/layout/hProcess9"/>
    <dgm:cxn modelId="{66B3DB4C-B62A-4AD6-9A4C-C5B998CBFC77}" type="presParOf" srcId="{596EA026-47E5-4DDE-9A33-1A52C89AF46B}" destId="{B3041CDB-A4B1-4D4D-9568-280B51D4DAC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764C0-0D4A-4803-85EC-B73CE0E85678}">
      <dsp:nvSpPr>
        <dsp:cNvPr id="0" name=""/>
        <dsp:cNvSpPr/>
      </dsp:nvSpPr>
      <dsp:spPr>
        <a:xfrm>
          <a:off x="645794" y="0"/>
          <a:ext cx="7319010" cy="4419600"/>
        </a:xfrm>
        <a:prstGeom prst="right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FEEEEEA-778B-4F06-B710-A97A7A089BA9}">
      <dsp:nvSpPr>
        <dsp:cNvPr id="0" name=""/>
        <dsp:cNvSpPr/>
      </dsp:nvSpPr>
      <dsp:spPr>
        <a:xfrm>
          <a:off x="5491"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Pre-</a:t>
          </a:r>
          <a:br>
            <a:rPr lang="en-GB" sz="3300" kern="1200" dirty="0" smtClean="0"/>
          </a:br>
          <a:r>
            <a:rPr lang="en-GB" sz="3300" kern="1200" dirty="0" err="1" smtClean="0"/>
            <a:t>processings</a:t>
          </a:r>
          <a:endParaRPr lang="en-GB" sz="3300" kern="1200" dirty="0"/>
        </a:p>
      </dsp:txBody>
      <dsp:txXfrm>
        <a:off x="91790" y="1412179"/>
        <a:ext cx="2544544" cy="1595242"/>
      </dsp:txXfrm>
    </dsp:sp>
    <dsp:sp modelId="{19E3FD93-D702-452F-928E-EBB2CF327AB3}">
      <dsp:nvSpPr>
        <dsp:cNvPr id="0" name=""/>
        <dsp:cNvSpPr/>
      </dsp:nvSpPr>
      <dsp:spPr>
        <a:xfrm>
          <a:off x="2946728"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General</a:t>
          </a:r>
          <a:br>
            <a:rPr lang="en-GB" sz="3300" kern="1200" dirty="0" smtClean="0"/>
          </a:br>
          <a:r>
            <a:rPr lang="en-GB" sz="3300" kern="1200" dirty="0" smtClean="0"/>
            <a:t>Linear</a:t>
          </a:r>
          <a:br>
            <a:rPr lang="en-GB" sz="3300" kern="1200" dirty="0" smtClean="0"/>
          </a:br>
          <a:r>
            <a:rPr lang="en-GB" sz="3300" kern="1200" dirty="0" smtClean="0"/>
            <a:t>Model</a:t>
          </a:r>
          <a:endParaRPr lang="en-GB" sz="3300" kern="1200" dirty="0"/>
        </a:p>
      </dsp:txBody>
      <dsp:txXfrm>
        <a:off x="3033027" y="1412179"/>
        <a:ext cx="2544544" cy="1595242"/>
      </dsp:txXfrm>
    </dsp:sp>
    <dsp:sp modelId="{B3041CDB-A4B1-4D4D-9568-280B51D4DAC6}">
      <dsp:nvSpPr>
        <dsp:cNvPr id="0" name=""/>
        <dsp:cNvSpPr/>
      </dsp:nvSpPr>
      <dsp:spPr>
        <a:xfrm>
          <a:off x="5887965"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Statistical Inference</a:t>
          </a:r>
          <a:endParaRPr lang="en-GB" sz="3300" kern="1200" dirty="0"/>
        </a:p>
      </dsp:txBody>
      <dsp:txXfrm>
        <a:off x="5974264" y="1412179"/>
        <a:ext cx="2544544" cy="159524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29027" name="Rectangle 3"/>
          <p:cNvSpPr>
            <a:spLocks noGrp="1" noChangeArrowheads="1"/>
          </p:cNvSpPr>
          <p:nvPr>
            <p:ph type="dt" sz="quarter" idx="1"/>
          </p:nvPr>
        </p:nvSpPr>
        <p:spPr bwMode="auto">
          <a:xfrm>
            <a:off x="384810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29028" name="Rectangle 4"/>
          <p:cNvSpPr>
            <a:spLocks noGrp="1" noChangeArrowheads="1"/>
          </p:cNvSpPr>
          <p:nvPr>
            <p:ph type="ftr" sz="quarter" idx="2"/>
          </p:nvPr>
        </p:nvSpPr>
        <p:spPr bwMode="auto">
          <a:xfrm>
            <a:off x="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29029" name="Rectangle 5"/>
          <p:cNvSpPr>
            <a:spLocks noGrp="1" noChangeArrowheads="1"/>
          </p:cNvSpPr>
          <p:nvPr>
            <p:ph type="sldNum" sz="quarter" idx="3"/>
          </p:nvPr>
        </p:nvSpPr>
        <p:spPr bwMode="auto">
          <a:xfrm>
            <a:off x="384810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5F5F1669-DBA8-46EC-B2F0-EB71BDC4D083}" type="slidenum">
              <a:rPr lang="en-US"/>
              <a:pPr/>
              <a:t>‹#›</a:t>
            </a:fld>
            <a:endParaRPr lang="en-US"/>
          </a:p>
        </p:txBody>
      </p:sp>
    </p:spTree>
    <p:extLst>
      <p:ext uri="{BB962C8B-B14F-4D97-AF65-F5344CB8AC3E}">
        <p14:creationId xmlns:p14="http://schemas.microsoft.com/office/powerpoint/2010/main" val="2626711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50179" name="Rectangle 3"/>
          <p:cNvSpPr>
            <a:spLocks noGrp="1" noChangeArrowheads="1"/>
          </p:cNvSpPr>
          <p:nvPr>
            <p:ph type="dt" idx="1"/>
          </p:nvPr>
        </p:nvSpPr>
        <p:spPr bwMode="auto">
          <a:xfrm>
            <a:off x="384810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5018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p:cNvSpPr>
            <a:spLocks noGrp="1" noChangeArrowheads="1"/>
          </p:cNvSpPr>
          <p:nvPr>
            <p:ph type="body" sz="quarter" idx="3"/>
          </p:nvPr>
        </p:nvSpPr>
        <p:spPr bwMode="auto">
          <a:xfrm>
            <a:off x="679450" y="4718050"/>
            <a:ext cx="5435600" cy="446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182" name="Rectangle 6"/>
          <p:cNvSpPr>
            <a:spLocks noGrp="1" noChangeArrowheads="1"/>
          </p:cNvSpPr>
          <p:nvPr>
            <p:ph type="ftr" sz="quarter" idx="4"/>
          </p:nvPr>
        </p:nvSpPr>
        <p:spPr bwMode="auto">
          <a:xfrm>
            <a:off x="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0183" name="Rectangle 7"/>
          <p:cNvSpPr>
            <a:spLocks noGrp="1" noChangeArrowheads="1"/>
          </p:cNvSpPr>
          <p:nvPr>
            <p:ph type="sldNum" sz="quarter" idx="5"/>
          </p:nvPr>
        </p:nvSpPr>
        <p:spPr bwMode="auto">
          <a:xfrm>
            <a:off x="384810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102D51FA-821E-49F4-8E4D-43CC1516383F}" type="slidenum">
              <a:rPr lang="en-US"/>
              <a:pPr/>
              <a:t>‹#›</a:t>
            </a:fld>
            <a:endParaRPr lang="en-US"/>
          </a:p>
        </p:txBody>
      </p:sp>
    </p:spTree>
    <p:extLst>
      <p:ext uri="{BB962C8B-B14F-4D97-AF65-F5344CB8AC3E}">
        <p14:creationId xmlns:p14="http://schemas.microsoft.com/office/powerpoint/2010/main" val="38743345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D0E8D-FDBB-4A63-B400-67F69634F5F7}" type="slidenum">
              <a:rPr lang="en-US"/>
              <a:pPr/>
              <a:t>1</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82D9B-7E5E-440C-B98B-64E44E4670B1}" type="slidenum">
              <a:rPr lang="en-US"/>
              <a:pPr/>
              <a:t>13</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A3641-F966-4888-92B2-ACA40FDF437B}" type="slidenum">
              <a:rPr lang="en-US">
                <a:solidFill>
                  <a:prstClr val="black"/>
                </a:solidFill>
              </a:rPr>
              <a:pPr/>
              <a:t>2</a:t>
            </a:fld>
            <a:endParaRPr lang="en-US">
              <a:solidFill>
                <a:prstClr val="black"/>
              </a:solidFill>
            </a:endParaRPr>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8EA42-CD65-4119-8027-5FCE864092F4}" type="slidenum">
              <a:rPr lang="en-US"/>
              <a:pPr/>
              <a:t>3</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C02802-8588-44CF-9B69-3B7D0C1F5761}" type="slidenum">
              <a:rPr lang="en-US"/>
              <a:pPr/>
              <a:t>5</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F546992-5363-4F8C-93FA-4B0789746E62}" type="slidenum">
              <a:rPr lang="en-US"/>
              <a:pPr/>
              <a:t>7</a:t>
            </a:fld>
            <a:endParaRPr lang="en-US"/>
          </a:p>
        </p:txBody>
      </p:sp>
      <p:sp>
        <p:nvSpPr>
          <p:cNvPr id="300034" name="Rectangle 7"/>
          <p:cNvSpPr txBox="1">
            <a:spLocks noGrp="1" noChangeArrowheads="1"/>
          </p:cNvSpPr>
          <p:nvPr/>
        </p:nvSpPr>
        <p:spPr bwMode="auto">
          <a:xfrm>
            <a:off x="3848100" y="9432925"/>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eaLnBrk="1" hangingPunct="1"/>
            <a:fld id="{7C1DB83F-1389-4AFA-BE8A-BB654F0FBA93}" type="slidenum">
              <a:rPr lang="fr-FR" sz="1200">
                <a:cs typeface="Arial" charset="0"/>
              </a:rPr>
              <a:pPr algn="r" eaLnBrk="1" hangingPunct="1"/>
              <a:t>7</a:t>
            </a:fld>
            <a:endParaRPr lang="fr-FR" sz="1200">
              <a:cs typeface="Arial" charset="0"/>
            </a:endParaRPr>
          </a:p>
        </p:txBody>
      </p:sp>
      <p:sp>
        <p:nvSpPr>
          <p:cNvPr id="300035" name="Rectangle 2"/>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300036" name="Rectangle 3"/>
          <p:cNvSpPr>
            <a:spLocks noGrp="1" noChangeArrowheads="1"/>
          </p:cNvSpPr>
          <p:nvPr>
            <p:ph type="body" idx="1"/>
          </p:nvPr>
        </p:nvSpPr>
        <p:spPr/>
        <p:txBody>
          <a:bodyPr/>
          <a:lstStyle/>
          <a:p>
            <a:pPr defTabSz="457200">
              <a:spcBef>
                <a:spcPct val="0"/>
              </a:spcBef>
            </a:pPr>
            <a:r>
              <a:rPr lang="en-GB" dirty="0" smtClean="0"/>
              <a:t>Physiological (neurophysiological model: electromagnetic forward model included.</a:t>
            </a:r>
            <a:r>
              <a:rPr lang="en-GB" baseline="0" dirty="0" smtClean="0"/>
              <a:t> States different from data y)</a:t>
            </a:r>
          </a:p>
          <a:p>
            <a:pPr defTabSz="457200">
              <a:spcBef>
                <a:spcPct val="0"/>
              </a:spcBef>
            </a:pPr>
            <a:r>
              <a:rPr lang="en-GB" baseline="0" dirty="0" smtClean="0"/>
              <a:t>Phenomenological: models a particular data feature: Source locations not optimized. States x and data y in the same “format”.</a:t>
            </a:r>
          </a:p>
          <a:p>
            <a:pPr defTabSz="457200">
              <a:spcBef>
                <a:spcPct val="0"/>
              </a:spcBef>
            </a:pPr>
            <a:endParaRPr lang="en-GB" baseline="0" dirty="0" smtClean="0"/>
          </a:p>
          <a:p>
            <a:r>
              <a:rPr lang="en-GB" sz="1200" b="0" i="0" u="none" strike="noStrike" kern="1200" baseline="0" dirty="0" smtClean="0">
                <a:solidFill>
                  <a:schemeClr val="tx1"/>
                </a:solidFill>
                <a:latin typeface="Arial" charset="0"/>
                <a:ea typeface="+mn-ea"/>
                <a:cs typeface="+mn-cs"/>
              </a:rPr>
              <a:t>The main principle of DCM is the use of data and generative models in a</a:t>
            </a:r>
          </a:p>
          <a:p>
            <a:r>
              <a:rPr lang="en-GB" sz="1200" b="0" i="0" u="none" strike="noStrike" kern="1200" baseline="0" dirty="0" smtClean="0">
                <a:solidFill>
                  <a:schemeClr val="tx1"/>
                </a:solidFill>
                <a:latin typeface="Arial" charset="0"/>
                <a:ea typeface="+mn-ea"/>
                <a:cs typeface="+mn-cs"/>
              </a:rPr>
              <a:t>Bayesian framework to infer parameters and compare models.</a:t>
            </a:r>
          </a:p>
          <a:p>
            <a:r>
              <a:rPr lang="en-GB" sz="1200" b="0" i="0" u="none" strike="noStrike" kern="1200" baseline="0" dirty="0" smtClean="0">
                <a:solidFill>
                  <a:schemeClr val="tx1"/>
                </a:solidFill>
                <a:latin typeface="Arial" charset="0"/>
                <a:ea typeface="+mn-ea"/>
                <a:cs typeface="+mn-cs"/>
              </a:rPr>
              <a:t>Implementation details may vary – e.g. </a:t>
            </a:r>
            <a:r>
              <a:rPr lang="en-GB" sz="1200" b="0" i="0" u="none" strike="noStrike" kern="1200" baseline="0" dirty="0" err="1" smtClean="0">
                <a:solidFill>
                  <a:schemeClr val="tx1"/>
                </a:solidFill>
                <a:latin typeface="Arial" charset="0"/>
                <a:ea typeface="+mn-ea"/>
                <a:cs typeface="+mn-cs"/>
              </a:rPr>
              <a:t>variational</a:t>
            </a:r>
            <a:r>
              <a:rPr lang="en-GB" sz="1200" b="0" i="0" u="none" strike="noStrike" kern="1200" baseline="0" dirty="0" smtClean="0">
                <a:solidFill>
                  <a:schemeClr val="tx1"/>
                </a:solidFill>
                <a:latin typeface="Arial" charset="0"/>
                <a:ea typeface="+mn-ea"/>
                <a:cs typeface="+mn-cs"/>
              </a:rPr>
              <a:t> Bayes vs. sampling methods</a:t>
            </a:r>
          </a:p>
          <a:p>
            <a:r>
              <a:rPr lang="en-GB" sz="1200" b="0" i="0" u="none" strike="noStrike" kern="1200" baseline="0" dirty="0" smtClean="0">
                <a:solidFill>
                  <a:schemeClr val="tx1"/>
                </a:solidFill>
                <a:latin typeface="Arial" charset="0"/>
                <a:ea typeface="+mn-ea"/>
                <a:cs typeface="+mn-cs"/>
              </a:rPr>
              <a:t>Model inversion is an optimization procedure where the objective function is the</a:t>
            </a:r>
          </a:p>
          <a:p>
            <a:r>
              <a:rPr lang="en-GB" sz="1200" b="0" i="0" u="none" strike="noStrike" kern="1200" baseline="0" dirty="0" smtClean="0">
                <a:solidFill>
                  <a:schemeClr val="tx1"/>
                </a:solidFill>
                <a:latin typeface="Arial" charset="0"/>
                <a:ea typeface="+mn-ea"/>
                <a:cs typeface="+mn-cs"/>
              </a:rPr>
              <a:t>free energy which approximates the model evidence.</a:t>
            </a:r>
          </a:p>
          <a:p>
            <a:r>
              <a:rPr lang="en-GB" sz="1200" b="0" i="0" u="none" strike="noStrike" kern="1200" baseline="0" dirty="0" smtClean="0">
                <a:solidFill>
                  <a:schemeClr val="tx1"/>
                </a:solidFill>
                <a:latin typeface="Arial" charset="0"/>
                <a:ea typeface="+mn-ea"/>
                <a:cs typeface="+mn-cs"/>
              </a:rPr>
              <a:t>Model evidence is the goodness of fit expected under the prior parameter values.</a:t>
            </a:r>
          </a:p>
          <a:p>
            <a:r>
              <a:rPr lang="en-GB" sz="1200" b="0" i="0" u="none" strike="noStrike" kern="1200" baseline="0" dirty="0" smtClean="0">
                <a:solidFill>
                  <a:schemeClr val="tx1"/>
                </a:solidFill>
                <a:latin typeface="Arial" charset="0"/>
                <a:ea typeface="+mn-ea"/>
                <a:cs typeface="+mn-cs"/>
              </a:rPr>
              <a:t>The best model is the one with precise priors that yield good fit to the data.</a:t>
            </a:r>
          </a:p>
          <a:p>
            <a:r>
              <a:rPr lang="en-GB" sz="1200" b="0" i="0" u="none" strike="noStrike" kern="1200" baseline="0" dirty="0" smtClean="0">
                <a:solidFill>
                  <a:schemeClr val="tx1"/>
                </a:solidFill>
                <a:latin typeface="Arial" charset="0"/>
                <a:ea typeface="+mn-ea"/>
                <a:cs typeface="+mn-cs"/>
              </a:rPr>
              <a:t>Different models can be compared as long as they were fitted to the same data.</a:t>
            </a:r>
          </a:p>
          <a:p>
            <a:r>
              <a:rPr lang="en-GB" sz="1200" b="0" i="0" u="none" strike="noStrike" kern="1200" baseline="0" dirty="0" smtClean="0">
                <a:solidFill>
                  <a:schemeClr val="tx1"/>
                </a:solidFill>
                <a:latin typeface="Arial" charset="0"/>
                <a:ea typeface="+mn-ea"/>
                <a:cs typeface="+mn-cs"/>
              </a:rPr>
              <a:t>Models and priors can be gradually refined from one study to the next, making it</a:t>
            </a:r>
          </a:p>
          <a:p>
            <a:r>
              <a:rPr lang="en-GB" sz="1200" b="0" i="0" u="none" strike="noStrike" kern="1200" baseline="0" dirty="0" smtClean="0">
                <a:solidFill>
                  <a:schemeClr val="tx1"/>
                </a:solidFill>
                <a:latin typeface="Arial" charset="0"/>
                <a:ea typeface="+mn-ea"/>
                <a:cs typeface="+mn-cs"/>
              </a:rPr>
              <a:t>possible to use DCM as an integrative framework in neuroscience.</a:t>
            </a: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3556E-9499-4962-BB4F-972E9FF6CB7E}" type="slidenum">
              <a:rPr lang="en-US">
                <a:solidFill>
                  <a:prstClr val="black"/>
                </a:solidFill>
              </a:rPr>
              <a:pPr/>
              <a:t>8</a:t>
            </a:fld>
            <a:endParaRPr lang="en-US">
              <a:solidFill>
                <a:prstClr val="black"/>
              </a:solidFill>
            </a:endParaRPr>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65327-49DC-41D8-A64B-1FCE30612617}" type="slidenum">
              <a:rPr lang="en-US"/>
              <a:pPr/>
              <a:t>9</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504BF-ACA9-4873-8920-CD73DDE189B9}" type="slidenum">
              <a:rPr lang="en-US"/>
              <a:pPr/>
              <a:t>11</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100B8D-7A96-4BE8-B133-8949D4521436}" type="slidenum">
              <a:rPr lang="en-US"/>
              <a:pPr/>
              <a:t>12</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E0D7D0-7DA1-411B-9263-26128641387D}" type="slidenum">
              <a:rPr lang="en-US"/>
              <a:pPr/>
              <a:t>‹#›</a:t>
            </a:fld>
            <a:endParaRPr lang="en-US"/>
          </a:p>
        </p:txBody>
      </p:sp>
    </p:spTree>
    <p:extLst>
      <p:ext uri="{BB962C8B-B14F-4D97-AF65-F5344CB8AC3E}">
        <p14:creationId xmlns:p14="http://schemas.microsoft.com/office/powerpoint/2010/main" val="2324578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6FC40F-4C4C-4CF3-A6EA-30A98A0487F3}" type="slidenum">
              <a:rPr lang="en-US"/>
              <a:pPr/>
              <a:t>‹#›</a:t>
            </a:fld>
            <a:endParaRPr lang="en-US"/>
          </a:p>
        </p:txBody>
      </p:sp>
    </p:spTree>
    <p:extLst>
      <p:ext uri="{BB962C8B-B14F-4D97-AF65-F5344CB8AC3E}">
        <p14:creationId xmlns:p14="http://schemas.microsoft.com/office/powerpoint/2010/main" val="400011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79438"/>
            <a:ext cx="2095500" cy="5546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579438"/>
            <a:ext cx="61341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B0C8A6-E70E-4BA9-A863-ABCB1848749D}" type="slidenum">
              <a:rPr lang="en-US"/>
              <a:pPr/>
              <a:t>‹#›</a:t>
            </a:fld>
            <a:endParaRPr lang="en-US"/>
          </a:p>
        </p:txBody>
      </p:sp>
    </p:spTree>
    <p:extLst>
      <p:ext uri="{BB962C8B-B14F-4D97-AF65-F5344CB8AC3E}">
        <p14:creationId xmlns:p14="http://schemas.microsoft.com/office/powerpoint/2010/main" val="217974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17E064-BFA4-4C99-BCE1-46F3AD959D87}" type="slidenum">
              <a:rPr lang="en-US"/>
              <a:pPr/>
              <a:t>‹#›</a:t>
            </a:fld>
            <a:endParaRPr lang="en-US"/>
          </a:p>
        </p:txBody>
      </p:sp>
    </p:spTree>
    <p:extLst>
      <p:ext uri="{BB962C8B-B14F-4D97-AF65-F5344CB8AC3E}">
        <p14:creationId xmlns:p14="http://schemas.microsoft.com/office/powerpoint/2010/main" val="2738345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9DC766-F6F6-42C4-A771-70D43A8F0F69}" type="slidenum">
              <a:rPr lang="en-US"/>
              <a:pPr/>
              <a:t>‹#›</a:t>
            </a:fld>
            <a:endParaRPr lang="en-US"/>
          </a:p>
        </p:txBody>
      </p:sp>
    </p:spTree>
    <p:extLst>
      <p:ext uri="{BB962C8B-B14F-4D97-AF65-F5344CB8AC3E}">
        <p14:creationId xmlns:p14="http://schemas.microsoft.com/office/powerpoint/2010/main" val="221423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5856F4-E89C-43B9-A6B7-C22BA89F071A}" type="slidenum">
              <a:rPr lang="en-US"/>
              <a:pPr/>
              <a:t>‹#›</a:t>
            </a:fld>
            <a:endParaRPr lang="en-US"/>
          </a:p>
        </p:txBody>
      </p:sp>
    </p:spTree>
    <p:extLst>
      <p:ext uri="{BB962C8B-B14F-4D97-AF65-F5344CB8AC3E}">
        <p14:creationId xmlns:p14="http://schemas.microsoft.com/office/powerpoint/2010/main" val="286865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200CA73-C178-4467-984D-6ECD4A3BF2C7}" type="slidenum">
              <a:rPr lang="en-US"/>
              <a:pPr/>
              <a:t>‹#›</a:t>
            </a:fld>
            <a:endParaRPr lang="en-US"/>
          </a:p>
        </p:txBody>
      </p:sp>
    </p:spTree>
    <p:extLst>
      <p:ext uri="{BB962C8B-B14F-4D97-AF65-F5344CB8AC3E}">
        <p14:creationId xmlns:p14="http://schemas.microsoft.com/office/powerpoint/2010/main" val="60674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F4092DE-6342-4DB3-BB67-A85E20CD74EC}" type="slidenum">
              <a:rPr lang="en-US"/>
              <a:pPr/>
              <a:t>‹#›</a:t>
            </a:fld>
            <a:endParaRPr lang="en-US"/>
          </a:p>
        </p:txBody>
      </p:sp>
    </p:spTree>
    <p:extLst>
      <p:ext uri="{BB962C8B-B14F-4D97-AF65-F5344CB8AC3E}">
        <p14:creationId xmlns:p14="http://schemas.microsoft.com/office/powerpoint/2010/main" val="3753851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DE829DA-188C-47F0-B1F6-BEDFDFDEF657}" type="slidenum">
              <a:rPr lang="en-US"/>
              <a:pPr/>
              <a:t>‹#›</a:t>
            </a:fld>
            <a:endParaRPr lang="en-US"/>
          </a:p>
        </p:txBody>
      </p:sp>
    </p:spTree>
    <p:extLst>
      <p:ext uri="{BB962C8B-B14F-4D97-AF65-F5344CB8AC3E}">
        <p14:creationId xmlns:p14="http://schemas.microsoft.com/office/powerpoint/2010/main" val="3469341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209AAA-7998-4D7A-A3A4-FB71078400D7}" type="slidenum">
              <a:rPr lang="en-US"/>
              <a:pPr/>
              <a:t>‹#›</a:t>
            </a:fld>
            <a:endParaRPr lang="en-US"/>
          </a:p>
        </p:txBody>
      </p:sp>
    </p:spTree>
    <p:extLst>
      <p:ext uri="{BB962C8B-B14F-4D97-AF65-F5344CB8AC3E}">
        <p14:creationId xmlns:p14="http://schemas.microsoft.com/office/powerpoint/2010/main" val="3511958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42321B5-5848-4E9F-B27C-444C8CFEF48E}" type="slidenum">
              <a:rPr lang="en-US"/>
              <a:pPr/>
              <a:t>‹#›</a:t>
            </a:fld>
            <a:endParaRPr lang="en-US"/>
          </a:p>
        </p:txBody>
      </p:sp>
    </p:spTree>
    <p:extLst>
      <p:ext uri="{BB962C8B-B14F-4D97-AF65-F5344CB8AC3E}">
        <p14:creationId xmlns:p14="http://schemas.microsoft.com/office/powerpoint/2010/main" val="1832525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79438"/>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DC2F31EF-CFCC-432F-849F-2099EEFF1AC4}" type="slidenum">
              <a:rPr lang="en-US"/>
              <a:pPr/>
              <a:t>‹#›</a:t>
            </a:fld>
            <a:endParaRPr lang="en-US"/>
          </a:p>
        </p:txBody>
      </p:sp>
      <p:pic>
        <p:nvPicPr>
          <p:cNvPr id="1031" name="Picture 7" descr="spm_header"/>
          <p:cNvPicPr>
            <a:picLocks noChangeAspect="1" noChangeArrowheads="1"/>
          </p:cNvPicPr>
          <p:nvPr/>
        </p:nvPicPr>
        <p:blipFill>
          <a:blip r:embed="rId13">
            <a:extLst>
              <a:ext uri="{28A0092B-C50C-407E-A947-70E740481C1C}">
                <a14:useLocalDpi xmlns:a14="http://schemas.microsoft.com/office/drawing/2010/main" val="0"/>
              </a:ext>
            </a:extLst>
          </a:blip>
          <a:srcRect t="55988" b="10420"/>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charset="0"/>
        </a:defRPr>
      </a:lvl2pPr>
      <a:lvl3pPr algn="l" rtl="0" fontAlgn="base">
        <a:spcBef>
          <a:spcPct val="0"/>
        </a:spcBef>
        <a:spcAft>
          <a:spcPct val="0"/>
        </a:spcAft>
        <a:defRPr sz="3200">
          <a:solidFill>
            <a:schemeClr val="tx2"/>
          </a:solidFill>
          <a:latin typeface="Arial" charset="0"/>
        </a:defRPr>
      </a:lvl3pPr>
      <a:lvl4pPr algn="l" rtl="0" fontAlgn="base">
        <a:spcBef>
          <a:spcPct val="0"/>
        </a:spcBef>
        <a:spcAft>
          <a:spcPct val="0"/>
        </a:spcAft>
        <a:defRPr sz="3200">
          <a:solidFill>
            <a:schemeClr val="tx2"/>
          </a:solidFill>
          <a:latin typeface="Arial" charset="0"/>
        </a:defRPr>
      </a:lvl4pPr>
      <a:lvl5pPr algn="l" rtl="0" fontAlgn="base">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42900" indent="-342900" algn="l" rtl="0" fontAlgn="base">
        <a:spcBef>
          <a:spcPct val="20000"/>
        </a:spcBef>
        <a:spcAft>
          <a:spcPct val="0"/>
        </a:spcAft>
        <a:buClr>
          <a:srgbClr val="993366"/>
        </a:buClr>
        <a:buFont typeface="Wingdings" pitchFamily="2" charset="2"/>
        <a:buChar char="q"/>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png"/><Relationship Id="rId7"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18" Type="http://schemas.openxmlformats.org/officeDocument/2006/relationships/image" Target="../media/image13.png"/><Relationship Id="rId3" Type="http://schemas.openxmlformats.org/officeDocument/2006/relationships/diagramData" Target="../diagrams/data1.xml"/><Relationship Id="rId21" Type="http://schemas.openxmlformats.org/officeDocument/2006/relationships/image" Target="../media/image24.png"/><Relationship Id="rId7" Type="http://schemas.microsoft.com/office/2007/relationships/diagramDrawing" Target="../diagrams/drawing1.xml"/><Relationship Id="rId12" Type="http://schemas.openxmlformats.org/officeDocument/2006/relationships/image" Target="../media/image18.png"/><Relationship Id="rId17" Type="http://schemas.openxmlformats.org/officeDocument/2006/relationships/image" Target="../media/image22.png"/><Relationship Id="rId2" Type="http://schemas.openxmlformats.org/officeDocument/2006/relationships/image" Target="../media/image14.png"/><Relationship Id="rId16" Type="http://schemas.openxmlformats.org/officeDocument/2006/relationships/image" Target="../media/image21.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60.png"/><Relationship Id="rId5" Type="http://schemas.openxmlformats.org/officeDocument/2006/relationships/diagramQuickStyle" Target="../diagrams/quickStyle1.xml"/><Relationship Id="rId15" Type="http://schemas.openxmlformats.org/officeDocument/2006/relationships/image" Target="../media/image20.png"/><Relationship Id="rId10" Type="http://schemas.openxmlformats.org/officeDocument/2006/relationships/image" Target="../media/image17.jpeg"/><Relationship Id="rId19" Type="http://schemas.openxmlformats.org/officeDocument/2006/relationships/image" Target="../media/image140.png"/><Relationship Id="rId4" Type="http://schemas.openxmlformats.org/officeDocument/2006/relationships/diagramLayout" Target="../diagrams/layout1.xml"/><Relationship Id="rId9" Type="http://schemas.openxmlformats.org/officeDocument/2006/relationships/image" Target="../media/image16.png"/><Relationship Id="rId14" Type="http://schemas.openxmlformats.org/officeDocument/2006/relationships/image" Target="../media/image90.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4.xml"/><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5.bin"/><Relationship Id="rId3" Type="http://schemas.openxmlformats.org/officeDocument/2006/relationships/image" Target="../media/image47.png"/><Relationship Id="rId7" Type="http://schemas.openxmlformats.org/officeDocument/2006/relationships/oleObject" Target="../embeddings/oleObject2.bin"/><Relationship Id="rId12" Type="http://schemas.openxmlformats.org/officeDocument/2006/relationships/image" Target="../media/image44.wmf"/><Relationship Id="rId2" Type="http://schemas.openxmlformats.org/officeDocument/2006/relationships/slideLayout" Target="../slideLayouts/slideLayout2.xml"/><Relationship Id="rId16" Type="http://schemas.openxmlformats.org/officeDocument/2006/relationships/image" Target="../media/image46.wmf"/><Relationship Id="rId1" Type="http://schemas.openxmlformats.org/officeDocument/2006/relationships/vmlDrawing" Target="../drawings/vmlDrawing1.vml"/><Relationship Id="rId6" Type="http://schemas.openxmlformats.org/officeDocument/2006/relationships/image" Target="../media/image41.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43.wmf"/><Relationship Id="rId4" Type="http://schemas.openxmlformats.org/officeDocument/2006/relationships/image" Target="../media/image48.png"/><Relationship Id="rId9" Type="http://schemas.openxmlformats.org/officeDocument/2006/relationships/oleObject" Target="../embeddings/oleObject3.bin"/><Relationship Id="rId14" Type="http://schemas.openxmlformats.org/officeDocument/2006/relationships/image" Target="../media/image45.wmf"/></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ctrTitle"/>
          </p:nvPr>
        </p:nvSpPr>
        <p:spPr>
          <a:xfrm>
            <a:off x="685800" y="2035175"/>
            <a:ext cx="7772400" cy="1470025"/>
          </a:xfrm>
        </p:spPr>
        <p:txBody>
          <a:bodyPr/>
          <a:lstStyle/>
          <a:p>
            <a:pPr algn="ctr"/>
            <a:r>
              <a:rPr lang="en-GB" sz="5400" b="1" dirty="0" smtClean="0"/>
              <a:t>SPM for </a:t>
            </a:r>
            <a:r>
              <a:rPr lang="en-GB" sz="5400" b="1" dirty="0" smtClean="0"/>
              <a:t>M/EEG</a:t>
            </a:r>
            <a:endParaRPr lang="en-US" sz="5400" b="1" dirty="0"/>
          </a:p>
        </p:txBody>
      </p:sp>
      <p:sp>
        <p:nvSpPr>
          <p:cNvPr id="15367" name="Rectangle 7"/>
          <p:cNvSpPr>
            <a:spLocks noChangeArrowheads="1"/>
          </p:cNvSpPr>
          <p:nvPr/>
        </p:nvSpPr>
        <p:spPr bwMode="auto">
          <a:xfrm>
            <a:off x="0" y="6019800"/>
            <a:ext cx="9144000" cy="83820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spcBef>
                <a:spcPct val="20000"/>
              </a:spcBef>
              <a:buClr>
                <a:srgbClr val="993366"/>
              </a:buClr>
              <a:buFont typeface="Wingdings" pitchFamily="2" charset="2"/>
              <a:buNone/>
            </a:pPr>
            <a:r>
              <a:rPr lang="en-GB" sz="1600" b="1" dirty="0">
                <a:solidFill>
                  <a:schemeClr val="bg1"/>
                </a:solidFill>
              </a:rPr>
              <a:t>SPM Course</a:t>
            </a:r>
          </a:p>
          <a:p>
            <a:pPr algn="ctr" eaLnBrk="1" hangingPunct="1">
              <a:spcBef>
                <a:spcPct val="20000"/>
              </a:spcBef>
              <a:buClr>
                <a:srgbClr val="993366"/>
              </a:buClr>
              <a:buFont typeface="Wingdings" pitchFamily="2" charset="2"/>
              <a:buNone/>
            </a:pPr>
            <a:r>
              <a:rPr lang="en-GB" sz="1600" b="1" dirty="0" smtClean="0">
                <a:solidFill>
                  <a:schemeClr val="bg1"/>
                </a:solidFill>
              </a:rPr>
              <a:t>London, May </a:t>
            </a:r>
            <a:r>
              <a:rPr lang="en-GB" sz="1600" b="1" dirty="0" smtClean="0">
                <a:solidFill>
                  <a:schemeClr val="bg1"/>
                </a:solidFill>
              </a:rPr>
              <a:t>2017</a:t>
            </a:r>
            <a:endParaRPr lang="en-US" sz="1600" b="1" dirty="0">
              <a:solidFill>
                <a:schemeClr val="bg1"/>
              </a:solidFill>
            </a:endParaRPr>
          </a:p>
        </p:txBody>
      </p:sp>
      <p:pic>
        <p:nvPicPr>
          <p:cNvPr id="15368" name="Picture 8" descr="spm_header"/>
          <p:cNvPicPr>
            <a:picLocks noChangeAspect="1" noChangeArrowheads="1"/>
          </p:cNvPicPr>
          <p:nvPr/>
        </p:nvPicPr>
        <p:blipFill>
          <a:blip r:embed="rId3">
            <a:extLst>
              <a:ext uri="{28A0092B-C50C-407E-A947-70E740481C1C}">
                <a14:useLocalDpi xmlns:a14="http://schemas.microsoft.com/office/drawing/2010/main" val="0"/>
              </a:ext>
            </a:extLst>
          </a:blip>
          <a:srcRect t="26147"/>
          <a:stretch>
            <a:fillRect/>
          </a:stretch>
        </p:blipFill>
        <p:spPr bwMode="auto">
          <a:xfrm>
            <a:off x="0" y="0"/>
            <a:ext cx="9144000" cy="1506538"/>
          </a:xfrm>
          <a:prstGeom prst="rect">
            <a:avLst/>
          </a:prstGeom>
          <a:noFill/>
          <a:extLst>
            <a:ext uri="{909E8E84-426E-40DD-AFC4-6F175D3DCCD1}">
              <a14:hiddenFill xmlns:a14="http://schemas.microsoft.com/office/drawing/2010/main">
                <a:solidFill>
                  <a:srgbClr val="FFFFFF"/>
                </a:solidFill>
              </a14:hiddenFill>
            </a:ext>
          </a:extLst>
        </p:spPr>
      </p:pic>
      <p:sp>
        <p:nvSpPr>
          <p:cNvPr id="15378" name="Rectangle 5"/>
          <p:cNvSpPr>
            <a:spLocks noChangeArrowheads="1"/>
          </p:cNvSpPr>
          <p:nvPr/>
        </p:nvSpPr>
        <p:spPr bwMode="auto">
          <a:xfrm>
            <a:off x="457200" y="3751262"/>
            <a:ext cx="8305800"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rgbClr val="993366"/>
              </a:buClr>
              <a:buFont typeface="Wingdings" pitchFamily="2" charset="2"/>
              <a:buNone/>
            </a:pPr>
            <a:r>
              <a:rPr lang="en-GB" sz="1600" i="1" dirty="0"/>
              <a:t>Guillaume </a:t>
            </a:r>
            <a:r>
              <a:rPr lang="en-GB" sz="1600" i="1" dirty="0" err="1"/>
              <a:t>Flandin</a:t>
            </a:r>
            <a:endParaRPr lang="en-GB" sz="1600" i="1" dirty="0"/>
          </a:p>
          <a:p>
            <a:pPr algn="ctr" eaLnBrk="1" hangingPunct="1">
              <a:spcBef>
                <a:spcPct val="20000"/>
              </a:spcBef>
              <a:buClr>
                <a:srgbClr val="993366"/>
              </a:buClr>
              <a:buFont typeface="Wingdings" pitchFamily="2" charset="2"/>
              <a:buNone/>
            </a:pPr>
            <a:r>
              <a:rPr lang="en-GB" sz="1600" dirty="0" err="1"/>
              <a:t>Wellcome</a:t>
            </a:r>
            <a:r>
              <a:rPr lang="en-GB" sz="1600" dirty="0"/>
              <a:t> Trust Centre for Neuroimaging</a:t>
            </a:r>
          </a:p>
          <a:p>
            <a:pPr algn="ctr" eaLnBrk="1" hangingPunct="1">
              <a:spcBef>
                <a:spcPct val="20000"/>
              </a:spcBef>
              <a:buClr>
                <a:srgbClr val="993366"/>
              </a:buClr>
              <a:buFont typeface="Wingdings" pitchFamily="2" charset="2"/>
              <a:buNone/>
            </a:pPr>
            <a:r>
              <a:rPr lang="en-GB" sz="1600" dirty="0"/>
              <a:t>University College London</a:t>
            </a:r>
            <a:endParaRPr lang="en-US" sz="1600" dirty="0"/>
          </a:p>
        </p:txBody>
      </p:sp>
      <p:sp>
        <p:nvSpPr>
          <p:cNvPr id="2" name="TextBox 1"/>
          <p:cNvSpPr txBox="1"/>
          <p:nvPr/>
        </p:nvSpPr>
        <p:spPr>
          <a:xfrm>
            <a:off x="1368110" y="5334000"/>
            <a:ext cx="6407781" cy="400110"/>
          </a:xfrm>
          <a:prstGeom prst="rect">
            <a:avLst/>
          </a:prstGeom>
          <a:noFill/>
        </p:spPr>
        <p:txBody>
          <a:bodyPr wrap="none" rtlCol="0">
            <a:spAutoFit/>
          </a:bodyPr>
          <a:lstStyle/>
          <a:p>
            <a:pPr algn="ctr"/>
            <a:r>
              <a:rPr lang="en-GB" sz="2000" dirty="0" smtClean="0"/>
              <a:t>http://www.fil.ion.ucl.ac.uk/spm/course/london/material/</a:t>
            </a:r>
            <a:endParaRPr lang="en-GB"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7" name="Text Box 5"/>
          <p:cNvSpPr txBox="1">
            <a:spLocks noChangeArrowheads="1"/>
          </p:cNvSpPr>
          <p:nvPr/>
        </p:nvSpPr>
        <p:spPr bwMode="auto">
          <a:xfrm>
            <a:off x="596900" y="5997714"/>
            <a:ext cx="82423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buClr>
                <a:srgbClr val="993366"/>
              </a:buClr>
              <a:buFont typeface="Wingdings" pitchFamily="2" charset="2"/>
              <a:buNone/>
            </a:pPr>
            <a:r>
              <a:rPr lang="en-GB" sz="2000" dirty="0" err="1"/>
              <a:t>Litvak</a:t>
            </a:r>
            <a:r>
              <a:rPr lang="en-GB" sz="2000" dirty="0"/>
              <a:t> et al, EEG and MEG Data Analysis in </a:t>
            </a:r>
            <a:r>
              <a:rPr lang="en-GB" sz="2000" dirty="0" smtClean="0"/>
              <a:t>SPM8.</a:t>
            </a:r>
          </a:p>
          <a:p>
            <a:pPr eaLnBrk="1" hangingPunct="1">
              <a:lnSpc>
                <a:spcPct val="90000"/>
              </a:lnSpc>
              <a:spcBef>
                <a:spcPct val="20000"/>
              </a:spcBef>
              <a:buClr>
                <a:srgbClr val="993366"/>
              </a:buClr>
              <a:buFont typeface="Wingdings" pitchFamily="2" charset="2"/>
              <a:buNone/>
            </a:pPr>
            <a:r>
              <a:rPr lang="en-GB" sz="2000" dirty="0" smtClean="0"/>
              <a:t>Computational </a:t>
            </a:r>
            <a:r>
              <a:rPr lang="en-GB" sz="2000" dirty="0"/>
              <a:t>Intelligence and Neuroscience, id:852961, 2011.</a:t>
            </a: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46" y="914400"/>
            <a:ext cx="3638154" cy="4799595"/>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70" y="914400"/>
            <a:ext cx="3384330" cy="47919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73544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GB" b="1"/>
              <a:t>SPM Toolboxes</a:t>
            </a:r>
            <a:endParaRPr lang="en-US" b="1"/>
          </a:p>
        </p:txBody>
      </p:sp>
      <p:sp>
        <p:nvSpPr>
          <p:cNvPr id="224259" name="Rectangle 3"/>
          <p:cNvSpPr>
            <a:spLocks noGrp="1" noChangeArrowheads="1"/>
          </p:cNvSpPr>
          <p:nvPr>
            <p:ph type="body" idx="1"/>
          </p:nvPr>
        </p:nvSpPr>
        <p:spPr>
          <a:xfrm>
            <a:off x="447675" y="1352550"/>
            <a:ext cx="8229600" cy="971550"/>
          </a:xfrm>
        </p:spPr>
        <p:txBody>
          <a:bodyPr/>
          <a:lstStyle/>
          <a:p>
            <a:r>
              <a:rPr lang="en-GB"/>
              <a:t>User-contributed SPM extensions:</a:t>
            </a:r>
            <a:br>
              <a:rPr lang="en-GB"/>
            </a:br>
            <a:r>
              <a:rPr lang="en-GB"/>
              <a:t>                    </a:t>
            </a:r>
            <a:r>
              <a:rPr lang="en-GB" sz="2000" b="1" i="1"/>
              <a:t>http://www.fil.ion.ucl.ac.uk/spm/ext/</a:t>
            </a:r>
            <a:endParaRPr lang="en-US" sz="2000" b="1" i="1"/>
          </a:p>
        </p:txBody>
      </p:sp>
      <p:pic>
        <p:nvPicPr>
          <p:cNvPr id="224260" name="Picture 4"/>
          <p:cNvPicPr>
            <a:picLocks noChangeAspect="1" noChangeArrowheads="1"/>
          </p:cNvPicPr>
          <p:nvPr/>
        </p:nvPicPr>
        <p:blipFill>
          <a:blip r:embed="rId3">
            <a:extLst>
              <a:ext uri="{28A0092B-C50C-407E-A947-70E740481C1C}">
                <a14:useLocalDpi xmlns:a14="http://schemas.microsoft.com/office/drawing/2010/main" val="0"/>
              </a:ext>
            </a:extLst>
          </a:blip>
          <a:srcRect l="14410" t="11278" r="15092" b="6259"/>
          <a:stretch>
            <a:fillRect/>
          </a:stretch>
        </p:blipFill>
        <p:spPr bwMode="auto">
          <a:xfrm>
            <a:off x="1620838" y="2187575"/>
            <a:ext cx="614997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b="1"/>
              <a:t>SPM Mailing List</a:t>
            </a:r>
            <a:endParaRPr lang="en-US" b="1"/>
          </a:p>
        </p:txBody>
      </p:sp>
      <p:sp>
        <p:nvSpPr>
          <p:cNvPr id="223235" name="Rectangle 3"/>
          <p:cNvSpPr>
            <a:spLocks noChangeArrowheads="1"/>
          </p:cNvSpPr>
          <p:nvPr/>
        </p:nvSpPr>
        <p:spPr bwMode="auto">
          <a:xfrm>
            <a:off x="6148388" y="6326188"/>
            <a:ext cx="259873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sz="2000" b="1"/>
              <a:t>spm@jiscmail.ac.uk</a:t>
            </a:r>
          </a:p>
        </p:txBody>
      </p:sp>
      <p:sp>
        <p:nvSpPr>
          <p:cNvPr id="223236" name="Rectangle 4"/>
          <p:cNvSpPr>
            <a:spLocks noChangeArrowheads="1"/>
          </p:cNvSpPr>
          <p:nvPr/>
        </p:nvSpPr>
        <p:spPr bwMode="auto">
          <a:xfrm>
            <a:off x="401638" y="6343650"/>
            <a:ext cx="505301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sz="2000" b="1"/>
              <a:t>http://www.fil.ion.ucl.ac.uk/spm/support/</a:t>
            </a:r>
          </a:p>
        </p:txBody>
      </p:sp>
      <p:pic>
        <p:nvPicPr>
          <p:cNvPr id="223237" name="Picture 5"/>
          <p:cNvPicPr>
            <a:picLocks noChangeAspect="1" noChangeArrowheads="1"/>
          </p:cNvPicPr>
          <p:nvPr/>
        </p:nvPicPr>
        <p:blipFill>
          <a:blip r:embed="rId3">
            <a:extLst>
              <a:ext uri="{28A0092B-C50C-407E-A947-70E740481C1C}">
                <a14:useLocalDpi xmlns:a14="http://schemas.microsoft.com/office/drawing/2010/main" val="0"/>
              </a:ext>
            </a:extLst>
          </a:blip>
          <a:srcRect b="3329"/>
          <a:stretch>
            <a:fillRect/>
          </a:stretch>
        </p:blipFill>
        <p:spPr bwMode="auto">
          <a:xfrm>
            <a:off x="436563" y="1282700"/>
            <a:ext cx="8220075"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ext Box 2"/>
          <p:cNvSpPr txBox="1">
            <a:spLocks noChangeArrowheads="1"/>
          </p:cNvSpPr>
          <p:nvPr/>
        </p:nvSpPr>
        <p:spPr bwMode="auto">
          <a:xfrm>
            <a:off x="374635" y="2133600"/>
            <a:ext cx="2667000" cy="36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a:t> </a:t>
            </a:r>
            <a:r>
              <a:rPr lang="en-GB" dirty="0" err="1"/>
              <a:t>Jesper</a:t>
            </a:r>
            <a:r>
              <a:rPr lang="en-GB" dirty="0"/>
              <a:t> </a:t>
            </a:r>
            <a:r>
              <a:rPr lang="en-GB" dirty="0" err="1"/>
              <a:t>Andersson</a:t>
            </a:r>
            <a:endParaRPr lang="en-GB" dirty="0"/>
          </a:p>
          <a:p>
            <a:pPr eaLnBrk="1" hangingPunct="1">
              <a:buFontTx/>
              <a:buChar char="•"/>
            </a:pPr>
            <a:r>
              <a:rPr lang="en-GB" dirty="0"/>
              <a:t> John </a:t>
            </a:r>
            <a:r>
              <a:rPr lang="en-GB" dirty="0" err="1"/>
              <a:t>Ashburner</a:t>
            </a:r>
            <a:endParaRPr lang="en-GB" dirty="0"/>
          </a:p>
          <a:p>
            <a:pPr eaLnBrk="1" hangingPunct="1">
              <a:buFontTx/>
              <a:buChar char="•"/>
            </a:pPr>
            <a:r>
              <a:rPr lang="en-GB" dirty="0"/>
              <a:t> Nelson Trujillo-</a:t>
            </a:r>
            <a:r>
              <a:rPr lang="en-GB" dirty="0" err="1"/>
              <a:t>Barreto</a:t>
            </a:r>
            <a:endParaRPr lang="en-GB" dirty="0"/>
          </a:p>
          <a:p>
            <a:pPr eaLnBrk="1" hangingPunct="1">
              <a:buFontTx/>
              <a:buChar char="•"/>
            </a:pPr>
            <a:r>
              <a:rPr lang="en-GB" dirty="0"/>
              <a:t> Gareth Barnes</a:t>
            </a:r>
          </a:p>
          <a:p>
            <a:pPr eaLnBrk="1" hangingPunct="1">
              <a:buFontTx/>
              <a:buChar char="•"/>
            </a:pPr>
            <a:r>
              <a:rPr lang="en-GB" dirty="0"/>
              <a:t> Matthew Brett</a:t>
            </a:r>
          </a:p>
          <a:p>
            <a:pPr eaLnBrk="1" hangingPunct="1">
              <a:buFontTx/>
              <a:buChar char="•"/>
            </a:pPr>
            <a:r>
              <a:rPr lang="en-GB" dirty="0"/>
              <a:t> Christian </a:t>
            </a:r>
            <a:r>
              <a:rPr lang="en-GB" dirty="0" err="1"/>
              <a:t>Buchel</a:t>
            </a:r>
            <a:endParaRPr lang="en-GB" dirty="0"/>
          </a:p>
          <a:p>
            <a:pPr eaLnBrk="1" hangingPunct="1">
              <a:buFontTx/>
              <a:buChar char="•"/>
            </a:pPr>
            <a:r>
              <a:rPr lang="en-GB" dirty="0"/>
              <a:t> CC </a:t>
            </a:r>
            <a:r>
              <a:rPr lang="en-GB" dirty="0" smtClean="0"/>
              <a:t>Chen</a:t>
            </a:r>
          </a:p>
          <a:p>
            <a:pPr eaLnBrk="1" hangingPunct="1">
              <a:buFontTx/>
              <a:buChar char="•"/>
            </a:pPr>
            <a:r>
              <a:rPr lang="en-GB" dirty="0"/>
              <a:t> </a:t>
            </a:r>
            <a:r>
              <a:rPr lang="en-GB" dirty="0" smtClean="0"/>
              <a:t>Justin </a:t>
            </a:r>
            <a:r>
              <a:rPr lang="en-GB" dirty="0" err="1" smtClean="0"/>
              <a:t>Chumbley</a:t>
            </a:r>
            <a:endParaRPr lang="en-GB" dirty="0"/>
          </a:p>
          <a:p>
            <a:pPr eaLnBrk="1" hangingPunct="1">
              <a:buFontTx/>
              <a:buChar char="•"/>
            </a:pPr>
            <a:r>
              <a:rPr lang="en-GB" dirty="0"/>
              <a:t> Jean </a:t>
            </a:r>
            <a:r>
              <a:rPr lang="en-GB" dirty="0" err="1"/>
              <a:t>Daunizeau</a:t>
            </a:r>
            <a:endParaRPr lang="en-GB" dirty="0"/>
          </a:p>
          <a:p>
            <a:pPr eaLnBrk="1" hangingPunct="1">
              <a:buFontTx/>
              <a:buChar char="•"/>
            </a:pPr>
            <a:r>
              <a:rPr lang="en-GB" dirty="0"/>
              <a:t> Olivier David</a:t>
            </a:r>
          </a:p>
          <a:p>
            <a:pPr eaLnBrk="1" hangingPunct="1">
              <a:buFontTx/>
              <a:buChar char="•"/>
            </a:pPr>
            <a:r>
              <a:rPr lang="en-GB" dirty="0"/>
              <a:t> Guillaume </a:t>
            </a:r>
            <a:r>
              <a:rPr lang="en-GB" dirty="0" err="1"/>
              <a:t>Flandin</a:t>
            </a:r>
            <a:endParaRPr lang="en-GB" dirty="0"/>
          </a:p>
          <a:p>
            <a:pPr eaLnBrk="1" hangingPunct="1">
              <a:buFontTx/>
              <a:buChar char="•"/>
            </a:pPr>
            <a:r>
              <a:rPr lang="en-GB" b="1" dirty="0"/>
              <a:t> </a:t>
            </a:r>
            <a:r>
              <a:rPr lang="en-GB" dirty="0"/>
              <a:t>Karl </a:t>
            </a:r>
            <a:r>
              <a:rPr lang="en-GB" dirty="0" err="1"/>
              <a:t>Friston</a:t>
            </a:r>
            <a:endParaRPr lang="en-GB" dirty="0"/>
          </a:p>
          <a:p>
            <a:pPr eaLnBrk="1" hangingPunct="1">
              <a:buFontTx/>
              <a:buChar char="•"/>
            </a:pPr>
            <a:r>
              <a:rPr lang="en-GB" dirty="0"/>
              <a:t> Darren </a:t>
            </a:r>
            <a:r>
              <a:rPr lang="en-GB" dirty="0" err="1" smtClean="0"/>
              <a:t>Gitelman</a:t>
            </a:r>
            <a:endParaRPr lang="en-GB" dirty="0"/>
          </a:p>
        </p:txBody>
      </p:sp>
      <p:sp>
        <p:nvSpPr>
          <p:cNvPr id="303107" name="Text Box 4"/>
          <p:cNvSpPr txBox="1">
            <a:spLocks noChangeArrowheads="1"/>
          </p:cNvSpPr>
          <p:nvPr/>
        </p:nvSpPr>
        <p:spPr bwMode="auto">
          <a:xfrm>
            <a:off x="6394435" y="2133600"/>
            <a:ext cx="2444765" cy="36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smtClean="0"/>
              <a:t> Tom Nichols</a:t>
            </a:r>
          </a:p>
          <a:p>
            <a:pPr eaLnBrk="1" hangingPunct="1">
              <a:buFontTx/>
              <a:buChar char="•"/>
            </a:pPr>
            <a:r>
              <a:rPr lang="en-GB" dirty="0"/>
              <a:t> </a:t>
            </a:r>
            <a:r>
              <a:rPr lang="en-GB" dirty="0" smtClean="0"/>
              <a:t>Robert </a:t>
            </a:r>
            <a:r>
              <a:rPr lang="en-GB" dirty="0" err="1" smtClean="0"/>
              <a:t>Oostenveld</a:t>
            </a:r>
            <a:endParaRPr lang="en-GB" dirty="0"/>
          </a:p>
          <a:p>
            <a:pPr eaLnBrk="1" hangingPunct="1">
              <a:buFontTx/>
              <a:buChar char="•"/>
            </a:pPr>
            <a:r>
              <a:rPr lang="en-GB" dirty="0"/>
              <a:t> Will Penny</a:t>
            </a:r>
          </a:p>
          <a:p>
            <a:pPr eaLnBrk="1" hangingPunct="1">
              <a:buFontTx/>
              <a:buChar char="•"/>
            </a:pPr>
            <a:r>
              <a:rPr lang="en-GB" dirty="0"/>
              <a:t> Christophe </a:t>
            </a:r>
            <a:r>
              <a:rPr lang="en-GB" dirty="0" smtClean="0"/>
              <a:t>Phillips</a:t>
            </a:r>
          </a:p>
          <a:p>
            <a:pPr eaLnBrk="1" hangingPunct="1">
              <a:buFontTx/>
              <a:buChar char="•"/>
            </a:pPr>
            <a:r>
              <a:rPr lang="en-GB" dirty="0"/>
              <a:t> </a:t>
            </a:r>
            <a:r>
              <a:rPr lang="en-GB" dirty="0" err="1" smtClean="0"/>
              <a:t>Dimitris</a:t>
            </a:r>
            <a:r>
              <a:rPr lang="en-GB" dirty="0" smtClean="0"/>
              <a:t> </a:t>
            </a:r>
            <a:r>
              <a:rPr lang="en-GB" dirty="0" err="1" smtClean="0"/>
              <a:t>Pinotsis</a:t>
            </a:r>
            <a:endParaRPr lang="en-GB" dirty="0"/>
          </a:p>
          <a:p>
            <a:pPr eaLnBrk="1" hangingPunct="1">
              <a:buFontTx/>
              <a:buChar char="•"/>
            </a:pPr>
            <a:r>
              <a:rPr lang="en-GB" dirty="0"/>
              <a:t> Jean-Baptiste </a:t>
            </a:r>
            <a:r>
              <a:rPr lang="en-GB" dirty="0" err="1"/>
              <a:t>Poline</a:t>
            </a:r>
            <a:endParaRPr lang="en-GB" dirty="0"/>
          </a:p>
          <a:p>
            <a:pPr eaLnBrk="1" hangingPunct="1">
              <a:buFontTx/>
              <a:buChar char="•"/>
            </a:pPr>
            <a:r>
              <a:rPr lang="en-GB" dirty="0"/>
              <a:t> Ged </a:t>
            </a:r>
            <a:r>
              <a:rPr lang="en-GB" dirty="0" smtClean="0"/>
              <a:t>Ridgway</a:t>
            </a:r>
          </a:p>
          <a:p>
            <a:pPr eaLnBrk="1" hangingPunct="1">
              <a:buFontTx/>
              <a:buChar char="•"/>
            </a:pPr>
            <a:r>
              <a:rPr lang="en-GB" dirty="0"/>
              <a:t> </a:t>
            </a:r>
            <a:r>
              <a:rPr lang="en-GB" dirty="0" smtClean="0"/>
              <a:t>Holly </a:t>
            </a:r>
            <a:r>
              <a:rPr lang="en-GB" dirty="0" err="1" smtClean="0"/>
              <a:t>Rossiter</a:t>
            </a:r>
            <a:endParaRPr lang="en-GB" dirty="0" smtClean="0"/>
          </a:p>
          <a:p>
            <a:pPr eaLnBrk="1" hangingPunct="1">
              <a:buFontTx/>
              <a:buChar char="•"/>
            </a:pPr>
            <a:r>
              <a:rPr lang="en-GB" dirty="0"/>
              <a:t> </a:t>
            </a:r>
            <a:r>
              <a:rPr lang="en-GB" dirty="0" smtClean="0"/>
              <a:t>Mohamed </a:t>
            </a:r>
            <a:r>
              <a:rPr lang="en-GB" dirty="0" err="1" smtClean="0"/>
              <a:t>Seghier</a:t>
            </a:r>
            <a:endParaRPr lang="en-GB" dirty="0"/>
          </a:p>
          <a:p>
            <a:pPr eaLnBrk="1" hangingPunct="1">
              <a:buFontTx/>
              <a:buChar char="•"/>
            </a:pPr>
            <a:r>
              <a:rPr lang="en-GB" dirty="0"/>
              <a:t> </a:t>
            </a:r>
            <a:r>
              <a:rPr lang="en-GB" dirty="0" err="1"/>
              <a:t>Klaas</a:t>
            </a:r>
            <a:r>
              <a:rPr lang="en-GB" dirty="0"/>
              <a:t> </a:t>
            </a:r>
            <a:r>
              <a:rPr lang="en-GB" dirty="0" smtClean="0"/>
              <a:t>Enno Stephan</a:t>
            </a:r>
          </a:p>
          <a:p>
            <a:pPr eaLnBrk="1" hangingPunct="1">
              <a:buFontTx/>
              <a:buChar char="•"/>
            </a:pPr>
            <a:r>
              <a:rPr lang="en-GB" dirty="0"/>
              <a:t> </a:t>
            </a:r>
            <a:r>
              <a:rPr lang="en-GB" dirty="0" err="1" smtClean="0"/>
              <a:t>Sungho</a:t>
            </a:r>
            <a:r>
              <a:rPr lang="en-GB" dirty="0" smtClean="0"/>
              <a:t> </a:t>
            </a:r>
            <a:r>
              <a:rPr lang="en-GB" dirty="0" err="1" smtClean="0"/>
              <a:t>Tak</a:t>
            </a:r>
            <a:endParaRPr lang="en-GB" dirty="0" smtClean="0"/>
          </a:p>
          <a:p>
            <a:pPr eaLnBrk="1" hangingPunct="1">
              <a:buFontTx/>
              <a:buChar char="•"/>
            </a:pPr>
            <a:r>
              <a:rPr lang="en-GB" dirty="0"/>
              <a:t> </a:t>
            </a:r>
            <a:r>
              <a:rPr lang="en-GB" dirty="0" smtClean="0"/>
              <a:t>Bernadette Van </a:t>
            </a:r>
            <a:r>
              <a:rPr lang="en-GB" dirty="0" err="1" smtClean="0"/>
              <a:t>Wijk</a:t>
            </a:r>
            <a:endParaRPr lang="en-GB" dirty="0" smtClean="0"/>
          </a:p>
          <a:p>
            <a:pPr eaLnBrk="1" hangingPunct="1">
              <a:buFontTx/>
              <a:buChar char="•"/>
            </a:pPr>
            <a:r>
              <a:rPr lang="en-GB" dirty="0"/>
              <a:t> </a:t>
            </a:r>
            <a:r>
              <a:rPr lang="en-GB" dirty="0" smtClean="0"/>
              <a:t>Peter </a:t>
            </a:r>
            <a:r>
              <a:rPr lang="en-GB" dirty="0" err="1" smtClean="0"/>
              <a:t>Zeidman</a:t>
            </a:r>
            <a:endParaRPr lang="en-GB" dirty="0"/>
          </a:p>
        </p:txBody>
      </p:sp>
      <p:sp>
        <p:nvSpPr>
          <p:cNvPr id="303108" name="Rectangle 4"/>
          <p:cNvSpPr>
            <a:spLocks noGrp="1" noChangeArrowheads="1"/>
          </p:cNvSpPr>
          <p:nvPr>
            <p:ph type="title"/>
          </p:nvPr>
        </p:nvSpPr>
        <p:spPr>
          <a:xfrm>
            <a:off x="304800" y="712788"/>
            <a:ext cx="8229600" cy="792162"/>
          </a:xfrm>
        </p:spPr>
        <p:txBody>
          <a:bodyPr/>
          <a:lstStyle/>
          <a:p>
            <a:r>
              <a:rPr lang="en-GB" sz="2800" b="1"/>
              <a:t>The SPM co-authors</a:t>
            </a:r>
            <a:endParaRPr lang="en-US" sz="2400"/>
          </a:p>
        </p:txBody>
      </p:sp>
      <p:sp>
        <p:nvSpPr>
          <p:cNvPr id="5" name="Text Box 2"/>
          <p:cNvSpPr txBox="1">
            <a:spLocks noChangeArrowheads="1"/>
          </p:cNvSpPr>
          <p:nvPr/>
        </p:nvSpPr>
        <p:spPr bwMode="auto">
          <a:xfrm>
            <a:off x="3536935" y="2133600"/>
            <a:ext cx="2362200" cy="36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smtClean="0"/>
              <a:t> Daniel </a:t>
            </a:r>
            <a:r>
              <a:rPr lang="en-GB" dirty="0"/>
              <a:t>Glaser</a:t>
            </a:r>
          </a:p>
          <a:p>
            <a:pPr eaLnBrk="1" hangingPunct="1">
              <a:buFontTx/>
              <a:buChar char="•"/>
            </a:pPr>
            <a:r>
              <a:rPr lang="en-GB" dirty="0"/>
              <a:t> </a:t>
            </a:r>
            <a:r>
              <a:rPr lang="en-GB" dirty="0" err="1"/>
              <a:t>Volkmar</a:t>
            </a:r>
            <a:r>
              <a:rPr lang="en-GB" dirty="0"/>
              <a:t> </a:t>
            </a:r>
            <a:r>
              <a:rPr lang="en-GB" dirty="0" err="1"/>
              <a:t>Glauche</a:t>
            </a:r>
            <a:endParaRPr lang="en-GB" dirty="0"/>
          </a:p>
          <a:p>
            <a:pPr eaLnBrk="1" hangingPunct="1">
              <a:buFontTx/>
              <a:buChar char="•"/>
            </a:pPr>
            <a:r>
              <a:rPr lang="en-GB" dirty="0"/>
              <a:t> Lee Harrison</a:t>
            </a:r>
          </a:p>
          <a:p>
            <a:pPr eaLnBrk="1" hangingPunct="1">
              <a:buFontTx/>
              <a:buChar char="•"/>
            </a:pPr>
            <a:r>
              <a:rPr lang="en-GB" dirty="0"/>
              <a:t> </a:t>
            </a:r>
            <a:r>
              <a:rPr lang="en-GB" dirty="0" err="1"/>
              <a:t>Rik</a:t>
            </a:r>
            <a:r>
              <a:rPr lang="en-GB" dirty="0"/>
              <a:t> Henson </a:t>
            </a:r>
            <a:endParaRPr lang="en-GB" dirty="0" smtClean="0"/>
          </a:p>
          <a:p>
            <a:pPr eaLnBrk="1" hangingPunct="1">
              <a:buFontTx/>
              <a:buChar char="•"/>
            </a:pPr>
            <a:r>
              <a:rPr lang="en-GB" dirty="0" smtClean="0"/>
              <a:t> Andrew Holmes</a:t>
            </a:r>
          </a:p>
          <a:p>
            <a:pPr eaLnBrk="1" hangingPunct="1">
              <a:buFontTx/>
              <a:buChar char="•"/>
            </a:pPr>
            <a:r>
              <a:rPr lang="en-GB" dirty="0"/>
              <a:t> Chloe </a:t>
            </a:r>
            <a:r>
              <a:rPr lang="en-GB" dirty="0" smtClean="0"/>
              <a:t>Hutton</a:t>
            </a:r>
          </a:p>
          <a:p>
            <a:pPr eaLnBrk="1" hangingPunct="1">
              <a:buFontTx/>
              <a:buChar char="•"/>
            </a:pPr>
            <a:r>
              <a:rPr lang="en-GB" dirty="0" smtClean="0"/>
              <a:t> Maria </a:t>
            </a:r>
            <a:r>
              <a:rPr lang="en-GB" dirty="0"/>
              <a:t>Joao</a:t>
            </a:r>
          </a:p>
          <a:p>
            <a:pPr eaLnBrk="1" hangingPunct="1">
              <a:buFontTx/>
              <a:buChar char="•"/>
            </a:pPr>
            <a:r>
              <a:rPr lang="en-GB" dirty="0"/>
              <a:t> Stefan </a:t>
            </a:r>
            <a:r>
              <a:rPr lang="en-GB" dirty="0" err="1"/>
              <a:t>Kiebel</a:t>
            </a:r>
            <a:endParaRPr lang="en-GB" dirty="0"/>
          </a:p>
          <a:p>
            <a:pPr eaLnBrk="1" hangingPunct="1">
              <a:buFontTx/>
              <a:buChar char="•"/>
            </a:pPr>
            <a:r>
              <a:rPr lang="en-GB" dirty="0"/>
              <a:t> James </a:t>
            </a:r>
            <a:r>
              <a:rPr lang="en-GB" dirty="0" err="1"/>
              <a:t>Kilner</a:t>
            </a:r>
            <a:endParaRPr lang="en-GB" dirty="0"/>
          </a:p>
          <a:p>
            <a:pPr eaLnBrk="1" hangingPunct="1">
              <a:buFontTx/>
              <a:buChar char="•"/>
            </a:pPr>
            <a:r>
              <a:rPr lang="en-GB" dirty="0"/>
              <a:t> Vladimir Litvak</a:t>
            </a:r>
          </a:p>
          <a:p>
            <a:pPr eaLnBrk="1" hangingPunct="1">
              <a:buFontTx/>
              <a:buChar char="•"/>
            </a:pPr>
            <a:r>
              <a:rPr lang="en-GB" dirty="0"/>
              <a:t> Andre </a:t>
            </a:r>
            <a:r>
              <a:rPr lang="en-GB" dirty="0" err="1"/>
              <a:t>Marreiros</a:t>
            </a:r>
            <a:endParaRPr lang="en-GB" dirty="0"/>
          </a:p>
          <a:p>
            <a:pPr eaLnBrk="1" hangingPunct="1">
              <a:buFontTx/>
              <a:buChar char="•"/>
            </a:pPr>
            <a:r>
              <a:rPr lang="en-GB" dirty="0"/>
              <a:t> </a:t>
            </a:r>
            <a:r>
              <a:rPr lang="en-GB" dirty="0" err="1"/>
              <a:t>J</a:t>
            </a:r>
            <a:r>
              <a:rPr lang="en-GB" dirty="0" err="1">
                <a:cs typeface="Arial" charset="0"/>
              </a:rPr>
              <a:t>é</a:t>
            </a:r>
            <a:r>
              <a:rPr lang="en-GB" dirty="0" err="1"/>
              <a:t>rémie</a:t>
            </a:r>
            <a:r>
              <a:rPr lang="en-GB" dirty="0"/>
              <a:t> </a:t>
            </a:r>
            <a:r>
              <a:rPr lang="en-GB" dirty="0" err="1"/>
              <a:t>Mattout</a:t>
            </a:r>
            <a:endParaRPr lang="en-GB" dirty="0"/>
          </a:p>
          <a:p>
            <a:pPr eaLnBrk="1" hangingPunct="1">
              <a:buFontTx/>
              <a:buChar char="•"/>
            </a:pPr>
            <a:r>
              <a:rPr lang="en-GB" dirty="0"/>
              <a:t> Rosalyn </a:t>
            </a:r>
            <a:r>
              <a:rPr lang="en-GB" dirty="0" smtClean="0"/>
              <a:t>Moran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idx="4294967295"/>
          </p:nvPr>
        </p:nvSpPr>
        <p:spPr/>
        <p:txBody>
          <a:bodyPr/>
          <a:lstStyle/>
          <a:p>
            <a:r>
              <a:rPr lang="en-GB" b="1"/>
              <a:t>SPM Software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92563"/>
            <a:ext cx="1785938"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94138"/>
            <a:ext cx="1539875"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2900" y="4238625"/>
            <a:ext cx="18923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97100" y="4243388"/>
            <a:ext cx="19177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26208" t="6633" r="22902" b="9702"/>
          <a:stretch>
            <a:fillRect/>
          </a:stretch>
        </p:blipFill>
        <p:spPr bwMode="auto">
          <a:xfrm>
            <a:off x="2895600" y="4065588"/>
            <a:ext cx="14478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8" name="TextBox 19"/>
          <p:cNvSpPr txBox="1">
            <a:spLocks noChangeArrowheads="1"/>
          </p:cNvSpPr>
          <p:nvPr/>
        </p:nvSpPr>
        <p:spPr bwMode="auto">
          <a:xfrm>
            <a:off x="5396360" y="4149080"/>
            <a:ext cx="34241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GB" dirty="0" err="1">
                <a:solidFill>
                  <a:srgbClr val="000000"/>
                </a:solidFill>
              </a:rPr>
              <a:t>SPMclassic</a:t>
            </a:r>
            <a:r>
              <a:rPr lang="en-GB" dirty="0">
                <a:solidFill>
                  <a:srgbClr val="000000"/>
                </a:solidFill>
              </a:rPr>
              <a:t>, SPM’94, SPM’96, SPM’99, SPM2, </a:t>
            </a:r>
            <a:r>
              <a:rPr lang="en-GB" dirty="0" smtClean="0">
                <a:solidFill>
                  <a:srgbClr val="000000"/>
                </a:solidFill>
              </a:rPr>
              <a:t>SPM5, SPM8 and SPM12 </a:t>
            </a:r>
            <a:r>
              <a:rPr lang="en-US" dirty="0">
                <a:solidFill>
                  <a:srgbClr val="000000"/>
                </a:solidFill>
              </a:rPr>
              <a:t>represent the ongoing theoretical advances and technical improvements of the original version.</a:t>
            </a:r>
            <a:endParaRPr lang="en-GB" dirty="0">
              <a:solidFill>
                <a:srgbClr val="000000"/>
              </a:solidFill>
            </a:endParaRPr>
          </a:p>
        </p:txBody>
      </p:sp>
      <p:sp>
        <p:nvSpPr>
          <p:cNvPr id="225289" name="TextBox 11"/>
          <p:cNvSpPr txBox="1">
            <a:spLocks noChangeArrowheads="1"/>
          </p:cNvSpPr>
          <p:nvPr/>
        </p:nvSpPr>
        <p:spPr bwMode="auto">
          <a:xfrm>
            <a:off x="182563" y="1812925"/>
            <a:ext cx="85836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eaLnBrk="0" fontAlgn="base" hangingPunct="0">
              <a:spcBef>
                <a:spcPct val="0"/>
              </a:spcBef>
              <a:spcAft>
                <a:spcPct val="0"/>
              </a:spcAft>
              <a:buClr>
                <a:srgbClr val="993366"/>
              </a:buClr>
              <a:buFont typeface="Wingdings" pitchFamily="2" charset="2"/>
              <a:buNone/>
            </a:pPr>
            <a:r>
              <a:rPr lang="en-GB" sz="2000" i="1">
                <a:solidFill>
                  <a:srgbClr val="000000"/>
                </a:solidFill>
                <a:latin typeface="Times New Roman" pitchFamily="18" charset="0"/>
              </a:rPr>
              <a:t>    “The SPM software was originally developed by Karl Friston for the routine statistical analysis of functional neuroimaging data from PET while at the Hammersmith Hospital in the UK, and made available to the emerging functional imaging community in 1991 to promote collaboration and a common analysis scheme across laboratories.”</a:t>
            </a:r>
          </a:p>
        </p:txBody>
      </p:sp>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7916" r="10616"/>
          <a:stretch/>
        </p:blipFill>
        <p:spPr>
          <a:xfrm>
            <a:off x="3686049" y="4045678"/>
            <a:ext cx="1576639" cy="1935294"/>
          </a:xfrm>
          <a:prstGeom prst="rect">
            <a:avLst/>
          </a:prstGeom>
        </p:spPr>
      </p:pic>
    </p:spTree>
    <p:extLst>
      <p:ext uri="{BB962C8B-B14F-4D97-AF65-F5344CB8AC3E}">
        <p14:creationId xmlns:p14="http://schemas.microsoft.com/office/powerpoint/2010/main" val="1537490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28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childTnLst>
                                </p:cTn>
                              </p:par>
                            </p:childTnLst>
                          </p:cTn>
                        </p:par>
                        <p:par>
                          <p:cTn id="10" fill="hold" nodeType="afterGroup">
                            <p:stCondLst>
                              <p:cond delay="1000"/>
                            </p:stCondLst>
                            <p:childTnLst>
                              <p:par>
                                <p:cTn id="11" presetID="9" presetClass="emph" presetSubtype="0" nodeType="afterEffect">
                                  <p:stCondLst>
                                    <p:cond delay="0"/>
                                  </p:stCondLst>
                                  <p:childTnLst>
                                    <p:set>
                                      <p:cBhvr rctx="PPT">
                                        <p:cTn id="12" dur="indefinite"/>
                                        <p:tgtEl>
                                          <p:spTgt spid="15"/>
                                        </p:tgtEl>
                                        <p:attrNameLst>
                                          <p:attrName>style.opacity</p:attrName>
                                        </p:attrNameLst>
                                      </p:cBhvr>
                                      <p:to>
                                        <p:strVal val="0.25"/>
                                      </p:to>
                                    </p:set>
                                    <p:animEffect filter="image" prLst="opacity: 0.25">
                                      <p:cBhvr rctx="IE">
                                        <p:cTn id="13" dur="indefinite"/>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par>
                          <p:cTn id="17" fill="hold" nodeType="afterGroup">
                            <p:stCondLst>
                              <p:cond delay="2000"/>
                            </p:stCondLst>
                            <p:childTnLst>
                              <p:par>
                                <p:cTn id="18" presetID="9" presetClass="emph" presetSubtype="0" nodeType="afterEffect">
                                  <p:stCondLst>
                                    <p:cond delay="0"/>
                                  </p:stCondLst>
                                  <p:childTnLst>
                                    <p:set>
                                      <p:cBhvr rctx="PPT">
                                        <p:cTn id="19" dur="indefinite"/>
                                        <p:tgtEl>
                                          <p:spTgt spid="16"/>
                                        </p:tgtEl>
                                        <p:attrNameLst>
                                          <p:attrName>style.opacity</p:attrName>
                                        </p:attrNameLst>
                                      </p:cBhvr>
                                      <p:to>
                                        <p:strVal val="0.25"/>
                                      </p:to>
                                    </p:set>
                                    <p:animEffect filter="image" prLst="opacity: 0.25">
                                      <p:cBhvr rctx="IE">
                                        <p:cTn id="20" dur="indefinite"/>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nodeType="afterGroup">
                            <p:stCondLst>
                              <p:cond delay="3000"/>
                            </p:stCondLst>
                            <p:childTnLst>
                              <p:par>
                                <p:cTn id="25" presetID="9" presetClass="emph" presetSubtype="0" nodeType="afterEffect">
                                  <p:stCondLst>
                                    <p:cond delay="0"/>
                                  </p:stCondLst>
                                  <p:childTnLst>
                                    <p:set>
                                      <p:cBhvr rctx="PPT">
                                        <p:cTn id="26" dur="indefinite"/>
                                        <p:tgtEl>
                                          <p:spTgt spid="17"/>
                                        </p:tgtEl>
                                        <p:attrNameLst>
                                          <p:attrName>style.opacity</p:attrName>
                                        </p:attrNameLst>
                                      </p:cBhvr>
                                      <p:to>
                                        <p:strVal val="0.25"/>
                                      </p:to>
                                    </p:set>
                                    <p:animEffect filter="image" prLst="opacity: 0.25">
                                      <p:cBhvr rctx="IE">
                                        <p:cTn id="27" dur="indefinite"/>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childTnLst>
                          </p:cTn>
                        </p:par>
                        <p:par>
                          <p:cTn id="31" fill="hold" nodeType="afterGroup">
                            <p:stCondLst>
                              <p:cond delay="4000"/>
                            </p:stCondLst>
                            <p:childTnLst>
                              <p:par>
                                <p:cTn id="32" presetID="9" presetClass="emph" presetSubtype="0" nodeType="afterEffect">
                                  <p:stCondLst>
                                    <p:cond delay="0"/>
                                  </p:stCondLst>
                                  <p:childTnLst>
                                    <p:set>
                                      <p:cBhvr rctx="PPT">
                                        <p:cTn id="33" dur="indefinite"/>
                                        <p:tgtEl>
                                          <p:spTgt spid="18"/>
                                        </p:tgtEl>
                                        <p:attrNameLst>
                                          <p:attrName>style.opacity</p:attrName>
                                        </p:attrNameLst>
                                      </p:cBhvr>
                                      <p:to>
                                        <p:strVal val="0.25"/>
                                      </p:to>
                                    </p:set>
                                    <p:animEffect filter="image" prLst="opacity: 0.25">
                                      <p:cBhvr rctx="IE">
                                        <p:cTn id="34" dur="indefinite"/>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childTnLst>
                                </p:cTn>
                              </p:par>
                            </p:childTnLst>
                          </p:cTn>
                        </p:par>
                        <p:par>
                          <p:cTn id="38" fill="hold">
                            <p:stCondLst>
                              <p:cond delay="5000"/>
                            </p:stCondLst>
                            <p:childTnLst>
                              <p:par>
                                <p:cTn id="39" presetID="1"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9" presetClass="emph" presetSubtype="0" nodeType="withEffect">
                                  <p:stCondLst>
                                    <p:cond delay="0"/>
                                  </p:stCondLst>
                                  <p:childTnLst>
                                    <p:set>
                                      <p:cBhvr rctx="PPT">
                                        <p:cTn id="42" dur="indefinite"/>
                                        <p:tgtEl>
                                          <p:spTgt spid="19"/>
                                        </p:tgtEl>
                                        <p:attrNameLst>
                                          <p:attrName>style.opacity</p:attrName>
                                        </p:attrNameLst>
                                      </p:cBhvr>
                                      <p:to>
                                        <p:strVal val="0.25"/>
                                      </p:to>
                                    </p:set>
                                    <p:animEffect filter="image" prLst="opacity: 0.25">
                                      <p:cBhvr rctx="IE">
                                        <p:cTn id="43" dur="indefinite"/>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1501775"/>
            <a:ext cx="2819400"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067" name="Picture 3"/>
          <p:cNvPicPr>
            <a:picLocks noChangeArrowheads="1"/>
          </p:cNvPicPr>
          <p:nvPr/>
        </p:nvPicPr>
        <p:blipFill>
          <a:blip r:embed="rId4">
            <a:extLst>
              <a:ext uri="{28A0092B-C50C-407E-A947-70E740481C1C}">
                <a14:useLocalDpi xmlns:a14="http://schemas.microsoft.com/office/drawing/2010/main" val="0"/>
              </a:ext>
            </a:extLst>
          </a:blip>
          <a:srcRect l="68709" t="30252" r="7512" b="14130"/>
          <a:stretch>
            <a:fillRect/>
          </a:stretch>
        </p:blipFill>
        <p:spPr bwMode="auto">
          <a:xfrm>
            <a:off x="4244975" y="1600200"/>
            <a:ext cx="1165225" cy="1219200"/>
          </a:xfrm>
          <a:prstGeom prst="rect">
            <a:avLst/>
          </a:prstGeom>
          <a:noFill/>
          <a:ln>
            <a:noFill/>
          </a:ln>
          <a:effectLst>
            <a:outerShdw dist="81320" dir="2319588"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hlink"/>
                </a:solidFill>
                <a:miter lim="800000"/>
                <a:headEnd/>
                <a:tailEnd/>
              </a14:hiddenLine>
            </a:ext>
          </a:extLst>
        </p:spPr>
      </p:pic>
      <p:sp>
        <p:nvSpPr>
          <p:cNvPr id="216068" name="Rectangle 4"/>
          <p:cNvSpPr>
            <a:spLocks noChangeArrowheads="1"/>
          </p:cNvSpPr>
          <p:nvPr/>
        </p:nvSpPr>
        <p:spPr bwMode="auto">
          <a:xfrm>
            <a:off x="971550" y="4416425"/>
            <a:ext cx="1585913" cy="6445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69" name="Rectangle 5"/>
          <p:cNvSpPr>
            <a:spLocks noChangeArrowheads="1"/>
          </p:cNvSpPr>
          <p:nvPr/>
        </p:nvSpPr>
        <p:spPr bwMode="auto">
          <a:xfrm>
            <a:off x="985838" y="454501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Normalisation</a:t>
            </a:r>
          </a:p>
        </p:txBody>
      </p:sp>
      <p:sp>
        <p:nvSpPr>
          <p:cNvPr id="216070" name="Rectangle 6"/>
          <p:cNvSpPr>
            <a:spLocks noChangeArrowheads="1"/>
          </p:cNvSpPr>
          <p:nvPr/>
        </p:nvSpPr>
        <p:spPr bwMode="auto">
          <a:xfrm>
            <a:off x="6224588" y="1219200"/>
            <a:ext cx="28352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Statistical Parametric Map</a:t>
            </a:r>
          </a:p>
        </p:txBody>
      </p:sp>
      <p:sp>
        <p:nvSpPr>
          <p:cNvPr id="216071" name="Rectangle 7"/>
          <p:cNvSpPr>
            <a:spLocks noChangeArrowheads="1"/>
          </p:cNvSpPr>
          <p:nvPr/>
        </p:nvSpPr>
        <p:spPr bwMode="auto">
          <a:xfrm>
            <a:off x="82550" y="904875"/>
            <a:ext cx="1997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Image time-series</a:t>
            </a:r>
          </a:p>
        </p:txBody>
      </p:sp>
      <p:sp>
        <p:nvSpPr>
          <p:cNvPr id="216072" name="Rectangle 8"/>
          <p:cNvSpPr>
            <a:spLocks noChangeArrowheads="1"/>
          </p:cNvSpPr>
          <p:nvPr/>
        </p:nvSpPr>
        <p:spPr bwMode="auto">
          <a:xfrm>
            <a:off x="3676650" y="6113463"/>
            <a:ext cx="22891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Parameter estimates</a:t>
            </a:r>
          </a:p>
        </p:txBody>
      </p:sp>
      <p:pic>
        <p:nvPicPr>
          <p:cNvPr id="216073" name="Picture 9"/>
          <p:cNvPicPr>
            <a:picLocks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1917700" y="1676400"/>
            <a:ext cx="1500188" cy="10620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074" name="Picture 10"/>
          <p:cNvPicPr>
            <a:picLocks noChangeArrowheads="1"/>
          </p:cNvPicPr>
          <p:nvPr/>
        </p:nvPicPr>
        <p:blipFill>
          <a:blip r:embed="rId6">
            <a:extLst>
              <a:ext uri="{28A0092B-C50C-407E-A947-70E740481C1C}">
                <a14:useLocalDpi xmlns:a14="http://schemas.microsoft.com/office/drawing/2010/main" val="0"/>
              </a:ext>
            </a:extLst>
          </a:blip>
          <a:srcRect l="10599" t="6715" r="8142" b="6468"/>
          <a:stretch>
            <a:fillRect/>
          </a:stretch>
        </p:blipFill>
        <p:spPr bwMode="auto">
          <a:xfrm>
            <a:off x="4040188" y="4392613"/>
            <a:ext cx="1617662" cy="1662112"/>
          </a:xfrm>
          <a:prstGeom prst="rect">
            <a:avLst/>
          </a:prstGeom>
          <a:noFill/>
          <a:ln w="12700">
            <a:solidFill>
              <a:schemeClr val="bg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16075" name="Rectangle 11"/>
          <p:cNvSpPr>
            <a:spLocks noChangeArrowheads="1"/>
          </p:cNvSpPr>
          <p:nvPr/>
        </p:nvSpPr>
        <p:spPr bwMode="auto">
          <a:xfrm>
            <a:off x="3773488" y="3124200"/>
            <a:ext cx="2197100"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General Linear Model</a:t>
            </a:r>
            <a:endParaRPr lang="en-US">
              <a:effectLst>
                <a:outerShdw blurRad="38100" dist="38100" dir="2700000" algn="tl">
                  <a:srgbClr val="C0C0C0"/>
                </a:outerShdw>
              </a:effectLst>
            </a:endParaRPr>
          </a:p>
        </p:txBody>
      </p:sp>
      <p:sp>
        <p:nvSpPr>
          <p:cNvPr id="216076" name="Rectangle 12"/>
          <p:cNvSpPr>
            <a:spLocks noChangeArrowheads="1"/>
          </p:cNvSpPr>
          <p:nvPr/>
        </p:nvSpPr>
        <p:spPr bwMode="auto">
          <a:xfrm>
            <a:off x="166688" y="3124200"/>
            <a:ext cx="1357312"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Realignment</a:t>
            </a:r>
            <a:endParaRPr lang="en-US">
              <a:effectLst>
                <a:outerShdw blurRad="38100" dist="38100" dir="2700000" algn="tl">
                  <a:srgbClr val="C0C0C0"/>
                </a:outerShdw>
              </a:effectLst>
            </a:endParaRPr>
          </a:p>
        </p:txBody>
      </p:sp>
      <p:sp>
        <p:nvSpPr>
          <p:cNvPr id="216077" name="Rectangle 13"/>
          <p:cNvSpPr>
            <a:spLocks noChangeArrowheads="1"/>
          </p:cNvSpPr>
          <p:nvPr/>
        </p:nvSpPr>
        <p:spPr bwMode="auto">
          <a:xfrm>
            <a:off x="1954213" y="3124200"/>
            <a:ext cx="1452562" cy="7000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Smoothing</a:t>
            </a:r>
            <a:endParaRPr lang="en-US">
              <a:effectLst>
                <a:outerShdw blurRad="38100" dist="38100" dir="2700000" algn="tl">
                  <a:srgbClr val="C0C0C0"/>
                </a:outerShdw>
              </a:effectLst>
            </a:endParaRPr>
          </a:p>
        </p:txBody>
      </p:sp>
      <p:sp>
        <p:nvSpPr>
          <p:cNvPr id="216078" name="Rectangle 14"/>
          <p:cNvSpPr>
            <a:spLocks noChangeArrowheads="1"/>
          </p:cNvSpPr>
          <p:nvPr/>
        </p:nvSpPr>
        <p:spPr bwMode="auto">
          <a:xfrm>
            <a:off x="4110038" y="124936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atin typeface="Arial Unicode MS" pitchFamily="34" charset="-128"/>
              </a:rPr>
              <a:t>Design matrix</a:t>
            </a:r>
          </a:p>
        </p:txBody>
      </p:sp>
      <p:pic>
        <p:nvPicPr>
          <p:cNvPr id="216079" name="Picture 15"/>
          <p:cNvPicPr>
            <a:picLocks noChangeArrowheads="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1066800" y="5437188"/>
            <a:ext cx="1368425" cy="11922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6080" name="Rectangle 16"/>
          <p:cNvSpPr>
            <a:spLocks noChangeArrowheads="1"/>
          </p:cNvSpPr>
          <p:nvPr/>
        </p:nvSpPr>
        <p:spPr bwMode="auto">
          <a:xfrm>
            <a:off x="2408238" y="5729288"/>
            <a:ext cx="13112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Anatomical</a:t>
            </a:r>
            <a:br>
              <a:rPr lang="en-US">
                <a:effectLst>
                  <a:outerShdw blurRad="38100" dist="38100" dir="2700000" algn="tl">
                    <a:srgbClr val="C0C0C0"/>
                  </a:outerShdw>
                </a:effectLst>
                <a:latin typeface="Arial Unicode MS" pitchFamily="34" charset="-128"/>
              </a:rPr>
            </a:br>
            <a:r>
              <a:rPr lang="en-US">
                <a:effectLst>
                  <a:outerShdw blurRad="38100" dist="38100" dir="2700000" algn="tl">
                    <a:srgbClr val="C0C0C0"/>
                  </a:outerShdw>
                </a:effectLst>
                <a:latin typeface="Arial Unicode MS" pitchFamily="34" charset="-128"/>
              </a:rPr>
              <a:t>reference</a:t>
            </a:r>
          </a:p>
        </p:txBody>
      </p:sp>
      <p:sp>
        <p:nvSpPr>
          <p:cNvPr id="216081" name="Rectangle 17"/>
          <p:cNvSpPr>
            <a:spLocks noChangeArrowheads="1"/>
          </p:cNvSpPr>
          <p:nvPr/>
        </p:nvSpPr>
        <p:spPr bwMode="auto">
          <a:xfrm>
            <a:off x="2000250" y="1262063"/>
            <a:ext cx="13747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Spatial filter</a:t>
            </a:r>
          </a:p>
        </p:txBody>
      </p:sp>
      <p:sp>
        <p:nvSpPr>
          <p:cNvPr id="216082" name="Line 18"/>
          <p:cNvSpPr>
            <a:spLocks noChangeShapeType="1"/>
          </p:cNvSpPr>
          <p:nvPr/>
        </p:nvSpPr>
        <p:spPr bwMode="auto">
          <a:xfrm>
            <a:off x="881063" y="279558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3" name="Line 19"/>
          <p:cNvSpPr>
            <a:spLocks noChangeShapeType="1"/>
          </p:cNvSpPr>
          <p:nvPr/>
        </p:nvSpPr>
        <p:spPr bwMode="auto">
          <a:xfrm>
            <a:off x="1608138" y="3502025"/>
            <a:ext cx="312737"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4" name="Line 20"/>
          <p:cNvSpPr>
            <a:spLocks noChangeShapeType="1"/>
          </p:cNvSpPr>
          <p:nvPr/>
        </p:nvSpPr>
        <p:spPr bwMode="auto">
          <a:xfrm flipV="1">
            <a:off x="6019800" y="3505200"/>
            <a:ext cx="25241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5" name="Line 21"/>
          <p:cNvSpPr>
            <a:spLocks noChangeShapeType="1"/>
          </p:cNvSpPr>
          <p:nvPr/>
        </p:nvSpPr>
        <p:spPr bwMode="auto">
          <a:xfrm>
            <a:off x="4851400" y="3876675"/>
            <a:ext cx="0" cy="5207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6" name="Line 22"/>
          <p:cNvSpPr>
            <a:spLocks noChangeShapeType="1"/>
          </p:cNvSpPr>
          <p:nvPr/>
        </p:nvSpPr>
        <p:spPr bwMode="auto">
          <a:xfrm>
            <a:off x="4846638" y="2825750"/>
            <a:ext cx="0" cy="3095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7" name="Line 23"/>
          <p:cNvSpPr>
            <a:spLocks noChangeShapeType="1"/>
          </p:cNvSpPr>
          <p:nvPr/>
        </p:nvSpPr>
        <p:spPr bwMode="auto">
          <a:xfrm>
            <a:off x="2676525" y="277653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8" name="Line 24"/>
          <p:cNvSpPr>
            <a:spLocks noChangeShapeType="1"/>
          </p:cNvSpPr>
          <p:nvPr/>
        </p:nvSpPr>
        <p:spPr bwMode="auto">
          <a:xfrm>
            <a:off x="3429000" y="3500438"/>
            <a:ext cx="311150"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9" name="Line 25"/>
          <p:cNvSpPr>
            <a:spLocks noChangeShapeType="1"/>
          </p:cNvSpPr>
          <p:nvPr/>
        </p:nvSpPr>
        <p:spPr bwMode="auto">
          <a:xfrm flipV="1">
            <a:off x="1749425" y="5043488"/>
            <a:ext cx="0" cy="3921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0" name="Line 26"/>
          <p:cNvSpPr>
            <a:spLocks noChangeShapeType="1"/>
          </p:cNvSpPr>
          <p:nvPr/>
        </p:nvSpPr>
        <p:spPr bwMode="auto">
          <a:xfrm>
            <a:off x="1265238" y="3873500"/>
            <a:ext cx="1587" cy="4889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1" name="Line 27"/>
          <p:cNvSpPr>
            <a:spLocks noChangeShapeType="1"/>
          </p:cNvSpPr>
          <p:nvPr/>
        </p:nvSpPr>
        <p:spPr bwMode="auto">
          <a:xfrm flipV="1">
            <a:off x="2286000" y="38862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2" name="Rectangle 28"/>
          <p:cNvSpPr>
            <a:spLocks noChangeArrowheads="1"/>
          </p:cNvSpPr>
          <p:nvPr/>
        </p:nvSpPr>
        <p:spPr bwMode="auto">
          <a:xfrm>
            <a:off x="6218238" y="4114800"/>
            <a:ext cx="1349375" cy="7556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Statistical</a:t>
            </a:r>
            <a:br>
              <a:rPr lang="en-GB">
                <a:effectLst>
                  <a:outerShdw blurRad="38100" dist="38100" dir="2700000" algn="tl">
                    <a:srgbClr val="C0C0C0"/>
                  </a:outerShdw>
                </a:effectLst>
              </a:rPr>
            </a:br>
            <a:r>
              <a:rPr lang="en-GB">
                <a:effectLst>
                  <a:outerShdw blurRad="38100" dist="38100" dir="2700000" algn="tl">
                    <a:srgbClr val="C0C0C0"/>
                  </a:outerShdw>
                </a:effectLst>
              </a:rPr>
              <a:t>Inference</a:t>
            </a:r>
            <a:endParaRPr lang="en-US">
              <a:effectLst>
                <a:outerShdw blurRad="38100" dist="38100" dir="2700000" algn="tl">
                  <a:srgbClr val="C0C0C0"/>
                </a:outerShdw>
              </a:effectLst>
            </a:endParaRPr>
          </a:p>
        </p:txBody>
      </p:sp>
      <p:sp>
        <p:nvSpPr>
          <p:cNvPr id="216093" name="Rectangle 29"/>
          <p:cNvSpPr>
            <a:spLocks noChangeArrowheads="1"/>
          </p:cNvSpPr>
          <p:nvPr/>
        </p:nvSpPr>
        <p:spPr bwMode="auto">
          <a:xfrm>
            <a:off x="8213725" y="4284663"/>
            <a:ext cx="6254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effectLst>
                  <a:outerShdw blurRad="38100" dist="38100" dir="2700000" algn="tl">
                    <a:srgbClr val="C0C0C0"/>
                  </a:outerShdw>
                </a:effectLst>
                <a:latin typeface="Arial Unicode MS" pitchFamily="34" charset="-128"/>
              </a:rPr>
              <a:t>RFT</a:t>
            </a:r>
          </a:p>
        </p:txBody>
      </p:sp>
      <p:sp>
        <p:nvSpPr>
          <p:cNvPr id="216094" name="Line 30"/>
          <p:cNvSpPr>
            <a:spLocks noChangeShapeType="1"/>
          </p:cNvSpPr>
          <p:nvPr/>
        </p:nvSpPr>
        <p:spPr bwMode="auto">
          <a:xfrm>
            <a:off x="6919913" y="3776663"/>
            <a:ext cx="0" cy="3190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16095" name="Picture 31"/>
          <p:cNvPicPr>
            <a:picLocks noChangeArrowheads="1"/>
          </p:cNvPicPr>
          <p:nvPr/>
        </p:nvPicPr>
        <p:blipFill>
          <a:blip r:embed="rId3">
            <a:extLst>
              <a:ext uri="{28A0092B-C50C-407E-A947-70E740481C1C}">
                <a14:useLocalDpi xmlns:a14="http://schemas.microsoft.com/office/drawing/2010/main" val="0"/>
              </a:ext>
            </a:extLst>
          </a:blip>
          <a:srcRect l="5832" t="60948" r="69249" b="6488"/>
          <a:stretch>
            <a:fillRect/>
          </a:stretch>
        </p:blipFill>
        <p:spPr bwMode="auto">
          <a:xfrm>
            <a:off x="6405563" y="5334000"/>
            <a:ext cx="1057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6096" name="Line 32"/>
          <p:cNvSpPr>
            <a:spLocks noChangeShapeType="1"/>
          </p:cNvSpPr>
          <p:nvPr/>
        </p:nvSpPr>
        <p:spPr bwMode="auto">
          <a:xfrm flipH="1">
            <a:off x="6943725" y="48768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7" name="Rectangle 33"/>
          <p:cNvSpPr>
            <a:spLocks noChangeArrowheads="1"/>
          </p:cNvSpPr>
          <p:nvPr/>
        </p:nvSpPr>
        <p:spPr bwMode="auto">
          <a:xfrm>
            <a:off x="7775575" y="5638800"/>
            <a:ext cx="9493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p &lt;0.05</a:t>
            </a:r>
          </a:p>
        </p:txBody>
      </p:sp>
      <p:sp>
        <p:nvSpPr>
          <p:cNvPr id="216098" name="Line 34"/>
          <p:cNvSpPr>
            <a:spLocks noChangeShapeType="1"/>
          </p:cNvSpPr>
          <p:nvPr/>
        </p:nvSpPr>
        <p:spPr bwMode="auto">
          <a:xfrm flipH="1" flipV="1">
            <a:off x="7620000" y="4495800"/>
            <a:ext cx="533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9" name="Line 35"/>
          <p:cNvSpPr>
            <a:spLocks noChangeShapeType="1"/>
          </p:cNvSpPr>
          <p:nvPr/>
        </p:nvSpPr>
        <p:spPr bwMode="auto">
          <a:xfrm flipH="1">
            <a:off x="6886575" y="5867400"/>
            <a:ext cx="903288" cy="37623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16100" name="Group 36"/>
          <p:cNvGrpSpPr>
            <a:grpSpLocks/>
          </p:cNvGrpSpPr>
          <p:nvPr/>
        </p:nvGrpSpPr>
        <p:grpSpPr bwMode="auto">
          <a:xfrm>
            <a:off x="152400" y="1341438"/>
            <a:ext cx="1508125" cy="1412875"/>
            <a:chOff x="197" y="764"/>
            <a:chExt cx="987" cy="890"/>
          </a:xfrm>
        </p:grpSpPr>
        <p:pic>
          <p:nvPicPr>
            <p:cNvPr id="216101" name="Picture 37"/>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102" name="Picture 38"/>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103" name="Picture 39"/>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553200" y="1587501"/>
            <a:ext cx="914400" cy="401039"/>
            <a:chOff x="1295400" y="1299382"/>
            <a:chExt cx="6781800" cy="2434418"/>
          </a:xfrm>
        </p:grpSpPr>
        <p:pic>
          <p:nvPicPr>
            <p:cNvPr id="19" name="Picture 5" descr="C:\Documents and Settings\gflandin\My Documents\spm8\man\multimodal\figures\meg_TF_results.png"/>
            <p:cNvPicPr>
              <a:picLocks noChangeAspect="1" noChangeArrowheads="1"/>
            </p:cNvPicPr>
            <p:nvPr/>
          </p:nvPicPr>
          <p:blipFill rotWithShape="1">
            <a:blip r:embed="rId2">
              <a:extLst>
                <a:ext uri="{28A0092B-C50C-407E-A947-70E740481C1C}">
                  <a14:useLocalDpi xmlns:a14="http://schemas.microsoft.com/office/drawing/2010/main" val="0"/>
                </a:ext>
              </a:extLst>
            </a:blip>
            <a:srcRect l="67837" t="6317" r="5238" b="83474"/>
            <a:stretch/>
          </p:blipFill>
          <p:spPr bwMode="auto">
            <a:xfrm>
              <a:off x="1545539" y="1299382"/>
              <a:ext cx="6531661" cy="24344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1295400" y="2514600"/>
              <a:ext cx="609600" cy="12192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graphicFrame>
        <p:nvGraphicFramePr>
          <p:cNvPr id="2" name="Diagram 1"/>
          <p:cNvGraphicFramePr/>
          <p:nvPr>
            <p:extLst>
              <p:ext uri="{D42A27DB-BD31-4B8C-83A1-F6EECF244321}">
                <p14:modId xmlns:p14="http://schemas.microsoft.com/office/powerpoint/2010/main" val="419347991"/>
              </p:ext>
            </p:extLst>
          </p:nvPr>
        </p:nvGraphicFramePr>
        <p:xfrm>
          <a:off x="304800" y="1358901"/>
          <a:ext cx="8610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228600" y="47244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381000" y="48768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533400" y="50292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143000" y="5334000"/>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295400" y="5486400"/>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447800" y="5638800"/>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Documents and Settings\gflandin\My Documents\spm5\man\multimodal\figures\figure_32_5.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3179" t="20502" r="38569" b="19996"/>
          <a:stretch/>
        </p:blipFill>
        <p:spPr bwMode="auto">
          <a:xfrm>
            <a:off x="228600" y="838200"/>
            <a:ext cx="1295400" cy="15113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429000" y="1054101"/>
            <a:ext cx="2301977" cy="990600"/>
            <a:chOff x="2971800" y="990600"/>
            <a:chExt cx="3296387" cy="1371600"/>
          </a:xfrm>
        </p:grpSpPr>
        <mc:AlternateContent xmlns:mc="http://schemas.openxmlformats.org/markup-compatibility/2006" xmlns:a14="http://schemas.microsoft.com/office/drawing/2010/main">
          <mc:Choice Requires="a14">
            <p:sp>
              <p:nvSpPr>
                <p:cNvPr id="10" name="TextBox 9"/>
                <p:cNvSpPr txBox="1"/>
                <p:nvPr/>
              </p:nvSpPr>
              <p:spPr>
                <a:xfrm>
                  <a:off x="2971800" y="1334869"/>
                  <a:ext cx="3296387" cy="6392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i="1" dirty="0" smtClean="0">
                            <a:latin typeface="Cambria Math"/>
                          </a:rPr>
                          <m:t>𝑦</m:t>
                        </m:r>
                        <m:r>
                          <a:rPr lang="en-GB" sz="2400" i="1" dirty="0" smtClean="0">
                            <a:latin typeface="Cambria Math"/>
                          </a:rPr>
                          <m:t>=</m:t>
                        </m:r>
                        <m:r>
                          <a:rPr lang="en-GB" sz="2400" i="1" dirty="0" smtClean="0">
                            <a:latin typeface="Cambria Math"/>
                          </a:rPr>
                          <m:t>𝑋</m:t>
                        </m:r>
                        <m:r>
                          <a:rPr lang="en-GB" sz="2400" i="1" dirty="0" smtClean="0">
                            <a:latin typeface="Cambria Math"/>
                          </a:rPr>
                          <m:t>        </m:t>
                        </m:r>
                        <m:r>
                          <a:rPr lang="en-GB" sz="2400" i="1" dirty="0" smtClean="0">
                            <a:latin typeface="Cambria Math"/>
                            <a:ea typeface="Cambria Math"/>
                          </a:rPr>
                          <m:t>𝛽</m:t>
                        </m:r>
                        <m:r>
                          <a:rPr lang="en-GB" sz="2400" i="1" dirty="0" smtClean="0">
                            <a:latin typeface="Cambria Math"/>
                            <a:ea typeface="Cambria Math"/>
                          </a:rPr>
                          <m:t>+</m:t>
                        </m:r>
                        <m:r>
                          <a:rPr lang="en-GB" sz="2400" i="1" dirty="0" smtClean="0">
                            <a:latin typeface="Cambria Math"/>
                            <a:ea typeface="Cambria Math"/>
                          </a:rPr>
                          <m:t>𝜀</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11"/>
                  <a:stretch>
                    <a:fillRect t="-9333" r="-5570" b="-32000"/>
                  </a:stretch>
                </a:blipFill>
              </p:spPr>
              <p:txBody>
                <a:bodyPr/>
                <a:lstStyle/>
                <a:p>
                  <a:r>
                    <a:rPr lang="en-GB">
                      <a:noFill/>
                    </a:rPr>
                    <a:t> </a:t>
                  </a:r>
                </a:p>
              </p:txBody>
            </p:sp>
          </mc:Fallback>
        </mc:AlternateContent>
        <p:pic>
          <p:nvPicPr>
            <p:cNvPr id="14341" name="Picture 5" descr="C:\Documents and Settings\gflandin\My Documents\spm8\man\multimodal\figures\meg_TF_result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837" t="17705" r="5238" b="41879"/>
            <a:stretch/>
          </p:blipFill>
          <p:spPr bwMode="auto">
            <a:xfrm>
              <a:off x="3974559" y="990600"/>
              <a:ext cx="961344" cy="1371600"/>
            </a:xfrm>
            <a:prstGeom prst="rect">
              <a:avLst/>
            </a:prstGeom>
            <a:noFill/>
            <a:extLst>
              <a:ext uri="{909E8E84-426E-40DD-AFC4-6F175D3DCCD1}">
                <a14:hiddenFill xmlns:a14="http://schemas.microsoft.com/office/drawing/2010/main">
                  <a:solidFill>
                    <a:srgbClr val="FFFFFF"/>
                  </a:solidFill>
                </a14:hiddenFill>
              </a:ext>
            </a:extLst>
          </p:spPr>
        </p:pic>
      </p:grpSp>
      <p:pic>
        <p:nvPicPr>
          <p:cNvPr id="14342"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008027" y="5257800"/>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160427" y="5410200"/>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312827" y="5562600"/>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l="22445" t="10021" r="24610" b="37596"/>
          <a:stretch/>
        </p:blipFill>
        <p:spPr>
          <a:xfrm>
            <a:off x="7572324" y="1355499"/>
            <a:ext cx="1190676" cy="994002"/>
          </a:xfrm>
          <a:prstGeom prst="ellipse">
            <a:avLst/>
          </a:prstGeom>
          <a:ln>
            <a:noFill/>
          </a:ln>
          <a:effectLst>
            <a:softEdge rad="112500"/>
          </a:effectLst>
        </p:spPr>
      </p:pic>
      <mc:AlternateContent xmlns:mc="http://schemas.openxmlformats.org/markup-compatibility/2006" xmlns:a14="http://schemas.microsoft.com/office/drawing/2010/main">
        <mc:Choice Requires="a14">
          <p:sp>
            <p:nvSpPr>
              <p:cNvPr id="15" name="TextBox 14"/>
              <p:cNvSpPr txBox="1"/>
              <p:nvPr/>
            </p:nvSpPr>
            <p:spPr>
              <a:xfrm>
                <a:off x="3733800" y="5791200"/>
                <a:ext cx="1818959" cy="764697"/>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2000" i="1" dirty="0" smtClean="0">
                              <a:solidFill>
                                <a:schemeClr val="tx1"/>
                              </a:solidFill>
                              <a:latin typeface="Cambria Math"/>
                            </a:rPr>
                          </m:ctrlPr>
                        </m:sSupPr>
                        <m:e>
                          <m:acc>
                            <m:accPr>
                              <m:chr m:val="̂"/>
                              <m:ctrlPr>
                                <a:rPr lang="en-GB" sz="2000" i="1" dirty="0" smtClean="0">
                                  <a:solidFill>
                                    <a:schemeClr val="tx1"/>
                                  </a:solidFill>
                                  <a:latin typeface="Cambria Math"/>
                                </a:rPr>
                              </m:ctrlPr>
                            </m:accPr>
                            <m:e>
                              <m:r>
                                <a:rPr lang="en-GB" sz="2000" i="1" dirty="0" smtClean="0">
                                  <a:solidFill>
                                    <a:schemeClr val="tx1"/>
                                  </a:solidFill>
                                  <a:latin typeface="Cambria Math"/>
                                  <a:ea typeface="Cambria Math"/>
                                </a:rPr>
                                <m:t>𝜎</m:t>
                              </m:r>
                            </m:e>
                          </m:acc>
                        </m:e>
                        <m:sup>
                          <m:r>
                            <a:rPr lang="en-GB" sz="2000" i="1" smtClean="0">
                              <a:solidFill>
                                <a:schemeClr val="tx1"/>
                              </a:solidFill>
                              <a:latin typeface="Cambria Math"/>
                            </a:rPr>
                            <m:t>2</m:t>
                          </m:r>
                        </m:sup>
                      </m:sSup>
                      <m:r>
                        <a:rPr lang="en-GB" sz="2000" i="1" smtClean="0">
                          <a:solidFill>
                            <a:schemeClr val="tx1"/>
                          </a:solidFill>
                          <a:latin typeface="Cambria Math"/>
                        </a:rPr>
                        <m:t>=</m:t>
                      </m:r>
                      <m:f>
                        <m:fPr>
                          <m:ctrlPr>
                            <a:rPr lang="en-GB" sz="2000" i="1" smtClean="0">
                              <a:solidFill>
                                <a:schemeClr val="tx1"/>
                              </a:solidFill>
                              <a:latin typeface="Cambria Math"/>
                            </a:rPr>
                          </m:ctrlPr>
                        </m:fPr>
                        <m:num>
                          <m:sSup>
                            <m:sSupPr>
                              <m:ctrlPr>
                                <a:rPr lang="en-GB" sz="2000" i="1" smtClean="0">
                                  <a:solidFill>
                                    <a:schemeClr val="tx1"/>
                                  </a:solidFill>
                                  <a:latin typeface="Cambria Math"/>
                                </a:rPr>
                              </m:ctrlPr>
                            </m:sSupPr>
                            <m:e>
                              <m:acc>
                                <m:accPr>
                                  <m:chr m:val="̂"/>
                                  <m:ctrlPr>
                                    <a:rPr lang="en-GB" sz="2000" i="1" dirty="0" smtClean="0">
                                      <a:solidFill>
                                        <a:schemeClr val="tx1"/>
                                      </a:solidFill>
                                      <a:latin typeface="Cambria Math"/>
                                    </a:rPr>
                                  </m:ctrlPr>
                                </m:accPr>
                                <m:e>
                                  <m:r>
                                    <a:rPr lang="en-GB" sz="2000" i="1" dirty="0" smtClean="0">
                                      <a:solidFill>
                                        <a:schemeClr val="tx1"/>
                                      </a:solidFill>
                                      <a:latin typeface="Cambria Math"/>
                                      <a:ea typeface="Cambria Math"/>
                                    </a:rPr>
                                    <m:t>𝜀</m:t>
                                  </m:r>
                                </m:e>
                              </m:acc>
                            </m:e>
                            <m:sup>
                              <m:r>
                                <a:rPr lang="en-GB" sz="2000" i="1" smtClean="0">
                                  <a:solidFill>
                                    <a:schemeClr val="tx1"/>
                                  </a:solidFill>
                                  <a:latin typeface="Cambria Math"/>
                                </a:rPr>
                                <m:t>𝑇</m:t>
                              </m:r>
                            </m:sup>
                          </m:sSup>
                          <m:acc>
                            <m:accPr>
                              <m:chr m:val="̂"/>
                              <m:ctrlPr>
                                <a:rPr lang="en-GB" sz="2000" i="1" smtClean="0">
                                  <a:solidFill>
                                    <a:schemeClr val="tx1"/>
                                  </a:solidFill>
                                  <a:latin typeface="Cambria Math"/>
                                </a:rPr>
                              </m:ctrlPr>
                            </m:accPr>
                            <m:e>
                              <m:r>
                                <a:rPr lang="en-GB" sz="2000" i="1" smtClean="0">
                                  <a:solidFill>
                                    <a:schemeClr val="tx1"/>
                                  </a:solidFill>
                                  <a:latin typeface="Cambria Math"/>
                                  <a:ea typeface="Cambria Math"/>
                                </a:rPr>
                                <m:t>𝜀</m:t>
                              </m:r>
                            </m:e>
                          </m:acc>
                        </m:num>
                        <m:den>
                          <m:r>
                            <a:rPr lang="en-GB" sz="2000" i="1" smtClean="0">
                              <a:solidFill>
                                <a:schemeClr val="tx1"/>
                              </a:solidFill>
                              <a:latin typeface="Cambria Math"/>
                            </a:rPr>
                            <m:t>𝑟𝑎𝑛𝑘</m:t>
                          </m:r>
                          <m:r>
                            <a:rPr lang="en-GB" sz="2000" i="1" smtClean="0">
                              <a:solidFill>
                                <a:schemeClr val="tx1"/>
                              </a:solidFill>
                              <a:latin typeface="Cambria Math"/>
                            </a:rPr>
                            <m:t>(</m:t>
                          </m:r>
                          <m:r>
                            <a:rPr lang="en-GB" sz="2000" i="1" smtClean="0">
                              <a:solidFill>
                                <a:schemeClr val="tx1"/>
                              </a:solidFill>
                              <a:latin typeface="Cambria Math"/>
                            </a:rPr>
                            <m:t>𝑋</m:t>
                          </m:r>
                          <m:r>
                            <a:rPr lang="en-GB" sz="2000" i="1" smtClean="0">
                              <a:solidFill>
                                <a:schemeClr val="tx1"/>
                              </a:solidFill>
                              <a:latin typeface="Cambria Math"/>
                            </a:rPr>
                            <m:t>)</m:t>
                          </m:r>
                        </m:den>
                      </m:f>
                    </m:oMath>
                  </m:oMathPara>
                </a14:m>
                <a:endParaRPr lang="en-GB" sz="6600" dirty="0">
                  <a:solidFill>
                    <a:schemeClr val="tx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733800" y="5791200"/>
                <a:ext cx="1818959" cy="764697"/>
              </a:xfrm>
              <a:prstGeom prst="rect">
                <a:avLst/>
              </a:prstGeom>
              <a:blipFill rotWithShape="1">
                <a:blip r:embed="rId14"/>
                <a:stretch>
                  <a:fillRect/>
                </a:stretch>
              </a:blipFill>
            </p:spPr>
            <p:txBody>
              <a:bodyPr/>
              <a:lstStyle/>
              <a:p>
                <a:r>
                  <a:rPr lang="en-GB">
                    <a:noFill/>
                  </a:rPr>
                  <a:t> </a:t>
                </a:r>
              </a:p>
            </p:txBody>
          </p:sp>
        </mc:Fallback>
      </mc:AlternateContent>
      <p:sp>
        <p:nvSpPr>
          <p:cNvPr id="16" name="TextBox 15"/>
          <p:cNvSpPr txBox="1"/>
          <p:nvPr/>
        </p:nvSpPr>
        <p:spPr>
          <a:xfrm>
            <a:off x="6383764" y="1172747"/>
            <a:ext cx="1120820" cy="338554"/>
          </a:xfrm>
          <a:prstGeom prst="rect">
            <a:avLst/>
          </a:prstGeom>
          <a:noFill/>
        </p:spPr>
        <p:txBody>
          <a:bodyPr wrap="none" rtlCol="0">
            <a:spAutoFit/>
          </a:bodyPr>
          <a:lstStyle/>
          <a:p>
            <a:r>
              <a:rPr lang="en-GB" sz="1600" dirty="0" smtClean="0"/>
              <a:t>Contrast </a:t>
            </a:r>
            <a:r>
              <a:rPr lang="en-GB" sz="1600" i="1" dirty="0" smtClean="0"/>
              <a:t>c</a:t>
            </a:r>
            <a:endParaRPr lang="en-GB" sz="1600" i="1" dirty="0"/>
          </a:p>
        </p:txBody>
      </p:sp>
      <p:sp>
        <p:nvSpPr>
          <p:cNvPr id="20" name="TextBox 19"/>
          <p:cNvSpPr txBox="1"/>
          <p:nvPr/>
        </p:nvSpPr>
        <p:spPr>
          <a:xfrm>
            <a:off x="7501064" y="901701"/>
            <a:ext cx="1404552" cy="584775"/>
          </a:xfrm>
          <a:prstGeom prst="rect">
            <a:avLst/>
          </a:prstGeom>
          <a:noFill/>
        </p:spPr>
        <p:txBody>
          <a:bodyPr wrap="none" rtlCol="0">
            <a:spAutoFit/>
          </a:bodyPr>
          <a:lstStyle/>
          <a:p>
            <a:pPr algn="ctr"/>
            <a:r>
              <a:rPr lang="en-GB" sz="1600" b="1" dirty="0" smtClean="0"/>
              <a:t>Random</a:t>
            </a:r>
          </a:p>
          <a:p>
            <a:pPr algn="ctr"/>
            <a:r>
              <a:rPr lang="en-GB" sz="1600" b="1" dirty="0" smtClean="0"/>
              <a:t>Field Theory</a:t>
            </a:r>
            <a:endParaRPr lang="en-GB" sz="1600" b="1" dirty="0"/>
          </a:p>
        </p:txBody>
      </p:sp>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l="47108" b="58309"/>
          <a:stretch/>
        </p:blipFill>
        <p:spPr>
          <a:xfrm>
            <a:off x="8157471" y="5109747"/>
            <a:ext cx="757929" cy="559189"/>
          </a:xfrm>
          <a:prstGeom prst="rect">
            <a:avLst/>
          </a:prstGeom>
        </p:spPr>
      </p:pic>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46240" y="4724400"/>
            <a:ext cx="540360" cy="1447800"/>
          </a:xfrm>
          <a:prstGeom prst="rect">
            <a:avLst/>
          </a:prstGeom>
        </p:spPr>
      </p:pic>
      <p:pic>
        <p:nvPicPr>
          <p:cNvPr id="30" name="Picture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57103" y="5181600"/>
            <a:ext cx="567697" cy="499518"/>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7239000" y="5953780"/>
                <a:ext cx="16764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i="1" dirty="0" smtClean="0">
                          <a:solidFill>
                            <a:schemeClr val="tx1"/>
                          </a:solidFill>
                          <a:latin typeface="Cambria Math"/>
                          <a:ea typeface="Cambria Math"/>
                        </a:rPr>
                        <m:t>𝑆𝑃𝑀</m:t>
                      </m:r>
                      <m:r>
                        <a:rPr lang="en-GB" sz="2800" i="1" dirty="0" smtClean="0">
                          <a:solidFill>
                            <a:schemeClr val="tx1"/>
                          </a:solidFill>
                          <a:latin typeface="Cambria Math"/>
                          <a:ea typeface="Cambria Math"/>
                        </a:rPr>
                        <m:t>{</m:t>
                      </m:r>
                      <m:r>
                        <a:rPr lang="en-GB" sz="2800" i="1" dirty="0" smtClean="0">
                          <a:solidFill>
                            <a:schemeClr val="tx1"/>
                          </a:solidFill>
                          <a:latin typeface="Cambria Math"/>
                          <a:ea typeface="Cambria Math"/>
                        </a:rPr>
                        <m:t>𝑇</m:t>
                      </m:r>
                      <m:r>
                        <a:rPr lang="en-GB" sz="2800" i="1" dirty="0" smtClean="0">
                          <a:solidFill>
                            <a:schemeClr val="tx1"/>
                          </a:solidFill>
                          <a:latin typeface="Cambria Math"/>
                          <a:ea typeface="Cambria Math"/>
                        </a:rPr>
                        <m:t>,</m:t>
                      </m:r>
                      <m:r>
                        <a:rPr lang="en-GB" sz="2800" i="1" dirty="0" smtClean="0">
                          <a:solidFill>
                            <a:schemeClr val="tx1"/>
                          </a:solidFill>
                          <a:latin typeface="Cambria Math"/>
                          <a:ea typeface="Cambria Math"/>
                        </a:rPr>
                        <m:t>𝐹</m:t>
                      </m:r>
                      <m:r>
                        <a:rPr lang="en-GB" sz="2800" i="1" dirty="0" smtClean="0">
                          <a:solidFill>
                            <a:schemeClr val="tx1"/>
                          </a:solidFill>
                          <a:latin typeface="Cambria Math"/>
                          <a:ea typeface="Cambria Math"/>
                        </a:rPr>
                        <m:t>}</m:t>
                      </m:r>
                    </m:oMath>
                  </m:oMathPara>
                </a14:m>
                <a:endParaRPr lang="en-GB" sz="1400" dirty="0">
                  <a:solidFill>
                    <a:schemeClr val="tx1"/>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239000" y="5953780"/>
                <a:ext cx="1676400" cy="523220"/>
              </a:xfrm>
              <a:prstGeom prst="rect">
                <a:avLst/>
              </a:prstGeom>
              <a:blipFill rotWithShape="1">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365665" y="5105400"/>
                <a:ext cx="2577935" cy="41684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2000" i="1" dirty="0" smtClean="0">
                              <a:solidFill>
                                <a:schemeClr val="tx1"/>
                              </a:solidFill>
                              <a:latin typeface="Cambria Math"/>
                            </a:rPr>
                          </m:ctrlPr>
                        </m:accPr>
                        <m:e>
                          <m:r>
                            <a:rPr lang="en-GB" sz="2000" i="1" dirty="0" smtClean="0">
                              <a:solidFill>
                                <a:schemeClr val="tx1"/>
                              </a:solidFill>
                              <a:latin typeface="Cambria Math"/>
                              <a:ea typeface="Cambria Math"/>
                            </a:rPr>
                            <m:t>𝛽</m:t>
                          </m:r>
                        </m:e>
                      </m:acc>
                      <m:r>
                        <a:rPr lang="en-GB" sz="2000" i="1" dirty="0" smtClean="0">
                          <a:solidFill>
                            <a:schemeClr val="tx1"/>
                          </a:solidFill>
                          <a:latin typeface="Cambria Math"/>
                        </a:rPr>
                        <m:t>=</m:t>
                      </m:r>
                      <m:sSup>
                        <m:sSupPr>
                          <m:ctrlPr>
                            <a:rPr lang="en-GB" sz="2000" i="1" dirty="0" smtClean="0">
                              <a:solidFill>
                                <a:schemeClr val="tx1"/>
                              </a:solidFill>
                              <a:latin typeface="Cambria Math"/>
                            </a:rPr>
                          </m:ctrlPr>
                        </m:sSupPr>
                        <m:e>
                          <m:d>
                            <m:dPr>
                              <m:ctrlPr>
                                <a:rPr lang="en-GB" sz="2000" i="1" dirty="0">
                                  <a:solidFill>
                                    <a:schemeClr val="tx1"/>
                                  </a:solidFill>
                                  <a:latin typeface="Cambria Math"/>
                                </a:rPr>
                              </m:ctrlPr>
                            </m:dPr>
                            <m:e>
                              <m:sSup>
                                <m:sSupPr>
                                  <m:ctrlPr>
                                    <a:rPr lang="en-GB" sz="2000" i="1" dirty="0">
                                      <a:solidFill>
                                        <a:schemeClr val="tx1"/>
                                      </a:solidFill>
                                      <a:latin typeface="Cambria Math"/>
                                    </a:rPr>
                                  </m:ctrlPr>
                                </m:sSupPr>
                                <m:e>
                                  <m:r>
                                    <a:rPr lang="en-GB" sz="2000" i="1" dirty="0">
                                      <a:solidFill>
                                        <a:schemeClr val="tx1"/>
                                      </a:solidFill>
                                      <a:latin typeface="Cambria Math"/>
                                    </a:rPr>
                                    <m:t>𝑋</m:t>
                                  </m:r>
                                </m:e>
                                <m:sup>
                                  <m:r>
                                    <a:rPr lang="en-GB" sz="2000" i="1">
                                      <a:solidFill>
                                        <a:schemeClr val="tx1"/>
                                      </a:solidFill>
                                      <a:latin typeface="Cambria Math"/>
                                    </a:rPr>
                                    <m:t>𝑇</m:t>
                                  </m:r>
                                </m:sup>
                              </m:sSup>
                              <m:r>
                                <a:rPr lang="en-GB" sz="2000" i="1" dirty="0">
                                  <a:solidFill>
                                    <a:schemeClr val="tx1"/>
                                  </a:solidFill>
                                  <a:latin typeface="Cambria Math"/>
                                </a:rPr>
                                <m:t>𝑋</m:t>
                              </m:r>
                            </m:e>
                          </m:d>
                        </m:e>
                        <m:sup>
                          <m:r>
                            <a:rPr lang="en-GB" sz="2000" i="1" smtClean="0">
                              <a:solidFill>
                                <a:schemeClr val="tx1"/>
                              </a:solidFill>
                              <a:latin typeface="Cambria Math"/>
                            </a:rPr>
                            <m:t>−1</m:t>
                          </m:r>
                        </m:sup>
                      </m:sSup>
                      <m:sSup>
                        <m:sSupPr>
                          <m:ctrlPr>
                            <a:rPr lang="en-GB" sz="2000" i="1" dirty="0" smtClean="0">
                              <a:solidFill>
                                <a:schemeClr val="tx1"/>
                              </a:solidFill>
                              <a:latin typeface="Cambria Math"/>
                            </a:rPr>
                          </m:ctrlPr>
                        </m:sSupPr>
                        <m:e>
                          <m:r>
                            <a:rPr lang="en-GB" sz="2000" i="1" dirty="0" smtClean="0">
                              <a:solidFill>
                                <a:schemeClr val="tx1"/>
                              </a:solidFill>
                              <a:latin typeface="Cambria Math"/>
                            </a:rPr>
                            <m:t>𝑋</m:t>
                          </m:r>
                        </m:e>
                        <m:sup>
                          <m:r>
                            <a:rPr lang="en-GB" sz="2000" i="1" smtClean="0">
                              <a:solidFill>
                                <a:schemeClr val="tx1"/>
                              </a:solidFill>
                              <a:latin typeface="Cambria Math"/>
                            </a:rPr>
                            <m:t>𝑇</m:t>
                          </m:r>
                        </m:sup>
                      </m:sSup>
                      <m:r>
                        <a:rPr lang="en-GB" sz="2000" i="1" smtClean="0">
                          <a:solidFill>
                            <a:schemeClr val="tx1"/>
                          </a:solidFill>
                          <a:latin typeface="Cambria Math"/>
                        </a:rPr>
                        <m:t>𝑦</m:t>
                      </m:r>
                    </m:oMath>
                  </m:oMathPara>
                </a14:m>
                <a:endParaRPr lang="en-GB" sz="2000" dirty="0">
                  <a:solidFill>
                    <a:schemeClr val="tx1"/>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365665" y="5105400"/>
                <a:ext cx="2577935" cy="416845"/>
              </a:xfrm>
              <a:prstGeom prst="rect">
                <a:avLst/>
              </a:prstGeom>
              <a:blipFill rotWithShape="1">
                <a:blip r:embed="rId19"/>
                <a:stretch>
                  <a:fillRect/>
                </a:stretch>
              </a:blipFill>
            </p:spPr>
            <p:txBody>
              <a:bodyPr/>
              <a:lstStyle/>
              <a:p>
                <a:r>
                  <a:rPr lang="en-GB">
                    <a:noFill/>
                  </a:rPr>
                  <a:t> </a:t>
                </a:r>
              </a:p>
            </p:txBody>
          </p:sp>
        </mc:Fallback>
      </mc:AlternateContent>
      <p:pic>
        <p:nvPicPr>
          <p:cNvPr id="294914" name="Picture 2" descr="C:\Users\gflandin\Documents\spm12\man\mmn\coreg.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76400" y="838200"/>
            <a:ext cx="1506794" cy="1493943"/>
          </a:xfrm>
          <a:prstGeom prst="rect">
            <a:avLst/>
          </a:prstGeom>
          <a:noFill/>
          <a:extLst>
            <a:ext uri="{909E8E84-426E-40DD-AFC4-6F175D3DCCD1}">
              <a14:hiddenFill xmlns:a14="http://schemas.microsoft.com/office/drawing/2010/main">
                <a:solidFill>
                  <a:srgbClr val="FFFFFF"/>
                </a:solidFill>
              </a14:hiddenFill>
            </a:ext>
          </a:extLst>
        </p:spPr>
      </p:pic>
      <p:pic>
        <p:nvPicPr>
          <p:cNvPr id="294915" name="Picture 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48400" y="4669571"/>
            <a:ext cx="2743200" cy="2036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4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94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p:bldP spid="3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body" idx="1"/>
          </p:nvPr>
        </p:nvSpPr>
        <p:spPr>
          <a:xfrm>
            <a:off x="304800" y="990600"/>
            <a:ext cx="8458200" cy="1371600"/>
          </a:xfrm>
        </p:spPr>
        <p:txBody>
          <a:bodyPr/>
          <a:lstStyle/>
          <a:p>
            <a:r>
              <a:rPr lang="en-US" b="1"/>
              <a:t>Statistical Parametric Mapping</a:t>
            </a:r>
            <a:r>
              <a:rPr lang="en-US"/>
              <a:t> refers to the construction and assessment of </a:t>
            </a:r>
            <a:r>
              <a:rPr lang="en-US" i="1"/>
              <a:t>spatially extended statistical processes</a:t>
            </a:r>
            <a:r>
              <a:rPr lang="en-US"/>
              <a:t> used to test hypotheses about functional imaging data.</a:t>
            </a:r>
          </a:p>
        </p:txBody>
      </p:sp>
      <p:pic>
        <p:nvPicPr>
          <p:cNvPr id="2334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679162"/>
            <a:ext cx="3109913"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3480" name="Text Box 8"/>
          <p:cNvSpPr txBox="1">
            <a:spLocks noChangeArrowheads="1"/>
          </p:cNvSpPr>
          <p:nvPr/>
        </p:nvSpPr>
        <p:spPr bwMode="auto">
          <a:xfrm>
            <a:off x="5089525" y="5649375"/>
            <a:ext cx="39020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i="1" dirty="0"/>
              <a:t>Topological inference for EEG and MEG</a:t>
            </a:r>
            <a:r>
              <a:rPr lang="en-GB" dirty="0"/>
              <a:t>, J. </a:t>
            </a:r>
            <a:r>
              <a:rPr lang="en-GB" dirty="0" err="1"/>
              <a:t>Kilner</a:t>
            </a:r>
            <a:r>
              <a:rPr lang="en-GB" dirty="0"/>
              <a:t> and K.J. </a:t>
            </a:r>
            <a:r>
              <a:rPr lang="en-GB" dirty="0" err="1"/>
              <a:t>Friston</a:t>
            </a:r>
            <a:r>
              <a:rPr lang="en-GB" dirty="0"/>
              <a:t>, Annals of Applied Statistics, 2010.</a:t>
            </a:r>
            <a:endParaRPr lang="en-US" dirty="0"/>
          </a:p>
        </p:txBody>
      </p:sp>
      <p:grpSp>
        <p:nvGrpSpPr>
          <p:cNvPr id="2" name="Group 1"/>
          <p:cNvGrpSpPr/>
          <p:nvPr/>
        </p:nvGrpSpPr>
        <p:grpSpPr>
          <a:xfrm>
            <a:off x="325085" y="2439987"/>
            <a:ext cx="3810000" cy="3198813"/>
            <a:chOff x="1446238" y="1443483"/>
            <a:chExt cx="6135426" cy="4306887"/>
          </a:xfrm>
        </p:grpSpPr>
        <p:sp>
          <p:nvSpPr>
            <p:cNvPr id="7" name="Rectangle 12"/>
            <p:cNvSpPr>
              <a:spLocks noChangeArrowheads="1"/>
            </p:cNvSpPr>
            <p:nvPr/>
          </p:nvSpPr>
          <p:spPr bwMode="auto">
            <a:xfrm rot="16200000">
              <a:off x="553802" y="3276512"/>
              <a:ext cx="2470149" cy="685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defRPr/>
              </a:pPr>
              <a:r>
                <a:rPr lang="de-DE" sz="1400" dirty="0">
                  <a:effectLst>
                    <a:outerShdw blurRad="38100" dist="38100" dir="2700000" algn="tl">
                      <a:srgbClr val="FFFFFF"/>
                    </a:outerShdw>
                  </a:effectLst>
                </a:rPr>
                <a:t>Time</a:t>
              </a:r>
            </a:p>
          </p:txBody>
        </p:sp>
        <p:cxnSp>
          <p:nvCxnSpPr>
            <p:cNvPr id="8" name="Straight Arrow Connector 7"/>
            <p:cNvCxnSpPr/>
            <p:nvPr/>
          </p:nvCxnSpPr>
          <p:spPr>
            <a:xfrm rot="16200000" flipV="1">
              <a:off x="261704" y="3500885"/>
              <a:ext cx="3638549" cy="952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a:grpSpLocks/>
            </p:cNvGrpSpPr>
            <p:nvPr/>
          </p:nvGrpSpPr>
          <p:grpSpPr bwMode="auto">
            <a:xfrm>
              <a:off x="2246077" y="1443483"/>
              <a:ext cx="1108075" cy="4306887"/>
              <a:chOff x="1729581" y="257969"/>
              <a:chExt cx="1108075" cy="4307682"/>
            </a:xfrm>
          </p:grpSpPr>
          <p:pic>
            <p:nvPicPr>
              <p:cNvPr id="10" name="Picture 4"/>
              <p:cNvPicPr>
                <a:picLocks noChangeAspect="1" noChangeArrowheads="1"/>
              </p:cNvPicPr>
              <p:nvPr/>
            </p:nvPicPr>
            <p:blipFill>
              <a:blip r:embed="rId4" cstate="print"/>
              <a:srcRect/>
              <a:stretch>
                <a:fillRect/>
              </a:stretch>
            </p:blipFill>
            <p:spPr bwMode="auto">
              <a:xfrm rot="16200000">
                <a:off x="1715294" y="3443288"/>
                <a:ext cx="1136650" cy="1108075"/>
              </a:xfrm>
              <a:prstGeom prst="rect">
                <a:avLst/>
              </a:prstGeom>
              <a:noFill/>
              <a:ln w="9525">
                <a:noFill/>
                <a:miter lim="800000"/>
                <a:headEnd/>
                <a:tailEnd/>
              </a:ln>
              <a:effectLst/>
              <a:scene3d>
                <a:camera prst="isometricOffAxis2Right"/>
                <a:lightRig rig="threePt" dir="t"/>
              </a:scene3d>
            </p:spPr>
          </p:pic>
          <p:pic>
            <p:nvPicPr>
              <p:cNvPr id="1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6200000">
                <a:off x="1729582" y="3212008"/>
                <a:ext cx="1108075" cy="1054100"/>
              </a:xfrm>
              <a:prstGeom prst="rect">
                <a:avLst/>
              </a:prstGeom>
              <a:noFill/>
              <a:ln w="9525">
                <a:noFill/>
                <a:miter lim="800000"/>
                <a:headEnd/>
                <a:tailEnd/>
              </a:ln>
              <a:effectLst/>
              <a:scene3d>
                <a:camera prst="isometricOffAxis2Right"/>
                <a:lightRig rig="threePt" dir="t"/>
              </a:scene3d>
            </p:spPr>
          </p:pic>
          <p:pic>
            <p:nvPicPr>
              <p:cNvPr id="12"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6200000">
                <a:off x="1758951" y="2972395"/>
                <a:ext cx="1050925" cy="1014413"/>
              </a:xfrm>
              <a:prstGeom prst="rect">
                <a:avLst/>
              </a:prstGeom>
              <a:noFill/>
              <a:ln w="9525">
                <a:noFill/>
                <a:miter lim="800000"/>
                <a:headEnd/>
                <a:tailEnd/>
              </a:ln>
              <a:effectLst/>
              <a:scene3d>
                <a:camera prst="isometricOffAxis2Right"/>
                <a:lightRig rig="threePt" dir="t"/>
              </a:scene3d>
            </p:spPr>
          </p:pic>
          <p:pic>
            <p:nvPicPr>
              <p:cNvPr id="13"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16200000">
                <a:off x="1750220" y="2723208"/>
                <a:ext cx="1068387" cy="1039813"/>
              </a:xfrm>
              <a:prstGeom prst="rect">
                <a:avLst/>
              </a:prstGeom>
              <a:noFill/>
              <a:ln w="9525">
                <a:noFill/>
                <a:miter lim="800000"/>
                <a:headEnd/>
                <a:tailEnd/>
              </a:ln>
              <a:effectLst/>
              <a:scene3d>
                <a:camera prst="isometricOffAxis2Right"/>
                <a:lightRig rig="threePt" dir="t"/>
              </a:scene3d>
            </p:spPr>
          </p:pic>
          <p:pic>
            <p:nvPicPr>
              <p:cNvPr id="14" name="Picture 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6200000">
                <a:off x="1754982" y="2508772"/>
                <a:ext cx="1057275" cy="1025525"/>
              </a:xfrm>
              <a:prstGeom prst="rect">
                <a:avLst/>
              </a:prstGeom>
              <a:noFill/>
              <a:ln w="9525">
                <a:noFill/>
                <a:miter lim="800000"/>
                <a:headEnd/>
                <a:tailEnd/>
              </a:ln>
              <a:effectLst/>
              <a:scene3d>
                <a:camera prst="isometricOffAxis2Right"/>
                <a:lightRig rig="threePt" dir="t"/>
              </a:scene3d>
            </p:spPr>
          </p:pic>
          <p:pic>
            <p:nvPicPr>
              <p:cNvPr id="15" name="Picture 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16200000">
                <a:off x="1762919" y="2307431"/>
                <a:ext cx="1042988" cy="1039813"/>
              </a:xfrm>
              <a:prstGeom prst="rect">
                <a:avLst/>
              </a:prstGeom>
              <a:noFill/>
              <a:ln w="9525">
                <a:noFill/>
                <a:miter lim="800000"/>
                <a:headEnd/>
                <a:tailEnd/>
              </a:ln>
              <a:effectLst/>
              <a:scene3d>
                <a:camera prst="isometricOffAxis2Right"/>
                <a:lightRig rig="threePt" dir="t"/>
              </a:scene3d>
            </p:spPr>
          </p:pic>
          <p:pic>
            <p:nvPicPr>
              <p:cNvPr id="16" name="Picture 1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16200000">
                <a:off x="1781969" y="2077244"/>
                <a:ext cx="1003300" cy="1031875"/>
              </a:xfrm>
              <a:prstGeom prst="rect">
                <a:avLst/>
              </a:prstGeom>
              <a:noFill/>
              <a:ln w="9525">
                <a:noFill/>
                <a:miter lim="800000"/>
                <a:headEnd/>
                <a:tailEnd/>
              </a:ln>
              <a:effectLst/>
              <a:scene3d>
                <a:camera prst="isometricOffAxis2Right"/>
                <a:lightRig rig="threePt" dir="t"/>
              </a:scene3d>
            </p:spPr>
          </p:pic>
          <p:pic>
            <p:nvPicPr>
              <p:cNvPr id="17" name="Picture 1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16200000">
                <a:off x="1762125" y="1835150"/>
                <a:ext cx="1042988" cy="1050925"/>
              </a:xfrm>
              <a:prstGeom prst="rect">
                <a:avLst/>
              </a:prstGeom>
              <a:noFill/>
              <a:ln w="9525">
                <a:noFill/>
                <a:miter lim="800000"/>
                <a:headEnd/>
                <a:tailEnd/>
              </a:ln>
              <a:effectLst/>
              <a:scene3d>
                <a:camera prst="isometricOffAxis2Right"/>
                <a:lightRig rig="threePt" dir="t"/>
              </a:scene3d>
            </p:spPr>
          </p:pic>
          <p:pic>
            <p:nvPicPr>
              <p:cNvPr id="18" name="Picture 12"/>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rot="16200000">
                <a:off x="1766094" y="1602581"/>
                <a:ext cx="1033463" cy="1017588"/>
              </a:xfrm>
              <a:prstGeom prst="rect">
                <a:avLst/>
              </a:prstGeom>
              <a:noFill/>
              <a:ln w="9525">
                <a:noFill/>
                <a:miter lim="800000"/>
                <a:headEnd/>
                <a:tailEnd/>
              </a:ln>
              <a:effectLst/>
              <a:scene3d>
                <a:camera prst="isometricOffAxis2Right"/>
                <a:lightRig rig="threePt" dir="t"/>
              </a:scene3d>
            </p:spPr>
          </p:pic>
          <p:pic>
            <p:nvPicPr>
              <p:cNvPr id="19" name="Picture 1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rot="16200000">
                <a:off x="1753395" y="1339056"/>
                <a:ext cx="1060450" cy="1028700"/>
              </a:xfrm>
              <a:prstGeom prst="rect">
                <a:avLst/>
              </a:prstGeom>
              <a:noFill/>
              <a:ln w="9525">
                <a:noFill/>
                <a:miter lim="800000"/>
                <a:headEnd/>
                <a:tailEnd/>
              </a:ln>
              <a:effectLst/>
              <a:scene3d>
                <a:camera prst="isometricOffAxis2Right"/>
                <a:lightRig rig="threePt" dir="t"/>
              </a:scene3d>
            </p:spPr>
          </p:pic>
          <p:pic>
            <p:nvPicPr>
              <p:cNvPr id="20" name="Picture 15"/>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rot="16200000">
                <a:off x="1744663" y="1052512"/>
                <a:ext cx="1076325" cy="1042988"/>
              </a:xfrm>
              <a:prstGeom prst="rect">
                <a:avLst/>
              </a:prstGeom>
              <a:noFill/>
              <a:ln w="9525">
                <a:noFill/>
                <a:miter lim="800000"/>
                <a:headEnd/>
                <a:tailEnd/>
              </a:ln>
              <a:effectLst/>
              <a:scene3d>
                <a:camera prst="isometricOffAxis2Right"/>
                <a:lightRig rig="threePt" dir="t"/>
              </a:scene3d>
            </p:spPr>
          </p:pic>
          <p:pic>
            <p:nvPicPr>
              <p:cNvPr id="21" name="Picture 14"/>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rot="16200000">
                <a:off x="1761332" y="794543"/>
                <a:ext cx="1042988" cy="1017588"/>
              </a:xfrm>
              <a:prstGeom prst="rect">
                <a:avLst/>
              </a:prstGeom>
              <a:noFill/>
              <a:ln w="9525">
                <a:noFill/>
                <a:miter lim="800000"/>
                <a:headEnd/>
                <a:tailEnd/>
              </a:ln>
              <a:effectLst/>
              <a:scene3d>
                <a:camera prst="isometricOffAxis2Right"/>
                <a:lightRig rig="threePt" dir="t"/>
              </a:scene3d>
            </p:spPr>
          </p:pic>
          <p:pic>
            <p:nvPicPr>
              <p:cNvPr id="22" name="Picture 16"/>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rot="16200000">
                <a:off x="1770063" y="547688"/>
                <a:ext cx="1028700" cy="1017587"/>
              </a:xfrm>
              <a:prstGeom prst="rect">
                <a:avLst/>
              </a:prstGeom>
              <a:noFill/>
              <a:ln w="9525">
                <a:noFill/>
                <a:miter lim="800000"/>
                <a:headEnd/>
                <a:tailEnd/>
              </a:ln>
              <a:effectLst/>
              <a:scene3d>
                <a:camera prst="isometricOffAxis2Right"/>
                <a:lightRig rig="threePt" dir="t"/>
              </a:scene3d>
            </p:spPr>
          </p:pic>
          <p:pic>
            <p:nvPicPr>
              <p:cNvPr id="23" name="Picture 17"/>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rot="16200000">
                <a:off x="1747044" y="264319"/>
                <a:ext cx="1074738" cy="1062037"/>
              </a:xfrm>
              <a:prstGeom prst="rect">
                <a:avLst/>
              </a:prstGeom>
              <a:noFill/>
              <a:ln w="9525">
                <a:noFill/>
                <a:miter lim="800000"/>
                <a:headEnd/>
                <a:tailEnd/>
              </a:ln>
              <a:effectLst/>
              <a:scene3d>
                <a:camera prst="isometricOffAxis2Right"/>
                <a:lightRig rig="threePt" dir="t"/>
              </a:scene3d>
            </p:spPr>
          </p:pic>
        </p:grpSp>
        <p:pic>
          <p:nvPicPr>
            <p:cNvPr id="24" name="Picture 19"/>
            <p:cNvPicPr>
              <a:picLocks noChangeAspect="1" noChangeArrowheads="1"/>
            </p:cNvPicPr>
            <p:nvPr/>
          </p:nvPicPr>
          <p:blipFill>
            <a:blip r:embed="rId18" cstate="print"/>
            <a:srcRect/>
            <a:stretch>
              <a:fillRect/>
            </a:stretch>
          </p:blipFill>
          <p:spPr bwMode="auto">
            <a:xfrm>
              <a:off x="5929077" y="1849883"/>
              <a:ext cx="1652587" cy="3494087"/>
            </a:xfrm>
            <a:prstGeom prst="rect">
              <a:avLst/>
            </a:prstGeom>
            <a:noFill/>
            <a:ln w="9525">
              <a:noFill/>
              <a:miter lim="800000"/>
              <a:headEnd/>
              <a:tailEnd/>
            </a:ln>
          </p:spPr>
        </p:pic>
        <p:sp>
          <p:nvSpPr>
            <p:cNvPr id="25" name="Right Arrow 24"/>
            <p:cNvSpPr/>
            <p:nvPr/>
          </p:nvSpPr>
          <p:spPr>
            <a:xfrm>
              <a:off x="3925573" y="2953194"/>
              <a:ext cx="1561183" cy="72480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Rectangle 25"/>
            <p:cNvSpPr/>
            <p:nvPr/>
          </p:nvSpPr>
          <p:spPr>
            <a:xfrm>
              <a:off x="3589353" y="2406025"/>
              <a:ext cx="2595706" cy="684350"/>
            </a:xfrm>
            <a:prstGeom prst="rect">
              <a:avLst/>
            </a:prstGeom>
          </p:spPr>
          <p:txBody>
            <a:bodyPr wrap="none">
              <a:spAutoFit/>
            </a:bodyPr>
            <a:lstStyle/>
            <a:p>
              <a:pPr algn="just"/>
              <a:r>
                <a:rPr lang="de-DE" sz="1050" dirty="0" smtClean="0">
                  <a:effectLst>
                    <a:outerShdw blurRad="38100" dist="38100" dir="2700000" algn="tl">
                      <a:srgbClr val="FFFFFF"/>
                    </a:outerShdw>
                  </a:effectLst>
                </a:rPr>
                <a:t>Sensor </a:t>
              </a:r>
              <a:r>
                <a:rPr lang="de-DE" sz="1050" dirty="0" err="1" smtClean="0">
                  <a:effectLst>
                    <a:outerShdw blurRad="38100" dist="38100" dir="2700000" algn="tl">
                      <a:srgbClr val="FFFFFF"/>
                    </a:outerShdw>
                  </a:effectLst>
                </a:rPr>
                <a:t>to</a:t>
              </a:r>
              <a:r>
                <a:rPr lang="de-DE" sz="1050" dirty="0" smtClean="0">
                  <a:effectLst>
                    <a:outerShdw blurRad="38100" dist="38100" dir="2700000" algn="tl">
                      <a:srgbClr val="FFFFFF"/>
                    </a:outerShdw>
                  </a:effectLst>
                </a:rPr>
                <a:t> </a:t>
              </a:r>
              <a:r>
                <a:rPr lang="de-DE" sz="1050" dirty="0" err="1" smtClean="0">
                  <a:effectLst>
                    <a:outerShdw blurRad="38100" dist="38100" dir="2700000" algn="tl">
                      <a:srgbClr val="FFFFFF"/>
                    </a:outerShdw>
                  </a:effectLst>
                </a:rPr>
                <a:t>voxel</a:t>
              </a:r>
              <a:endParaRPr lang="de-DE" sz="1050" dirty="0" smtClean="0">
                <a:effectLst>
                  <a:outerShdw blurRad="38100" dist="38100" dir="2700000" algn="tl">
                    <a:srgbClr val="FFFFFF"/>
                  </a:outerShdw>
                </a:effectLst>
              </a:endParaRPr>
            </a:p>
            <a:p>
              <a:pPr algn="just"/>
              <a:r>
                <a:rPr lang="de-DE" sz="1050" dirty="0" err="1" smtClean="0">
                  <a:effectLst>
                    <a:outerShdw blurRad="38100" dist="38100" dir="2700000" algn="tl">
                      <a:srgbClr val="FFFFFF"/>
                    </a:outerShdw>
                  </a:effectLst>
                </a:rPr>
                <a:t>transform</a:t>
              </a:r>
              <a:endParaRPr lang="en-US" sz="1050" dirty="0"/>
            </a:p>
          </p:txBody>
        </p:sp>
      </p:grpSp>
      <p:sp>
        <p:nvSpPr>
          <p:cNvPr id="28" name="Text Box 8"/>
          <p:cNvSpPr txBox="1">
            <a:spLocks noChangeArrowheads="1"/>
          </p:cNvSpPr>
          <p:nvPr/>
        </p:nvSpPr>
        <p:spPr bwMode="auto">
          <a:xfrm>
            <a:off x="447755" y="5505271"/>
            <a:ext cx="429693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i="1" dirty="0"/>
              <a:t>Statistical Parametric Mapping for Event-Related Potentials I: Generic </a:t>
            </a:r>
            <a:r>
              <a:rPr lang="en-GB" i="1" dirty="0" smtClean="0"/>
              <a:t>Considerations. </a:t>
            </a:r>
            <a:r>
              <a:rPr lang="en-GB" dirty="0" smtClean="0"/>
              <a:t>S.J</a:t>
            </a:r>
            <a:r>
              <a:rPr lang="en-GB" dirty="0"/>
              <a:t>. </a:t>
            </a:r>
            <a:r>
              <a:rPr lang="en-GB" dirty="0" err="1"/>
              <a:t>Kiebel</a:t>
            </a:r>
            <a:r>
              <a:rPr lang="en-GB" dirty="0"/>
              <a:t> and K.J. </a:t>
            </a:r>
            <a:r>
              <a:rPr lang="en-GB" dirty="0" err="1"/>
              <a:t>Friston</a:t>
            </a:r>
            <a:r>
              <a:rPr lang="en-GB" dirty="0" smtClean="0"/>
              <a:t>. </a:t>
            </a:r>
            <a:r>
              <a:rPr lang="en-GB" dirty="0" err="1"/>
              <a:t>NeuroImage</a:t>
            </a:r>
            <a:r>
              <a:rPr lang="en-GB" dirty="0"/>
              <a:t>, </a:t>
            </a:r>
            <a:r>
              <a:rPr lang="en-GB" dirty="0" smtClean="0"/>
              <a:t>2004</a:t>
            </a:r>
            <a:r>
              <a:rPr lang="en-GB" dirty="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34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3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8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M/EEG Source Analysis</a:t>
            </a:r>
            <a:endParaRPr lang="en-GB" dirty="0"/>
          </a:p>
        </p:txBody>
      </p:sp>
      <p:grpSp>
        <p:nvGrpSpPr>
          <p:cNvPr id="4" name="Group 20"/>
          <p:cNvGrpSpPr>
            <a:grpSpLocks/>
          </p:cNvGrpSpPr>
          <p:nvPr/>
        </p:nvGrpSpPr>
        <p:grpSpPr bwMode="auto">
          <a:xfrm>
            <a:off x="6135688" y="3011488"/>
            <a:ext cx="2159000" cy="1946275"/>
            <a:chOff x="3727" y="1824"/>
            <a:chExt cx="1361" cy="1225"/>
          </a:xfrm>
        </p:grpSpPr>
        <p:pic>
          <p:nvPicPr>
            <p:cNvPr id="5" name="Picture 3" descr="tete_EEG"/>
            <p:cNvPicPr>
              <a:picLocks noChangeAspect="1" noChangeArrowheads="1"/>
            </p:cNvPicPr>
            <p:nvPr/>
          </p:nvPicPr>
          <p:blipFill>
            <a:blip r:embed="rId3">
              <a:clrChange>
                <a:clrFrom>
                  <a:srgbClr val="FBF9E7"/>
                </a:clrFrom>
                <a:clrTo>
                  <a:srgbClr val="FBF9E7">
                    <a:alpha val="0"/>
                  </a:srgbClr>
                </a:clrTo>
              </a:clrChange>
              <a:extLst>
                <a:ext uri="{28A0092B-C50C-407E-A947-70E740481C1C}">
                  <a14:useLocalDpi xmlns:a14="http://schemas.microsoft.com/office/drawing/2010/main" val="0"/>
                </a:ext>
              </a:extLst>
            </a:blip>
            <a:srcRect/>
            <a:stretch>
              <a:fillRect/>
            </a:stretch>
          </p:blipFill>
          <p:spPr bwMode="auto">
            <a:xfrm>
              <a:off x="3727" y="1870"/>
              <a:ext cx="1243"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4"/>
            <p:cNvSpPr>
              <a:spLocks/>
            </p:cNvSpPr>
            <p:nvPr/>
          </p:nvSpPr>
          <p:spPr bwMode="auto">
            <a:xfrm>
              <a:off x="4450" y="1824"/>
              <a:ext cx="638" cy="1011"/>
            </a:xfrm>
            <a:custGeom>
              <a:avLst/>
              <a:gdLst>
                <a:gd name="T0" fmla="*/ 0 w 2268"/>
                <a:gd name="T1" fmla="*/ 1 h 2562"/>
                <a:gd name="T2" fmla="*/ 0 w 2268"/>
                <a:gd name="T3" fmla="*/ 1 h 2562"/>
                <a:gd name="T4" fmla="*/ 0 w 2268"/>
                <a:gd name="T5" fmla="*/ 1 h 2562"/>
                <a:gd name="T6" fmla="*/ 0 w 2268"/>
                <a:gd name="T7" fmla="*/ 1 h 2562"/>
                <a:gd name="T8" fmla="*/ 0 w 2268"/>
                <a:gd name="T9" fmla="*/ 0 h 2562"/>
                <a:gd name="T10" fmla="*/ 0 w 2268"/>
                <a:gd name="T11" fmla="*/ 1 h 2562"/>
                <a:gd name="T12" fmla="*/ 0 w 2268"/>
                <a:gd name="T13" fmla="*/ 1 h 2562"/>
                <a:gd name="T14" fmla="*/ 0 w 2268"/>
                <a:gd name="T15" fmla="*/ 1 h 2562"/>
                <a:gd name="T16" fmla="*/ 0 w 2268"/>
                <a:gd name="T17" fmla="*/ 1 h 2562"/>
                <a:gd name="T18" fmla="*/ 0 w 2268"/>
                <a:gd name="T19" fmla="*/ 1 h 2562"/>
                <a:gd name="T20" fmla="*/ 0 w 2268"/>
                <a:gd name="T21" fmla="*/ 1 h 2562"/>
                <a:gd name="T22" fmla="*/ 0 w 2268"/>
                <a:gd name="T23" fmla="*/ 1 h 2562"/>
                <a:gd name="T24" fmla="*/ 0 w 2268"/>
                <a:gd name="T25" fmla="*/ 0 h 2562"/>
                <a:gd name="T26" fmla="*/ 0 w 2268"/>
                <a:gd name="T27" fmla="*/ 2 h 2562"/>
                <a:gd name="T28" fmla="*/ 0 w 2268"/>
                <a:gd name="T29" fmla="*/ 1 h 2562"/>
                <a:gd name="T30" fmla="*/ 0 w 2268"/>
                <a:gd name="T31" fmla="*/ 1 h 2562"/>
                <a:gd name="T32" fmla="*/ 0 w 2268"/>
                <a:gd name="T33" fmla="*/ 0 h 2562"/>
                <a:gd name="T34" fmla="*/ 0 w 2268"/>
                <a:gd name="T35" fmla="*/ 1 h 2562"/>
                <a:gd name="T36" fmla="*/ 0 w 2268"/>
                <a:gd name="T37" fmla="*/ 1 h 2562"/>
                <a:gd name="T38" fmla="*/ 0 w 2268"/>
                <a:gd name="T39" fmla="*/ 1 h 2562"/>
                <a:gd name="T40" fmla="*/ 0 w 2268"/>
                <a:gd name="T41" fmla="*/ 1 h 2562"/>
                <a:gd name="T42" fmla="*/ 0 w 2268"/>
                <a:gd name="T43" fmla="*/ 1 h 2562"/>
                <a:gd name="T44" fmla="*/ 0 w 2268"/>
                <a:gd name="T45" fmla="*/ 1 h 25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8"/>
                <a:gd name="T70" fmla="*/ 0 h 2562"/>
                <a:gd name="T71" fmla="*/ 2268 w 2268"/>
                <a:gd name="T72" fmla="*/ 2562 h 25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8" h="2562">
                  <a:moveTo>
                    <a:pt x="0" y="1254"/>
                  </a:moveTo>
                  <a:cubicBezTo>
                    <a:pt x="91" y="1276"/>
                    <a:pt x="182" y="1299"/>
                    <a:pt x="227" y="1254"/>
                  </a:cubicBezTo>
                  <a:cubicBezTo>
                    <a:pt x="272" y="1209"/>
                    <a:pt x="249" y="937"/>
                    <a:pt x="272" y="982"/>
                  </a:cubicBezTo>
                  <a:cubicBezTo>
                    <a:pt x="295" y="1027"/>
                    <a:pt x="340" y="1639"/>
                    <a:pt x="363" y="1526"/>
                  </a:cubicBezTo>
                  <a:cubicBezTo>
                    <a:pt x="386" y="1413"/>
                    <a:pt x="393" y="332"/>
                    <a:pt x="408" y="302"/>
                  </a:cubicBezTo>
                  <a:cubicBezTo>
                    <a:pt x="423" y="272"/>
                    <a:pt x="424" y="1232"/>
                    <a:pt x="454" y="1345"/>
                  </a:cubicBezTo>
                  <a:cubicBezTo>
                    <a:pt x="484" y="1458"/>
                    <a:pt x="552" y="952"/>
                    <a:pt x="590" y="982"/>
                  </a:cubicBezTo>
                  <a:cubicBezTo>
                    <a:pt x="628" y="1012"/>
                    <a:pt x="657" y="1541"/>
                    <a:pt x="680" y="1526"/>
                  </a:cubicBezTo>
                  <a:cubicBezTo>
                    <a:pt x="703" y="1511"/>
                    <a:pt x="703" y="914"/>
                    <a:pt x="726" y="891"/>
                  </a:cubicBezTo>
                  <a:cubicBezTo>
                    <a:pt x="749" y="868"/>
                    <a:pt x="779" y="1352"/>
                    <a:pt x="817" y="1390"/>
                  </a:cubicBezTo>
                  <a:cubicBezTo>
                    <a:pt x="855" y="1428"/>
                    <a:pt x="915" y="1118"/>
                    <a:pt x="953" y="1118"/>
                  </a:cubicBezTo>
                  <a:cubicBezTo>
                    <a:pt x="991" y="1118"/>
                    <a:pt x="990" y="1549"/>
                    <a:pt x="1043" y="1390"/>
                  </a:cubicBezTo>
                  <a:cubicBezTo>
                    <a:pt x="1096" y="1231"/>
                    <a:pt x="1209" y="0"/>
                    <a:pt x="1270" y="166"/>
                  </a:cubicBezTo>
                  <a:cubicBezTo>
                    <a:pt x="1331" y="332"/>
                    <a:pt x="1376" y="2214"/>
                    <a:pt x="1406" y="2388"/>
                  </a:cubicBezTo>
                  <a:cubicBezTo>
                    <a:pt x="1436" y="2562"/>
                    <a:pt x="1429" y="1375"/>
                    <a:pt x="1452" y="1209"/>
                  </a:cubicBezTo>
                  <a:cubicBezTo>
                    <a:pt x="1475" y="1043"/>
                    <a:pt x="1519" y="1458"/>
                    <a:pt x="1542" y="1390"/>
                  </a:cubicBezTo>
                  <a:cubicBezTo>
                    <a:pt x="1565" y="1322"/>
                    <a:pt x="1558" y="763"/>
                    <a:pt x="1588" y="801"/>
                  </a:cubicBezTo>
                  <a:cubicBezTo>
                    <a:pt x="1618" y="839"/>
                    <a:pt x="1694" y="1572"/>
                    <a:pt x="1724" y="1617"/>
                  </a:cubicBezTo>
                  <a:cubicBezTo>
                    <a:pt x="1754" y="1662"/>
                    <a:pt x="1739" y="1126"/>
                    <a:pt x="1769" y="1073"/>
                  </a:cubicBezTo>
                  <a:cubicBezTo>
                    <a:pt x="1799" y="1020"/>
                    <a:pt x="1867" y="1293"/>
                    <a:pt x="1905" y="1300"/>
                  </a:cubicBezTo>
                  <a:cubicBezTo>
                    <a:pt x="1943" y="1307"/>
                    <a:pt x="1966" y="1118"/>
                    <a:pt x="1996" y="1118"/>
                  </a:cubicBezTo>
                  <a:cubicBezTo>
                    <a:pt x="2026" y="1118"/>
                    <a:pt x="2042" y="1270"/>
                    <a:pt x="2087" y="1300"/>
                  </a:cubicBezTo>
                  <a:cubicBezTo>
                    <a:pt x="2132" y="1330"/>
                    <a:pt x="2200" y="1315"/>
                    <a:pt x="2268" y="1300"/>
                  </a:cubicBezTo>
                </a:path>
              </a:pathLst>
            </a:custGeom>
            <a:noFill/>
            <a:ln w="952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cxnSp>
        <p:nvCxnSpPr>
          <p:cNvPr id="7" name="AutoShape 17"/>
          <p:cNvCxnSpPr>
            <a:cxnSpLocks noChangeShapeType="1"/>
          </p:cNvCxnSpPr>
          <p:nvPr/>
        </p:nvCxnSpPr>
        <p:spPr bwMode="auto">
          <a:xfrm rot="5400000" flipV="1">
            <a:off x="4691063" y="652463"/>
            <a:ext cx="130175" cy="4733925"/>
          </a:xfrm>
          <a:prstGeom prst="curvedConnector3">
            <a:avLst>
              <a:gd name="adj1" fmla="val -666269"/>
            </a:avLst>
          </a:prstGeom>
          <a:noFill/>
          <a:ln w="3175">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8" name="Text Box 26"/>
          <p:cNvSpPr txBox="1">
            <a:spLocks noChangeArrowheads="1"/>
          </p:cNvSpPr>
          <p:nvPr/>
        </p:nvSpPr>
        <p:spPr bwMode="auto">
          <a:xfrm>
            <a:off x="3335338" y="2881313"/>
            <a:ext cx="2620962" cy="369887"/>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smtClean="0">
                <a:latin typeface="+mn-lt"/>
                <a:ea typeface="MS PGothic" pitchFamily="34" charset="-128"/>
                <a:cs typeface="ＭＳ Ｐゴシック" charset="0"/>
              </a:rPr>
              <a:t>Likelihood         Prior</a:t>
            </a:r>
            <a:endParaRPr lang="en-GB" dirty="0">
              <a:solidFill>
                <a:srgbClr val="CC6600"/>
              </a:solidFill>
              <a:latin typeface="+mn-lt"/>
              <a:ea typeface="MS PGothic" pitchFamily="34" charset="-128"/>
              <a:cs typeface="ＭＳ Ｐゴシック" charset="0"/>
            </a:endParaRPr>
          </a:p>
        </p:txBody>
      </p:sp>
      <p:sp>
        <p:nvSpPr>
          <p:cNvPr id="9" name="Text Box 27"/>
          <p:cNvSpPr txBox="1">
            <a:spLocks noChangeArrowheads="1"/>
          </p:cNvSpPr>
          <p:nvPr/>
        </p:nvSpPr>
        <p:spPr bwMode="auto">
          <a:xfrm>
            <a:off x="3279775" y="4676775"/>
            <a:ext cx="3055938" cy="369888"/>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smtClean="0">
                <a:latin typeface="+mn-lt"/>
                <a:ea typeface="MS PGothic" pitchFamily="34" charset="-128"/>
                <a:cs typeface="ＭＳ Ｐゴシック" charset="0"/>
              </a:rPr>
              <a:t>Posterior          Evidence</a:t>
            </a:r>
            <a:endParaRPr lang="en-GB" dirty="0">
              <a:solidFill>
                <a:srgbClr val="CC6600"/>
              </a:solidFill>
              <a:latin typeface="+mn-lt"/>
              <a:ea typeface="MS PGothic" pitchFamily="34" charset="-128"/>
              <a:cs typeface="ＭＳ Ｐゴシック" charset="0"/>
            </a:endParaRPr>
          </a:p>
        </p:txBody>
      </p:sp>
      <p:cxnSp>
        <p:nvCxnSpPr>
          <p:cNvPr id="10" name="AutoShape 19"/>
          <p:cNvCxnSpPr>
            <a:cxnSpLocks noChangeShapeType="1"/>
          </p:cNvCxnSpPr>
          <p:nvPr/>
        </p:nvCxnSpPr>
        <p:spPr bwMode="auto">
          <a:xfrm rot="16200000" flipV="1">
            <a:off x="4735513" y="2570163"/>
            <a:ext cx="41275" cy="4733925"/>
          </a:xfrm>
          <a:prstGeom prst="curvedConnector3">
            <a:avLst>
              <a:gd name="adj1" fmla="val -2148005"/>
            </a:avLst>
          </a:prstGeom>
          <a:noFill/>
          <a:ln w="3175">
            <a:solidFill>
              <a:schemeClr val="tx2"/>
            </a:solidFill>
            <a:round/>
            <a:headEnd/>
            <a:tailEnd type="triangle" w="med" len="med"/>
          </a:ln>
          <a:extLst>
            <a:ext uri="{909E8E84-426E-40DD-AFC4-6F175D3DCCD1}">
              <a14:hiddenFill xmlns:a14="http://schemas.microsoft.com/office/drawing/2010/main">
                <a:noFill/>
              </a14:hiddenFill>
            </a:ext>
          </a:extLst>
        </p:spPr>
      </p:cxnSp>
      <p:pic>
        <p:nvPicPr>
          <p:cNvPr id="11" name="Image 14" descr="brain.pn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538" y="3040063"/>
            <a:ext cx="25336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er 18"/>
          <p:cNvGrpSpPr>
            <a:grpSpLocks/>
          </p:cNvGrpSpPr>
          <p:nvPr/>
        </p:nvGrpSpPr>
        <p:grpSpPr bwMode="auto">
          <a:xfrm>
            <a:off x="830263" y="3392488"/>
            <a:ext cx="2232025" cy="1209675"/>
            <a:chOff x="611560" y="2381672"/>
            <a:chExt cx="2232248" cy="1210444"/>
          </a:xfrm>
        </p:grpSpPr>
        <p:sp>
          <p:nvSpPr>
            <p:cNvPr id="13" name="Ellipse 19"/>
            <p:cNvSpPr/>
            <p:nvPr/>
          </p:nvSpPr>
          <p:spPr>
            <a:xfrm>
              <a:off x="1670528" y="3234701"/>
              <a:ext cx="71445"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14" name="Ellipse 20"/>
            <p:cNvSpPr/>
            <p:nvPr/>
          </p:nvSpPr>
          <p:spPr>
            <a:xfrm>
              <a:off x="741748" y="3520633"/>
              <a:ext cx="71444"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15" name="Ellipse 21"/>
            <p:cNvSpPr/>
            <p:nvPr/>
          </p:nvSpPr>
          <p:spPr>
            <a:xfrm>
              <a:off x="1098971" y="2805803"/>
              <a:ext cx="71445"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16" name="Ellipse 22"/>
            <p:cNvSpPr/>
            <p:nvPr/>
          </p:nvSpPr>
          <p:spPr>
            <a:xfrm>
              <a:off x="2670753" y="2662838"/>
              <a:ext cx="71445"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cxnSp>
          <p:nvCxnSpPr>
            <p:cNvPr id="17" name="Connecteur droit avec flèche 23"/>
            <p:cNvCxnSpPr/>
            <p:nvPr/>
          </p:nvCxnSpPr>
          <p:spPr>
            <a:xfrm flipV="1">
              <a:off x="2742198" y="2381672"/>
              <a:ext cx="101610" cy="2811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24"/>
            <p:cNvCxnSpPr/>
            <p:nvPr/>
          </p:nvCxnSpPr>
          <p:spPr>
            <a:xfrm>
              <a:off x="1114847" y="2815335"/>
              <a:ext cx="263551" cy="365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25"/>
            <p:cNvCxnSpPr/>
            <p:nvPr/>
          </p:nvCxnSpPr>
          <p:spPr>
            <a:xfrm flipV="1">
              <a:off x="1691168" y="2964654"/>
              <a:ext cx="15877" cy="28116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26"/>
            <p:cNvCxnSpPr/>
            <p:nvPr/>
          </p:nvCxnSpPr>
          <p:spPr>
            <a:xfrm flipH="1" flipV="1">
              <a:off x="611560" y="3234701"/>
              <a:ext cx="185756" cy="2986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1" name="Objet 27"/>
          <p:cNvGraphicFramePr>
            <a:graphicFrameLocks noChangeAspect="1"/>
          </p:cNvGraphicFramePr>
          <p:nvPr>
            <p:extLst>
              <p:ext uri="{D42A27DB-BD31-4B8C-83A1-F6EECF244321}">
                <p14:modId xmlns:p14="http://schemas.microsoft.com/office/powerpoint/2010/main" val="3006580712"/>
              </p:ext>
            </p:extLst>
          </p:nvPr>
        </p:nvGraphicFramePr>
        <p:xfrm>
          <a:off x="3040063" y="2438400"/>
          <a:ext cx="1668462" cy="495300"/>
        </p:xfrm>
        <a:graphic>
          <a:graphicData uri="http://schemas.openxmlformats.org/presentationml/2006/ole">
            <mc:AlternateContent xmlns:mc="http://schemas.openxmlformats.org/markup-compatibility/2006">
              <mc:Choice xmlns:v="urn:schemas-microsoft-com:vml" Requires="v">
                <p:oleObj spid="_x0000_s296052" name="Equation" r:id="rId5" imgW="685800" imgH="203200" progId="Equation.3">
                  <p:embed/>
                </p:oleObj>
              </mc:Choice>
              <mc:Fallback>
                <p:oleObj name="Equation" r:id="rId5" imgW="6858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0063" y="2438400"/>
                        <a:ext cx="16684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t 28"/>
          <p:cNvGraphicFramePr>
            <a:graphicFrameLocks noChangeAspect="1"/>
          </p:cNvGraphicFramePr>
          <p:nvPr>
            <p:extLst>
              <p:ext uri="{D42A27DB-BD31-4B8C-83A1-F6EECF244321}">
                <p14:modId xmlns:p14="http://schemas.microsoft.com/office/powerpoint/2010/main" val="3181709117"/>
              </p:ext>
            </p:extLst>
          </p:nvPr>
        </p:nvGraphicFramePr>
        <p:xfrm>
          <a:off x="4999038" y="2435225"/>
          <a:ext cx="1293812" cy="492125"/>
        </p:xfrm>
        <a:graphic>
          <a:graphicData uri="http://schemas.openxmlformats.org/presentationml/2006/ole">
            <mc:AlternateContent xmlns:mc="http://schemas.openxmlformats.org/markup-compatibility/2006">
              <mc:Choice xmlns:v="urn:schemas-microsoft-com:vml" Requires="v">
                <p:oleObj spid="_x0000_s296053" name="Equation" r:id="rId7" imgW="533169" imgH="203112" progId="Equation.3">
                  <p:embed/>
                </p:oleObj>
              </mc:Choice>
              <mc:Fallback>
                <p:oleObj name="Equation" r:id="rId7" imgW="533169" imgH="20311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9038" y="2435225"/>
                        <a:ext cx="12938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t 29"/>
          <p:cNvGraphicFramePr>
            <a:graphicFrameLocks noChangeAspect="1"/>
          </p:cNvGraphicFramePr>
          <p:nvPr>
            <p:extLst>
              <p:ext uri="{D42A27DB-BD31-4B8C-83A1-F6EECF244321}">
                <p14:modId xmlns:p14="http://schemas.microsoft.com/office/powerpoint/2010/main" val="3508712542"/>
              </p:ext>
            </p:extLst>
          </p:nvPr>
        </p:nvGraphicFramePr>
        <p:xfrm>
          <a:off x="5059363" y="5021263"/>
          <a:ext cx="1328737" cy="495300"/>
        </p:xfrm>
        <a:graphic>
          <a:graphicData uri="http://schemas.openxmlformats.org/presentationml/2006/ole">
            <mc:AlternateContent xmlns:mc="http://schemas.openxmlformats.org/markup-compatibility/2006">
              <mc:Choice xmlns:v="urn:schemas-microsoft-com:vml" Requires="v">
                <p:oleObj spid="_x0000_s296054" name="Equation" r:id="rId9" imgW="545626" imgH="203024" progId="Equation.3">
                  <p:embed/>
                </p:oleObj>
              </mc:Choice>
              <mc:Fallback>
                <p:oleObj name="Equation" r:id="rId9" imgW="545626" imgH="203024"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9363" y="5021263"/>
                        <a:ext cx="13287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t 30"/>
          <p:cNvGraphicFramePr>
            <a:graphicFrameLocks noChangeAspect="1"/>
          </p:cNvGraphicFramePr>
          <p:nvPr>
            <p:extLst>
              <p:ext uri="{D42A27DB-BD31-4B8C-83A1-F6EECF244321}">
                <p14:modId xmlns:p14="http://schemas.microsoft.com/office/powerpoint/2010/main" val="1555048786"/>
              </p:ext>
            </p:extLst>
          </p:nvPr>
        </p:nvGraphicFramePr>
        <p:xfrm>
          <a:off x="3082925" y="5027613"/>
          <a:ext cx="1666875" cy="492125"/>
        </p:xfrm>
        <a:graphic>
          <a:graphicData uri="http://schemas.openxmlformats.org/presentationml/2006/ole">
            <mc:AlternateContent xmlns:mc="http://schemas.openxmlformats.org/markup-compatibility/2006">
              <mc:Choice xmlns:v="urn:schemas-microsoft-com:vml" Requires="v">
                <p:oleObj spid="_x0000_s296055" name="Equation" r:id="rId11" imgW="685800" imgH="203200" progId="Equation.3">
                  <p:embed/>
                </p:oleObj>
              </mc:Choice>
              <mc:Fallback>
                <p:oleObj name="Equation" r:id="rId11" imgW="685800" imgH="203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82925" y="5027613"/>
                        <a:ext cx="16668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 Box 26"/>
          <p:cNvSpPr txBox="1">
            <a:spLocks noChangeArrowheads="1"/>
          </p:cNvSpPr>
          <p:nvPr/>
        </p:nvSpPr>
        <p:spPr bwMode="auto">
          <a:xfrm>
            <a:off x="3444875" y="1524000"/>
            <a:ext cx="2803525" cy="461962"/>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sz="2400" dirty="0" smtClean="0">
                <a:solidFill>
                  <a:schemeClr val="accent6"/>
                </a:solidFill>
                <a:latin typeface="+mn-lt"/>
                <a:ea typeface="MS PGothic" pitchFamily="34" charset="-128"/>
                <a:cs typeface="ＭＳ Ｐゴシック" charset="0"/>
              </a:rPr>
              <a:t>Forward Problem</a:t>
            </a:r>
            <a:endParaRPr lang="en-GB" sz="2400" dirty="0">
              <a:solidFill>
                <a:schemeClr val="accent6"/>
              </a:solidFill>
              <a:latin typeface="+mn-lt"/>
              <a:ea typeface="MS PGothic" pitchFamily="34" charset="-128"/>
              <a:cs typeface="ＭＳ Ｐゴシック" charset="0"/>
            </a:endParaRPr>
          </a:p>
        </p:txBody>
      </p:sp>
      <p:sp>
        <p:nvSpPr>
          <p:cNvPr id="26" name="Text Box 26"/>
          <p:cNvSpPr txBox="1">
            <a:spLocks noChangeArrowheads="1"/>
          </p:cNvSpPr>
          <p:nvPr/>
        </p:nvSpPr>
        <p:spPr bwMode="auto">
          <a:xfrm>
            <a:off x="3454400" y="6019800"/>
            <a:ext cx="2717800" cy="461962"/>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sz="2400" dirty="0" smtClean="0">
                <a:solidFill>
                  <a:srgbClr val="FF0000"/>
                </a:solidFill>
                <a:latin typeface="+mn-lt"/>
                <a:ea typeface="MS PGothic" pitchFamily="34" charset="-128"/>
                <a:cs typeface="ＭＳ Ｐゴシック" charset="0"/>
              </a:rPr>
              <a:t>Inverse Problem</a:t>
            </a:r>
            <a:endParaRPr lang="en-GB" sz="2400" dirty="0">
              <a:solidFill>
                <a:srgbClr val="FF0000"/>
              </a:solidFill>
              <a:latin typeface="+mn-lt"/>
              <a:ea typeface="MS PGothic" pitchFamily="34" charset="-128"/>
              <a:cs typeface="ＭＳ Ｐゴシック"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967913750"/>
              </p:ext>
            </p:extLst>
          </p:nvPr>
        </p:nvGraphicFramePr>
        <p:xfrm>
          <a:off x="7366000" y="2495550"/>
          <a:ext cx="354013" cy="403225"/>
        </p:xfrm>
        <a:graphic>
          <a:graphicData uri="http://schemas.openxmlformats.org/presentationml/2006/ole">
            <mc:AlternateContent xmlns:mc="http://schemas.openxmlformats.org/markup-compatibility/2006">
              <mc:Choice xmlns:v="urn:schemas-microsoft-com:vml" Requires="v">
                <p:oleObj spid="_x0000_s296056" name="Equation" r:id="rId13" imgW="139579" imgH="164957" progId="Equation.3">
                  <p:embed/>
                </p:oleObj>
              </mc:Choice>
              <mc:Fallback>
                <p:oleObj name="Equation" r:id="rId13" imgW="139579" imgH="164957"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66000" y="2495550"/>
                        <a:ext cx="35401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039543253"/>
              </p:ext>
            </p:extLst>
          </p:nvPr>
        </p:nvGraphicFramePr>
        <p:xfrm>
          <a:off x="649288" y="5232400"/>
          <a:ext cx="309562" cy="427038"/>
        </p:xfrm>
        <a:graphic>
          <a:graphicData uri="http://schemas.openxmlformats.org/presentationml/2006/ole">
            <mc:AlternateContent xmlns:mc="http://schemas.openxmlformats.org/markup-compatibility/2006">
              <mc:Choice xmlns:v="urn:schemas-microsoft-com:vml" Requires="v">
                <p:oleObj spid="_x0000_s296057" name="Equation" r:id="rId15" imgW="126725" imgH="177415" progId="Equation.3">
                  <p:embed/>
                </p:oleObj>
              </mc:Choice>
              <mc:Fallback>
                <p:oleObj name="Equation" r:id="rId15" imgW="126725" imgH="177415"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9288" y="5232400"/>
                        <a:ext cx="3095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 Box 26"/>
          <p:cNvSpPr txBox="1">
            <a:spLocks noChangeArrowheads="1"/>
          </p:cNvSpPr>
          <p:nvPr/>
        </p:nvSpPr>
        <p:spPr bwMode="auto">
          <a:xfrm>
            <a:off x="7632700" y="2513013"/>
            <a:ext cx="728663" cy="368300"/>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smtClean="0">
                <a:latin typeface="+mn-lt"/>
                <a:ea typeface="MS PGothic" pitchFamily="34" charset="-128"/>
                <a:cs typeface="ＭＳ Ｐゴシック" charset="0"/>
              </a:rPr>
              <a:t>Data</a:t>
            </a:r>
            <a:endParaRPr lang="en-GB" dirty="0">
              <a:solidFill>
                <a:srgbClr val="CC6600"/>
              </a:solidFill>
              <a:latin typeface="+mn-lt"/>
              <a:ea typeface="MS PGothic" pitchFamily="34" charset="-128"/>
              <a:cs typeface="ＭＳ Ｐゴシック" charset="0"/>
            </a:endParaRPr>
          </a:p>
        </p:txBody>
      </p:sp>
      <p:sp>
        <p:nvSpPr>
          <p:cNvPr id="31" name="Text Box 26"/>
          <p:cNvSpPr txBox="1">
            <a:spLocks noChangeArrowheads="1"/>
          </p:cNvSpPr>
          <p:nvPr/>
        </p:nvSpPr>
        <p:spPr bwMode="auto">
          <a:xfrm>
            <a:off x="922338" y="5268913"/>
            <a:ext cx="1498600" cy="368300"/>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smtClean="0">
                <a:latin typeface="+mn-lt"/>
                <a:ea typeface="MS PGothic" pitchFamily="34" charset="-128"/>
                <a:cs typeface="ＭＳ Ｐゴシック" charset="0"/>
              </a:rPr>
              <a:t>Parameters</a:t>
            </a:r>
            <a:endParaRPr lang="en-GB" dirty="0">
              <a:solidFill>
                <a:srgbClr val="CC6600"/>
              </a:solidFill>
              <a:latin typeface="+mn-lt"/>
              <a:ea typeface="MS PGothic" pitchFamily="34" charset="-128"/>
              <a:cs typeface="ＭＳ Ｐゴシック" charset="0"/>
            </a:endParaRPr>
          </a:p>
        </p:txBody>
      </p:sp>
    </p:spTree>
    <p:extLst>
      <p:ext uri="{BB962C8B-B14F-4D97-AF65-F5344CB8AC3E}">
        <p14:creationId xmlns:p14="http://schemas.microsoft.com/office/powerpoint/2010/main" val="1298033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ext Box 24"/>
          <p:cNvSpPr txBox="1">
            <a:spLocks noChangeArrowheads="1"/>
          </p:cNvSpPr>
          <p:nvPr/>
        </p:nvSpPr>
        <p:spPr bwMode="auto">
          <a:xfrm>
            <a:off x="304800" y="3897868"/>
            <a:ext cx="35092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GB" dirty="0">
                <a:ea typeface="MS PGothic" pitchFamily="34" charset="-128"/>
                <a:cs typeface="Arial" charset="0"/>
                <a:sym typeface="Symbol" pitchFamily="18" charset="2"/>
              </a:rPr>
              <a:t> </a:t>
            </a:r>
            <a:r>
              <a:rPr lang="en-GB" dirty="0">
                <a:ea typeface="MS PGothic" pitchFamily="34" charset="-128"/>
                <a:cs typeface="Arial" charset="0"/>
              </a:rPr>
              <a:t>DCM for </a:t>
            </a:r>
            <a:r>
              <a:rPr lang="en-GB" dirty="0" smtClean="0">
                <a:ea typeface="MS PGothic" pitchFamily="34" charset="-128"/>
                <a:cs typeface="Arial" charset="0"/>
              </a:rPr>
              <a:t>cross-spectral density</a:t>
            </a:r>
            <a:endParaRPr lang="en-GB" dirty="0">
              <a:ea typeface="MS PGothic" pitchFamily="34" charset="-128"/>
              <a:cs typeface="Arial" charset="0"/>
            </a:endParaRPr>
          </a:p>
        </p:txBody>
      </p:sp>
      <p:sp>
        <p:nvSpPr>
          <p:cNvPr id="299011" name="Text Box 24"/>
          <p:cNvSpPr txBox="1">
            <a:spLocks noChangeArrowheads="1"/>
          </p:cNvSpPr>
          <p:nvPr/>
        </p:nvSpPr>
        <p:spPr bwMode="auto">
          <a:xfrm>
            <a:off x="304800" y="3012043"/>
            <a:ext cx="36760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r>
              <a:rPr lang="en-GB" dirty="0">
                <a:ea typeface="MS PGothic" pitchFamily="34" charset="-128"/>
                <a:cs typeface="Arial" charset="0"/>
                <a:sym typeface="Symbol" pitchFamily="18" charset="2"/>
              </a:rPr>
              <a:t> DCM for </a:t>
            </a:r>
            <a:r>
              <a:rPr lang="en-GB" dirty="0" smtClean="0">
                <a:ea typeface="MS PGothic" pitchFamily="34" charset="-128"/>
                <a:cs typeface="Arial" charset="0"/>
                <a:sym typeface="Symbol" pitchFamily="18" charset="2"/>
              </a:rPr>
              <a:t>event-related potentials</a:t>
            </a:r>
            <a:endParaRPr lang="en-GB" dirty="0">
              <a:ea typeface="MS PGothic" pitchFamily="34" charset="-128"/>
              <a:cs typeface="Arial" charset="0"/>
            </a:endParaRPr>
          </a:p>
        </p:txBody>
      </p:sp>
      <p:sp>
        <p:nvSpPr>
          <p:cNvPr id="299012" name="Text Box 24"/>
          <p:cNvSpPr txBox="1">
            <a:spLocks noChangeArrowheads="1"/>
          </p:cNvSpPr>
          <p:nvPr/>
        </p:nvSpPr>
        <p:spPr bwMode="auto">
          <a:xfrm>
            <a:off x="333375" y="5029200"/>
            <a:ext cx="3248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GB" dirty="0">
                <a:ea typeface="MS PGothic" pitchFamily="34" charset="-128"/>
                <a:cs typeface="Arial" charset="0"/>
                <a:sym typeface="Symbol" pitchFamily="18" charset="2"/>
              </a:rPr>
              <a:t> DCM for induced responses</a:t>
            </a:r>
            <a:r>
              <a:rPr lang="en-GB" dirty="0">
                <a:ea typeface="MS PGothic" pitchFamily="34" charset="-128"/>
                <a:cs typeface="Arial" charset="0"/>
              </a:rPr>
              <a:t> </a:t>
            </a:r>
          </a:p>
        </p:txBody>
      </p:sp>
      <p:sp>
        <p:nvSpPr>
          <p:cNvPr id="299013" name="Text Box 24"/>
          <p:cNvSpPr txBox="1">
            <a:spLocks noChangeArrowheads="1"/>
          </p:cNvSpPr>
          <p:nvPr/>
        </p:nvSpPr>
        <p:spPr bwMode="auto">
          <a:xfrm>
            <a:off x="333375" y="5943600"/>
            <a:ext cx="2867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GB" dirty="0">
                <a:ea typeface="MS PGothic" pitchFamily="34" charset="-128"/>
                <a:cs typeface="Arial" charset="0"/>
                <a:sym typeface="Symbol" pitchFamily="18" charset="2"/>
              </a:rPr>
              <a:t> DCM for phase coupling</a:t>
            </a:r>
            <a:r>
              <a:rPr lang="en-GB" dirty="0">
                <a:ea typeface="MS PGothic" pitchFamily="34" charset="-128"/>
                <a:cs typeface="Arial" charset="0"/>
              </a:rPr>
              <a:t> </a:t>
            </a:r>
          </a:p>
        </p:txBody>
      </p:sp>
      <p:pic>
        <p:nvPicPr>
          <p:cNvPr id="29919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5468" y="5507356"/>
            <a:ext cx="2216943" cy="108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197" name="Text Box 3"/>
          <p:cNvSpPr txBox="1">
            <a:spLocks noChangeArrowheads="1"/>
          </p:cNvSpPr>
          <p:nvPr/>
        </p:nvSpPr>
        <p:spPr bwMode="auto">
          <a:xfrm>
            <a:off x="685800" y="1108111"/>
            <a:ext cx="473879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US" sz="2800" b="1" dirty="0" smtClean="0">
                <a:cs typeface="Arial" charset="0"/>
              </a:rPr>
              <a:t>Dynamic Causal Modelling</a:t>
            </a:r>
            <a:br>
              <a:rPr lang="en-US" sz="2800" b="1" dirty="0" smtClean="0">
                <a:cs typeface="Arial" charset="0"/>
              </a:rPr>
            </a:br>
            <a:r>
              <a:rPr lang="en-US" sz="2800" b="1" dirty="0" smtClean="0">
                <a:cs typeface="Arial" charset="0"/>
              </a:rPr>
              <a:t>for </a:t>
            </a:r>
            <a:r>
              <a:rPr lang="en-US" sz="2800" b="1" dirty="0">
                <a:cs typeface="Arial" charset="0"/>
              </a:rPr>
              <a:t>M/EEG</a:t>
            </a:r>
          </a:p>
        </p:txBody>
      </p:sp>
      <p:grpSp>
        <p:nvGrpSpPr>
          <p:cNvPr id="190" name="Group 189"/>
          <p:cNvGrpSpPr/>
          <p:nvPr/>
        </p:nvGrpSpPr>
        <p:grpSpPr>
          <a:xfrm>
            <a:off x="6019800" y="825070"/>
            <a:ext cx="1995665" cy="1384729"/>
            <a:chOff x="5121275" y="4064000"/>
            <a:chExt cx="2200275" cy="1606550"/>
          </a:xfrm>
        </p:grpSpPr>
        <p:pic>
          <p:nvPicPr>
            <p:cNvPr id="191" name="Picture 190" descr="blue_brain_2.jpg"/>
            <p:cNvPicPr>
              <a:picLocks noChangeAspect="1"/>
            </p:cNvPicPr>
            <p:nvPr/>
          </p:nvPicPr>
          <p:blipFill>
            <a:blip r:embed="rId4" cstate="print"/>
            <a:stretch>
              <a:fillRect/>
            </a:stretch>
          </p:blipFill>
          <p:spPr>
            <a:xfrm>
              <a:off x="5121275" y="4064000"/>
              <a:ext cx="2200275" cy="1606550"/>
            </a:xfrm>
            <a:prstGeom prst="rect">
              <a:avLst/>
            </a:prstGeom>
            <a:effectLst>
              <a:outerShdw blurRad="165100" dist="50800" dir="7260000" sx="105000" sy="105000" algn="ctr" rotWithShape="0">
                <a:srgbClr val="000000">
                  <a:alpha val="52000"/>
                </a:srgbClr>
              </a:outerShdw>
            </a:effectLst>
          </p:spPr>
        </p:pic>
        <p:grpSp>
          <p:nvGrpSpPr>
            <p:cNvPr id="192" name="Group 18"/>
            <p:cNvGrpSpPr>
              <a:grpSpLocks/>
            </p:cNvGrpSpPr>
            <p:nvPr/>
          </p:nvGrpSpPr>
          <p:grpSpPr bwMode="auto">
            <a:xfrm>
              <a:off x="5958140" y="4589517"/>
              <a:ext cx="696653" cy="612138"/>
              <a:chOff x="1924050" y="2657475"/>
              <a:chExt cx="904875" cy="695325"/>
            </a:xfrm>
          </p:grpSpPr>
          <p:sp>
            <p:nvSpPr>
              <p:cNvPr id="194" name="Oval 193"/>
              <p:cNvSpPr/>
              <p:nvPr/>
            </p:nvSpPr>
            <p:spPr>
              <a:xfrm>
                <a:off x="1923723" y="3095599"/>
                <a:ext cx="239190" cy="257863"/>
              </a:xfrm>
              <a:prstGeom prst="ellipse">
                <a:avLst/>
              </a:prstGeom>
              <a:solidFill>
                <a:schemeClr val="bg1">
                  <a:alpha val="65000"/>
                </a:schemeClr>
              </a:solidFill>
              <a:ln w="25400" cmpd="sng">
                <a:solidFill>
                  <a:schemeClr val="bg1">
                    <a:alpha val="7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00"/>
              </a:p>
            </p:txBody>
          </p:sp>
          <p:sp>
            <p:nvSpPr>
              <p:cNvPr id="195" name="Oval 194"/>
              <p:cNvSpPr/>
              <p:nvPr/>
            </p:nvSpPr>
            <p:spPr>
              <a:xfrm>
                <a:off x="2589744" y="2933308"/>
                <a:ext cx="239190" cy="257863"/>
              </a:xfrm>
              <a:prstGeom prst="ellipse">
                <a:avLst/>
              </a:prstGeom>
              <a:solidFill>
                <a:schemeClr val="bg1">
                  <a:alpha val="65000"/>
                </a:schemeClr>
              </a:solidFill>
              <a:ln w="25400" cmpd="sng">
                <a:solidFill>
                  <a:schemeClr val="bg1">
                    <a:alpha val="7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00"/>
              </a:p>
            </p:txBody>
          </p:sp>
          <p:sp>
            <p:nvSpPr>
              <p:cNvPr id="196" name="Oval 195"/>
              <p:cNvSpPr/>
              <p:nvPr/>
            </p:nvSpPr>
            <p:spPr>
              <a:xfrm>
                <a:off x="2400041" y="2657414"/>
                <a:ext cx="239190" cy="257862"/>
              </a:xfrm>
              <a:prstGeom prst="ellipse">
                <a:avLst/>
              </a:prstGeom>
              <a:solidFill>
                <a:schemeClr val="bg1">
                  <a:alpha val="65000"/>
                </a:schemeClr>
              </a:solidFill>
              <a:ln w="25400" cmpd="sng">
                <a:solidFill>
                  <a:schemeClr val="bg1">
                    <a:alpha val="7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00"/>
              </a:p>
            </p:txBody>
          </p:sp>
          <p:cxnSp>
            <p:nvCxnSpPr>
              <p:cNvPr id="197" name="Straight Arrow Connector 196"/>
              <p:cNvCxnSpPr>
                <a:stCxn id="196" idx="3"/>
                <a:endCxn id="194" idx="7"/>
              </p:cNvCxnSpPr>
              <p:nvPr/>
            </p:nvCxnSpPr>
            <p:spPr>
              <a:xfrm rot="5400000">
                <a:off x="2153447" y="2851820"/>
                <a:ext cx="256059" cy="307237"/>
              </a:xfrm>
              <a:prstGeom prst="straightConnector1">
                <a:avLst/>
              </a:prstGeom>
              <a:ln w="25400" cmpd="sng">
                <a:solidFill>
                  <a:schemeClr val="bg1">
                    <a:alpha val="73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a:stCxn id="195" idx="3"/>
              </p:cNvCxnSpPr>
              <p:nvPr/>
            </p:nvCxnSpPr>
            <p:spPr>
              <a:xfrm rot="5400000">
                <a:off x="2398634" y="2965007"/>
                <a:ext cx="37868" cy="414460"/>
              </a:xfrm>
              <a:prstGeom prst="straightConnector1">
                <a:avLst/>
              </a:prstGeom>
              <a:ln w="25400" cmpd="sng">
                <a:solidFill>
                  <a:schemeClr val="bg1">
                    <a:alpha val="73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a:stCxn id="195" idx="7"/>
              </p:cNvCxnSpPr>
              <p:nvPr/>
            </p:nvCxnSpPr>
            <p:spPr>
              <a:xfrm rot="16200000" flipV="1">
                <a:off x="2635290" y="2812584"/>
                <a:ext cx="189340" cy="127843"/>
              </a:xfrm>
              <a:prstGeom prst="straightConnector1">
                <a:avLst/>
              </a:prstGeom>
              <a:ln w="25400" cmpd="sng">
                <a:solidFill>
                  <a:schemeClr val="bg1">
                    <a:alpha val="73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193" name="Straight Arrow Connector 192"/>
            <p:cNvCxnSpPr/>
            <p:nvPr/>
          </p:nvCxnSpPr>
          <p:spPr>
            <a:xfrm rot="5400000" flipH="1" flipV="1">
              <a:off x="6265862" y="5349876"/>
              <a:ext cx="587375" cy="6350"/>
            </a:xfrm>
            <a:prstGeom prst="straightConnector1">
              <a:avLst/>
            </a:prstGeom>
            <a:ln w="254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grpSp>
      <p:pic>
        <p:nvPicPr>
          <p:cNvPr id="2969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4075" y="2514600"/>
            <a:ext cx="4060663" cy="2760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6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5346214"/>
            <a:ext cx="198120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GB" dirty="0"/>
              <a:t>Software: </a:t>
            </a:r>
            <a:r>
              <a:rPr lang="en-GB" b="1" dirty="0" smtClean="0"/>
              <a:t>SPM12</a:t>
            </a:r>
            <a:endParaRPr lang="en-US" b="1" dirty="0"/>
          </a:p>
        </p:txBody>
      </p:sp>
      <p:sp>
        <p:nvSpPr>
          <p:cNvPr id="227331" name="Rectangle 3"/>
          <p:cNvSpPr>
            <a:spLocks noGrp="1" noChangeArrowheads="1"/>
          </p:cNvSpPr>
          <p:nvPr>
            <p:ph type="body" idx="1"/>
          </p:nvPr>
        </p:nvSpPr>
        <p:spPr>
          <a:xfrm>
            <a:off x="304800" y="1447800"/>
            <a:ext cx="8574088" cy="5105400"/>
          </a:xfrm>
        </p:spPr>
        <p:txBody>
          <a:bodyPr/>
          <a:lstStyle/>
          <a:p>
            <a:r>
              <a:rPr lang="en-GB" dirty="0"/>
              <a:t>Free and Open Source Software (GPL</a:t>
            </a:r>
            <a:r>
              <a:rPr lang="en-GB" dirty="0" smtClean="0"/>
              <a:t>)</a:t>
            </a:r>
            <a:br>
              <a:rPr lang="en-GB" dirty="0" smtClean="0"/>
            </a:br>
            <a:endParaRPr lang="en-GB" sz="1400" dirty="0"/>
          </a:p>
          <a:p>
            <a:r>
              <a:rPr lang="en-GB" dirty="0"/>
              <a:t>Requirements:</a:t>
            </a:r>
          </a:p>
          <a:p>
            <a:pPr lvl="1">
              <a:buFont typeface="Wingdings" panose="05000000000000000000" pitchFamily="2" charset="2"/>
              <a:buChar char="Ø"/>
            </a:pPr>
            <a:r>
              <a:rPr lang="en-GB" dirty="0"/>
              <a:t>MATLAB: </a:t>
            </a:r>
            <a:r>
              <a:rPr lang="en-GB" b="1" dirty="0" smtClean="0"/>
              <a:t>7.4</a:t>
            </a:r>
            <a:r>
              <a:rPr lang="en-GB" dirty="0" smtClean="0"/>
              <a:t> </a:t>
            </a:r>
            <a:r>
              <a:rPr lang="en-GB" dirty="0"/>
              <a:t>(</a:t>
            </a:r>
            <a:r>
              <a:rPr lang="en-GB" dirty="0" smtClean="0"/>
              <a:t>R2007a) </a:t>
            </a:r>
            <a:r>
              <a:rPr lang="en-GB" dirty="0"/>
              <a:t>to </a:t>
            </a:r>
            <a:r>
              <a:rPr lang="en-GB" b="1" dirty="0" smtClean="0"/>
              <a:t>9.2</a:t>
            </a:r>
            <a:r>
              <a:rPr lang="en-GB" dirty="0" smtClean="0"/>
              <a:t> </a:t>
            </a:r>
            <a:r>
              <a:rPr lang="en-GB" dirty="0"/>
              <a:t>(</a:t>
            </a:r>
            <a:r>
              <a:rPr lang="en-GB" dirty="0" smtClean="0"/>
              <a:t>R2017a</a:t>
            </a:r>
            <a:r>
              <a:rPr lang="en-GB" dirty="0" smtClean="0"/>
              <a:t>)</a:t>
            </a:r>
            <a:r>
              <a:rPr lang="en-GB" dirty="0"/>
              <a:t/>
            </a:r>
            <a:br>
              <a:rPr lang="en-GB" dirty="0"/>
            </a:br>
            <a:r>
              <a:rPr lang="en-GB" dirty="0"/>
              <a:t>no </a:t>
            </a:r>
            <a:r>
              <a:rPr lang="en-GB" dirty="0" err="1"/>
              <a:t>MathWorks</a:t>
            </a:r>
            <a:r>
              <a:rPr lang="en-GB" dirty="0"/>
              <a:t> toolboxes </a:t>
            </a:r>
            <a:r>
              <a:rPr lang="en-GB" dirty="0" smtClean="0"/>
              <a:t>required</a:t>
            </a:r>
            <a:br>
              <a:rPr lang="en-GB" dirty="0" smtClean="0"/>
            </a:br>
            <a:endParaRPr lang="en-GB" sz="1050" dirty="0"/>
          </a:p>
          <a:p>
            <a:pPr lvl="1">
              <a:buFont typeface="Wingdings" panose="05000000000000000000" pitchFamily="2" charset="2"/>
              <a:buChar char="Ø"/>
            </a:pPr>
            <a:r>
              <a:rPr lang="en-GB" dirty="0"/>
              <a:t>Supported </a:t>
            </a:r>
            <a:r>
              <a:rPr lang="en-GB" dirty="0" smtClean="0"/>
              <a:t>platforms:</a:t>
            </a:r>
            <a:br>
              <a:rPr lang="en-GB" dirty="0" smtClean="0"/>
            </a:br>
            <a:r>
              <a:rPr lang="en-GB" dirty="0" smtClean="0"/>
              <a:t>Linux, Windows and Mac</a:t>
            </a:r>
            <a:br>
              <a:rPr lang="en-GB" dirty="0" smtClean="0"/>
            </a:br>
            <a:endParaRPr lang="en-GB" sz="1400" dirty="0"/>
          </a:p>
          <a:p>
            <a:pPr>
              <a:lnSpc>
                <a:spcPct val="90000"/>
              </a:lnSpc>
            </a:pPr>
            <a:r>
              <a:rPr lang="en-GB" dirty="0"/>
              <a:t>File formats:</a:t>
            </a:r>
          </a:p>
          <a:p>
            <a:pPr lvl="1">
              <a:lnSpc>
                <a:spcPct val="90000"/>
              </a:lnSpc>
            </a:pPr>
            <a:r>
              <a:rPr lang="en-GB" dirty="0"/>
              <a:t>Volumetric images: </a:t>
            </a:r>
            <a:r>
              <a:rPr lang="en-GB" dirty="0" err="1"/>
              <a:t>NIfTI</a:t>
            </a:r>
            <a:r>
              <a:rPr lang="en-GB" dirty="0"/>
              <a:t> (DICOM import)</a:t>
            </a:r>
          </a:p>
          <a:p>
            <a:pPr lvl="1">
              <a:lnSpc>
                <a:spcPct val="90000"/>
              </a:lnSpc>
            </a:pPr>
            <a:r>
              <a:rPr lang="en-GB" dirty="0"/>
              <a:t>Geometric images: </a:t>
            </a:r>
            <a:r>
              <a:rPr lang="en-GB" dirty="0" err="1"/>
              <a:t>GIfTI</a:t>
            </a:r>
            <a:endParaRPr lang="en-GB" dirty="0"/>
          </a:p>
          <a:p>
            <a:pPr lvl="1">
              <a:lnSpc>
                <a:spcPct val="90000"/>
              </a:lnSpc>
            </a:pPr>
            <a:r>
              <a:rPr lang="en-GB" dirty="0"/>
              <a:t>M/EEG: most manufacturers (</a:t>
            </a:r>
            <a:r>
              <a:rPr lang="en-GB" dirty="0" err="1"/>
              <a:t>FieldTrip’s</a:t>
            </a:r>
            <a:r>
              <a:rPr lang="en-GB" dirty="0"/>
              <a:t> </a:t>
            </a:r>
            <a:r>
              <a:rPr lang="en-GB" i="1" dirty="0" err="1"/>
              <a:t>fileio</a:t>
            </a:r>
            <a:r>
              <a:rPr lang="en-GB" dirty="0" smtClean="0"/>
              <a:t>)</a:t>
            </a:r>
            <a:br>
              <a:rPr lang="en-GB" dirty="0" smtClean="0"/>
            </a:br>
            <a:endParaRPr lang="en-GB" sz="1400" dirty="0"/>
          </a:p>
          <a:p>
            <a:r>
              <a:rPr lang="en-GB" dirty="0" smtClean="0"/>
              <a:t>Standalone version </a:t>
            </a:r>
            <a:r>
              <a:rPr lang="en-GB" dirty="0"/>
              <a:t>available</a:t>
            </a:r>
            <a:r>
              <a:rPr lang="en-GB" dirty="0" smtClean="0"/>
              <a:t>.</a:t>
            </a:r>
          </a:p>
        </p:txBody>
      </p:sp>
      <p:pic>
        <p:nvPicPr>
          <p:cNvPr id="227334" name="Picture 6" descr="mat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8832" y="4531568"/>
            <a:ext cx="1921768" cy="19217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9077" y="1530749"/>
            <a:ext cx="2546323" cy="2546323"/>
          </a:xfrm>
          <a:prstGeom prst="rect">
            <a:avLst/>
          </a:prstGeom>
        </p:spPr>
      </p:pic>
    </p:spTree>
    <p:extLst>
      <p:ext uri="{BB962C8B-B14F-4D97-AF65-F5344CB8AC3E}">
        <p14:creationId xmlns:p14="http://schemas.microsoft.com/office/powerpoint/2010/main" val="1609295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GB" b="1" dirty="0"/>
              <a:t>SPM Website</a:t>
            </a:r>
            <a:endParaRPr lang="en-US" b="1" dirty="0"/>
          </a:p>
        </p:txBody>
      </p:sp>
      <p:sp>
        <p:nvSpPr>
          <p:cNvPr id="217091" name="Rectangle 3"/>
          <p:cNvSpPr>
            <a:spLocks noChangeArrowheads="1"/>
          </p:cNvSpPr>
          <p:nvPr/>
        </p:nvSpPr>
        <p:spPr bwMode="auto">
          <a:xfrm>
            <a:off x="5410200" y="3048000"/>
            <a:ext cx="3581400" cy="2667000"/>
          </a:xfrm>
          <a:prstGeom prst="rect">
            <a:avLst/>
          </a:prstGeom>
          <a:noFill/>
          <a:ln>
            <a:noFill/>
          </a:ln>
          <a:effectLst/>
          <a:extLst>
            <a:ext uri="{909E8E84-426E-40DD-AFC4-6F175D3DCCD1}">
              <a14:hiddenFill xmlns:a14="http://schemas.microsoft.com/office/drawing/2010/main">
                <a:gradFill rotWithShape="0">
                  <a:gsLst>
                    <a:gs pos="0">
                      <a:srgbClr val="081D58">
                        <a:gamma/>
                        <a:shade val="29804"/>
                        <a:invGamma/>
                      </a:srgbClr>
                    </a:gs>
                    <a:gs pos="50000">
                      <a:srgbClr val="081D58"/>
                    </a:gs>
                    <a:gs pos="100000">
                      <a:srgbClr val="081D58">
                        <a:gamma/>
                        <a:shade val="29804"/>
                        <a:invGamma/>
                      </a:srgbClr>
                    </a:gs>
                  </a:gsLst>
                  <a:lin ang="2700000" scaled="1"/>
                </a:gradFill>
              </a14:hiddenFill>
            </a:ext>
            <a:ext uri="{91240B29-F687-4F45-9708-019B960494DF}">
              <a14:hiddenLine xmlns:a14="http://schemas.microsoft.com/office/drawing/2010/main" w="47625" cmpd="thickThin">
                <a:solidFill>
                  <a:srgbClr val="C1CEFF"/>
                </a:solidFill>
                <a:miter lim="800000"/>
                <a:headEnd/>
                <a:tailEnd/>
              </a14:hiddenLine>
            </a:ext>
            <a:ext uri="{AF507438-7753-43E0-B8FC-AC1667EBCBE1}">
              <a14:hiddenEffects xmlns:a14="http://schemas.microsoft.com/office/drawing/2010/main">
                <a:effectLst>
                  <a:outerShdw dist="71842" dir="2700000" algn="ctr" rotWithShape="0">
                    <a:srgbClr val="000000">
                      <a:alpha val="50000"/>
                    </a:srgbClr>
                  </a:outerShdw>
                </a:effectLst>
              </a14:hiddenEffects>
            </a:ext>
          </a:extLst>
        </p:spPr>
        <p:txBody>
          <a:bodyPr lIns="90488" tIns="44450" rIns="90488" bIns="44450"/>
          <a:lstStyle/>
          <a:p>
            <a:pPr marL="190500" indent="-190500" eaLnBrk="1" hangingPunct="1">
              <a:spcBef>
                <a:spcPct val="20000"/>
              </a:spcBef>
              <a:buClr>
                <a:srgbClr val="993366"/>
              </a:buClr>
              <a:buFont typeface="Wingdings" pitchFamily="2" charset="2"/>
              <a:buChar char="q"/>
            </a:pPr>
            <a:r>
              <a:rPr lang="en-GB" sz="2400" dirty="0" smtClean="0"/>
              <a:t> SPM software</a:t>
            </a:r>
            <a:br>
              <a:rPr lang="en-GB" sz="2400" dirty="0" smtClean="0"/>
            </a:br>
            <a:endParaRPr lang="en-GB" sz="2400" i="1" dirty="0">
              <a:solidFill>
                <a:schemeClr val="accent2"/>
              </a:solidFill>
            </a:endParaRPr>
          </a:p>
          <a:p>
            <a:pPr marL="190500" indent="-190500" eaLnBrk="1" hangingPunct="1">
              <a:spcBef>
                <a:spcPct val="20000"/>
              </a:spcBef>
              <a:buClr>
                <a:srgbClr val="993366"/>
              </a:buClr>
              <a:buFont typeface="Wingdings" pitchFamily="2" charset="2"/>
              <a:buChar char="q"/>
            </a:pPr>
            <a:r>
              <a:rPr lang="en-GB" sz="2400" dirty="0"/>
              <a:t> Documentation &amp; </a:t>
            </a:r>
            <a:br>
              <a:rPr lang="en-GB" sz="2400" dirty="0"/>
            </a:br>
            <a:r>
              <a:rPr lang="en-GB" sz="2400" dirty="0"/>
              <a:t>  </a:t>
            </a:r>
            <a:r>
              <a:rPr lang="en-GB" sz="2400" dirty="0" smtClean="0"/>
              <a:t>Bibliography</a:t>
            </a:r>
            <a:br>
              <a:rPr lang="en-GB" sz="2400" dirty="0" smtClean="0"/>
            </a:br>
            <a:endParaRPr lang="en-GB" sz="2400" dirty="0"/>
          </a:p>
          <a:p>
            <a:pPr marL="190500" indent="-190500" eaLnBrk="1" hangingPunct="1">
              <a:spcBef>
                <a:spcPct val="20000"/>
              </a:spcBef>
              <a:buClr>
                <a:srgbClr val="993366"/>
              </a:buClr>
              <a:buFont typeface="Wingdings" pitchFamily="2" charset="2"/>
              <a:buChar char="q"/>
            </a:pPr>
            <a:r>
              <a:rPr lang="en-GB" sz="2400" dirty="0" smtClean="0"/>
              <a:t> Example </a:t>
            </a:r>
            <a:r>
              <a:rPr lang="en-GB" sz="2400" dirty="0"/>
              <a:t>data sets</a:t>
            </a:r>
          </a:p>
          <a:p>
            <a:pPr eaLnBrk="1" hangingPunct="1">
              <a:spcBef>
                <a:spcPct val="20000"/>
              </a:spcBef>
              <a:buClr>
                <a:srgbClr val="993366"/>
              </a:buClr>
            </a:pPr>
            <a:endParaRPr lang="en-GB" sz="2400" dirty="0"/>
          </a:p>
        </p:txBody>
      </p:sp>
      <p:sp>
        <p:nvSpPr>
          <p:cNvPr id="217092" name="Rectangle 4"/>
          <p:cNvSpPr>
            <a:spLocks noChangeArrowheads="1"/>
          </p:cNvSpPr>
          <p:nvPr/>
        </p:nvSpPr>
        <p:spPr bwMode="auto">
          <a:xfrm>
            <a:off x="1753375" y="1527175"/>
            <a:ext cx="563725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sz="2800" b="1" i="1" dirty="0"/>
              <a:t>http://www.fil.ion.ucl.ac.uk/spm/</a:t>
            </a:r>
          </a:p>
        </p:txBody>
      </p:sp>
      <p:pic>
        <p:nvPicPr>
          <p:cNvPr id="217093"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109" y="2362200"/>
            <a:ext cx="5153891" cy="397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25533</TotalTime>
  <Words>650</Words>
  <Application>Microsoft Office PowerPoint</Application>
  <PresentationFormat>On-screen Show (4:3)</PresentationFormat>
  <Paragraphs>137</Paragraphs>
  <Slides>13</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Default Design</vt:lpstr>
      <vt:lpstr>Equation</vt:lpstr>
      <vt:lpstr>SPM for M/EEG</vt:lpstr>
      <vt:lpstr>SPM Software</vt:lpstr>
      <vt:lpstr>PowerPoint Presentation</vt:lpstr>
      <vt:lpstr>PowerPoint Presentation</vt:lpstr>
      <vt:lpstr>PowerPoint Presentation</vt:lpstr>
      <vt:lpstr>M/EEG Source Analysis</vt:lpstr>
      <vt:lpstr>PowerPoint Presentation</vt:lpstr>
      <vt:lpstr>Software: SPM12</vt:lpstr>
      <vt:lpstr>SPM Website</vt:lpstr>
      <vt:lpstr>PowerPoint Presentation</vt:lpstr>
      <vt:lpstr>SPM Toolboxes</vt:lpstr>
      <vt:lpstr>SPM Mailing List</vt:lpstr>
      <vt:lpstr>The SPM co-authors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Guillaume Flandin</dc:creator>
  <cp:lastModifiedBy>G</cp:lastModifiedBy>
  <cp:revision>129</cp:revision>
  <cp:lastPrinted>1601-01-01T00:00:00Z</cp:lastPrinted>
  <dcterms:created xsi:type="dcterms:W3CDTF">1601-01-01T00:00:00Z</dcterms:created>
  <dcterms:modified xsi:type="dcterms:W3CDTF">2017-05-07T14:45:51Z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