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1" r:id="rId2"/>
    <p:sldId id="667" r:id="rId3"/>
    <p:sldId id="732" r:id="rId4"/>
    <p:sldId id="536" r:id="rId5"/>
    <p:sldId id="537" r:id="rId6"/>
    <p:sldId id="560" r:id="rId7"/>
    <p:sldId id="538" r:id="rId8"/>
    <p:sldId id="622" r:id="rId9"/>
    <p:sldId id="623" r:id="rId10"/>
    <p:sldId id="698" r:id="rId11"/>
    <p:sldId id="668" r:id="rId12"/>
    <p:sldId id="696" r:id="rId13"/>
    <p:sldId id="695" r:id="rId14"/>
    <p:sldId id="711" r:id="rId15"/>
    <p:sldId id="712" r:id="rId16"/>
    <p:sldId id="671" r:id="rId17"/>
    <p:sldId id="699" r:id="rId18"/>
    <p:sldId id="674" r:id="rId19"/>
    <p:sldId id="675" r:id="rId20"/>
    <p:sldId id="697" r:id="rId21"/>
    <p:sldId id="700" r:id="rId22"/>
    <p:sldId id="701" r:id="rId23"/>
    <p:sldId id="702" r:id="rId24"/>
    <p:sldId id="703" r:id="rId25"/>
    <p:sldId id="710" r:id="rId26"/>
    <p:sldId id="704" r:id="rId27"/>
    <p:sldId id="705" r:id="rId28"/>
    <p:sldId id="706" r:id="rId29"/>
    <p:sldId id="707" r:id="rId30"/>
    <p:sldId id="708" r:id="rId31"/>
    <p:sldId id="686" r:id="rId32"/>
    <p:sldId id="709" r:id="rId33"/>
    <p:sldId id="723" r:id="rId34"/>
    <p:sldId id="724" r:id="rId35"/>
    <p:sldId id="737" r:id="rId36"/>
    <p:sldId id="734" r:id="rId37"/>
    <p:sldId id="733" r:id="rId38"/>
    <p:sldId id="562" r:id="rId39"/>
    <p:sldId id="713" r:id="rId40"/>
    <p:sldId id="714" r:id="rId41"/>
    <p:sldId id="715" r:id="rId42"/>
    <p:sldId id="716" r:id="rId43"/>
    <p:sldId id="717" r:id="rId44"/>
    <p:sldId id="722" r:id="rId45"/>
    <p:sldId id="735" r:id="rId46"/>
    <p:sldId id="736" r:id="rId47"/>
    <p:sldId id="718" r:id="rId48"/>
    <p:sldId id="720" r:id="rId49"/>
    <p:sldId id="725" r:id="rId50"/>
    <p:sldId id="726" r:id="rId51"/>
    <p:sldId id="727" r:id="rId52"/>
    <p:sldId id="728" r:id="rId53"/>
    <p:sldId id="729" r:id="rId54"/>
    <p:sldId id="730" r:id="rId55"/>
    <p:sldId id="731" r:id="rId56"/>
    <p:sldId id="719" r:id="rId57"/>
    <p:sldId id="573" r:id="rId58"/>
    <p:sldId id="54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4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56"/>
    <a:srgbClr val="FF00FF"/>
    <a:srgbClr val="000000"/>
    <a:srgbClr val="00FF00"/>
    <a:srgbClr val="00CC00"/>
    <a:srgbClr val="33CC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6"/>
  </p:normalViewPr>
  <p:slideViewPr>
    <p:cSldViewPr snapToGrid="0" showGuides="1">
      <p:cViewPr varScale="1">
        <p:scale>
          <a:sx n="119" d="100"/>
          <a:sy n="119" d="100"/>
        </p:scale>
        <p:origin x="1976" y="192"/>
      </p:cViewPr>
      <p:guideLst>
        <p:guide orient="horz" pos="3374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Relationship Id="rId2" Type="http://schemas.openxmlformats.org/officeDocument/2006/relationships/slide" Target="slides/slide40.xml"/><Relationship Id="rId3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E2C61E2-36EB-374A-8394-4424F974E1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FC703A6-B748-CD42-8EDA-2AAAD7820D9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986EF3A-D9BA-FF43-94D8-D4F3052C4686}" type="slidenum">
              <a:rPr lang="en-US" altLang="x-none" sz="1300"/>
              <a:pPr>
                <a:spcBef>
                  <a:spcPct val="0"/>
                </a:spcBef>
              </a:pPr>
              <a:t>1</a:t>
            </a:fld>
            <a:endParaRPr lang="en-US" altLang="x-none" sz="1300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D2F515E-A6D0-3444-B20B-35564F84ED47}" type="slidenum">
              <a:rPr lang="en-US" altLang="x-none" sz="1300"/>
              <a:pPr>
                <a:spcBef>
                  <a:spcPct val="0"/>
                </a:spcBef>
              </a:pPr>
              <a:t>13</a:t>
            </a:fld>
            <a:endParaRPr lang="en-US" altLang="x-none" sz="13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BBC6EF-F115-8749-B5AD-88EDB62F3E9D}" type="slidenum">
              <a:rPr lang="en-US" altLang="x-none" sz="1300"/>
              <a:pPr>
                <a:spcBef>
                  <a:spcPct val="0"/>
                </a:spcBef>
              </a:pPr>
              <a:t>14</a:t>
            </a:fld>
            <a:endParaRPr lang="en-US" altLang="x-none" sz="13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1EDB02-4CB2-3F4B-806F-155351DDC4B3}" type="slidenum">
              <a:rPr lang="en-US" altLang="x-none" sz="1300"/>
              <a:pPr>
                <a:spcBef>
                  <a:spcPct val="0"/>
                </a:spcBef>
              </a:pPr>
              <a:t>15</a:t>
            </a:fld>
            <a:endParaRPr lang="en-US" altLang="x-none" sz="13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9077B44-33A9-5346-BE76-003C843EF9A9}" type="slidenum">
              <a:rPr lang="en-US" altLang="x-none" sz="1300"/>
              <a:pPr>
                <a:spcBef>
                  <a:spcPct val="0"/>
                </a:spcBef>
              </a:pPr>
              <a:t>17</a:t>
            </a:fld>
            <a:endParaRPr lang="en-US" altLang="x-none" sz="1300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E42178-D3F4-7D41-8C78-52A566A90052}" type="slidenum">
              <a:rPr lang="en-US" altLang="x-none" sz="1300"/>
              <a:pPr>
                <a:spcBef>
                  <a:spcPct val="0"/>
                </a:spcBef>
              </a:pPr>
              <a:t>20</a:t>
            </a:fld>
            <a:endParaRPr lang="en-US" altLang="x-none" sz="1300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D5E64C-F457-D940-B775-D1463CB4C935}" type="slidenum">
              <a:rPr lang="en-US" altLang="x-none" sz="1300"/>
              <a:pPr>
                <a:spcBef>
                  <a:spcPct val="0"/>
                </a:spcBef>
              </a:pPr>
              <a:t>21</a:t>
            </a:fld>
            <a:endParaRPr lang="en-US" altLang="x-none" sz="1300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6F3EE85-7FC7-3045-B053-8E9489EAB43C}" type="slidenum">
              <a:rPr lang="en-US" altLang="x-none" sz="1300"/>
              <a:pPr>
                <a:spcBef>
                  <a:spcPct val="0"/>
                </a:spcBef>
              </a:pPr>
              <a:t>22</a:t>
            </a:fld>
            <a:endParaRPr lang="en-US" altLang="x-none" sz="1300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E36364E-3F68-B841-84BE-E77C2BF6C293}" type="slidenum">
              <a:rPr lang="en-US" altLang="x-none" sz="1300"/>
              <a:pPr>
                <a:spcBef>
                  <a:spcPct val="0"/>
                </a:spcBef>
              </a:pPr>
              <a:t>23</a:t>
            </a:fld>
            <a:endParaRPr lang="en-US" altLang="x-none" sz="1300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0E21DFE-E518-244E-9400-71CD47770BEE}" type="slidenum">
              <a:rPr lang="en-US" altLang="x-none" sz="1300"/>
              <a:pPr>
                <a:spcBef>
                  <a:spcPct val="0"/>
                </a:spcBef>
              </a:pPr>
              <a:t>24</a:t>
            </a:fld>
            <a:endParaRPr lang="en-US" altLang="x-none" sz="1300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5A53F9F-507E-AA45-92DF-8B5A20FA5F4E}" type="slidenum">
              <a:rPr lang="en-US" altLang="x-none" sz="1300"/>
              <a:pPr>
                <a:spcBef>
                  <a:spcPct val="0"/>
                </a:spcBef>
              </a:pPr>
              <a:t>27</a:t>
            </a:fld>
            <a:endParaRPr lang="en-US" altLang="x-none" sz="1300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AA040D-B20A-544B-9878-F6936EB22448}" type="slidenum">
              <a:rPr lang="en-US" altLang="x-none" sz="1300"/>
              <a:pPr>
                <a:spcBef>
                  <a:spcPct val="0"/>
                </a:spcBef>
              </a:pPr>
              <a:t>4</a:t>
            </a:fld>
            <a:endParaRPr lang="en-US" altLang="x-none" sz="1300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00DE44-4A55-4740-8604-79B10BDF30A1}" type="slidenum">
              <a:rPr lang="en-US" altLang="x-none" sz="1300"/>
              <a:pPr>
                <a:spcBef>
                  <a:spcPct val="0"/>
                </a:spcBef>
              </a:pPr>
              <a:t>28</a:t>
            </a:fld>
            <a:endParaRPr lang="en-US" altLang="x-none" sz="1300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772015-3022-B441-8A2C-B3B8D3DE4D43}" type="slidenum">
              <a:rPr lang="en-US" altLang="x-none" sz="1300"/>
              <a:pPr>
                <a:spcBef>
                  <a:spcPct val="0"/>
                </a:spcBef>
              </a:pPr>
              <a:t>29</a:t>
            </a:fld>
            <a:endParaRPr lang="en-US" altLang="x-none" sz="1300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D11677B-855B-0146-8795-1B074FD9C7ED}" type="slidenum">
              <a:rPr lang="en-US" altLang="x-none" sz="1300"/>
              <a:pPr>
                <a:spcBef>
                  <a:spcPct val="0"/>
                </a:spcBef>
              </a:pPr>
              <a:t>30</a:t>
            </a:fld>
            <a:endParaRPr lang="en-US" altLang="x-none" sz="1300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99B540-93C7-794A-ABE5-AA38C73F704B}" type="slidenum">
              <a:rPr lang="en-US" altLang="x-none" sz="1300"/>
              <a:pPr>
                <a:spcBef>
                  <a:spcPct val="0"/>
                </a:spcBef>
              </a:pPr>
              <a:t>32</a:t>
            </a:fld>
            <a:endParaRPr lang="en-US" altLang="x-none" sz="1300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069384F-5250-3840-AE17-EFCA70284200}" type="slidenum">
              <a:rPr lang="en-US" altLang="x-none" sz="1300"/>
              <a:pPr>
                <a:spcBef>
                  <a:spcPct val="0"/>
                </a:spcBef>
              </a:pPr>
              <a:t>33</a:t>
            </a:fld>
            <a:endParaRPr lang="en-US" altLang="x-none" sz="1300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A9A910D-AB4A-E841-8A62-32CE6A04F981}" type="slidenum">
              <a:rPr lang="en-US" altLang="x-none" sz="1300"/>
              <a:pPr>
                <a:spcBef>
                  <a:spcPct val="0"/>
                </a:spcBef>
              </a:pPr>
              <a:t>34</a:t>
            </a:fld>
            <a:endParaRPr lang="en-US" altLang="x-none" sz="1300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549827B-7959-794B-AEFA-A4F82568F17E}" type="slidenum">
              <a:rPr lang="en-US" altLang="x-none" sz="1300"/>
              <a:pPr>
                <a:spcBef>
                  <a:spcPct val="0"/>
                </a:spcBef>
              </a:pPr>
              <a:t>38</a:t>
            </a:fld>
            <a:endParaRPr lang="en-US" altLang="x-none" sz="1300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F172C6B-B9AA-FE49-86ED-836D94FE5E22}" type="slidenum">
              <a:rPr lang="en-US" altLang="x-none" sz="1300"/>
              <a:pPr>
                <a:spcBef>
                  <a:spcPct val="0"/>
                </a:spcBef>
              </a:pPr>
              <a:t>57</a:t>
            </a:fld>
            <a:endParaRPr lang="en-US" altLang="x-none" sz="1300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9666D8-4849-4047-BBC6-F39BCA4C3593}" type="slidenum">
              <a:rPr lang="en-US" altLang="x-none" sz="1300"/>
              <a:pPr>
                <a:spcBef>
                  <a:spcPct val="0"/>
                </a:spcBef>
              </a:pPr>
              <a:t>58</a:t>
            </a:fld>
            <a:endParaRPr lang="en-US" altLang="x-none" sz="1300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01A9671-6029-5145-B8A1-BFDD76776234}" type="slidenum">
              <a:rPr lang="en-US" altLang="x-none" sz="1300"/>
              <a:pPr>
                <a:spcBef>
                  <a:spcPct val="0"/>
                </a:spcBef>
              </a:pPr>
              <a:t>5</a:t>
            </a:fld>
            <a:endParaRPr lang="en-US" altLang="x-none" sz="1300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068BCDB-21BA-DD45-8DA3-A89C7D0E322D}" type="slidenum">
              <a:rPr lang="en-US" altLang="x-none" sz="1300"/>
              <a:pPr>
                <a:spcBef>
                  <a:spcPct val="0"/>
                </a:spcBef>
              </a:pPr>
              <a:t>6</a:t>
            </a:fld>
            <a:endParaRPr lang="en-US" altLang="x-none" sz="1300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2D375B4-B8DF-774E-A41A-AAA57410A5E3}" type="slidenum">
              <a:rPr lang="en-US" altLang="x-none" sz="1300"/>
              <a:pPr>
                <a:spcBef>
                  <a:spcPct val="0"/>
                </a:spcBef>
              </a:pPr>
              <a:t>7</a:t>
            </a:fld>
            <a:endParaRPr lang="en-US" altLang="x-none" sz="13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E57CF8-E7F7-C74E-AC7C-AF254D1E1C73}" type="slidenum">
              <a:rPr lang="en-US" altLang="x-none" sz="1300"/>
              <a:pPr>
                <a:spcBef>
                  <a:spcPct val="0"/>
                </a:spcBef>
              </a:pPr>
              <a:t>8</a:t>
            </a:fld>
            <a:endParaRPr lang="en-US" altLang="x-none" sz="1300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D160B2-237C-E641-8B18-C167D4364720}" type="slidenum">
              <a:rPr lang="en-US" altLang="x-none" sz="1300"/>
              <a:pPr>
                <a:spcBef>
                  <a:spcPct val="0"/>
                </a:spcBef>
              </a:pPr>
              <a:t>9</a:t>
            </a:fld>
            <a:endParaRPr lang="en-US" altLang="x-none" sz="1300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40E716-B231-FF4D-ADB7-95E5B62C2989}" type="slidenum">
              <a:rPr lang="en-US" altLang="x-none" sz="1300"/>
              <a:pPr>
                <a:spcBef>
                  <a:spcPct val="0"/>
                </a:spcBef>
              </a:pPr>
              <a:t>10</a:t>
            </a:fld>
            <a:endParaRPr lang="en-US" altLang="x-none" sz="1300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78DC04-2597-BF46-A009-F253BFC0F248}" type="slidenum">
              <a:rPr lang="en-US" altLang="x-none" sz="1300"/>
              <a:pPr>
                <a:spcBef>
                  <a:spcPct val="0"/>
                </a:spcBef>
              </a:pPr>
              <a:t>12</a:t>
            </a:fld>
            <a:endParaRPr lang="en-US" altLang="x-none" sz="13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7F25-58E3-E440-B367-43FE04F0E6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3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1683A-D855-334D-9E24-E21B05371CA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476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0663"/>
            <a:ext cx="1943100" cy="64849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0663"/>
            <a:ext cx="5676900" cy="64849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9EA0-301C-1440-A061-E8C1DB8501C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22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566-33FC-B147-94ED-29186E7B274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77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1417-01A7-FF4C-B002-3033B1B44FC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353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1D5-9247-B549-9917-6F549E2FD8A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45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53B5-FCEE-FA48-B6C3-7F3DF8498C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3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FD8F-CA2F-CB44-AD9B-EDFABD8766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1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2FE5-EFCC-EC46-A420-D3E3EC2D717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94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C429-1DF6-2E4E-AE5B-D72CB7FB07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208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188-84AC-B046-9751-6C83F7F729E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804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1163"/>
            <a:ext cx="77724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0EA00"/>
                </a:solidFill>
              </a:defRPr>
            </a:lvl1pPr>
          </a:lstStyle>
          <a:p>
            <a:pPr>
              <a:defRPr/>
            </a:pPr>
            <a:fld id="{5C70B8F1-0080-E44C-8982-4A35C89860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4.png"/><Relationship Id="rId25" Type="http://schemas.openxmlformats.org/officeDocument/2006/relationships/image" Target="../media/image95.png"/><Relationship Id="rId26" Type="http://schemas.openxmlformats.org/officeDocument/2006/relationships/image" Target="../media/image96.png"/><Relationship Id="rId27" Type="http://schemas.openxmlformats.org/officeDocument/2006/relationships/image" Target="../media/image97.png"/><Relationship Id="rId28" Type="http://schemas.openxmlformats.org/officeDocument/2006/relationships/image" Target="../media/image98.png"/><Relationship Id="rId29" Type="http://schemas.openxmlformats.org/officeDocument/2006/relationships/image" Target="../media/image99.png"/><Relationship Id="rId30" Type="http://schemas.openxmlformats.org/officeDocument/2006/relationships/image" Target="../media/image100.png"/><Relationship Id="rId31" Type="http://schemas.openxmlformats.org/officeDocument/2006/relationships/image" Target="../media/image101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wmf"/><Relationship Id="rId20" Type="http://schemas.openxmlformats.org/officeDocument/2006/relationships/image" Target="../media/image120.wmf"/><Relationship Id="rId21" Type="http://schemas.openxmlformats.org/officeDocument/2006/relationships/image" Target="../media/image121.wmf"/><Relationship Id="rId22" Type="http://schemas.openxmlformats.org/officeDocument/2006/relationships/image" Target="../media/image122.wmf"/><Relationship Id="rId23" Type="http://schemas.openxmlformats.org/officeDocument/2006/relationships/image" Target="../media/image123.wmf"/><Relationship Id="rId24" Type="http://schemas.openxmlformats.org/officeDocument/2006/relationships/image" Target="../media/image124.wmf"/><Relationship Id="rId25" Type="http://schemas.openxmlformats.org/officeDocument/2006/relationships/image" Target="../media/image125.wmf"/><Relationship Id="rId26" Type="http://schemas.openxmlformats.org/officeDocument/2006/relationships/image" Target="../media/image126.wmf"/><Relationship Id="rId10" Type="http://schemas.openxmlformats.org/officeDocument/2006/relationships/image" Target="../media/image110.wmf"/><Relationship Id="rId11" Type="http://schemas.openxmlformats.org/officeDocument/2006/relationships/image" Target="../media/image111.wmf"/><Relationship Id="rId12" Type="http://schemas.openxmlformats.org/officeDocument/2006/relationships/image" Target="../media/image112.wmf"/><Relationship Id="rId13" Type="http://schemas.openxmlformats.org/officeDocument/2006/relationships/image" Target="../media/image113.wmf"/><Relationship Id="rId14" Type="http://schemas.openxmlformats.org/officeDocument/2006/relationships/image" Target="../media/image114.wmf"/><Relationship Id="rId15" Type="http://schemas.openxmlformats.org/officeDocument/2006/relationships/image" Target="../media/image115.wmf"/><Relationship Id="rId16" Type="http://schemas.openxmlformats.org/officeDocument/2006/relationships/image" Target="../media/image116.wmf"/><Relationship Id="rId17" Type="http://schemas.openxmlformats.org/officeDocument/2006/relationships/image" Target="../media/image117.wmf"/><Relationship Id="rId18" Type="http://schemas.openxmlformats.org/officeDocument/2006/relationships/image" Target="../media/image118.wmf"/><Relationship Id="rId19" Type="http://schemas.openxmlformats.org/officeDocument/2006/relationships/image" Target="../media/image119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wmf"/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7" Type="http://schemas.openxmlformats.org/officeDocument/2006/relationships/image" Target="../media/image107.wmf"/><Relationship Id="rId8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5DF62-884A-3343-B6F4-08919E7EE43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Inference on SPMs: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Random Field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Theory 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BFBF00"/>
                </a:solidFill>
                <a:ea typeface="ＭＳ Ｐゴシック" charset="0"/>
                <a:cs typeface="ＭＳ Ｐゴシック" charset="0"/>
              </a:rPr>
              <a:t>&amp; Alternatives</a:t>
            </a:r>
            <a:endParaRPr lang="en-US" sz="3600" dirty="0">
              <a:solidFill>
                <a:srgbClr val="BFB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17838"/>
            <a:ext cx="9144000" cy="3513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Thomas Nichols, Ph.D.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 smtClean="0"/>
              <a:t>Oxford Big Data </a:t>
            </a:r>
            <a:r>
              <a:rPr lang="en-US" altLang="x-none" sz="2800" dirty="0" err="1" smtClean="0"/>
              <a:t>InstituteL</a:t>
            </a:r>
            <a:r>
              <a:rPr lang="en-US" altLang="x-none" sz="2800" dirty="0" smtClean="0"/>
              <a:t/>
            </a:r>
            <a:br>
              <a:rPr lang="en-US" altLang="x-none" sz="2800" dirty="0" smtClean="0"/>
            </a:br>
            <a:r>
              <a:rPr lang="en-US" altLang="x-none" sz="2800" dirty="0" err="1" smtClean="0"/>
              <a:t>i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Ka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Shing</a:t>
            </a:r>
            <a:r>
              <a:rPr lang="en-US" altLang="x-none" sz="2800" dirty="0" smtClean="0"/>
              <a:t> Centre for Health Information and Discovery</a:t>
            </a:r>
            <a:br>
              <a:rPr lang="en-US" altLang="x-none" sz="2800" dirty="0" smtClean="0"/>
            </a:br>
            <a:r>
              <a:rPr lang="en-US" altLang="x-none" sz="2800" dirty="0" smtClean="0"/>
              <a:t>Nuffield Department of Population Health</a:t>
            </a:r>
            <a:br>
              <a:rPr lang="en-US" altLang="x-none" sz="2800" dirty="0" smtClean="0"/>
            </a:br>
            <a:r>
              <a:rPr lang="en-US" altLang="x-none" sz="2800" dirty="0" smtClean="0"/>
              <a:t>University of Oxford</a:t>
            </a:r>
            <a:endParaRPr lang="en-US" altLang="x-none" sz="2800" dirty="0"/>
          </a:p>
          <a:p>
            <a:pPr algn="ctr" eaLnBrk="1" hangingPunct="1">
              <a:lnSpc>
                <a:spcPct val="80000"/>
              </a:lnSpc>
            </a:pPr>
            <a:endParaRPr lang="en-US" altLang="x-none" sz="2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x-none" sz="2800" dirty="0"/>
              <a:t>FIL SPM Course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x-none" sz="2800" smtClean="0"/>
              <a:t>12 October, </a:t>
            </a:r>
            <a:r>
              <a:rPr lang="en-US" altLang="x-none" sz="2800" dirty="0"/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3B819-C210-D041-AEBF-BE7A5509930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Set-level Inference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Count number of blobs </a:t>
            </a:r>
            <a:r>
              <a:rPr lang="en-US" altLang="x-none" i="1">
                <a:solidFill>
                  <a:srgbClr val="FF00FF"/>
                </a:solidFill>
              </a:rPr>
              <a:t>c</a:t>
            </a:r>
          </a:p>
          <a:p>
            <a:pPr lvl="1" eaLnBrk="1" hangingPunct="1"/>
            <a:r>
              <a:rPr lang="en-US" altLang="x-none"/>
              <a:t>Minimum blob size </a:t>
            </a:r>
            <a:r>
              <a:rPr lang="en-US" altLang="x-none" i="1"/>
              <a:t>k</a:t>
            </a:r>
          </a:p>
          <a:p>
            <a:pPr eaLnBrk="1" hangingPunct="1"/>
            <a:r>
              <a:rPr lang="en-US" altLang="x-none"/>
              <a:t>Worst spatial specificity</a:t>
            </a:r>
          </a:p>
          <a:p>
            <a:pPr lvl="1" eaLnBrk="1" hangingPunct="1"/>
            <a:r>
              <a:rPr lang="en-US" altLang="x-none"/>
              <a:t>Only can reject global null hypothesis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1371600" y="6276975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Here </a:t>
            </a:r>
            <a:r>
              <a:rPr lang="en-US" altLang="x-none" sz="2400" i="1">
                <a:solidFill>
                  <a:srgbClr val="FF00FF"/>
                </a:solidFill>
              </a:rPr>
              <a:t>c</a:t>
            </a:r>
            <a:r>
              <a:rPr lang="en-US" altLang="x-none" sz="2400">
                <a:solidFill>
                  <a:srgbClr val="FF00FF"/>
                </a:solidFill>
              </a:rPr>
              <a:t> = 1</a:t>
            </a:r>
            <a:r>
              <a:rPr lang="en-US" altLang="x-none" sz="2400"/>
              <a:t>; only 1 cluster larger than 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6" name="Line 23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8" name="Line 25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26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A004D-9535-C845-BD57-AB1081CBD33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Multiple comparisons…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1DB73E-B0F2-484C-8311-4EB2026CE9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76300"/>
            <a:ext cx="8126413" cy="5810250"/>
          </a:xfrm>
        </p:spPr>
        <p:txBody>
          <a:bodyPr/>
          <a:lstStyle/>
          <a:p>
            <a:pPr eaLnBrk="1" hangingPunct="1"/>
            <a:r>
              <a:rPr lang="en-US" altLang="x-none" sz="2800"/>
              <a:t>Null Hypothesis </a:t>
            </a:r>
            <a:r>
              <a:rPr lang="en-US" altLang="x-none" sz="2800" i="1"/>
              <a:t>H</a:t>
            </a:r>
            <a:r>
              <a:rPr lang="en-US" altLang="x-none" sz="2800" baseline="-25000"/>
              <a:t>0</a:t>
            </a:r>
          </a:p>
          <a:p>
            <a:pPr eaLnBrk="1" hangingPunct="1"/>
            <a:r>
              <a:rPr lang="en-US" altLang="x-none" sz="2800"/>
              <a:t>Test statistic </a:t>
            </a:r>
            <a:r>
              <a:rPr lang="en-US" altLang="x-none" sz="2800" i="1"/>
              <a:t>T</a:t>
            </a:r>
          </a:p>
          <a:p>
            <a:pPr lvl="1" eaLnBrk="1" hangingPunct="1"/>
            <a:r>
              <a:rPr lang="en-US" altLang="x-none" sz="2400" i="1"/>
              <a:t>t</a:t>
            </a:r>
            <a:r>
              <a:rPr lang="en-US" altLang="x-none" sz="2400"/>
              <a:t> observed realization of </a:t>
            </a:r>
            <a:r>
              <a:rPr lang="en-US" altLang="x-none" sz="2400" i="1"/>
              <a:t>T</a:t>
            </a:r>
          </a:p>
          <a:p>
            <a:pPr eaLnBrk="1" hangingPunct="1"/>
            <a:r>
              <a:rPr lang="en-US" altLang="x-none" sz="2800">
                <a:sym typeface="Symbol" charset="2"/>
              </a:rPr>
              <a:t> level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Acceptable false positive rate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Level  = P( </a:t>
            </a:r>
            <a:r>
              <a:rPr lang="en-US" altLang="x-none" sz="2400" i="1">
                <a:sym typeface="Symbol" charset="2"/>
              </a:rPr>
              <a:t>T</a:t>
            </a:r>
            <a:r>
              <a:rPr lang="en-US" altLang="x-none" sz="2400">
                <a:sym typeface="Symbol" charset="2"/>
              </a:rPr>
              <a:t>&gt;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| </a:t>
            </a:r>
            <a:r>
              <a:rPr lang="en-US" altLang="x-none" sz="2400"/>
              <a:t>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Threshold 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controls false positive rate at level </a:t>
            </a:r>
          </a:p>
          <a:p>
            <a:pPr eaLnBrk="1" hangingPunct="1"/>
            <a:r>
              <a:rPr lang="en-US" altLang="x-none" sz="2800"/>
              <a:t>P-value</a:t>
            </a:r>
          </a:p>
          <a:p>
            <a:pPr lvl="1" eaLnBrk="1" hangingPunct="1"/>
            <a:r>
              <a:rPr lang="en-US" altLang="x-none" sz="2400"/>
              <a:t>Assessment of </a:t>
            </a:r>
            <a:r>
              <a:rPr lang="en-US" altLang="x-none" sz="2400" i="1"/>
              <a:t>t</a:t>
            </a:r>
            <a:r>
              <a:rPr lang="en-US" altLang="x-none" sz="2400"/>
              <a:t> assuming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</a:p>
          <a:p>
            <a:pPr lvl="1" eaLnBrk="1" hangingPunct="1"/>
            <a:r>
              <a:rPr lang="en-US" altLang="x-none" sz="2400"/>
              <a:t>P( T &gt; t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2" eaLnBrk="1" hangingPunct="1"/>
            <a:r>
              <a:rPr lang="en-US" altLang="x-none" sz="2000"/>
              <a:t>Prob. of obtaining stat. as large</a:t>
            </a:r>
            <a:br>
              <a:rPr lang="en-US" altLang="x-none" sz="2000"/>
            </a:br>
            <a:r>
              <a:rPr lang="en-US" altLang="x-none" sz="2000"/>
              <a:t>or larger in a new experiment</a:t>
            </a:r>
          </a:p>
          <a:p>
            <a:pPr lvl="1" eaLnBrk="1" hangingPunct="1"/>
            <a:r>
              <a:rPr lang="en-US" altLang="x-none" sz="2400"/>
              <a:t>P(Data|Null) </a:t>
            </a:r>
            <a:r>
              <a:rPr lang="en-US" altLang="x-none" sz="2400" i="1" u="sng"/>
              <a:t>not</a:t>
            </a:r>
            <a:r>
              <a:rPr lang="en-US" altLang="x-none" sz="2400"/>
              <a:t>  P(Null|Data)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Hypothesis Testing</a:t>
            </a:r>
            <a:br>
              <a:rPr lang="en-US" altLang="x-none" sz="4000"/>
            </a:br>
            <a:endParaRPr lang="en-US" altLang="x-none" sz="400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5376863" y="1230313"/>
            <a:ext cx="3489325" cy="2441575"/>
            <a:chOff x="3387" y="775"/>
            <a:chExt cx="2198" cy="1538"/>
          </a:xfrm>
        </p:grpSpPr>
        <p:grpSp>
          <p:nvGrpSpPr>
            <p:cNvPr id="34829" name="Group 5"/>
            <p:cNvGrpSpPr>
              <a:grpSpLocks/>
            </p:cNvGrpSpPr>
            <p:nvPr/>
          </p:nvGrpSpPr>
          <p:grpSpPr bwMode="auto">
            <a:xfrm>
              <a:off x="3390" y="775"/>
              <a:ext cx="2193" cy="1526"/>
              <a:chOff x="3390" y="1685"/>
              <a:chExt cx="2193" cy="1526"/>
            </a:xfrm>
          </p:grpSpPr>
          <p:sp>
            <p:nvSpPr>
              <p:cNvPr id="34833" name="Rectangle 6"/>
              <p:cNvSpPr>
                <a:spLocks noChangeArrowheads="1"/>
              </p:cNvSpPr>
              <p:nvPr/>
            </p:nvSpPr>
            <p:spPr bwMode="auto">
              <a:xfrm>
                <a:off x="3390" y="1685"/>
                <a:ext cx="2193" cy="152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34834" name="Rectangle 7"/>
              <p:cNvSpPr>
                <a:spLocks noChangeArrowheads="1"/>
              </p:cNvSpPr>
              <p:nvPr/>
            </p:nvSpPr>
            <p:spPr bwMode="auto">
              <a:xfrm>
                <a:off x="3761" y="1799"/>
                <a:ext cx="1551" cy="123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pic>
            <p:nvPicPr>
              <p:cNvPr id="348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2022"/>
                <a:ext cx="1676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 flipV="1">
                <a:off x="4956" y="1795"/>
                <a:ext cx="0" cy="123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4912" y="83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u</a:t>
              </a:r>
              <a:r>
                <a:rPr lang="en-US" altLang="x-none" sz="2400" baseline="-25000">
                  <a:solidFill>
                    <a:schemeClr val="bg2"/>
                  </a:solidFill>
                  <a:sym typeface="Symbol" charset="2"/>
                </a:rPr>
                <a:t></a:t>
              </a:r>
            </a:p>
          </p:txBody>
        </p:sp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5056" y="1700"/>
              <a:ext cx="1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  <a:sym typeface="Symbol" charset="2"/>
                </a:rPr>
                <a:t></a:t>
              </a:r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3387" y="2101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  <p:grpSp>
        <p:nvGrpSpPr>
          <p:cNvPr id="34821" name="Group 13"/>
          <p:cNvGrpSpPr>
            <a:grpSpLocks/>
          </p:cNvGrpSpPr>
          <p:nvPr/>
        </p:nvGrpSpPr>
        <p:grpSpPr bwMode="auto">
          <a:xfrm>
            <a:off x="5376863" y="4300538"/>
            <a:ext cx="3489325" cy="2443162"/>
            <a:chOff x="3387" y="2709"/>
            <a:chExt cx="2198" cy="1539"/>
          </a:xfrm>
        </p:grpSpPr>
        <p:sp>
          <p:nvSpPr>
            <p:cNvPr id="34822" name="Rectangle 14"/>
            <p:cNvSpPr>
              <a:spLocks noChangeArrowheads="1"/>
            </p:cNvSpPr>
            <p:nvPr/>
          </p:nvSpPr>
          <p:spPr bwMode="auto">
            <a:xfrm>
              <a:off x="3390" y="2709"/>
              <a:ext cx="2193" cy="152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34823" name="Rectangle 15"/>
            <p:cNvSpPr>
              <a:spLocks noChangeArrowheads="1"/>
            </p:cNvSpPr>
            <p:nvPr/>
          </p:nvSpPr>
          <p:spPr bwMode="auto">
            <a:xfrm>
              <a:off x="3761" y="2823"/>
              <a:ext cx="1551" cy="12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3482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056"/>
              <a:ext cx="1689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17"/>
            <p:cNvSpPr txBox="1">
              <a:spLocks noChangeArrowheads="1"/>
            </p:cNvSpPr>
            <p:nvPr/>
          </p:nvSpPr>
          <p:spPr bwMode="auto">
            <a:xfrm>
              <a:off x="4722" y="2784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34826" name="Text Box 18"/>
            <p:cNvSpPr txBox="1">
              <a:spLocks noChangeArrowheads="1"/>
            </p:cNvSpPr>
            <p:nvPr/>
          </p:nvSpPr>
          <p:spPr bwMode="auto">
            <a:xfrm>
              <a:off x="4934" y="3580"/>
              <a:ext cx="5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</a:rPr>
                <a:t>P-val  </a:t>
              </a:r>
            </a:p>
          </p:txBody>
        </p:sp>
        <p:sp>
          <p:nvSpPr>
            <p:cNvPr id="34827" name="Line 19"/>
            <p:cNvSpPr>
              <a:spLocks noChangeShapeType="1"/>
            </p:cNvSpPr>
            <p:nvPr/>
          </p:nvSpPr>
          <p:spPr bwMode="auto">
            <a:xfrm flipV="1">
              <a:off x="4803" y="2819"/>
              <a:ext cx="0" cy="123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Text Box 20"/>
            <p:cNvSpPr txBox="1">
              <a:spLocks noChangeArrowheads="1"/>
            </p:cNvSpPr>
            <p:nvPr/>
          </p:nvSpPr>
          <p:spPr bwMode="auto">
            <a:xfrm>
              <a:off x="3387" y="4036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39862-586E-8A41-981A-3A61F4E3E77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Multiple Comparisons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Which of 100,000 voxels are sig.?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5,000 false positive voxels</a:t>
            </a:r>
          </a:p>
          <a:p>
            <a:pPr lvl="1" eaLnBrk="1" hangingPunct="1"/>
            <a:endParaRPr lang="en-US" altLang="x-none" sz="1800">
              <a:sym typeface="Symbol" charset="2"/>
            </a:endParaRPr>
          </a:p>
          <a:p>
            <a:pPr eaLnBrk="1" hangingPunct="1"/>
            <a:r>
              <a:rPr lang="en-US" altLang="x-none"/>
              <a:t>Which of</a:t>
            </a:r>
            <a:r>
              <a:rPr lang="en-US" altLang="x-none" sz="1400"/>
              <a:t>  (random number, say) </a:t>
            </a:r>
            <a:r>
              <a:rPr lang="en-US" altLang="x-none"/>
              <a:t>100 clusters significant?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 false positives clusters</a:t>
            </a:r>
          </a:p>
          <a:p>
            <a:pPr lvl="1" eaLnBrk="1" hangingPunct="1"/>
            <a:endParaRPr lang="en-US" altLang="x-none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4953000"/>
            <a:ext cx="1435100" cy="1719263"/>
            <a:chOff x="0" y="3120"/>
            <a:chExt cx="904" cy="1083"/>
          </a:xfrm>
        </p:grpSpPr>
        <p:pic>
          <p:nvPicPr>
            <p:cNvPr id="36888" name="Picture 5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9" name="Text Box 6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1295400" y="4946650"/>
            <a:ext cx="1435100" cy="1727200"/>
            <a:chOff x="816" y="3116"/>
            <a:chExt cx="904" cy="1088"/>
          </a:xfrm>
        </p:grpSpPr>
        <p:pic>
          <p:nvPicPr>
            <p:cNvPr id="36886" name="Picture 8" descr="VarThres_03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Text Box 9"/>
            <p:cNvSpPr txBox="1">
              <a:spLocks noChangeArrowheads="1"/>
            </p:cNvSpPr>
            <p:nvPr/>
          </p:nvSpPr>
          <p:spPr bwMode="auto">
            <a:xfrm>
              <a:off x="84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1.5</a:t>
              </a:r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2590800" y="4946650"/>
            <a:ext cx="1435100" cy="1727200"/>
            <a:chOff x="1632" y="3116"/>
            <a:chExt cx="904" cy="1088"/>
          </a:xfrm>
        </p:grpSpPr>
        <p:pic>
          <p:nvPicPr>
            <p:cNvPr id="36884" name="Picture 11" descr="VarThres_05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Text Box 12"/>
            <p:cNvSpPr txBox="1">
              <a:spLocks noChangeArrowheads="1"/>
            </p:cNvSpPr>
            <p:nvPr/>
          </p:nvSpPr>
          <p:spPr bwMode="auto">
            <a:xfrm>
              <a:off x="1660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2.5</a:t>
              </a:r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3886200" y="4946650"/>
            <a:ext cx="1435100" cy="1727200"/>
            <a:chOff x="2448" y="3116"/>
            <a:chExt cx="904" cy="1088"/>
          </a:xfrm>
        </p:grpSpPr>
        <p:pic>
          <p:nvPicPr>
            <p:cNvPr id="36882" name="Picture 14" descr="VarThres_07a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Text Box 15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5181600" y="4946650"/>
            <a:ext cx="1435100" cy="1727200"/>
            <a:chOff x="3264" y="3116"/>
            <a:chExt cx="904" cy="1088"/>
          </a:xfrm>
        </p:grpSpPr>
        <p:pic>
          <p:nvPicPr>
            <p:cNvPr id="36880" name="Picture 17" descr="VarThres_09ax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3292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4.5</a:t>
              </a:r>
            </a:p>
          </p:txBody>
        </p:sp>
      </p:grpSp>
      <p:grpSp>
        <p:nvGrpSpPr>
          <p:cNvPr id="36873" name="Group 19"/>
          <p:cNvGrpSpPr>
            <a:grpSpLocks/>
          </p:cNvGrpSpPr>
          <p:nvPr/>
        </p:nvGrpSpPr>
        <p:grpSpPr bwMode="auto">
          <a:xfrm>
            <a:off x="6477000" y="4946650"/>
            <a:ext cx="1435100" cy="1727200"/>
            <a:chOff x="4080" y="3116"/>
            <a:chExt cx="904" cy="1088"/>
          </a:xfrm>
        </p:grpSpPr>
        <p:pic>
          <p:nvPicPr>
            <p:cNvPr id="36878" name="Picture 20" descr="VarThres_11a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9" name="Text Box 21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grpSp>
        <p:nvGrpSpPr>
          <p:cNvPr id="36874" name="Group 22"/>
          <p:cNvGrpSpPr>
            <a:grpSpLocks/>
          </p:cNvGrpSpPr>
          <p:nvPr/>
        </p:nvGrpSpPr>
        <p:grpSpPr bwMode="auto">
          <a:xfrm>
            <a:off x="7772400" y="4946650"/>
            <a:ext cx="1435100" cy="1727200"/>
            <a:chOff x="4896" y="3116"/>
            <a:chExt cx="904" cy="1088"/>
          </a:xfrm>
        </p:grpSpPr>
        <p:pic>
          <p:nvPicPr>
            <p:cNvPr id="36876" name="Picture 23" descr="VarThres_13ax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24"/>
            <p:cNvSpPr txBox="1">
              <a:spLocks noChangeArrowheads="1"/>
            </p:cNvSpPr>
            <p:nvPr/>
          </p:nvSpPr>
          <p:spPr bwMode="auto">
            <a:xfrm>
              <a:off x="492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6.5</a:t>
              </a:r>
            </a:p>
          </p:txBody>
        </p:sp>
      </p:grpSp>
      <p:pic>
        <p:nvPicPr>
          <p:cNvPr id="36875" name="Picture 25" descr="MarshMIPunTh_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84300"/>
            <a:ext cx="19827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40B19-B700-0A42-8A7F-415783C1F6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528C9-C0F1-1E49-9117-E2EAF024067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False Discovery Rate (FDR)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FDR = E(V/R)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R voxels declared active, V falsely so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Realized false discovery rate: V/R</a:t>
            </a:r>
          </a:p>
          <a:p>
            <a:pPr lvl="1" eaLnBrk="1" hangingPunct="1"/>
            <a:endParaRPr lang="en-US" altLang="x-none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AB8C4-DE4E-A94D-9966-8B78726B76E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33413" y="1371600"/>
            <a:ext cx="4097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2400" i="1"/>
              <a:t>Family</a:t>
            </a:r>
            <a:r>
              <a:rPr lang="en-GB" altLang="x-none" sz="2400"/>
              <a:t> of hypotheses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i="1" baseline="30000"/>
              <a:t>k </a:t>
            </a:r>
            <a:r>
              <a:rPr lang="en-GB" altLang="x-none" sz="2000" i="1"/>
              <a:t> k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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</a:t>
            </a:r>
            <a:r>
              <a:rPr lang="en-GB" altLang="x-none" sz="2000"/>
              <a:t> = {1,…,</a:t>
            </a:r>
            <a:r>
              <a:rPr lang="en-GB" altLang="x-none" sz="2000" i="1"/>
              <a:t>K</a:t>
            </a:r>
            <a:r>
              <a:rPr lang="en-GB" altLang="x-none" sz="2000"/>
              <a:t>}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baseline="30000">
                <a:latin typeface="Symbol" charset="2"/>
              </a:rPr>
              <a:t></a:t>
            </a:r>
            <a:r>
              <a:rPr lang="en-GB" altLang="x-none" sz="2000"/>
              <a:t> = </a:t>
            </a:r>
            <a:r>
              <a:rPr lang="en-GB" altLang="x-none" sz="2000">
                <a:latin typeface="Symbol" charset="2"/>
              </a:rPr>
              <a:t></a:t>
            </a:r>
            <a:r>
              <a:rPr lang="en-GB" altLang="x-none" sz="2000"/>
              <a:t>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  <a:p>
            <a:pPr eaLnBrk="1" hangingPunct="1"/>
            <a:r>
              <a:rPr lang="en-GB" altLang="x-none" sz="2400" i="1"/>
              <a:t>Familywise</a:t>
            </a:r>
            <a:r>
              <a:rPr lang="en-GB" altLang="x-none" sz="2400"/>
              <a:t> Type I error</a:t>
            </a:r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weak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omnibus test</a:t>
            </a:r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 baseline="300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anywhere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strong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localising test</a:t>
            </a:r>
            <a:endParaRPr lang="en-GB" altLang="x-none" sz="2000"/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3" eaLnBrk="1" hangingPunct="1">
              <a:buFontTx/>
              <a:buNone/>
            </a:pPr>
            <a:r>
              <a:rPr lang="en-GB" altLang="x-none" sz="1600">
                <a:latin typeface="Symbol" charset="2"/>
              </a:rPr>
              <a:t></a:t>
            </a:r>
            <a:r>
              <a:rPr lang="en-GB" altLang="x-none" sz="1600"/>
              <a:t>  W: W </a:t>
            </a:r>
            <a:r>
              <a:rPr lang="en-GB" altLang="x-none" sz="1600">
                <a:sym typeface="Symbol" charset="2"/>
              </a:rPr>
              <a:t> </a:t>
            </a:r>
            <a:r>
              <a:rPr lang="en-GB" altLang="x-none" sz="1600">
                <a:latin typeface="Symbol" charset="2"/>
              </a:rPr>
              <a:t></a:t>
            </a:r>
            <a:r>
              <a:rPr lang="en-GB" altLang="x-none" sz="1600"/>
              <a:t> &amp; H</a:t>
            </a:r>
            <a:r>
              <a:rPr lang="en-GB" altLang="x-none" sz="1600" baseline="30000"/>
              <a:t>W</a:t>
            </a:r>
            <a:r>
              <a:rPr lang="en-GB" altLang="x-none" sz="1600"/>
              <a:t>  </a:t>
            </a:r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&amp; 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eaLnBrk="1" hangingPunct="1"/>
            <a:r>
              <a:rPr lang="en-GB" altLang="x-none" sz="2400"/>
              <a:t>Adjusted </a:t>
            </a:r>
            <a:r>
              <a:rPr lang="en-GB" altLang="x-none" sz="2400" i="1"/>
              <a:t>p</a:t>
            </a:r>
            <a:r>
              <a:rPr lang="en-GB" altLang="x-none" sz="2400"/>
              <a:t>–values</a:t>
            </a:r>
          </a:p>
          <a:p>
            <a:pPr lvl="1" eaLnBrk="1" hangingPunct="1"/>
            <a:r>
              <a:rPr lang="en-GB" altLang="x-none" sz="2000"/>
              <a:t>test level at which reject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</p:txBody>
      </p:sp>
      <p:pic>
        <p:nvPicPr>
          <p:cNvPr id="642051" name="Picture 3" descr="SPM99_v5newp164_ResTabl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 bwMode="auto">
          <a:xfrm>
            <a:off x="4994275" y="1371600"/>
            <a:ext cx="3497263" cy="5291138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x-none"/>
              <a:t>FWE Multiple comparisons terminology…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4C2D6-F385-6D49-B106-EFE58331097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 MCP Solutions: </a:t>
            </a:r>
            <a:br>
              <a:rPr lang="en-US" altLang="x-none"/>
            </a:br>
            <a:r>
              <a:rPr lang="en-US" altLang="x-none"/>
              <a:t>Bonferroni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8138"/>
            <a:ext cx="7772400" cy="524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For a statistic image </a:t>
            </a:r>
            <a:r>
              <a:rPr lang="en-US" altLang="x-none" sz="2800" i="1"/>
              <a:t>T</a:t>
            </a:r>
            <a:r>
              <a:rPr lang="en-US" altLang="x-none" sz="2800"/>
              <a:t>...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   </a:t>
            </a:r>
            <a:r>
              <a:rPr lang="en-US" altLang="x-none" sz="2400" i="1"/>
              <a:t>i</a:t>
            </a:r>
            <a:r>
              <a:rPr lang="en-US" altLang="x-none" sz="2400" baseline="30000"/>
              <a:t>th</a:t>
            </a:r>
            <a:r>
              <a:rPr lang="en-US" altLang="x-none" sz="2400"/>
              <a:t> voxel of statistic image </a:t>
            </a:r>
            <a:r>
              <a:rPr lang="en-US" altLang="x-none" sz="2400" i="1"/>
              <a:t>T</a:t>
            </a:r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...use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/>
              <a:t> =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 baseline="-25000">
                <a:sym typeface="Symbol" charset="2"/>
              </a:rPr>
              <a:t>0</a:t>
            </a:r>
            <a:r>
              <a:rPr lang="en-US" altLang="x-none" sz="2800"/>
              <a:t>/</a:t>
            </a:r>
            <a:r>
              <a:rPr lang="en-US" altLang="x-none" sz="2800" i="1"/>
              <a:t>V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  FWER level (e.g. 0.05)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V</a:t>
            </a:r>
            <a:r>
              <a:rPr lang="en-US" altLang="x-none" sz="2400"/>
              <a:t>    number of voxels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  -level statistic threshold,  P(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) = </a:t>
            </a:r>
            <a:endParaRPr lang="en-US" altLang="x-none" sz="2400"/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By Bonferroni inequality...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</a:t>
            </a:r>
            <a:r>
              <a:rPr lang="en-US" altLang="x-none" sz="2400">
                <a:sym typeface="Symbol" charset="2"/>
              </a:rPr>
              <a:t>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P(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/>
              <a:t>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/>
              <a:t/>
            </a:r>
            <a:br>
              <a:rPr lang="en-US" altLang="x-none" sz="2400"/>
            </a:br>
            <a:r>
              <a:rPr lang="en-US" altLang="x-none" sz="2400"/>
              <a:t>              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/</a:t>
            </a:r>
            <a:r>
              <a:rPr lang="en-US" altLang="x-none" sz="2400" i="1"/>
              <a:t>V 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5624513" y="4533900"/>
            <a:ext cx="3357562" cy="1657350"/>
          </a:xfrm>
          <a:prstGeom prst="rect">
            <a:avLst/>
          </a:prstGeom>
          <a:gradFill rotWithShape="0">
            <a:gsLst>
              <a:gs pos="0">
                <a:srgbClr val="02091A"/>
              </a:gs>
              <a:gs pos="50000">
                <a:srgbClr val="081D58"/>
              </a:gs>
              <a:gs pos="100000">
                <a:srgbClr val="02091A"/>
              </a:gs>
            </a:gsLst>
            <a:lin ang="2700000" scaled="1"/>
          </a:gradFill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 smtClean="0">
                <a:latin typeface="Arial" charset="0"/>
              </a:rPr>
              <a:t>Conservative under correlation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altLang="x-none" sz="80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 smtClean="0">
                <a:latin typeface="Arial" charset="0"/>
              </a:rPr>
              <a:t>Independent:	</a:t>
            </a:r>
            <a:r>
              <a:rPr lang="en-GB" altLang="x-none" sz="1800" i="1" smtClean="0">
                <a:latin typeface="Arial" charset="0"/>
              </a:rPr>
              <a:t>V</a:t>
            </a:r>
            <a:r>
              <a:rPr lang="en-GB" altLang="x-none" sz="1800" smtClean="0">
                <a:latin typeface="Arial" charset="0"/>
              </a:rPr>
              <a:t>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 smtClean="0">
                <a:latin typeface="Arial" charset="0"/>
              </a:rPr>
              <a:t>Some dep.:	</a:t>
            </a:r>
            <a:r>
              <a:rPr lang="en-GB" altLang="x-none" sz="1800" i="1" smtClean="0">
                <a:latin typeface="Arial" charset="0"/>
              </a:rPr>
              <a:t>?</a:t>
            </a:r>
            <a:r>
              <a:rPr lang="en-GB" altLang="x-none" sz="1800" smtClean="0">
                <a:latin typeface="Arial" charset="0"/>
              </a:rPr>
              <a:t> 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 smtClean="0">
                <a:latin typeface="Arial" charset="0"/>
              </a:rPr>
              <a:t>Total dep.:	1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7D4AA-9EB5-3540-9AF6-8C2E2670DED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Random field theory…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21390-46F7-6F4B-B2B5-037F9C51AB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33413" y="3609975"/>
            <a:ext cx="7877175" cy="2819400"/>
          </a:xfrm>
          <a:prstGeom prst="rect">
            <a:avLst/>
          </a:prstGeom>
          <a:solidFill>
            <a:schemeClr val="bg1"/>
          </a:solidFill>
          <a:ln w="2857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GB" altLang="x-none" sz="2000" smtClean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altLang="x-none"/>
              <a:t>SPM approach:</a:t>
            </a:r>
            <a:br>
              <a:rPr lang="en-GB" altLang="x-none"/>
            </a:br>
            <a:r>
              <a:rPr lang="en-GB" altLang="x-none"/>
              <a:t>Random fields…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81163"/>
            <a:ext cx="7772400" cy="1811337"/>
          </a:xfrm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Consider statistic image as lattice representation of a continuous  random field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Use results from continuous random field theory</a:t>
            </a:r>
          </a:p>
        </p:txBody>
      </p:sp>
      <p:pic>
        <p:nvPicPr>
          <p:cNvPr id="471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886200"/>
            <a:ext cx="24622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3764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759200" y="4751388"/>
            <a:ext cx="1570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>
                <a:sym typeface="Symbol" charset="2"/>
              </a:rPr>
              <a:t></a:t>
            </a:r>
          </a:p>
          <a:p>
            <a:pPr algn="ctr">
              <a:lnSpc>
                <a:spcPct val="40000"/>
              </a:lnSpc>
              <a:spcBef>
                <a:spcPct val="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  <a:sym typeface="Symbol" charset="2"/>
              </a:rPr>
              <a:t>lattice represtntation</a:t>
            </a:r>
            <a:endParaRPr lang="en-GB" altLang="x-none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F42D4-7E2E-7A47-95A8-044223EB2E4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864225" y="158750"/>
            <a:ext cx="3105150" cy="1968500"/>
          </a:xfrm>
          <a:prstGeom prst="rect">
            <a:avLst/>
          </a:prstGeom>
          <a:solidFill>
            <a:srgbClr val="1A1A64"/>
          </a:solidFill>
          <a:ln w="12700">
            <a:solidFill>
              <a:srgbClr val="C1CE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15925"/>
            <a:ext cx="29225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8150" y="4416425"/>
            <a:ext cx="1520825" cy="5302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35425" y="2733675"/>
            <a:ext cx="2478088" cy="1103313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4625" y="2716213"/>
            <a:ext cx="1749425" cy="1179512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59000" y="2928938"/>
            <a:ext cx="1393825" cy="700087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3513" y="2847975"/>
            <a:ext cx="17049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realignment</a:t>
            </a:r>
            <a:r>
              <a:rPr lang="en-GB" altLang="x-none" sz="1800" b="1">
                <a:solidFill>
                  <a:schemeClr val="tx2"/>
                </a:solidFill>
                <a:latin typeface="Arial" charset="0"/>
              </a:rPr>
              <a:t> &amp;</a:t>
            </a:r>
            <a:br>
              <a:rPr lang="en-GB" altLang="x-none" sz="1800" b="1">
                <a:solidFill>
                  <a:schemeClr val="tx2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motion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correction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65350" y="3084513"/>
            <a:ext cx="1349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smoothing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5600" y="4503738"/>
            <a:ext cx="168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 b="1">
                <a:solidFill>
                  <a:srgbClr val="FAFD00"/>
                </a:solidFill>
              </a:rPr>
              <a:t>normalisation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021138" y="2801938"/>
            <a:ext cx="25050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General Linear Model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model fitting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statistic image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432425" y="6429375"/>
            <a:ext cx="3711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Corrected thresholds &amp; </a:t>
            </a:r>
            <a:r>
              <a:rPr lang="en-GB" altLang="x-none" sz="1800" b="1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-values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00188" y="87313"/>
            <a:ext cx="137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image data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731125" y="103188"/>
            <a:ext cx="128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estimates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556000" y="530225"/>
            <a:ext cx="917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design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matrix</a:t>
            </a:r>
          </a:p>
        </p:txBody>
      </p:sp>
      <p:pic>
        <p:nvPicPr>
          <p:cNvPr id="17424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43538"/>
            <a:ext cx="1249363" cy="11795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06588" y="5859463"/>
            <a:ext cx="1374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anatomical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reference</a:t>
            </a:r>
          </a:p>
        </p:txBody>
      </p:sp>
      <p:pic>
        <p:nvPicPr>
          <p:cNvPr id="17426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514475"/>
            <a:ext cx="1363662" cy="944563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422525" y="1189038"/>
            <a:ext cx="854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kernel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93800" y="1798638"/>
            <a:ext cx="0" cy="9064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947863" y="3319463"/>
            <a:ext cx="19685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243513" y="1611313"/>
            <a:ext cx="614362" cy="11287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773613" y="1781175"/>
            <a:ext cx="0" cy="9302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713038" y="2484438"/>
            <a:ext cx="0" cy="4302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3571875" y="3327400"/>
            <a:ext cx="447675" cy="2698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1217613" y="4933950"/>
            <a:ext cx="0" cy="520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123825" y="196850"/>
            <a:ext cx="1728788" cy="1717675"/>
            <a:chOff x="87" y="124"/>
            <a:chExt cx="1226" cy="1082"/>
          </a:xfrm>
        </p:grpSpPr>
        <p:pic>
          <p:nvPicPr>
            <p:cNvPr id="17448" name="Picture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24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9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20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0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16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1" name="Picture 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412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2" name="Picture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508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36" name="Picture 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5960" r="11729" b="5161"/>
          <a:stretch>
            <a:fillRect/>
          </a:stretch>
        </p:blipFill>
        <p:spPr bwMode="auto">
          <a:xfrm>
            <a:off x="4419600" y="176213"/>
            <a:ext cx="620713" cy="15859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311650"/>
            <a:ext cx="1287462" cy="1181100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8" name="Rectangle 35"/>
          <p:cNvSpPr>
            <a:spLocks noChangeArrowheads="1"/>
          </p:cNvSpPr>
          <p:nvPr/>
        </p:nvSpPr>
        <p:spPr bwMode="auto">
          <a:xfrm>
            <a:off x="4114800" y="5573713"/>
            <a:ext cx="188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Statistical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Parametric Map</a:t>
            </a:r>
          </a:p>
        </p:txBody>
      </p:sp>
      <p:sp>
        <p:nvSpPr>
          <p:cNvPr id="17439" name="Rectangle 36"/>
          <p:cNvSpPr>
            <a:spLocks noChangeArrowheads="1"/>
          </p:cNvSpPr>
          <p:nvPr/>
        </p:nvSpPr>
        <p:spPr bwMode="auto">
          <a:xfrm>
            <a:off x="6692900" y="2619375"/>
            <a:ext cx="2309813" cy="10763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40" name="Line 37"/>
          <p:cNvSpPr>
            <a:spLocks noChangeShapeType="1"/>
          </p:cNvSpPr>
          <p:nvPr/>
        </p:nvSpPr>
        <p:spPr bwMode="auto">
          <a:xfrm>
            <a:off x="1073150" y="3917950"/>
            <a:ext cx="0" cy="4826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8"/>
          <p:cNvSpPr>
            <a:spLocks noChangeShapeType="1"/>
          </p:cNvSpPr>
          <p:nvPr/>
        </p:nvSpPr>
        <p:spPr bwMode="auto">
          <a:xfrm flipV="1">
            <a:off x="1824038" y="3625850"/>
            <a:ext cx="666750" cy="800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9"/>
          <p:cNvSpPr>
            <a:spLocks noChangeShapeType="1"/>
          </p:cNvSpPr>
          <p:nvPr/>
        </p:nvSpPr>
        <p:spPr bwMode="auto">
          <a:xfrm>
            <a:off x="4845050" y="3854450"/>
            <a:ext cx="0" cy="4429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40"/>
          <p:cNvSpPr>
            <a:spLocks noChangeArrowheads="1"/>
          </p:cNvSpPr>
          <p:nvPr/>
        </p:nvSpPr>
        <p:spPr bwMode="auto">
          <a:xfrm>
            <a:off x="6735763" y="2701925"/>
            <a:ext cx="22272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Thresholding &amp;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Random Field Theory</a:t>
            </a:r>
          </a:p>
        </p:txBody>
      </p:sp>
      <p:sp>
        <p:nvSpPr>
          <p:cNvPr id="17444" name="Line 41"/>
          <p:cNvSpPr>
            <a:spLocks noChangeShapeType="1"/>
          </p:cNvSpPr>
          <p:nvPr/>
        </p:nvSpPr>
        <p:spPr bwMode="auto">
          <a:xfrm flipV="1">
            <a:off x="6356350" y="3257550"/>
            <a:ext cx="327025" cy="28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42"/>
          <p:cNvSpPr>
            <a:spLocks noChangeShapeType="1"/>
          </p:cNvSpPr>
          <p:nvPr/>
        </p:nvSpPr>
        <p:spPr bwMode="auto">
          <a:xfrm>
            <a:off x="7794625" y="3587750"/>
            <a:ext cx="0" cy="444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46" name="Picture 44" descr="SPM99_v5newp164_ResTa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048125"/>
            <a:ext cx="1555750" cy="2424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7997" name="Picture 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4294188"/>
            <a:ext cx="14033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ACEF0-977E-3C4D-8564-5D15FFFAE2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 </a:t>
            </a:r>
            <a:br>
              <a:rPr lang="en-US" altLang="x-none"/>
            </a:br>
            <a:r>
              <a:rPr lang="en-US" altLang="x-none"/>
              <a:t>Controlling FWER w/ Max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94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FWER &amp; distribution of maximum</a:t>
            </a:r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400" i="1" baseline="30000"/>
          </a:p>
          <a:p>
            <a:pPr lvl="1" eaLnBrk="1" hangingPunct="1"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</a:p>
          <a:p>
            <a:pPr eaLnBrk="1" hangingPunct="1">
              <a:tabLst>
                <a:tab pos="1541463" algn="l"/>
                <a:tab pos="2568575" algn="l"/>
              </a:tabLst>
            </a:pPr>
            <a:endParaRPr lang="en-US" altLang="x-none" sz="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100(1-</a:t>
            </a:r>
            <a:r>
              <a:rPr lang="en-US" altLang="x-none" sz="2800">
                <a:sym typeface="Symbol" charset="2"/>
              </a:rPr>
              <a:t>)%ile of </a:t>
            </a:r>
            <a:r>
              <a:rPr lang="en-US" altLang="x-none" sz="2800"/>
              <a:t>max dist</a:t>
            </a:r>
            <a:r>
              <a:rPr lang="en-US" altLang="x-none" sz="2800" i="1" baseline="30000"/>
              <a:t>n</a:t>
            </a:r>
            <a:r>
              <a:rPr lang="en-US" altLang="x-none" sz="2800"/>
              <a:t> controls FWER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FWER 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i="1" baseline="-25000">
                <a:sym typeface="Symbol" charset="2"/>
              </a:rPr>
              <a:t>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 </a:t>
            </a:r>
            <a:r>
              <a:rPr lang="en-US" altLang="x-none" sz="2400">
                <a:sym typeface="Symbol" charset="2"/>
              </a:rPr>
              <a:t>= </a:t>
            </a:r>
            <a:r>
              <a:rPr lang="en-US" altLang="x-none" sz="2400" i="1">
                <a:sym typeface="Symbol" charset="2"/>
              </a:rPr>
              <a:t></a:t>
            </a:r>
          </a:p>
          <a:p>
            <a:pPr lvl="1"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400">
                <a:sym typeface="Symbol" charset="2"/>
              </a:rPr>
              <a:t>where</a:t>
            </a:r>
          </a:p>
          <a:p>
            <a:pPr lvl="2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i="1"/>
              <a:t>			u</a:t>
            </a:r>
            <a:r>
              <a:rPr lang="en-US" altLang="x-none" i="1" baseline="-25000">
                <a:sym typeface="Symbol" charset="2"/>
              </a:rPr>
              <a:t></a:t>
            </a:r>
            <a:r>
              <a:rPr lang="en-US" altLang="x-none"/>
              <a:t> = </a:t>
            </a:r>
            <a:r>
              <a:rPr lang="en-US" altLang="x-none" i="1"/>
              <a:t>F</a:t>
            </a:r>
            <a:r>
              <a:rPr lang="en-US" altLang="x-none" baseline="30000"/>
              <a:t>-1</a:t>
            </a:r>
            <a:r>
              <a:rPr lang="en-US" altLang="x-none" baseline="-25000"/>
              <a:t>max </a:t>
            </a:r>
            <a:r>
              <a:rPr lang="en-US" altLang="x-none"/>
              <a:t>(1-</a:t>
            </a:r>
            <a:r>
              <a:rPr lang="en-US" altLang="x-none" i="1">
                <a:sym typeface="Symbol" charset="2"/>
              </a:rPr>
              <a:t></a:t>
            </a:r>
            <a:r>
              <a:rPr lang="en-US" altLang="x-none">
                <a:sym typeface="Symbol" charset="2"/>
              </a:rPr>
              <a:t>)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endParaRPr lang="en-US" altLang="x-none" sz="2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800">
                <a:solidFill>
                  <a:srgbClr val="99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  <a:tabLst>
                <a:tab pos="1541463" algn="l"/>
                <a:tab pos="2568575" algn="l"/>
              </a:tabLst>
            </a:pPr>
            <a:endParaRPr lang="en-US" altLang="x-none" sz="9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02150" y="6329363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2735263" y="5153025"/>
            <a:ext cx="4025900" cy="1331913"/>
            <a:chOff x="1723" y="3246"/>
            <a:chExt cx="2536" cy="839"/>
          </a:xfrm>
        </p:grpSpPr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1723" y="3246"/>
              <a:ext cx="2368" cy="839"/>
            </a:xfrm>
            <a:custGeom>
              <a:avLst/>
              <a:gdLst>
                <a:gd name="T0" fmla="*/ 0 w 2368"/>
                <a:gd name="T1" fmla="*/ 822 h 839"/>
                <a:gd name="T2" fmla="*/ 352 w 2368"/>
                <a:gd name="T3" fmla="*/ 807 h 839"/>
                <a:gd name="T4" fmla="*/ 546 w 2368"/>
                <a:gd name="T5" fmla="*/ 627 h 839"/>
                <a:gd name="T6" fmla="*/ 659 w 2368"/>
                <a:gd name="T7" fmla="*/ 156 h 839"/>
                <a:gd name="T8" fmla="*/ 793 w 2368"/>
                <a:gd name="T9" fmla="*/ 14 h 839"/>
                <a:gd name="T10" fmla="*/ 898 w 2368"/>
                <a:gd name="T11" fmla="*/ 74 h 839"/>
                <a:gd name="T12" fmla="*/ 980 w 2368"/>
                <a:gd name="T13" fmla="*/ 268 h 839"/>
                <a:gd name="T14" fmla="*/ 1152 w 2368"/>
                <a:gd name="T15" fmla="*/ 448 h 839"/>
                <a:gd name="T16" fmla="*/ 1609 w 2368"/>
                <a:gd name="T17" fmla="*/ 687 h 839"/>
                <a:gd name="T18" fmla="*/ 2042 w 2368"/>
                <a:gd name="T19" fmla="*/ 770 h 839"/>
                <a:gd name="T20" fmla="*/ 2319 w 2368"/>
                <a:gd name="T21" fmla="*/ 777 h 839"/>
                <a:gd name="T22" fmla="*/ 2334 w 2368"/>
                <a:gd name="T23" fmla="*/ 822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8"/>
                <a:gd name="T37" fmla="*/ 0 h 839"/>
                <a:gd name="T38" fmla="*/ 2368 w 2368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8" h="839">
                  <a:moveTo>
                    <a:pt x="0" y="822"/>
                  </a:moveTo>
                  <a:cubicBezTo>
                    <a:pt x="130" y="830"/>
                    <a:pt x="261" y="839"/>
                    <a:pt x="352" y="807"/>
                  </a:cubicBezTo>
                  <a:cubicBezTo>
                    <a:pt x="443" y="775"/>
                    <a:pt x="495" y="735"/>
                    <a:pt x="546" y="627"/>
                  </a:cubicBezTo>
                  <a:cubicBezTo>
                    <a:pt x="597" y="519"/>
                    <a:pt x="618" y="258"/>
                    <a:pt x="659" y="156"/>
                  </a:cubicBezTo>
                  <a:cubicBezTo>
                    <a:pt x="700" y="54"/>
                    <a:pt x="753" y="28"/>
                    <a:pt x="793" y="14"/>
                  </a:cubicBezTo>
                  <a:cubicBezTo>
                    <a:pt x="833" y="0"/>
                    <a:pt x="867" y="32"/>
                    <a:pt x="898" y="74"/>
                  </a:cubicBezTo>
                  <a:cubicBezTo>
                    <a:pt x="929" y="116"/>
                    <a:pt x="938" y="206"/>
                    <a:pt x="980" y="268"/>
                  </a:cubicBezTo>
                  <a:cubicBezTo>
                    <a:pt x="1022" y="330"/>
                    <a:pt x="1047" y="378"/>
                    <a:pt x="1152" y="448"/>
                  </a:cubicBezTo>
                  <a:cubicBezTo>
                    <a:pt x="1257" y="518"/>
                    <a:pt x="1461" y="633"/>
                    <a:pt x="1609" y="687"/>
                  </a:cubicBezTo>
                  <a:cubicBezTo>
                    <a:pt x="1757" y="741"/>
                    <a:pt x="1924" y="755"/>
                    <a:pt x="2042" y="770"/>
                  </a:cubicBezTo>
                  <a:cubicBezTo>
                    <a:pt x="2160" y="785"/>
                    <a:pt x="2270" y="768"/>
                    <a:pt x="2319" y="777"/>
                  </a:cubicBezTo>
                  <a:cubicBezTo>
                    <a:pt x="2368" y="786"/>
                    <a:pt x="2332" y="810"/>
                    <a:pt x="2334" y="822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2950" y="3718"/>
              <a:ext cx="1309" cy="359"/>
            </a:xfrm>
            <a:custGeom>
              <a:avLst/>
              <a:gdLst>
                <a:gd name="T0" fmla="*/ 0 w 1309"/>
                <a:gd name="T1" fmla="*/ 434 h 352"/>
                <a:gd name="T2" fmla="*/ 1122 w 1309"/>
                <a:gd name="T3" fmla="*/ 434 h 352"/>
                <a:gd name="T4" fmla="*/ 1122 w 1309"/>
                <a:gd name="T5" fmla="*/ 369 h 352"/>
                <a:gd name="T6" fmla="*/ 905 w 1309"/>
                <a:gd name="T7" fmla="*/ 377 h 352"/>
                <a:gd name="T8" fmla="*/ 643 w 1309"/>
                <a:gd name="T9" fmla="*/ 329 h 352"/>
                <a:gd name="T10" fmla="*/ 344 w 1309"/>
                <a:gd name="T11" fmla="*/ 244 h 352"/>
                <a:gd name="T12" fmla="*/ 172 w 1309"/>
                <a:gd name="T13" fmla="*/ 151 h 352"/>
                <a:gd name="T14" fmla="*/ 45 w 1309"/>
                <a:gd name="T15" fmla="*/ 48 h 352"/>
                <a:gd name="T16" fmla="*/ 45 w 1309"/>
                <a:gd name="T17" fmla="*/ 424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9"/>
                <a:gd name="T28" fmla="*/ 0 h 352"/>
                <a:gd name="T29" fmla="*/ 1309 w 1309"/>
                <a:gd name="T30" fmla="*/ 352 h 3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9" h="352">
                  <a:moveTo>
                    <a:pt x="0" y="343"/>
                  </a:moveTo>
                  <a:cubicBezTo>
                    <a:pt x="467" y="347"/>
                    <a:pt x="935" y="352"/>
                    <a:pt x="1122" y="343"/>
                  </a:cubicBezTo>
                  <a:cubicBezTo>
                    <a:pt x="1309" y="334"/>
                    <a:pt x="1158" y="298"/>
                    <a:pt x="1122" y="291"/>
                  </a:cubicBezTo>
                  <a:cubicBezTo>
                    <a:pt x="1086" y="284"/>
                    <a:pt x="985" y="303"/>
                    <a:pt x="905" y="298"/>
                  </a:cubicBezTo>
                  <a:cubicBezTo>
                    <a:pt x="825" y="293"/>
                    <a:pt x="737" y="279"/>
                    <a:pt x="643" y="261"/>
                  </a:cubicBezTo>
                  <a:cubicBezTo>
                    <a:pt x="549" y="243"/>
                    <a:pt x="422" y="217"/>
                    <a:pt x="344" y="193"/>
                  </a:cubicBezTo>
                  <a:cubicBezTo>
                    <a:pt x="266" y="169"/>
                    <a:pt x="222" y="145"/>
                    <a:pt x="172" y="119"/>
                  </a:cubicBezTo>
                  <a:cubicBezTo>
                    <a:pt x="122" y="93"/>
                    <a:pt x="66" y="0"/>
                    <a:pt x="45" y="36"/>
                  </a:cubicBezTo>
                  <a:cubicBezTo>
                    <a:pt x="24" y="72"/>
                    <a:pt x="34" y="203"/>
                    <a:pt x="45" y="335"/>
                  </a:cubicBez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009" y="378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ym typeface="Symbol" charset="2"/>
                </a:rPr>
                <a:t>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2992" y="3268"/>
              <a:ext cx="0" cy="7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735" y="4068"/>
              <a:ext cx="2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A8CF0-BE52-8C42-8E66-61EF7E006D5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</a:t>
            </a:r>
            <a:br>
              <a:rPr lang="en-US" altLang="x-none"/>
            </a:br>
            <a:r>
              <a:rPr lang="en-US" altLang="x-none"/>
              <a:t>Random Field Theory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62512"/>
          </a:xfrm>
        </p:spPr>
        <p:txBody>
          <a:bodyPr/>
          <a:lstStyle/>
          <a:p>
            <a:pPr eaLnBrk="1" hangingPunct="1"/>
            <a:r>
              <a:rPr lang="en-US" altLang="x-none"/>
              <a:t>Euler Characteristic 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endParaRPr lang="en-US" altLang="x-none">
              <a:sym typeface="Symbol" charset="2"/>
            </a:endParaRPr>
          </a:p>
          <a:p>
            <a:pPr lvl="1" eaLnBrk="1" hangingPunct="1"/>
            <a:r>
              <a:rPr lang="en-US" altLang="x-none"/>
              <a:t>Topological Measure</a:t>
            </a:r>
          </a:p>
          <a:p>
            <a:pPr lvl="2" eaLnBrk="1" hangingPunct="1"/>
            <a:r>
              <a:rPr lang="en-US" altLang="x-none"/>
              <a:t>#blobs - #holes</a:t>
            </a:r>
          </a:p>
          <a:p>
            <a:pPr lvl="1" eaLnBrk="1" hangingPunct="1"/>
            <a:r>
              <a:rPr lang="en-US" altLang="x-none"/>
              <a:t>At high thresholds,</a:t>
            </a:r>
            <a:br>
              <a:rPr lang="en-US" altLang="x-none"/>
            </a:br>
            <a:r>
              <a:rPr lang="en-US" altLang="x-none"/>
              <a:t>just counts blobs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/>
              <a:t>FWER	= P(Max voxel </a:t>
            </a:r>
            <a:r>
              <a:rPr lang="en-US" altLang="x-none">
                <a:sym typeface="Symbol" charset="2"/>
              </a:rPr>
              <a:t></a:t>
            </a:r>
            <a:r>
              <a:rPr lang="en-US" altLang="x-none"/>
              <a:t> </a:t>
            </a:r>
            <a:r>
              <a:rPr lang="en-US" altLang="x-none" i="1"/>
              <a:t>u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= P(One or more blobs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P(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 1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</a:t>
            </a:r>
            <a:r>
              <a:rPr lang="en-US" altLang="x-none"/>
              <a:t>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01750"/>
            <a:ext cx="12938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>
            <a:fillRect/>
          </a:stretch>
        </p:blipFill>
        <p:spPr bwMode="auto">
          <a:xfrm>
            <a:off x="7483475" y="2541588"/>
            <a:ext cx="1323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4"/>
          <a:stretch>
            <a:fillRect/>
          </a:stretch>
        </p:blipFill>
        <p:spPr bwMode="auto">
          <a:xfrm>
            <a:off x="7483475" y="3790950"/>
            <a:ext cx="13557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035550"/>
            <a:ext cx="13319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Freeform 8"/>
          <p:cNvSpPr>
            <a:spLocks/>
          </p:cNvSpPr>
          <p:nvPr/>
        </p:nvSpPr>
        <p:spPr bwMode="auto">
          <a:xfrm>
            <a:off x="6276975" y="2967038"/>
            <a:ext cx="1039813" cy="150812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6388100" y="1981200"/>
            <a:ext cx="927100" cy="317500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 flipV="1">
            <a:off x="6702425" y="3556000"/>
            <a:ext cx="701675" cy="714375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6626225" y="3579813"/>
            <a:ext cx="727075" cy="2063750"/>
          </a:xfrm>
          <a:custGeom>
            <a:avLst/>
            <a:gdLst>
              <a:gd name="T0" fmla="*/ 0 w 490"/>
              <a:gd name="T1" fmla="*/ 0 h 1238"/>
              <a:gd name="T2" fmla="*/ 2147483646 w 490"/>
              <a:gd name="T3" fmla="*/ 2147483646 h 1238"/>
              <a:gd name="T4" fmla="*/ 2147483646 w 490"/>
              <a:gd name="T5" fmla="*/ 2147483646 h 1238"/>
              <a:gd name="T6" fmla="*/ 2147483646 w 490"/>
              <a:gd name="T7" fmla="*/ 2147483646 h 1238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1238"/>
              <a:gd name="T14" fmla="*/ 490 w 490"/>
              <a:gd name="T15" fmla="*/ 1238 h 1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1238">
                <a:moveTo>
                  <a:pt x="0" y="0"/>
                </a:moveTo>
                <a:cubicBezTo>
                  <a:pt x="64" y="213"/>
                  <a:pt x="129" y="427"/>
                  <a:pt x="182" y="607"/>
                </a:cubicBezTo>
                <a:cubicBezTo>
                  <a:pt x="235" y="787"/>
                  <a:pt x="265" y="976"/>
                  <a:pt x="316" y="1081"/>
                </a:cubicBezTo>
                <a:cubicBezTo>
                  <a:pt x="367" y="1186"/>
                  <a:pt x="428" y="1212"/>
                  <a:pt x="490" y="1238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286000"/>
            <a:ext cx="1800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203825" y="3805238"/>
            <a:ext cx="145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Random Field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7245350" y="6256338"/>
            <a:ext cx="1865313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Suprathreshold Sets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400800" y="3505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solidFill>
                  <a:schemeClr val="accent1"/>
                </a:solidFill>
                <a:latin typeface="Arial" charset="0"/>
              </a:rPr>
              <a:t>Threshold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06400" y="4664075"/>
            <a:ext cx="138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No holes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06400" y="5394325"/>
            <a:ext cx="1385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Never more than 1 blob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1495425" y="4806950"/>
            <a:ext cx="979488" cy="541338"/>
          </a:xfrm>
          <a:custGeom>
            <a:avLst/>
            <a:gdLst>
              <a:gd name="T0" fmla="*/ 2147483646 w 495"/>
              <a:gd name="T1" fmla="*/ 2147483646 h 364"/>
              <a:gd name="T2" fmla="*/ 2147483646 w 495"/>
              <a:gd name="T3" fmla="*/ 2147483646 h 364"/>
              <a:gd name="T4" fmla="*/ 2147483646 w 495"/>
              <a:gd name="T5" fmla="*/ 2147483646 h 364"/>
              <a:gd name="T6" fmla="*/ 0 60000 65536"/>
              <a:gd name="T7" fmla="*/ 0 60000 65536"/>
              <a:gd name="T8" fmla="*/ 0 60000 65536"/>
              <a:gd name="T9" fmla="*/ 0 w 495"/>
              <a:gd name="T10" fmla="*/ 0 h 364"/>
              <a:gd name="T11" fmla="*/ 495 w 495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364">
                <a:moveTo>
                  <a:pt x="455" y="61"/>
                </a:moveTo>
                <a:cubicBezTo>
                  <a:pt x="227" y="30"/>
                  <a:pt x="0" y="0"/>
                  <a:pt x="7" y="50"/>
                </a:cubicBezTo>
                <a:cubicBezTo>
                  <a:pt x="14" y="100"/>
                  <a:pt x="254" y="232"/>
                  <a:pt x="495" y="364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1820863" y="5440363"/>
            <a:ext cx="719137" cy="442912"/>
          </a:xfrm>
          <a:custGeom>
            <a:avLst/>
            <a:gdLst>
              <a:gd name="T0" fmla="*/ 2147483646 w 453"/>
              <a:gd name="T1" fmla="*/ 0 h 279"/>
              <a:gd name="T2" fmla="*/ 2147483646 w 453"/>
              <a:gd name="T3" fmla="*/ 2147483646 h 279"/>
              <a:gd name="T4" fmla="*/ 2147483646 w 453"/>
              <a:gd name="T5" fmla="*/ 2147483646 h 279"/>
              <a:gd name="T6" fmla="*/ 0 60000 65536"/>
              <a:gd name="T7" fmla="*/ 0 60000 65536"/>
              <a:gd name="T8" fmla="*/ 0 60000 65536"/>
              <a:gd name="T9" fmla="*/ 0 w 453"/>
              <a:gd name="T10" fmla="*/ 0 h 279"/>
              <a:gd name="T11" fmla="*/ 453 w 453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9">
                <a:moveTo>
                  <a:pt x="453" y="0"/>
                </a:moveTo>
                <a:cubicBezTo>
                  <a:pt x="231" y="58"/>
                  <a:pt x="10" y="117"/>
                  <a:pt x="5" y="163"/>
                </a:cubicBezTo>
                <a:cubicBezTo>
                  <a:pt x="0" y="209"/>
                  <a:pt x="212" y="244"/>
                  <a:pt x="424" y="279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8C098-CEB4-EA4B-AB85-05639F97951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1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x-none"/>
              <a:t>RFT Details:</a:t>
            </a:r>
            <a:br>
              <a:rPr lang="en-US" altLang="x-none"/>
            </a:br>
            <a:r>
              <a:rPr lang="en-US" altLang="x-none"/>
              <a:t>Expected Euler Characteristic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x-none"/>
              <a:t>E(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i="1" baseline="-25000"/>
              <a:t>u</a:t>
            </a:r>
            <a:r>
              <a:rPr lang="en-GB" altLang="x-none"/>
              <a:t>) </a:t>
            </a:r>
            <a:r>
              <a:rPr lang="en-GB" altLang="x-none">
                <a:sym typeface="Symbol" charset="2"/>
              </a:rPr>
              <a:t></a:t>
            </a:r>
            <a:r>
              <a:rPr lang="en-GB" altLang="x-none" b="1"/>
              <a:t> 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>
                <a:solidFill>
                  <a:srgbClr val="FAFD00"/>
                </a:solidFill>
              </a:rPr>
              <a:t>(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>
                <a:solidFill>
                  <a:srgbClr val="FAFD00"/>
                </a:solidFill>
              </a:rPr>
              <a:t>)</a:t>
            </a:r>
            <a:r>
              <a:rPr lang="en-GB" altLang="x-none"/>
              <a:t> </a:t>
            </a:r>
            <a:r>
              <a:rPr lang="en-GB" altLang="x-none">
                <a:solidFill>
                  <a:schemeClr val="accent2"/>
                </a:solidFill>
              </a:rPr>
              <a:t> |</a:t>
            </a:r>
            <a:r>
              <a:rPr lang="en-GB" altLang="x-none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>
                <a:solidFill>
                  <a:schemeClr val="accent2"/>
                </a:solidFill>
              </a:rPr>
              <a:t>|</a:t>
            </a:r>
            <a:r>
              <a:rPr lang="en-GB" altLang="x-none" baseline="30000">
                <a:solidFill>
                  <a:schemeClr val="accent2"/>
                </a:solidFill>
              </a:rPr>
              <a:t>1/2</a:t>
            </a:r>
            <a:r>
              <a:rPr lang="en-GB" altLang="x-none"/>
              <a:t> (</a:t>
            </a:r>
            <a:r>
              <a:rPr lang="en-GB" altLang="x-none" i="1"/>
              <a:t>u </a:t>
            </a:r>
            <a:r>
              <a:rPr lang="en-GB" altLang="x-none" baseline="30000"/>
              <a:t>2 </a:t>
            </a:r>
            <a:r>
              <a:rPr lang="en-GB" altLang="x-none"/>
              <a:t>-1) exp(-</a:t>
            </a:r>
            <a:r>
              <a:rPr lang="en-GB" altLang="x-none" i="1"/>
              <a:t>u </a:t>
            </a:r>
            <a:r>
              <a:rPr lang="en-GB" altLang="x-none" baseline="30000"/>
              <a:t>2</a:t>
            </a:r>
            <a:r>
              <a:rPr lang="en-GB" altLang="x-none"/>
              <a:t>/2) / (2</a:t>
            </a:r>
            <a:r>
              <a:rPr lang="en-GB" altLang="x-none">
                <a:latin typeface="Symbol" charset="2"/>
              </a:rPr>
              <a:t></a:t>
            </a:r>
            <a:r>
              <a:rPr lang="en-GB" altLang="x-none"/>
              <a:t>)</a:t>
            </a:r>
            <a:r>
              <a:rPr lang="en-GB" altLang="x-none" baseline="30000"/>
              <a:t>2</a:t>
            </a:r>
            <a:endParaRPr lang="en-GB" altLang="x-none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baseline="30000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Search region</a:t>
            </a:r>
            <a:r>
              <a:rPr lang="en-GB" altLang="x-none" sz="3200" b="1" i="1">
                <a:solidFill>
                  <a:schemeClr val="accent1"/>
                </a:solidFill>
              </a:rPr>
              <a:t>  </a:t>
            </a:r>
            <a:r>
              <a:rPr lang="en-GB" altLang="x-none" sz="3200" b="1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i="1">
                <a:solidFill>
                  <a:schemeClr val="accent1"/>
                </a:solidFill>
              </a:rPr>
              <a:t> </a:t>
            </a:r>
            <a:r>
              <a:rPr lang="en-GB" altLang="x-none" sz="3200" b="1">
                <a:sym typeface="Symbol" charset="2"/>
              </a:rPr>
              <a:t></a:t>
            </a:r>
            <a:r>
              <a:rPr lang="en-GB" altLang="x-none" sz="3200" b="1"/>
              <a:t> </a:t>
            </a:r>
            <a:r>
              <a:rPr lang="en-GB" altLang="x-none" sz="3200" b="1">
                <a:latin typeface="Monotype Corsiva" charset="0"/>
              </a:rPr>
              <a:t>R</a:t>
            </a:r>
            <a:r>
              <a:rPr lang="en-GB" altLang="x-none" sz="3200" b="1" baseline="30000"/>
              <a:t>3 </a:t>
            </a:r>
            <a:endParaRPr lang="en-GB" altLang="x-none" sz="3200" b="1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3200">
                <a:solidFill>
                  <a:srgbClr val="FAFD00"/>
                </a:solidFill>
              </a:rPr>
              <a:t>(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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/>
              <a:t> 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 baseline="30000">
                <a:solidFill>
                  <a:schemeClr val="accent2"/>
                </a:solidFill>
              </a:rPr>
              <a:t>1/2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>
                <a:sym typeface="Symbol" charset="2"/>
              </a:rPr>
              <a:t>roughness</a:t>
            </a:r>
            <a:endParaRPr lang="en-GB" altLang="x-none" sz="3200"/>
          </a:p>
          <a:p>
            <a:pPr eaLnBrk="1" hangingPunct="1">
              <a:lnSpc>
                <a:spcPct val="90000"/>
              </a:lnSpc>
            </a:pPr>
            <a:r>
              <a:rPr lang="en-GB" altLang="x-none" sz="2400"/>
              <a:t>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Multivariate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Stationary*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ACF </a:t>
            </a:r>
            <a:r>
              <a:rPr lang="en-GB" altLang="x-none" sz="2000"/>
              <a:t>twice differentiable at 0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Char char="*"/>
            </a:pPr>
            <a:r>
              <a:rPr lang="en-GB" altLang="x-none" sz="2400"/>
              <a:t>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Results valid w/out 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More accurate when stat. holds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287713"/>
            <a:ext cx="3614737" cy="3108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12075" y="4132263"/>
            <a:ext cx="1403350" cy="1477962"/>
            <a:chOff x="4858" y="2603"/>
            <a:chExt cx="884" cy="931"/>
          </a:xfrm>
        </p:grpSpPr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4858" y="2860"/>
              <a:ext cx="884" cy="674"/>
            </a:xfrm>
            <a:prstGeom prst="rect">
              <a:avLst/>
            </a:prstGeom>
            <a:solidFill>
              <a:schemeClr val="folHlink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Only very upper tail approximates</a:t>
              </a:r>
              <a:br>
                <a:rPr lang="en-US" altLang="x-none" sz="1600">
                  <a:latin typeface="Arial" charset="0"/>
                </a:rPr>
              </a:br>
              <a:r>
                <a:rPr lang="en-US" altLang="x-none" sz="1600"/>
                <a:t>1-</a:t>
              </a:r>
              <a:r>
                <a:rPr lang="en-US" altLang="x-none" sz="1600" i="1"/>
                <a:t>F</a:t>
              </a:r>
              <a:r>
                <a:rPr lang="en-US" altLang="x-none" sz="1600" baseline="-25000"/>
                <a:t>max</a:t>
              </a:r>
              <a:r>
                <a:rPr lang="en-US" altLang="x-none" sz="1600"/>
                <a:t>(</a:t>
              </a:r>
              <a:r>
                <a:rPr lang="en-US" altLang="x-none" sz="1600" i="1"/>
                <a:t>u</a:t>
              </a:r>
              <a:r>
                <a:rPr lang="en-US" altLang="x-none" sz="1600"/>
                <a:t>)</a:t>
              </a:r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5277" y="2787"/>
              <a:ext cx="134" cy="81"/>
            </a:xfrm>
            <a:prstGeom prst="line">
              <a:avLst/>
            </a:prstGeom>
            <a:noFill/>
            <a:ln w="9525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5190" y="2603"/>
              <a:ext cx="471" cy="180"/>
            </a:xfrm>
            <a:prstGeom prst="ellipse">
              <a:avLst/>
            </a:prstGeom>
            <a:noFill/>
            <a:ln w="12700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8E8B1-F456-874A-A0BA-E6545325B45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23200" cy="4465638"/>
          </a:xfrm>
        </p:spPr>
        <p:txBody>
          <a:bodyPr/>
          <a:lstStyle/>
          <a:p>
            <a:pPr eaLnBrk="1" hangingPunct="1"/>
            <a:r>
              <a:rPr lang="en-GB" altLang="x-none" sz="2800"/>
              <a:t>E(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) </a:t>
            </a:r>
            <a:r>
              <a:rPr lang="en-US" altLang="x-none" sz="2800"/>
              <a:t>depends on |</a:t>
            </a:r>
            <a:r>
              <a:rPr lang="en-US" altLang="x-none" sz="2800">
                <a:sym typeface="Symbol" charset="2"/>
              </a:rPr>
              <a:t>|</a:t>
            </a:r>
            <a:r>
              <a:rPr lang="en-US" altLang="x-none" sz="2800" baseline="30000">
                <a:sym typeface="Symbol" charset="2"/>
              </a:rPr>
              <a:t>1/2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  roughness matrix:</a:t>
            </a:r>
          </a:p>
          <a:p>
            <a:pPr eaLnBrk="1" hangingPunct="1"/>
            <a:endParaRPr lang="en-US" altLang="x-none" sz="2800">
              <a:sym typeface="Symbol" charset="2"/>
            </a:endParaRPr>
          </a:p>
          <a:p>
            <a:pPr eaLnBrk="1" hangingPunct="1"/>
            <a:r>
              <a:rPr lang="en-US" altLang="x-none" sz="2800">
                <a:sym typeface="Symbol" charset="2"/>
              </a:rPr>
              <a:t>Smoothness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ym typeface="Symbol" charset="2"/>
              </a:rPr>
              <a:t>parameterized as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F</a:t>
            </a:r>
            <a:r>
              <a:rPr lang="en-US" altLang="x-none" sz="2800">
                <a:sym typeface="Symbol" charset="2"/>
              </a:rPr>
              <a:t>ull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W</a:t>
            </a:r>
            <a:r>
              <a:rPr lang="en-US" altLang="x-none" sz="2800">
                <a:sym typeface="Symbol" charset="2"/>
              </a:rPr>
              <a:t>idth at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H</a:t>
            </a:r>
            <a:r>
              <a:rPr lang="en-US" altLang="x-none" sz="2800">
                <a:sym typeface="Symbol" charset="2"/>
              </a:rPr>
              <a:t>alf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M</a:t>
            </a:r>
            <a:r>
              <a:rPr lang="en-US" altLang="x-none" sz="2800">
                <a:sym typeface="Symbol" charset="2"/>
              </a:rPr>
              <a:t>aximum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FWHM of Gaussian kernel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needed to smooth a white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noise random field to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roughness </a:t>
            </a:r>
          </a:p>
          <a:p>
            <a:pPr lvl="1" eaLnBrk="1" hangingPunct="1"/>
            <a:endParaRPr lang="en-US" altLang="x-none" sz="2400">
              <a:sym typeface="Symbol" charset="2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9730" r="5719" b="11081"/>
          <a:stretch>
            <a:fillRect/>
          </a:stretch>
        </p:blipFill>
        <p:spPr bwMode="auto">
          <a:xfrm>
            <a:off x="4657725" y="1681163"/>
            <a:ext cx="43434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34003" r="4744" b="17857"/>
          <a:stretch>
            <a:fillRect/>
          </a:stretch>
        </p:blipFill>
        <p:spPr bwMode="auto">
          <a:xfrm>
            <a:off x="4267200" y="5830888"/>
            <a:ext cx="4876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5626100" y="4103688"/>
            <a:ext cx="2622550" cy="1604962"/>
            <a:chOff x="3544" y="2645"/>
            <a:chExt cx="1652" cy="1011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544" y="2645"/>
              <a:ext cx="1609" cy="9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816" y="2717"/>
              <a:ext cx="1138" cy="7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546" y="3495"/>
              <a:ext cx="1604" cy="11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H="1">
              <a:off x="3818" y="3493"/>
              <a:ext cx="113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3581" y="3464"/>
              <a:ext cx="1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Autocorrelation Function</a:t>
              </a:r>
            </a:p>
          </p:txBody>
        </p:sp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2753"/>
              <a:ext cx="12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4414" y="3188"/>
              <a:ext cx="7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 b="1">
                  <a:solidFill>
                    <a:srgbClr val="993300"/>
                  </a:solidFill>
                  <a:latin typeface="Arial" charset="0"/>
                </a:rPr>
                <a:t>FWHM</a:t>
              </a:r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rot="-5400000">
              <a:off x="4215" y="3331"/>
              <a:ext cx="33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146" y="3163"/>
              <a:ext cx="469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rot="-5400000">
              <a:off x="4213" y="2993"/>
              <a:ext cx="33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20A15-6F68-9742-808D-5F4379E4776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RESELS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 </a:t>
            </a:r>
            <a:r>
              <a:rPr lang="en-US" altLang="x-none" sz="2000">
                <a:solidFill>
                  <a:srgbClr val="E42A1C"/>
                </a:solidFill>
              </a:rPr>
              <a:t>Res</a:t>
            </a:r>
            <a:r>
              <a:rPr lang="en-US" altLang="x-none" sz="2000"/>
              <a:t>olution </a:t>
            </a:r>
            <a:r>
              <a:rPr lang="en-US" altLang="x-none" sz="2000">
                <a:solidFill>
                  <a:srgbClr val="E42A1C"/>
                </a:solidFill>
              </a:rPr>
              <a:t>El</a:t>
            </a:r>
            <a:r>
              <a:rPr lang="en-US" altLang="x-none" sz="2000"/>
              <a:t>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1 RESEL = FWHM</a:t>
            </a:r>
            <a:r>
              <a:rPr lang="en-US" altLang="x-none" sz="2000" i="1" baseline="-25000"/>
              <a:t>x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y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Count </a:t>
            </a:r>
            <a:r>
              <a:rPr lang="en-US" altLang="x-none" sz="2000" i="1"/>
              <a:t>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 i="1"/>
              <a:t>R</a:t>
            </a:r>
            <a:r>
              <a:rPr lang="en-US" altLang="x-none" sz="1800"/>
              <a:t> =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</a:t>
            </a:r>
            <a:r>
              <a:rPr lang="en-GB" altLang="x-none" sz="1800">
                <a:solidFill>
                  <a:schemeClr val="accent2"/>
                </a:solidFill>
                <a:sym typeface="Symbol" charset="2"/>
              </a:rPr>
              <a:t></a:t>
            </a:r>
            <a:r>
              <a:rPr lang="en-GB" altLang="x-none" sz="1800">
                <a:solidFill>
                  <a:schemeClr val="accent2"/>
                </a:solidFill>
              </a:rPr>
              <a:t> |</a:t>
            </a:r>
            <a:r>
              <a:rPr lang="en-GB" altLang="x-none" sz="18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1800">
                <a:solidFill>
                  <a:schemeClr val="accent2"/>
                </a:solidFill>
              </a:rPr>
              <a:t>|</a:t>
            </a:r>
            <a:r>
              <a:rPr lang="en-GB" altLang="x-none" sz="1800"/>
              <a:t> = (4log2)</a:t>
            </a:r>
            <a:r>
              <a:rPr lang="en-GB" altLang="x-none" sz="1800" baseline="30000"/>
              <a:t>3/2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 /  (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x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y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z</a:t>
            </a:r>
            <a:r>
              <a:rPr lang="en-GB" altLang="x-none" sz="1800"/>
              <a:t> ) </a:t>
            </a: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Volume of search region in units of smoothness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Eg: </a:t>
            </a:r>
            <a:r>
              <a:rPr lang="en-US" altLang="x-none" sz="1800">
                <a:solidFill>
                  <a:schemeClr val="accent1"/>
                </a:solidFill>
              </a:rPr>
              <a:t>10 voxels</a:t>
            </a:r>
            <a:r>
              <a:rPr lang="en-US" altLang="x-none" sz="1800"/>
              <a:t>, 2.5 FWHM </a:t>
            </a:r>
            <a:r>
              <a:rPr lang="en-US" altLang="x-none" sz="1800">
                <a:solidFill>
                  <a:schemeClr val="accent2"/>
                </a:solidFill>
              </a:rPr>
              <a:t>4 RESELS</a:t>
            </a:r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Beware RESEL misinterpretation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</a:t>
            </a:r>
            <a:r>
              <a:rPr lang="en-US" altLang="x-none" sz="2000" i="1"/>
              <a:t>are not </a:t>
            </a:r>
            <a:r>
              <a:rPr lang="ja-JP" altLang="en-US" sz="2000"/>
              <a:t>“</a:t>
            </a:r>
            <a:r>
              <a:rPr lang="en-US" altLang="ja-JP" sz="2000"/>
              <a:t>number of independent </a:t>
            </a:r>
            <a:r>
              <a:rPr lang="ja-JP" altLang="en-US" sz="2000"/>
              <a:t>‘</a:t>
            </a:r>
            <a:r>
              <a:rPr lang="en-US" altLang="ja-JP" sz="2000"/>
              <a:t>things</a:t>
            </a:r>
            <a:r>
              <a:rPr lang="ja-JP" altLang="en-US" sz="2000"/>
              <a:t>’</a:t>
            </a:r>
            <a:r>
              <a:rPr lang="en-US" altLang="ja-JP" sz="2000"/>
              <a:t> in the image</a:t>
            </a:r>
            <a:r>
              <a:rPr lang="ja-JP" altLang="en-US" sz="2000"/>
              <a:t>”</a:t>
            </a:r>
            <a:endParaRPr lang="en-US" altLang="ja-JP" sz="2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600"/>
              <a:t>See Nichols &amp; Hayasaka, 2003, Stat. Meth. in Med. Res.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x-none" sz="1600">
                <a:solidFill>
                  <a:srgbClr val="9966FF"/>
                </a:solidFill>
              </a:rPr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grpSp>
        <p:nvGrpSpPr>
          <p:cNvPr id="56324" name="Group 41"/>
          <p:cNvGrpSpPr>
            <a:grpSpLocks/>
          </p:cNvGrpSpPr>
          <p:nvPr/>
        </p:nvGrpSpPr>
        <p:grpSpPr bwMode="auto">
          <a:xfrm>
            <a:off x="2198688" y="4513263"/>
            <a:ext cx="4849812" cy="946150"/>
            <a:chOff x="1385" y="2843"/>
            <a:chExt cx="3055" cy="596"/>
          </a:xfrm>
        </p:grpSpPr>
        <p:pic>
          <p:nvPicPr>
            <p:cNvPr id="563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Line 7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7" name="Group 8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5635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9" name="Line 10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8" name="Group 11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56356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7" name="Line 13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9" name="Group 14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3"/>
              <a:chExt cx="1227" cy="814"/>
            </a:xfrm>
          </p:grpSpPr>
          <p:pic>
            <p:nvPicPr>
              <p:cNvPr id="56354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5" name="Line 16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0" name="Rectangle 17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1" name="Rectangle 18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2" name="Rectangle 19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3" name="Rectangle 20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4" name="Rectangle 21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5" name="Rectangle 22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6" name="Rectangle 23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7" name="Rectangle 24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8" name="Rectangle 25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9" name="Rectangle 26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40" name="Text Box 27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341" name="Text Box 28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6342" name="Text Box 29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6343" name="Text Box 30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6344" name="Text Box 31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2</a:t>
              </a:r>
            </a:p>
          </p:txBody>
        </p:sp>
        <p:sp>
          <p:nvSpPr>
            <p:cNvPr id="56345" name="Text Box 32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4</a:t>
              </a:r>
            </a:p>
          </p:txBody>
        </p:sp>
        <p:sp>
          <p:nvSpPr>
            <p:cNvPr id="56346" name="Text Box 33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6</a:t>
              </a:r>
            </a:p>
          </p:txBody>
        </p:sp>
        <p:sp>
          <p:nvSpPr>
            <p:cNvPr id="56347" name="Text Box 34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8</a:t>
              </a:r>
            </a:p>
          </p:txBody>
        </p:sp>
        <p:sp>
          <p:nvSpPr>
            <p:cNvPr id="56348" name="Text Box 35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10</a:t>
              </a:r>
            </a:p>
          </p:txBody>
        </p:sp>
        <p:sp>
          <p:nvSpPr>
            <p:cNvPr id="56349" name="Text Box 36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</a:t>
              </a:r>
            </a:p>
          </p:txBody>
        </p:sp>
        <p:sp>
          <p:nvSpPr>
            <p:cNvPr id="56350" name="Text Box 37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3</a:t>
              </a:r>
            </a:p>
          </p:txBody>
        </p:sp>
        <p:sp>
          <p:nvSpPr>
            <p:cNvPr id="56351" name="Text Box 38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5</a:t>
              </a:r>
            </a:p>
          </p:txBody>
        </p:sp>
        <p:sp>
          <p:nvSpPr>
            <p:cNvPr id="56352" name="Text Box 39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7</a:t>
              </a:r>
            </a:p>
          </p:txBody>
        </p:sp>
        <p:sp>
          <p:nvSpPr>
            <p:cNvPr id="56353" name="Text Box 40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0F6FD4-8034-F94E-81A1-A9D9083F670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487863" y="1590675"/>
          <a:ext cx="43180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Slide" r:id="rId3" imgW="4699000" imgH="3060700" progId="PowerPoint.Slide.8">
                  <p:embed/>
                </p:oleObj>
              </mc:Choice>
              <mc:Fallback>
                <p:oleObj name="Slide" r:id="rId3" imgW="4699000" imgH="30607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4487863" y="1590675"/>
                        <a:ext cx="4318000" cy="286067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C1CEFF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 sz="4000"/>
              <a:t>Random Field Theory</a:t>
            </a:r>
            <a:br>
              <a:rPr lang="en-GB" altLang="x-none" sz="4000"/>
            </a:br>
            <a:r>
              <a:rPr lang="en-GB" altLang="x-none" sz="4000"/>
              <a:t>Smoothness Estimation</a:t>
            </a:r>
          </a:p>
        </p:txBody>
      </p:sp>
      <p:sp>
        <p:nvSpPr>
          <p:cNvPr id="58372" name="Rectangle 4"/>
          <p:cNvSpPr>
            <a:spLocks noChangeArrowheads="1"/>
          </p:cNvSpPr>
          <p:nvPr>
            <p:ph type="body" idx="1"/>
          </p:nvPr>
        </p:nvSpPr>
        <p:spPr>
          <a:xfrm>
            <a:off x="633413" y="1524000"/>
            <a:ext cx="7853362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/>
              <a:t>Smoothness est</a:t>
            </a:r>
            <a:r>
              <a:rPr lang="en-GB" altLang="en-US"/>
              <a:t>’</a:t>
            </a:r>
            <a:r>
              <a:rPr lang="en-GB" altLang="x-none"/>
              <a:t>d</a:t>
            </a:r>
            <a:br>
              <a:rPr lang="en-GB" altLang="x-none"/>
            </a:br>
            <a:r>
              <a:rPr lang="en-GB" altLang="x-none"/>
              <a:t>from standardized</a:t>
            </a:r>
            <a:br>
              <a:rPr lang="en-GB" altLang="x-none"/>
            </a:br>
            <a:r>
              <a:rPr lang="en-GB" altLang="x-none"/>
              <a:t>residuals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Variance of</a:t>
            </a:r>
            <a:br>
              <a:rPr lang="en-GB" altLang="x-none"/>
            </a:br>
            <a:r>
              <a:rPr lang="en-GB" altLang="x-none"/>
              <a:t>gradients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Yields resels per</a:t>
            </a:r>
            <a:br>
              <a:rPr lang="en-GB" altLang="x-none"/>
            </a:br>
            <a:r>
              <a:rPr lang="en-GB" altLang="x-none"/>
              <a:t>voxel (</a:t>
            </a:r>
            <a:r>
              <a:rPr lang="en-GB" altLang="x-none">
                <a:solidFill>
                  <a:schemeClr val="accent2"/>
                </a:solidFill>
              </a:rPr>
              <a:t>RPV</a:t>
            </a:r>
            <a:r>
              <a:rPr lang="en-GB" altLang="x-none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>
                <a:solidFill>
                  <a:schemeClr val="accent2"/>
                </a:solidFill>
              </a:rPr>
              <a:t>RPV image</a:t>
            </a:r>
            <a:endParaRPr lang="en-GB" altLang="x-none"/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Local roughness est.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Can transform in to local smoothness est.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FWHM Img = (RPV Img)</a:t>
            </a:r>
            <a:r>
              <a:rPr lang="en-GB" altLang="x-none" baseline="30000"/>
              <a:t>-1/</a:t>
            </a:r>
            <a:r>
              <a:rPr lang="en-GB" altLang="x-none" i="1" baseline="30000"/>
              <a:t>D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Dimension </a:t>
            </a:r>
            <a:r>
              <a:rPr lang="en-GB" altLang="x-none" i="1"/>
              <a:t>D</a:t>
            </a:r>
            <a:r>
              <a:rPr lang="en-GB" altLang="x-none"/>
              <a:t>, e.g. </a:t>
            </a:r>
            <a:r>
              <a:rPr lang="en-GB" altLang="x-none" i="1"/>
              <a:t>D</a:t>
            </a:r>
            <a:r>
              <a:rPr lang="en-GB" altLang="x-none"/>
              <a:t>=2 or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30107" y="5853051"/>
            <a:ext cx="3389761" cy="689858"/>
          </a:xfrm>
          <a:prstGeom prst="roundRect">
            <a:avLst/>
          </a:prstGeom>
          <a:solidFill>
            <a:srgbClr val="008000"/>
          </a:solidFill>
          <a:ln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spm_imcalc_ui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('RPV.img', ...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'FWHM.img','i1.^(-1/3)')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90C2C-1F2D-5043-89B5-9DF13C0A359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Intuition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Corrected P-value for voxel value </a:t>
            </a:r>
            <a:r>
              <a:rPr lang="en-US" altLang="x-none" sz="2800" i="1"/>
              <a:t>t</a:t>
            </a:r>
            <a:r>
              <a:rPr lang="en-US" altLang="x-none" sz="2800"/>
              <a:t> </a:t>
            </a:r>
          </a:p>
          <a:p>
            <a:pPr lvl="1" eaLnBrk="1" hangingPunct="1">
              <a:buFontTx/>
              <a:buNone/>
              <a:tabLst>
                <a:tab pos="2801938" algn="r"/>
                <a:tab pos="2909888" algn="l"/>
              </a:tabLst>
            </a:pPr>
            <a:r>
              <a:rPr lang="en-US" altLang="x-none" sz="2400"/>
              <a:t>		</a:t>
            </a: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	= P(max </a:t>
            </a:r>
            <a:r>
              <a:rPr lang="en-US" altLang="x-none" sz="2400" i="1"/>
              <a:t>T</a:t>
            </a:r>
            <a:r>
              <a:rPr lang="en-US" altLang="x-none" sz="2400"/>
              <a:t> &gt; </a:t>
            </a:r>
            <a:r>
              <a:rPr lang="en-US" altLang="x-none" sz="2400" i="1"/>
              <a:t>t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</a:t>
            </a:r>
            <a:r>
              <a:rPr lang="en-GB" altLang="x-none" sz="2400">
                <a:sym typeface="Symbol" charset="2"/>
              </a:rPr>
              <a:t> </a:t>
            </a:r>
            <a:r>
              <a:rPr lang="en-GB" altLang="x-none" sz="2400"/>
              <a:t>E(</a:t>
            </a:r>
            <a:r>
              <a:rPr lang="en-GB" altLang="x-none" sz="2400">
                <a:latin typeface="Symbol" charset="2"/>
              </a:rPr>
              <a:t></a:t>
            </a:r>
            <a:r>
              <a:rPr lang="en-GB" altLang="x-none" sz="2400" i="1" baseline="-25000"/>
              <a:t>t</a:t>
            </a:r>
            <a:r>
              <a:rPr lang="en-GB" altLang="x-none" sz="2400"/>
              <a:t>)</a:t>
            </a:r>
            <a:br>
              <a:rPr lang="en-GB" altLang="x-none" sz="2400"/>
            </a:br>
            <a:r>
              <a:rPr lang="en-GB" altLang="x-none" sz="2400"/>
              <a:t>		</a:t>
            </a:r>
            <a:r>
              <a:rPr lang="en-GB" altLang="x-none" sz="2400">
                <a:sym typeface="Symbol" charset="2"/>
              </a:rPr>
              <a:t> </a:t>
            </a:r>
            <a:r>
              <a:rPr lang="en-GB" altLang="x-none" sz="2400">
                <a:latin typeface="Symbol" charset="2"/>
              </a:rPr>
              <a:t></a:t>
            </a:r>
            <a:r>
              <a:rPr lang="en-GB" altLang="x-none" sz="2400"/>
              <a:t>(</a:t>
            </a:r>
            <a:r>
              <a:rPr lang="en-GB" altLang="x-none" sz="2400">
                <a:latin typeface="Symbol" charset="2"/>
              </a:rPr>
              <a:t></a:t>
            </a:r>
            <a:r>
              <a:rPr lang="en-GB" altLang="x-none" sz="2400"/>
              <a:t>) |</a:t>
            </a:r>
            <a:r>
              <a:rPr lang="en-GB" altLang="x-none" sz="2400">
                <a:latin typeface="Symbol" charset="2"/>
              </a:rPr>
              <a:t></a:t>
            </a:r>
            <a:r>
              <a:rPr lang="en-GB" altLang="x-none" sz="2400"/>
              <a:t>|</a:t>
            </a:r>
            <a:r>
              <a:rPr lang="en-GB" altLang="x-none" sz="2400" baseline="30000"/>
              <a:t>1/2</a:t>
            </a:r>
            <a:r>
              <a:rPr lang="en-GB" altLang="x-none" sz="2400">
                <a:solidFill>
                  <a:schemeClr val="accent2"/>
                </a:solidFill>
              </a:rPr>
              <a:t> </a:t>
            </a:r>
            <a:r>
              <a:rPr lang="en-GB" altLang="x-none" sz="2400" i="1">
                <a:sym typeface="Symbol" charset="2"/>
              </a:rPr>
              <a:t>t</a:t>
            </a:r>
            <a:r>
              <a:rPr lang="en-GB" altLang="x-none" sz="2400" baseline="30000">
                <a:sym typeface="Symbol" charset="2"/>
              </a:rPr>
              <a:t>2 </a:t>
            </a:r>
            <a:r>
              <a:rPr lang="en-GB" altLang="x-none" sz="2400">
                <a:sym typeface="Symbol" charset="2"/>
              </a:rPr>
              <a:t>exp(-</a:t>
            </a:r>
            <a:r>
              <a:rPr lang="en-GB" altLang="x-none" sz="2400" i="1">
                <a:sym typeface="Symbol" charset="2"/>
              </a:rPr>
              <a:t>t</a:t>
            </a:r>
            <a:r>
              <a:rPr lang="en-GB" altLang="x-none" sz="2400" baseline="30000">
                <a:sym typeface="Symbol" charset="2"/>
              </a:rPr>
              <a:t>2</a:t>
            </a:r>
            <a:r>
              <a:rPr lang="en-GB" altLang="x-none" sz="2400">
                <a:sym typeface="Symbol" charset="2"/>
              </a:rPr>
              <a:t>/2)</a:t>
            </a:r>
            <a:endParaRPr lang="en-US" altLang="x-none" sz="2400">
              <a:sym typeface="Symbol" charset="2"/>
            </a:endParaRP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Statistic value </a:t>
            </a:r>
            <a:r>
              <a:rPr lang="en-US" altLang="x-none" sz="2800" i="1"/>
              <a:t>t</a:t>
            </a:r>
            <a:r>
              <a:rPr lang="en-US" altLang="x-none" sz="2800"/>
              <a:t>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decreases (but only for large </a:t>
            </a:r>
            <a:r>
              <a:rPr lang="en-US" altLang="x-none" sz="2400" i="1"/>
              <a:t>t</a:t>
            </a:r>
            <a:r>
              <a:rPr lang="en-US" altLang="x-none" sz="2400"/>
              <a:t>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Search volume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increases (more severe MCP)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Smoothness increases</a:t>
            </a:r>
            <a:r>
              <a:rPr lang="en-US" altLang="x-none" sz="2400"/>
              <a:t> (roughness  ||</a:t>
            </a:r>
            <a:r>
              <a:rPr lang="en-US" altLang="x-none" sz="2400" baseline="30000"/>
              <a:t>1/2 </a:t>
            </a:r>
            <a:r>
              <a:rPr lang="en-US" altLang="x-none" sz="2400"/>
              <a:t>decreases)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decreases (less severe MCP)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endParaRPr lang="en-US" altLang="x-none" sz="2400"/>
          </a:p>
          <a:p>
            <a:pPr eaLnBrk="1" hangingPunct="1">
              <a:tabLst>
                <a:tab pos="2801938" algn="r"/>
                <a:tab pos="2909888" algn="l"/>
              </a:tabLst>
            </a:pPr>
            <a:endParaRPr lang="en-US" altLang="x-non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78EA8-4346-1E42-82F6-97D09C88BAC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531938"/>
            <a:ext cx="8369300" cy="4945062"/>
          </a:xfrm>
        </p:spPr>
        <p:txBody>
          <a:bodyPr/>
          <a:lstStyle/>
          <a:p>
            <a:pPr eaLnBrk="1" hangingPunct="1"/>
            <a:r>
              <a:rPr lang="en-GB" altLang="x-none" sz="2400"/>
              <a:t>General form for expected Euler characteristic</a:t>
            </a:r>
          </a:p>
          <a:p>
            <a:pPr lvl="2" eaLnBrk="1" hangingPunct="1">
              <a:lnSpc>
                <a:spcPct val="70000"/>
              </a:lnSpc>
            </a:pPr>
            <a:r>
              <a:rPr lang="en-GB" altLang="x-none" sz="2000"/>
              <a:t> 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sz="2000" baseline="30000"/>
              <a:t>2</a:t>
            </a:r>
            <a:r>
              <a:rPr lang="en-GB" altLang="x-none" sz="2000"/>
              <a:t>, </a:t>
            </a:r>
            <a:r>
              <a:rPr lang="en-GB" altLang="x-none" sz="2000" i="1"/>
              <a:t>F</a:t>
            </a:r>
            <a:r>
              <a:rPr lang="en-GB" altLang="x-none" sz="2000"/>
              <a:t>, &amp; </a:t>
            </a:r>
            <a:r>
              <a:rPr lang="en-GB" altLang="x-none" sz="2000" i="1"/>
              <a:t>t</a:t>
            </a:r>
            <a:r>
              <a:rPr lang="en-GB" altLang="x-none" sz="2000"/>
              <a:t> fields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restricted search regions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</a:t>
            </a:r>
            <a:r>
              <a:rPr lang="en-GB" altLang="x-none" sz="2000" i="1"/>
              <a:t>D</a:t>
            </a:r>
            <a:r>
              <a:rPr lang="en-GB" altLang="x-none" sz="2000"/>
              <a:t> dimensions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endParaRPr lang="en-GB" altLang="x-none" sz="2000"/>
          </a:p>
          <a:p>
            <a:pPr algn="ctr" eaLnBrk="1" hangingPunct="1">
              <a:buFontTx/>
              <a:buNone/>
            </a:pPr>
            <a:r>
              <a:rPr lang="en-GB" altLang="x-none" sz="2400">
                <a:latin typeface="Arial" charset="0"/>
              </a:rPr>
              <a:t>E</a:t>
            </a:r>
            <a:r>
              <a:rPr lang="en-GB" altLang="x-none" sz="2800"/>
              <a:t>[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(</a:t>
            </a:r>
            <a:r>
              <a:rPr lang="en-GB" altLang="x-none" sz="28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2800"/>
              <a:t>)]</a:t>
            </a:r>
            <a:r>
              <a:rPr lang="en-GB" altLang="x-none" sz="2800" b="1"/>
              <a:t> = </a:t>
            </a:r>
            <a:r>
              <a:rPr lang="en-GB" altLang="x-none" sz="4400" baseline="-10000">
                <a:latin typeface="Symbol" charset="2"/>
              </a:rPr>
              <a:t>S</a:t>
            </a:r>
            <a:r>
              <a:rPr lang="en-GB" altLang="x-none" sz="2800" i="1" baseline="-25000"/>
              <a:t>d</a:t>
            </a:r>
            <a:r>
              <a:rPr lang="en-GB" altLang="x-none" sz="2800" b="1"/>
              <a:t> </a:t>
            </a:r>
            <a:r>
              <a:rPr lang="en-GB" altLang="x-none"/>
              <a:t>R</a:t>
            </a:r>
            <a:r>
              <a:rPr lang="en-GB" altLang="x-none" sz="2800" i="1" baseline="-25000"/>
              <a:t>d</a:t>
            </a:r>
            <a:r>
              <a:rPr lang="en-GB" altLang="x-none" sz="2800" b="1" i="1" baseline="-25000"/>
              <a:t> </a:t>
            </a:r>
            <a:r>
              <a:rPr lang="en-GB" altLang="x-none"/>
              <a:t>(</a:t>
            </a:r>
            <a:r>
              <a:rPr lang="en-GB" altLang="x-none" sz="2800" b="1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/>
              <a:t>)</a:t>
            </a:r>
            <a:r>
              <a:rPr lang="en-GB" altLang="x-none" sz="2800" b="1"/>
              <a:t> </a:t>
            </a:r>
            <a:r>
              <a:rPr lang="en-GB" altLang="x-none" sz="2800" i="1">
                <a:latin typeface="Symbol" charset="2"/>
              </a:rPr>
              <a:t>r</a:t>
            </a:r>
            <a:r>
              <a:rPr lang="en-GB" altLang="x-none" sz="2800" i="1" baseline="-25000"/>
              <a:t>d </a:t>
            </a:r>
            <a:r>
              <a:rPr lang="en-GB" altLang="x-none"/>
              <a:t>(</a:t>
            </a:r>
            <a:r>
              <a:rPr lang="en-GB" altLang="x-none" sz="2800" i="1"/>
              <a:t>u</a:t>
            </a:r>
            <a:r>
              <a:rPr lang="en-GB" altLang="x-none"/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1138" y="106363"/>
            <a:ext cx="8440737" cy="1428750"/>
          </a:xfrm>
        </p:spPr>
        <p:txBody>
          <a:bodyPr/>
          <a:lstStyle/>
          <a:p>
            <a:pPr eaLnBrk="1" hangingPunct="1"/>
            <a:r>
              <a:rPr lang="en-GB" altLang="x-none"/>
              <a:t>RFT Details:</a:t>
            </a:r>
            <a:br>
              <a:rPr lang="en-GB" altLang="x-none"/>
            </a:br>
            <a:r>
              <a:rPr lang="en-GB" altLang="x-none"/>
              <a:t>Unified Formula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2125" y="3060700"/>
            <a:ext cx="4079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Minkowski</a:t>
            </a:r>
            <a:br>
              <a:rPr lang="en-GB" altLang="x-none" sz="1800"/>
            </a:br>
            <a:r>
              <a:rPr lang="en-GB" altLang="x-none" sz="1800"/>
              <a:t>		functional of 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</a:rPr>
              <a:t>	</a:t>
            </a:r>
            <a:r>
              <a:rPr lang="en-GB" altLang="x-none" sz="1400" i="1">
                <a:solidFill>
                  <a:schemeClr val="accent2"/>
                </a:solidFill>
              </a:rPr>
              <a:t>– function of dimension,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space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chemeClr val="accent2"/>
                </a:solidFill>
              </a:rPr>
              <a:t>and smoothness: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</a:t>
            </a:r>
            <a:r>
              <a:rPr lang="en-GB" altLang="x-none" sz="1800">
                <a:latin typeface="Symbol" charset="2"/>
              </a:rPr>
              <a:t>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 Euler characteristic of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 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diameter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surface area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volume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3060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EC density of </a:t>
            </a:r>
            <a:r>
              <a:rPr lang="en-GB" altLang="x-none" sz="1800" i="1"/>
              <a:t>Z</a:t>
            </a:r>
            <a:r>
              <a:rPr lang="en-GB" altLang="x-none" sz="1800"/>
              <a:t>(</a:t>
            </a:r>
            <a:r>
              <a:rPr lang="en-GB" altLang="x-none" sz="1800" i="1" u="sng"/>
              <a:t>x</a:t>
            </a:r>
            <a:r>
              <a:rPr lang="en-GB" altLang="x-none" sz="1800"/>
              <a:t>)</a:t>
            </a:r>
            <a:endParaRPr lang="en-GB" altLang="x-none" sz="1600">
              <a:solidFill>
                <a:srgbClr val="FAFD00"/>
              </a:solidFill>
              <a:latin typeface="Symbol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i="1">
                <a:solidFill>
                  <a:schemeClr val="accent2"/>
                </a:solidFill>
              </a:rPr>
              <a:t>	– function of dimension and threshold,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specific for RF type:</a:t>
            </a:r>
            <a:endParaRPr lang="en-GB" altLang="x-none" sz="140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E.g. Gaussian RF:</a:t>
            </a:r>
            <a:r>
              <a:rPr lang="en-GB" altLang="x-none" sz="1200" i="1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1- </a:t>
            </a:r>
            <a:r>
              <a:rPr lang="en-GB" altLang="x-none" sz="1600">
                <a:sym typeface="Symbol" charset="2"/>
              </a:rPr>
              <a:t>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</a:t>
            </a:r>
            <a:r>
              <a:rPr lang="en-GB" altLang="x-none" sz="1800">
                <a:latin typeface="Symbol" charset="2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1/2</a:t>
            </a:r>
            <a:r>
              <a:rPr lang="en-GB" altLang="x-none" sz="1600"/>
              <a:t>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 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3/2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3/2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 -1)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4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2   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3</a:t>
            </a:r>
            <a:r>
              <a:rPr lang="en-GB" altLang="x-none" sz="1600"/>
              <a:t> -3</a:t>
            </a:r>
            <a:r>
              <a:rPr lang="en-GB" altLang="x-none" sz="1600" i="1"/>
              <a:t>u</a:t>
            </a:r>
            <a:r>
              <a:rPr lang="en-GB" altLang="x-none" sz="1600"/>
              <a:t>)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5/2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pic>
        <p:nvPicPr>
          <p:cNvPr id="60422" name="Picture 6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953000"/>
            <a:ext cx="15382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922838" y="6019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FAFD00"/>
                </a:solidFill>
                <a:latin typeface="Symbol" charset="2"/>
              </a:rPr>
              <a:t></a:t>
            </a:r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H="1">
            <a:off x="4430713" y="6248400"/>
            <a:ext cx="563562" cy="762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D89A2-26F9-6B48-A442-030502C7A24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5588000" y="1412875"/>
            <a:ext cx="3317875" cy="5172075"/>
            <a:chOff x="2991" y="890"/>
            <a:chExt cx="2090" cy="3258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2991" y="890"/>
              <a:ext cx="1396" cy="3258"/>
            </a:xfrm>
            <a:prstGeom prst="rect">
              <a:avLst/>
            </a:prstGeom>
            <a:solidFill>
              <a:srgbClr val="121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6247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0"/>
            <a:stretch>
              <a:fillRect/>
            </a:stretch>
          </p:blipFill>
          <p:spPr bwMode="auto">
            <a:xfrm>
              <a:off x="3018" y="2016"/>
              <a:ext cx="127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"/>
            <a:stretch>
              <a:fillRect/>
            </a:stretch>
          </p:blipFill>
          <p:spPr bwMode="auto">
            <a:xfrm>
              <a:off x="3028" y="3078"/>
              <a:ext cx="1286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>
              <a:fillRect/>
            </a:stretch>
          </p:blipFill>
          <p:spPr bwMode="auto">
            <a:xfrm>
              <a:off x="3084" y="972"/>
              <a:ext cx="1255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4071" y="990"/>
              <a:ext cx="9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4071" y="2004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10mm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5" name="Rectangle 9"/>
            <p:cNvSpPr>
              <a:spLocks noChangeArrowheads="1"/>
            </p:cNvSpPr>
            <p:nvPr/>
          </p:nvSpPr>
          <p:spPr bwMode="auto">
            <a:xfrm>
              <a:off x="4071" y="3072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</p:grpSp>
      <p:sp>
        <p:nvSpPr>
          <p:cNvPr id="6246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7825"/>
            <a:ext cx="4968875" cy="4851400"/>
          </a:xfrm>
        </p:spPr>
        <p:txBody>
          <a:bodyPr/>
          <a:lstStyle/>
          <a:p>
            <a:pPr eaLnBrk="1" hangingPunct="1"/>
            <a:r>
              <a:rPr lang="en-GB" altLang="x-none" sz="3200"/>
              <a:t>Expected Cluster Size</a:t>
            </a:r>
          </a:p>
          <a:p>
            <a:pPr lvl="1" eaLnBrk="1" hangingPunct="1"/>
            <a:r>
              <a:rPr lang="en-GB" altLang="x-none" sz="2800"/>
              <a:t>E(S) = E(N)/E(L)</a:t>
            </a:r>
          </a:p>
          <a:p>
            <a:pPr lvl="1" eaLnBrk="1" hangingPunct="1"/>
            <a:r>
              <a:rPr lang="en-GB" altLang="x-none" sz="2800"/>
              <a:t>S cluster size</a:t>
            </a:r>
          </a:p>
          <a:p>
            <a:pPr lvl="1" eaLnBrk="1" hangingPunct="1"/>
            <a:r>
              <a:rPr lang="en-GB" altLang="x-none" sz="2800"/>
              <a:t>N suprathreshold volume</a:t>
            </a:r>
            <a:br>
              <a:rPr lang="en-GB" altLang="x-none" sz="2800"/>
            </a:br>
            <a:r>
              <a:rPr lang="en-GB" altLang="x-none" sz="2800">
                <a:latin typeface="Symbol" charset="2"/>
              </a:rPr>
              <a:t></a:t>
            </a:r>
            <a:r>
              <a:rPr lang="en-GB" altLang="x-none" sz="2800"/>
              <a:t>(</a:t>
            </a:r>
            <a:r>
              <a:rPr lang="en-GB" altLang="x-none" sz="2800">
                <a:latin typeface="Symbol" charset="2"/>
                <a:sym typeface="Symbol" charset="2"/>
              </a:rPr>
              <a:t>{</a:t>
            </a:r>
            <a:r>
              <a:rPr lang="en-GB" altLang="x-none" sz="2800" i="1"/>
              <a:t>T </a:t>
            </a:r>
            <a:r>
              <a:rPr lang="en-GB" altLang="x-none" sz="2800"/>
              <a:t>&gt; </a:t>
            </a:r>
            <a:r>
              <a:rPr lang="en-GB" altLang="x-none" sz="2800" i="1"/>
              <a:t>u</a:t>
            </a:r>
            <a:r>
              <a:rPr lang="en-GB" altLang="x-none" sz="2800" baseline="-25000"/>
              <a:t>clus</a:t>
            </a:r>
            <a:r>
              <a:rPr lang="en-GB" altLang="x-none" sz="2800"/>
              <a:t>})</a:t>
            </a:r>
          </a:p>
          <a:p>
            <a:pPr lvl="1" eaLnBrk="1" hangingPunct="1"/>
            <a:r>
              <a:rPr lang="en-GB" altLang="x-none" sz="2800"/>
              <a:t>L number of clusters</a:t>
            </a:r>
          </a:p>
          <a:p>
            <a:pPr eaLnBrk="1" hangingPunct="1"/>
            <a:r>
              <a:rPr lang="en-US" altLang="x-none"/>
              <a:t>E(</a:t>
            </a:r>
            <a:r>
              <a:rPr lang="en-US" altLang="x-none" i="1"/>
              <a:t>N</a:t>
            </a:r>
            <a:r>
              <a:rPr lang="en-US" altLang="x-none"/>
              <a:t>) = </a:t>
            </a:r>
            <a:r>
              <a:rPr lang="en-GB" altLang="x-none" sz="3200">
                <a:latin typeface="Symbol" charset="2"/>
              </a:rPr>
              <a:t></a:t>
            </a:r>
            <a:r>
              <a:rPr lang="en-GB" altLang="x-none" sz="3200"/>
              <a:t>(</a:t>
            </a:r>
            <a:r>
              <a:rPr lang="en-GB" altLang="x-none" sz="3200">
                <a:sym typeface="Symbol" charset="2"/>
              </a:rPr>
              <a:t>)</a:t>
            </a:r>
            <a:r>
              <a:rPr lang="en-US" altLang="x-none"/>
              <a:t> P( </a:t>
            </a:r>
            <a:r>
              <a:rPr lang="en-US" altLang="x-none" i="1"/>
              <a:t>T </a:t>
            </a:r>
            <a:r>
              <a:rPr lang="en-US" altLang="x-none"/>
              <a:t>&gt; </a:t>
            </a:r>
            <a:r>
              <a:rPr lang="en-US" altLang="x-none" i="1"/>
              <a:t>u</a:t>
            </a:r>
            <a:r>
              <a:rPr lang="en-US" altLang="x-none" i="1" baseline="-25000"/>
              <a:t>clus </a:t>
            </a:r>
            <a:r>
              <a:rPr lang="en-US" altLang="x-none"/>
              <a:t>)</a:t>
            </a:r>
          </a:p>
          <a:p>
            <a:pPr eaLnBrk="1" hangingPunct="1"/>
            <a:r>
              <a:rPr lang="en-US" altLang="x-none"/>
              <a:t>E(L) 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 sz="2400">
                <a:sym typeface="Symbol" charset="2"/>
              </a:rPr>
              <a:t></a:t>
            </a:r>
            <a:r>
              <a:rPr lang="en-US" altLang="x-none" sz="2400" i="1" baseline="-25000">
                <a:sym typeface="Symbol" charset="2"/>
              </a:rPr>
              <a:t>u</a:t>
            </a:r>
            <a:r>
              <a:rPr lang="en-US" altLang="x-none"/>
              <a:t>)</a:t>
            </a:r>
          </a:p>
          <a:p>
            <a:pPr lvl="1" eaLnBrk="1" hangingPunct="1"/>
            <a:r>
              <a:rPr lang="en-US" altLang="x-none" sz="2800"/>
              <a:t>Assuming no holes</a:t>
            </a:r>
          </a:p>
        </p:txBody>
      </p:sp>
      <p:sp>
        <p:nvSpPr>
          <p:cNvPr id="62468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Tests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7663" y="4383088"/>
            <a:ext cx="3790950" cy="177006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6613" y="2201863"/>
            <a:ext cx="4205287" cy="12033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mtClean="0">
              <a:solidFill>
                <a:srgbClr val="FFFFFF"/>
              </a:solidFill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333BD-2DF6-234E-9F5A-E51E7C6E58B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Distribution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18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x-none"/>
              <a:t>Gaussian Random Fields (Nosko, 1969) </a:t>
            </a:r>
            <a:br>
              <a:rPr lang="en-US" altLang="x-none"/>
            </a:br>
            <a:endParaRPr lang="en-US" altLang="x-none"/>
          </a:p>
          <a:p>
            <a:pPr lvl="1" eaLnBrk="1" hangingPunct="1"/>
            <a:endParaRPr lang="en-US" altLang="x-none"/>
          </a:p>
          <a:p>
            <a:pPr lvl="1" eaLnBrk="1" hangingPunct="1"/>
            <a:r>
              <a:rPr lang="en-US" altLang="x-none"/>
              <a:t>D: Dimension of RF</a:t>
            </a:r>
          </a:p>
          <a:p>
            <a:pPr eaLnBrk="1" hangingPunct="1"/>
            <a:r>
              <a:rPr lang="en-US" altLang="x-none"/>
              <a:t>t Random Fields (Cao, 1999)</a:t>
            </a:r>
          </a:p>
          <a:p>
            <a:pPr lvl="1" eaLnBrk="1" hangingPunct="1"/>
            <a:r>
              <a:rPr lang="en-US" altLang="x-none" i="1"/>
              <a:t>B</a:t>
            </a:r>
            <a:r>
              <a:rPr lang="en-US" altLang="x-none"/>
              <a:t>: Beta dist</a:t>
            </a:r>
            <a:r>
              <a:rPr lang="en-US" altLang="x-none" i="1" baseline="30000"/>
              <a:t>n</a:t>
            </a:r>
          </a:p>
          <a:p>
            <a:pPr lvl="1" eaLnBrk="1" hangingPunct="1"/>
            <a:r>
              <a:rPr lang="en-US" altLang="x-none" i="1"/>
              <a:t>U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en-US" altLang="ja-JP">
                <a:sym typeface="Symbol" charset="2"/>
              </a:rPr>
              <a:t></a:t>
            </a:r>
            <a:r>
              <a:rPr lang="en-US" altLang="ja-JP" baseline="30000">
                <a:sym typeface="Symbol" charset="2"/>
              </a:rPr>
              <a:t>2</a:t>
            </a:r>
            <a:r>
              <a:rPr lang="ja-JP" altLang="en-US">
                <a:sym typeface="Symbol" charset="2"/>
              </a:rPr>
              <a:t>’</a:t>
            </a:r>
            <a:r>
              <a:rPr lang="en-US" altLang="ja-JP">
                <a:sym typeface="Symbol" charset="2"/>
              </a:rPr>
              <a:t>s</a:t>
            </a:r>
          </a:p>
          <a:p>
            <a:pPr lvl="1" eaLnBrk="1" hangingPunct="1"/>
            <a:r>
              <a:rPr lang="en-US" altLang="x-none" i="1">
                <a:sym typeface="Symbol" charset="2"/>
              </a:rPr>
              <a:t>c</a:t>
            </a:r>
            <a:r>
              <a:rPr lang="en-US" altLang="x-none">
                <a:sym typeface="Symbol" charset="2"/>
              </a:rPr>
              <a:t> chosen s.t.</a:t>
            </a:r>
            <a:br>
              <a:rPr lang="en-US" altLang="x-none">
                <a:sym typeface="Symbol" charset="2"/>
              </a:rPr>
            </a:br>
            <a:r>
              <a:rPr lang="en-US" altLang="x-none"/>
              <a:t>E(</a:t>
            </a:r>
            <a:r>
              <a:rPr lang="en-US" altLang="x-none" i="1"/>
              <a:t>S</a:t>
            </a:r>
            <a:r>
              <a:rPr lang="en-US" altLang="x-none"/>
              <a:t>) = E(</a:t>
            </a:r>
            <a:r>
              <a:rPr lang="en-US" altLang="x-none" i="1"/>
              <a:t>N</a:t>
            </a:r>
            <a:r>
              <a:rPr lang="en-US" altLang="x-none"/>
              <a:t>) / E(</a:t>
            </a:r>
            <a:r>
              <a:rPr lang="en-US" altLang="x-none" i="1"/>
              <a:t>L</a:t>
            </a:r>
            <a:r>
              <a:rPr lang="en-US" altLang="x-none"/>
              <a:t>)</a:t>
            </a:r>
          </a:p>
        </p:txBody>
      </p:sp>
      <p:graphicFrame>
        <p:nvGraphicFramePr>
          <p:cNvPr id="64518" name="Object 2"/>
          <p:cNvGraphicFramePr>
            <a:graphicFrameLocks noChangeAspect="1"/>
          </p:cNvGraphicFramePr>
          <p:nvPr/>
        </p:nvGraphicFramePr>
        <p:xfrm>
          <a:off x="2209800" y="2243138"/>
          <a:ext cx="39528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4" imgW="2654300" imgH="762000" progId="Equation.3">
                  <p:embed/>
                </p:oleObj>
              </mc:Choice>
              <mc:Fallback>
                <p:oleObj name="Equation" r:id="rId4" imgW="2654300" imgH="76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3138"/>
                        <a:ext cx="395287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/>
        </p:nvGraphicFramePr>
        <p:xfrm>
          <a:off x="4114800" y="4397375"/>
          <a:ext cx="3810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6" imgW="1701800" imgH="736600" progId="Equation.3">
                  <p:embed/>
                </p:oleObj>
              </mc:Choice>
              <mc:Fallback>
                <p:oleObj name="Equation" r:id="rId6" imgW="17018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7375"/>
                        <a:ext cx="38100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B68C3-BAAB-FA49-AA03-3AD59437A34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 sz="4000"/>
              <a:t>Assessing Statistic</a:t>
            </a:r>
            <a:br>
              <a:rPr lang="en-GB" altLang="x-none" sz="4000"/>
            </a:br>
            <a:r>
              <a:rPr lang="en-GB" altLang="x-none" sz="4000"/>
              <a:t>Images…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A86A0-4E20-6448-911A-C77EEACFC5A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Corrected P-Values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Previous results give uncorrected P-value</a:t>
            </a:r>
          </a:p>
          <a:p>
            <a:pPr eaLnBrk="1" hangingPunct="1"/>
            <a:r>
              <a:rPr lang="en-US" altLang="x-none"/>
              <a:t>Corrected P-value</a:t>
            </a:r>
          </a:p>
          <a:p>
            <a:pPr lvl="1" eaLnBrk="1" hangingPunct="1"/>
            <a:r>
              <a:rPr lang="en-US" altLang="x-none"/>
              <a:t>Bonferroni</a:t>
            </a:r>
          </a:p>
          <a:p>
            <a:pPr lvl="2" eaLnBrk="1" hangingPunct="1"/>
            <a:r>
              <a:rPr lang="en-US" altLang="x-none"/>
              <a:t>Correct for expected number of clusters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</a:t>
            </a:r>
          </a:p>
          <a:p>
            <a:pPr lvl="1" eaLnBrk="1" hangingPunct="1"/>
            <a:r>
              <a:rPr lang="en-US" altLang="x-none"/>
              <a:t>Poisson Clumping Heuristic (Adler, 1980)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1 - exp( -E(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 </a:t>
            </a:r>
            <a:r>
              <a:rPr lang="en-US" altLang="x-none"/>
              <a:t>)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1A267-59FD-4740-9CB4-A7E33512E64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686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130550"/>
            <a:ext cx="4464050" cy="3311525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124200"/>
            <a:ext cx="4506912" cy="33782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76400"/>
            <a:ext cx="3754438" cy="29162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15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Review:</a:t>
            </a:r>
            <a:br>
              <a:rPr lang="en-GB">
                <a:ea typeface="+mj-ea"/>
                <a:cs typeface="+mj-cs"/>
              </a:rPr>
            </a:br>
            <a:r>
              <a:rPr lang="en-GB">
                <a:ea typeface="+mj-ea"/>
                <a:cs typeface="+mj-cs"/>
              </a:rPr>
              <a:t>Levels of inference &amp; power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33413" y="4867275"/>
            <a:ext cx="310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Set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Cluster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Voxel level…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FFA0A-AABF-AA4F-8ABB-E372838A191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Theory Limitations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751638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Sufficient smoothness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FWHM smoothness 3-4× voxel size (Z)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More like ~10× for low-df T images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Smoothness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Estimate is biased when images not sufficiently smooth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Multivariate 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Virtually impossible to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Several layers of approximations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Stationary required for cluster size results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7188200" y="1697038"/>
            <a:ext cx="1982788" cy="3595687"/>
            <a:chOff x="4710" y="810"/>
            <a:chExt cx="1249" cy="2265"/>
          </a:xfrm>
        </p:grpSpPr>
        <p:grpSp>
          <p:nvGrpSpPr>
            <p:cNvPr id="69637" name="Group 5"/>
            <p:cNvGrpSpPr>
              <a:grpSpLocks/>
            </p:cNvGrpSpPr>
            <p:nvPr/>
          </p:nvGrpSpPr>
          <p:grpSpPr bwMode="auto">
            <a:xfrm>
              <a:off x="4732" y="810"/>
              <a:ext cx="1205" cy="1004"/>
              <a:chOff x="4732" y="810"/>
              <a:chExt cx="1205" cy="1004"/>
            </a:xfrm>
          </p:grpSpPr>
          <p:pic>
            <p:nvPicPr>
              <p:cNvPr id="69642" name="Picture 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21" t="20358" r="9688" b="52684"/>
              <a:stretch>
                <a:fillRect/>
              </a:stretch>
            </p:blipFill>
            <p:spPr bwMode="auto">
              <a:xfrm>
                <a:off x="4868" y="991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3" name="Text Box 7"/>
              <p:cNvSpPr txBox="1">
                <a:spLocks noChangeArrowheads="1"/>
              </p:cNvSpPr>
              <p:nvPr/>
            </p:nvSpPr>
            <p:spPr bwMode="auto">
              <a:xfrm>
                <a:off x="4732" y="810"/>
                <a:ext cx="12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Lattice Image</a:t>
                </a:r>
                <a:b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</a:b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Data</a:t>
                </a:r>
              </a:p>
            </p:txBody>
          </p:sp>
        </p:grpSp>
        <p:sp>
          <p:nvSpPr>
            <p:cNvPr id="69638" name="Text Box 8"/>
            <p:cNvSpPr txBox="1">
              <a:spLocks noChangeArrowheads="1"/>
            </p:cNvSpPr>
            <p:nvPr/>
          </p:nvSpPr>
          <p:spPr bwMode="auto">
            <a:xfrm rot="5400000">
              <a:off x="5206" y="1858"/>
              <a:ext cx="25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GB" altLang="x-none">
                  <a:sym typeface="Symbol" charset="2"/>
                </a:rPr>
                <a:t></a:t>
              </a:r>
            </a:p>
          </p:txBody>
        </p:sp>
        <p:grpSp>
          <p:nvGrpSpPr>
            <p:cNvPr id="69639" name="Group 9"/>
            <p:cNvGrpSpPr>
              <a:grpSpLocks/>
            </p:cNvGrpSpPr>
            <p:nvPr/>
          </p:nvGrpSpPr>
          <p:grpSpPr bwMode="auto">
            <a:xfrm>
              <a:off x="4710" y="2102"/>
              <a:ext cx="1249" cy="973"/>
              <a:chOff x="4710" y="2067"/>
              <a:chExt cx="1249" cy="973"/>
            </a:xfrm>
          </p:grpSpPr>
          <p:pic>
            <p:nvPicPr>
              <p:cNvPr id="69640" name="Picture 1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54" t="20532" r="10034" b="52278"/>
              <a:stretch>
                <a:fillRect/>
              </a:stretch>
            </p:blipFill>
            <p:spPr bwMode="auto">
              <a:xfrm>
                <a:off x="4868" y="2217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1" name="Text Box 11"/>
              <p:cNvSpPr txBox="1">
                <a:spLocks noChangeArrowheads="1"/>
              </p:cNvSpPr>
              <p:nvPr/>
            </p:nvSpPr>
            <p:spPr bwMode="auto">
              <a:xfrm>
                <a:off x="4710" y="2067"/>
                <a:ext cx="12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4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Continuous Random Field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FCA8E-1FBE-D140-AFAD-A3C83667870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9463"/>
          </a:xfrm>
        </p:spPr>
        <p:txBody>
          <a:bodyPr/>
          <a:lstStyle/>
          <a:p>
            <a:pPr eaLnBrk="1" hangingPunct="1"/>
            <a:r>
              <a:rPr lang="en-US" altLang="x-none" sz="2800"/>
              <a:t>fMRI Study of Working Memory   </a:t>
            </a:r>
          </a:p>
          <a:p>
            <a:pPr lvl="1" eaLnBrk="1" hangingPunct="1"/>
            <a:r>
              <a:rPr lang="en-US" altLang="x-none" sz="2400"/>
              <a:t>12 subjects, block design  </a:t>
            </a:r>
            <a:r>
              <a:rPr lang="en-US" altLang="x-none" sz="1600"/>
              <a:t>Marshuetz et al (2000)</a:t>
            </a:r>
            <a:endParaRPr lang="en-US" altLang="x-none" sz="2400"/>
          </a:p>
          <a:p>
            <a:pPr lvl="1" eaLnBrk="1" hangingPunct="1"/>
            <a:r>
              <a:rPr lang="en-US" altLang="x-none" sz="2400"/>
              <a:t>Item Recognition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Active</a:t>
            </a:r>
            <a:r>
              <a:rPr lang="en-US" altLang="x-none" sz="2000"/>
              <a:t>:View </a:t>
            </a:r>
            <a:r>
              <a:rPr lang="en-US" altLang="x-none" sz="2000">
                <a:solidFill>
                  <a:schemeClr val="tx2"/>
                </a:solidFill>
              </a:rPr>
              <a:t>five letters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probe letter,</a:t>
            </a:r>
            <a:r>
              <a:rPr lang="en-US" altLang="x-none" sz="2000">
                <a:solidFill>
                  <a:schemeClr val="accent1"/>
                </a:solidFill>
              </a:rPr>
              <a:t> respond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Baseline</a:t>
            </a:r>
            <a:r>
              <a:rPr lang="en-US" altLang="x-none" sz="2000"/>
              <a:t>: View </a:t>
            </a:r>
            <a:r>
              <a:rPr lang="en-US" altLang="x-none" sz="2000">
                <a:solidFill>
                  <a:schemeClr val="tx2"/>
                </a:solidFill>
              </a:rPr>
              <a:t>XXXXX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Y or N, </a:t>
            </a:r>
            <a:r>
              <a:rPr lang="en-US" altLang="x-none" sz="2000">
                <a:solidFill>
                  <a:schemeClr val="accent1"/>
                </a:solidFill>
              </a:rPr>
              <a:t>respond</a:t>
            </a:r>
          </a:p>
          <a:p>
            <a:pPr eaLnBrk="1" hangingPunct="1"/>
            <a:r>
              <a:rPr lang="en-US" altLang="x-none" sz="2800"/>
              <a:t>Second Level RFX</a:t>
            </a:r>
          </a:p>
          <a:p>
            <a:pPr lvl="1" eaLnBrk="1" hangingPunct="1"/>
            <a:r>
              <a:rPr lang="en-US" altLang="x-none" sz="2400"/>
              <a:t>Difference image, A-B constructed</a:t>
            </a:r>
            <a:br>
              <a:rPr lang="en-US" altLang="x-none" sz="2400"/>
            </a:br>
            <a:r>
              <a:rPr lang="en-US" altLang="x-none" sz="2400"/>
              <a:t>for each subject</a:t>
            </a:r>
          </a:p>
          <a:p>
            <a:pPr lvl="1" eaLnBrk="1" hangingPunct="1"/>
            <a:r>
              <a:rPr lang="en-US" altLang="x-none" sz="2400"/>
              <a:t>One sample </a:t>
            </a:r>
            <a:r>
              <a:rPr lang="en-US" altLang="x-none" sz="2400" i="1"/>
              <a:t>t</a:t>
            </a:r>
            <a:r>
              <a:rPr lang="en-US" altLang="x-none" sz="2400"/>
              <a:t> test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6783388" y="1917700"/>
            <a:ext cx="2212975" cy="1784350"/>
            <a:chOff x="4273" y="1224"/>
            <a:chExt cx="1394" cy="1124"/>
          </a:xfrm>
        </p:grpSpPr>
        <p:sp>
          <p:nvSpPr>
            <p:cNvPr id="71696" name="Text Box 5"/>
            <p:cNvSpPr txBox="1">
              <a:spLocks noChangeArrowheads="1"/>
            </p:cNvSpPr>
            <p:nvPr/>
          </p:nvSpPr>
          <p:spPr bwMode="auto">
            <a:xfrm rot="-1800000">
              <a:off x="5392" y="1258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7" name="Group 6"/>
            <p:cNvGrpSpPr>
              <a:grpSpLocks/>
            </p:cNvGrpSpPr>
            <p:nvPr/>
          </p:nvGrpSpPr>
          <p:grpSpPr bwMode="auto">
            <a:xfrm>
              <a:off x="4846" y="1477"/>
              <a:ext cx="711" cy="529"/>
              <a:chOff x="2628" y="3140"/>
              <a:chExt cx="711" cy="529"/>
            </a:xfrm>
          </p:grpSpPr>
          <p:sp>
            <p:nvSpPr>
              <p:cNvPr id="71704" name="Rectangle 7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5" name="Text Box 8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71698" name="Text Box 9"/>
            <p:cNvSpPr txBox="1">
              <a:spLocks noChangeArrowheads="1"/>
            </p:cNvSpPr>
            <p:nvPr/>
          </p:nvSpPr>
          <p:spPr bwMode="auto">
            <a:xfrm>
              <a:off x="5163" y="2025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71699" name="Text Box 10"/>
            <p:cNvSpPr txBox="1">
              <a:spLocks noChangeArrowheads="1"/>
            </p:cNvSpPr>
            <p:nvPr/>
          </p:nvSpPr>
          <p:spPr bwMode="auto">
            <a:xfrm rot="-1800000">
              <a:off x="4808" y="1602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700" name="Group 11"/>
            <p:cNvGrpSpPr>
              <a:grpSpLocks/>
            </p:cNvGrpSpPr>
            <p:nvPr/>
          </p:nvGrpSpPr>
          <p:grpSpPr bwMode="auto">
            <a:xfrm>
              <a:off x="4273" y="1819"/>
              <a:ext cx="711" cy="529"/>
              <a:chOff x="2628" y="3140"/>
              <a:chExt cx="711" cy="529"/>
            </a:xfrm>
          </p:grpSpPr>
          <p:sp>
            <p:nvSpPr>
              <p:cNvPr id="71702" name="Rectangle 12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3" name="Text Box 13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UBKDA</a:t>
                </a:r>
              </a:p>
            </p:txBody>
          </p:sp>
        </p:grpSp>
        <p:sp>
          <p:nvSpPr>
            <p:cNvPr id="71701" name="Text Box 14"/>
            <p:cNvSpPr txBox="1">
              <a:spLocks noChangeArrowheads="1"/>
            </p:cNvSpPr>
            <p:nvPr/>
          </p:nvSpPr>
          <p:spPr bwMode="auto">
            <a:xfrm>
              <a:off x="4500" y="1224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Active</a:t>
              </a:r>
            </a:p>
          </p:txBody>
        </p:sp>
      </p:grpSp>
      <p:grpSp>
        <p:nvGrpSpPr>
          <p:cNvPr id="71685" name="Group 15"/>
          <p:cNvGrpSpPr>
            <a:grpSpLocks/>
          </p:cNvGrpSpPr>
          <p:nvPr/>
        </p:nvGrpSpPr>
        <p:grpSpPr bwMode="auto">
          <a:xfrm>
            <a:off x="6813550" y="4067175"/>
            <a:ext cx="2208213" cy="1792288"/>
            <a:chOff x="4292" y="2578"/>
            <a:chExt cx="1391" cy="1129"/>
          </a:xfrm>
        </p:grpSpPr>
        <p:sp>
          <p:nvSpPr>
            <p:cNvPr id="71686" name="Text Box 16"/>
            <p:cNvSpPr txBox="1">
              <a:spLocks noChangeArrowheads="1"/>
            </p:cNvSpPr>
            <p:nvPr/>
          </p:nvSpPr>
          <p:spPr bwMode="auto">
            <a:xfrm rot="-1800000">
              <a:off x="5408" y="261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87" name="Group 17"/>
            <p:cNvGrpSpPr>
              <a:grpSpLocks/>
            </p:cNvGrpSpPr>
            <p:nvPr/>
          </p:nvGrpSpPr>
          <p:grpSpPr bwMode="auto">
            <a:xfrm>
              <a:off x="4865" y="2836"/>
              <a:ext cx="711" cy="529"/>
              <a:chOff x="2628" y="3140"/>
              <a:chExt cx="711" cy="529"/>
            </a:xfrm>
          </p:grpSpPr>
          <p:sp>
            <p:nvSpPr>
              <p:cNvPr id="71694" name="Rectangle 18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5" name="Text Box 19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N</a:t>
                </a:r>
              </a:p>
            </p:txBody>
          </p:sp>
        </p:grpSp>
        <p:sp>
          <p:nvSpPr>
            <p:cNvPr id="71688" name="Text Box 20"/>
            <p:cNvSpPr txBox="1">
              <a:spLocks noChangeArrowheads="1"/>
            </p:cNvSpPr>
            <p:nvPr/>
          </p:nvSpPr>
          <p:spPr bwMode="auto">
            <a:xfrm>
              <a:off x="5182" y="3384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71689" name="Text Box 21"/>
            <p:cNvSpPr txBox="1">
              <a:spLocks noChangeArrowheads="1"/>
            </p:cNvSpPr>
            <p:nvPr/>
          </p:nvSpPr>
          <p:spPr bwMode="auto">
            <a:xfrm rot="-1800000">
              <a:off x="4827" y="2961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0" name="Group 22"/>
            <p:cNvGrpSpPr>
              <a:grpSpLocks/>
            </p:cNvGrpSpPr>
            <p:nvPr/>
          </p:nvGrpSpPr>
          <p:grpSpPr bwMode="auto">
            <a:xfrm>
              <a:off x="4292" y="3178"/>
              <a:ext cx="711" cy="529"/>
              <a:chOff x="2628" y="3140"/>
              <a:chExt cx="711" cy="529"/>
            </a:xfrm>
          </p:grpSpPr>
          <p:sp>
            <p:nvSpPr>
              <p:cNvPr id="71692" name="Rectangle 23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3" name="Text Box 24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XXXXX</a:t>
                </a:r>
              </a:p>
            </p:txBody>
          </p:sp>
        </p:grpSp>
        <p:sp>
          <p:nvSpPr>
            <p:cNvPr id="71691" name="Text Box 25"/>
            <p:cNvSpPr txBox="1">
              <a:spLocks noChangeArrowheads="1"/>
            </p:cNvSpPr>
            <p:nvPr/>
          </p:nvSpPr>
          <p:spPr bwMode="auto">
            <a:xfrm>
              <a:off x="4414" y="257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Baseline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C56D2-318D-1744-B583-E94323968EED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</a:t>
            </a:r>
            <a:br>
              <a:rPr lang="en-US" altLang="x-none"/>
            </a:br>
            <a:r>
              <a:rPr lang="en-US" altLang="x-none"/>
              <a:t>RFT Result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S</a:t>
            </a:r>
            <a:r>
              <a:rPr lang="en-US" altLang="x-none" sz="2400"/>
              <a:t> = 110,776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voxels</a:t>
            </a:r>
            <a:br>
              <a:rPr lang="en-US" altLang="x-none" sz="2400"/>
            </a:br>
            <a:r>
              <a:rPr lang="en-US" altLang="x-none" sz="2400"/>
              <a:t>5.1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5.8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6.9 mm</a:t>
            </a:r>
            <a:br>
              <a:rPr lang="en-US" altLang="x-none" sz="2400"/>
            </a:br>
            <a:r>
              <a:rPr lang="en-US" altLang="x-none" sz="2400"/>
              <a:t>FWHM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u</a:t>
            </a:r>
            <a:r>
              <a:rPr lang="en-US" altLang="x-none" sz="2400"/>
              <a:t> = </a:t>
            </a:r>
            <a:r>
              <a:rPr lang="en-US" altLang="x-none" sz="2400">
                <a:latin typeface="CMR12" charset="0"/>
              </a:rPr>
              <a:t>9.870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>
                <a:latin typeface="CMR12" charset="0"/>
              </a:rPr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5 voxels above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 the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0.0063  minimum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FWE-corrected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p-value</a:t>
            </a:r>
            <a:endParaRPr lang="en-US" altLang="x-none" sz="2400" baseline="-250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 rot="-5400000">
            <a:off x="5813425" y="4702175"/>
            <a:ext cx="1601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-log</a:t>
            </a:r>
            <a:r>
              <a:rPr lang="en-US" altLang="x-none" sz="1200" baseline="-2500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 p-value</a:t>
            </a:r>
          </a:p>
        </p:txBody>
      </p:sp>
      <p:pic>
        <p:nvPicPr>
          <p:cNvPr id="73733" name="Picture 5" descr="VarThres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195513"/>
            <a:ext cx="40798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1143000"/>
          </a:xfrm>
        </p:spPr>
        <p:txBody>
          <a:bodyPr/>
          <a:lstStyle/>
          <a:p>
            <a:r>
              <a:rPr lang="en-US" altLang="x-none" sz="3600"/>
              <a:t>Massive Null (resting-state)</a:t>
            </a:r>
            <a:br>
              <a:rPr lang="en-US" altLang="x-none" sz="3600"/>
            </a:br>
            <a:r>
              <a:rPr lang="en-US" altLang="x-none" sz="3600"/>
              <a:t> fMRI Evaluation</a:t>
            </a:r>
            <a:endParaRPr lang="en-US" altLang="x-none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85863"/>
            <a:ext cx="8686800" cy="90170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Goal</a:t>
            </a:r>
            <a:r>
              <a:rPr lang="en-US" dirty="0" smtClean="0"/>
              <a:t>: Evaluate AFNI, FSL &amp; SPM </a:t>
            </a:r>
            <a:r>
              <a:rPr lang="en-US" i="1" dirty="0" smtClean="0"/>
              <a:t>task</a:t>
            </a:r>
            <a:r>
              <a:rPr lang="en-US" dirty="0" smtClean="0"/>
              <a:t> fMRI with </a:t>
            </a:r>
            <a:r>
              <a:rPr lang="en-US" i="1" dirty="0" smtClean="0"/>
              <a:t>resting-state </a:t>
            </a:r>
            <a:r>
              <a:rPr lang="en-US" dirty="0" smtClean="0"/>
              <a:t>fMRI data, using 4 designs, 3 million </a:t>
            </a:r>
            <a:r>
              <a:rPr lang="en-US" dirty="0" err="1" smtClean="0"/>
              <a:t>randomised</a:t>
            </a:r>
            <a:r>
              <a:rPr lang="en-US" dirty="0" smtClean="0"/>
              <a:t> analyses</a:t>
            </a:r>
          </a:p>
        </p:txBody>
      </p:sp>
      <p:pic>
        <p:nvPicPr>
          <p:cNvPr id="75779" name="Picture 3" descr="Screen Shot 2016-06-23 at 13.1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2"/>
          <a:stretch>
            <a:fillRect/>
          </a:stretch>
        </p:blipFill>
        <p:spPr bwMode="auto">
          <a:xfrm>
            <a:off x="111125" y="2960688"/>
            <a:ext cx="42941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Content Placeholder 2"/>
          <p:cNvSpPr txBox="1">
            <a:spLocks/>
          </p:cNvSpPr>
          <p:nvPr/>
        </p:nvSpPr>
        <p:spPr bwMode="auto">
          <a:xfrm>
            <a:off x="17780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 b="1"/>
              <a:t>Outcome</a:t>
            </a:r>
            <a:r>
              <a:rPr lang="en-US" altLang="x-none" sz="2200"/>
              <a:t>: Voxel FWE </a:t>
            </a:r>
            <a:r>
              <a:rPr lang="en-US" altLang="x-none" sz="2200" b="1" i="1"/>
              <a:t>OK </a:t>
            </a:r>
            <a:r>
              <a:rPr lang="en-US" altLang="x-none" sz="1000"/>
              <a:t>(Conservative)</a:t>
            </a:r>
            <a:r>
              <a:rPr lang="en-US" altLang="x-none" sz="1300"/>
              <a:t> </a:t>
            </a:r>
            <a:br>
              <a:rPr lang="en-US" altLang="x-none" sz="1300"/>
            </a:br>
            <a:r>
              <a:rPr lang="en-US" altLang="x-none" sz="2200"/>
              <a:t>Cluster FWE 0.001 </a:t>
            </a:r>
            <a:r>
              <a:rPr lang="en-US" altLang="x-none" sz="2200" b="1" i="1"/>
              <a:t>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/>
              <a:t>Cluster FWE 0.01 </a:t>
            </a:r>
            <a:r>
              <a:rPr lang="en-US" altLang="x-none" sz="2200" b="1" i="1"/>
              <a:t>Very Bad </a:t>
            </a:r>
            <a:r>
              <a:rPr lang="en-US" altLang="x-none" sz="1100"/>
              <a:t>(Liberal)</a:t>
            </a:r>
            <a:endParaRPr lang="en-US" altLang="x-none" sz="2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x-none" sz="2200" b="1" i="1"/>
          </a:p>
        </p:txBody>
      </p:sp>
      <p:sp>
        <p:nvSpPr>
          <p:cNvPr id="75781" name="Content Placeholder 2"/>
          <p:cNvSpPr txBox="1">
            <a:spLocks/>
          </p:cNvSpPr>
          <p:nvPr/>
        </p:nvSpPr>
        <p:spPr bwMode="auto">
          <a:xfrm>
            <a:off x="465455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400" b="1"/>
              <a:t>Why?</a:t>
            </a:r>
            <a:r>
              <a:rPr lang="en-US" altLang="x-none" sz="2400"/>
              <a:t> Spatial ACF not Gaussian,</a:t>
            </a:r>
          </a:p>
          <a:p>
            <a:pPr eaLnBrk="1" hangingPunct="1">
              <a:buFontTx/>
              <a:buNone/>
            </a:pPr>
            <a:r>
              <a:rPr lang="en-US" altLang="x-none" sz="2400"/>
              <a:t>Nonstationarity smoothness</a:t>
            </a:r>
          </a:p>
        </p:txBody>
      </p:sp>
      <p:pic>
        <p:nvPicPr>
          <p:cNvPr id="8" name="Picture 7" descr="Screen Shot 2016-06-23 at 13.1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911475"/>
            <a:ext cx="3276600" cy="2692400"/>
          </a:xfrm>
          <a:prstGeom prst="rect">
            <a:avLst/>
          </a:prstGeom>
          <a:noFill/>
          <a:ln w="9525">
            <a:solidFill>
              <a:srgbClr val="EEECE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6-06-23 at 13.13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127500"/>
            <a:ext cx="2420938" cy="1873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-4763" y="6396038"/>
            <a:ext cx="91440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Arial" charset="0"/>
              </a:rPr>
              <a:t>Cluster failure: Why fMRI inferences for spatial extent have inflated false-positive rates (2016).  Eklund, TE Nichols, H Knutsson PNAS, 113(28), 7900-5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6C0B2-4C3C-2E4B-8F7B-FA16EF424A8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76802" name="Group 23"/>
          <p:cNvGrpSpPr>
            <a:grpSpLocks/>
          </p:cNvGrpSpPr>
          <p:nvPr/>
        </p:nvGrpSpPr>
        <p:grpSpPr bwMode="auto">
          <a:xfrm>
            <a:off x="381000" y="1039813"/>
            <a:ext cx="3657600" cy="2844800"/>
            <a:chOff x="3120" y="216"/>
            <a:chExt cx="2304" cy="1792"/>
          </a:xfrm>
        </p:grpSpPr>
        <p:sp>
          <p:nvSpPr>
            <p:cNvPr id="76814" name="Text Box 4"/>
            <p:cNvSpPr txBox="1">
              <a:spLocks noChangeArrowheads="1"/>
            </p:cNvSpPr>
            <p:nvPr/>
          </p:nvSpPr>
          <p:spPr bwMode="auto">
            <a:xfrm>
              <a:off x="3120" y="1777"/>
              <a:ext cx="23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RF &amp; Bonf. Threshold</a:t>
              </a:r>
            </a:p>
          </p:txBody>
        </p:sp>
        <p:pic>
          <p:nvPicPr>
            <p:cNvPr id="76815" name="Picture 7" descr="Item-RFX-P-MIP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6" name="Text Box 8"/>
            <p:cNvSpPr txBox="1">
              <a:spLocks noChangeArrowheads="1"/>
            </p:cNvSpPr>
            <p:nvPr/>
          </p:nvSpPr>
          <p:spPr bwMode="auto">
            <a:xfrm>
              <a:off x="4341" y="1103"/>
              <a:ext cx="83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RF</a:t>
              </a:r>
              <a:r>
                <a:rPr lang="en-US" altLang="x-none" sz="1800">
                  <a:solidFill>
                    <a:schemeClr val="bg2"/>
                  </a:solidFill>
                </a:rPr>
                <a:t>   = 9.87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Bonf</a:t>
              </a:r>
              <a:r>
                <a:rPr lang="en-US" altLang="x-none" sz="1800">
                  <a:solidFill>
                    <a:schemeClr val="bg2"/>
                  </a:solidFill>
                </a:rPr>
                <a:t> = 9.80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 sig. vox. </a:t>
              </a:r>
            </a:p>
          </p:txBody>
        </p:sp>
      </p:grpSp>
      <p:grpSp>
        <p:nvGrpSpPr>
          <p:cNvPr id="76803" name="Group 22"/>
          <p:cNvGrpSpPr>
            <a:grpSpLocks/>
          </p:cNvGrpSpPr>
          <p:nvPr/>
        </p:nvGrpSpPr>
        <p:grpSpPr bwMode="auto">
          <a:xfrm>
            <a:off x="293688" y="4014788"/>
            <a:ext cx="4114800" cy="2843212"/>
            <a:chOff x="185" y="2529"/>
            <a:chExt cx="2592" cy="1791"/>
          </a:xfrm>
        </p:grpSpPr>
        <p:pic>
          <p:nvPicPr>
            <p:cNvPr id="76811" name="Picture 5" descr="Item-RFX-nP-MIP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529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2" name="Text Box 6"/>
            <p:cNvSpPr txBox="1">
              <a:spLocks noChangeArrowheads="1"/>
            </p:cNvSpPr>
            <p:nvPr/>
          </p:nvSpPr>
          <p:spPr bwMode="auto">
            <a:xfrm>
              <a:off x="185" y="4089"/>
              <a:ext cx="25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Nonparametric Threshold</a:t>
              </a:r>
            </a:p>
          </p:txBody>
        </p:sp>
        <p:sp>
          <p:nvSpPr>
            <p:cNvPr id="76813" name="Text Box 9"/>
            <p:cNvSpPr txBox="1">
              <a:spLocks noChangeArrowheads="1"/>
            </p:cNvSpPr>
            <p:nvPr/>
          </p:nvSpPr>
          <p:spPr bwMode="auto">
            <a:xfrm>
              <a:off x="1481" y="3417"/>
              <a:ext cx="86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Perm</a:t>
              </a:r>
              <a:r>
                <a:rPr lang="en-US" altLang="x-none" sz="1800">
                  <a:solidFill>
                    <a:schemeClr val="bg2"/>
                  </a:solidFill>
                </a:rPr>
                <a:t> = 7.67 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/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58 sig. vox.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08538" y="3787775"/>
            <a:ext cx="3657600" cy="3155950"/>
            <a:chOff x="3120" y="2160"/>
            <a:chExt cx="2304" cy="1988"/>
          </a:xfrm>
        </p:grpSpPr>
        <p:sp>
          <p:nvSpPr>
            <p:cNvPr id="76807" name="Text Box 11"/>
            <p:cNvSpPr txBox="1">
              <a:spLocks noChangeArrowheads="1"/>
            </p:cNvSpPr>
            <p:nvPr/>
          </p:nvSpPr>
          <p:spPr bwMode="auto">
            <a:xfrm>
              <a:off x="3120" y="3744"/>
              <a:ext cx="23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>
                  <a:latin typeface="Arial" charset="0"/>
                </a:rPr>
                <a:t>Smoothed Variance </a:t>
              </a:r>
              <a:r>
                <a:rPr lang="en-US" altLang="x-none" sz="1800" i="1">
                  <a:latin typeface="Arial" charset="0"/>
                </a:rPr>
                <a:t>t </a:t>
              </a:r>
              <a:r>
                <a:rPr lang="en-US" altLang="x-none" sz="1800">
                  <a:latin typeface="Arial" charset="0"/>
                </a:rPr>
                <a:t>Statistic,</a:t>
              </a:r>
              <a:br>
                <a:rPr lang="en-US" altLang="x-none" sz="1800">
                  <a:latin typeface="Arial" charset="0"/>
                </a:rPr>
              </a:br>
              <a:r>
                <a:rPr lang="en-US" altLang="x-none" sz="1800">
                  <a:latin typeface="Arial" charset="0"/>
                </a:rPr>
                <a:t>Nonparametric Threshold</a:t>
              </a:r>
            </a:p>
          </p:txBody>
        </p:sp>
        <p:grpSp>
          <p:nvGrpSpPr>
            <p:cNvPr id="76808" name="Group 12"/>
            <p:cNvGrpSpPr>
              <a:grpSpLocks/>
            </p:cNvGrpSpPr>
            <p:nvPr/>
          </p:nvGrpSpPr>
          <p:grpSpPr bwMode="auto">
            <a:xfrm>
              <a:off x="3414" y="2160"/>
              <a:ext cx="2010" cy="1561"/>
              <a:chOff x="3414" y="2087"/>
              <a:chExt cx="2010" cy="1561"/>
            </a:xfrm>
          </p:grpSpPr>
          <p:pic>
            <p:nvPicPr>
              <p:cNvPr id="76809" name="Picture 13" descr="Item-RFX-nPs-MIP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" y="2087"/>
                <a:ext cx="1716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0" name="Text Box 14"/>
              <p:cNvSpPr txBox="1">
                <a:spLocks noChangeArrowheads="1"/>
              </p:cNvSpPr>
              <p:nvPr/>
            </p:nvSpPr>
            <p:spPr bwMode="auto">
              <a:xfrm>
                <a:off x="4320" y="331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800">
                    <a:solidFill>
                      <a:schemeClr val="bg2"/>
                    </a:solidFill>
                  </a:rPr>
                  <a:t>378 sig. vox.</a:t>
                </a:r>
              </a:p>
            </p:txBody>
          </p:sp>
        </p:grpSp>
      </p:grpSp>
      <p:sp>
        <p:nvSpPr>
          <p:cNvPr id="76805" name="Rectangle 19"/>
          <p:cNvSpPr>
            <a:spLocks noGrp="1" noChangeArrowheads="1"/>
          </p:cNvSpPr>
          <p:nvPr>
            <p:ph type="title"/>
          </p:nvPr>
        </p:nvSpPr>
        <p:spPr>
          <a:solidFill>
            <a:srgbClr val="00008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GB" altLang="x-none" sz="4000"/>
              <a:t>Real Data:</a:t>
            </a:r>
            <a:br>
              <a:rPr lang="en-GB" altLang="x-none" sz="4000"/>
            </a:br>
            <a:r>
              <a:rPr lang="en-GB" altLang="x-none" sz="4000"/>
              <a:t>SnPM Promotional</a:t>
            </a:r>
          </a:p>
        </p:txBody>
      </p:sp>
      <p:sp>
        <p:nvSpPr>
          <p:cNvPr id="76806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052888" y="1566863"/>
            <a:ext cx="5048250" cy="234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 sz="2600"/>
              <a:t>Nonparametric method more powerful than RFT for low DF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/>
              <a:t>“</a:t>
            </a:r>
            <a:r>
              <a:rPr lang="en-GB" altLang="x-none" sz="2600"/>
              <a:t>Variance Smoothing</a:t>
            </a:r>
            <a:r>
              <a:rPr lang="en-GB" altLang="en-US" sz="2600"/>
              <a:t>”</a:t>
            </a:r>
            <a:r>
              <a:rPr lang="en-GB" altLang="x-none" sz="2600"/>
              <a:t> even more sensitive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/>
              <a:t>FWE controlled all the while!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/>
              <a:t>http://warwick.ac.uk/snpm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F32E7-A5EA-E540-9D0C-48135235489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False Discovery Rate…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38AA5-CCCD-3447-A58B-3413B87DAF0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Familywise Error Rate (FWER)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Familywise Error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Existence of one or more false positives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18CD6-D894-5E4E-A3E6-073B65B364E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False Discovery Rate</a:t>
            </a:r>
            <a:br>
              <a:rPr lang="en-US" altLang="x-none" sz="4000"/>
            </a:br>
            <a:endParaRPr lang="en-US" altLang="x-none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5713"/>
            <a:ext cx="8239125" cy="5565775"/>
          </a:xfrm>
        </p:spPr>
        <p:txBody>
          <a:bodyPr/>
          <a:lstStyle/>
          <a:p>
            <a:pPr eaLnBrk="1" hangingPunct="1"/>
            <a:r>
              <a:rPr lang="en-US" altLang="x-none" sz="2800"/>
              <a:t>For any threshold, all voxels can be cross-classified:</a:t>
            </a:r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Realized FDR</a:t>
            </a:r>
          </a:p>
          <a:p>
            <a:pPr algn="ctr" eaLnBrk="1" hangingPunct="1">
              <a:buFontTx/>
              <a:buNone/>
            </a:pPr>
            <a:r>
              <a:rPr lang="en-US" altLang="x-none" sz="2800"/>
              <a:t>rFDR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/(</a:t>
            </a:r>
            <a:r>
              <a:rPr lang="en-US" altLang="x-none" sz="2800">
                <a:solidFill>
                  <a:schemeClr val="accent2"/>
                </a:solidFill>
              </a:rPr>
              <a:t>V</a:t>
            </a:r>
            <a:r>
              <a:rPr lang="en-US" altLang="x-none" sz="2800" baseline="-25000">
                <a:solidFill>
                  <a:schemeClr val="accent2"/>
                </a:solidFill>
              </a:rPr>
              <a:t>1R</a:t>
            </a:r>
            <a:r>
              <a:rPr lang="en-US" altLang="x-none" sz="2800"/>
              <a:t>+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)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</a:p>
          <a:p>
            <a:pPr lvl="1" eaLnBrk="1" hangingPunct="1"/>
            <a:r>
              <a:rPr lang="en-US" altLang="x-none" sz="2400"/>
              <a:t>If  </a:t>
            </a:r>
            <a:r>
              <a:rPr lang="en-US" altLang="x-none" sz="2400">
                <a:solidFill>
                  <a:schemeClr val="tx2"/>
                </a:solidFill>
              </a:rPr>
              <a:t>N</a:t>
            </a:r>
            <a:r>
              <a:rPr lang="en-US" altLang="x-none" sz="2400" baseline="-25000">
                <a:solidFill>
                  <a:schemeClr val="tx2"/>
                </a:solidFill>
              </a:rPr>
              <a:t>R </a:t>
            </a:r>
            <a:r>
              <a:rPr lang="en-US" altLang="x-none" sz="2400"/>
              <a:t>= 0, rFDR = 0</a:t>
            </a:r>
          </a:p>
          <a:p>
            <a:pPr eaLnBrk="1" hangingPunct="1"/>
            <a:r>
              <a:rPr lang="en-US" altLang="x-none" sz="2800"/>
              <a:t>But only can observe 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  <a:r>
              <a:rPr lang="en-US" altLang="x-none" sz="2800"/>
              <a:t>, don</a:t>
            </a:r>
            <a:r>
              <a:rPr lang="ja-JP" altLang="en-US" sz="2800"/>
              <a:t>’</a:t>
            </a:r>
            <a:r>
              <a:rPr lang="en-US" altLang="ja-JP" sz="2800"/>
              <a:t>t know </a:t>
            </a:r>
            <a:r>
              <a:rPr lang="en-US" altLang="ja-JP" sz="2800">
                <a:solidFill>
                  <a:schemeClr val="accent2"/>
                </a:solidFill>
              </a:rPr>
              <a:t>V</a:t>
            </a:r>
            <a:r>
              <a:rPr lang="en-US" altLang="ja-JP" sz="2800" baseline="-25000">
                <a:solidFill>
                  <a:schemeClr val="accent2"/>
                </a:solidFill>
              </a:rPr>
              <a:t>1R</a:t>
            </a:r>
            <a:r>
              <a:rPr lang="en-US" altLang="ja-JP" sz="2800"/>
              <a:t> &amp; </a:t>
            </a:r>
            <a:r>
              <a:rPr lang="en-US" altLang="ja-JP" sz="2800">
                <a:solidFill>
                  <a:schemeClr val="hlink"/>
                </a:solidFill>
              </a:rPr>
              <a:t>V</a:t>
            </a:r>
            <a:r>
              <a:rPr lang="en-US" altLang="ja-JP" sz="2800" baseline="-25000">
                <a:solidFill>
                  <a:schemeClr val="hlink"/>
                </a:solidFill>
              </a:rPr>
              <a:t>0R</a:t>
            </a:r>
            <a:r>
              <a:rPr lang="en-US" altLang="ja-JP" sz="2800"/>
              <a:t> </a:t>
            </a:r>
          </a:p>
          <a:p>
            <a:pPr lvl="1" eaLnBrk="1" hangingPunct="1"/>
            <a:r>
              <a:rPr lang="en-US" altLang="x-none" sz="2400"/>
              <a:t>We control the </a:t>
            </a:r>
            <a:r>
              <a:rPr lang="en-US" altLang="x-none" sz="2400" i="1"/>
              <a:t>expected</a:t>
            </a:r>
            <a:r>
              <a:rPr lang="en-US" altLang="x-none" sz="2400"/>
              <a:t> rFDR </a:t>
            </a:r>
          </a:p>
          <a:p>
            <a:pPr lvl="1" algn="ctr" eaLnBrk="1" hangingPunct="1">
              <a:buFontTx/>
              <a:buNone/>
            </a:pPr>
            <a:r>
              <a:rPr lang="en-US" altLang="x-none" sz="2400"/>
              <a:t>FDR = E(rFDR)</a:t>
            </a:r>
          </a:p>
        </p:txBody>
      </p:sp>
      <p:graphicFrame>
        <p:nvGraphicFramePr>
          <p:cNvPr id="702468" name="Group 4"/>
          <p:cNvGraphicFramePr>
            <a:graphicFrameLocks noGrp="1"/>
          </p:cNvGraphicFramePr>
          <p:nvPr/>
        </p:nvGraphicFramePr>
        <p:xfrm>
          <a:off x="1295400" y="1819275"/>
          <a:ext cx="6553200" cy="169545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609600"/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Accept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Reject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True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False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20663"/>
            <a:ext cx="8572500" cy="1143000"/>
          </a:xfrm>
        </p:spPr>
        <p:txBody>
          <a:bodyPr/>
          <a:lstStyle/>
          <a:p>
            <a:pPr eaLnBrk="1" hangingPunct="1"/>
            <a:r>
              <a:rPr lang="en-US" altLang="x-none"/>
              <a:t>Assessing Statistic Images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x-none"/>
              <a:t>Where</a:t>
            </a:r>
            <a:r>
              <a:rPr lang="ja-JP" altLang="en-US"/>
              <a:t>’</a:t>
            </a:r>
            <a:r>
              <a:rPr lang="en-US" altLang="ja-JP"/>
              <a:t>s the signal?</a:t>
            </a:r>
            <a:endParaRPr lang="en-US" altLang="x-none"/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6753225" y="2944813"/>
            <a:ext cx="1435100" cy="1719262"/>
            <a:chOff x="0" y="3120"/>
            <a:chExt cx="904" cy="1083"/>
          </a:xfrm>
        </p:grpSpPr>
        <p:pic>
          <p:nvPicPr>
            <p:cNvPr id="19472" name="Picture 7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8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3846513" y="2940050"/>
            <a:ext cx="1435100" cy="1727200"/>
            <a:chOff x="2448" y="3116"/>
            <a:chExt cx="904" cy="1088"/>
          </a:xfrm>
        </p:grpSpPr>
        <p:pic>
          <p:nvPicPr>
            <p:cNvPr id="19470" name="Picture 16" descr="VarThres_07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946150" y="2940050"/>
            <a:ext cx="1435100" cy="1727200"/>
            <a:chOff x="4080" y="3116"/>
            <a:chExt cx="904" cy="1088"/>
          </a:xfrm>
        </p:grpSpPr>
        <p:pic>
          <p:nvPicPr>
            <p:cNvPr id="19468" name="Picture 22" descr="VarThres_11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23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sp>
        <p:nvSpPr>
          <p:cNvPr id="19462" name="Text Box 27"/>
          <p:cNvSpPr txBox="1">
            <a:spLocks noChangeArrowheads="1"/>
          </p:cNvSpPr>
          <p:nvPr/>
        </p:nvSpPr>
        <p:spPr bwMode="auto">
          <a:xfrm>
            <a:off x="33813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High Threshold</a:t>
            </a:r>
          </a:p>
        </p:txBody>
      </p: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324008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Med. Threshold</a:t>
            </a: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6145213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Low Threshold</a:t>
            </a:r>
          </a:p>
        </p:txBody>
      </p:sp>
      <p:sp>
        <p:nvSpPr>
          <p:cNvPr id="19465" name="Text Box 30"/>
          <p:cNvSpPr txBox="1">
            <a:spLocks noChangeArrowheads="1"/>
          </p:cNvSpPr>
          <p:nvPr/>
        </p:nvSpPr>
        <p:spPr bwMode="auto">
          <a:xfrm>
            <a:off x="117475" y="4722813"/>
            <a:ext cx="3092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Good Specificity</a:t>
            </a:r>
            <a:br>
              <a:rPr lang="en-US" altLang="x-none" sz="2400"/>
            </a:br>
            <a:r>
              <a:rPr lang="en-US" altLang="x-none" sz="1600"/>
              <a:t/>
            </a:r>
            <a:br>
              <a:rPr lang="en-US" altLang="x-none" sz="1600"/>
            </a:br>
            <a:r>
              <a:rPr lang="en-US" altLang="x-none" sz="2400"/>
              <a:t>Poor Power</a:t>
            </a:r>
            <a:br>
              <a:rPr lang="en-US" altLang="x-none" sz="2400"/>
            </a:br>
            <a:r>
              <a:rPr lang="en-US" altLang="x-none" sz="2400"/>
              <a:t>(risk of false negatives)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5900738" y="4722813"/>
            <a:ext cx="31384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Poor Specificity</a:t>
            </a:r>
            <a:br>
              <a:rPr lang="en-US" altLang="x-none" sz="2400"/>
            </a:br>
            <a:r>
              <a:rPr lang="en-US" altLang="x-none" sz="2400"/>
              <a:t>(risk of false positives)</a:t>
            </a:r>
            <a:br>
              <a:rPr lang="en-US" altLang="x-none" sz="2400"/>
            </a:br>
            <a:r>
              <a:rPr lang="en-US" altLang="x-none" sz="1600"/>
              <a:t/>
            </a:r>
            <a:br>
              <a:rPr lang="en-US" altLang="x-none" sz="1600"/>
            </a:br>
            <a:r>
              <a:rPr lang="en-US" altLang="x-none" sz="2400"/>
              <a:t>Good Power</a:t>
            </a:r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5246688" y="6400800"/>
            <a:ext cx="389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r" eaLnBrk="1" hangingPunct="1">
              <a:buFontTx/>
              <a:buNone/>
            </a:pPr>
            <a:r>
              <a:rPr lang="en-US" altLang="x-none" sz="2400" i="1">
                <a:solidFill>
                  <a:schemeClr val="accent1"/>
                </a:solidFill>
              </a:rPr>
              <a:t>...but why threshold?!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C7E68-0B37-CB45-A385-563245D5E89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486400"/>
            <a:ext cx="684213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5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6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7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8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9" name="Picture 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0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1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False Discovery Rate</a:t>
            </a:r>
            <a:br>
              <a:rPr lang="en-US" altLang="x-none"/>
            </a:br>
            <a:r>
              <a:rPr lang="en-US" altLang="x-none"/>
              <a:t>Illustration:</a:t>
            </a:r>
          </a:p>
        </p:txBody>
      </p:sp>
      <p:sp>
        <p:nvSpPr>
          <p:cNvPr id="81953" name="Rectangle 33"/>
          <p:cNvSpPr>
            <a:spLocks noChangeAspect="1" noChangeArrowheads="1"/>
          </p:cNvSpPr>
          <p:nvPr/>
        </p:nvSpPr>
        <p:spPr bwMode="auto">
          <a:xfrm>
            <a:off x="4295775" y="3571875"/>
            <a:ext cx="77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</a:t>
            </a:r>
          </a:p>
        </p:txBody>
      </p:sp>
      <p:sp>
        <p:nvSpPr>
          <p:cNvPr id="81954" name="Rectangle 34"/>
          <p:cNvSpPr>
            <a:spLocks noChangeAspect="1" noChangeArrowheads="1"/>
          </p:cNvSpPr>
          <p:nvPr/>
        </p:nvSpPr>
        <p:spPr bwMode="auto">
          <a:xfrm>
            <a:off x="3860800" y="510540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Signal+Noise</a:t>
            </a:r>
          </a:p>
        </p:txBody>
      </p:sp>
      <p:sp>
        <p:nvSpPr>
          <p:cNvPr id="81955" name="Rectangle 35"/>
          <p:cNvSpPr>
            <a:spLocks noChangeAspect="1" noChangeArrowheads="1"/>
          </p:cNvSpPr>
          <p:nvPr/>
        </p:nvSpPr>
        <p:spPr bwMode="auto">
          <a:xfrm>
            <a:off x="4324350" y="2009775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53AC9-A479-DA41-845E-D2D94C486F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31875"/>
            <a:ext cx="6953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167063"/>
            <a:ext cx="6842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7" name="Rectangle 23"/>
          <p:cNvSpPr>
            <a:spLocks noChangeAspect="1" noChangeArrowheads="1"/>
          </p:cNvSpPr>
          <p:nvPr/>
        </p:nvSpPr>
        <p:spPr bwMode="auto">
          <a:xfrm>
            <a:off x="7362825" y="391636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FWE</a:t>
            </a:r>
          </a:p>
        </p:txBody>
      </p:sp>
      <p:sp>
        <p:nvSpPr>
          <p:cNvPr id="82968" name="Freeform 24"/>
          <p:cNvSpPr>
            <a:spLocks noChangeAspect="1"/>
          </p:cNvSpPr>
          <p:nvPr/>
        </p:nvSpPr>
        <p:spPr bwMode="auto">
          <a:xfrm>
            <a:off x="554038" y="3340100"/>
            <a:ext cx="336550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Line 25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Line 26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Line 27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28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29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30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Freeform 31"/>
          <p:cNvSpPr>
            <a:spLocks noChangeAspect="1"/>
          </p:cNvSpPr>
          <p:nvPr/>
        </p:nvSpPr>
        <p:spPr bwMode="auto">
          <a:xfrm>
            <a:off x="142398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2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3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Freeform 34"/>
          <p:cNvSpPr>
            <a:spLocks noChangeAspect="1"/>
          </p:cNvSpPr>
          <p:nvPr/>
        </p:nvSpPr>
        <p:spPr bwMode="auto">
          <a:xfrm>
            <a:off x="228123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Line 35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Line 36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Line 37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Line 38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Line 39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Rectangle 40"/>
          <p:cNvSpPr>
            <a:spLocks noChangeAspect="1" noChangeArrowheads="1"/>
          </p:cNvSpPr>
          <p:nvPr/>
        </p:nvSpPr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85" name="Freeform 41"/>
          <p:cNvSpPr>
            <a:spLocks noChangeAspect="1"/>
          </p:cNvSpPr>
          <p:nvPr/>
        </p:nvSpPr>
        <p:spPr bwMode="auto">
          <a:xfrm>
            <a:off x="3136900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6" name="Line 42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7" name="Line 43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8" name="Line 44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9" name="Line 45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0" name="Line 46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1" name="Line 47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2" name="Line 48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3" name="Line 49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4" name="Rectangle 50"/>
          <p:cNvSpPr>
            <a:spLocks noChangeAspect="1" noChangeArrowheads="1"/>
          </p:cNvSpPr>
          <p:nvPr/>
        </p:nvSpPr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95" name="Freeform 51"/>
          <p:cNvSpPr>
            <a:spLocks noChangeAspect="1"/>
          </p:cNvSpPr>
          <p:nvPr/>
        </p:nvSpPr>
        <p:spPr bwMode="auto">
          <a:xfrm>
            <a:off x="3994150" y="3340100"/>
            <a:ext cx="322263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6" name="Line 52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7" name="Line 53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Line 54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9" name="Line 55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0" name="Line 56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1" name="Line 57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2" name="Line 58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3" name="Line 59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4" name="Freeform 60"/>
          <p:cNvSpPr>
            <a:spLocks noChangeAspect="1"/>
          </p:cNvSpPr>
          <p:nvPr/>
        </p:nvSpPr>
        <p:spPr bwMode="auto">
          <a:xfrm>
            <a:off x="4849813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5" name="Line 61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6" name="Line 62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7" name="Line 63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8" name="Line 64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9" name="Line 65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0" name="Line 66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1" name="Line 67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2" name="Line 68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3" name="Freeform 69"/>
          <p:cNvSpPr>
            <a:spLocks noChangeAspect="1"/>
          </p:cNvSpPr>
          <p:nvPr/>
        </p:nvSpPr>
        <p:spPr bwMode="auto">
          <a:xfrm>
            <a:off x="5707063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14" name="Picture 7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15" name="Freeform 71"/>
          <p:cNvSpPr>
            <a:spLocks noChangeAspect="1"/>
          </p:cNvSpPr>
          <p:nvPr/>
        </p:nvSpPr>
        <p:spPr bwMode="auto">
          <a:xfrm>
            <a:off x="6564313" y="3340100"/>
            <a:ext cx="334962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6" name="Freeform 72"/>
          <p:cNvSpPr>
            <a:spLocks noChangeAspect="1"/>
          </p:cNvSpPr>
          <p:nvPr/>
        </p:nvSpPr>
        <p:spPr bwMode="auto">
          <a:xfrm>
            <a:off x="741997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7" name="Freeform 73"/>
          <p:cNvSpPr>
            <a:spLocks noChangeAspect="1"/>
          </p:cNvSpPr>
          <p:nvPr/>
        </p:nvSpPr>
        <p:spPr bwMode="auto">
          <a:xfrm>
            <a:off x="827722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18" name="Group 74"/>
          <p:cNvGrpSpPr>
            <a:grpSpLocks/>
          </p:cNvGrpSpPr>
          <p:nvPr/>
        </p:nvGrpSpPr>
        <p:grpSpPr bwMode="auto">
          <a:xfrm>
            <a:off x="488950" y="5886450"/>
            <a:ext cx="8239125" cy="285750"/>
            <a:chOff x="308" y="3312"/>
            <a:chExt cx="5190" cy="180"/>
          </a:xfrm>
        </p:grpSpPr>
        <p:sp>
          <p:nvSpPr>
            <p:cNvPr id="83122" name="Rectangle 75"/>
            <p:cNvSpPr>
              <a:spLocks noChangeAspect="1" noChangeArrowheads="1"/>
            </p:cNvSpPr>
            <p:nvPr/>
          </p:nvSpPr>
          <p:spPr bwMode="auto">
            <a:xfrm>
              <a:off x="308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6.7%</a:t>
              </a:r>
            </a:p>
          </p:txBody>
        </p:sp>
        <p:sp>
          <p:nvSpPr>
            <p:cNvPr id="83123" name="Rectangle 76"/>
            <p:cNvSpPr>
              <a:spLocks noChangeAspect="1" noChangeArrowheads="1"/>
            </p:cNvSpPr>
            <p:nvPr/>
          </p:nvSpPr>
          <p:spPr bwMode="auto">
            <a:xfrm>
              <a:off x="811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10.4%</a:t>
              </a:r>
            </a:p>
          </p:txBody>
        </p:sp>
        <p:sp>
          <p:nvSpPr>
            <p:cNvPr id="83124" name="Rectangle 77"/>
            <p:cNvSpPr>
              <a:spLocks noChangeAspect="1" noChangeArrowheads="1"/>
            </p:cNvSpPr>
            <p:nvPr/>
          </p:nvSpPr>
          <p:spPr bwMode="auto">
            <a:xfrm>
              <a:off x="1350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14.9%</a:t>
              </a:r>
            </a:p>
          </p:txBody>
        </p:sp>
        <p:sp>
          <p:nvSpPr>
            <p:cNvPr id="83125" name="Rectangle 78"/>
            <p:cNvSpPr>
              <a:spLocks noChangeAspect="1" noChangeArrowheads="1"/>
            </p:cNvSpPr>
            <p:nvPr/>
          </p:nvSpPr>
          <p:spPr bwMode="auto">
            <a:xfrm>
              <a:off x="1935" y="3319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9.3%</a:t>
              </a:r>
            </a:p>
          </p:txBody>
        </p:sp>
        <p:sp>
          <p:nvSpPr>
            <p:cNvPr id="83126" name="Rectangle 79"/>
            <p:cNvSpPr>
              <a:spLocks noChangeAspect="1" noChangeArrowheads="1"/>
            </p:cNvSpPr>
            <p:nvPr/>
          </p:nvSpPr>
          <p:spPr bwMode="auto">
            <a:xfrm>
              <a:off x="242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16.2%</a:t>
              </a:r>
            </a:p>
          </p:txBody>
        </p:sp>
        <p:sp>
          <p:nvSpPr>
            <p:cNvPr id="83127" name="Rectangle 80"/>
            <p:cNvSpPr>
              <a:spLocks noChangeAspect="1" noChangeArrowheads="1"/>
            </p:cNvSpPr>
            <p:nvPr/>
          </p:nvSpPr>
          <p:spPr bwMode="auto">
            <a:xfrm>
              <a:off x="296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13.8%</a:t>
              </a:r>
            </a:p>
          </p:txBody>
        </p:sp>
        <p:sp>
          <p:nvSpPr>
            <p:cNvPr id="83128" name="Rectangle 81"/>
            <p:cNvSpPr>
              <a:spLocks noChangeAspect="1" noChangeArrowheads="1"/>
            </p:cNvSpPr>
            <p:nvPr/>
          </p:nvSpPr>
          <p:spPr bwMode="auto">
            <a:xfrm>
              <a:off x="3508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14.0%</a:t>
              </a:r>
            </a:p>
          </p:txBody>
        </p:sp>
        <p:sp>
          <p:nvSpPr>
            <p:cNvPr id="83129" name="Rectangle 82"/>
            <p:cNvSpPr>
              <a:spLocks noChangeAspect="1" noChangeArrowheads="1"/>
            </p:cNvSpPr>
            <p:nvPr/>
          </p:nvSpPr>
          <p:spPr bwMode="auto">
            <a:xfrm>
              <a:off x="4048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10.5%</a:t>
              </a:r>
            </a:p>
          </p:txBody>
        </p:sp>
        <p:sp>
          <p:nvSpPr>
            <p:cNvPr id="83130" name="Rectangle 83"/>
            <p:cNvSpPr>
              <a:spLocks noChangeAspect="1" noChangeArrowheads="1"/>
            </p:cNvSpPr>
            <p:nvPr/>
          </p:nvSpPr>
          <p:spPr bwMode="auto">
            <a:xfrm>
              <a:off x="4586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12.2%</a:t>
              </a:r>
            </a:p>
          </p:txBody>
        </p:sp>
        <p:sp>
          <p:nvSpPr>
            <p:cNvPr id="83131" name="Rectangle 84"/>
            <p:cNvSpPr>
              <a:spLocks noChangeAspect="1" noChangeArrowheads="1"/>
            </p:cNvSpPr>
            <p:nvPr/>
          </p:nvSpPr>
          <p:spPr bwMode="auto">
            <a:xfrm>
              <a:off x="5170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8.7%</a:t>
              </a:r>
            </a:p>
          </p:txBody>
        </p:sp>
      </p:grpSp>
      <p:sp>
        <p:nvSpPr>
          <p:cNvPr id="83019" name="Freeform 85"/>
          <p:cNvSpPr>
            <a:spLocks noChangeAspect="1"/>
          </p:cNvSpPr>
          <p:nvPr/>
        </p:nvSpPr>
        <p:spPr bwMode="auto">
          <a:xfrm>
            <a:off x="552450" y="5348288"/>
            <a:ext cx="336550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0" name="Line 86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1" name="Line 87"/>
          <p:cNvSpPr>
            <a:spLocks noChangeAspect="1" noChangeShapeType="1"/>
          </p:cNvSpPr>
          <p:nvPr/>
        </p:nvSpPr>
        <p:spPr bwMode="auto">
          <a:xfrm>
            <a:off x="379413" y="5160963"/>
            <a:ext cx="1587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2" name="Line 88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3" name="Line 89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4" name="Rectangle 90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25" name="Rectangle 91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26" name="Picture 9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27" name="Freeform 93"/>
          <p:cNvSpPr>
            <a:spLocks noChangeAspect="1"/>
          </p:cNvSpPr>
          <p:nvPr/>
        </p:nvSpPr>
        <p:spPr bwMode="auto">
          <a:xfrm>
            <a:off x="142240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8" name="Line 94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9" name="Line 95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0" name="Line 96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1" name="Line 97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2" name="Line 98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3" name="Line 99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4" name="Line 100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5" name="Line 101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6" name="Rectangle 102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37" name="Rectangle 103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38" name="Picture 10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39" name="Freeform 105"/>
          <p:cNvSpPr>
            <a:spLocks noChangeAspect="1"/>
          </p:cNvSpPr>
          <p:nvPr/>
        </p:nvSpPr>
        <p:spPr bwMode="auto">
          <a:xfrm>
            <a:off x="227965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0" name="Line 106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1" name="Line 107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2" name="Line 108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3" name="Line 109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4" name="Line 110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5" name="Line 111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6" name="Line 112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" name="Line 113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" name="Rectangle 114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49" name="Rectangle 115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50" name="Picture 1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51" name="Freeform 117"/>
          <p:cNvSpPr>
            <a:spLocks noChangeAspect="1"/>
          </p:cNvSpPr>
          <p:nvPr/>
        </p:nvSpPr>
        <p:spPr bwMode="auto">
          <a:xfrm>
            <a:off x="3135313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2" name="Line 118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3" name="Line 119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4" name="Line 120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5" name="Line 121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6" name="Line 122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7" name="Line 123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8" name="Line 124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9" name="Line 125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0" name="Rectangle 126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61" name="Rectangle 127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62" name="Picture 1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63" name="Freeform 129"/>
          <p:cNvSpPr>
            <a:spLocks noChangeAspect="1"/>
          </p:cNvSpPr>
          <p:nvPr/>
        </p:nvSpPr>
        <p:spPr bwMode="auto">
          <a:xfrm>
            <a:off x="3992563" y="5348288"/>
            <a:ext cx="322262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4" name="Line 130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5" name="Line 131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6" name="Line 132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7" name="Line 133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8" name="Line 134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9" name="Line 135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0" name="Line 136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1" name="Line 137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2" name="Rectangle 138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73" name="Rectangle 139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74" name="Picture 14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75" name="Freeform 141"/>
          <p:cNvSpPr>
            <a:spLocks noChangeAspect="1"/>
          </p:cNvSpPr>
          <p:nvPr/>
        </p:nvSpPr>
        <p:spPr bwMode="auto">
          <a:xfrm>
            <a:off x="4848225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6" name="Line 142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7" name="Line 143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8" name="Line 144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9" name="Line 145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0" name="Line 146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1" name="Line 147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2" name="Line 148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3" name="Line 149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4" name="Rectangle 150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85" name="Rectangle 151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86" name="Picture 15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87" name="Freeform 153"/>
          <p:cNvSpPr>
            <a:spLocks noChangeAspect="1"/>
          </p:cNvSpPr>
          <p:nvPr/>
        </p:nvSpPr>
        <p:spPr bwMode="auto">
          <a:xfrm>
            <a:off x="5705475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8" name="Line 154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9" name="Line 155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0" name="Picture 15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1" name="Freeform 157"/>
          <p:cNvSpPr>
            <a:spLocks noChangeAspect="1"/>
          </p:cNvSpPr>
          <p:nvPr/>
        </p:nvSpPr>
        <p:spPr bwMode="auto">
          <a:xfrm>
            <a:off x="6562725" y="5348288"/>
            <a:ext cx="334963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2" name="Picture 15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3" name="Freeform 159"/>
          <p:cNvSpPr>
            <a:spLocks noChangeAspect="1"/>
          </p:cNvSpPr>
          <p:nvPr/>
        </p:nvSpPr>
        <p:spPr bwMode="auto">
          <a:xfrm>
            <a:off x="741838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4" name="Freeform 160"/>
          <p:cNvSpPr>
            <a:spLocks noChangeAspect="1"/>
          </p:cNvSpPr>
          <p:nvPr/>
        </p:nvSpPr>
        <p:spPr bwMode="auto">
          <a:xfrm>
            <a:off x="827563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5" name="Rectangle 161"/>
          <p:cNvSpPr>
            <a:spLocks noChangeAspect="1" noChangeArrowheads="1"/>
          </p:cNvSpPr>
          <p:nvPr/>
        </p:nvSpPr>
        <p:spPr bwMode="auto">
          <a:xfrm>
            <a:off x="457200" y="26670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Familywise Error Rate at 10%</a:t>
            </a:r>
          </a:p>
        </p:txBody>
      </p:sp>
      <p:grpSp>
        <p:nvGrpSpPr>
          <p:cNvPr id="83096" name="Group 162"/>
          <p:cNvGrpSpPr>
            <a:grpSpLocks/>
          </p:cNvGrpSpPr>
          <p:nvPr/>
        </p:nvGrpSpPr>
        <p:grpSpPr bwMode="auto">
          <a:xfrm>
            <a:off x="420688" y="1797050"/>
            <a:ext cx="8297862" cy="274638"/>
            <a:chOff x="265" y="1056"/>
            <a:chExt cx="5227" cy="173"/>
          </a:xfrm>
        </p:grpSpPr>
        <p:sp>
          <p:nvSpPr>
            <p:cNvPr id="83112" name="Rectangle 163"/>
            <p:cNvSpPr>
              <a:spLocks noChangeAspect="1" noChangeArrowheads="1"/>
            </p:cNvSpPr>
            <p:nvPr/>
          </p:nvSpPr>
          <p:spPr bwMode="auto">
            <a:xfrm>
              <a:off x="265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3" name="Rectangle 164"/>
            <p:cNvSpPr>
              <a:spLocks noChangeAspect="1" noChangeArrowheads="1"/>
            </p:cNvSpPr>
            <p:nvPr/>
          </p:nvSpPr>
          <p:spPr bwMode="auto">
            <a:xfrm>
              <a:off x="812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4" name="Rectangle 165"/>
            <p:cNvSpPr>
              <a:spLocks noChangeAspect="1" noChangeArrowheads="1"/>
            </p:cNvSpPr>
            <p:nvPr/>
          </p:nvSpPr>
          <p:spPr bwMode="auto">
            <a:xfrm>
              <a:off x="1353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12.5%</a:t>
              </a:r>
            </a:p>
          </p:txBody>
        </p:sp>
        <p:sp>
          <p:nvSpPr>
            <p:cNvPr id="83115" name="Rectangle 166"/>
            <p:cNvSpPr>
              <a:spLocks noChangeAspect="1" noChangeArrowheads="1"/>
            </p:cNvSpPr>
            <p:nvPr/>
          </p:nvSpPr>
          <p:spPr bwMode="auto">
            <a:xfrm>
              <a:off x="1891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10.8%</a:t>
              </a:r>
            </a:p>
          </p:txBody>
        </p:sp>
        <p:sp>
          <p:nvSpPr>
            <p:cNvPr id="83116" name="Rectangle 167"/>
            <p:cNvSpPr>
              <a:spLocks noChangeAspect="1" noChangeArrowheads="1"/>
            </p:cNvSpPr>
            <p:nvPr/>
          </p:nvSpPr>
          <p:spPr bwMode="auto">
            <a:xfrm>
              <a:off x="243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11.5%</a:t>
              </a:r>
            </a:p>
          </p:txBody>
        </p:sp>
        <p:sp>
          <p:nvSpPr>
            <p:cNvPr id="83117" name="Rectangle 168"/>
            <p:cNvSpPr>
              <a:spLocks noChangeAspect="1" noChangeArrowheads="1"/>
            </p:cNvSpPr>
            <p:nvPr/>
          </p:nvSpPr>
          <p:spPr bwMode="auto">
            <a:xfrm>
              <a:off x="297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10.0%</a:t>
              </a:r>
            </a:p>
          </p:txBody>
        </p:sp>
        <p:sp>
          <p:nvSpPr>
            <p:cNvPr id="83118" name="Rectangle 169"/>
            <p:cNvSpPr>
              <a:spLocks noChangeAspect="1" noChangeArrowheads="1"/>
            </p:cNvSpPr>
            <p:nvPr/>
          </p:nvSpPr>
          <p:spPr bwMode="auto">
            <a:xfrm>
              <a:off x="3509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10.7%</a:t>
              </a:r>
            </a:p>
          </p:txBody>
        </p:sp>
        <p:sp>
          <p:nvSpPr>
            <p:cNvPr id="83119" name="Rectangle 170"/>
            <p:cNvSpPr>
              <a:spLocks noChangeAspect="1" noChangeArrowheads="1"/>
            </p:cNvSpPr>
            <p:nvPr/>
          </p:nvSpPr>
          <p:spPr bwMode="auto">
            <a:xfrm>
              <a:off x="405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11.2%</a:t>
              </a:r>
            </a:p>
          </p:txBody>
        </p:sp>
        <p:sp>
          <p:nvSpPr>
            <p:cNvPr id="83120" name="Rectangle 171"/>
            <p:cNvSpPr>
              <a:spLocks noChangeAspect="1" noChangeArrowheads="1"/>
            </p:cNvSpPr>
            <p:nvPr/>
          </p:nvSpPr>
          <p:spPr bwMode="auto">
            <a:xfrm>
              <a:off x="4588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10.2%</a:t>
              </a:r>
            </a:p>
          </p:txBody>
        </p:sp>
        <p:sp>
          <p:nvSpPr>
            <p:cNvPr id="83121" name="Rectangle 172"/>
            <p:cNvSpPr>
              <a:spLocks noChangeAspect="1" noChangeArrowheads="1"/>
            </p:cNvSpPr>
            <p:nvPr/>
          </p:nvSpPr>
          <p:spPr bwMode="auto">
            <a:xfrm>
              <a:off x="5164" y="1056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9.5%</a:t>
              </a:r>
            </a:p>
          </p:txBody>
        </p:sp>
      </p:grpSp>
      <p:sp>
        <p:nvSpPr>
          <p:cNvPr id="83097" name="Freeform 173"/>
          <p:cNvSpPr>
            <a:spLocks noChangeAspect="1"/>
          </p:cNvSpPr>
          <p:nvPr/>
        </p:nvSpPr>
        <p:spPr bwMode="auto">
          <a:xfrm>
            <a:off x="552450" y="1208088"/>
            <a:ext cx="336550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8" name="Freeform 174"/>
          <p:cNvSpPr>
            <a:spLocks noChangeAspect="1"/>
          </p:cNvSpPr>
          <p:nvPr/>
        </p:nvSpPr>
        <p:spPr bwMode="auto">
          <a:xfrm>
            <a:off x="142240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9" name="Freeform 175"/>
          <p:cNvSpPr>
            <a:spLocks noChangeAspect="1"/>
          </p:cNvSpPr>
          <p:nvPr/>
        </p:nvSpPr>
        <p:spPr bwMode="auto">
          <a:xfrm>
            <a:off x="227965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0" name="Freeform 176"/>
          <p:cNvSpPr>
            <a:spLocks noChangeAspect="1"/>
          </p:cNvSpPr>
          <p:nvPr/>
        </p:nvSpPr>
        <p:spPr bwMode="auto">
          <a:xfrm>
            <a:off x="3135313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1" name="Freeform 177"/>
          <p:cNvSpPr>
            <a:spLocks noChangeAspect="1"/>
          </p:cNvSpPr>
          <p:nvPr/>
        </p:nvSpPr>
        <p:spPr bwMode="auto">
          <a:xfrm>
            <a:off x="3992563" y="1220788"/>
            <a:ext cx="322262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2" name="Freeform 178"/>
          <p:cNvSpPr>
            <a:spLocks noChangeAspect="1"/>
          </p:cNvSpPr>
          <p:nvPr/>
        </p:nvSpPr>
        <p:spPr bwMode="auto">
          <a:xfrm>
            <a:off x="4848225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3" name="Freeform 179"/>
          <p:cNvSpPr>
            <a:spLocks noChangeAspect="1"/>
          </p:cNvSpPr>
          <p:nvPr/>
        </p:nvSpPr>
        <p:spPr bwMode="auto">
          <a:xfrm>
            <a:off x="5705475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4" name="Freeform 180"/>
          <p:cNvSpPr>
            <a:spLocks noChangeAspect="1"/>
          </p:cNvSpPr>
          <p:nvPr/>
        </p:nvSpPr>
        <p:spPr bwMode="auto">
          <a:xfrm>
            <a:off x="6562725" y="1208088"/>
            <a:ext cx="334963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5" name="Freeform 181"/>
          <p:cNvSpPr>
            <a:spLocks noChangeAspect="1"/>
          </p:cNvSpPr>
          <p:nvPr/>
        </p:nvSpPr>
        <p:spPr bwMode="auto">
          <a:xfrm>
            <a:off x="741838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6" name="Freeform 182"/>
          <p:cNvSpPr>
            <a:spLocks noChangeAspect="1"/>
          </p:cNvSpPr>
          <p:nvPr/>
        </p:nvSpPr>
        <p:spPr bwMode="auto">
          <a:xfrm>
            <a:off x="827563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7" name="Rectangle 183"/>
          <p:cNvSpPr>
            <a:spLocks noChangeAspect="1" noChangeArrowheads="1"/>
          </p:cNvSpPr>
          <p:nvPr/>
        </p:nvSpPr>
        <p:spPr bwMode="auto">
          <a:xfrm>
            <a:off x="381000" y="50165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Per Comparison Rate at 10%</a:t>
            </a:r>
          </a:p>
        </p:txBody>
      </p:sp>
      <p:sp>
        <p:nvSpPr>
          <p:cNvPr id="83108" name="Rectangle 184"/>
          <p:cNvSpPr>
            <a:spLocks noChangeAspect="1" noChangeArrowheads="1"/>
          </p:cNvSpPr>
          <p:nvPr/>
        </p:nvSpPr>
        <p:spPr bwMode="auto">
          <a:xfrm>
            <a:off x="381000" y="20875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Null Pixels that are False Positives</a:t>
            </a:r>
          </a:p>
        </p:txBody>
      </p:sp>
      <p:sp>
        <p:nvSpPr>
          <p:cNvPr id="83109" name="Rectangle 185"/>
          <p:cNvSpPr>
            <a:spLocks noChangeAspect="1" noChangeArrowheads="1"/>
          </p:cNvSpPr>
          <p:nvPr/>
        </p:nvSpPr>
        <p:spPr bwMode="auto">
          <a:xfrm>
            <a:off x="457200" y="467836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False Discovery Rate at 10%</a:t>
            </a:r>
          </a:p>
        </p:txBody>
      </p:sp>
      <p:sp>
        <p:nvSpPr>
          <p:cNvPr id="83110" name="Rectangle 186"/>
          <p:cNvSpPr>
            <a:spLocks noChangeAspect="1" noChangeArrowheads="1"/>
          </p:cNvSpPr>
          <p:nvPr/>
        </p:nvSpPr>
        <p:spPr bwMode="auto">
          <a:xfrm>
            <a:off x="381000" y="41449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Occurrence of Familywise Error</a:t>
            </a:r>
          </a:p>
        </p:txBody>
      </p:sp>
      <p:sp>
        <p:nvSpPr>
          <p:cNvPr id="83111" name="Rectangle 187"/>
          <p:cNvSpPr>
            <a:spLocks noChangeAspect="1" noChangeArrowheads="1"/>
          </p:cNvSpPr>
          <p:nvPr/>
        </p:nvSpPr>
        <p:spPr bwMode="auto">
          <a:xfrm>
            <a:off x="381000" y="61722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Activated Pixels that are False 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58016-219B-ED4C-A030-676FF531E23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</a:t>
            </a:r>
            <a:br>
              <a:rPr lang="en-US" altLang="x-none"/>
            </a:br>
            <a:r>
              <a:rPr lang="en-US" altLang="x-none"/>
              <a:t>Procedure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Select desired limit </a:t>
            </a:r>
            <a:r>
              <a:rPr lang="en-US" altLang="x-none" sz="2800" i="1">
                <a:solidFill>
                  <a:srgbClr val="00FF00"/>
                </a:solidFill>
              </a:rPr>
              <a:t>q</a:t>
            </a:r>
            <a:r>
              <a:rPr lang="en-US" altLang="x-none" sz="2800"/>
              <a:t> on FDR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Order p-values,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(1)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(2)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  ... 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Let </a:t>
            </a:r>
            <a:r>
              <a:rPr lang="en-US" altLang="x-none" sz="2800" i="1">
                <a:solidFill>
                  <a:srgbClr val="00FF00"/>
                </a:solidFill>
              </a:rPr>
              <a:t>r</a:t>
            </a:r>
            <a:r>
              <a:rPr lang="en-US" altLang="x-none" sz="2800"/>
              <a:t> be largest </a:t>
            </a:r>
            <a:r>
              <a:rPr lang="en-US" altLang="x-none" sz="2800" i="1"/>
              <a:t>i</a:t>
            </a:r>
            <a:r>
              <a:rPr lang="en-US" altLang="x-none" sz="2800"/>
              <a:t> such that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Reject all hypotheses </a:t>
            </a:r>
            <a:br>
              <a:rPr lang="en-US" altLang="x-none" sz="2800"/>
            </a:br>
            <a:r>
              <a:rPr lang="en-US" altLang="x-none" sz="2800"/>
              <a:t>corresponding to</a:t>
            </a:r>
            <a:br>
              <a:rPr lang="en-US" altLang="x-none" sz="2800"/>
            </a:br>
            <a:r>
              <a:rPr lang="en-US" altLang="x-none" sz="2800"/>
              <a:t>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(1)</a:t>
            </a:r>
            <a:r>
              <a:rPr lang="en-US" altLang="x-none" sz="2800">
                <a:solidFill>
                  <a:srgbClr val="00FF00"/>
                </a:solidFill>
              </a:rPr>
              <a:t>, ... ,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</a:t>
            </a:r>
            <a:r>
              <a:rPr lang="en-US" altLang="x-none" sz="2800" i="1" baseline="-25000">
                <a:solidFill>
                  <a:srgbClr val="00FF00"/>
                </a:solidFill>
              </a:rPr>
              <a:t>r</a:t>
            </a:r>
            <a:r>
              <a:rPr lang="en-US" altLang="x-none" sz="2800" baseline="-25000">
                <a:solidFill>
                  <a:srgbClr val="00FF00"/>
                </a:solidFill>
              </a:rPr>
              <a:t>)</a:t>
            </a:r>
            <a:r>
              <a:rPr lang="en-US" altLang="x-none" sz="2800"/>
              <a:t>.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454150" y="3325813"/>
            <a:ext cx="2811463" cy="606425"/>
            <a:chOff x="782" y="2280"/>
            <a:chExt cx="1771" cy="382"/>
          </a:xfrm>
        </p:grpSpPr>
        <p:sp>
          <p:nvSpPr>
            <p:cNvPr id="84014" name="Rectangle 5"/>
            <p:cNvSpPr>
              <a:spLocks noChangeArrowheads="1"/>
            </p:cNvSpPr>
            <p:nvPr/>
          </p:nvSpPr>
          <p:spPr bwMode="auto">
            <a:xfrm>
              <a:off x="782" y="2280"/>
              <a:ext cx="1771" cy="3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84015" name="Text Box 6"/>
            <p:cNvSpPr txBox="1">
              <a:spLocks noChangeArrowheads="1"/>
            </p:cNvSpPr>
            <p:nvPr/>
          </p:nvSpPr>
          <p:spPr bwMode="auto">
            <a:xfrm>
              <a:off x="783" y="2287"/>
              <a:ext cx="1763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x-none" sz="2800" i="1">
                  <a:solidFill>
                    <a:schemeClr val="hlink"/>
                  </a:solidFill>
                </a:rPr>
                <a:t>p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(</a:t>
              </a:r>
              <a:r>
                <a:rPr lang="en-US" altLang="x-none" sz="2800" i="1" baseline="-25000">
                  <a:solidFill>
                    <a:schemeClr val="hlink"/>
                  </a:solidFill>
                </a:rPr>
                <a:t>i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)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>
                  <a:solidFill>
                    <a:schemeClr val="bg2"/>
                  </a:solidFill>
                  <a:sym typeface="Symbol" charset="2"/>
                </a:rPr>
                <a:t> 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i</a:t>
              </a:r>
              <a:r>
                <a:rPr lang="en-US" altLang="x-none" sz="2800">
                  <a:solidFill>
                    <a:schemeClr val="bg1"/>
                  </a:solidFill>
                </a:rPr>
                <a:t>/</a:t>
              </a:r>
              <a:r>
                <a:rPr lang="en-US" altLang="x-none" sz="2800" i="1">
                  <a:solidFill>
                    <a:schemeClr val="bg1"/>
                  </a:solidFill>
                </a:rPr>
                <a:t>V </a:t>
              </a:r>
              <a:r>
                <a:rPr lang="en-US" altLang="x-none" sz="2800" b="1">
                  <a:solidFill>
                    <a:schemeClr val="bg1"/>
                  </a:solidFill>
                  <a:sym typeface="Symbol" charset="2"/>
                </a:rPr>
                <a:t></a:t>
              </a:r>
              <a:r>
                <a:rPr lang="en-US" altLang="x-none" sz="2800">
                  <a:solidFill>
                    <a:schemeClr val="bg1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q</a:t>
              </a:r>
              <a:endParaRPr lang="en-US" altLang="x-none" sz="2400">
                <a:solidFill>
                  <a:schemeClr val="bg2"/>
                </a:solidFill>
              </a:endParaRPr>
            </a:p>
          </p:txBody>
        </p:sp>
      </p:grp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5"/>
          <p:cNvSpPr>
            <a:spLocks noChangeArrowheads="1"/>
          </p:cNvSpPr>
          <p:nvPr/>
        </p:nvSpPr>
        <p:spPr bwMode="auto">
          <a:xfrm>
            <a:off x="8366125" y="344011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2" name="Oval 16"/>
          <p:cNvSpPr>
            <a:spLocks noChangeArrowheads="1"/>
          </p:cNvSpPr>
          <p:nvPr/>
        </p:nvSpPr>
        <p:spPr bwMode="auto">
          <a:xfrm>
            <a:off x="8156575" y="36512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7945438" y="3827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7800975" y="40084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7608888" y="417988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7394575" y="43910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7250113" y="45672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7021513" y="4754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6842125" y="49831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6694488" y="5224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565900" y="55197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6383338" y="574516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3" name="Oval 27"/>
          <p:cNvSpPr>
            <a:spLocks noChangeArrowheads="1"/>
          </p:cNvSpPr>
          <p:nvPr/>
        </p:nvSpPr>
        <p:spPr bwMode="auto">
          <a:xfrm>
            <a:off x="6142038" y="581501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4" name="Oval 28"/>
          <p:cNvSpPr>
            <a:spLocks noChangeArrowheads="1"/>
          </p:cNvSpPr>
          <p:nvPr/>
        </p:nvSpPr>
        <p:spPr bwMode="auto">
          <a:xfrm>
            <a:off x="5899150" y="5843588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5" name="Oval 29"/>
          <p:cNvSpPr>
            <a:spLocks noChangeArrowheads="1"/>
          </p:cNvSpPr>
          <p:nvPr/>
        </p:nvSpPr>
        <p:spPr bwMode="auto">
          <a:xfrm>
            <a:off x="8274050" y="35147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6" name="Oval 30"/>
          <p:cNvSpPr>
            <a:spLocks noChangeArrowheads="1"/>
          </p:cNvSpPr>
          <p:nvPr/>
        </p:nvSpPr>
        <p:spPr bwMode="auto">
          <a:xfrm>
            <a:off x="8032750" y="3738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7" name="Oval 31"/>
          <p:cNvSpPr>
            <a:spLocks noChangeArrowheads="1"/>
          </p:cNvSpPr>
          <p:nvPr/>
        </p:nvSpPr>
        <p:spPr bwMode="auto">
          <a:xfrm>
            <a:off x="7853363" y="39020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8" name="Oval 32"/>
          <p:cNvSpPr>
            <a:spLocks noChangeArrowheads="1"/>
          </p:cNvSpPr>
          <p:nvPr/>
        </p:nvSpPr>
        <p:spPr bwMode="auto">
          <a:xfrm>
            <a:off x="7747000" y="4089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9" name="Oval 33"/>
          <p:cNvSpPr>
            <a:spLocks noChangeArrowheads="1"/>
          </p:cNvSpPr>
          <p:nvPr/>
        </p:nvSpPr>
        <p:spPr bwMode="auto">
          <a:xfrm>
            <a:off x="7516813" y="42545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0" name="Oval 34"/>
          <p:cNvSpPr>
            <a:spLocks noChangeArrowheads="1"/>
          </p:cNvSpPr>
          <p:nvPr/>
        </p:nvSpPr>
        <p:spPr bwMode="auto">
          <a:xfrm>
            <a:off x="7302500" y="44656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1" name="Oval 35"/>
          <p:cNvSpPr>
            <a:spLocks noChangeArrowheads="1"/>
          </p:cNvSpPr>
          <p:nvPr/>
        </p:nvSpPr>
        <p:spPr bwMode="auto">
          <a:xfrm>
            <a:off x="7158038" y="46418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2" name="Oval 36"/>
          <p:cNvSpPr>
            <a:spLocks noChangeArrowheads="1"/>
          </p:cNvSpPr>
          <p:nvPr/>
        </p:nvSpPr>
        <p:spPr bwMode="auto">
          <a:xfrm>
            <a:off x="6929438" y="48291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3" name="Oval 37"/>
          <p:cNvSpPr>
            <a:spLocks noChangeArrowheads="1"/>
          </p:cNvSpPr>
          <p:nvPr/>
        </p:nvSpPr>
        <p:spPr bwMode="auto">
          <a:xfrm>
            <a:off x="6750050" y="50895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4" name="Oval 38"/>
          <p:cNvSpPr>
            <a:spLocks noChangeArrowheads="1"/>
          </p:cNvSpPr>
          <p:nvPr/>
        </p:nvSpPr>
        <p:spPr bwMode="auto">
          <a:xfrm>
            <a:off x="6634163" y="53689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5" name="Oval 39"/>
          <p:cNvSpPr>
            <a:spLocks noChangeArrowheads="1"/>
          </p:cNvSpPr>
          <p:nvPr/>
        </p:nvSpPr>
        <p:spPr bwMode="auto">
          <a:xfrm>
            <a:off x="6473825" y="5613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6" name="Oval 40"/>
          <p:cNvSpPr>
            <a:spLocks noChangeArrowheads="1"/>
          </p:cNvSpPr>
          <p:nvPr/>
        </p:nvSpPr>
        <p:spPr bwMode="auto">
          <a:xfrm>
            <a:off x="6246813" y="57943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7" name="Oval 41"/>
          <p:cNvSpPr>
            <a:spLocks noChangeArrowheads="1"/>
          </p:cNvSpPr>
          <p:nvPr/>
        </p:nvSpPr>
        <p:spPr bwMode="auto">
          <a:xfrm>
            <a:off x="6005513" y="58197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8" name="Oval 42"/>
          <p:cNvSpPr>
            <a:spLocks noChangeArrowheads="1"/>
          </p:cNvSpPr>
          <p:nvPr/>
        </p:nvSpPr>
        <p:spPr bwMode="auto">
          <a:xfrm>
            <a:off x="5788025" y="5848350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9" name="Text Box 43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0" name="Text Box 44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1" name="Text Box 45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2" name="Text Box 46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3" name="Text Box 47"/>
          <p:cNvSpPr txBox="1">
            <a:spLocks noChangeArrowheads="1"/>
          </p:cNvSpPr>
          <p:nvPr/>
        </p:nvSpPr>
        <p:spPr bwMode="auto">
          <a:xfrm>
            <a:off x="7319963" y="1981200"/>
            <a:ext cx="155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JRSS-B</a:t>
            </a:r>
            <a:r>
              <a:rPr lang="en-US" altLang="x-none" sz="1800"/>
              <a:t> (1995)</a:t>
            </a:r>
            <a:br>
              <a:rPr lang="en-US" altLang="x-none" sz="1800"/>
            </a:br>
            <a:r>
              <a:rPr lang="en-US" altLang="x-none" sz="1800"/>
              <a:t>57:289-300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182BC5-7D97-A143-A92E-FB288F7C469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081213" y="1758950"/>
            <a:ext cx="4929187" cy="479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5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6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7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8" name="AutoShape 28"/>
          <p:cNvSpPr>
            <a:spLocks/>
          </p:cNvSpPr>
          <p:nvPr/>
        </p:nvSpPr>
        <p:spPr bwMode="auto">
          <a:xfrm flipH="1">
            <a:off x="163513" y="4579938"/>
            <a:ext cx="1689100" cy="1968500"/>
          </a:xfrm>
          <a:prstGeom prst="borderCallout1">
            <a:avLst>
              <a:gd name="adj1" fmla="val 5806"/>
              <a:gd name="adj2" fmla="val -4514"/>
              <a:gd name="adj3" fmla="val 51449"/>
              <a:gd name="adj4" fmla="val -75190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 when no signal:  </a:t>
            </a:r>
            <a:br>
              <a:rPr lang="en-US" altLang="x-none" sz="2400"/>
            </a:b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/>
              <a:t>/V</a:t>
            </a:r>
          </a:p>
        </p:txBody>
      </p:sp>
      <p:sp>
        <p:nvSpPr>
          <p:cNvPr id="706589" name="AutoShape 29"/>
          <p:cNvSpPr>
            <a:spLocks/>
          </p:cNvSpPr>
          <p:nvPr/>
        </p:nvSpPr>
        <p:spPr bwMode="auto">
          <a:xfrm flipH="1">
            <a:off x="7165975" y="4579938"/>
            <a:ext cx="1839913" cy="1914525"/>
          </a:xfrm>
          <a:prstGeom prst="borderCallout1">
            <a:avLst>
              <a:gd name="adj1" fmla="val 5968"/>
              <a:gd name="adj2" fmla="val 104139"/>
              <a:gd name="adj3" fmla="val 38389"/>
              <a:gd name="adj4" fmla="val 152458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</a:t>
            </a:r>
            <a:br>
              <a:rPr lang="en-US" altLang="x-none" sz="2400"/>
            </a:br>
            <a:r>
              <a:rPr lang="en-US" altLang="x-none" sz="2400"/>
              <a:t>when all</a:t>
            </a:r>
            <a:br>
              <a:rPr lang="en-US" altLang="x-none" sz="2400"/>
            </a:br>
            <a:r>
              <a:rPr lang="en-US" altLang="x-none" sz="2400"/>
              <a:t>signal: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 rot="-5400000">
            <a:off x="736600" y="3787775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Ordered p-values  </a:t>
            </a:r>
            <a:r>
              <a:rPr lang="en-US" altLang="x-none" sz="16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x-none" sz="2000" i="1">
                <a:solidFill>
                  <a:schemeClr val="bg2"/>
                </a:solidFill>
              </a:rPr>
              <a:t>p</a:t>
            </a:r>
            <a:r>
              <a:rPr lang="en-US" altLang="x-none" sz="2000" baseline="-25000">
                <a:solidFill>
                  <a:schemeClr val="bg2"/>
                </a:solidFill>
              </a:rPr>
              <a:t>(</a:t>
            </a:r>
            <a:r>
              <a:rPr lang="en-US" altLang="x-none" sz="2000" i="1" baseline="-25000">
                <a:solidFill>
                  <a:schemeClr val="bg2"/>
                </a:solidFill>
              </a:rPr>
              <a:t>i</a:t>
            </a:r>
            <a:r>
              <a:rPr lang="en-US" altLang="x-none" sz="2000" baseline="-25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2998788" y="6100763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Fractional index   </a:t>
            </a:r>
            <a:r>
              <a:rPr lang="en-US" altLang="x-none" sz="2000" i="1">
                <a:solidFill>
                  <a:schemeClr val="bg2"/>
                </a:solidFill>
              </a:rPr>
              <a:t>i</a:t>
            </a:r>
            <a:r>
              <a:rPr lang="en-US" altLang="x-none" sz="2000">
                <a:solidFill>
                  <a:schemeClr val="bg2"/>
                </a:solidFill>
              </a:rPr>
              <a:t>/</a:t>
            </a:r>
            <a:r>
              <a:rPr lang="en-US" altLang="x-none" sz="2000" i="1">
                <a:solidFill>
                  <a:schemeClr val="bg2"/>
                </a:solidFill>
              </a:rPr>
              <a:t>V</a:t>
            </a:r>
            <a:endParaRPr lang="en-US" altLang="x-none" sz="2000" i="1" baseline="-25000">
              <a:solidFill>
                <a:schemeClr val="bg2"/>
              </a:solidFill>
            </a:endParaRPr>
          </a:p>
        </p:txBody>
      </p:sp>
      <p:sp>
        <p:nvSpPr>
          <p:cNvPr id="8502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Adaptiveness of </a:t>
            </a:r>
            <a:br>
              <a:rPr lang="en-US" altLang="x-none" sz="4000"/>
            </a:br>
            <a:r>
              <a:rPr lang="en-US" altLang="x-none" sz="4000"/>
              <a:t>Benjamini &amp; Hochberg FDR </a:t>
            </a:r>
            <a:br>
              <a:rPr lang="en-US" altLang="x-none" sz="4000"/>
            </a:br>
            <a:endParaRPr lang="en-US" altLang="x-none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8" grpId="0" animBg="1"/>
      <p:bldP spid="7065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EE763-8A19-524D-B792-B86BF9D1186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35525" y="1660525"/>
            <a:ext cx="4308475" cy="5197475"/>
            <a:chOff x="3046" y="1046"/>
            <a:chExt cx="2714" cy="3274"/>
          </a:xfrm>
        </p:grpSpPr>
        <p:pic>
          <p:nvPicPr>
            <p:cNvPr id="86023" name="Picture 3" descr="VarThres_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046"/>
              <a:ext cx="2315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4"/>
            <p:cNvSpPr txBox="1">
              <a:spLocks noChangeArrowheads="1"/>
            </p:cNvSpPr>
            <p:nvPr/>
          </p:nvSpPr>
          <p:spPr bwMode="auto">
            <a:xfrm>
              <a:off x="3046" y="3802"/>
              <a:ext cx="271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FWER Perm. Thresh. = 9.87</a:t>
              </a:r>
              <a:br>
                <a:rPr lang="en-US" altLang="x-none" sz="2400">
                  <a:latin typeface="Arial" charset="0"/>
                </a:rPr>
              </a:br>
              <a:r>
                <a:rPr lang="en-US" altLang="x-none" sz="2400">
                  <a:latin typeface="Arial" charset="0"/>
                </a:rPr>
                <a:t>7 voxels</a:t>
              </a:r>
            </a:p>
          </p:txBody>
        </p:sp>
      </p:grpSp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 FDR Example</a:t>
            </a:r>
          </a:p>
        </p:txBody>
      </p:sp>
      <p:pic>
        <p:nvPicPr>
          <p:cNvPr id="711686" name="Picture 6" descr="VarThre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60525"/>
            <a:ext cx="36750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4833938" y="5287963"/>
            <a:ext cx="386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Arial" charset="0"/>
              </a:rPr>
              <a:t>FDR Threshold = 3.83</a:t>
            </a:r>
            <a:br>
              <a:rPr lang="en-US" altLang="x-none" sz="2400">
                <a:latin typeface="Arial" charset="0"/>
              </a:rPr>
            </a:br>
            <a:r>
              <a:rPr lang="en-US" altLang="x-none" sz="2400">
                <a:latin typeface="Arial" charset="0"/>
              </a:rPr>
              <a:t>3,073 voxels</a:t>
            </a:r>
          </a:p>
        </p:txBody>
      </p:sp>
      <p:sp>
        <p:nvSpPr>
          <p:cNvPr id="86022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/>
              <a:t>u</a:t>
            </a:r>
            <a:r>
              <a:rPr lang="en-US" altLang="x-none"/>
              <a:t> = 3.83</a:t>
            </a:r>
          </a:p>
          <a:p>
            <a:pPr eaLnBrk="1" hangingPunct="1">
              <a:lnSpc>
                <a:spcPct val="90000"/>
              </a:lnSpc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3,073 voxels above </a:t>
            </a:r>
            <a:r>
              <a:rPr lang="en-US" altLang="x-none" i="1"/>
              <a:t>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&lt;0.0001  minimum</a:t>
            </a:r>
            <a:br>
              <a:rPr lang="en-US" altLang="x-none"/>
            </a:br>
            <a:r>
              <a:rPr lang="en-US" altLang="x-none"/>
              <a:t>FDR-corrected</a:t>
            </a:r>
            <a:br>
              <a:rPr lang="en-US" altLang="x-none"/>
            </a:br>
            <a:r>
              <a:rPr lang="en-US" altLang="x-none"/>
              <a:t>p-value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4433A-62EB-3A42-A345-2DFC3F172AD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FDR Changes</a:t>
            </a:r>
            <a:br>
              <a:rPr lang="en-GB" altLang="x-none"/>
            </a:br>
            <a:endParaRPr lang="en-GB" altLang="x-non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5025"/>
            <a:ext cx="7772400" cy="3189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x-none" sz="2800"/>
              <a:t>Before 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Only voxel-wise FDR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x-none" sz="2800"/>
              <a:t>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Cluster-wise FDR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Peak-wise FDR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Voxel-wise available: edit </a:t>
            </a:r>
            <a:r>
              <a:rPr lang="en-GB" altLang="x-none" sz="1800">
                <a:latin typeface="Courier" charset="0"/>
              </a:rPr>
              <a:t>spm_defaults.m</a:t>
            </a:r>
            <a:r>
              <a:rPr lang="en-GB" altLang="x-none" sz="2400"/>
              <a:t> to read</a:t>
            </a:r>
            <a:br>
              <a:rPr lang="en-GB" altLang="x-none" sz="2400"/>
            </a:br>
            <a:r>
              <a:rPr lang="en-US" altLang="x-none" sz="2000">
                <a:latin typeface="Courier" charset="0"/>
              </a:rPr>
              <a:t>defaults.stats.topoFDR      = 0;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Note!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/>
              <a:t>Both cluster- and peak-wise FDR depends on cluster-forming threshold!</a:t>
            </a:r>
          </a:p>
          <a:p>
            <a:pPr lvl="1" eaLnBrk="1" hangingPunct="1">
              <a:lnSpc>
                <a:spcPct val="90000"/>
              </a:lnSpc>
            </a:pPr>
            <a:endParaRPr lang="en-GB" altLang="x-none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14525" y="4879975"/>
            <a:ext cx="5489575" cy="195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Item Recognition 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Cluster-forming threshold P=0.001</a:t>
            </a:r>
            <a:br>
              <a:rPr lang="en-GB" altLang="x-none" sz="2200"/>
            </a:b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0.836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Cluster-forming threshold P=0.01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0.027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Cluster FDR: Example Data</a:t>
            </a:r>
            <a:br>
              <a:rPr lang="en-GB" altLang="x-none"/>
            </a:br>
            <a:endParaRPr lang="en-GB" altLang="x-none"/>
          </a:p>
        </p:txBody>
      </p:sp>
      <p:grpSp>
        <p:nvGrpSpPr>
          <p:cNvPr id="88066" name="Group 6"/>
          <p:cNvGrpSpPr>
            <a:grpSpLocks/>
          </p:cNvGrpSpPr>
          <p:nvPr/>
        </p:nvGrpSpPr>
        <p:grpSpPr bwMode="auto">
          <a:xfrm>
            <a:off x="2822575" y="739775"/>
            <a:ext cx="7223125" cy="6170613"/>
            <a:chOff x="157163" y="739753"/>
            <a:chExt cx="7223125" cy="6170481"/>
          </a:xfrm>
        </p:grpSpPr>
        <p:sp>
          <p:nvSpPr>
            <p:cNvPr id="2" name="TextBox 3"/>
            <p:cNvSpPr txBox="1">
              <a:spLocks noChangeArrowheads="1"/>
            </p:cNvSpPr>
            <p:nvPr/>
          </p:nvSpPr>
          <p:spPr bwMode="auto">
            <a:xfrm>
              <a:off x="3470276" y="3825787"/>
              <a:ext cx="3449637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/>
                <a:t>Level 5% </a:t>
              </a:r>
              <a:r>
                <a:rPr lang="en-US" sz="18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Cluster</a:t>
              </a:r>
              <a:r>
                <a:rPr lang="en-US" sz="1800" b="1" dirty="0" smtClean="0"/>
                <a:t>-</a:t>
              </a:r>
              <a:r>
                <a:rPr lang="en-US" sz="1800" b="1" dirty="0" smtClean="0">
                  <a:solidFill>
                    <a:srgbClr val="00FF00"/>
                  </a:solidFill>
                </a:rPr>
                <a:t>FDR</a:t>
              </a:r>
            </a:p>
            <a:p>
              <a:pPr eaLnBrk="1" hangingPunct="1">
                <a:defRPr/>
              </a:pPr>
              <a:r>
                <a:rPr lang="en-US" sz="1800" dirty="0" smtClean="0"/>
                <a:t>P = </a:t>
              </a:r>
              <a:r>
                <a:rPr lang="en-US" sz="1800" dirty="0" smtClean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 smtClean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smtClean="0"/>
                <a:t> </a:t>
              </a:r>
              <a:r>
                <a:rPr lang="en-US" sz="1800" dirty="0" err="1" smtClean="0"/>
                <a:t>k</a:t>
              </a:r>
              <a:r>
                <a:rPr lang="en-US" sz="1800" baseline="-25000" dirty="0" err="1" smtClean="0"/>
                <a:t>FDR</a:t>
              </a:r>
              <a:r>
                <a:rPr lang="en-US" sz="1800" dirty="0" smtClean="0"/>
                <a:t> = 1132, 4 clusters </a:t>
              </a:r>
            </a:p>
          </p:txBody>
        </p:sp>
        <p:pic>
          <p:nvPicPr>
            <p:cNvPr id="88074" name="Picture 10" descr="Screen shot 2012-05-17 at 1.22.3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4768697"/>
              <a:ext cx="2286000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11"/>
            <p:cNvSpPr txBox="1">
              <a:spLocks noChangeArrowheads="1"/>
            </p:cNvSpPr>
            <p:nvPr/>
          </p:nvSpPr>
          <p:spPr bwMode="auto">
            <a:xfrm>
              <a:off x="157163" y="3825787"/>
              <a:ext cx="3289300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/>
                <a:t>Level 5% </a:t>
              </a:r>
              <a:r>
                <a:rPr lang="en-US" sz="1800" b="1" dirty="0" smtClean="0">
                  <a:solidFill>
                    <a:srgbClr val="8FFFFF"/>
                  </a:solidFill>
                </a:rPr>
                <a:t>Cluster</a:t>
              </a:r>
              <a:r>
                <a:rPr lang="en-US" sz="1800" b="1" dirty="0" smtClean="0"/>
                <a:t>-</a:t>
              </a:r>
              <a:r>
                <a:rPr lang="en-US" sz="1800" b="1" dirty="0" smtClean="0">
                  <a:solidFill>
                    <a:srgbClr val="00FF00"/>
                  </a:solidFill>
                </a:rPr>
                <a:t>FDR</a:t>
              </a:r>
              <a:r>
                <a:rPr lang="en-US" sz="1800" dirty="0" smtClean="0"/>
                <a:t>,</a:t>
              </a:r>
            </a:p>
            <a:p>
              <a:pPr eaLnBrk="1" hangingPunct="1">
                <a:defRPr/>
              </a:pPr>
              <a:r>
                <a:rPr lang="en-US" sz="1800" dirty="0" smtClean="0"/>
                <a:t>P =</a:t>
              </a:r>
              <a:r>
                <a:rPr lang="en-US" sz="1800" dirty="0" smtClean="0">
                  <a:solidFill>
                    <a:schemeClr val="accent5">
                      <a:lumMod val="90000"/>
                    </a:schemeClr>
                  </a:solidFill>
                </a:rPr>
                <a:t> 0.001</a:t>
              </a:r>
              <a:r>
                <a:rPr lang="en-US" sz="1800" dirty="0" smtClean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 smtClean="0"/>
                <a:t>k</a:t>
              </a:r>
              <a:r>
                <a:rPr lang="en-US" sz="1800" baseline="-25000" dirty="0" err="1" smtClean="0"/>
                <a:t>FDR</a:t>
              </a:r>
              <a:r>
                <a:rPr lang="en-US" sz="1800" dirty="0" smtClean="0"/>
                <a:t> = 138, 6 clusters</a:t>
              </a:r>
            </a:p>
          </p:txBody>
        </p:sp>
        <p:pic>
          <p:nvPicPr>
            <p:cNvPr id="88076" name="Picture 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75" y="4735359"/>
              <a:ext cx="2286000" cy="21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4" name="TextBox 9"/>
            <p:cNvSpPr txBox="1">
              <a:spLocks noChangeArrowheads="1"/>
            </p:cNvSpPr>
            <p:nvPr/>
          </p:nvSpPr>
          <p:spPr bwMode="auto">
            <a:xfrm>
              <a:off x="3470276" y="739753"/>
              <a:ext cx="3910012" cy="12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/>
                <a:t>Level 5% </a:t>
              </a:r>
              <a:r>
                <a:rPr lang="en-US" sz="1800" b="1" dirty="0" smtClean="0">
                  <a:solidFill>
                    <a:srgbClr val="8FFFFF"/>
                  </a:solidFill>
                </a:rPr>
                <a:t>Cluster</a:t>
              </a:r>
              <a:r>
                <a:rPr lang="en-US" sz="1800" b="1" dirty="0" smtClean="0"/>
                <a:t>-</a:t>
              </a:r>
              <a:r>
                <a:rPr lang="en-US" sz="1800" b="1" dirty="0" smtClean="0">
                  <a:solidFill>
                    <a:srgbClr val="FF00FF"/>
                  </a:solidFill>
                </a:rPr>
                <a:t>FWE</a:t>
              </a:r>
              <a:r>
                <a:rPr lang="en-US" sz="1800" dirty="0" smtClean="0">
                  <a:solidFill>
                    <a:srgbClr val="FF00FF"/>
                  </a:solidFill>
                </a:rPr>
                <a:t/>
              </a:r>
              <a:br>
                <a:rPr lang="en-US" sz="1800" dirty="0" smtClean="0">
                  <a:solidFill>
                    <a:srgbClr val="FF00FF"/>
                  </a:solidFill>
                </a:rPr>
              </a:br>
              <a:r>
                <a:rPr lang="en-US" sz="1800" i="1" dirty="0" smtClean="0"/>
                <a:t>P =</a:t>
              </a:r>
              <a:r>
                <a:rPr lang="en-US" sz="1800" dirty="0" smtClean="0"/>
                <a:t> </a:t>
              </a:r>
              <a:r>
                <a:rPr lang="en-US" sz="1800" dirty="0" smtClean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 smtClean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 smtClean="0"/>
                <a:t>k</a:t>
              </a:r>
              <a:r>
                <a:rPr lang="en-US" sz="1800" baseline="-25000" dirty="0" err="1" smtClean="0"/>
                <a:t>FWE</a:t>
              </a:r>
              <a:r>
                <a:rPr lang="en-US" sz="1800" dirty="0" smtClean="0"/>
                <a:t> = 1132, 4 clusters</a:t>
              </a:r>
            </a:p>
            <a:p>
              <a:pPr eaLnBrk="1" hangingPunct="1">
                <a:defRPr/>
              </a:pPr>
              <a:r>
                <a:rPr lang="en-US" sz="1800" dirty="0" smtClean="0"/>
                <a:t>5 clusters </a:t>
              </a:r>
            </a:p>
          </p:txBody>
        </p:sp>
        <p:pic>
          <p:nvPicPr>
            <p:cNvPr id="88078" name="Picture 12" descr="Screen shot 2012-05-17 at 1.25.2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5" y="1660503"/>
              <a:ext cx="2286000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157163" y="739753"/>
              <a:ext cx="3727450" cy="92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/>
                <a:t>Level 5% </a:t>
              </a:r>
              <a:r>
                <a:rPr lang="en-US" sz="1800" b="1" dirty="0" smtClean="0">
                  <a:solidFill>
                    <a:srgbClr val="8FFFFF"/>
                  </a:solidFill>
                </a:rPr>
                <a:t>Cluster</a:t>
              </a:r>
              <a:r>
                <a:rPr lang="en-US" sz="1800" b="1" dirty="0" smtClean="0"/>
                <a:t>-</a:t>
              </a:r>
              <a:r>
                <a:rPr lang="en-US" sz="1800" b="1" dirty="0" smtClean="0">
                  <a:solidFill>
                    <a:srgbClr val="FF00FF"/>
                  </a:solidFill>
                </a:rPr>
                <a:t>FWE</a:t>
              </a:r>
            </a:p>
            <a:p>
              <a:pPr eaLnBrk="1" hangingPunct="1">
                <a:defRPr/>
              </a:pPr>
              <a:r>
                <a:rPr lang="en-US" sz="1800" dirty="0" smtClean="0"/>
                <a:t>P = </a:t>
              </a:r>
              <a:r>
                <a:rPr lang="en-US" sz="1800" dirty="0" smtClean="0">
                  <a:solidFill>
                    <a:schemeClr val="accent5">
                      <a:lumMod val="90000"/>
                    </a:schemeClr>
                  </a:solidFill>
                </a:rPr>
                <a:t>0.001</a:t>
              </a:r>
              <a:r>
                <a:rPr lang="en-US" sz="1800" dirty="0" smtClean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 smtClean="0"/>
                <a:t>k</a:t>
              </a:r>
              <a:r>
                <a:rPr lang="en-US" sz="1800" baseline="-25000" dirty="0" err="1" smtClean="0"/>
                <a:t>FWE</a:t>
              </a:r>
              <a:r>
                <a:rPr lang="en-US" sz="1800" dirty="0" smtClean="0"/>
                <a:t> = 241, 5 clusters</a:t>
              </a:r>
            </a:p>
          </p:txBody>
        </p:sp>
        <p:pic>
          <p:nvPicPr>
            <p:cNvPr id="88080" name="Picture 1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13" y="1668441"/>
              <a:ext cx="2286000" cy="212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7" name="Group 5"/>
          <p:cNvGrpSpPr>
            <a:grpSpLocks/>
          </p:cNvGrpSpPr>
          <p:nvPr/>
        </p:nvGrpSpPr>
        <p:grpSpPr bwMode="auto">
          <a:xfrm>
            <a:off x="-42863" y="739775"/>
            <a:ext cx="3910013" cy="6127750"/>
            <a:chOff x="6791325" y="739753"/>
            <a:chExt cx="3910013" cy="6127619"/>
          </a:xfrm>
        </p:grpSpPr>
        <p:pic>
          <p:nvPicPr>
            <p:cNvPr id="88069" name="Picture 7" descr="Screen shot 2012-05-17 at 1.34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733772"/>
              <a:ext cx="22860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0" name="TextBox 15"/>
            <p:cNvSpPr txBox="1">
              <a:spLocks noChangeArrowheads="1"/>
            </p:cNvSpPr>
            <p:nvPr/>
          </p:nvSpPr>
          <p:spPr bwMode="auto">
            <a:xfrm>
              <a:off x="6791325" y="3825722"/>
              <a:ext cx="34496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00FF00"/>
                  </a:solidFill>
                </a:rPr>
                <a:t>FDR</a:t>
              </a:r>
            </a:p>
          </p:txBody>
        </p:sp>
        <p:pic>
          <p:nvPicPr>
            <p:cNvPr id="88071" name="Picture 5" descr="Screen shot 2012-05-17 at 1.32.3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662091"/>
              <a:ext cx="2286000" cy="21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2" name="TextBox 17"/>
            <p:cNvSpPr txBox="1">
              <a:spLocks noChangeArrowheads="1"/>
            </p:cNvSpPr>
            <p:nvPr/>
          </p:nvSpPr>
          <p:spPr bwMode="auto">
            <a:xfrm>
              <a:off x="6791325" y="739753"/>
              <a:ext cx="39100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FF00FF"/>
                  </a:solidFill>
                </a:rPr>
                <a:t>FWE</a:t>
              </a:r>
              <a:r>
                <a:rPr lang="en-US" altLang="x-none" sz="1800"/>
                <a:t> </a:t>
              </a:r>
            </a:p>
          </p:txBody>
        </p: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13025" y="936625"/>
            <a:ext cx="0" cy="5591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E939F-8831-4045-BAC3-7A879987FE1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 Procedure Details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2323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Standard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Positive Regression Dependency on Subsets</a:t>
            </a:r>
          </a:p>
          <a:p>
            <a:pPr lvl="2" algn="ctr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x-none" sz="2000"/>
              <a:t>P(</a:t>
            </a:r>
            <a:r>
              <a:rPr lang="en-US" altLang="x-none" sz="2000" i="1"/>
              <a:t>X</a:t>
            </a:r>
            <a:r>
              <a:rPr lang="en-US" altLang="x-none" sz="2000" baseline="-25000"/>
              <a:t>1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/>
              <a:t>c</a:t>
            </a:r>
            <a:r>
              <a:rPr lang="en-US" altLang="x-none" sz="2000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baseline="-25000"/>
              <a:t>2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baseline="-25000">
                <a:sym typeface="Symbol" charset="2"/>
              </a:rPr>
              <a:t>2</a:t>
            </a:r>
            <a:r>
              <a:rPr lang="en-US" altLang="x-none" sz="2000">
                <a:sym typeface="Symbol" charset="2"/>
              </a:rPr>
              <a:t>, ...,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k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i="1" baseline="-25000">
                <a:sym typeface="Symbol" charset="2"/>
              </a:rPr>
              <a:t>k </a:t>
            </a:r>
            <a:r>
              <a:rPr lang="en-US" altLang="x-none" sz="2000">
                <a:sym typeface="Symbol" charset="2"/>
              </a:rPr>
              <a:t>| 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=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) is non-decreasing in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endParaRPr lang="en-US" altLang="x-none" sz="2000" i="1" baseline="-25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Only required of null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ja-JP" altLang="en-US" sz="2000">
                <a:sym typeface="Symbol" charset="2"/>
              </a:rPr>
              <a:t>’</a:t>
            </a:r>
            <a:r>
              <a:rPr lang="en-US" altLang="ja-JP" sz="2000">
                <a:sym typeface="Symbol" charset="2"/>
              </a:rPr>
              <a:t>s</a:t>
            </a:r>
            <a:endParaRPr lang="en-US" altLang="ja-JP" sz="2000"/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voxels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and signal voxels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Special cases include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Independence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Multivariate Normal with all positive correlations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Arbitrary covariance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Replace</a:t>
            </a:r>
            <a:r>
              <a:rPr lang="en-US" altLang="x-none" sz="2400" i="1"/>
              <a:t> q </a:t>
            </a:r>
            <a:r>
              <a:rPr lang="en-US" altLang="x-none" sz="2400"/>
              <a:t>by</a:t>
            </a:r>
            <a:r>
              <a:rPr lang="en-US" altLang="x-none" sz="2400" i="1"/>
              <a:t> q/c</a:t>
            </a:r>
            <a:r>
              <a:rPr lang="en-US" altLang="x-none" sz="2400"/>
              <a:t>(</a:t>
            </a:r>
            <a:r>
              <a:rPr lang="en-US" altLang="x-none" sz="2400" i="1"/>
              <a:t>V</a:t>
            </a:r>
            <a:r>
              <a:rPr lang="en-US" altLang="x-none" sz="2400"/>
              <a:t>),</a:t>
            </a:r>
            <a:br>
              <a:rPr lang="en-US" altLang="x-none" sz="2400"/>
            </a:br>
            <a:r>
              <a:rPr lang="en-US" altLang="x-none" sz="2400"/>
              <a:t>     </a:t>
            </a:r>
            <a:r>
              <a:rPr lang="en-US" altLang="x-none" sz="2400" i="1"/>
              <a:t>c(V)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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 baseline="-25000">
                <a:sym typeface="Symbol" charset="2"/>
              </a:rPr>
              <a:t>=1,...,</a:t>
            </a:r>
            <a:r>
              <a:rPr lang="en-US" altLang="x-none" sz="2400" i="1" baseline="-25000">
                <a:sym typeface="Symbol" charset="2"/>
              </a:rPr>
              <a:t>V</a:t>
            </a:r>
            <a:r>
              <a:rPr lang="en-US" altLang="x-none" sz="2400"/>
              <a:t> 1/</a:t>
            </a:r>
            <a:r>
              <a:rPr lang="en-US" altLang="x-none" sz="2400" i="1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 log(</a:t>
            </a:r>
            <a:r>
              <a:rPr lang="en-US" altLang="x-none" sz="2400" i="1">
                <a:sym typeface="Symbol" charset="2"/>
              </a:rPr>
              <a:t>V</a:t>
            </a:r>
            <a:r>
              <a:rPr lang="en-US" altLang="x-none" sz="2400">
                <a:sym typeface="Symbol" charset="2"/>
              </a:rPr>
              <a:t>)+0.5772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sym typeface="Symbol" charset="2"/>
              </a:rPr>
              <a:t>Much more stringent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213600" y="5507038"/>
            <a:ext cx="1841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Benjamini &amp;</a:t>
            </a:r>
            <a:br>
              <a:rPr lang="en-US" altLang="x-none" sz="1800"/>
            </a:br>
            <a:r>
              <a:rPr lang="en-US" altLang="x-none" sz="1800"/>
              <a:t>Yekutieli (2001).</a:t>
            </a:r>
            <a:br>
              <a:rPr lang="en-US" altLang="x-none" sz="1800"/>
            </a:br>
            <a:r>
              <a:rPr lang="en-US" altLang="x-none" sz="1800" i="1"/>
              <a:t>Ann. Stat.</a:t>
            </a:r>
            <a:r>
              <a:rPr lang="en-US" altLang="x-none" sz="1800"/>
              <a:t/>
            </a:r>
            <a:br>
              <a:rPr lang="en-US" altLang="x-none" sz="1800"/>
            </a:br>
            <a:r>
              <a:rPr lang="en-US" altLang="x-none" sz="1600"/>
              <a:t>29:1165-1188</a:t>
            </a:r>
            <a:endParaRPr lang="en-US" altLang="x-non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0A8AA-70BB-EA43-A194-723581E70D4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Hochberg:</a:t>
            </a:r>
            <a:br>
              <a:rPr lang="en-US" altLang="x-none"/>
            </a:br>
            <a:r>
              <a:rPr lang="en-US" altLang="x-none"/>
              <a:t>Key Properties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x-none"/>
              <a:t>FDR is controlled</a:t>
            </a:r>
            <a:br>
              <a:rPr lang="en-US" altLang="x-none"/>
            </a:br>
            <a:r>
              <a:rPr lang="en-US" altLang="x-none"/>
              <a:t>         </a:t>
            </a:r>
            <a:r>
              <a:rPr lang="en-US" altLang="x-none">
                <a:solidFill>
                  <a:srgbClr val="00FF00"/>
                </a:solidFill>
              </a:rPr>
              <a:t>       E(rFDR) 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 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q m</a:t>
            </a:r>
            <a:r>
              <a:rPr lang="en-US" altLang="x-none" baseline="-25000">
                <a:solidFill>
                  <a:srgbClr val="00FF00"/>
                </a:solidFill>
                <a:sym typeface="Symbol" charset="2"/>
              </a:rPr>
              <a:t>0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/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V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Conservative, if large fraction of nulls false</a:t>
            </a:r>
          </a:p>
          <a:p>
            <a:pPr eaLnBrk="1" hangingPunct="1"/>
            <a:r>
              <a:rPr lang="en-US" altLang="x-none"/>
              <a:t>Adaptive</a:t>
            </a:r>
          </a:p>
          <a:p>
            <a:pPr lvl="1" eaLnBrk="1" hangingPunct="1"/>
            <a:r>
              <a:rPr lang="en-US" altLang="x-none"/>
              <a:t>Threshold depends on amount of signal</a:t>
            </a:r>
          </a:p>
          <a:p>
            <a:pPr lvl="2" eaLnBrk="1" hangingPunct="1"/>
            <a:r>
              <a:rPr lang="en-US" altLang="x-none"/>
              <a:t>More signal, More small p-values,</a:t>
            </a:r>
            <a:br>
              <a:rPr lang="en-US" altLang="x-none"/>
            </a:br>
            <a:r>
              <a:rPr lang="en-US" altLang="x-none"/>
              <a:t>More </a:t>
            </a:r>
            <a:r>
              <a:rPr lang="en-US" altLang="x-none" i="1"/>
              <a:t>p</a:t>
            </a:r>
            <a:r>
              <a:rPr lang="en-US" altLang="x-none" baseline="-25000"/>
              <a:t>(</a:t>
            </a:r>
            <a:r>
              <a:rPr lang="en-US" altLang="x-none" i="1" baseline="-25000"/>
              <a:t>i</a:t>
            </a:r>
            <a:r>
              <a:rPr lang="en-US" altLang="x-none" baseline="-25000"/>
              <a:t>)</a:t>
            </a:r>
            <a:r>
              <a:rPr lang="en-US" altLang="x-none"/>
              <a:t> less than  </a:t>
            </a:r>
            <a:r>
              <a:rPr lang="en-US" altLang="x-none" i="1"/>
              <a:t>i</a:t>
            </a:r>
            <a:r>
              <a:rPr lang="en-US" altLang="x-none"/>
              <a:t>/</a:t>
            </a:r>
            <a:r>
              <a:rPr lang="en-US" altLang="x-none" i="1"/>
              <a:t>V</a:t>
            </a:r>
            <a:r>
              <a:rPr lang="en-US" altLang="x-none"/>
              <a:t> </a:t>
            </a:r>
            <a:r>
              <a:rPr lang="en-US" altLang="x-none">
                <a:sym typeface="Symbol" charset="2"/>
              </a:rPr>
              <a:t> </a:t>
            </a:r>
            <a:r>
              <a:rPr lang="en-US" altLang="x-none" i="1"/>
              <a:t>q</a:t>
            </a:r>
            <a:r>
              <a:rPr lang="en-US" altLang="x-none"/>
              <a:t>/</a:t>
            </a:r>
            <a:r>
              <a:rPr lang="en-US" altLang="x-none" i="1"/>
              <a:t>c</a:t>
            </a:r>
            <a:r>
              <a:rPr lang="en-US" altLang="x-none"/>
              <a:t>(</a:t>
            </a:r>
            <a:r>
              <a:rPr lang="en-US" altLang="x-none" i="1"/>
              <a:t>V</a:t>
            </a:r>
            <a:r>
              <a:rPr lang="en-US" altLang="x-none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14AE-1B23-AC47-8586-F9C97ABFF65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1139" name="Picture 3" descr="R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pRa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1144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1145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1.0</a:t>
              </a:r>
            </a:p>
          </p:txBody>
        </p:sp>
        <p:sp>
          <p:nvSpPr>
            <p:cNvPr id="91146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1143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7F82D-7108-614F-BF49-D07701DDFF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00475" y="1566863"/>
            <a:ext cx="4191000" cy="2678112"/>
            <a:chOff x="2394" y="987"/>
            <a:chExt cx="2640" cy="1687"/>
          </a:xfrm>
        </p:grpSpPr>
        <p:sp>
          <p:nvSpPr>
            <p:cNvPr id="21521" name="AutoShape 30"/>
            <p:cNvSpPr>
              <a:spLocks/>
            </p:cNvSpPr>
            <p:nvPr/>
          </p:nvSpPr>
          <p:spPr bwMode="auto">
            <a:xfrm rot="5400000">
              <a:off x="3182" y="199"/>
              <a:ext cx="435" cy="2012"/>
            </a:xfrm>
            <a:prstGeom prst="leftBracket">
              <a:avLst>
                <a:gd name="adj" fmla="val 83319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2" name="AutoShape 13"/>
            <p:cNvSpPr>
              <a:spLocks/>
            </p:cNvSpPr>
            <p:nvPr/>
          </p:nvSpPr>
          <p:spPr bwMode="auto">
            <a:xfrm rot="5400000">
              <a:off x="3240" y="2088"/>
              <a:ext cx="1028" cy="144"/>
            </a:xfrm>
            <a:prstGeom prst="leftBracket">
              <a:avLst>
                <a:gd name="adj" fmla="val 33333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3" name="AutoShape 12"/>
            <p:cNvSpPr>
              <a:spLocks/>
            </p:cNvSpPr>
            <p:nvPr/>
          </p:nvSpPr>
          <p:spPr bwMode="auto">
            <a:xfrm rot="5400000">
              <a:off x="4468" y="2107"/>
              <a:ext cx="410" cy="723"/>
            </a:xfrm>
            <a:prstGeom prst="leftBracket">
              <a:avLst>
                <a:gd name="adj" fmla="val 28778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Don</a:t>
            </a:r>
            <a:r>
              <a:rPr lang="ja-JP" altLang="en-US"/>
              <a:t>’</a:t>
            </a:r>
            <a:r>
              <a:rPr lang="en-US" altLang="ja-JP"/>
              <a:t>t threshold,  model the signal!</a:t>
            </a:r>
          </a:p>
          <a:p>
            <a:pPr lvl="1" eaLnBrk="1" hangingPunct="1"/>
            <a:r>
              <a:rPr lang="en-US" altLang="x-none"/>
              <a:t>Signal </a:t>
            </a:r>
            <a:r>
              <a:rPr lang="en-US" altLang="x-none">
                <a:solidFill>
                  <a:schemeClr val="accent1"/>
                </a:solidFill>
              </a:rPr>
              <a:t>location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Estimates and CI</a:t>
            </a:r>
            <a:r>
              <a:rPr lang="ja-JP" altLang="en-US"/>
              <a:t>’</a:t>
            </a:r>
            <a:r>
              <a:rPr lang="en-US" altLang="ja-JP"/>
              <a:t>s on</a:t>
            </a:r>
            <a:br>
              <a:rPr lang="en-US" altLang="ja-JP"/>
            </a:br>
            <a:r>
              <a:rPr lang="en-US" altLang="ja-JP"/>
              <a:t>(x,y,z) location</a:t>
            </a:r>
          </a:p>
          <a:p>
            <a:pPr lvl="1" eaLnBrk="1" hangingPunct="1"/>
            <a:r>
              <a:rPr lang="en-US" altLang="x-none"/>
              <a:t>Signal </a:t>
            </a:r>
            <a:r>
              <a:rPr lang="en-US" altLang="x-none">
                <a:solidFill>
                  <a:srgbClr val="00FF00"/>
                </a:solidFill>
              </a:rPr>
              <a:t>magnitude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CI</a:t>
            </a:r>
            <a:r>
              <a:rPr lang="ja-JP" altLang="en-US"/>
              <a:t>’</a:t>
            </a:r>
            <a:r>
              <a:rPr lang="en-US" altLang="ja-JP"/>
              <a:t>s on % change</a:t>
            </a:r>
          </a:p>
          <a:p>
            <a:pPr lvl="1" eaLnBrk="1" hangingPunct="1"/>
            <a:r>
              <a:rPr lang="en-US" altLang="x-none"/>
              <a:t>Spatial </a:t>
            </a:r>
            <a:r>
              <a:rPr lang="en-US" altLang="x-none">
                <a:solidFill>
                  <a:schemeClr val="hlink"/>
                </a:solidFill>
              </a:rPr>
              <a:t>extent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Estimates and CI</a:t>
            </a:r>
            <a:r>
              <a:rPr lang="ja-JP" altLang="en-US"/>
              <a:t>’</a:t>
            </a:r>
            <a:r>
              <a:rPr lang="en-US" altLang="ja-JP"/>
              <a:t>s on activation volume</a:t>
            </a:r>
          </a:p>
          <a:p>
            <a:pPr lvl="2" eaLnBrk="1" hangingPunct="1"/>
            <a:r>
              <a:rPr lang="en-US" altLang="x-none"/>
              <a:t>Robust to choice of cluster definition</a:t>
            </a:r>
          </a:p>
          <a:p>
            <a:pPr eaLnBrk="1" hangingPunct="1"/>
            <a:r>
              <a:rPr lang="en-US" altLang="x-none"/>
              <a:t>...but this requires an explicit spatial model</a:t>
            </a:r>
          </a:p>
          <a:p>
            <a:pPr lvl="1" eaLnBrk="1" hangingPunct="1"/>
            <a:r>
              <a:rPr lang="en-US" altLang="x-none" sz="2000"/>
              <a:t>We only have a univariate linear model at each voxel!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Blue-sky inference:</a:t>
            </a:r>
            <a:br>
              <a:rPr lang="en-US" altLang="x-none"/>
            </a:br>
            <a:r>
              <a:rPr lang="en-US" altLang="x-none"/>
              <a:t>What we</a:t>
            </a:r>
            <a:r>
              <a:rPr lang="ja-JP" altLang="en-US"/>
              <a:t>’</a:t>
            </a:r>
            <a:r>
              <a:rPr lang="en-US" altLang="ja-JP"/>
              <a:t>d like</a:t>
            </a:r>
            <a:endParaRPr lang="en-US" altLang="x-none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089900" y="4322763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432300" y="42433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4838700" y="25796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653088" y="4152900"/>
            <a:ext cx="688975" cy="889000"/>
            <a:chOff x="3561" y="2376"/>
            <a:chExt cx="434" cy="560"/>
          </a:xfrm>
        </p:grpSpPr>
        <p:graphicFrame>
          <p:nvGraphicFramePr>
            <p:cNvPr id="21519" name="Object 4"/>
            <p:cNvGraphicFramePr>
              <a:graphicFrameLocks noChangeAspect="1"/>
            </p:cNvGraphicFramePr>
            <p:nvPr/>
          </p:nvGraphicFramePr>
          <p:xfrm>
            <a:off x="3561" y="2542"/>
            <a:ext cx="434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Equation" r:id="rId4" imgW="279279" imgH="253890" progId="Equation.3">
                    <p:embed/>
                  </p:oleObj>
                </mc:Choice>
                <mc:Fallback>
                  <p:oleObj name="Equation" r:id="rId4" imgW="279279" imgH="25389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2542"/>
                          <a:ext cx="434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 flipV="1">
              <a:off x="3756" y="2376"/>
              <a:ext cx="0" cy="10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58000" y="3962400"/>
            <a:ext cx="1123950" cy="903288"/>
            <a:chOff x="4320" y="2496"/>
            <a:chExt cx="708" cy="569"/>
          </a:xfrm>
        </p:grpSpPr>
        <p:sp>
          <p:nvSpPr>
            <p:cNvPr id="21517" name="Line 18"/>
            <p:cNvSpPr>
              <a:spLocks noChangeShapeType="1"/>
            </p:cNvSpPr>
            <p:nvPr/>
          </p:nvSpPr>
          <p:spPr bwMode="auto">
            <a:xfrm rot="5400000" flipV="1">
              <a:off x="4674" y="2142"/>
              <a:ext cx="0" cy="7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8" name="Object 3"/>
            <p:cNvGraphicFramePr>
              <a:graphicFrameLocks noChangeAspect="1"/>
            </p:cNvGraphicFramePr>
            <p:nvPr/>
          </p:nvGraphicFramePr>
          <p:xfrm>
            <a:off x="4463" y="2666"/>
            <a:ext cx="419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8" name="Equation" r:id="rId6" imgW="266469" imgH="253780" progId="Equation.3">
                    <p:embed/>
                  </p:oleObj>
                </mc:Choice>
                <mc:Fallback>
                  <p:oleObj name="Equation" r:id="rId6" imgW="266469" imgH="2537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" y="2666"/>
                          <a:ext cx="419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272213" y="2595563"/>
            <a:ext cx="787400" cy="1638300"/>
            <a:chOff x="3951" y="1395"/>
            <a:chExt cx="496" cy="1032"/>
          </a:xfrm>
        </p:grpSpPr>
        <p:graphicFrame>
          <p:nvGraphicFramePr>
            <p:cNvPr id="21515" name="Object 2"/>
            <p:cNvGraphicFramePr>
              <a:graphicFrameLocks noChangeAspect="1"/>
            </p:cNvGraphicFramePr>
            <p:nvPr/>
          </p:nvGraphicFramePr>
          <p:xfrm>
            <a:off x="3968" y="1432"/>
            <a:ext cx="479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Equation" r:id="rId8" imgW="304536" imgH="266469" progId="Equation.3">
                    <p:embed/>
                  </p:oleObj>
                </mc:Choice>
                <mc:Fallback>
                  <p:oleObj name="Equation" r:id="rId8" imgW="304536" imgH="26646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" y="1432"/>
                          <a:ext cx="479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Line 23"/>
            <p:cNvSpPr>
              <a:spLocks noChangeShapeType="1"/>
            </p:cNvSpPr>
            <p:nvPr/>
          </p:nvSpPr>
          <p:spPr bwMode="auto">
            <a:xfrm flipV="1">
              <a:off x="3951" y="1395"/>
              <a:ext cx="0" cy="10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93922-2241-1E4A-80F4-69426C5328F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2163" name="Picture 3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pR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2168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2169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2.0</a:t>
              </a:r>
            </a:p>
          </p:txBody>
        </p:sp>
        <p:sp>
          <p:nvSpPr>
            <p:cNvPr id="92170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2167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FEF2A-A53D-8A4C-BC81-6AC3AD42D13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3187" name="Picture 3" descr="Ra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R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3192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3193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3.0</a:t>
              </a:r>
            </a:p>
          </p:txBody>
        </p:sp>
        <p:sp>
          <p:nvSpPr>
            <p:cNvPr id="93194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3191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9EFBC-1343-0342-9BF2-3973BF9E998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4211" name="Picture 3" descr="pRa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R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4217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4218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5.0</a:t>
              </a:r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0.000252	</a:t>
            </a:r>
            <a:r>
              <a:rPr lang="en-US" altLang="x-none" sz="2400" i="1"/>
              <a:t>z</a:t>
            </a:r>
            <a:r>
              <a:rPr lang="en-US" altLang="x-none" sz="2400"/>
              <a:t> = 3.48</a:t>
            </a:r>
          </a:p>
        </p:txBody>
      </p:sp>
      <p:sp>
        <p:nvSpPr>
          <p:cNvPr id="94215" name="Line 10"/>
          <p:cNvSpPr>
            <a:spLocks noChangeShapeType="1"/>
          </p:cNvSpPr>
          <p:nvPr/>
        </p:nvSpPr>
        <p:spPr bwMode="auto">
          <a:xfrm>
            <a:off x="5192713" y="3514725"/>
            <a:ext cx="1531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D8158-F21D-CE4A-BBCD-4C9F1002C9C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5235" name="Picture 3" descr="Ra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pRa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5241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5242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9.5</a:t>
              </a:r>
            </a:p>
          </p:txBody>
        </p:sp>
        <p:sp>
          <p:nvSpPr>
            <p:cNvPr id="95243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5238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0.001628	</a:t>
            </a:r>
            <a:r>
              <a:rPr lang="en-US" altLang="x-none" sz="2400" i="1"/>
              <a:t>z</a:t>
            </a:r>
            <a:r>
              <a:rPr lang="en-US" altLang="x-none" sz="2400"/>
              <a:t> = 2.94</a:t>
            </a:r>
          </a:p>
        </p:txBody>
      </p:sp>
      <p:sp>
        <p:nvSpPr>
          <p:cNvPr id="95239" name="Line 10"/>
          <p:cNvSpPr>
            <a:spLocks noChangeShapeType="1"/>
          </p:cNvSpPr>
          <p:nvPr/>
        </p:nvSpPr>
        <p:spPr bwMode="auto">
          <a:xfrm>
            <a:off x="5192713" y="3324225"/>
            <a:ext cx="2039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5D920-F31E-2F47-8DFF-5A588AB364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6259" name="Picture 3" descr="Ra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pRa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6265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6266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16.5</a:t>
              </a:r>
            </a:p>
          </p:txBody>
        </p:sp>
        <p:sp>
          <p:nvSpPr>
            <p:cNvPr id="96267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626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0.007157	</a:t>
            </a:r>
            <a:r>
              <a:rPr lang="en-US" altLang="x-none" sz="2400" i="1"/>
              <a:t>z</a:t>
            </a:r>
            <a:r>
              <a:rPr lang="en-US" altLang="x-none" sz="2400"/>
              <a:t> = 2.45</a:t>
            </a:r>
          </a:p>
        </p:txBody>
      </p:sp>
      <p:sp>
        <p:nvSpPr>
          <p:cNvPr id="96263" name="Line 10"/>
          <p:cNvSpPr>
            <a:spLocks noChangeShapeType="1"/>
          </p:cNvSpPr>
          <p:nvPr/>
        </p:nvSpPr>
        <p:spPr bwMode="auto">
          <a:xfrm>
            <a:off x="5192713" y="3171825"/>
            <a:ext cx="24336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CD7FD-64FA-B545-A87D-C8B9EB2D3D2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7283" name="Picture 3" descr="R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pR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7289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7290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25.0</a:t>
              </a:r>
            </a:p>
          </p:txBody>
        </p:sp>
        <p:sp>
          <p:nvSpPr>
            <p:cNvPr id="97291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728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0.019274	</a:t>
            </a:r>
            <a:r>
              <a:rPr lang="en-US" altLang="x-none" sz="2400" i="1"/>
              <a:t>z</a:t>
            </a:r>
            <a:r>
              <a:rPr lang="en-US" altLang="x-none" sz="2400"/>
              <a:t> = 2.07</a:t>
            </a:r>
          </a:p>
        </p:txBody>
      </p:sp>
      <p:sp>
        <p:nvSpPr>
          <p:cNvPr id="97287" name="Line 10"/>
          <p:cNvSpPr>
            <a:spLocks noChangeShapeType="1"/>
          </p:cNvSpPr>
          <p:nvPr/>
        </p:nvSpPr>
        <p:spPr bwMode="auto">
          <a:xfrm>
            <a:off x="5192713" y="3063875"/>
            <a:ext cx="26685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1FC25-5811-6E48-A547-017E14DA9C6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Benjamini &amp; Hochberg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/>
            <a:r>
              <a:rPr lang="en-US" altLang="x-none"/>
              <a:t>Illustrating BH under dependence</a:t>
            </a:r>
          </a:p>
          <a:p>
            <a:pPr lvl="1" eaLnBrk="1" hangingPunct="1"/>
            <a:r>
              <a:rPr lang="en-US" altLang="x-none"/>
              <a:t>Extreme example of positive dependence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c</a:t>
            </a:r>
            <a:r>
              <a:rPr lang="en-US" altLang="x-none" sz="2800">
                <a:solidFill>
                  <a:schemeClr val="bg1"/>
                </a:solidFill>
              </a:rPr>
              <a:t>(</a:t>
            </a:r>
            <a:r>
              <a:rPr lang="en-US" altLang="x-none" sz="2800" i="1">
                <a:solidFill>
                  <a:schemeClr val="bg1"/>
                </a:solidFill>
              </a:rPr>
              <a:t>V</a:t>
            </a:r>
            <a:r>
              <a:rPr lang="en-US" altLang="x-none" sz="2800">
                <a:solidFill>
                  <a:schemeClr val="bg1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8675" y="3151188"/>
            <a:ext cx="7389813" cy="2760662"/>
            <a:chOff x="522" y="1985"/>
            <a:chExt cx="4655" cy="1739"/>
          </a:xfrm>
        </p:grpSpPr>
        <p:grpSp>
          <p:nvGrpSpPr>
            <p:cNvPr id="98390" name="Group 17"/>
            <p:cNvGrpSpPr>
              <a:grpSpLocks/>
            </p:cNvGrpSpPr>
            <p:nvPr/>
          </p:nvGrpSpPr>
          <p:grpSpPr bwMode="auto">
            <a:xfrm>
              <a:off x="522" y="2154"/>
              <a:ext cx="4655" cy="1570"/>
              <a:chOff x="522" y="2154"/>
              <a:chExt cx="4655" cy="1570"/>
            </a:xfrm>
          </p:grpSpPr>
          <p:grpSp>
            <p:nvGrpSpPr>
              <p:cNvPr id="98392" name="Group 18"/>
              <p:cNvGrpSpPr>
                <a:grpSpLocks/>
              </p:cNvGrpSpPr>
              <p:nvPr/>
            </p:nvGrpSpPr>
            <p:grpSpPr bwMode="auto">
              <a:xfrm>
                <a:off x="522" y="2415"/>
                <a:ext cx="2006" cy="978"/>
                <a:chOff x="515" y="1985"/>
                <a:chExt cx="2006" cy="978"/>
              </a:xfrm>
            </p:grpSpPr>
            <p:sp>
              <p:nvSpPr>
                <p:cNvPr id="98402" name="Rectangle 19"/>
                <p:cNvSpPr>
                  <a:spLocks noChangeArrowheads="1"/>
                </p:cNvSpPr>
                <p:nvPr/>
              </p:nvSpPr>
              <p:spPr bwMode="auto">
                <a:xfrm>
                  <a:off x="515" y="1985"/>
                  <a:ext cx="424" cy="4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3" name="Rectangle 20"/>
                <p:cNvSpPr>
                  <a:spLocks noChangeArrowheads="1"/>
                </p:cNvSpPr>
                <p:nvPr/>
              </p:nvSpPr>
              <p:spPr bwMode="auto">
                <a:xfrm>
                  <a:off x="1042" y="1985"/>
                  <a:ext cx="423" cy="423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4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9" y="1985"/>
                  <a:ext cx="424" cy="423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5" name="Rectangle 22"/>
                <p:cNvSpPr>
                  <a:spLocks noChangeArrowheads="1"/>
                </p:cNvSpPr>
                <p:nvPr/>
              </p:nvSpPr>
              <p:spPr bwMode="auto">
                <a:xfrm>
                  <a:off x="2097" y="1985"/>
                  <a:ext cx="424" cy="42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6" name="Rectangle 23"/>
                <p:cNvSpPr>
                  <a:spLocks noChangeArrowheads="1"/>
                </p:cNvSpPr>
                <p:nvPr/>
              </p:nvSpPr>
              <p:spPr bwMode="auto">
                <a:xfrm>
                  <a:off x="515" y="2539"/>
                  <a:ext cx="424" cy="424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42" y="2539"/>
                  <a:ext cx="423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8" name="Rectangle 25"/>
                <p:cNvSpPr>
                  <a:spLocks noChangeArrowheads="1"/>
                </p:cNvSpPr>
                <p:nvPr/>
              </p:nvSpPr>
              <p:spPr bwMode="auto">
                <a:xfrm>
                  <a:off x="1569" y="2539"/>
                  <a:ext cx="424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097" y="2539"/>
                  <a:ext cx="424" cy="4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93" name="Group 27"/>
              <p:cNvGrpSpPr>
                <a:grpSpLocks/>
              </p:cNvGrpSpPr>
              <p:nvPr/>
            </p:nvGrpSpPr>
            <p:grpSpPr bwMode="auto">
              <a:xfrm>
                <a:off x="3658" y="2154"/>
                <a:ext cx="1519" cy="1570"/>
                <a:chOff x="3658" y="2154"/>
                <a:chExt cx="1519" cy="1570"/>
              </a:xfrm>
            </p:grpSpPr>
            <p:sp>
              <p:nvSpPr>
                <p:cNvPr id="98394" name="Oval 28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5" name="Oval 29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6" name="Oval 30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7" name="Oval 31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8" name="Oval 32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9" name="Oval 33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0" name="Oval 34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1" name="Oval 35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91" name="Text Box 36"/>
            <p:cNvSpPr txBox="1">
              <a:spLocks noChangeArrowheads="1"/>
            </p:cNvSpPr>
            <p:nvPr/>
          </p:nvSpPr>
          <p:spPr bwMode="auto">
            <a:xfrm>
              <a:off x="691" y="1985"/>
              <a:ext cx="1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8 voxel image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8675" y="3419475"/>
            <a:ext cx="7642225" cy="2928938"/>
            <a:chOff x="522" y="2154"/>
            <a:chExt cx="4814" cy="1845"/>
          </a:xfrm>
        </p:grpSpPr>
        <p:grpSp>
          <p:nvGrpSpPr>
            <p:cNvPr id="98322" name="Group 38"/>
            <p:cNvGrpSpPr>
              <a:grpSpLocks/>
            </p:cNvGrpSpPr>
            <p:nvPr/>
          </p:nvGrpSpPr>
          <p:grpSpPr bwMode="auto">
            <a:xfrm>
              <a:off x="522" y="2154"/>
              <a:ext cx="4814" cy="1570"/>
              <a:chOff x="522" y="2154"/>
              <a:chExt cx="4814" cy="1570"/>
            </a:xfrm>
          </p:grpSpPr>
          <p:grpSp>
            <p:nvGrpSpPr>
              <p:cNvPr id="98324" name="Group 39"/>
              <p:cNvGrpSpPr>
                <a:grpSpLocks/>
              </p:cNvGrpSpPr>
              <p:nvPr/>
            </p:nvGrpSpPr>
            <p:grpSpPr bwMode="auto">
              <a:xfrm>
                <a:off x="522" y="2403"/>
                <a:ext cx="1999" cy="1000"/>
                <a:chOff x="515" y="1973"/>
                <a:chExt cx="1999" cy="1000"/>
              </a:xfrm>
            </p:grpSpPr>
            <p:sp>
              <p:nvSpPr>
                <p:cNvPr id="98358" name="Rectangle 40"/>
                <p:cNvSpPr>
                  <a:spLocks noChangeArrowheads="1"/>
                </p:cNvSpPr>
                <p:nvPr/>
              </p:nvSpPr>
              <p:spPr bwMode="auto">
                <a:xfrm>
                  <a:off x="515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9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0" name="Rectangle 42"/>
                <p:cNvSpPr>
                  <a:spLocks noChangeArrowheads="1"/>
                </p:cNvSpPr>
                <p:nvPr/>
              </p:nvSpPr>
              <p:spPr bwMode="auto">
                <a:xfrm>
                  <a:off x="1042" y="2251"/>
                  <a:ext cx="169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1" name="Rectangle 43"/>
                <p:cNvSpPr>
                  <a:spLocks noChangeArrowheads="1"/>
                </p:cNvSpPr>
                <p:nvPr/>
              </p:nvSpPr>
              <p:spPr bwMode="auto">
                <a:xfrm>
                  <a:off x="1300" y="2251"/>
                  <a:ext cx="170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70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9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4" name="Rectangle 46"/>
                <p:cNvSpPr>
                  <a:spLocks noChangeArrowheads="1"/>
                </p:cNvSpPr>
                <p:nvPr/>
              </p:nvSpPr>
              <p:spPr bwMode="auto">
                <a:xfrm>
                  <a:off x="2098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5" name="Rectangle 47"/>
                <p:cNvSpPr>
                  <a:spLocks noChangeArrowheads="1"/>
                </p:cNvSpPr>
                <p:nvPr/>
              </p:nvSpPr>
              <p:spPr bwMode="auto">
                <a:xfrm>
                  <a:off x="2345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6" name="Rectangle 48"/>
                <p:cNvSpPr>
                  <a:spLocks noChangeArrowheads="1"/>
                </p:cNvSpPr>
                <p:nvPr/>
              </p:nvSpPr>
              <p:spPr bwMode="auto">
                <a:xfrm>
                  <a:off x="515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7" name="Rectangle 49"/>
                <p:cNvSpPr>
                  <a:spLocks noChangeArrowheads="1"/>
                </p:cNvSpPr>
                <p:nvPr/>
              </p:nvSpPr>
              <p:spPr bwMode="auto">
                <a:xfrm>
                  <a:off x="1042" y="1974"/>
                  <a:ext cx="169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8" name="Rectangle 50"/>
                <p:cNvSpPr>
                  <a:spLocks noChangeArrowheads="1"/>
                </p:cNvSpPr>
                <p:nvPr/>
              </p:nvSpPr>
              <p:spPr bwMode="auto">
                <a:xfrm>
                  <a:off x="1570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9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8" y="1974"/>
                  <a:ext cx="169" cy="17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0" name="Rectangle 52"/>
                <p:cNvSpPr>
                  <a:spLocks noChangeArrowheads="1"/>
                </p:cNvSpPr>
                <p:nvPr/>
              </p:nvSpPr>
              <p:spPr bwMode="auto">
                <a:xfrm>
                  <a:off x="768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1" name="Rectangle 53"/>
                <p:cNvSpPr>
                  <a:spLocks noChangeArrowheads="1"/>
                </p:cNvSpPr>
                <p:nvPr/>
              </p:nvSpPr>
              <p:spPr bwMode="auto">
                <a:xfrm>
                  <a:off x="1300" y="1974"/>
                  <a:ext cx="170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9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45" y="1973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4" name="Rectangle 56"/>
                <p:cNvSpPr>
                  <a:spLocks noChangeArrowheads="1"/>
                </p:cNvSpPr>
                <p:nvPr/>
              </p:nvSpPr>
              <p:spPr bwMode="auto">
                <a:xfrm>
                  <a:off x="2098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5" name="Rectangle 57"/>
                <p:cNvSpPr>
                  <a:spLocks noChangeArrowheads="1"/>
                </p:cNvSpPr>
                <p:nvPr/>
              </p:nvSpPr>
              <p:spPr bwMode="auto">
                <a:xfrm>
                  <a:off x="2345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6" name="Rectangle 58"/>
                <p:cNvSpPr>
                  <a:spLocks noChangeArrowheads="1"/>
                </p:cNvSpPr>
                <p:nvPr/>
              </p:nvSpPr>
              <p:spPr bwMode="auto">
                <a:xfrm>
                  <a:off x="1570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7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9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8" name="Rectangle 60"/>
                <p:cNvSpPr>
                  <a:spLocks noChangeArrowheads="1"/>
                </p:cNvSpPr>
                <p:nvPr/>
              </p:nvSpPr>
              <p:spPr bwMode="auto">
                <a:xfrm>
                  <a:off x="515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9" name="Rectangle 61"/>
                <p:cNvSpPr>
                  <a:spLocks noChangeArrowheads="1"/>
                </p:cNvSpPr>
                <p:nvPr/>
              </p:nvSpPr>
              <p:spPr bwMode="auto">
                <a:xfrm>
                  <a:off x="768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0" name="Rectangle 62"/>
                <p:cNvSpPr>
                  <a:spLocks noChangeArrowheads="1"/>
                </p:cNvSpPr>
                <p:nvPr/>
              </p:nvSpPr>
              <p:spPr bwMode="auto">
                <a:xfrm>
                  <a:off x="1042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1" name="Rectangle 63"/>
                <p:cNvSpPr>
                  <a:spLocks noChangeArrowheads="1"/>
                </p:cNvSpPr>
                <p:nvPr/>
              </p:nvSpPr>
              <p:spPr bwMode="auto">
                <a:xfrm>
                  <a:off x="1300" y="2804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2" name="Rectangle 64"/>
                <p:cNvSpPr>
                  <a:spLocks noChangeArrowheads="1"/>
                </p:cNvSpPr>
                <p:nvPr/>
              </p:nvSpPr>
              <p:spPr bwMode="auto">
                <a:xfrm>
                  <a:off x="515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3" name="Rectangle 65"/>
                <p:cNvSpPr>
                  <a:spLocks noChangeArrowheads="1"/>
                </p:cNvSpPr>
                <p:nvPr/>
              </p:nvSpPr>
              <p:spPr bwMode="auto">
                <a:xfrm>
                  <a:off x="1042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4" name="Rectangle 66"/>
                <p:cNvSpPr>
                  <a:spLocks noChangeArrowheads="1"/>
                </p:cNvSpPr>
                <p:nvPr/>
              </p:nvSpPr>
              <p:spPr bwMode="auto">
                <a:xfrm>
                  <a:off x="1570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8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6" name="Rectangle 68"/>
                <p:cNvSpPr>
                  <a:spLocks noChangeArrowheads="1"/>
                </p:cNvSpPr>
                <p:nvPr/>
              </p:nvSpPr>
              <p:spPr bwMode="auto">
                <a:xfrm>
                  <a:off x="2345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7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9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8" name="Rectangle 70"/>
                <p:cNvSpPr>
                  <a:spLocks noChangeArrowheads="1"/>
                </p:cNvSpPr>
                <p:nvPr/>
              </p:nvSpPr>
              <p:spPr bwMode="auto">
                <a:xfrm>
                  <a:off x="768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9" name="Rectangle 71"/>
                <p:cNvSpPr>
                  <a:spLocks noChangeArrowheads="1"/>
                </p:cNvSpPr>
                <p:nvPr/>
              </p:nvSpPr>
              <p:spPr bwMode="auto">
                <a:xfrm>
                  <a:off x="1300" y="2527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25" name="Group 72"/>
              <p:cNvGrpSpPr>
                <a:grpSpLocks/>
              </p:cNvGrpSpPr>
              <p:nvPr/>
            </p:nvGrpSpPr>
            <p:grpSpPr bwMode="auto">
              <a:xfrm>
                <a:off x="3658" y="2154"/>
                <a:ext cx="1678" cy="1570"/>
                <a:chOff x="3658" y="2154"/>
                <a:chExt cx="1678" cy="1570"/>
              </a:xfrm>
            </p:grpSpPr>
            <p:sp>
              <p:nvSpPr>
                <p:cNvPr id="98326" name="Oval 73"/>
                <p:cNvSpPr>
                  <a:spLocks noChangeArrowheads="1"/>
                </p:cNvSpPr>
                <p:nvPr/>
              </p:nvSpPr>
              <p:spPr bwMode="auto">
                <a:xfrm>
                  <a:off x="5192" y="2154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7" name="Oval 74"/>
                <p:cNvSpPr>
                  <a:spLocks noChangeArrowheads="1"/>
                </p:cNvSpPr>
                <p:nvPr/>
              </p:nvSpPr>
              <p:spPr bwMode="auto">
                <a:xfrm>
                  <a:off x="4980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8" name="Oval 75"/>
                <p:cNvSpPr>
                  <a:spLocks noChangeArrowheads="1"/>
                </p:cNvSpPr>
                <p:nvPr/>
              </p:nvSpPr>
              <p:spPr bwMode="auto">
                <a:xfrm>
                  <a:off x="4769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9" name="Oval 76"/>
                <p:cNvSpPr>
                  <a:spLocks noChangeArrowheads="1"/>
                </p:cNvSpPr>
                <p:nvPr/>
              </p:nvSpPr>
              <p:spPr bwMode="auto">
                <a:xfrm>
                  <a:off x="4557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0" name="Oval 77"/>
                <p:cNvSpPr>
                  <a:spLocks noChangeArrowheads="1"/>
                </p:cNvSpPr>
                <p:nvPr/>
              </p:nvSpPr>
              <p:spPr bwMode="auto">
                <a:xfrm>
                  <a:off x="4345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1" name="Oval 78"/>
                <p:cNvSpPr>
                  <a:spLocks noChangeArrowheads="1"/>
                </p:cNvSpPr>
                <p:nvPr/>
              </p:nvSpPr>
              <p:spPr bwMode="auto">
                <a:xfrm>
                  <a:off x="4134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2" name="Oval 79"/>
                <p:cNvSpPr>
                  <a:spLocks noChangeArrowheads="1"/>
                </p:cNvSpPr>
                <p:nvPr/>
              </p:nvSpPr>
              <p:spPr bwMode="auto">
                <a:xfrm>
                  <a:off x="3922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3" name="Oval 80"/>
                <p:cNvSpPr>
                  <a:spLocks noChangeArrowheads="1"/>
                </p:cNvSpPr>
                <p:nvPr/>
              </p:nvSpPr>
              <p:spPr bwMode="auto">
                <a:xfrm>
                  <a:off x="3711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4" name="Oval 81"/>
                <p:cNvSpPr>
                  <a:spLocks noChangeArrowheads="1"/>
                </p:cNvSpPr>
                <p:nvPr/>
              </p:nvSpPr>
              <p:spPr bwMode="auto">
                <a:xfrm>
                  <a:off x="5244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5" name="Oval 82"/>
                <p:cNvSpPr>
                  <a:spLocks noChangeArrowheads="1"/>
                </p:cNvSpPr>
                <p:nvPr/>
              </p:nvSpPr>
              <p:spPr bwMode="auto">
                <a:xfrm>
                  <a:off x="5033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6" name="Oval 83"/>
                <p:cNvSpPr>
                  <a:spLocks noChangeArrowheads="1"/>
                </p:cNvSpPr>
                <p:nvPr/>
              </p:nvSpPr>
              <p:spPr bwMode="auto">
                <a:xfrm>
                  <a:off x="4822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7" name="Oval 84"/>
                <p:cNvSpPr>
                  <a:spLocks noChangeArrowheads="1"/>
                </p:cNvSpPr>
                <p:nvPr/>
              </p:nvSpPr>
              <p:spPr bwMode="auto">
                <a:xfrm>
                  <a:off x="4610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8" name="Oval 85"/>
                <p:cNvSpPr>
                  <a:spLocks noChangeArrowheads="1"/>
                </p:cNvSpPr>
                <p:nvPr/>
              </p:nvSpPr>
              <p:spPr bwMode="auto">
                <a:xfrm>
                  <a:off x="4398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9" name="Oval 86"/>
                <p:cNvSpPr>
                  <a:spLocks noChangeArrowheads="1"/>
                </p:cNvSpPr>
                <p:nvPr/>
              </p:nvSpPr>
              <p:spPr bwMode="auto">
                <a:xfrm>
                  <a:off x="4187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0" name="Oval 87"/>
                <p:cNvSpPr>
                  <a:spLocks noChangeArrowheads="1"/>
                </p:cNvSpPr>
                <p:nvPr/>
              </p:nvSpPr>
              <p:spPr bwMode="auto">
                <a:xfrm>
                  <a:off x="3975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1" name="Oval 88"/>
                <p:cNvSpPr>
                  <a:spLocks noChangeArrowheads="1"/>
                </p:cNvSpPr>
                <p:nvPr/>
              </p:nvSpPr>
              <p:spPr bwMode="auto">
                <a:xfrm>
                  <a:off x="3764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2" name="Oval 89"/>
                <p:cNvSpPr>
                  <a:spLocks noChangeArrowheads="1"/>
                </p:cNvSpPr>
                <p:nvPr/>
              </p:nvSpPr>
              <p:spPr bwMode="auto">
                <a:xfrm>
                  <a:off x="5298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3" name="Oval 90"/>
                <p:cNvSpPr>
                  <a:spLocks noChangeArrowheads="1"/>
                </p:cNvSpPr>
                <p:nvPr/>
              </p:nvSpPr>
              <p:spPr bwMode="auto">
                <a:xfrm>
                  <a:off x="5086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4" name="Oval 91"/>
                <p:cNvSpPr>
                  <a:spLocks noChangeArrowheads="1"/>
                </p:cNvSpPr>
                <p:nvPr/>
              </p:nvSpPr>
              <p:spPr bwMode="auto">
                <a:xfrm>
                  <a:off x="4875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5" name="Oval 92"/>
                <p:cNvSpPr>
                  <a:spLocks noChangeArrowheads="1"/>
                </p:cNvSpPr>
                <p:nvPr/>
              </p:nvSpPr>
              <p:spPr bwMode="auto">
                <a:xfrm>
                  <a:off x="4663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6" name="Oval 93"/>
                <p:cNvSpPr>
                  <a:spLocks noChangeArrowheads="1"/>
                </p:cNvSpPr>
                <p:nvPr/>
              </p:nvSpPr>
              <p:spPr bwMode="auto">
                <a:xfrm>
                  <a:off x="4451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7" name="Oval 94"/>
                <p:cNvSpPr>
                  <a:spLocks noChangeArrowheads="1"/>
                </p:cNvSpPr>
                <p:nvPr/>
              </p:nvSpPr>
              <p:spPr bwMode="auto">
                <a:xfrm>
                  <a:off x="4239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8" name="Oval 95"/>
                <p:cNvSpPr>
                  <a:spLocks noChangeArrowheads="1"/>
                </p:cNvSpPr>
                <p:nvPr/>
              </p:nvSpPr>
              <p:spPr bwMode="auto">
                <a:xfrm>
                  <a:off x="4028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9" name="Oval 96"/>
                <p:cNvSpPr>
                  <a:spLocks noChangeArrowheads="1"/>
                </p:cNvSpPr>
                <p:nvPr/>
              </p:nvSpPr>
              <p:spPr bwMode="auto">
                <a:xfrm>
                  <a:off x="3817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0" name="Oval 97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1" name="Oval 98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2" name="Oval 99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3" name="Oval 100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4" name="Oval 101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5" name="Oval 102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6" name="Oval 103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7" name="Oval 104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23" name="Text Box 105"/>
            <p:cNvSpPr txBox="1">
              <a:spLocks noChangeArrowheads="1"/>
            </p:cNvSpPr>
            <p:nvPr/>
          </p:nvSpPr>
          <p:spPr bwMode="auto">
            <a:xfrm>
              <a:off x="691" y="3510"/>
              <a:ext cx="1661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32 voxel image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/>
                <a:t>(interpolated from 8 voxel image)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5F2B2-AA52-5442-8568-19DB725CC82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Conclusions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Must account for multiplicity</a:t>
            </a:r>
          </a:p>
          <a:p>
            <a:pPr lvl="1" eaLnBrk="1" hangingPunct="1"/>
            <a:r>
              <a:rPr lang="en-US" altLang="x-none"/>
              <a:t>Otherwise have a fishing expedition</a:t>
            </a:r>
          </a:p>
          <a:p>
            <a:pPr eaLnBrk="1" hangingPunct="1"/>
            <a:r>
              <a:rPr lang="en-US" altLang="x-none"/>
              <a:t>FWER</a:t>
            </a:r>
          </a:p>
          <a:p>
            <a:pPr lvl="1" eaLnBrk="1" hangingPunct="1"/>
            <a:r>
              <a:rPr lang="en-US" altLang="x-none"/>
              <a:t>Very specific, not very sensitive</a:t>
            </a:r>
          </a:p>
          <a:p>
            <a:pPr eaLnBrk="1" hangingPunct="1"/>
            <a:r>
              <a:rPr lang="en-US" altLang="x-none"/>
              <a:t>FDR</a:t>
            </a:r>
          </a:p>
          <a:p>
            <a:pPr lvl="1" eaLnBrk="1" hangingPunct="1"/>
            <a:r>
              <a:rPr lang="en-US" altLang="x-none"/>
              <a:t>Voxel-wise: Less specific, more sensitive</a:t>
            </a:r>
          </a:p>
          <a:p>
            <a:pPr lvl="1" eaLnBrk="1" hangingPunct="1"/>
            <a:r>
              <a:rPr lang="en-US" altLang="x-none"/>
              <a:t>Cluster-, Peak-wise: Similar to FWER</a:t>
            </a:r>
          </a:p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0E3BA-E411-4F4C-BE1C-A268F4E7E2F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/>
              <a:t>References</a:t>
            </a:r>
            <a:br>
              <a:rPr lang="de-DE" altLang="x-none"/>
            </a:br>
            <a:endParaRPr lang="de-DE" altLang="x-none"/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84250"/>
            <a:ext cx="7772400" cy="5024438"/>
          </a:xfrm>
        </p:spPr>
        <p:txBody>
          <a:bodyPr/>
          <a:lstStyle/>
          <a:p>
            <a:pPr eaLnBrk="1" hangingPunct="1"/>
            <a:r>
              <a:rPr lang="en-US" altLang="x-none" sz="2400"/>
              <a:t>TE Nichols &amp; S Hayasaka, Controlling the Familywise Error Rate in Functional Neuroimaging: A Comparative Review. S</a:t>
            </a:r>
            <a:r>
              <a:rPr lang="en-US" altLang="x-none" sz="2400" i="1"/>
              <a:t>tatistical Methods in Medical Research</a:t>
            </a:r>
            <a:r>
              <a:rPr lang="en-US" altLang="x-none" sz="2400"/>
              <a:t>, 12(5): 419-446, 2003. 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TE Nichols &amp; AP Holmes, Nonparametric Permutation Tests for Functional Neuroimaging: A Primer with Examples. </a:t>
            </a:r>
            <a:r>
              <a:rPr lang="en-US" altLang="x-none" sz="2400" i="1"/>
              <a:t>Human Brain Mapping</a:t>
            </a:r>
            <a:r>
              <a:rPr lang="en-US" altLang="x-none" sz="2400"/>
              <a:t>, 15:1-25, 2001.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CR Genovese, N Lazar &amp; TE Nichols, Thresholding of Statistical Maps in Functional Neuroimaging Using the False Discovery Rate. </a:t>
            </a:r>
            <a:r>
              <a:rPr lang="en-US" altLang="x-none" sz="2400" i="1"/>
              <a:t>NeuroImage</a:t>
            </a:r>
            <a:r>
              <a:rPr lang="en-US" altLang="x-none" sz="2400"/>
              <a:t>, 15:870-878, 2002.</a:t>
            </a:r>
          </a:p>
          <a:p>
            <a:pPr eaLnBrk="1" hangingPunct="1">
              <a:buFontTx/>
              <a:buNone/>
            </a:pPr>
            <a:endParaRPr lang="en-US" altLang="x-none" sz="80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x-none" sz="2400"/>
              <a:t>	JR Chumbley &amp; KJ Friston. False discovery rate revisited: FDR and topological inference using Gaussian random fields. </a:t>
            </a:r>
            <a:r>
              <a:rPr lang="en-US" altLang="x-none" sz="2400" i="1"/>
              <a:t>NeuroImage</a:t>
            </a:r>
            <a:r>
              <a:rPr lang="en-US" altLang="x-none" sz="2400"/>
              <a:t>, 44(1), 62-70,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4429E-EDAB-CC43-A86A-EE21642A9AC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Real-life inference:</a:t>
            </a:r>
            <a:br>
              <a:rPr lang="en-US" altLang="x-none"/>
            </a:br>
            <a:r>
              <a:rPr lang="en-US" altLang="x-none"/>
              <a:t>What we get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8280400" cy="4967287"/>
          </a:xfrm>
        </p:spPr>
        <p:txBody>
          <a:bodyPr/>
          <a:lstStyle/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chemeClr val="accent1"/>
                </a:solidFill>
              </a:rPr>
              <a:t>location</a:t>
            </a:r>
          </a:p>
          <a:p>
            <a:pPr lvl="1" eaLnBrk="1" hangingPunct="1"/>
            <a:r>
              <a:rPr lang="en-US" altLang="x-none"/>
              <a:t>Local maximum  –  </a:t>
            </a:r>
            <a:r>
              <a:rPr lang="en-US" altLang="x-none" i="1"/>
              <a:t>no inference</a:t>
            </a:r>
            <a:endParaRPr lang="en-US" altLang="x-none"/>
          </a:p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rgbClr val="00FF00"/>
                </a:solidFill>
              </a:rPr>
              <a:t>magnitude</a:t>
            </a:r>
          </a:p>
          <a:p>
            <a:pPr lvl="1" eaLnBrk="1" hangingPunct="1"/>
            <a:r>
              <a:rPr lang="en-US" altLang="x-none"/>
              <a:t>Local maximum intensity  –  P-values (&amp; CI</a:t>
            </a:r>
            <a:r>
              <a:rPr lang="ja-JP" altLang="en-US"/>
              <a:t>’</a:t>
            </a:r>
            <a:r>
              <a:rPr lang="en-US" altLang="ja-JP"/>
              <a:t>s)</a:t>
            </a:r>
          </a:p>
          <a:p>
            <a:pPr eaLnBrk="1" hangingPunct="1"/>
            <a:r>
              <a:rPr lang="en-US" altLang="x-none"/>
              <a:t>Spatial </a:t>
            </a:r>
            <a:r>
              <a:rPr lang="en-US" altLang="x-none">
                <a:solidFill>
                  <a:schemeClr val="hlink"/>
                </a:solidFill>
              </a:rPr>
              <a:t>extent</a:t>
            </a:r>
          </a:p>
          <a:p>
            <a:pPr lvl="1" eaLnBrk="1" hangingPunct="1"/>
            <a:r>
              <a:rPr lang="en-US" altLang="x-none"/>
              <a:t>Cluster volume  –  P-value, no CI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2" eaLnBrk="1" hangingPunct="1"/>
            <a:r>
              <a:rPr lang="en-US" altLang="x-none"/>
              <a:t>Sensitive to blob-defining-threshold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2D656-C51A-024E-AC12-279D2D9B4E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Voxel-level Inference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Retain voxels above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u</a:t>
            </a:r>
            <a:r>
              <a:rPr lang="en-US" altLang="x-none" baseline="-25000">
                <a:sym typeface="Symbol" charset="2"/>
              </a:rPr>
              <a:t></a:t>
            </a:r>
          </a:p>
          <a:p>
            <a:pPr eaLnBrk="1" hangingPunct="1"/>
            <a:r>
              <a:rPr lang="en-US" altLang="x-none"/>
              <a:t>Gives best spatial specificity</a:t>
            </a:r>
          </a:p>
          <a:p>
            <a:pPr lvl="1" eaLnBrk="1" hangingPunct="1"/>
            <a:r>
              <a:rPr lang="en-US" altLang="x-none"/>
              <a:t>The null hyp. at a single voxel can be rejected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333375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Significant Voxels</a:t>
            </a:r>
          </a:p>
        </p:txBody>
      </p:sp>
      <p:sp>
        <p:nvSpPr>
          <p:cNvPr id="25605" name="Line 32"/>
          <p:cNvSpPr>
            <a:spLocks noChangeShapeType="1"/>
          </p:cNvSpPr>
          <p:nvPr/>
        </p:nvSpPr>
        <p:spPr bwMode="auto">
          <a:xfrm flipV="1">
            <a:off x="2011363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20"/>
          <p:cNvSpPr>
            <a:spLocks noChangeShapeType="1"/>
          </p:cNvSpPr>
          <p:nvPr/>
        </p:nvSpPr>
        <p:spPr bwMode="auto">
          <a:xfrm>
            <a:off x="2155825" y="5338763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21"/>
          <p:cNvSpPr>
            <a:spLocks/>
          </p:cNvSpPr>
          <p:nvPr/>
        </p:nvSpPr>
        <p:spPr bwMode="auto">
          <a:xfrm>
            <a:off x="2562225" y="3675063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27"/>
          <p:cNvSpPr txBox="1">
            <a:spLocks noChangeArrowheads="1"/>
          </p:cNvSpPr>
          <p:nvPr/>
        </p:nvSpPr>
        <p:spPr bwMode="auto">
          <a:xfrm>
            <a:off x="6070600" y="5294313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5609" name="Line 24"/>
          <p:cNvSpPr>
            <a:spLocks noChangeShapeType="1"/>
          </p:cNvSpPr>
          <p:nvPr/>
        </p:nvSpPr>
        <p:spPr bwMode="auto">
          <a:xfrm flipV="1">
            <a:off x="3681413" y="3694113"/>
            <a:ext cx="0" cy="16319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6"/>
          <p:cNvSpPr>
            <a:spLocks noChangeShapeType="1"/>
          </p:cNvSpPr>
          <p:nvPr/>
        </p:nvSpPr>
        <p:spPr bwMode="auto">
          <a:xfrm flipV="1">
            <a:off x="5037138" y="4657725"/>
            <a:ext cx="0" cy="668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28"/>
          <p:cNvSpPr>
            <a:spLocks noChangeShapeType="1"/>
          </p:cNvSpPr>
          <p:nvPr/>
        </p:nvSpPr>
        <p:spPr bwMode="auto">
          <a:xfrm>
            <a:off x="2417763" y="45100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1528763" y="4733925"/>
            <a:ext cx="755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u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5613" name="Line 34"/>
          <p:cNvSpPr>
            <a:spLocks noChangeShapeType="1"/>
          </p:cNvSpPr>
          <p:nvPr/>
        </p:nvSpPr>
        <p:spPr bwMode="auto">
          <a:xfrm>
            <a:off x="3595688" y="5340350"/>
            <a:ext cx="18891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36"/>
          <p:cNvSpPr txBox="1">
            <a:spLocks noChangeArrowheads="1"/>
          </p:cNvSpPr>
          <p:nvPr/>
        </p:nvSpPr>
        <p:spPr bwMode="auto">
          <a:xfrm flipH="1">
            <a:off x="6364288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No significant Voxels</a:t>
            </a:r>
          </a:p>
        </p:txBody>
      </p:sp>
      <p:sp>
        <p:nvSpPr>
          <p:cNvPr id="25615" name="Line 37"/>
          <p:cNvSpPr>
            <a:spLocks noChangeShapeType="1"/>
          </p:cNvSpPr>
          <p:nvPr/>
        </p:nvSpPr>
        <p:spPr bwMode="auto">
          <a:xfrm flipH="1" flipV="1">
            <a:off x="5178425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38"/>
          <p:cNvSpPr>
            <a:spLocks noChangeShapeType="1"/>
          </p:cNvSpPr>
          <p:nvPr/>
        </p:nvSpPr>
        <p:spPr bwMode="auto">
          <a:xfrm rot="-5400000">
            <a:off x="2027238" y="4918075"/>
            <a:ext cx="831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C550F-F1A6-DE43-B49A-4D13D085571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Two step-process</a:t>
            </a:r>
          </a:p>
          <a:p>
            <a:pPr lvl="1" eaLnBrk="1" hangingPunct="1"/>
            <a:r>
              <a:rPr lang="en-US" altLang="x-none"/>
              <a:t>Define clusters by arbitrary threshold </a:t>
            </a:r>
            <a:r>
              <a:rPr lang="en-US" altLang="x-none" i="1"/>
              <a:t>u</a:t>
            </a:r>
            <a:r>
              <a:rPr lang="en-US" altLang="x-none" baseline="-25000"/>
              <a:t>clus</a:t>
            </a:r>
          </a:p>
          <a:p>
            <a:pPr lvl="1" eaLnBrk="1" hangingPunct="1"/>
            <a:r>
              <a:rPr lang="en-US" altLang="x-none"/>
              <a:t>Retain clusters larger than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k</a:t>
            </a:r>
            <a:r>
              <a:rPr lang="en-US" altLang="x-none" baseline="-25000">
                <a:sym typeface="Symbol" charset="2"/>
              </a:rPr>
              <a:t>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333375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 flipV="1">
            <a:off x="2011363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2155825" y="53355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15"/>
          <p:cNvSpPr>
            <a:spLocks/>
          </p:cNvSpPr>
          <p:nvPr/>
        </p:nvSpPr>
        <p:spPr bwMode="auto">
          <a:xfrm>
            <a:off x="2562225" y="36718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6"/>
          <p:cNvSpPr>
            <a:spLocks noChangeShapeType="1"/>
          </p:cNvSpPr>
          <p:nvPr/>
        </p:nvSpPr>
        <p:spPr bwMode="auto">
          <a:xfrm>
            <a:off x="2417763" y="4816475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1814513" y="45212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6070600" y="5291138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 rot="16200000" flipV="1">
            <a:off x="3686969" y="4650582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0"/>
          <p:cNvSpPr>
            <a:spLocks noChangeShapeType="1"/>
          </p:cNvSpPr>
          <p:nvPr/>
        </p:nvSpPr>
        <p:spPr bwMode="auto">
          <a:xfrm rot="16200000" flipV="1">
            <a:off x="5133976" y="4319587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 flipH="1">
            <a:off x="6364288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 flipH="1" flipV="1">
            <a:off x="5178425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33797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8"/>
          <p:cNvSpPr txBox="1">
            <a:spLocks noChangeArrowheads="1"/>
          </p:cNvSpPr>
          <p:nvPr/>
        </p:nvSpPr>
        <p:spPr bwMode="auto">
          <a:xfrm>
            <a:off x="33305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4676775" y="5335588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30"/>
          <p:cNvSpPr>
            <a:spLocks noChangeShapeType="1"/>
          </p:cNvSpPr>
          <p:nvPr/>
        </p:nvSpPr>
        <p:spPr bwMode="auto">
          <a:xfrm>
            <a:off x="48021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47529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8" name="Rectangle 32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CE3FF-3979-8E40-8953-C6EF02530A6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Typically better sensitivity</a:t>
            </a:r>
          </a:p>
          <a:p>
            <a:pPr eaLnBrk="1" hangingPunct="1"/>
            <a:r>
              <a:rPr lang="en-US" altLang="x-none"/>
              <a:t>Worse spatial specificity</a:t>
            </a:r>
          </a:p>
          <a:p>
            <a:pPr lvl="1" eaLnBrk="1" hangingPunct="1"/>
            <a:r>
              <a:rPr lang="en-US" altLang="x-none"/>
              <a:t>The null hyp. of entire cluster is rejected</a:t>
            </a:r>
          </a:p>
          <a:p>
            <a:pPr lvl="1" eaLnBrk="1" hangingPunct="1"/>
            <a:r>
              <a:rPr lang="en-US" altLang="x-none"/>
              <a:t>Only means         that </a:t>
            </a:r>
            <a:r>
              <a:rPr lang="en-US" altLang="x-none" i="1"/>
              <a:t>one or more</a:t>
            </a:r>
            <a:r>
              <a:rPr lang="en-US" altLang="x-none"/>
              <a:t> of voxels in cluster active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3375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011363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 flipH="1">
            <a:off x="6364288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178425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676775" y="5334000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Title Slid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itle Slid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</TotalTime>
  <Words>2048</Words>
  <Application>Microsoft Macintosh PowerPoint</Application>
  <PresentationFormat>On-screen Show (4:3)</PresentationFormat>
  <Paragraphs>691</Paragraphs>
  <Slides>58</Slides>
  <Notes>28</Notes>
  <HiddenSlides>15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Times New Roman</vt:lpstr>
      <vt:lpstr>ＭＳ Ｐゴシック</vt:lpstr>
      <vt:lpstr>Arial</vt:lpstr>
      <vt:lpstr>Monotype Sorts</vt:lpstr>
      <vt:lpstr>Symbol</vt:lpstr>
      <vt:lpstr>Monotype Corsiva</vt:lpstr>
      <vt:lpstr>Courier</vt:lpstr>
      <vt:lpstr>CMR12</vt:lpstr>
      <vt:lpstr>Arial Unicode MS</vt:lpstr>
      <vt:lpstr>Title Slides</vt:lpstr>
      <vt:lpstr>Microsoft Equation 3.0</vt:lpstr>
      <vt:lpstr>Microsoft PowerPoint Slide</vt:lpstr>
      <vt:lpstr>Inference on SPMs: Random Field Theory   &amp; Alternatives</vt:lpstr>
      <vt:lpstr>PowerPoint Presentation</vt:lpstr>
      <vt:lpstr>Assessing Statistic Images…</vt:lpstr>
      <vt:lpstr>Assessing Statistic Images</vt:lpstr>
      <vt:lpstr>Blue-sky inference: What we’d like</vt:lpstr>
      <vt:lpstr>Real-life inference: What we get</vt:lpstr>
      <vt:lpstr>Voxel-level Inference</vt:lpstr>
      <vt:lpstr>Cluster-level Inference</vt:lpstr>
      <vt:lpstr>Cluster-level Inference</vt:lpstr>
      <vt:lpstr>Set-level Inference</vt:lpstr>
      <vt:lpstr>Multiple comparisons…</vt:lpstr>
      <vt:lpstr>Hypothesis Testing </vt:lpstr>
      <vt:lpstr>Multiple Comparisons Problem</vt:lpstr>
      <vt:lpstr>MCP Solutions: Measuring False Positives</vt:lpstr>
      <vt:lpstr>MCP Solutions: Measuring False Positives</vt:lpstr>
      <vt:lpstr>FWE Multiple comparisons terminology…</vt:lpstr>
      <vt:lpstr>FWE MCP Solutions:  Bonferroni</vt:lpstr>
      <vt:lpstr>Random field theory…</vt:lpstr>
      <vt:lpstr>SPM approach: Random fields…</vt:lpstr>
      <vt:lpstr>FWER MCP Solutions:  Controlling FWER w/ Max</vt:lpstr>
      <vt:lpstr>FWER MCP Solutions: Random Field Theory</vt:lpstr>
      <vt:lpstr>RFT Details: Expected Euler Characteristic </vt:lpstr>
      <vt:lpstr>Random Field Theory Smoothness Parameterization</vt:lpstr>
      <vt:lpstr>Random Field Theory Smoothness Parameterization</vt:lpstr>
      <vt:lpstr>Random Field Theory Smoothness Estimation</vt:lpstr>
      <vt:lpstr>Random Field Intuition</vt:lpstr>
      <vt:lpstr>RFT Details: Unified Formula</vt:lpstr>
      <vt:lpstr>Random Field Theory Cluster Size Tests</vt:lpstr>
      <vt:lpstr>Random Field Theory Cluster Size Distribution</vt:lpstr>
      <vt:lpstr>Random Field Theory Cluster Size Corrected P-Values</vt:lpstr>
      <vt:lpstr>Review: Levels of inference &amp; power</vt:lpstr>
      <vt:lpstr>Random Field Theory Limitations</vt:lpstr>
      <vt:lpstr>Real Data</vt:lpstr>
      <vt:lpstr>Real Data: RFT Result</vt:lpstr>
      <vt:lpstr>Massive Null (resting-state)  fMRI Evaluation</vt:lpstr>
      <vt:lpstr>Real Data: SnPM Promotional</vt:lpstr>
      <vt:lpstr>False Discovery Rate…</vt:lpstr>
      <vt:lpstr>MCP Solutions: Measuring False Positives</vt:lpstr>
      <vt:lpstr>False Discovery Rate </vt:lpstr>
      <vt:lpstr>False Discovery Rate Illustration:</vt:lpstr>
      <vt:lpstr>PowerPoint Presentation</vt:lpstr>
      <vt:lpstr>Benjamini &amp; Hochberg Procedure</vt:lpstr>
      <vt:lpstr>Adaptiveness of  Benjamini &amp; Hochberg FDR  </vt:lpstr>
      <vt:lpstr>Real Data: FDR Example</vt:lpstr>
      <vt:lpstr>FDR Changes </vt:lpstr>
      <vt:lpstr>Cluster FDR: Example Data </vt:lpstr>
      <vt:lpstr>Benjamini &amp; Hochberg Procedure Details</vt:lpstr>
      <vt:lpstr>Benjamini &amp; Hochberg: Key Properties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Benjamini &amp; Hochberg </vt:lpstr>
      <vt:lpstr>Conclusions</vt:lpstr>
      <vt:lpstr>References </vt:lpstr>
    </vt:vector>
  </TitlesOfParts>
  <Company>Biostatistics,School of Public Health, U of Michigan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TE Nichols</dc:creator>
  <cp:lastModifiedBy>Thomas Nichols</cp:lastModifiedBy>
  <cp:revision>143</cp:revision>
  <cp:lastPrinted>2017-05-10T16:55:31Z</cp:lastPrinted>
  <dcterms:created xsi:type="dcterms:W3CDTF">2011-05-10T19:19:40Z</dcterms:created>
  <dcterms:modified xsi:type="dcterms:W3CDTF">2017-10-06T13:59:55Z</dcterms:modified>
</cp:coreProperties>
</file>