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78" r:id="rId3"/>
    <p:sldId id="318" r:id="rId4"/>
    <p:sldId id="316" r:id="rId5"/>
    <p:sldId id="291" r:id="rId6"/>
    <p:sldId id="286" r:id="rId7"/>
    <p:sldId id="317" r:id="rId8"/>
    <p:sldId id="319" r:id="rId9"/>
    <p:sldId id="280" r:id="rId10"/>
    <p:sldId id="282" r:id="rId11"/>
    <p:sldId id="283" r:id="rId12"/>
    <p:sldId id="284" r:id="rId13"/>
    <p:sldId id="325" r:id="rId14"/>
    <p:sldId id="285" r:id="rId15"/>
    <p:sldId id="320" r:id="rId16"/>
    <p:sldId id="295" r:id="rId17"/>
    <p:sldId id="294" r:id="rId18"/>
    <p:sldId id="288" r:id="rId19"/>
    <p:sldId id="289" r:id="rId20"/>
    <p:sldId id="299" r:id="rId21"/>
    <p:sldId id="298" r:id="rId22"/>
    <p:sldId id="274" r:id="rId23"/>
    <p:sldId id="314" r:id="rId24"/>
    <p:sldId id="276" r:id="rId25"/>
    <p:sldId id="277" r:id="rId26"/>
    <p:sldId id="261" r:id="rId27"/>
    <p:sldId id="321" r:id="rId28"/>
    <p:sldId id="323" r:id="rId29"/>
    <p:sldId id="322" r:id="rId30"/>
    <p:sldId id="300" r:id="rId31"/>
    <p:sldId id="310" r:id="rId32"/>
    <p:sldId id="303" r:id="rId33"/>
    <p:sldId id="304" r:id="rId34"/>
    <p:sldId id="306" r:id="rId35"/>
    <p:sldId id="307" r:id="rId36"/>
    <p:sldId id="263" r:id="rId37"/>
    <p:sldId id="264" r:id="rId38"/>
    <p:sldId id="269" r:id="rId39"/>
    <p:sldId id="270" r:id="rId40"/>
    <p:sldId id="271" r:id="rId41"/>
    <p:sldId id="260" r:id="rId42"/>
    <p:sldId id="324" r:id="rId43"/>
    <p:sldId id="311" r:id="rId44"/>
    <p:sldId id="312" r:id="rId45"/>
    <p:sldId id="313" r:id="rId46"/>
    <p:sldId id="308" r:id="rId47"/>
    <p:sldId id="31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CD0A0"/>
    <a:srgbClr val="F3EB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24"/>
    <p:restoredTop sz="84134" autoAdjust="0"/>
  </p:normalViewPr>
  <p:slideViewPr>
    <p:cSldViewPr>
      <p:cViewPr>
        <p:scale>
          <a:sx n="87" d="100"/>
          <a:sy n="87" d="100"/>
        </p:scale>
        <p:origin x="400" y="176"/>
      </p:cViewPr>
      <p:guideLst>
        <p:guide orient="horz" pos="2160"/>
        <p:guide pos="2880"/>
      </p:guideLst>
    </p:cSldViewPr>
  </p:slideViewPr>
  <p:notesTextViewPr>
    <p:cViewPr>
      <p:scale>
        <a:sx n="1" d="1"/>
        <a:sy n="1" d="1"/>
      </p:scale>
      <p:origin x="0" y="-29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4" Type="http://schemas.openxmlformats.org/officeDocument/2006/relationships/image" Target="../media/image18.wmf"/><Relationship Id="rId5" Type="http://schemas.openxmlformats.org/officeDocument/2006/relationships/image" Target="../media/image19.wmf"/><Relationship Id="rId6" Type="http://schemas.openxmlformats.org/officeDocument/2006/relationships/image" Target="../media/image20.wmf"/><Relationship Id="rId7" Type="http://schemas.openxmlformats.org/officeDocument/2006/relationships/image" Target="../media/image21.wmf"/><Relationship Id="rId8" Type="http://schemas.openxmlformats.org/officeDocument/2006/relationships/image" Target="../media/image22.wmf"/><Relationship Id="rId9" Type="http://schemas.openxmlformats.org/officeDocument/2006/relationships/image" Target="../media/image23.wmf"/><Relationship Id="rId10" Type="http://schemas.openxmlformats.org/officeDocument/2006/relationships/image" Target="../media/image24.wmf"/><Relationship Id="rId1" Type="http://schemas.openxmlformats.org/officeDocument/2006/relationships/image" Target="../media/image15.wmf"/><Relationship Id="rId2"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 Id="rId2"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1" Type="http://schemas.openxmlformats.org/officeDocument/2006/relationships/image" Target="../media/image48.emf"/><Relationship Id="rId2"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E4EA5F-014F-4514-8C12-32765AE02CEB}" type="datetimeFigureOut">
              <a:rPr lang="en-GB" smtClean="0"/>
              <a:t>13/10/2017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4EA3F5-EFC1-4934-9ED8-6ECFF004756A}" type="slidenum">
              <a:rPr lang="en-GB" smtClean="0"/>
              <a:t>‹#›</a:t>
            </a:fld>
            <a:endParaRPr lang="en-GB"/>
          </a:p>
        </p:txBody>
      </p:sp>
    </p:spTree>
    <p:extLst>
      <p:ext uri="{BB962C8B-B14F-4D97-AF65-F5344CB8AC3E}">
        <p14:creationId xmlns:p14="http://schemas.microsoft.com/office/powerpoint/2010/main" val="50537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 on from Mona’s talk, here I will</a:t>
            </a:r>
            <a:r>
              <a:rPr lang="en-US" baseline="0" dirty="0" smtClean="0"/>
              <a:t> assume that you have now chosen your research question and your stimuli. You have also decided your contrasts of interests. But what you haven’t decided is how to model your data and how to present your stimuli. The presentation of your stimuli is particularly tricky as you need to decide the order in which you’ll present them to </a:t>
            </a:r>
            <a:r>
              <a:rPr lang="en-US" baseline="0" dirty="0" err="1" smtClean="0"/>
              <a:t>maximise</a:t>
            </a:r>
            <a:r>
              <a:rPr lang="en-US" baseline="0" dirty="0" smtClean="0"/>
              <a:t> statistical efficiency in detecting BOLD response to each of your conditions of interest. This isn’t a trivial problem and in this talk I will discuss various factors you need to consider.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2</a:t>
            </a:fld>
            <a:endParaRPr lang="en-GB"/>
          </a:p>
        </p:txBody>
      </p:sp>
    </p:spTree>
    <p:extLst>
      <p:ext uri="{BB962C8B-B14F-4D97-AF65-F5344CB8AC3E}">
        <p14:creationId xmlns:p14="http://schemas.microsoft.com/office/powerpoint/2010/main" val="4057384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when the event can be classified</a:t>
            </a:r>
            <a:r>
              <a:rPr lang="en-US" baseline="0" dirty="0" smtClean="0"/>
              <a:t> using </a:t>
            </a:r>
            <a:r>
              <a:rPr lang="en-US" baseline="0" dirty="0" err="1" smtClean="0"/>
              <a:t>behaviour</a:t>
            </a:r>
            <a:r>
              <a:rPr lang="en-US" baseline="0" dirty="0" smtClean="0"/>
              <a:t> inside the scanner? </a:t>
            </a:r>
            <a:r>
              <a:rPr lang="en-US" dirty="0" smtClean="0"/>
              <a:t>Here we are interested in what happens</a:t>
            </a:r>
            <a:r>
              <a:rPr lang="en-US" baseline="0" dirty="0" smtClean="0"/>
              <a:t> at the time of a perceptual switch. For example this </a:t>
            </a:r>
            <a:r>
              <a:rPr lang="en-US" baseline="0" dirty="0" err="1" smtClean="0"/>
              <a:t>bistable</a:t>
            </a:r>
            <a:r>
              <a:rPr lang="en-US" baseline="0" dirty="0" smtClean="0"/>
              <a:t> stimulus that can be perceived as a vase or two faces. Participants can indicate the perceptual switch inside the scanner using a button press. This is similar to many decision making tasks where we don’t know a priory what the subject will do. Rather it is the performance of the subject inside the scanner determines classification of the event.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11</a:t>
            </a:fld>
            <a:endParaRPr lang="en-GB"/>
          </a:p>
        </p:txBody>
      </p:sp>
    </p:spTree>
    <p:extLst>
      <p:ext uri="{BB962C8B-B14F-4D97-AF65-F5344CB8AC3E}">
        <p14:creationId xmlns:p14="http://schemas.microsoft.com/office/powerpoint/2010/main" val="781080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
            </a:r>
            <a:r>
              <a:rPr lang="en-US" baseline="0" dirty="0" smtClean="0"/>
              <a:t>here </a:t>
            </a:r>
            <a:r>
              <a:rPr lang="en-US" baseline="0" dirty="0" smtClean="0"/>
              <a:t>are also experiments where the critical events of interest are surprising, such as oddball paradigms.  It is not possible to measure surprise signals like this using a block design.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12</a:t>
            </a:fld>
            <a:endParaRPr lang="en-GB"/>
          </a:p>
        </p:txBody>
      </p:sp>
    </p:spTree>
    <p:extLst>
      <p:ext uri="{BB962C8B-B14F-4D97-AF65-F5344CB8AC3E}">
        <p14:creationId xmlns:p14="http://schemas.microsoft.com/office/powerpoint/2010/main" val="3601393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t>
            </a:r>
            <a:r>
              <a:rPr lang="en-US" baseline="0" dirty="0" smtClean="0"/>
              <a:t> the last decade or so, fMRI has increasingly been used to investigate the representational content of activity in different brain regions. This in contrast to earlier work which focused on </a:t>
            </a:r>
            <a:r>
              <a:rPr lang="en-US" baseline="0" dirty="0" err="1" smtClean="0"/>
              <a:t>localising</a:t>
            </a:r>
            <a:r>
              <a:rPr lang="en-US" baseline="0" dirty="0" smtClean="0"/>
              <a:t> categorical information, areas sensitive to all  faces for example. While block designs were well suited to the categorical approach, event related designs are typically more appropriate if we want to assess representations at the level of individual stimuli. </a:t>
            </a:r>
          </a:p>
          <a:p>
            <a:endParaRPr lang="en-US" baseline="0" dirty="0" smtClean="0"/>
          </a:p>
          <a:p>
            <a:r>
              <a:rPr lang="en-US" baseline="0" dirty="0" smtClean="0"/>
              <a:t>In this example, the aim was to decode position A from B within a VR room. The events A and B were assigned </a:t>
            </a:r>
            <a:r>
              <a:rPr lang="en-US" baseline="0" dirty="0" err="1" smtClean="0"/>
              <a:t>posthoc</a:t>
            </a:r>
            <a:r>
              <a:rPr lang="en-US" baseline="0" dirty="0" smtClean="0"/>
              <a:t> and the </a:t>
            </a:r>
            <a:r>
              <a:rPr lang="en-US" baseline="0" dirty="0" err="1" smtClean="0"/>
              <a:t>multivoxel</a:t>
            </a:r>
            <a:r>
              <a:rPr lang="en-US" baseline="0" dirty="0" smtClean="0"/>
              <a:t> pattern used from those time points to train a classifier. This classifier was then presented with ‘test trials’ and % accuracy </a:t>
            </a:r>
            <a:r>
              <a:rPr lang="en-US" baseline="0" smtClean="0"/>
              <a:t>for decoding position assessed.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13</a:t>
            </a:fld>
            <a:endParaRPr lang="en-GB"/>
          </a:p>
        </p:txBody>
      </p:sp>
    </p:spTree>
    <p:extLst>
      <p:ext uri="{BB962C8B-B14F-4D97-AF65-F5344CB8AC3E}">
        <p14:creationId xmlns:p14="http://schemas.microsoft.com/office/powerpoint/2010/main" val="482616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worth noting that event related design may give</a:t>
            </a:r>
            <a:r>
              <a:rPr lang="en-US" baseline="0" dirty="0" smtClean="0"/>
              <a:t> a more accurate model than a block design where the assumption of sustained activity throughout the block is not justified.  But we must remember that blocked designs often more efficient. Blocked vs event related depends on your question.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14</a:t>
            </a:fld>
            <a:endParaRPr lang="en-GB"/>
          </a:p>
        </p:txBody>
      </p:sp>
    </p:spTree>
    <p:extLst>
      <p:ext uri="{BB962C8B-B14F-4D97-AF65-F5344CB8AC3E}">
        <p14:creationId xmlns:p14="http://schemas.microsoft.com/office/powerpoint/2010/main" val="737199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Modeling: events in a GLM, the BOLD response, convolution models, and temporal basis functions. Timing issues where solutions exist.</a:t>
            </a:r>
          </a:p>
          <a:p>
            <a:r>
              <a:rPr lang="en-US" baseline="0" dirty="0" smtClean="0"/>
              <a:t>Given all these principles how can we </a:t>
            </a:r>
            <a:r>
              <a:rPr lang="en-US" baseline="0" dirty="0" err="1" smtClean="0"/>
              <a:t>optimise</a:t>
            </a:r>
            <a:r>
              <a:rPr lang="en-US" baseline="0" dirty="0" smtClean="0"/>
              <a:t> our design?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15</a:t>
            </a:fld>
            <a:endParaRPr lang="en-GB"/>
          </a:p>
        </p:txBody>
      </p:sp>
    </p:spTree>
    <p:extLst>
      <p:ext uri="{BB962C8B-B14F-4D97-AF65-F5344CB8AC3E}">
        <p14:creationId xmlns:p14="http://schemas.microsoft.com/office/powerpoint/2010/main" val="1432271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Terms</a:t>
            </a:r>
            <a:r>
              <a:rPr lang="en-GB" sz="1200" baseline="0" dirty="0" smtClean="0"/>
              <a:t> that are used to describe features in our model and design, so relevant to both this section and the next. </a:t>
            </a:r>
          </a:p>
          <a:p>
            <a:endParaRPr lang="en-GB" sz="1200" baseline="0" dirty="0" smtClean="0"/>
          </a:p>
          <a:p>
            <a:r>
              <a:rPr lang="en-GB" sz="1200" dirty="0" smtClean="0"/>
              <a:t>Inter-stimulus interval (ISI): time between the offset of one event/epoch and the onset of the next</a:t>
            </a:r>
          </a:p>
          <a:p>
            <a:r>
              <a:rPr lang="en-GB" sz="1200" dirty="0" smtClean="0"/>
              <a:t>Stimulus Onset Asynchrony (SOA): time between onsets of event/epoch</a:t>
            </a:r>
          </a:p>
          <a:p>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16</a:t>
            </a:fld>
            <a:endParaRPr lang="en-GB"/>
          </a:p>
        </p:txBody>
      </p:sp>
    </p:spTree>
    <p:extLst>
      <p:ext uri="{BB962C8B-B14F-4D97-AF65-F5344CB8AC3E}">
        <p14:creationId xmlns:p14="http://schemas.microsoft.com/office/powerpoint/2010/main" val="1984219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Design: how we present</a:t>
            </a:r>
            <a:r>
              <a:rPr lang="en-GB" baseline="0" dirty="0" smtClean="0"/>
              <a:t> the stimuli. Model: how we model the events to account for the haemodynamic response.</a:t>
            </a:r>
          </a:p>
          <a:p>
            <a:r>
              <a:rPr lang="en-GB" baseline="0" dirty="0" smtClean="0"/>
              <a:t>In this section I will focus on optimising the model, while in the next section I will focus on how we optimise the design. Note that the design and model, and various optimising factors involved must often be consider hand in hand with one another. </a:t>
            </a:r>
          </a:p>
          <a:p>
            <a:endParaRPr lang="en-GB" baseline="0" dirty="0" smtClean="0"/>
          </a:p>
          <a:p>
            <a:r>
              <a:rPr lang="en-GB" baseline="0" dirty="0" smtClean="0"/>
              <a:t>Design: can be blocked or event related</a:t>
            </a:r>
          </a:p>
          <a:p>
            <a:r>
              <a:rPr lang="en-GB" baseline="0" dirty="0" smtClean="0"/>
              <a:t>Model: we expect sustained neural activity during the blocks. We can model this using a sustained box-car function, or we can actually achieve the same prediction by modelling multiple delta functions that we use to model brief neural activity. We then convolve this with the HRF as I will show you later. </a:t>
            </a:r>
          </a:p>
          <a:p>
            <a:r>
              <a:rPr lang="en-GB" baseline="0" dirty="0" smtClean="0"/>
              <a:t>To model the epoch: set duration of the delta function above 0: SPM implements multiple delta functions which are densely spaced.</a:t>
            </a:r>
          </a:p>
        </p:txBody>
      </p:sp>
      <p:sp>
        <p:nvSpPr>
          <p:cNvPr id="4" name="Slide Number Placeholder 3"/>
          <p:cNvSpPr>
            <a:spLocks noGrp="1"/>
          </p:cNvSpPr>
          <p:nvPr>
            <p:ph type="sldNum" sz="quarter" idx="10"/>
          </p:nvPr>
        </p:nvSpPr>
        <p:spPr/>
        <p:txBody>
          <a:bodyPr/>
          <a:lstStyle/>
          <a:p>
            <a:fld id="{7B4EA3F5-EFC1-4934-9ED8-6ECFF004756A}" type="slidenum">
              <a:rPr lang="en-GB" smtClean="0"/>
              <a:t>17</a:t>
            </a:fld>
            <a:endParaRPr lang="en-GB"/>
          </a:p>
        </p:txBody>
      </p:sp>
    </p:spTree>
    <p:extLst>
      <p:ext uri="{BB962C8B-B14F-4D97-AF65-F5344CB8AC3E}">
        <p14:creationId xmlns:p14="http://schemas.microsoft.com/office/powerpoint/2010/main" val="3149736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what the</a:t>
            </a:r>
            <a:r>
              <a:rPr lang="en-US" baseline="0" dirty="0" smtClean="0"/>
              <a:t> prototypical BOLD response looks like however it is likely to vary between subjects and between brain regions. So how do we deal with this variance in the shape of the BOLD impulse response?</a:t>
            </a:r>
          </a:p>
          <a:p>
            <a:r>
              <a:rPr lang="en-US" baseline="0" dirty="0" smtClean="0"/>
              <a:t>We could show a stimulus, empirically sample the response and then wait 25s. This is very efficient approach! </a:t>
            </a:r>
          </a:p>
          <a:p>
            <a:endParaRPr lang="en-US" dirty="0"/>
          </a:p>
        </p:txBody>
      </p:sp>
      <p:sp>
        <p:nvSpPr>
          <p:cNvPr id="4" name="Slide Number Placeholder 3"/>
          <p:cNvSpPr>
            <a:spLocks noGrp="1"/>
          </p:cNvSpPr>
          <p:nvPr>
            <p:ph type="sldNum" sz="quarter" idx="10"/>
          </p:nvPr>
        </p:nvSpPr>
        <p:spPr/>
        <p:txBody>
          <a:bodyPr/>
          <a:lstStyle/>
          <a:p>
            <a:fld id="{D3567CF3-E98A-0249-B07F-6DD3E38DD18D}" type="slidenum">
              <a:rPr lang="en-US" smtClean="0"/>
              <a:pPr/>
              <a:t>19</a:t>
            </a:fld>
            <a:endParaRPr lang="en-US"/>
          </a:p>
        </p:txBody>
      </p:sp>
    </p:spTree>
    <p:extLst>
      <p:ext uri="{BB962C8B-B14F-4D97-AF65-F5344CB8AC3E}">
        <p14:creationId xmlns:p14="http://schemas.microsoft.com/office/powerpoint/2010/main" val="128864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we doing when</a:t>
            </a:r>
            <a:r>
              <a:rPr lang="en-US" baseline="0" dirty="0" smtClean="0"/>
              <a:t> we model our events? We come up with a model of our events across time and then convolve this with the hemodynamic response along with a set of temporal basis functions. We now have a model which has a hemodynamic response for each event. This results in a </a:t>
            </a:r>
            <a:r>
              <a:rPr lang="en-US" baseline="0" dirty="0" err="1" smtClean="0"/>
              <a:t>timeseries</a:t>
            </a:r>
            <a:r>
              <a:rPr lang="en-US" baseline="0" dirty="0" smtClean="0"/>
              <a:t> model for neural activity, but this has much higher temporal resolution than we actually have sampled during scanning. We therefore </a:t>
            </a:r>
            <a:r>
              <a:rPr lang="en-US" baseline="0" dirty="0" err="1" smtClean="0"/>
              <a:t>downsample</a:t>
            </a:r>
            <a:r>
              <a:rPr lang="en-US" baseline="0" dirty="0" smtClean="0"/>
              <a:t> the model so that we have one sample for each scan. This then forms our design matrix. </a:t>
            </a:r>
          </a:p>
          <a:p>
            <a:endParaRPr lang="en-US" baseline="0" dirty="0" smtClean="0"/>
          </a:p>
          <a:p>
            <a:r>
              <a:rPr lang="en-US" baseline="0" dirty="0" smtClean="0"/>
              <a:t>It is actually possible to accommodate the overlap of the impulse response using models where the the overlap of the hemodynamic response summates linearly. We can then decompose the contribution of different events using the GLM. The assumption of linear summation is justified if the impulse response are still spaced by at least 2 seconds.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20</a:t>
            </a:fld>
            <a:endParaRPr lang="en-GB"/>
          </a:p>
        </p:txBody>
      </p:sp>
    </p:spTree>
    <p:extLst>
      <p:ext uri="{BB962C8B-B14F-4D97-AF65-F5344CB8AC3E}">
        <p14:creationId xmlns:p14="http://schemas.microsoft.com/office/powerpoint/2010/main" val="8752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smtClean="0"/>
              <a:t>Temporal basis functions are important as they allow us to estimate different components of</a:t>
            </a:r>
            <a:r>
              <a:rPr lang="en-GB" altLang="en-US" baseline="0" dirty="0" smtClean="0"/>
              <a:t> the hemodynamic response to your experimental manipulations. SPM offers a few different choices that differ in their flexibility and their biological interpretability. </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smtClean="0"/>
              <a:t>A and B:</a:t>
            </a:r>
            <a:r>
              <a:rPr lang="en-GB" altLang="en-US" baseline="0" dirty="0" smtClean="0"/>
              <a:t> flexible models. Make no assumptions about the shape of the HRF. Can model almost any shape, even if biologically implausible. </a:t>
            </a:r>
            <a:r>
              <a:rPr lang="en-GB" altLang="en-US" dirty="0" smtClean="0"/>
              <a:t>A linear combination across these basis functions</a:t>
            </a:r>
            <a:r>
              <a:rPr lang="en-GB" altLang="en-US" baseline="0" dirty="0" smtClean="0"/>
              <a:t> can capture the BOLD response, using an F test to make inferences.</a:t>
            </a: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baseline="0" dirty="0" smtClean="0"/>
              <a:t>C: Actually try and model the haemodynamic response directly. Use different Gamma functions to model the different components of the HRF. Do F test across these to make inferences. </a:t>
            </a:r>
            <a:endParaRPr lang="en-GB" altLang="en-US" dirty="0" smtClean="0"/>
          </a:p>
          <a:p>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21</a:t>
            </a:fld>
            <a:endParaRPr lang="en-GB"/>
          </a:p>
        </p:txBody>
      </p:sp>
    </p:spTree>
    <p:extLst>
      <p:ext uri="{BB962C8B-B14F-4D97-AF65-F5344CB8AC3E}">
        <p14:creationId xmlns:p14="http://schemas.microsoft.com/office/powerpoint/2010/main" val="4152832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3</a:t>
            </a:fld>
            <a:endParaRPr lang="en-GB"/>
          </a:p>
        </p:txBody>
      </p:sp>
    </p:spTree>
    <p:extLst>
      <p:ext uri="{BB962C8B-B14F-4D97-AF65-F5344CB8AC3E}">
        <p14:creationId xmlns:p14="http://schemas.microsoft.com/office/powerpoint/2010/main" val="1813353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standard approach: The canonical</a:t>
            </a:r>
            <a:r>
              <a:rPr lang="en-GB" baseline="0" dirty="0" smtClean="0"/>
              <a:t> HRF which is the predicted </a:t>
            </a:r>
            <a:r>
              <a:rPr lang="en-GB" dirty="0" smtClean="0"/>
              <a:t>BOLD response as a function of time.  </a:t>
            </a:r>
          </a:p>
          <a:p>
            <a:r>
              <a:rPr lang="en-GB" dirty="0" smtClean="0"/>
              <a:t>Peak ~6s, followed by an undershoot at around 10-30s.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There is variation across individuals and brain regions</a:t>
            </a:r>
            <a:r>
              <a:rPr lang="en-GB" baseline="0" dirty="0" smtClean="0"/>
              <a:t> and we can cope with this using temporal derivatives. </a:t>
            </a:r>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22</a:t>
            </a:fld>
            <a:endParaRPr lang="en-GB"/>
          </a:p>
        </p:txBody>
      </p:sp>
    </p:spTree>
    <p:extLst>
      <p:ext uri="{BB962C8B-B14F-4D97-AF65-F5344CB8AC3E}">
        <p14:creationId xmlns:p14="http://schemas.microsoft.com/office/powerpoint/2010/main" val="1884921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worth noting here that the difference between timings that arise as a consequence of slice acquisition can be corrected for during pre-processing using slice-time correction. Given that we tend to collect ventral slices prior to dorsal slices the different regions of the brain are not in synch with each other.  We can correct for this by interpolating what the BOLD signal should have been if we fix the timing to a given slice.  But note that the further away from the reference slice you are the more error is introduced as a result of this interpolation. </a:t>
            </a:r>
            <a:endParaRPr lang="en-GB" dirty="0" smtClean="0"/>
          </a:p>
          <a:p>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23</a:t>
            </a:fld>
            <a:endParaRPr lang="en-GB"/>
          </a:p>
        </p:txBody>
      </p:sp>
    </p:spTree>
    <p:extLst>
      <p:ext uri="{BB962C8B-B14F-4D97-AF65-F5344CB8AC3E}">
        <p14:creationId xmlns:p14="http://schemas.microsoft.com/office/powerpoint/2010/main" val="1795836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add a temporal derivative, a multivariate </a:t>
            </a:r>
            <a:r>
              <a:rPr lang="en-US" dirty="0" err="1" smtClean="0"/>
              <a:t>taylor</a:t>
            </a:r>
            <a:r>
              <a:rPr lang="en-US" baseline="0" dirty="0" smtClean="0"/>
              <a:t> expansion in time. The weighting of the temporal derivative determines the time of the peak HRF. </a:t>
            </a:r>
          </a:p>
          <a:p>
            <a:r>
              <a:rPr lang="en-US" baseline="0" dirty="0" smtClean="0"/>
              <a:t>Weighted linear sum of these two functions allows for the hemodynamic response to shift forward and backward in time.</a:t>
            </a:r>
          </a:p>
          <a:p>
            <a:r>
              <a:rPr lang="en-US" baseline="0" dirty="0" smtClean="0"/>
              <a:t>Again we need to use an F test to make inferences because these two functions are not independent of each other.  </a:t>
            </a:r>
          </a:p>
        </p:txBody>
      </p:sp>
      <p:sp>
        <p:nvSpPr>
          <p:cNvPr id="4" name="Slide Number Placeholder 3"/>
          <p:cNvSpPr>
            <a:spLocks noGrp="1"/>
          </p:cNvSpPr>
          <p:nvPr>
            <p:ph type="sldNum" sz="quarter" idx="10"/>
          </p:nvPr>
        </p:nvSpPr>
        <p:spPr/>
        <p:txBody>
          <a:bodyPr/>
          <a:lstStyle/>
          <a:p>
            <a:fld id="{7B4EA3F5-EFC1-4934-9ED8-6ECFF004756A}" type="slidenum">
              <a:rPr lang="en-GB" smtClean="0"/>
              <a:t>24</a:t>
            </a:fld>
            <a:endParaRPr lang="en-GB"/>
          </a:p>
        </p:txBody>
      </p:sp>
    </p:spTree>
    <p:extLst>
      <p:ext uri="{BB962C8B-B14F-4D97-AF65-F5344CB8AC3E}">
        <p14:creationId xmlns:p14="http://schemas.microsoft.com/office/powerpoint/2010/main" val="1733303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the shape of the HRF? we can alter the shape by adding a dispersion</a:t>
            </a:r>
            <a:r>
              <a:rPr lang="en-US" baseline="0" dirty="0" smtClean="0"/>
              <a:t> derivative. Again allowing this to vary from negative to positive. </a:t>
            </a:r>
          </a:p>
          <a:p>
            <a:r>
              <a:rPr lang="en-US" baseline="0" dirty="0" smtClean="0"/>
              <a:t>Positive: narrower, Negative: wider.  Together these now allow for both the timing and the shape to be altered.</a:t>
            </a:r>
          </a:p>
          <a:p>
            <a:endParaRPr lang="en-US" baseline="0" dirty="0" smtClean="0"/>
          </a:p>
          <a:p>
            <a:r>
              <a:rPr lang="en-US" baseline="0" dirty="0" smtClean="0"/>
              <a:t>Of course these extra temporal derivatives add extra </a:t>
            </a:r>
            <a:r>
              <a:rPr lang="en-US" baseline="0" dirty="0" err="1" smtClean="0"/>
              <a:t>regressors</a:t>
            </a:r>
            <a:r>
              <a:rPr lang="en-US" baseline="0" dirty="0" smtClean="0"/>
              <a:t> into the design matrix. So if I have five </a:t>
            </a:r>
            <a:r>
              <a:rPr lang="en-US" baseline="0" dirty="0" err="1" smtClean="0"/>
              <a:t>regressors</a:t>
            </a:r>
            <a:r>
              <a:rPr lang="en-US" baseline="0" dirty="0" smtClean="0"/>
              <a:t> then I have fifteen when I add both derivatives which reduces the degrees of freedom. But if we’re still not sure about the timing of our neural events and we don’t have many </a:t>
            </a:r>
            <a:r>
              <a:rPr lang="en-US" baseline="0" dirty="0" err="1" smtClean="0"/>
              <a:t>regressors</a:t>
            </a:r>
            <a:r>
              <a:rPr lang="en-US" baseline="0" dirty="0" smtClean="0"/>
              <a:t> then these temporal derivatives are useful. They only add temporal flexibility up to a point.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25</a:t>
            </a:fld>
            <a:endParaRPr lang="en-GB"/>
          </a:p>
        </p:txBody>
      </p:sp>
    </p:spTree>
    <p:extLst>
      <p:ext uri="{BB962C8B-B14F-4D97-AF65-F5344CB8AC3E}">
        <p14:creationId xmlns:p14="http://schemas.microsoft.com/office/powerpoint/2010/main" val="456877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Illustrating the principle</a:t>
            </a:r>
            <a:r>
              <a:rPr lang="en-GB" baseline="0" dirty="0" smtClean="0"/>
              <a:t> of convolution with a series of examples. </a:t>
            </a:r>
            <a:r>
              <a:rPr lang="en-GB" dirty="0" smtClean="0"/>
              <a:t>Let’s assume that we know what the impulse response function looks like, but we don’t know it’s amplitude. </a:t>
            </a:r>
            <a:r>
              <a:rPr lang="en-GB" baseline="0" dirty="0" smtClean="0"/>
              <a:t>The predicted </a:t>
            </a:r>
            <a:r>
              <a:rPr lang="en-GB" baseline="0" dirty="0" err="1" smtClean="0"/>
              <a:t>fmRI</a:t>
            </a:r>
            <a:r>
              <a:rPr lang="en-GB" baseline="0" dirty="0" smtClean="0"/>
              <a:t> signal is obtained by convolving the event onsets with an assumed impulse response. </a:t>
            </a:r>
          </a:p>
          <a:p>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26</a:t>
            </a:fld>
            <a:endParaRPr lang="en-GB"/>
          </a:p>
        </p:txBody>
      </p:sp>
    </p:spTree>
    <p:extLst>
      <p:ext uri="{BB962C8B-B14F-4D97-AF65-F5344CB8AC3E}">
        <p14:creationId xmlns:p14="http://schemas.microsoft.com/office/powerpoint/2010/main" val="2496585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Given all these principles how can we </a:t>
            </a:r>
            <a:r>
              <a:rPr lang="en-US" baseline="0" dirty="0" err="1" smtClean="0"/>
              <a:t>optimise</a:t>
            </a:r>
            <a:r>
              <a:rPr lang="en-US" baseline="0" dirty="0" smtClean="0"/>
              <a:t> our design?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27</a:t>
            </a:fld>
            <a:endParaRPr lang="en-GB"/>
          </a:p>
        </p:txBody>
      </p:sp>
    </p:spTree>
    <p:extLst>
      <p:ext uri="{BB962C8B-B14F-4D97-AF65-F5344CB8AC3E}">
        <p14:creationId xmlns:p14="http://schemas.microsoft.com/office/powerpoint/2010/main" val="1387853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last two points refer to how we can tease out brain activity that is attributed to events that occur less than 2s apart in time. </a:t>
            </a:r>
          </a:p>
        </p:txBody>
      </p:sp>
      <p:sp>
        <p:nvSpPr>
          <p:cNvPr id="4" name="Slide Number Placeholder 3"/>
          <p:cNvSpPr>
            <a:spLocks noGrp="1"/>
          </p:cNvSpPr>
          <p:nvPr>
            <p:ph type="sldNum" sz="quarter" idx="10"/>
          </p:nvPr>
        </p:nvSpPr>
        <p:spPr/>
        <p:txBody>
          <a:bodyPr/>
          <a:lstStyle/>
          <a:p>
            <a:fld id="{7B4EA3F5-EFC1-4934-9ED8-6ECFF004756A}" type="slidenum">
              <a:rPr lang="en-GB" smtClean="0"/>
              <a:t>28</a:t>
            </a:fld>
            <a:endParaRPr lang="en-GB"/>
          </a:p>
        </p:txBody>
      </p:sp>
    </p:spTree>
    <p:extLst>
      <p:ext uri="{BB962C8B-B14F-4D97-AF65-F5344CB8AC3E}">
        <p14:creationId xmlns:p14="http://schemas.microsoft.com/office/powerpoint/2010/main" val="493774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Terms</a:t>
            </a:r>
            <a:r>
              <a:rPr lang="en-GB" sz="1200" baseline="0" dirty="0" smtClean="0"/>
              <a:t> that are used to describe features in our model and design, so relevant to both this section and the next. </a:t>
            </a:r>
          </a:p>
          <a:p>
            <a:endParaRPr lang="en-GB" sz="1200" baseline="0" dirty="0" smtClean="0"/>
          </a:p>
          <a:p>
            <a:r>
              <a:rPr lang="en-GB" sz="1200" dirty="0" smtClean="0"/>
              <a:t>Inter-stimulus interval (ISI): time between the offset of one event/epoch and the onset of the next</a:t>
            </a:r>
          </a:p>
          <a:p>
            <a:r>
              <a:rPr lang="en-GB" sz="1200" dirty="0" smtClean="0"/>
              <a:t>Stimulus Onset Asynchrony (SOA): time between onsets of event/epoch</a:t>
            </a:r>
          </a:p>
          <a:p>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29</a:t>
            </a:fld>
            <a:endParaRPr lang="en-GB"/>
          </a:p>
        </p:txBody>
      </p:sp>
    </p:spTree>
    <p:extLst>
      <p:ext uri="{BB962C8B-B14F-4D97-AF65-F5344CB8AC3E}">
        <p14:creationId xmlns:p14="http://schemas.microsoft.com/office/powerpoint/2010/main" val="1958048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think of the HRF as a filter,</a:t>
            </a:r>
            <a:r>
              <a:rPr lang="en-GB" baseline="0" dirty="0" smtClean="0"/>
              <a:t> only allowing signals to pass that have frequencies to pass that correspond to the dominant frequency in the HRF.</a:t>
            </a:r>
          </a:p>
          <a:p>
            <a:r>
              <a:rPr lang="en-GB" dirty="0" smtClean="0"/>
              <a:t>16s</a:t>
            </a:r>
            <a:r>
              <a:rPr lang="en-GB" baseline="0" dirty="0" smtClean="0"/>
              <a:t> SOA is not very efficient. 4s SOA is also inefficient because the high pass filter will remove most of the signal.</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31</a:t>
            </a:fld>
            <a:endParaRPr lang="en-GB"/>
          </a:p>
        </p:txBody>
      </p:sp>
    </p:spTree>
    <p:extLst>
      <p:ext uri="{BB962C8B-B14F-4D97-AF65-F5344CB8AC3E}">
        <p14:creationId xmlns:p14="http://schemas.microsoft.com/office/powerpoint/2010/main" val="2496585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variance in the event onsets</a:t>
            </a:r>
            <a:r>
              <a:rPr lang="en-US" baseline="0" dirty="0" smtClean="0"/>
              <a:t> gives an efficient design.</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32</a:t>
            </a:fld>
            <a:endParaRPr lang="en-GB"/>
          </a:p>
        </p:txBody>
      </p:sp>
    </p:spTree>
    <p:extLst>
      <p:ext uri="{BB962C8B-B14F-4D97-AF65-F5344CB8AC3E}">
        <p14:creationId xmlns:p14="http://schemas.microsoft.com/office/powerpoint/2010/main" val="1135258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Fusiform face area</a:t>
            </a:r>
            <a:r>
              <a:rPr lang="en-US" baseline="0" dirty="0" smtClean="0"/>
              <a:t> (FFA) codes for faces while </a:t>
            </a:r>
            <a:r>
              <a:rPr lang="en-US" baseline="0" dirty="0" err="1" smtClean="0"/>
              <a:t>parahippocampal</a:t>
            </a:r>
            <a:r>
              <a:rPr lang="en-US" baseline="0" dirty="0" smtClean="0"/>
              <a:t> place area (PPA) codes for scenes. </a:t>
            </a:r>
          </a:p>
          <a:p>
            <a:r>
              <a:rPr lang="en-US" baseline="0" dirty="0" smtClean="0"/>
              <a:t>Double dissociation: evidence for </a:t>
            </a:r>
            <a:r>
              <a:rPr lang="en-US" baseline="0" dirty="0" err="1" smtClean="0"/>
              <a:t>specialisation</a:t>
            </a:r>
            <a:r>
              <a:rPr lang="en-US" baseline="0" dirty="0" smtClean="0"/>
              <a:t> of function to different brain areas.</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4</a:t>
            </a:fld>
            <a:endParaRPr lang="en-GB"/>
          </a:p>
        </p:txBody>
      </p:sp>
    </p:spTree>
    <p:extLst>
      <p:ext uri="{BB962C8B-B14F-4D97-AF65-F5344CB8AC3E}">
        <p14:creationId xmlns:p14="http://schemas.microsoft.com/office/powerpoint/2010/main" val="2048249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Blocks of 4s</a:t>
            </a:r>
            <a:r>
              <a:rPr lang="en-US" baseline="0" dirty="0" smtClean="0"/>
              <a:t> alternative with 20s of rest.</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33</a:t>
            </a:fld>
            <a:endParaRPr lang="en-GB"/>
          </a:p>
        </p:txBody>
      </p:sp>
    </p:spTree>
    <p:extLst>
      <p:ext uri="{BB962C8B-B14F-4D97-AF65-F5344CB8AC3E}">
        <p14:creationId xmlns:p14="http://schemas.microsoft.com/office/powerpoint/2010/main" val="3434120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can use a </a:t>
            </a:r>
            <a:r>
              <a:rPr lang="en-US" baseline="0" dirty="0" err="1" smtClean="0"/>
              <a:t>fourier</a:t>
            </a:r>
            <a:r>
              <a:rPr lang="en-US" baseline="0" dirty="0" smtClean="0"/>
              <a:t> analysis to assess the efficiency of a design: taking the </a:t>
            </a:r>
            <a:r>
              <a:rPr lang="en-US" baseline="0" dirty="0" err="1" smtClean="0"/>
              <a:t>fourier</a:t>
            </a:r>
            <a:r>
              <a:rPr lang="en-US" baseline="0" dirty="0" smtClean="0"/>
              <a:t> transform of each of these functions on the top row gives the functions on the bottom row. This is a helpful approach as </a:t>
            </a:r>
            <a:r>
              <a:rPr lang="en-US" dirty="0" smtClean="0"/>
              <a:t>convolution in time is equivalent to a multiplication in frequency space. We can assess the</a:t>
            </a:r>
            <a:r>
              <a:rPr lang="en-US" baseline="0" dirty="0" smtClean="0"/>
              <a:t> frequencies of our design and then consider the HRF as a low pass filter that will attenuate the high frequencies in our design. This means that repeating the same stimulus every 4s, as in the example above, is very inefficient. </a:t>
            </a:r>
            <a:endParaRPr lang="en-US" dirty="0" smtClean="0"/>
          </a:p>
          <a:p>
            <a:endParaRPr lang="en-US" baseline="0" dirty="0" smtClean="0"/>
          </a:p>
          <a:p>
            <a:r>
              <a:rPr lang="en-US" baseline="0" dirty="0" smtClean="0"/>
              <a:t>The square wave has a dominant frequency plus a series of harmonics. You can see that the dominant frequency of the blocked design can get past the filtering that the HRF applies to our stimulus design. So it is the predominant low frequency of a blocked design (though not too low!) that makes the design efficient.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34</a:t>
            </a:fld>
            <a:endParaRPr lang="en-GB"/>
          </a:p>
        </p:txBody>
      </p:sp>
    </p:spTree>
    <p:extLst>
      <p:ext uri="{BB962C8B-B14F-4D97-AF65-F5344CB8AC3E}">
        <p14:creationId xmlns:p14="http://schemas.microsoft.com/office/powerpoint/2010/main" val="1760461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Spread</a:t>
            </a:r>
            <a:r>
              <a:rPr lang="en-US" baseline="0" dirty="0" smtClean="0"/>
              <a:t> the power across frequency bands, allows for more signal to be recovered. So this is another way of considering the advantage of having a jittered ITI.</a:t>
            </a:r>
          </a:p>
          <a:p>
            <a:endParaRPr lang="en-US" baseline="0" dirty="0" smtClean="0"/>
          </a:p>
          <a:p>
            <a:r>
              <a:rPr lang="en-US" baseline="0" dirty="0" smtClean="0"/>
              <a:t>But how do we estimate design efficiency formally?</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35</a:t>
            </a:fld>
            <a:endParaRPr lang="en-GB"/>
          </a:p>
        </p:txBody>
      </p:sp>
    </p:spTree>
    <p:extLst>
      <p:ext uri="{BB962C8B-B14F-4D97-AF65-F5344CB8AC3E}">
        <p14:creationId xmlns:p14="http://schemas.microsoft.com/office/powerpoint/2010/main" val="575635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smtClean="0"/>
              <a:t>How can we maximise our t</a:t>
            </a:r>
            <a:r>
              <a:rPr lang="en-GB" i="1" baseline="0" dirty="0" smtClean="0"/>
              <a:t> value? We want to minimise the variance, so this is the contrast weighted variance. We assume that the noise </a:t>
            </a:r>
            <a:r>
              <a:rPr lang="en-GB" i="1" dirty="0" smtClean="0"/>
              <a:t>sigma^2</a:t>
            </a:r>
            <a:r>
              <a:rPr lang="en-GB" dirty="0" smtClean="0"/>
              <a:t> is not</a:t>
            </a:r>
            <a:r>
              <a:rPr lang="en-GB" baseline="0" dirty="0" smtClean="0"/>
              <a:t> affected by changes in X. We can change the design matrix for a given contrast to optimise the efficiency. </a:t>
            </a:r>
            <a:endParaRPr lang="en-GB" dirty="0" smtClean="0"/>
          </a:p>
          <a:p>
            <a:endParaRPr lang="en-GB" dirty="0" smtClean="0"/>
          </a:p>
          <a:p>
            <a:r>
              <a:rPr lang="en-GB" dirty="0" smtClean="0"/>
              <a:t>e</a:t>
            </a:r>
            <a:r>
              <a:rPr lang="en-GB" baseline="0" dirty="0" smtClean="0"/>
              <a:t> is a relative measure (no units</a:t>
            </a:r>
            <a:r>
              <a:rPr lang="en-GB" baseline="0" dirty="0" smtClean="0"/>
              <a:t>).</a:t>
            </a:r>
          </a:p>
          <a:p>
            <a:endParaRPr lang="en-GB" baseline="0" dirty="0" smtClean="0"/>
          </a:p>
          <a:p>
            <a:r>
              <a:rPr lang="en-GB" baseline="0" dirty="0" smtClean="0"/>
              <a:t>Covariance given the contrast: If two </a:t>
            </a:r>
            <a:r>
              <a:rPr lang="en-GB" baseline="0" dirty="0" err="1" smtClean="0"/>
              <a:t>regressors</a:t>
            </a:r>
            <a:r>
              <a:rPr lang="en-GB" baseline="0" dirty="0" smtClean="0"/>
              <a:t> are </a:t>
            </a:r>
            <a:r>
              <a:rPr lang="en-GB" baseline="0" dirty="0" err="1" smtClean="0"/>
              <a:t>anticorrelated</a:t>
            </a:r>
            <a:r>
              <a:rPr lang="en-GB" baseline="0" dirty="0" smtClean="0"/>
              <a:t> then contrast a-b is very efficient as it captures a large amount of variance. But contrast </a:t>
            </a:r>
            <a:r>
              <a:rPr lang="en-GB" baseline="0" dirty="0" err="1" smtClean="0"/>
              <a:t>a+b</a:t>
            </a:r>
            <a:r>
              <a:rPr lang="en-GB" baseline="0" dirty="0" smtClean="0"/>
              <a:t> is very inefficient. Randomised SOAs (or SOA + null events) effectively minimise temporal correlations between </a:t>
            </a:r>
            <a:r>
              <a:rPr lang="en-GB" baseline="0" dirty="0" err="1" smtClean="0"/>
              <a:t>regressors</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36</a:t>
            </a:fld>
            <a:endParaRPr lang="en-GB"/>
          </a:p>
        </p:txBody>
      </p:sp>
    </p:spTree>
    <p:extLst>
      <p:ext uri="{BB962C8B-B14F-4D97-AF65-F5344CB8AC3E}">
        <p14:creationId xmlns:p14="http://schemas.microsoft.com/office/powerpoint/2010/main" val="1166667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want to know both the timing and the order</a:t>
            </a:r>
            <a:r>
              <a:rPr lang="en-GB" baseline="0" dirty="0" smtClean="0"/>
              <a:t> of the stimuli presentation. </a:t>
            </a:r>
            <a:r>
              <a:rPr lang="en-GB" dirty="0" smtClean="0"/>
              <a:t>We want to know where in the brain responds to faces (face vs baseline) and where, within this region, is there a differential effect for happy vs sad?</a:t>
            </a:r>
          </a:p>
          <a:p>
            <a:r>
              <a:rPr lang="en-GB" dirty="0" smtClean="0"/>
              <a:t>For each event there</a:t>
            </a:r>
            <a:r>
              <a:rPr lang="en-GB" baseline="0" dirty="0" smtClean="0"/>
              <a:t> is 50% probability of A occurring and 50% probability of B occurring.</a:t>
            </a:r>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37</a:t>
            </a:fld>
            <a:endParaRPr lang="en-GB"/>
          </a:p>
        </p:txBody>
      </p:sp>
    </p:spTree>
    <p:extLst>
      <p:ext uri="{BB962C8B-B14F-4D97-AF65-F5344CB8AC3E}">
        <p14:creationId xmlns:p14="http://schemas.microsoft.com/office/powerpoint/2010/main" val="406024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for the difference</a:t>
            </a:r>
            <a:r>
              <a:rPr lang="en-GB" baseline="0" dirty="0" smtClean="0"/>
              <a:t> effect remember that </a:t>
            </a:r>
            <a:r>
              <a:rPr lang="en-GB" dirty="0" smtClean="0"/>
              <a:t>under linear assumptions there is the issue of saturation at short SOAs</a:t>
            </a:r>
            <a:endParaRPr lang="en-US" dirty="0"/>
          </a:p>
        </p:txBody>
      </p:sp>
      <p:sp>
        <p:nvSpPr>
          <p:cNvPr id="4" name="Slide Number Placeholder 3"/>
          <p:cNvSpPr>
            <a:spLocks noGrp="1"/>
          </p:cNvSpPr>
          <p:nvPr>
            <p:ph type="sldNum" sz="quarter" idx="10"/>
          </p:nvPr>
        </p:nvSpPr>
        <p:spPr/>
        <p:txBody>
          <a:bodyPr/>
          <a:lstStyle/>
          <a:p>
            <a:fld id="{D3567CF3-E98A-0249-B07F-6DD3E38DD18D}" type="slidenum">
              <a:rPr lang="en-US" smtClean="0"/>
              <a:pPr/>
              <a:t>38</a:t>
            </a:fld>
            <a:endParaRPr lang="en-US"/>
          </a:p>
        </p:txBody>
      </p:sp>
    </p:spTree>
    <p:extLst>
      <p:ext uri="{BB962C8B-B14F-4D97-AF65-F5344CB8AC3E}">
        <p14:creationId xmlns:p14="http://schemas.microsoft.com/office/powerpoint/2010/main" val="414960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Null events are just extensions of the ITI,</a:t>
            </a:r>
            <a:r>
              <a:rPr lang="en-GB" baseline="0" dirty="0" smtClean="0"/>
              <a:t> i.e. fixation cross. T</a:t>
            </a:r>
            <a:r>
              <a:rPr lang="en-GB" dirty="0" smtClean="0"/>
              <a:t>hey simply provide a convenient way of randomising the SOA between the events of interest.</a:t>
            </a:r>
          </a:p>
          <a:p>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39</a:t>
            </a:fld>
            <a:endParaRPr lang="en-GB"/>
          </a:p>
        </p:txBody>
      </p:sp>
    </p:spTree>
    <p:extLst>
      <p:ext uri="{BB962C8B-B14F-4D97-AF65-F5344CB8AC3E}">
        <p14:creationId xmlns:p14="http://schemas.microsoft.com/office/powerpoint/2010/main" val="33905892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Why add null events? The efficiency for detecting the common effect at</a:t>
            </a:r>
            <a:r>
              <a:rPr lang="en-GB" baseline="0" dirty="0" smtClean="0"/>
              <a:t> short SOAs is improved </a:t>
            </a:r>
            <a:r>
              <a:rPr lang="en-GB" dirty="0" smtClean="0"/>
              <a:t>(with a small reduction of efficiency for detecting the differential effect). </a:t>
            </a:r>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40</a:t>
            </a:fld>
            <a:endParaRPr lang="en-GB"/>
          </a:p>
        </p:txBody>
      </p:sp>
    </p:spTree>
    <p:extLst>
      <p:ext uri="{BB962C8B-B14F-4D97-AF65-F5344CB8AC3E}">
        <p14:creationId xmlns:p14="http://schemas.microsoft.com/office/powerpoint/2010/main" val="896829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Saturation: neural or haemodynamic</a:t>
            </a:r>
            <a:r>
              <a:rPr lang="en-GB" baseline="0" dirty="0" smtClean="0"/>
              <a:t> or both</a:t>
            </a:r>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41</a:t>
            </a:fld>
            <a:endParaRPr lang="en-GB"/>
          </a:p>
        </p:txBody>
      </p:sp>
    </p:spTree>
    <p:extLst>
      <p:ext uri="{BB962C8B-B14F-4D97-AF65-F5344CB8AC3E}">
        <p14:creationId xmlns:p14="http://schemas.microsoft.com/office/powerpoint/2010/main" val="1070317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Saturation: neural or haemodynamic</a:t>
            </a:r>
            <a:r>
              <a:rPr lang="en-GB" baseline="0" dirty="0" smtClean="0"/>
              <a:t> or both</a:t>
            </a:r>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42</a:t>
            </a:fld>
            <a:endParaRPr lang="en-GB"/>
          </a:p>
        </p:txBody>
      </p:sp>
    </p:spTree>
    <p:extLst>
      <p:ext uri="{BB962C8B-B14F-4D97-AF65-F5344CB8AC3E}">
        <p14:creationId xmlns:p14="http://schemas.microsoft.com/office/powerpoint/2010/main" val="47798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BOLD response is slow. This is typical for</a:t>
            </a:r>
            <a:r>
              <a:rPr lang="en-US" baseline="0" dirty="0" smtClean="0"/>
              <a:t> primary visual cortex. </a:t>
            </a:r>
            <a:r>
              <a:rPr lang="en-US" dirty="0" smtClean="0"/>
              <a:t>Should we just present one stimulus</a:t>
            </a:r>
            <a:r>
              <a:rPr lang="en-US" baseline="0" dirty="0" smtClean="0"/>
              <a:t> every 25s?</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5</a:t>
            </a:fld>
            <a:endParaRPr lang="en-GB"/>
          </a:p>
        </p:txBody>
      </p:sp>
    </p:spTree>
    <p:extLst>
      <p:ext uri="{BB962C8B-B14F-4D97-AF65-F5344CB8AC3E}">
        <p14:creationId xmlns:p14="http://schemas.microsoft.com/office/powerpoint/2010/main" val="116003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Dominant frequency of the signal is passed by the HRF filter.</a:t>
            </a:r>
          </a:p>
          <a:p>
            <a:r>
              <a:rPr lang="en-US" dirty="0" smtClean="0"/>
              <a:t>0.03Hz is the optimal frequency. Now</a:t>
            </a:r>
            <a:r>
              <a:rPr lang="en-US" baseline="0" dirty="0" smtClean="0"/>
              <a:t> when we convolve a sinusoid which has a single frequency of 0.03Hz we find that it is fully recovered.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46</a:t>
            </a:fld>
            <a:endParaRPr lang="en-GB"/>
          </a:p>
        </p:txBody>
      </p:sp>
    </p:spTree>
    <p:extLst>
      <p:ext uri="{BB962C8B-B14F-4D97-AF65-F5344CB8AC3E}">
        <p14:creationId xmlns:p14="http://schemas.microsoft.com/office/powerpoint/2010/main" val="438172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worth noting here that the difference between timings that arise as a consequence of slice acquisition can be corrected for during pre-processing using slice-time correction. Given that we always collect ventral slices prior to dorsal slices the different regions of the brain are not in synch with each other.  We can correct for this by interpolating what the BODL signal should have been if we fix the timing to a given slice.  But not that the further away from the reference slice you are the more error is introduced as a result of this interpolation. </a:t>
            </a:r>
            <a:endParaRPr lang="en-GB" dirty="0" smtClean="0"/>
          </a:p>
          <a:p>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47</a:t>
            </a:fld>
            <a:endParaRPr lang="en-GB"/>
          </a:p>
        </p:txBody>
      </p:sp>
    </p:spTree>
    <p:extLst>
      <p:ext uri="{BB962C8B-B14F-4D97-AF65-F5344CB8AC3E}">
        <p14:creationId xmlns:p14="http://schemas.microsoft.com/office/powerpoint/2010/main" val="179583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567CF3-E98A-0249-B07F-6DD3E38DD18D}" type="slidenum">
              <a:rPr lang="en-US" smtClean="0"/>
              <a:pPr/>
              <a:t>6</a:t>
            </a:fld>
            <a:endParaRPr lang="en-US"/>
          </a:p>
        </p:txBody>
      </p:sp>
    </p:spTree>
    <p:extLst>
      <p:ext uri="{BB962C8B-B14F-4D97-AF65-F5344CB8AC3E}">
        <p14:creationId xmlns:p14="http://schemas.microsoft.com/office/powerpoint/2010/main" val="3612175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assume that there</a:t>
            </a:r>
            <a:r>
              <a:rPr lang="en-US" baseline="0" dirty="0" smtClean="0"/>
              <a:t> is constant activity in the relevant processing region during the block, which means that the BOLD response isn’t being </a:t>
            </a:r>
            <a:r>
              <a:rPr lang="en-US" baseline="0" dirty="0" err="1" smtClean="0"/>
              <a:t>explictly</a:t>
            </a:r>
            <a:r>
              <a:rPr lang="en-US" baseline="0" dirty="0" smtClean="0"/>
              <a:t> modelled. </a:t>
            </a:r>
            <a:r>
              <a:rPr lang="en-US" dirty="0" smtClean="0"/>
              <a:t>Block designs have statistical power. But in general they</a:t>
            </a:r>
            <a:r>
              <a:rPr lang="en-US" baseline="0" dirty="0" smtClean="0"/>
              <a:t> can only be used to answer very simple research questions, most of which have already been addressed.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7</a:t>
            </a:fld>
            <a:endParaRPr lang="en-GB"/>
          </a:p>
        </p:txBody>
      </p:sp>
    </p:spTree>
    <p:extLst>
      <p:ext uri="{BB962C8B-B14F-4D97-AF65-F5344CB8AC3E}">
        <p14:creationId xmlns:p14="http://schemas.microsoft.com/office/powerpoint/2010/main" val="459575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Modeling: events in a GLM, the BOLD response, convolution models, and temporal basis functions. Timing issues where solutions exist.</a:t>
            </a:r>
          </a:p>
          <a:p>
            <a:r>
              <a:rPr lang="en-US" baseline="0" dirty="0" smtClean="0"/>
              <a:t>Given all these principles how can we </a:t>
            </a:r>
            <a:r>
              <a:rPr lang="en-US" baseline="0" dirty="0" err="1" smtClean="0"/>
              <a:t>optimise</a:t>
            </a:r>
            <a:r>
              <a:rPr lang="en-US" baseline="0" dirty="0" smtClean="0"/>
              <a:t> our design?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8</a:t>
            </a:fld>
            <a:endParaRPr lang="en-GB"/>
          </a:p>
        </p:txBody>
      </p:sp>
    </p:spTree>
    <p:extLst>
      <p:ext uri="{BB962C8B-B14F-4D97-AF65-F5344CB8AC3E}">
        <p14:creationId xmlns:p14="http://schemas.microsoft.com/office/powerpoint/2010/main" val="1928515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Blocked design:</a:t>
            </a:r>
            <a:r>
              <a:rPr lang="en-GB" baseline="0" dirty="0" smtClean="0"/>
              <a:t> a</a:t>
            </a:r>
            <a:r>
              <a:rPr lang="en-GB" dirty="0" smtClean="0"/>
              <a:t>ssume constant</a:t>
            </a:r>
            <a:r>
              <a:rPr lang="en-GB" baseline="0" dirty="0" smtClean="0"/>
              <a:t> activity</a:t>
            </a:r>
          </a:p>
          <a:p>
            <a:r>
              <a:rPr lang="en-GB" baseline="0" dirty="0" smtClean="0"/>
              <a:t>Event related: explicitly account for each haemodynamic response. We do have to make some assumptions about what the BOLD response looks like but we are no longer constrained to blocking. </a:t>
            </a:r>
          </a:p>
          <a:p>
            <a:r>
              <a:rPr lang="en-GB" baseline="0" dirty="0" smtClean="0"/>
              <a:t>The main advantage of event related design is that we can randomise the trial order, preventing people from expecting what is coming next. Some cognitive processes just can’t be blocked such as decision making. So there is a strong incentive to use event related design to enable analysis of certain psychological processes. </a:t>
            </a:r>
          </a:p>
          <a:p>
            <a:endParaRPr lang="en-GB" dirty="0"/>
          </a:p>
        </p:txBody>
      </p:sp>
      <p:sp>
        <p:nvSpPr>
          <p:cNvPr id="4" name="Slide Number Placeholder 3"/>
          <p:cNvSpPr>
            <a:spLocks noGrp="1"/>
          </p:cNvSpPr>
          <p:nvPr>
            <p:ph type="sldNum" sz="quarter" idx="10"/>
          </p:nvPr>
        </p:nvSpPr>
        <p:spPr/>
        <p:txBody>
          <a:bodyPr/>
          <a:lstStyle/>
          <a:p>
            <a:fld id="{7B4EA3F5-EFC1-4934-9ED8-6ECFF004756A}" type="slidenum">
              <a:rPr lang="en-GB" smtClean="0"/>
              <a:t>9</a:t>
            </a:fld>
            <a:endParaRPr lang="en-GB"/>
          </a:p>
        </p:txBody>
      </p:sp>
    </p:spTree>
    <p:extLst>
      <p:ext uri="{BB962C8B-B14F-4D97-AF65-F5344CB8AC3E}">
        <p14:creationId xmlns:p14="http://schemas.microsoft.com/office/powerpoint/2010/main" val="4228330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assess the response to events that are only classified post-hoc.</a:t>
            </a:r>
            <a:r>
              <a:rPr lang="en-US" baseline="0" dirty="0" smtClean="0"/>
              <a:t> For example, show people words in the scanner and only after scanning classify these trials into remembered or forgotten. </a:t>
            </a:r>
          </a:p>
          <a:p>
            <a:r>
              <a:rPr lang="en-US" baseline="0" dirty="0" smtClean="0"/>
              <a:t>They found significant encoding effects in prefrontal regions, left </a:t>
            </a:r>
            <a:r>
              <a:rPr lang="en-US" baseline="0" dirty="0" err="1" smtClean="0"/>
              <a:t>parahippocampal</a:t>
            </a:r>
            <a:r>
              <a:rPr lang="en-US" baseline="0" dirty="0" smtClean="0"/>
              <a:t> and fusiform </a:t>
            </a:r>
            <a:r>
              <a:rPr lang="en-US" baseline="0" dirty="0" err="1" smtClean="0"/>
              <a:t>gyrus</a:t>
            </a:r>
            <a:r>
              <a:rPr lang="en-US" baseline="0" dirty="0" smtClean="0"/>
              <a:t>.</a:t>
            </a:r>
          </a:p>
          <a:p>
            <a:r>
              <a:rPr lang="en-US" baseline="0" dirty="0" smtClean="0"/>
              <a:t>Therefore event related modeling allows you to classify trial types according to some </a:t>
            </a:r>
            <a:r>
              <a:rPr lang="en-US" baseline="0" dirty="0" err="1" smtClean="0"/>
              <a:t>behavioural</a:t>
            </a:r>
            <a:r>
              <a:rPr lang="en-US" baseline="0" dirty="0" smtClean="0"/>
              <a:t> measure that isn’t available at the time of scanning. </a:t>
            </a:r>
            <a:endParaRPr lang="en-US" dirty="0"/>
          </a:p>
        </p:txBody>
      </p:sp>
      <p:sp>
        <p:nvSpPr>
          <p:cNvPr id="4" name="Slide Number Placeholder 3"/>
          <p:cNvSpPr>
            <a:spLocks noGrp="1"/>
          </p:cNvSpPr>
          <p:nvPr>
            <p:ph type="sldNum" sz="quarter" idx="10"/>
          </p:nvPr>
        </p:nvSpPr>
        <p:spPr/>
        <p:txBody>
          <a:bodyPr/>
          <a:lstStyle/>
          <a:p>
            <a:fld id="{7B4EA3F5-EFC1-4934-9ED8-6ECFF004756A}" type="slidenum">
              <a:rPr lang="en-GB" smtClean="0"/>
              <a:t>10</a:t>
            </a:fld>
            <a:endParaRPr lang="en-GB"/>
          </a:p>
        </p:txBody>
      </p:sp>
    </p:spTree>
    <p:extLst>
      <p:ext uri="{BB962C8B-B14F-4D97-AF65-F5344CB8AC3E}">
        <p14:creationId xmlns:p14="http://schemas.microsoft.com/office/powerpoint/2010/main" val="1118372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3259258-52F1-4B0A-B781-6E294BFEE66A}" type="datetimeFigureOut">
              <a:rPr lang="en-GB" smtClean="0"/>
              <a:t>13/10/2017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0DD831-9766-4B50-9B72-5F28BBCF2166}" type="slidenum">
              <a:rPr lang="en-GB" smtClean="0"/>
              <a:t>‹#›</a:t>
            </a:fld>
            <a:endParaRPr lang="en-GB"/>
          </a:p>
        </p:txBody>
      </p:sp>
    </p:spTree>
    <p:extLst>
      <p:ext uri="{BB962C8B-B14F-4D97-AF65-F5344CB8AC3E}">
        <p14:creationId xmlns:p14="http://schemas.microsoft.com/office/powerpoint/2010/main" val="1168784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259258-52F1-4B0A-B781-6E294BFEE66A}" type="datetimeFigureOut">
              <a:rPr lang="en-GB" smtClean="0"/>
              <a:t>13/10/2017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0DD831-9766-4B50-9B72-5F28BBCF2166}" type="slidenum">
              <a:rPr lang="en-GB" smtClean="0"/>
              <a:t>‹#›</a:t>
            </a:fld>
            <a:endParaRPr lang="en-GB"/>
          </a:p>
        </p:txBody>
      </p:sp>
    </p:spTree>
    <p:extLst>
      <p:ext uri="{BB962C8B-B14F-4D97-AF65-F5344CB8AC3E}">
        <p14:creationId xmlns:p14="http://schemas.microsoft.com/office/powerpoint/2010/main" val="2725176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259258-52F1-4B0A-B781-6E294BFEE66A}" type="datetimeFigureOut">
              <a:rPr lang="en-GB" smtClean="0"/>
              <a:t>13/10/2017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0DD831-9766-4B50-9B72-5F28BBCF2166}" type="slidenum">
              <a:rPr lang="en-GB" smtClean="0"/>
              <a:t>‹#›</a:t>
            </a:fld>
            <a:endParaRPr lang="en-GB"/>
          </a:p>
        </p:txBody>
      </p:sp>
    </p:spTree>
    <p:extLst>
      <p:ext uri="{BB962C8B-B14F-4D97-AF65-F5344CB8AC3E}">
        <p14:creationId xmlns:p14="http://schemas.microsoft.com/office/powerpoint/2010/main" val="193920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3259258-52F1-4B0A-B781-6E294BFEE66A}" type="datetimeFigureOut">
              <a:rPr lang="en-GB" smtClean="0"/>
              <a:t>13/10/2017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0DD831-9766-4B50-9B72-5F28BBCF2166}" type="slidenum">
              <a:rPr lang="en-GB" smtClean="0"/>
              <a:t>‹#›</a:t>
            </a:fld>
            <a:endParaRPr lang="en-GB"/>
          </a:p>
        </p:txBody>
      </p:sp>
    </p:spTree>
    <p:extLst>
      <p:ext uri="{BB962C8B-B14F-4D97-AF65-F5344CB8AC3E}">
        <p14:creationId xmlns:p14="http://schemas.microsoft.com/office/powerpoint/2010/main" val="293652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259258-52F1-4B0A-B781-6E294BFEE66A}" type="datetimeFigureOut">
              <a:rPr lang="en-GB" smtClean="0"/>
              <a:t>13/10/2017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C0DD831-9766-4B50-9B72-5F28BBCF2166}" type="slidenum">
              <a:rPr lang="en-GB" smtClean="0"/>
              <a:t>‹#›</a:t>
            </a:fld>
            <a:endParaRPr lang="en-GB"/>
          </a:p>
        </p:txBody>
      </p:sp>
    </p:spTree>
    <p:extLst>
      <p:ext uri="{BB962C8B-B14F-4D97-AF65-F5344CB8AC3E}">
        <p14:creationId xmlns:p14="http://schemas.microsoft.com/office/powerpoint/2010/main" val="1543407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3259258-52F1-4B0A-B781-6E294BFEE66A}" type="datetimeFigureOut">
              <a:rPr lang="en-GB" smtClean="0"/>
              <a:t>13/10/2017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0DD831-9766-4B50-9B72-5F28BBCF2166}" type="slidenum">
              <a:rPr lang="en-GB" smtClean="0"/>
              <a:t>‹#›</a:t>
            </a:fld>
            <a:endParaRPr lang="en-GB"/>
          </a:p>
        </p:txBody>
      </p:sp>
    </p:spTree>
    <p:extLst>
      <p:ext uri="{BB962C8B-B14F-4D97-AF65-F5344CB8AC3E}">
        <p14:creationId xmlns:p14="http://schemas.microsoft.com/office/powerpoint/2010/main" val="244982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3259258-52F1-4B0A-B781-6E294BFEE66A}" type="datetimeFigureOut">
              <a:rPr lang="en-GB" smtClean="0"/>
              <a:t>13/10/2017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C0DD831-9766-4B50-9B72-5F28BBCF2166}" type="slidenum">
              <a:rPr lang="en-GB" smtClean="0"/>
              <a:t>‹#›</a:t>
            </a:fld>
            <a:endParaRPr lang="en-GB"/>
          </a:p>
        </p:txBody>
      </p:sp>
    </p:spTree>
    <p:extLst>
      <p:ext uri="{BB962C8B-B14F-4D97-AF65-F5344CB8AC3E}">
        <p14:creationId xmlns:p14="http://schemas.microsoft.com/office/powerpoint/2010/main" val="2753706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3259258-52F1-4B0A-B781-6E294BFEE66A}" type="datetimeFigureOut">
              <a:rPr lang="en-GB" smtClean="0"/>
              <a:t>13/10/2017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C0DD831-9766-4B50-9B72-5F28BBCF2166}" type="slidenum">
              <a:rPr lang="en-GB" smtClean="0"/>
              <a:t>‹#›</a:t>
            </a:fld>
            <a:endParaRPr lang="en-GB"/>
          </a:p>
        </p:txBody>
      </p:sp>
    </p:spTree>
    <p:extLst>
      <p:ext uri="{BB962C8B-B14F-4D97-AF65-F5344CB8AC3E}">
        <p14:creationId xmlns:p14="http://schemas.microsoft.com/office/powerpoint/2010/main" val="4099739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259258-52F1-4B0A-B781-6E294BFEE66A}" type="datetimeFigureOut">
              <a:rPr lang="en-GB" smtClean="0"/>
              <a:t>13/10/2017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C0DD831-9766-4B50-9B72-5F28BBCF2166}" type="slidenum">
              <a:rPr lang="en-GB" smtClean="0"/>
              <a:t>‹#›</a:t>
            </a:fld>
            <a:endParaRPr lang="en-GB"/>
          </a:p>
        </p:txBody>
      </p:sp>
    </p:spTree>
    <p:extLst>
      <p:ext uri="{BB962C8B-B14F-4D97-AF65-F5344CB8AC3E}">
        <p14:creationId xmlns:p14="http://schemas.microsoft.com/office/powerpoint/2010/main" val="1858943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259258-52F1-4B0A-B781-6E294BFEE66A}" type="datetimeFigureOut">
              <a:rPr lang="en-GB" smtClean="0"/>
              <a:t>13/10/2017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0DD831-9766-4B50-9B72-5F28BBCF2166}" type="slidenum">
              <a:rPr lang="en-GB" smtClean="0"/>
              <a:t>‹#›</a:t>
            </a:fld>
            <a:endParaRPr lang="en-GB"/>
          </a:p>
        </p:txBody>
      </p:sp>
    </p:spTree>
    <p:extLst>
      <p:ext uri="{BB962C8B-B14F-4D97-AF65-F5344CB8AC3E}">
        <p14:creationId xmlns:p14="http://schemas.microsoft.com/office/powerpoint/2010/main" val="1489816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259258-52F1-4B0A-B781-6E294BFEE66A}" type="datetimeFigureOut">
              <a:rPr lang="en-GB" smtClean="0"/>
              <a:t>13/10/2017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C0DD831-9766-4B50-9B72-5F28BBCF2166}" type="slidenum">
              <a:rPr lang="en-GB" smtClean="0"/>
              <a:t>‹#›</a:t>
            </a:fld>
            <a:endParaRPr lang="en-GB"/>
          </a:p>
        </p:txBody>
      </p:sp>
    </p:spTree>
    <p:extLst>
      <p:ext uri="{BB962C8B-B14F-4D97-AF65-F5344CB8AC3E}">
        <p14:creationId xmlns:p14="http://schemas.microsoft.com/office/powerpoint/2010/main" val="39590924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59258-52F1-4B0A-B781-6E294BFEE66A}" type="datetimeFigureOut">
              <a:rPr lang="en-GB" smtClean="0"/>
              <a:t>13/10/2017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0DD831-9766-4B50-9B72-5F28BBCF2166}" type="slidenum">
              <a:rPr lang="en-GB" smtClean="0"/>
              <a:t>‹#›</a:t>
            </a:fld>
            <a:endParaRPr lang="en-GB"/>
          </a:p>
        </p:txBody>
      </p:sp>
    </p:spTree>
    <p:extLst>
      <p:ext uri="{BB962C8B-B14F-4D97-AF65-F5344CB8AC3E}">
        <p14:creationId xmlns:p14="http://schemas.microsoft.com/office/powerpoint/2010/main" val="2812242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9" Type="http://schemas.openxmlformats.org/officeDocument/2006/relationships/oleObject" Target="../embeddings/oleObject4.bin"/><Relationship Id="rId20" Type="http://schemas.openxmlformats.org/officeDocument/2006/relationships/image" Target="../media/image22.wmf"/><Relationship Id="rId21" Type="http://schemas.openxmlformats.org/officeDocument/2006/relationships/oleObject" Target="../embeddings/oleObject11.bin"/><Relationship Id="rId22" Type="http://schemas.openxmlformats.org/officeDocument/2006/relationships/image" Target="../media/image23.wmf"/><Relationship Id="rId23" Type="http://schemas.openxmlformats.org/officeDocument/2006/relationships/oleObject" Target="../embeddings/oleObject12.bin"/><Relationship Id="rId24" Type="http://schemas.openxmlformats.org/officeDocument/2006/relationships/image" Target="../media/image24.wmf"/><Relationship Id="rId10" Type="http://schemas.openxmlformats.org/officeDocument/2006/relationships/image" Target="../media/image18.wmf"/><Relationship Id="rId11" Type="http://schemas.openxmlformats.org/officeDocument/2006/relationships/oleObject" Target="../embeddings/oleObject5.bin"/><Relationship Id="rId12" Type="http://schemas.openxmlformats.org/officeDocument/2006/relationships/oleObject" Target="../embeddings/oleObject6.bin"/><Relationship Id="rId13" Type="http://schemas.openxmlformats.org/officeDocument/2006/relationships/image" Target="../media/image19.wmf"/><Relationship Id="rId14" Type="http://schemas.openxmlformats.org/officeDocument/2006/relationships/oleObject" Target="../embeddings/oleObject7.bin"/><Relationship Id="rId15" Type="http://schemas.openxmlformats.org/officeDocument/2006/relationships/oleObject" Target="../embeddings/oleObject8.bin"/><Relationship Id="rId16" Type="http://schemas.openxmlformats.org/officeDocument/2006/relationships/image" Target="../media/image20.wmf"/><Relationship Id="rId17" Type="http://schemas.openxmlformats.org/officeDocument/2006/relationships/oleObject" Target="../embeddings/oleObject9.bin"/><Relationship Id="rId18" Type="http://schemas.openxmlformats.org/officeDocument/2006/relationships/image" Target="../media/image21.wmf"/><Relationship Id="rId19" Type="http://schemas.openxmlformats.org/officeDocument/2006/relationships/oleObject" Target="../embeddings/oleObject10.bin"/><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oleObject" Target="../embeddings/oleObject1.bin"/><Relationship Id="rId4" Type="http://schemas.openxmlformats.org/officeDocument/2006/relationships/image" Target="../media/image15.wmf"/><Relationship Id="rId5" Type="http://schemas.openxmlformats.org/officeDocument/2006/relationships/oleObject" Target="../embeddings/oleObject2.bin"/><Relationship Id="rId6" Type="http://schemas.openxmlformats.org/officeDocument/2006/relationships/image" Target="../media/image16.wmf"/><Relationship Id="rId7" Type="http://schemas.openxmlformats.org/officeDocument/2006/relationships/oleObject" Target="../embeddings/oleObject3.bin"/><Relationship Id="rId8" Type="http://schemas.openxmlformats.org/officeDocument/2006/relationships/image" Target="../media/image17.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13.bin"/><Relationship Id="rId5" Type="http://schemas.openxmlformats.org/officeDocument/2006/relationships/image" Target="../media/image18.wmf"/><Relationship Id="rId6" Type="http://schemas.openxmlformats.org/officeDocument/2006/relationships/oleObject" Target="../embeddings/oleObject14.bin"/><Relationship Id="rId7" Type="http://schemas.openxmlformats.org/officeDocument/2006/relationships/image" Target="../media/image20.wmf"/><Relationship Id="rId8"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15.bin"/><Relationship Id="rId5" Type="http://schemas.openxmlformats.org/officeDocument/2006/relationships/image" Target="../media/image48.emf"/><Relationship Id="rId6" Type="http://schemas.openxmlformats.org/officeDocument/2006/relationships/oleObject" Target="../embeddings/oleObject16.bin"/><Relationship Id="rId7" Type="http://schemas.openxmlformats.org/officeDocument/2006/relationships/image" Target="../media/image49.wmf"/><Relationship Id="rId8" Type="http://schemas.openxmlformats.org/officeDocument/2006/relationships/oleObject" Target="../embeddings/oleObject17.bin"/><Relationship Id="rId9" Type="http://schemas.openxmlformats.org/officeDocument/2006/relationships/image" Target="../media/image50.emf"/><Relationship Id="rId10" Type="http://schemas.openxmlformats.org/officeDocument/2006/relationships/oleObject" Target="../embeddings/oleObject18.bin"/><Relationship Id="rId11" Type="http://schemas.openxmlformats.org/officeDocument/2006/relationships/image" Target="../media/image5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fil.ion.ucl.ac.uk/spm/course/video/" TargetMode="External"/><Relationship Id="rId4" Type="http://schemas.openxmlformats.org/officeDocument/2006/relationships/hyperlink" Target="http://mindhive.mit.edu/imaging" TargetMode="External"/><Relationship Id="rId1" Type="http://schemas.openxmlformats.org/officeDocument/2006/relationships/slideLayout" Target="../slideLayouts/slideLayout2.xml"/><Relationship Id="rId2" Type="http://schemas.openxmlformats.org/officeDocument/2006/relationships/hyperlink" Target="http://www.fil.ion.ucl.ac.uk/spm/doc/"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831" y="1426986"/>
            <a:ext cx="8617526" cy="3416320"/>
          </a:xfrm>
          <a:prstGeom prst="rect">
            <a:avLst/>
          </a:prstGeom>
          <a:noFill/>
        </p:spPr>
        <p:txBody>
          <a:bodyPr wrap="square" rtlCol="0">
            <a:spAutoFit/>
          </a:bodyPr>
          <a:lstStyle/>
          <a:p>
            <a:pPr algn="ctr"/>
            <a:r>
              <a:rPr lang="en-US" sz="2400" dirty="0" smtClean="0"/>
              <a:t>SPM course at the </a:t>
            </a:r>
            <a:r>
              <a:rPr lang="en-US" sz="2400" dirty="0" err="1" smtClean="0"/>
              <a:t>Wellcome</a:t>
            </a:r>
            <a:r>
              <a:rPr lang="en-US" sz="2400" dirty="0" smtClean="0"/>
              <a:t> Trust Centre for Neuroimaging</a:t>
            </a:r>
            <a:endParaRPr lang="en-US" sz="2400" dirty="0"/>
          </a:p>
          <a:p>
            <a:pPr algn="ctr"/>
            <a:r>
              <a:rPr lang="en-US" sz="2400" dirty="0" smtClean="0"/>
              <a:t>13</a:t>
            </a:r>
            <a:r>
              <a:rPr lang="en-US" sz="2400" baseline="30000" dirty="0" smtClean="0"/>
              <a:t>th</a:t>
            </a:r>
            <a:r>
              <a:rPr lang="en-US" sz="2400" dirty="0" smtClean="0"/>
              <a:t> October </a:t>
            </a:r>
            <a:r>
              <a:rPr lang="en-GB" sz="2400" dirty="0" smtClean="0"/>
              <a:t>2017</a:t>
            </a:r>
            <a:endParaRPr lang="en-GB" sz="2400" dirty="0"/>
          </a:p>
          <a:p>
            <a:pPr algn="ctr"/>
            <a:endParaRPr lang="en-GB" sz="2400" b="1" i="1" dirty="0" smtClean="0"/>
          </a:p>
          <a:p>
            <a:pPr algn="ctr"/>
            <a:endParaRPr lang="en-GB" sz="2400" b="1" i="1" dirty="0"/>
          </a:p>
          <a:p>
            <a:pPr algn="ctr"/>
            <a:r>
              <a:rPr lang="en-GB" sz="2400" dirty="0"/>
              <a:t>Dr Helen Barron | Junior Research </a:t>
            </a:r>
            <a:r>
              <a:rPr lang="en-GB" sz="2400" dirty="0" smtClean="0"/>
              <a:t>Fellow</a:t>
            </a:r>
          </a:p>
          <a:p>
            <a:pPr algn="ctr"/>
            <a:r>
              <a:rPr lang="en-GB" sz="2400" dirty="0" smtClean="0"/>
              <a:t>University of Oxford</a:t>
            </a:r>
          </a:p>
          <a:p>
            <a:pPr algn="ctr"/>
            <a:r>
              <a:rPr lang="en-GB" sz="2400" dirty="0" smtClean="0"/>
              <a:t>@</a:t>
            </a:r>
            <a:r>
              <a:rPr lang="en-GB" sz="2400" dirty="0" err="1" smtClean="0"/>
              <a:t>HelenCBarron</a:t>
            </a:r>
            <a:endParaRPr lang="en-GB" sz="2400" dirty="0" smtClean="0"/>
          </a:p>
          <a:p>
            <a:pPr algn="ctr"/>
            <a:endParaRPr lang="en-GB" sz="2400" dirty="0" smtClean="0"/>
          </a:p>
          <a:p>
            <a:pPr algn="ctr"/>
            <a:endParaRPr lang="en-GB" sz="2400" dirty="0">
              <a:solidFill>
                <a:schemeClr val="bg1">
                  <a:lumMod val="50000"/>
                </a:schemeClr>
              </a:solidFill>
            </a:endParaRPr>
          </a:p>
        </p:txBody>
      </p:sp>
      <p:pic>
        <p:nvPicPr>
          <p:cNvPr id="6" name="Picture 5" descr="http://www.connectvending.co.uk/wpcms/wp-content/uploads/2015/02/2281_ox_logo_blue_po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3616" y="4766380"/>
            <a:ext cx="1556767" cy="18010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merton.ox.ac.uk/sites/merton.ox.ac.uk/themes/merto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955732"/>
            <a:ext cx="2732849" cy="11534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upload.wikimedia.org/wikipedia/en/thumb/e/e2/UK_Medical_Research_Council_Logo.jpg/230px-UK_Medical_Research_Council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84" y="5124382"/>
            <a:ext cx="2220532" cy="9847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03756" y="44624"/>
            <a:ext cx="3779368" cy="646331"/>
          </a:xfrm>
          <a:prstGeom prst="rect">
            <a:avLst/>
          </a:prstGeom>
          <a:noFill/>
        </p:spPr>
        <p:txBody>
          <a:bodyPr wrap="none" rtlCol="0">
            <a:spAutoFit/>
          </a:bodyPr>
          <a:lstStyle/>
          <a:p>
            <a:r>
              <a:rPr lang="en-GB" sz="3600" b="1" dirty="0" smtClean="0"/>
              <a:t>Event-related fMRI</a:t>
            </a:r>
            <a:endParaRPr lang="en-GB" sz="3600" b="1" dirty="0"/>
          </a:p>
        </p:txBody>
      </p:sp>
      <p:cxnSp>
        <p:nvCxnSpPr>
          <p:cNvPr id="14" name="Straight Connector 13"/>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308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8"/>
          <p:cNvSpPr>
            <a:spLocks noGrp="1" noChangeArrowheads="1"/>
          </p:cNvSpPr>
          <p:nvPr>
            <p:ph idx="1"/>
          </p:nvPr>
        </p:nvSpPr>
        <p:spPr>
          <a:xfrm>
            <a:off x="330200" y="1988840"/>
            <a:ext cx="8489950" cy="3457575"/>
          </a:xfrm>
        </p:spPr>
        <p:txBody>
          <a:bodyPr/>
          <a:lstStyle/>
          <a:p>
            <a:pPr>
              <a:buNone/>
            </a:pPr>
            <a:r>
              <a:rPr lang="en-GB" sz="2400" dirty="0" smtClean="0"/>
              <a:t>Advantages over block designs:</a:t>
            </a:r>
            <a:br>
              <a:rPr lang="en-GB" sz="2400" dirty="0" smtClean="0"/>
            </a:br>
            <a:endParaRPr lang="en-GB" sz="2400" dirty="0" smtClean="0"/>
          </a:p>
          <a:p>
            <a:r>
              <a:rPr lang="en-GB" sz="2400" dirty="0" smtClean="0"/>
              <a:t>Post-hoc classification of trials by the experimenter</a:t>
            </a:r>
          </a:p>
          <a:p>
            <a:pPr lvl="1"/>
            <a:r>
              <a:rPr lang="en-GB" dirty="0" smtClean="0">
                <a:solidFill>
                  <a:schemeClr val="accent5"/>
                </a:solidFill>
              </a:rPr>
              <a:t>e.g. by subsequent memory, Wagner et al., 1998</a:t>
            </a:r>
            <a:endParaRPr lang="en-GB" dirty="0">
              <a:solidFill>
                <a:schemeClr val="accent5"/>
              </a:solidFill>
            </a:endParaRPr>
          </a:p>
        </p:txBody>
      </p:sp>
      <p:grpSp>
        <p:nvGrpSpPr>
          <p:cNvPr id="2" name="Group 1"/>
          <p:cNvGrpSpPr/>
          <p:nvPr/>
        </p:nvGrpSpPr>
        <p:grpSpPr>
          <a:xfrm>
            <a:off x="1331640" y="4077072"/>
            <a:ext cx="6165299" cy="2520280"/>
            <a:chOff x="1331640" y="4077072"/>
            <a:chExt cx="6165299" cy="2520280"/>
          </a:xfrm>
        </p:grpSpPr>
        <p:sp>
          <p:nvSpPr>
            <p:cNvPr id="6" name="TextBox 5"/>
            <p:cNvSpPr txBox="1"/>
            <p:nvPr/>
          </p:nvSpPr>
          <p:spPr>
            <a:xfrm>
              <a:off x="1582389" y="6219003"/>
              <a:ext cx="1080120" cy="369332"/>
            </a:xfrm>
            <a:prstGeom prst="rect">
              <a:avLst/>
            </a:prstGeom>
            <a:noFill/>
          </p:spPr>
          <p:txBody>
            <a:bodyPr wrap="square" rtlCol="0">
              <a:spAutoFit/>
            </a:bodyPr>
            <a:lstStyle/>
            <a:p>
              <a:r>
                <a:rPr lang="en-GB" dirty="0" smtClean="0"/>
                <a:t>750ms</a:t>
              </a:r>
              <a:endParaRPr lang="en-GB" dirty="0"/>
            </a:p>
          </p:txBody>
        </p:sp>
        <p:cxnSp>
          <p:nvCxnSpPr>
            <p:cNvPr id="8" name="Straight Connector 7"/>
            <p:cNvCxnSpPr/>
            <p:nvPr/>
          </p:nvCxnSpPr>
          <p:spPr>
            <a:xfrm>
              <a:off x="1331640" y="5589240"/>
              <a:ext cx="6048672"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475656" y="5090025"/>
              <a:ext cx="108012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cheese</a:t>
              </a:r>
              <a:endParaRPr lang="en-GB" dirty="0"/>
            </a:p>
          </p:txBody>
        </p:sp>
        <p:sp>
          <p:nvSpPr>
            <p:cNvPr id="11" name="Rectangle 10"/>
            <p:cNvSpPr/>
            <p:nvPr/>
          </p:nvSpPr>
          <p:spPr>
            <a:xfrm>
              <a:off x="2699792" y="5090025"/>
              <a:ext cx="108012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16" name="TextBox 15"/>
            <p:cNvSpPr txBox="1"/>
            <p:nvPr/>
          </p:nvSpPr>
          <p:spPr>
            <a:xfrm>
              <a:off x="2771800" y="6228020"/>
              <a:ext cx="1080120" cy="369332"/>
            </a:xfrm>
            <a:prstGeom prst="rect">
              <a:avLst/>
            </a:prstGeom>
            <a:noFill/>
          </p:spPr>
          <p:txBody>
            <a:bodyPr wrap="square" rtlCol="0">
              <a:spAutoFit/>
            </a:bodyPr>
            <a:lstStyle/>
            <a:p>
              <a:r>
                <a:rPr lang="en-GB" dirty="0" smtClean="0"/>
                <a:t>1250ms</a:t>
              </a:r>
              <a:endParaRPr lang="en-GB" dirty="0"/>
            </a:p>
          </p:txBody>
        </p:sp>
        <p:sp>
          <p:nvSpPr>
            <p:cNvPr id="22" name="Rectangle 21"/>
            <p:cNvSpPr/>
            <p:nvPr/>
          </p:nvSpPr>
          <p:spPr>
            <a:xfrm>
              <a:off x="5508104" y="5085184"/>
              <a:ext cx="108012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
          <p:nvSpPr>
            <p:cNvPr id="23" name="TextBox 22"/>
            <p:cNvSpPr txBox="1"/>
            <p:nvPr/>
          </p:nvSpPr>
          <p:spPr>
            <a:xfrm>
              <a:off x="5580112" y="6223179"/>
              <a:ext cx="1080120" cy="369332"/>
            </a:xfrm>
            <a:prstGeom prst="rect">
              <a:avLst/>
            </a:prstGeom>
            <a:noFill/>
          </p:spPr>
          <p:txBody>
            <a:bodyPr wrap="square" rtlCol="0">
              <a:spAutoFit/>
            </a:bodyPr>
            <a:lstStyle/>
            <a:p>
              <a:r>
                <a:rPr lang="en-GB" dirty="0" smtClean="0"/>
                <a:t>2000ms</a:t>
              </a:r>
              <a:endParaRPr lang="en-GB" dirty="0"/>
            </a:p>
          </p:txBody>
        </p:sp>
        <p:sp>
          <p:nvSpPr>
            <p:cNvPr id="27" name="TextBox 26"/>
            <p:cNvSpPr txBox="1"/>
            <p:nvPr/>
          </p:nvSpPr>
          <p:spPr>
            <a:xfrm>
              <a:off x="6876256" y="5805264"/>
              <a:ext cx="620683" cy="369332"/>
            </a:xfrm>
            <a:prstGeom prst="rect">
              <a:avLst/>
            </a:prstGeom>
            <a:noFill/>
          </p:spPr>
          <p:txBody>
            <a:bodyPr wrap="none" rtlCol="0">
              <a:spAutoFit/>
            </a:bodyPr>
            <a:lstStyle/>
            <a:p>
              <a:r>
                <a:rPr lang="en-GB" i="1" dirty="0" smtClean="0">
                  <a:solidFill>
                    <a:schemeClr val="bg2">
                      <a:lumMod val="75000"/>
                    </a:schemeClr>
                  </a:solidFill>
                </a:rPr>
                <a:t>time</a:t>
              </a:r>
              <a:endParaRPr lang="en-GB" i="1" dirty="0">
                <a:solidFill>
                  <a:schemeClr val="bg2">
                    <a:lumMod val="75000"/>
                  </a:schemeClr>
                </a:solidFill>
              </a:endParaRPr>
            </a:p>
          </p:txBody>
        </p:sp>
        <p:cxnSp>
          <p:nvCxnSpPr>
            <p:cNvPr id="28" name="Straight Connector 27"/>
            <p:cNvCxnSpPr/>
            <p:nvPr/>
          </p:nvCxnSpPr>
          <p:spPr>
            <a:xfrm>
              <a:off x="1403648" y="4803734"/>
              <a:ext cx="237626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547664" y="4297937"/>
              <a:ext cx="2088232" cy="369332"/>
            </a:xfrm>
            <a:prstGeom prst="rect">
              <a:avLst/>
            </a:prstGeom>
            <a:noFill/>
          </p:spPr>
          <p:txBody>
            <a:bodyPr wrap="square" rtlCol="0">
              <a:spAutoFit/>
            </a:bodyPr>
            <a:lstStyle/>
            <a:p>
              <a:r>
                <a:rPr lang="en-GB" dirty="0" smtClean="0"/>
                <a:t>Word trial (2 </a:t>
              </a:r>
              <a:r>
                <a:rPr lang="en-GB" dirty="0" err="1" smtClean="0"/>
                <a:t>secs</a:t>
              </a:r>
              <a:r>
                <a:rPr lang="en-GB" dirty="0" smtClean="0"/>
                <a:t>)</a:t>
              </a:r>
              <a:endParaRPr lang="en-GB" dirty="0"/>
            </a:p>
          </p:txBody>
        </p:sp>
        <p:cxnSp>
          <p:nvCxnSpPr>
            <p:cNvPr id="30" name="Straight Connector 29"/>
            <p:cNvCxnSpPr/>
            <p:nvPr/>
          </p:nvCxnSpPr>
          <p:spPr>
            <a:xfrm>
              <a:off x="5292080" y="4798893"/>
              <a:ext cx="144016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788024" y="4077072"/>
              <a:ext cx="2448272" cy="646331"/>
            </a:xfrm>
            <a:prstGeom prst="rect">
              <a:avLst/>
            </a:prstGeom>
            <a:noFill/>
          </p:spPr>
          <p:txBody>
            <a:bodyPr wrap="square" rtlCol="0">
              <a:spAutoFit/>
            </a:bodyPr>
            <a:lstStyle/>
            <a:p>
              <a:pPr algn="ctr"/>
              <a:r>
                <a:rPr lang="en-GB" dirty="0" smtClean="0"/>
                <a:t>Fixation trial (2 </a:t>
              </a:r>
              <a:r>
                <a:rPr lang="en-GB" dirty="0" err="1" smtClean="0"/>
                <a:t>secs</a:t>
              </a:r>
              <a:r>
                <a:rPr lang="en-GB" dirty="0" smtClean="0"/>
                <a:t>)</a:t>
              </a:r>
            </a:p>
            <a:p>
              <a:pPr algn="ctr"/>
              <a:r>
                <a:rPr lang="en-GB" dirty="0" smtClean="0"/>
                <a:t>“Null event”</a:t>
              </a:r>
            </a:p>
          </p:txBody>
        </p:sp>
      </p:grpSp>
      <p:grpSp>
        <p:nvGrpSpPr>
          <p:cNvPr id="35" name="Group 34"/>
          <p:cNvGrpSpPr/>
          <p:nvPr/>
        </p:nvGrpSpPr>
        <p:grpSpPr>
          <a:xfrm>
            <a:off x="5817391" y="1272124"/>
            <a:ext cx="2837810" cy="1004748"/>
            <a:chOff x="5292080" y="971436"/>
            <a:chExt cx="3600400" cy="1224136"/>
          </a:xfrm>
        </p:grpSpPr>
        <p:sp>
          <p:nvSpPr>
            <p:cNvPr id="36" name="Rectangle 35"/>
            <p:cNvSpPr/>
            <p:nvPr/>
          </p:nvSpPr>
          <p:spPr>
            <a:xfrm>
              <a:off x="5508104"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5868144"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6372200"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6876256"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7380312"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7740352"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8028384"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8460432"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p:cNvCxnSpPr/>
            <p:nvPr/>
          </p:nvCxnSpPr>
          <p:spPr>
            <a:xfrm>
              <a:off x="5292080" y="2195572"/>
              <a:ext cx="360040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03756" y="44624"/>
            <a:ext cx="7753084" cy="646331"/>
          </a:xfrm>
          <a:prstGeom prst="rect">
            <a:avLst/>
          </a:prstGeom>
          <a:noFill/>
        </p:spPr>
        <p:txBody>
          <a:bodyPr wrap="none" rtlCol="0">
            <a:spAutoFit/>
          </a:bodyPr>
          <a:lstStyle/>
          <a:p>
            <a:r>
              <a:rPr lang="en-GB" sz="3600" b="1" dirty="0" smtClean="0"/>
              <a:t>Advantages of event-related designs (1)</a:t>
            </a:r>
            <a:endParaRPr lang="en-GB" sz="3600" b="1" dirty="0"/>
          </a:p>
        </p:txBody>
      </p:sp>
      <p:cxnSp>
        <p:nvCxnSpPr>
          <p:cNvPr id="46" name="Straight Connector 45"/>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059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8"/>
          <p:cNvSpPr>
            <a:spLocks noGrp="1" noChangeArrowheads="1"/>
          </p:cNvSpPr>
          <p:nvPr>
            <p:ph idx="1"/>
          </p:nvPr>
        </p:nvSpPr>
        <p:spPr>
          <a:xfrm>
            <a:off x="327025" y="1988840"/>
            <a:ext cx="8489950" cy="3457575"/>
          </a:xfrm>
        </p:spPr>
        <p:txBody>
          <a:bodyPr/>
          <a:lstStyle/>
          <a:p>
            <a:pPr>
              <a:buNone/>
            </a:pPr>
            <a:r>
              <a:rPr lang="en-GB" sz="2400" dirty="0" smtClean="0"/>
              <a:t>Advantages over block designs:</a:t>
            </a:r>
            <a:br>
              <a:rPr lang="en-GB" sz="2400" dirty="0" smtClean="0"/>
            </a:br>
            <a:endParaRPr lang="en-GB" sz="2400" dirty="0" smtClean="0"/>
          </a:p>
          <a:p>
            <a:r>
              <a:rPr lang="en-GB" sz="2400" dirty="0" smtClean="0"/>
              <a:t>Events which can only be indicated by the participant</a:t>
            </a:r>
          </a:p>
          <a:p>
            <a:pPr lvl="1"/>
            <a:r>
              <a:rPr lang="en-GB" dirty="0" smtClean="0">
                <a:solidFill>
                  <a:schemeClr val="accent5"/>
                </a:solidFill>
              </a:rPr>
              <a:t>e.g. decision making, perceptual changes, </a:t>
            </a:r>
          </a:p>
          <a:p>
            <a:pPr marL="457200" lvl="1" indent="0">
              <a:buNone/>
            </a:pPr>
            <a:r>
              <a:rPr lang="en-GB" dirty="0">
                <a:solidFill>
                  <a:schemeClr val="accent5"/>
                </a:solidFill>
              </a:rPr>
              <a:t> </a:t>
            </a:r>
            <a:r>
              <a:rPr lang="en-GB" dirty="0" smtClean="0">
                <a:solidFill>
                  <a:schemeClr val="accent5"/>
                </a:solidFill>
              </a:rPr>
              <a:t>   </a:t>
            </a:r>
            <a:r>
              <a:rPr lang="en-GB" dirty="0" err="1" smtClean="0">
                <a:solidFill>
                  <a:schemeClr val="accent5"/>
                </a:solidFill>
              </a:rPr>
              <a:t>Kleinschmidt</a:t>
            </a:r>
            <a:r>
              <a:rPr lang="en-GB" dirty="0" smtClean="0">
                <a:solidFill>
                  <a:schemeClr val="accent5"/>
                </a:solidFill>
              </a:rPr>
              <a:t> et al., 1998</a:t>
            </a:r>
            <a:endParaRPr lang="en-GB" dirty="0">
              <a:solidFill>
                <a:schemeClr val="accent5"/>
              </a:solidFill>
            </a:endParaRPr>
          </a:p>
        </p:txBody>
      </p:sp>
      <p:pic>
        <p:nvPicPr>
          <p:cNvPr id="1026" name="Picture 2" descr="http://upload.wikimedia.org/wikipedia/commons/b/b5/Rubin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79912" y="4437112"/>
            <a:ext cx="1440160" cy="2212197"/>
          </a:xfrm>
          <a:prstGeom prst="rect">
            <a:avLst/>
          </a:prstGeom>
          <a:noFill/>
        </p:spPr>
      </p:pic>
      <p:grpSp>
        <p:nvGrpSpPr>
          <p:cNvPr id="6" name="Group 5"/>
          <p:cNvGrpSpPr/>
          <p:nvPr/>
        </p:nvGrpSpPr>
        <p:grpSpPr>
          <a:xfrm>
            <a:off x="5724129" y="1200116"/>
            <a:ext cx="2837810" cy="1004748"/>
            <a:chOff x="5292080" y="971436"/>
            <a:chExt cx="3600400" cy="1224136"/>
          </a:xfrm>
        </p:grpSpPr>
        <p:sp>
          <p:nvSpPr>
            <p:cNvPr id="7" name="Rectangle 6"/>
            <p:cNvSpPr/>
            <p:nvPr/>
          </p:nvSpPr>
          <p:spPr>
            <a:xfrm>
              <a:off x="5508104"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868144"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372200"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876256"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380312"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740352"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8028384"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460432"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5292080" y="2195572"/>
              <a:ext cx="360040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03756" y="44624"/>
            <a:ext cx="7753084" cy="646331"/>
          </a:xfrm>
          <a:prstGeom prst="rect">
            <a:avLst/>
          </a:prstGeom>
          <a:noFill/>
        </p:spPr>
        <p:txBody>
          <a:bodyPr wrap="none" rtlCol="0">
            <a:spAutoFit/>
          </a:bodyPr>
          <a:lstStyle/>
          <a:p>
            <a:r>
              <a:rPr lang="en-GB" sz="3600" b="1" dirty="0" smtClean="0"/>
              <a:t>Advantages of event-related designs (2)</a:t>
            </a:r>
            <a:endParaRPr lang="en-GB" sz="3600" b="1" dirty="0"/>
          </a:p>
        </p:txBody>
      </p:sp>
      <p:cxnSp>
        <p:nvCxnSpPr>
          <p:cNvPr id="20" name="Straight Connector 19"/>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8491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8"/>
          <p:cNvSpPr>
            <a:spLocks noGrp="1" noChangeArrowheads="1"/>
          </p:cNvSpPr>
          <p:nvPr>
            <p:ph idx="1"/>
          </p:nvPr>
        </p:nvSpPr>
        <p:spPr>
          <a:xfrm>
            <a:off x="332339" y="1662306"/>
            <a:ext cx="8489950" cy="3457575"/>
          </a:xfrm>
        </p:spPr>
        <p:txBody>
          <a:bodyPr/>
          <a:lstStyle/>
          <a:p>
            <a:pPr>
              <a:buNone/>
            </a:pPr>
            <a:r>
              <a:rPr lang="en-GB" sz="2400" dirty="0" smtClean="0"/>
              <a:t>Advantages over block designs:</a:t>
            </a:r>
            <a:br>
              <a:rPr lang="en-GB" sz="2400" dirty="0" smtClean="0"/>
            </a:br>
            <a:endParaRPr lang="en-GB" sz="2400" dirty="0" smtClean="0"/>
          </a:p>
          <a:p>
            <a:r>
              <a:rPr lang="en-GB" sz="2400" dirty="0" smtClean="0"/>
              <a:t>Paradigms which cannot be blocked</a:t>
            </a:r>
          </a:p>
          <a:p>
            <a:pPr lvl="1"/>
            <a:r>
              <a:rPr lang="en-GB" dirty="0" smtClean="0">
                <a:solidFill>
                  <a:schemeClr val="accent5"/>
                </a:solidFill>
              </a:rPr>
              <a:t>where surprise is important, oddball designs</a:t>
            </a:r>
            <a:endParaRPr lang="en-GB" dirty="0">
              <a:solidFill>
                <a:schemeClr val="accent5"/>
              </a:solidFill>
            </a:endParaRPr>
          </a:p>
        </p:txBody>
      </p:sp>
      <p:grpSp>
        <p:nvGrpSpPr>
          <p:cNvPr id="2" name="Group 1"/>
          <p:cNvGrpSpPr/>
          <p:nvPr/>
        </p:nvGrpSpPr>
        <p:grpSpPr>
          <a:xfrm>
            <a:off x="1331640" y="5085184"/>
            <a:ext cx="6165299" cy="1089412"/>
            <a:chOff x="1331640" y="5085184"/>
            <a:chExt cx="6165299" cy="1089412"/>
          </a:xfrm>
        </p:grpSpPr>
        <p:cxnSp>
          <p:nvCxnSpPr>
            <p:cNvPr id="6" name="Straight Connector 5"/>
            <p:cNvCxnSpPr/>
            <p:nvPr/>
          </p:nvCxnSpPr>
          <p:spPr>
            <a:xfrm>
              <a:off x="1331640" y="5589240"/>
              <a:ext cx="6048672"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76256" y="5805264"/>
              <a:ext cx="620683" cy="369332"/>
            </a:xfrm>
            <a:prstGeom prst="rect">
              <a:avLst/>
            </a:prstGeom>
            <a:noFill/>
          </p:spPr>
          <p:txBody>
            <a:bodyPr wrap="none" rtlCol="0">
              <a:spAutoFit/>
            </a:bodyPr>
            <a:lstStyle/>
            <a:p>
              <a:r>
                <a:rPr lang="en-GB" i="1" dirty="0" smtClean="0">
                  <a:solidFill>
                    <a:schemeClr val="bg2">
                      <a:lumMod val="75000"/>
                    </a:schemeClr>
                  </a:solidFill>
                </a:rPr>
                <a:t>time</a:t>
              </a:r>
              <a:endParaRPr lang="en-GB" i="1" dirty="0">
                <a:solidFill>
                  <a:schemeClr val="bg2">
                    <a:lumMod val="75000"/>
                  </a:schemeClr>
                </a:solidFill>
              </a:endParaRPr>
            </a:p>
          </p:txBody>
        </p:sp>
        <p:sp>
          <p:nvSpPr>
            <p:cNvPr id="14" name="Rectangle 13"/>
            <p:cNvSpPr/>
            <p:nvPr/>
          </p:nvSpPr>
          <p:spPr>
            <a:xfrm>
              <a:off x="1547664" y="5090025"/>
              <a:ext cx="108012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2843808" y="5085184"/>
              <a:ext cx="108012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4139952" y="5085184"/>
              <a:ext cx="108012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p:cNvSpPr/>
            <p:nvPr/>
          </p:nvSpPr>
          <p:spPr>
            <a:xfrm>
              <a:off x="5436096" y="5085184"/>
              <a:ext cx="1080120"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2051720" y="5229200"/>
              <a:ext cx="432048" cy="43204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3419872" y="5229200"/>
              <a:ext cx="432048" cy="43204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6012160" y="5229200"/>
              <a:ext cx="432048" cy="43204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4716016" y="5229200"/>
              <a:ext cx="432048" cy="43204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p:cNvGrpSpPr/>
          <p:nvPr/>
        </p:nvGrpSpPr>
        <p:grpSpPr>
          <a:xfrm>
            <a:off x="5724129" y="1128108"/>
            <a:ext cx="2837810" cy="1004748"/>
            <a:chOff x="5292080" y="971436"/>
            <a:chExt cx="3600400" cy="1224136"/>
          </a:xfrm>
        </p:grpSpPr>
        <p:sp>
          <p:nvSpPr>
            <p:cNvPr id="23" name="Rectangle 22"/>
            <p:cNvSpPr/>
            <p:nvPr/>
          </p:nvSpPr>
          <p:spPr>
            <a:xfrm>
              <a:off x="5508104"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5868144"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372200"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876256"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380312"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740352"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8028384"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460432"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p:cNvCxnSpPr/>
            <p:nvPr/>
          </p:nvCxnSpPr>
          <p:spPr>
            <a:xfrm>
              <a:off x="5292080" y="2195572"/>
              <a:ext cx="360040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03756" y="44624"/>
            <a:ext cx="7753084" cy="646331"/>
          </a:xfrm>
          <a:prstGeom prst="rect">
            <a:avLst/>
          </a:prstGeom>
          <a:noFill/>
        </p:spPr>
        <p:txBody>
          <a:bodyPr wrap="none" rtlCol="0">
            <a:spAutoFit/>
          </a:bodyPr>
          <a:lstStyle/>
          <a:p>
            <a:r>
              <a:rPr lang="en-GB" sz="3600" b="1" dirty="0" smtClean="0"/>
              <a:t>Advantages of event-related designs (3)</a:t>
            </a:r>
            <a:endParaRPr lang="en-GB" sz="3600" b="1" dirty="0"/>
          </a:p>
        </p:txBody>
      </p:sp>
      <p:cxnSp>
        <p:nvCxnSpPr>
          <p:cNvPr id="36" name="Straight Connector 35"/>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88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8"/>
          <p:cNvSpPr>
            <a:spLocks noGrp="1" noChangeArrowheads="1"/>
          </p:cNvSpPr>
          <p:nvPr>
            <p:ph idx="1"/>
          </p:nvPr>
        </p:nvSpPr>
        <p:spPr>
          <a:xfrm>
            <a:off x="334178" y="1058833"/>
            <a:ext cx="8489950" cy="3457575"/>
          </a:xfrm>
        </p:spPr>
        <p:txBody>
          <a:bodyPr/>
          <a:lstStyle/>
          <a:p>
            <a:pPr>
              <a:buNone/>
            </a:pPr>
            <a:r>
              <a:rPr lang="en-GB" sz="2400" dirty="0" smtClean="0"/>
              <a:t>Advantages over block designs:</a:t>
            </a:r>
            <a:br>
              <a:rPr lang="en-GB" sz="2400" dirty="0" smtClean="0"/>
            </a:br>
            <a:endParaRPr lang="en-GB" sz="2400" dirty="0" smtClean="0"/>
          </a:p>
          <a:p>
            <a:r>
              <a:rPr lang="en-GB" sz="2400" dirty="0" smtClean="0"/>
              <a:t>Representational fMRI</a:t>
            </a:r>
            <a:endParaRPr lang="en-GB" sz="2400" dirty="0" smtClean="0"/>
          </a:p>
          <a:p>
            <a:pPr lvl="1"/>
            <a:r>
              <a:rPr lang="en-GB" dirty="0" smtClean="0">
                <a:solidFill>
                  <a:schemeClr val="accent5"/>
                </a:solidFill>
              </a:rPr>
              <a:t>Repetition suppression, Representational Similarity Analysis (RSA), </a:t>
            </a:r>
            <a:r>
              <a:rPr lang="en-GB" dirty="0" err="1" smtClean="0">
                <a:solidFill>
                  <a:schemeClr val="accent5"/>
                </a:solidFill>
              </a:rPr>
              <a:t>Multivoxel</a:t>
            </a:r>
            <a:r>
              <a:rPr lang="en-GB" dirty="0" smtClean="0">
                <a:solidFill>
                  <a:schemeClr val="accent5"/>
                </a:solidFill>
              </a:rPr>
              <a:t> Pattern Analysis (MVPA) </a:t>
            </a:r>
            <a:endParaRPr lang="en-GB" dirty="0">
              <a:solidFill>
                <a:schemeClr val="accent5"/>
              </a:solidFill>
            </a:endParaRPr>
          </a:p>
        </p:txBody>
      </p:sp>
      <p:grpSp>
        <p:nvGrpSpPr>
          <p:cNvPr id="22" name="Group 21"/>
          <p:cNvGrpSpPr/>
          <p:nvPr/>
        </p:nvGrpSpPr>
        <p:grpSpPr>
          <a:xfrm>
            <a:off x="5724129" y="1128108"/>
            <a:ext cx="2837810" cy="1004748"/>
            <a:chOff x="5292080" y="971436"/>
            <a:chExt cx="3600400" cy="1224136"/>
          </a:xfrm>
        </p:grpSpPr>
        <p:sp>
          <p:nvSpPr>
            <p:cNvPr id="23" name="Rectangle 22"/>
            <p:cNvSpPr/>
            <p:nvPr/>
          </p:nvSpPr>
          <p:spPr>
            <a:xfrm>
              <a:off x="5508104"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5868144"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372200"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6876256"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380312"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740352"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8028384"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8460432"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p:cNvCxnSpPr/>
            <p:nvPr/>
          </p:nvCxnSpPr>
          <p:spPr>
            <a:xfrm>
              <a:off x="5292080" y="2195572"/>
              <a:ext cx="360040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03756" y="44624"/>
            <a:ext cx="7753084" cy="646331"/>
          </a:xfrm>
          <a:prstGeom prst="rect">
            <a:avLst/>
          </a:prstGeom>
          <a:noFill/>
        </p:spPr>
        <p:txBody>
          <a:bodyPr wrap="none" rtlCol="0">
            <a:spAutoFit/>
          </a:bodyPr>
          <a:lstStyle/>
          <a:p>
            <a:r>
              <a:rPr lang="en-GB" sz="3600" b="1" dirty="0" smtClean="0"/>
              <a:t>Advantages of event-related designs </a:t>
            </a:r>
            <a:r>
              <a:rPr lang="en-GB" sz="3600" b="1" dirty="0" smtClean="0"/>
              <a:t>(4)</a:t>
            </a:r>
            <a:endParaRPr lang="en-GB" sz="3600" b="1" dirty="0"/>
          </a:p>
        </p:txBody>
      </p:sp>
      <p:cxnSp>
        <p:nvCxnSpPr>
          <p:cNvPr id="36" name="Straight Connector 35"/>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2680245" y="3441522"/>
            <a:ext cx="6087768" cy="2100666"/>
          </a:xfrm>
          <a:prstGeom prst="rect">
            <a:avLst/>
          </a:prstGeom>
        </p:spPr>
      </p:pic>
      <p:pic>
        <p:nvPicPr>
          <p:cNvPr id="5" name="Picture 4"/>
          <p:cNvPicPr>
            <a:picLocks noChangeAspect="1"/>
          </p:cNvPicPr>
          <p:nvPr/>
        </p:nvPicPr>
        <p:blipFill>
          <a:blip r:embed="rId4"/>
          <a:stretch>
            <a:fillRect/>
          </a:stretch>
        </p:blipFill>
        <p:spPr>
          <a:xfrm>
            <a:off x="713141" y="3441522"/>
            <a:ext cx="1502111" cy="1098559"/>
          </a:xfrm>
          <a:prstGeom prst="rect">
            <a:avLst/>
          </a:prstGeom>
        </p:spPr>
      </p:pic>
      <p:pic>
        <p:nvPicPr>
          <p:cNvPr id="8" name="Picture 7"/>
          <p:cNvPicPr>
            <a:picLocks noChangeAspect="1"/>
          </p:cNvPicPr>
          <p:nvPr/>
        </p:nvPicPr>
        <p:blipFill>
          <a:blip r:embed="rId5"/>
          <a:stretch>
            <a:fillRect/>
          </a:stretch>
        </p:blipFill>
        <p:spPr>
          <a:xfrm>
            <a:off x="876919" y="4503320"/>
            <a:ext cx="1174553" cy="1218876"/>
          </a:xfrm>
          <a:prstGeom prst="rect">
            <a:avLst/>
          </a:prstGeom>
        </p:spPr>
      </p:pic>
      <p:sp>
        <p:nvSpPr>
          <p:cNvPr id="9" name="TextBox 8"/>
          <p:cNvSpPr txBox="1"/>
          <p:nvPr/>
        </p:nvSpPr>
        <p:spPr>
          <a:xfrm>
            <a:off x="5224873" y="5585707"/>
            <a:ext cx="3599255" cy="369332"/>
          </a:xfrm>
          <a:prstGeom prst="rect">
            <a:avLst/>
          </a:prstGeom>
          <a:noFill/>
        </p:spPr>
        <p:txBody>
          <a:bodyPr wrap="none" rtlCol="0">
            <a:spAutoFit/>
          </a:bodyPr>
          <a:lstStyle/>
          <a:p>
            <a:r>
              <a:rPr lang="en-US" i="1" dirty="0" smtClean="0"/>
              <a:t>Hassabis et al., Current Biology 2009</a:t>
            </a:r>
            <a:endParaRPr lang="en-US" i="1" dirty="0"/>
          </a:p>
        </p:txBody>
      </p:sp>
      <p:sp>
        <p:nvSpPr>
          <p:cNvPr id="10" name="TextBox 9"/>
          <p:cNvSpPr txBox="1"/>
          <p:nvPr/>
        </p:nvSpPr>
        <p:spPr>
          <a:xfrm>
            <a:off x="185" y="5998558"/>
            <a:ext cx="8823943" cy="830997"/>
          </a:xfrm>
          <a:prstGeom prst="rect">
            <a:avLst/>
          </a:prstGeom>
          <a:noFill/>
        </p:spPr>
        <p:txBody>
          <a:bodyPr wrap="square" rtlCol="0">
            <a:spAutoFit/>
          </a:bodyPr>
          <a:lstStyle/>
          <a:p>
            <a:pPr algn="ctr"/>
            <a:r>
              <a:rPr lang="en-US" sz="2400" i="1" dirty="0" smtClean="0"/>
              <a:t>Event related design to decode position within VR environment using MVPA analysis </a:t>
            </a:r>
            <a:endParaRPr lang="en-US" sz="2400" i="1" dirty="0"/>
          </a:p>
        </p:txBody>
      </p:sp>
    </p:spTree>
    <p:extLst>
      <p:ext uri="{BB962C8B-B14F-4D97-AF65-F5344CB8AC3E}">
        <p14:creationId xmlns:p14="http://schemas.microsoft.com/office/powerpoint/2010/main" val="944144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6" name="Rectangle 8"/>
          <p:cNvSpPr>
            <a:spLocks noGrp="1" noChangeArrowheads="1"/>
          </p:cNvSpPr>
          <p:nvPr>
            <p:ph idx="1"/>
          </p:nvPr>
        </p:nvSpPr>
        <p:spPr>
          <a:xfrm>
            <a:off x="323527" y="1483527"/>
            <a:ext cx="8489950" cy="3457575"/>
          </a:xfrm>
        </p:spPr>
        <p:txBody>
          <a:bodyPr>
            <a:noAutofit/>
          </a:bodyPr>
          <a:lstStyle/>
          <a:p>
            <a:pPr>
              <a:buNone/>
            </a:pPr>
            <a:r>
              <a:rPr lang="en-GB" sz="2000" dirty="0" smtClean="0"/>
              <a:t>Advantages over block designs:</a:t>
            </a:r>
            <a:br>
              <a:rPr lang="en-GB" sz="2000" dirty="0" smtClean="0"/>
            </a:br>
            <a:endParaRPr lang="en-GB" sz="2000" dirty="0" smtClean="0"/>
          </a:p>
          <a:p>
            <a:r>
              <a:rPr lang="en-GB" sz="2000" dirty="0" smtClean="0"/>
              <a:t>Post-hoc classification of trials by the experimenter</a:t>
            </a:r>
          </a:p>
          <a:p>
            <a:pPr lvl="1"/>
            <a:r>
              <a:rPr lang="en-GB" sz="2000" dirty="0" smtClean="0">
                <a:solidFill>
                  <a:schemeClr val="accent5"/>
                </a:solidFill>
              </a:rPr>
              <a:t>e.g. by subsequent memory</a:t>
            </a:r>
            <a:r>
              <a:rPr lang="en-GB" sz="2000" dirty="0" smtClean="0">
                <a:solidFill>
                  <a:schemeClr val="accent6"/>
                </a:solidFill>
              </a:rPr>
              <a:t/>
            </a:r>
            <a:br>
              <a:rPr lang="en-GB" sz="2000" dirty="0" smtClean="0">
                <a:solidFill>
                  <a:schemeClr val="accent6"/>
                </a:solidFill>
              </a:rPr>
            </a:br>
            <a:endParaRPr lang="en-GB" sz="2000" dirty="0" smtClean="0">
              <a:solidFill>
                <a:schemeClr val="accent6"/>
              </a:solidFill>
            </a:endParaRPr>
          </a:p>
          <a:p>
            <a:r>
              <a:rPr lang="en-GB" sz="2000" dirty="0" smtClean="0"/>
              <a:t>Events which can only be indicated by the participant</a:t>
            </a:r>
          </a:p>
          <a:p>
            <a:pPr lvl="1"/>
            <a:r>
              <a:rPr lang="en-GB" sz="2000" dirty="0" smtClean="0">
                <a:solidFill>
                  <a:schemeClr val="accent5"/>
                </a:solidFill>
              </a:rPr>
              <a:t>e.g. decision-making , perceptual changes</a:t>
            </a:r>
          </a:p>
          <a:p>
            <a:pPr marL="457200" lvl="1" indent="0">
              <a:buNone/>
            </a:pPr>
            <a:endParaRPr lang="en-GB" sz="2000" dirty="0" smtClean="0">
              <a:solidFill>
                <a:schemeClr val="accent6"/>
              </a:solidFill>
            </a:endParaRPr>
          </a:p>
          <a:p>
            <a:r>
              <a:rPr lang="en-GB" sz="2000" dirty="0" smtClean="0"/>
              <a:t>Paradigms that cannot be blocked</a:t>
            </a:r>
          </a:p>
          <a:p>
            <a:pPr lvl="1"/>
            <a:r>
              <a:rPr lang="en-GB" sz="2000" dirty="0" smtClean="0">
                <a:solidFill>
                  <a:schemeClr val="accent5"/>
                </a:solidFill>
              </a:rPr>
              <a:t>e.g. oddball </a:t>
            </a:r>
            <a:r>
              <a:rPr lang="en-GB" sz="2000" dirty="0" smtClean="0">
                <a:solidFill>
                  <a:schemeClr val="accent5"/>
                </a:solidFill>
              </a:rPr>
              <a:t>designs</a:t>
            </a:r>
          </a:p>
          <a:p>
            <a:r>
              <a:rPr lang="en-GB" sz="2000" dirty="0" smtClean="0"/>
              <a:t>Representational fMRI</a:t>
            </a:r>
            <a:endParaRPr lang="en-GB" sz="2000" dirty="0"/>
          </a:p>
          <a:p>
            <a:pPr lvl="1"/>
            <a:r>
              <a:rPr lang="en-GB" sz="2000" dirty="0">
                <a:solidFill>
                  <a:schemeClr val="accent5"/>
                </a:solidFill>
              </a:rPr>
              <a:t>e.g. </a:t>
            </a:r>
            <a:r>
              <a:rPr lang="en-GB" sz="2000" dirty="0" smtClean="0">
                <a:solidFill>
                  <a:schemeClr val="accent5"/>
                </a:solidFill>
              </a:rPr>
              <a:t>designs that require RSA, MVPA, repetition suppression analysis</a:t>
            </a:r>
            <a:endParaRPr lang="en-GB" sz="2000" dirty="0">
              <a:solidFill>
                <a:schemeClr val="accent5"/>
              </a:solidFill>
            </a:endParaRPr>
          </a:p>
          <a:p>
            <a:pPr lvl="1"/>
            <a:endParaRPr lang="en-GB" sz="2000" dirty="0" smtClean="0">
              <a:solidFill>
                <a:schemeClr val="accent5"/>
              </a:solidFill>
            </a:endParaRPr>
          </a:p>
        </p:txBody>
      </p:sp>
      <p:grpSp>
        <p:nvGrpSpPr>
          <p:cNvPr id="4" name="Group 3"/>
          <p:cNvGrpSpPr/>
          <p:nvPr/>
        </p:nvGrpSpPr>
        <p:grpSpPr>
          <a:xfrm>
            <a:off x="5724129" y="1052736"/>
            <a:ext cx="2837810" cy="1004748"/>
            <a:chOff x="5292080" y="971436"/>
            <a:chExt cx="3600400" cy="1224136"/>
          </a:xfrm>
        </p:grpSpPr>
        <p:sp>
          <p:nvSpPr>
            <p:cNvPr id="5" name="Rectangle 4"/>
            <p:cNvSpPr/>
            <p:nvPr/>
          </p:nvSpPr>
          <p:spPr>
            <a:xfrm>
              <a:off x="5508104"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868144"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6372200"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876256"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380312"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740352" y="9714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8028384"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60432" y="9714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a:off x="5292080" y="2195572"/>
              <a:ext cx="360040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86258" y="5877272"/>
            <a:ext cx="8964488" cy="830997"/>
          </a:xfrm>
          <a:prstGeom prst="rect">
            <a:avLst/>
          </a:prstGeom>
        </p:spPr>
        <p:txBody>
          <a:bodyPr wrap="square">
            <a:spAutoFit/>
          </a:bodyPr>
          <a:lstStyle/>
          <a:p>
            <a:pPr algn="ctr"/>
            <a:r>
              <a:rPr lang="en-US" sz="2400" i="1" dirty="0"/>
              <a:t>What is the disadvantage</a:t>
            </a:r>
            <a:r>
              <a:rPr lang="en-US" sz="2400" i="1" dirty="0" smtClean="0"/>
              <a:t>? – Often not as efficient as blocked designs and we need </a:t>
            </a:r>
            <a:r>
              <a:rPr lang="en-US" sz="2400" i="1" dirty="0"/>
              <a:t>to explicitly model the expected BOLD </a:t>
            </a:r>
            <a:r>
              <a:rPr lang="en-US" sz="2400" i="1" dirty="0" smtClean="0"/>
              <a:t>response</a:t>
            </a:r>
            <a:endParaRPr lang="en-US" sz="2400" i="1" dirty="0"/>
          </a:p>
        </p:txBody>
      </p:sp>
      <p:sp>
        <p:nvSpPr>
          <p:cNvPr id="17" name="Rectangle 16"/>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26976" y="74233"/>
            <a:ext cx="7221913" cy="646331"/>
          </a:xfrm>
          <a:prstGeom prst="rect">
            <a:avLst/>
          </a:prstGeom>
          <a:noFill/>
        </p:spPr>
        <p:txBody>
          <a:bodyPr wrap="none" rtlCol="0">
            <a:spAutoFit/>
          </a:bodyPr>
          <a:lstStyle/>
          <a:p>
            <a:r>
              <a:rPr lang="en-GB" sz="3600" b="1" dirty="0" smtClean="0"/>
              <a:t>Advantages </a:t>
            </a:r>
            <a:r>
              <a:rPr lang="en-GB" sz="3600" b="1" smtClean="0"/>
              <a:t>of ER </a:t>
            </a:r>
            <a:r>
              <a:rPr lang="en-GB" sz="3600" b="1" dirty="0" smtClean="0"/>
              <a:t>designs (summary)</a:t>
            </a:r>
            <a:endParaRPr lang="en-GB" sz="3600" b="1" dirty="0"/>
          </a:p>
        </p:txBody>
      </p:sp>
      <p:cxnSp>
        <p:nvCxnSpPr>
          <p:cNvPr id="19" name="Straight Connector 18"/>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289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22136"/>
            <a:ext cx="8229600" cy="4525963"/>
          </a:xfrm>
        </p:spPr>
        <p:txBody>
          <a:bodyPr>
            <a:normAutofit lnSpcReduction="10000"/>
          </a:bodyPr>
          <a:lstStyle/>
          <a:p>
            <a:pPr marL="514350" indent="-514350">
              <a:buFont typeface="+mj-lt"/>
              <a:buAutoNum type="arabicPeriod"/>
            </a:pPr>
            <a:endParaRPr lang="en-GB" b="1" dirty="0" smtClean="0">
              <a:solidFill>
                <a:schemeClr val="bg1">
                  <a:lumMod val="50000"/>
                </a:schemeClr>
              </a:solidFill>
            </a:endParaRPr>
          </a:p>
          <a:p>
            <a:pPr marL="514350" indent="-514350">
              <a:buFont typeface="+mj-lt"/>
              <a:buAutoNum type="arabicPeriod"/>
            </a:pPr>
            <a:r>
              <a:rPr lang="en-GB" b="1" dirty="0">
                <a:solidFill>
                  <a:schemeClr val="bg1">
                    <a:lumMod val="50000"/>
                  </a:schemeClr>
                </a:solidFill>
              </a:rPr>
              <a:t>B</a:t>
            </a:r>
            <a:r>
              <a:rPr lang="en-GB" b="1" dirty="0" smtClean="0">
                <a:solidFill>
                  <a:schemeClr val="bg1">
                    <a:lumMod val="50000"/>
                  </a:schemeClr>
                </a:solidFill>
              </a:rPr>
              <a:t>lock designs</a:t>
            </a:r>
          </a:p>
          <a:p>
            <a:pPr marL="514350" indent="-514350">
              <a:buFont typeface="+mj-lt"/>
              <a:buAutoNum type="arabicPeriod"/>
            </a:pPr>
            <a:endParaRPr lang="en-GB" b="1" dirty="0"/>
          </a:p>
          <a:p>
            <a:pPr marL="514350" indent="-514350">
              <a:buFont typeface="+mj-lt"/>
              <a:buAutoNum type="arabicPeriod"/>
            </a:pPr>
            <a:r>
              <a:rPr lang="en-GB" b="1" dirty="0" smtClean="0">
                <a:solidFill>
                  <a:schemeClr val="bg1">
                    <a:lumMod val="50000"/>
                  </a:schemeClr>
                </a:solidFill>
              </a:rPr>
              <a:t>Event related designs</a:t>
            </a:r>
          </a:p>
          <a:p>
            <a:pPr marL="514350" indent="-514350">
              <a:buFont typeface="+mj-lt"/>
              <a:buAutoNum type="arabicPeriod"/>
            </a:pPr>
            <a:endParaRPr lang="en-GB" b="1" dirty="0">
              <a:solidFill>
                <a:schemeClr val="bg1">
                  <a:lumMod val="50000"/>
                </a:schemeClr>
              </a:solidFill>
            </a:endParaRPr>
          </a:p>
          <a:p>
            <a:pPr marL="514350" indent="-514350">
              <a:buFont typeface="+mj-lt"/>
              <a:buAutoNum type="arabicPeriod"/>
            </a:pPr>
            <a:r>
              <a:rPr lang="en-GB" b="1" dirty="0" smtClean="0"/>
              <a:t>Modelling events</a:t>
            </a:r>
          </a:p>
          <a:p>
            <a:pPr marL="514350" indent="-514350">
              <a:buFont typeface="+mj-lt"/>
              <a:buAutoNum type="arabicPeriod"/>
            </a:pPr>
            <a:endParaRPr lang="en-GB" b="1" dirty="0" smtClean="0">
              <a:solidFill>
                <a:schemeClr val="bg1">
                  <a:lumMod val="50000"/>
                </a:schemeClr>
              </a:solidFill>
            </a:endParaRPr>
          </a:p>
          <a:p>
            <a:pPr marL="514350" indent="-514350">
              <a:buFont typeface="+mj-lt"/>
              <a:buAutoNum type="arabicPeriod"/>
            </a:pPr>
            <a:r>
              <a:rPr lang="en-GB" b="1" dirty="0" smtClean="0">
                <a:solidFill>
                  <a:schemeClr val="bg1">
                    <a:lumMod val="50000"/>
                  </a:schemeClr>
                </a:solidFill>
              </a:rPr>
              <a:t>Optimising the design</a:t>
            </a:r>
          </a:p>
        </p:txBody>
      </p:sp>
      <p:sp>
        <p:nvSpPr>
          <p:cNvPr id="8" name="Rectangle 7"/>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3756" y="44624"/>
            <a:ext cx="2017796" cy="646331"/>
          </a:xfrm>
          <a:prstGeom prst="rect">
            <a:avLst/>
          </a:prstGeom>
          <a:noFill/>
        </p:spPr>
        <p:txBody>
          <a:bodyPr wrap="none" rtlCol="0">
            <a:spAutoFit/>
          </a:bodyPr>
          <a:lstStyle/>
          <a:p>
            <a:r>
              <a:rPr lang="en-GB" sz="3600" b="1" dirty="0" smtClean="0"/>
              <a:t>Overview</a:t>
            </a:r>
            <a:endParaRPr lang="en-GB" sz="3600" b="1" dirty="0"/>
          </a:p>
        </p:txBody>
      </p:sp>
      <p:cxnSp>
        <p:nvCxnSpPr>
          <p:cNvPr id="10" name="Straight Connector 9"/>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543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31640" y="3740839"/>
            <a:ext cx="2138149" cy="646331"/>
          </a:xfrm>
          <a:prstGeom prst="rect">
            <a:avLst/>
          </a:prstGeom>
          <a:noFill/>
        </p:spPr>
        <p:txBody>
          <a:bodyPr wrap="none" rtlCol="0">
            <a:spAutoFit/>
          </a:bodyPr>
          <a:lstStyle/>
          <a:p>
            <a:pPr algn="ctr"/>
            <a:r>
              <a:rPr lang="en-GB" dirty="0" smtClean="0"/>
              <a:t>ITI</a:t>
            </a:r>
          </a:p>
          <a:p>
            <a:pPr algn="ctr"/>
            <a:r>
              <a:rPr lang="en-GB" dirty="0" smtClean="0"/>
              <a:t>(Inter-Trial Interval)</a:t>
            </a:r>
            <a:endParaRPr lang="en-GB" dirty="0"/>
          </a:p>
        </p:txBody>
      </p:sp>
      <p:sp>
        <p:nvSpPr>
          <p:cNvPr id="16" name="TextBox 15"/>
          <p:cNvSpPr txBox="1"/>
          <p:nvPr/>
        </p:nvSpPr>
        <p:spPr>
          <a:xfrm>
            <a:off x="669442" y="4460919"/>
            <a:ext cx="624915" cy="369332"/>
          </a:xfrm>
          <a:prstGeom prst="rect">
            <a:avLst/>
          </a:prstGeom>
          <a:noFill/>
        </p:spPr>
        <p:txBody>
          <a:bodyPr wrap="none" rtlCol="0">
            <a:spAutoFit/>
          </a:bodyPr>
          <a:lstStyle/>
          <a:p>
            <a:r>
              <a:rPr lang="en-GB" dirty="0" smtClean="0"/>
              <a:t>Trial</a:t>
            </a:r>
            <a:endParaRPr lang="en-GB" dirty="0"/>
          </a:p>
        </p:txBody>
      </p:sp>
      <p:sp>
        <p:nvSpPr>
          <p:cNvPr id="17" name="TextBox 16"/>
          <p:cNvSpPr txBox="1"/>
          <p:nvPr/>
        </p:nvSpPr>
        <p:spPr>
          <a:xfrm>
            <a:off x="3489329" y="4460919"/>
            <a:ext cx="624915" cy="369332"/>
          </a:xfrm>
          <a:prstGeom prst="rect">
            <a:avLst/>
          </a:prstGeom>
          <a:noFill/>
        </p:spPr>
        <p:txBody>
          <a:bodyPr wrap="none" rtlCol="0">
            <a:spAutoFit/>
          </a:bodyPr>
          <a:lstStyle/>
          <a:p>
            <a:r>
              <a:rPr lang="en-GB" dirty="0" smtClean="0"/>
              <a:t>Trial</a:t>
            </a:r>
            <a:endParaRPr lang="en-GB" dirty="0"/>
          </a:p>
        </p:txBody>
      </p:sp>
      <p:sp>
        <p:nvSpPr>
          <p:cNvPr id="19" name="TextBox 18"/>
          <p:cNvSpPr txBox="1"/>
          <p:nvPr/>
        </p:nvSpPr>
        <p:spPr>
          <a:xfrm>
            <a:off x="6265474" y="4460919"/>
            <a:ext cx="624915" cy="369332"/>
          </a:xfrm>
          <a:prstGeom prst="rect">
            <a:avLst/>
          </a:prstGeom>
          <a:noFill/>
        </p:spPr>
        <p:txBody>
          <a:bodyPr wrap="none" rtlCol="0">
            <a:spAutoFit/>
          </a:bodyPr>
          <a:lstStyle/>
          <a:p>
            <a:r>
              <a:rPr lang="en-GB" dirty="0" smtClean="0"/>
              <a:t>Trial</a:t>
            </a:r>
            <a:endParaRPr lang="en-GB" dirty="0"/>
          </a:p>
        </p:txBody>
      </p:sp>
      <p:cxnSp>
        <p:nvCxnSpPr>
          <p:cNvPr id="23" name="Straight Connector 22"/>
          <p:cNvCxnSpPr/>
          <p:nvPr/>
        </p:nvCxnSpPr>
        <p:spPr>
          <a:xfrm>
            <a:off x="827584" y="4820959"/>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27584" y="5469031"/>
            <a:ext cx="28083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635896" y="4820959"/>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23528" y="5469031"/>
            <a:ext cx="3816424" cy="923330"/>
          </a:xfrm>
          <a:prstGeom prst="rect">
            <a:avLst/>
          </a:prstGeom>
          <a:noFill/>
        </p:spPr>
        <p:txBody>
          <a:bodyPr wrap="square" rtlCol="0">
            <a:spAutoFit/>
          </a:bodyPr>
          <a:lstStyle/>
          <a:p>
            <a:pPr algn="ctr"/>
            <a:r>
              <a:rPr lang="en-GB" dirty="0" smtClean="0"/>
              <a:t>SOA</a:t>
            </a:r>
          </a:p>
          <a:p>
            <a:pPr algn="ctr"/>
            <a:r>
              <a:rPr lang="en-GB" dirty="0" smtClean="0"/>
              <a:t>(Stimulus Offset Asynchrony)</a:t>
            </a:r>
          </a:p>
          <a:p>
            <a:pPr algn="ctr"/>
            <a:r>
              <a:rPr lang="en-GB" dirty="0" smtClean="0">
                <a:solidFill>
                  <a:schemeClr val="accent5"/>
                </a:solidFill>
              </a:rPr>
              <a:t>Trial + ITI</a:t>
            </a:r>
            <a:endParaRPr lang="en-GB" dirty="0">
              <a:solidFill>
                <a:schemeClr val="accent5"/>
              </a:solidFill>
            </a:endParaRPr>
          </a:p>
        </p:txBody>
      </p:sp>
      <p:sp>
        <p:nvSpPr>
          <p:cNvPr id="28" name="TextBox 27"/>
          <p:cNvSpPr txBox="1"/>
          <p:nvPr/>
        </p:nvSpPr>
        <p:spPr>
          <a:xfrm>
            <a:off x="4114244" y="3740839"/>
            <a:ext cx="2138149" cy="646331"/>
          </a:xfrm>
          <a:prstGeom prst="rect">
            <a:avLst/>
          </a:prstGeom>
          <a:noFill/>
        </p:spPr>
        <p:txBody>
          <a:bodyPr wrap="none" rtlCol="0">
            <a:spAutoFit/>
          </a:bodyPr>
          <a:lstStyle/>
          <a:p>
            <a:pPr algn="ctr"/>
            <a:r>
              <a:rPr lang="en-GB" dirty="0" smtClean="0"/>
              <a:t>ITI</a:t>
            </a:r>
          </a:p>
          <a:p>
            <a:pPr algn="ctr"/>
            <a:r>
              <a:rPr lang="en-GB" dirty="0" smtClean="0"/>
              <a:t>(Inter-Trial Interval)</a:t>
            </a:r>
            <a:endParaRPr lang="en-GB" dirty="0"/>
          </a:p>
        </p:txBody>
      </p:sp>
      <p:sp>
        <p:nvSpPr>
          <p:cNvPr id="30" name="Rectangle 29"/>
          <p:cNvSpPr/>
          <p:nvPr/>
        </p:nvSpPr>
        <p:spPr>
          <a:xfrm>
            <a:off x="827584" y="3164775"/>
            <a:ext cx="288032" cy="122413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659046" y="3164775"/>
            <a:ext cx="288032" cy="122413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6444208" y="3164775"/>
            <a:ext cx="288032" cy="122413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8244408" y="4460919"/>
            <a:ext cx="620683" cy="369332"/>
          </a:xfrm>
          <a:prstGeom prst="rect">
            <a:avLst/>
          </a:prstGeom>
          <a:noFill/>
        </p:spPr>
        <p:txBody>
          <a:bodyPr wrap="none" rtlCol="0">
            <a:spAutoFit/>
          </a:bodyPr>
          <a:lstStyle/>
          <a:p>
            <a:r>
              <a:rPr lang="en-GB" i="1" dirty="0" smtClean="0">
                <a:solidFill>
                  <a:schemeClr val="accent5"/>
                </a:solidFill>
              </a:rPr>
              <a:t>time</a:t>
            </a:r>
            <a:endParaRPr lang="en-GB" i="1" dirty="0">
              <a:solidFill>
                <a:schemeClr val="accent5"/>
              </a:solidFill>
            </a:endParaRPr>
          </a:p>
        </p:txBody>
      </p:sp>
      <p:cxnSp>
        <p:nvCxnSpPr>
          <p:cNvPr id="7" name="Straight Connector 6"/>
          <p:cNvCxnSpPr/>
          <p:nvPr/>
        </p:nvCxnSpPr>
        <p:spPr>
          <a:xfrm>
            <a:off x="251520" y="4388911"/>
            <a:ext cx="864096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7718" y="454020"/>
            <a:ext cx="7995615" cy="3046988"/>
          </a:xfrm>
          <a:prstGeom prst="rect">
            <a:avLst/>
          </a:prstGeom>
          <a:noFill/>
        </p:spPr>
        <p:txBody>
          <a:bodyPr wrap="square" rtlCol="0">
            <a:spAutoFit/>
          </a:bodyPr>
          <a:lstStyle/>
          <a:p>
            <a:endParaRPr lang="en-GB" sz="3600" b="1" dirty="0" smtClean="0"/>
          </a:p>
          <a:p>
            <a:r>
              <a:rPr lang="en-GB" sz="2800" b="1" dirty="0" smtClean="0">
                <a:solidFill>
                  <a:schemeClr val="bg1">
                    <a:lumMod val="65000"/>
                  </a:schemeClr>
                </a:solidFill>
              </a:rPr>
              <a:t>for consistency with previous literature</a:t>
            </a:r>
          </a:p>
          <a:p>
            <a:endParaRPr lang="en-GB" sz="1600" dirty="0"/>
          </a:p>
          <a:p>
            <a:r>
              <a:rPr lang="en-GB" sz="1600" dirty="0" smtClean="0"/>
              <a:t>Event: brief stimulus presentation thought to lead to a brief burst in neural activity</a:t>
            </a:r>
          </a:p>
          <a:p>
            <a:r>
              <a:rPr lang="en-GB" sz="1600" dirty="0" smtClean="0"/>
              <a:t>Epoch: sustained stimulus presentation thought to lead to sustained neural activity</a:t>
            </a:r>
          </a:p>
          <a:p>
            <a:endParaRPr lang="en-GB" sz="1600" dirty="0" smtClean="0"/>
          </a:p>
          <a:p>
            <a:r>
              <a:rPr lang="en-GB" sz="1600" dirty="0" smtClean="0"/>
              <a:t>Impulse response: BOLD response to an event</a:t>
            </a:r>
          </a:p>
          <a:p>
            <a:endParaRPr lang="en-GB" sz="1600" dirty="0"/>
          </a:p>
          <a:p>
            <a:endParaRPr lang="en-GB" sz="1600" dirty="0" smtClean="0"/>
          </a:p>
          <a:p>
            <a:endParaRPr lang="en-GB" sz="1600" dirty="0"/>
          </a:p>
        </p:txBody>
      </p:sp>
      <p:sp>
        <p:nvSpPr>
          <p:cNvPr id="22" name="Rectangle 21"/>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03756" y="44624"/>
            <a:ext cx="4918654" cy="646331"/>
          </a:xfrm>
          <a:prstGeom prst="rect">
            <a:avLst/>
          </a:prstGeom>
          <a:noFill/>
        </p:spPr>
        <p:txBody>
          <a:bodyPr wrap="none" rtlCol="0">
            <a:spAutoFit/>
          </a:bodyPr>
          <a:lstStyle/>
          <a:p>
            <a:r>
              <a:rPr lang="en-GB" sz="3600" b="1" dirty="0" smtClean="0"/>
              <a:t>Terminology clarification</a:t>
            </a:r>
            <a:endParaRPr lang="en-GB" sz="3600" b="1" dirty="0"/>
          </a:p>
        </p:txBody>
      </p:sp>
      <p:cxnSp>
        <p:nvCxnSpPr>
          <p:cNvPr id="29" name="Straight Connector 28"/>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764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p:cNvSpPr txBox="1"/>
          <p:nvPr/>
        </p:nvSpPr>
        <p:spPr>
          <a:xfrm>
            <a:off x="504906" y="2502768"/>
            <a:ext cx="1114766" cy="369332"/>
          </a:xfrm>
          <a:prstGeom prst="rect">
            <a:avLst/>
          </a:prstGeom>
          <a:noFill/>
        </p:spPr>
        <p:txBody>
          <a:bodyPr wrap="square" rtlCol="0">
            <a:spAutoFit/>
          </a:bodyPr>
          <a:lstStyle/>
          <a:p>
            <a:pPr algn="ctr"/>
            <a:r>
              <a:rPr lang="en-GB" dirty="0" smtClean="0"/>
              <a:t>Model</a:t>
            </a:r>
          </a:p>
        </p:txBody>
      </p:sp>
      <p:cxnSp>
        <p:nvCxnSpPr>
          <p:cNvPr id="76" name="Straight Connector 75"/>
          <p:cNvCxnSpPr/>
          <p:nvPr/>
        </p:nvCxnSpPr>
        <p:spPr>
          <a:xfrm>
            <a:off x="1979712" y="3099747"/>
            <a:ext cx="360040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2653492" y="1466111"/>
            <a:ext cx="118308" cy="6742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2869516" y="1466111"/>
            <a:ext cx="118308" cy="6742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3877628" y="1466111"/>
            <a:ext cx="118308" cy="6742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3301564" y="1466111"/>
            <a:ext cx="118308" cy="6742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p:cNvSpPr/>
          <p:nvPr/>
        </p:nvSpPr>
        <p:spPr>
          <a:xfrm>
            <a:off x="4093652" y="1466111"/>
            <a:ext cx="118308" cy="6742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p:cNvSpPr/>
          <p:nvPr/>
        </p:nvSpPr>
        <p:spPr>
          <a:xfrm>
            <a:off x="3085540" y="1466111"/>
            <a:ext cx="118308" cy="6742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4309676" y="1466111"/>
            <a:ext cx="118308" cy="6742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4525700" y="1466111"/>
            <a:ext cx="118308" cy="6742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p:cNvSpPr txBox="1"/>
          <p:nvPr/>
        </p:nvSpPr>
        <p:spPr>
          <a:xfrm>
            <a:off x="2483768" y="908720"/>
            <a:ext cx="2287061" cy="523220"/>
          </a:xfrm>
          <a:prstGeom prst="rect">
            <a:avLst/>
          </a:prstGeom>
          <a:noFill/>
        </p:spPr>
        <p:txBody>
          <a:bodyPr wrap="square" rtlCol="0">
            <a:spAutoFit/>
          </a:bodyPr>
          <a:lstStyle/>
          <a:p>
            <a:pPr algn="ctr"/>
            <a:r>
              <a:rPr lang="en-GB" sz="2800" dirty="0" smtClean="0"/>
              <a:t>Block</a:t>
            </a:r>
            <a:endParaRPr lang="en-GB" sz="2800" dirty="0"/>
          </a:p>
        </p:txBody>
      </p:sp>
      <p:cxnSp>
        <p:nvCxnSpPr>
          <p:cNvPr id="87" name="Straight Connector 86"/>
          <p:cNvCxnSpPr/>
          <p:nvPr/>
        </p:nvCxnSpPr>
        <p:spPr>
          <a:xfrm>
            <a:off x="1979712" y="2140397"/>
            <a:ext cx="360040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Right Arrow 38"/>
          <p:cNvSpPr/>
          <p:nvPr/>
        </p:nvSpPr>
        <p:spPr>
          <a:xfrm>
            <a:off x="5893853" y="2265198"/>
            <a:ext cx="1440160" cy="576064"/>
          </a:xfrm>
          <a:prstGeom prst="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7596336" y="692696"/>
            <a:ext cx="633670" cy="584775"/>
          </a:xfrm>
          <a:prstGeom prst="rect">
            <a:avLst/>
          </a:prstGeom>
          <a:noFill/>
        </p:spPr>
        <p:txBody>
          <a:bodyPr wrap="square" rtlCol="0">
            <a:spAutoFit/>
          </a:bodyPr>
          <a:lstStyle/>
          <a:p>
            <a:r>
              <a:rPr lang="en-US" sz="3200" dirty="0" smtClean="0"/>
              <a:t>X</a:t>
            </a:r>
            <a:endParaRPr lang="en-US" sz="3200" dirty="0"/>
          </a:p>
        </p:txBody>
      </p:sp>
      <p:sp>
        <p:nvSpPr>
          <p:cNvPr id="38" name="Rectangle 37"/>
          <p:cNvSpPr/>
          <p:nvPr/>
        </p:nvSpPr>
        <p:spPr>
          <a:xfrm>
            <a:off x="7596337" y="1196752"/>
            <a:ext cx="417646" cy="2448296"/>
          </a:xfrm>
          <a:prstGeom prst="rect">
            <a:avLst/>
          </a:prstGeom>
          <a:no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Connector 62"/>
          <p:cNvCxnSpPr/>
          <p:nvPr/>
        </p:nvCxnSpPr>
        <p:spPr>
          <a:xfrm>
            <a:off x="3589596" y="1866682"/>
            <a:ext cx="0" cy="921787"/>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2653492" y="2387296"/>
            <a:ext cx="3676" cy="6818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843808" y="2387296"/>
            <a:ext cx="0" cy="6818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851920" y="2378543"/>
            <a:ext cx="0" cy="69061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067944" y="2378543"/>
            <a:ext cx="0" cy="69061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283968" y="2378543"/>
            <a:ext cx="0" cy="69061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499992" y="2387296"/>
            <a:ext cx="0" cy="68186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059832" y="2387296"/>
            <a:ext cx="0" cy="6818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3275856" y="2378543"/>
            <a:ext cx="0" cy="690614"/>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rot="5400000">
            <a:off x="7070752" y="1981522"/>
            <a:ext cx="1468814" cy="417646"/>
            <a:chOff x="4741724" y="3861048"/>
            <a:chExt cx="1846500" cy="1224136"/>
          </a:xfrm>
        </p:grpSpPr>
        <p:cxnSp>
          <p:nvCxnSpPr>
            <p:cNvPr id="94" name="Straight Connector 93"/>
            <p:cNvCxnSpPr/>
            <p:nvPr/>
          </p:nvCxnSpPr>
          <p:spPr>
            <a:xfrm>
              <a:off x="4741724" y="3861048"/>
              <a:ext cx="0" cy="12241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932040" y="3861048"/>
              <a:ext cx="0" cy="12241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940152" y="3861048"/>
              <a:ext cx="0" cy="122413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156176" y="3861048"/>
              <a:ext cx="0" cy="122413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372200" y="3861048"/>
              <a:ext cx="0" cy="122413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588224" y="3861048"/>
              <a:ext cx="0" cy="122413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5148064" y="3861048"/>
              <a:ext cx="0" cy="12241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364088" y="3861048"/>
              <a:ext cx="0" cy="1224136"/>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4" name="Rectangle 73"/>
          <p:cNvSpPr/>
          <p:nvPr/>
        </p:nvSpPr>
        <p:spPr>
          <a:xfrm>
            <a:off x="7609012" y="3870340"/>
            <a:ext cx="432047" cy="2376264"/>
          </a:xfrm>
          <a:prstGeom prst="rect">
            <a:avLst/>
          </a:prstGeom>
          <a:solidFill>
            <a:schemeClr val="bg1"/>
          </a:solid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8" name="Group 87"/>
          <p:cNvGrpSpPr/>
          <p:nvPr/>
        </p:nvGrpSpPr>
        <p:grpSpPr>
          <a:xfrm rot="5400000">
            <a:off x="6825494" y="4725014"/>
            <a:ext cx="1999083" cy="432047"/>
            <a:chOff x="5329363" y="3212976"/>
            <a:chExt cx="2998628" cy="1224136"/>
          </a:xfrm>
        </p:grpSpPr>
        <p:cxnSp>
          <p:nvCxnSpPr>
            <p:cNvPr id="89" name="Straight Connector 88"/>
            <p:cNvCxnSpPr/>
            <p:nvPr/>
          </p:nvCxnSpPr>
          <p:spPr>
            <a:xfrm>
              <a:off x="6265467" y="3212976"/>
              <a:ext cx="0" cy="1224136"/>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329363" y="3212976"/>
              <a:ext cx="0" cy="12241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738261" y="3212976"/>
              <a:ext cx="0" cy="12241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228184" y="3212976"/>
              <a:ext cx="0" cy="122413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7238854" y="3212976"/>
              <a:ext cx="0" cy="122413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7884368" y="3212976"/>
              <a:ext cx="0" cy="122413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8327991" y="3212976"/>
              <a:ext cx="0" cy="122413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732240" y="3212976"/>
              <a:ext cx="0" cy="12241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7598894" y="3212976"/>
              <a:ext cx="0" cy="1224136"/>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169" name="Rectangle 7168"/>
          <p:cNvSpPr/>
          <p:nvPr/>
        </p:nvSpPr>
        <p:spPr>
          <a:xfrm>
            <a:off x="654164" y="1600835"/>
            <a:ext cx="816249" cy="369332"/>
          </a:xfrm>
          <a:prstGeom prst="rect">
            <a:avLst/>
          </a:prstGeom>
        </p:spPr>
        <p:txBody>
          <a:bodyPr wrap="none">
            <a:spAutoFit/>
          </a:bodyPr>
          <a:lstStyle/>
          <a:p>
            <a:pPr algn="ctr"/>
            <a:r>
              <a:rPr lang="en-GB" dirty="0"/>
              <a:t>Design</a:t>
            </a:r>
          </a:p>
        </p:txBody>
      </p:sp>
      <p:sp>
        <p:nvSpPr>
          <p:cNvPr id="107" name="Rectangle 106"/>
          <p:cNvSpPr/>
          <p:nvPr/>
        </p:nvSpPr>
        <p:spPr>
          <a:xfrm>
            <a:off x="2208606" y="4149080"/>
            <a:ext cx="144000" cy="710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Rectangle 108"/>
          <p:cNvSpPr/>
          <p:nvPr/>
        </p:nvSpPr>
        <p:spPr>
          <a:xfrm>
            <a:off x="2568646" y="4149080"/>
            <a:ext cx="144000" cy="710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ctangle 109"/>
          <p:cNvSpPr/>
          <p:nvPr/>
        </p:nvSpPr>
        <p:spPr>
          <a:xfrm>
            <a:off x="3072702" y="4149080"/>
            <a:ext cx="144000" cy="7107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110"/>
          <p:cNvSpPr/>
          <p:nvPr/>
        </p:nvSpPr>
        <p:spPr>
          <a:xfrm>
            <a:off x="3576758" y="4149080"/>
            <a:ext cx="144000" cy="710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111"/>
          <p:cNvSpPr/>
          <p:nvPr/>
        </p:nvSpPr>
        <p:spPr>
          <a:xfrm>
            <a:off x="4080814" y="4149080"/>
            <a:ext cx="144000" cy="7107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112"/>
          <p:cNvSpPr/>
          <p:nvPr/>
        </p:nvSpPr>
        <p:spPr>
          <a:xfrm>
            <a:off x="4440854" y="4149080"/>
            <a:ext cx="144000" cy="710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p:cNvSpPr/>
          <p:nvPr/>
        </p:nvSpPr>
        <p:spPr>
          <a:xfrm>
            <a:off x="4728886" y="4149080"/>
            <a:ext cx="144000" cy="7107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114"/>
          <p:cNvSpPr/>
          <p:nvPr/>
        </p:nvSpPr>
        <p:spPr>
          <a:xfrm>
            <a:off x="5160934" y="4149080"/>
            <a:ext cx="144000" cy="7107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6" name="Straight Connector 115"/>
          <p:cNvCxnSpPr/>
          <p:nvPr/>
        </p:nvCxnSpPr>
        <p:spPr>
          <a:xfrm>
            <a:off x="1992582" y="4859868"/>
            <a:ext cx="360040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4815413" y="5983116"/>
            <a:ext cx="620683" cy="369332"/>
          </a:xfrm>
          <a:prstGeom prst="rect">
            <a:avLst/>
          </a:prstGeom>
          <a:noFill/>
        </p:spPr>
        <p:txBody>
          <a:bodyPr wrap="none" rtlCol="0">
            <a:spAutoFit/>
          </a:bodyPr>
          <a:lstStyle/>
          <a:p>
            <a:r>
              <a:rPr lang="en-GB" i="1" dirty="0" smtClean="0">
                <a:solidFill>
                  <a:schemeClr val="bg2">
                    <a:lumMod val="75000"/>
                  </a:schemeClr>
                </a:solidFill>
              </a:rPr>
              <a:t>time</a:t>
            </a:r>
            <a:endParaRPr lang="en-GB" i="1" dirty="0">
              <a:solidFill>
                <a:schemeClr val="bg2">
                  <a:lumMod val="75000"/>
                </a:schemeClr>
              </a:solidFill>
            </a:endParaRPr>
          </a:p>
        </p:txBody>
      </p:sp>
      <p:cxnSp>
        <p:nvCxnSpPr>
          <p:cNvPr id="119" name="Straight Connector 118"/>
          <p:cNvCxnSpPr/>
          <p:nvPr/>
        </p:nvCxnSpPr>
        <p:spPr>
          <a:xfrm>
            <a:off x="1979712" y="5911108"/>
            <a:ext cx="360040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131840" y="5183904"/>
            <a:ext cx="0" cy="710788"/>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195736" y="5183904"/>
            <a:ext cx="0" cy="7107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604634" y="5183904"/>
            <a:ext cx="0" cy="7107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094557" y="5183904"/>
            <a:ext cx="0" cy="7107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4105227" y="5183904"/>
            <a:ext cx="0" cy="7107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750741" y="5183904"/>
            <a:ext cx="0" cy="7107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194364" y="5183904"/>
            <a:ext cx="0" cy="71078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598613" y="5183904"/>
            <a:ext cx="0" cy="7107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465267" y="5183904"/>
            <a:ext cx="0" cy="7107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4750741" y="3160132"/>
            <a:ext cx="620683" cy="369332"/>
          </a:xfrm>
          <a:prstGeom prst="rect">
            <a:avLst/>
          </a:prstGeom>
          <a:noFill/>
        </p:spPr>
        <p:txBody>
          <a:bodyPr wrap="none" rtlCol="0">
            <a:spAutoFit/>
          </a:bodyPr>
          <a:lstStyle/>
          <a:p>
            <a:r>
              <a:rPr lang="en-GB" i="1" dirty="0" smtClean="0">
                <a:solidFill>
                  <a:schemeClr val="bg2">
                    <a:lumMod val="75000"/>
                  </a:schemeClr>
                </a:solidFill>
              </a:rPr>
              <a:t>time</a:t>
            </a:r>
            <a:endParaRPr lang="en-GB" i="1" dirty="0">
              <a:solidFill>
                <a:schemeClr val="bg2">
                  <a:lumMod val="75000"/>
                </a:schemeClr>
              </a:solidFill>
            </a:endParaRPr>
          </a:p>
        </p:txBody>
      </p:sp>
      <p:sp>
        <p:nvSpPr>
          <p:cNvPr id="130" name="TextBox 129"/>
          <p:cNvSpPr txBox="1"/>
          <p:nvPr/>
        </p:nvSpPr>
        <p:spPr>
          <a:xfrm>
            <a:off x="504906" y="5252522"/>
            <a:ext cx="1114766" cy="369332"/>
          </a:xfrm>
          <a:prstGeom prst="rect">
            <a:avLst/>
          </a:prstGeom>
          <a:noFill/>
        </p:spPr>
        <p:txBody>
          <a:bodyPr wrap="square" rtlCol="0">
            <a:spAutoFit/>
          </a:bodyPr>
          <a:lstStyle/>
          <a:p>
            <a:pPr algn="ctr"/>
            <a:r>
              <a:rPr lang="en-GB" dirty="0" smtClean="0"/>
              <a:t>Model</a:t>
            </a:r>
          </a:p>
        </p:txBody>
      </p:sp>
      <p:sp>
        <p:nvSpPr>
          <p:cNvPr id="131" name="Rectangle 130"/>
          <p:cNvSpPr/>
          <p:nvPr/>
        </p:nvSpPr>
        <p:spPr>
          <a:xfrm>
            <a:off x="654164" y="4350589"/>
            <a:ext cx="816249" cy="369332"/>
          </a:xfrm>
          <a:prstGeom prst="rect">
            <a:avLst/>
          </a:prstGeom>
        </p:spPr>
        <p:txBody>
          <a:bodyPr wrap="none">
            <a:spAutoFit/>
          </a:bodyPr>
          <a:lstStyle/>
          <a:p>
            <a:pPr algn="ctr"/>
            <a:r>
              <a:rPr lang="en-GB" dirty="0"/>
              <a:t>Design</a:t>
            </a:r>
          </a:p>
        </p:txBody>
      </p:sp>
      <p:sp>
        <p:nvSpPr>
          <p:cNvPr id="132" name="Right Arrow 131"/>
          <p:cNvSpPr/>
          <p:nvPr/>
        </p:nvSpPr>
        <p:spPr>
          <a:xfrm>
            <a:off x="5902692" y="4963044"/>
            <a:ext cx="1440160" cy="576064"/>
          </a:xfrm>
          <a:prstGeom prst="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TextBox 132"/>
          <p:cNvSpPr txBox="1"/>
          <p:nvPr/>
        </p:nvSpPr>
        <p:spPr>
          <a:xfrm>
            <a:off x="2552200" y="3501008"/>
            <a:ext cx="2287061" cy="523220"/>
          </a:xfrm>
          <a:prstGeom prst="rect">
            <a:avLst/>
          </a:prstGeom>
          <a:noFill/>
        </p:spPr>
        <p:txBody>
          <a:bodyPr wrap="square" rtlCol="0">
            <a:spAutoFit/>
          </a:bodyPr>
          <a:lstStyle/>
          <a:p>
            <a:pPr algn="ctr"/>
            <a:r>
              <a:rPr lang="en-GB" sz="2800" dirty="0" smtClean="0"/>
              <a:t>Event related</a:t>
            </a:r>
            <a:endParaRPr lang="en-GB" sz="2800" dirty="0"/>
          </a:p>
        </p:txBody>
      </p:sp>
      <p:sp>
        <p:nvSpPr>
          <p:cNvPr id="78" name="Rectangle 77"/>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203756" y="44624"/>
            <a:ext cx="6932732" cy="646331"/>
          </a:xfrm>
          <a:prstGeom prst="rect">
            <a:avLst/>
          </a:prstGeom>
          <a:noFill/>
        </p:spPr>
        <p:txBody>
          <a:bodyPr wrap="none" rtlCol="0">
            <a:spAutoFit/>
          </a:bodyPr>
          <a:lstStyle/>
          <a:p>
            <a:r>
              <a:rPr lang="en-GB" sz="3600" b="1" dirty="0" smtClean="0"/>
              <a:t>Modelling events in an fMRI design</a:t>
            </a:r>
            <a:endParaRPr lang="en-GB" sz="3600" b="1" dirty="0"/>
          </a:p>
        </p:txBody>
      </p:sp>
      <p:cxnSp>
        <p:nvCxnSpPr>
          <p:cNvPr id="118" name="Straight Connector 117"/>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04906" y="6309320"/>
            <a:ext cx="8384988" cy="461665"/>
          </a:xfrm>
          <a:prstGeom prst="rect">
            <a:avLst/>
          </a:prstGeom>
          <a:noFill/>
        </p:spPr>
        <p:txBody>
          <a:bodyPr wrap="none" rtlCol="0">
            <a:spAutoFit/>
          </a:bodyPr>
          <a:lstStyle/>
          <a:p>
            <a:r>
              <a:rPr lang="en-US" sz="2400" i="1" dirty="0" smtClean="0"/>
              <a:t>How to we </a:t>
            </a:r>
            <a:r>
              <a:rPr lang="en-US" sz="2400" i="1" dirty="0" err="1" smtClean="0"/>
              <a:t>optimise</a:t>
            </a:r>
            <a:r>
              <a:rPr lang="en-US" sz="2400" i="1" dirty="0" smtClean="0"/>
              <a:t> the design? How do we </a:t>
            </a:r>
            <a:r>
              <a:rPr lang="en-US" sz="2400" i="1" dirty="0" err="1" smtClean="0"/>
              <a:t>optimise</a:t>
            </a:r>
            <a:r>
              <a:rPr lang="en-US" sz="2400" i="1" dirty="0" smtClean="0"/>
              <a:t> the model? </a:t>
            </a:r>
            <a:endParaRPr lang="en-US" sz="2400" i="1" dirty="0"/>
          </a:p>
        </p:txBody>
      </p:sp>
    </p:spTree>
    <p:extLst>
      <p:ext uri="{BB962C8B-B14F-4D97-AF65-F5344CB8AC3E}">
        <p14:creationId xmlns:p14="http://schemas.microsoft.com/office/powerpoint/2010/main" val="42467764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3548" y="5840420"/>
            <a:ext cx="8136904" cy="830997"/>
          </a:xfrm>
          <a:prstGeom prst="rect">
            <a:avLst/>
          </a:prstGeom>
          <a:noFill/>
        </p:spPr>
        <p:txBody>
          <a:bodyPr wrap="square" rtlCol="0">
            <a:spAutoFit/>
          </a:bodyPr>
          <a:lstStyle/>
          <a:p>
            <a:pPr algn="ctr"/>
            <a:r>
              <a:rPr lang="en-US" sz="2400" i="1" dirty="0" smtClean="0"/>
              <a:t>X constitutes our design matrix, our model that we use to infer the contribution of a given voxel to our contrast of interest</a:t>
            </a:r>
            <a:endParaRPr lang="en-US" sz="2400" i="1" dirty="0"/>
          </a:p>
        </p:txBody>
      </p:sp>
      <p:sp>
        <p:nvSpPr>
          <p:cNvPr id="5" name="Rectangle 4"/>
          <p:cNvSpPr>
            <a:spLocks noChangeArrowheads="1"/>
          </p:cNvSpPr>
          <p:nvPr/>
        </p:nvSpPr>
        <p:spPr bwMode="auto">
          <a:xfrm rot="5400000">
            <a:off x="6404297" y="3105820"/>
            <a:ext cx="3852862" cy="528638"/>
          </a:xfrm>
          <a:prstGeom prst="rect">
            <a:avLst/>
          </a:prstGeom>
          <a:solidFill>
            <a:srgbClr val="C0C0C0"/>
          </a:solidFill>
          <a:ln w="76200">
            <a:noFill/>
            <a:miter lim="800000"/>
            <a:headEnd/>
            <a:tailEnd/>
          </a:ln>
          <a:effectLst>
            <a:outerShdw dist="107763" dir="2700000" algn="ctr" rotWithShape="0">
              <a:schemeClr val="bg2"/>
            </a:outerShdw>
          </a:effectLst>
        </p:spPr>
        <p:txBody>
          <a:bodyPr wrap="none" anchor="ctr"/>
          <a:lstStyle/>
          <a:p>
            <a:endParaRPr lang="en-GB"/>
          </a:p>
        </p:txBody>
      </p:sp>
      <p:sp>
        <p:nvSpPr>
          <p:cNvPr id="6" name="Text Box 7"/>
          <p:cNvSpPr txBox="1">
            <a:spLocks noChangeArrowheads="1"/>
          </p:cNvSpPr>
          <p:nvPr/>
        </p:nvSpPr>
        <p:spPr bwMode="auto">
          <a:xfrm>
            <a:off x="3716659" y="2978820"/>
            <a:ext cx="503238" cy="762000"/>
          </a:xfrm>
          <a:prstGeom prst="rect">
            <a:avLst/>
          </a:prstGeom>
          <a:noFill/>
          <a:ln w="76200">
            <a:noFill/>
            <a:miter lim="800000"/>
            <a:headEnd/>
            <a:tailEnd/>
          </a:ln>
          <a:effectLst/>
        </p:spPr>
        <p:txBody>
          <a:bodyPr wrap="none">
            <a:spAutoFit/>
          </a:bodyPr>
          <a:lstStyle/>
          <a:p>
            <a:pPr algn="ctr" eaLnBrk="0" hangingPunct="0"/>
            <a:r>
              <a:rPr lang="de-DE" sz="4400" b="1" dirty="0">
                <a:latin typeface="Times New Roman" pitchFamily="18" charset="0"/>
              </a:rPr>
              <a:t>=</a:t>
            </a:r>
            <a:endParaRPr lang="en-GB" sz="4400" b="1" dirty="0">
              <a:latin typeface="Times New Roman" pitchFamily="18" charset="0"/>
            </a:endParaRPr>
          </a:p>
        </p:txBody>
      </p:sp>
      <p:sp>
        <p:nvSpPr>
          <p:cNvPr id="7" name="Rectangle 8"/>
          <p:cNvSpPr>
            <a:spLocks noChangeArrowheads="1"/>
          </p:cNvSpPr>
          <p:nvPr/>
        </p:nvSpPr>
        <p:spPr bwMode="auto">
          <a:xfrm rot="5400000">
            <a:off x="6183634" y="2021558"/>
            <a:ext cx="1563687" cy="509588"/>
          </a:xfrm>
          <a:prstGeom prst="rect">
            <a:avLst/>
          </a:prstGeom>
          <a:solidFill>
            <a:srgbClr val="C0C0C0"/>
          </a:solidFill>
          <a:ln w="76200">
            <a:noFill/>
            <a:miter lim="800000"/>
            <a:headEnd/>
            <a:tailEnd/>
          </a:ln>
          <a:effectLst>
            <a:outerShdw dist="107763" dir="2700000" algn="ctr" rotWithShape="0">
              <a:schemeClr val="bg2"/>
            </a:outerShdw>
          </a:effectLst>
        </p:spPr>
        <p:txBody>
          <a:bodyPr wrap="none" anchor="ctr"/>
          <a:lstStyle/>
          <a:p>
            <a:endParaRPr lang="en-GB"/>
          </a:p>
        </p:txBody>
      </p:sp>
      <p:graphicFrame>
        <p:nvGraphicFramePr>
          <p:cNvPr id="8" name="Object 10"/>
          <p:cNvGraphicFramePr>
            <a:graphicFrameLocks noChangeAspect="1"/>
          </p:cNvGraphicFramePr>
          <p:nvPr>
            <p:extLst>
              <p:ext uri="{D42A27DB-BD31-4B8C-83A1-F6EECF244321}">
                <p14:modId xmlns:p14="http://schemas.microsoft.com/office/powerpoint/2010/main" val="178962874"/>
              </p:ext>
            </p:extLst>
          </p:nvPr>
        </p:nvGraphicFramePr>
        <p:xfrm>
          <a:off x="8190234" y="3148683"/>
          <a:ext cx="282575" cy="347662"/>
        </p:xfrm>
        <a:graphic>
          <a:graphicData uri="http://schemas.openxmlformats.org/presentationml/2006/ole">
            <mc:AlternateContent xmlns:mc="http://schemas.openxmlformats.org/markup-compatibility/2006">
              <mc:Choice xmlns:v="urn:schemas-microsoft-com:vml" Requires="v">
                <p:oleObj spid="_x0000_s1758" name="Equation" r:id="rId3" imgW="126847" imgH="139531" progId="Equation.3">
                  <p:embed/>
                </p:oleObj>
              </mc:Choice>
              <mc:Fallback>
                <p:oleObj name="Equation" r:id="rId3" imgW="126847" imgH="13953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0234" y="3148683"/>
                        <a:ext cx="282575" cy="34766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 name="Text Box 11"/>
          <p:cNvSpPr txBox="1">
            <a:spLocks noChangeArrowheads="1"/>
          </p:cNvSpPr>
          <p:nvPr/>
        </p:nvSpPr>
        <p:spPr bwMode="auto">
          <a:xfrm>
            <a:off x="7328222" y="2996283"/>
            <a:ext cx="503237" cy="762000"/>
          </a:xfrm>
          <a:prstGeom prst="rect">
            <a:avLst/>
          </a:prstGeom>
          <a:noFill/>
          <a:ln w="76200">
            <a:noFill/>
            <a:miter lim="800000"/>
            <a:headEnd/>
            <a:tailEnd/>
          </a:ln>
          <a:effectLst/>
        </p:spPr>
        <p:txBody>
          <a:bodyPr wrap="none">
            <a:spAutoFit/>
          </a:bodyPr>
          <a:lstStyle/>
          <a:p>
            <a:pPr algn="ctr" eaLnBrk="0" hangingPunct="0"/>
            <a:r>
              <a:rPr lang="de-DE" sz="4400" b="1" dirty="0">
                <a:latin typeface="Times New Roman" pitchFamily="18" charset="0"/>
              </a:rPr>
              <a:t>+</a:t>
            </a:r>
            <a:endParaRPr lang="en-GB" sz="4400" b="1" dirty="0">
              <a:latin typeface="Times New Roman" pitchFamily="18" charset="0"/>
            </a:endParaRPr>
          </a:p>
        </p:txBody>
      </p:sp>
      <p:sp>
        <p:nvSpPr>
          <p:cNvPr id="10" name="Rectangle 12"/>
          <p:cNvSpPr>
            <a:spLocks noChangeArrowheads="1"/>
          </p:cNvSpPr>
          <p:nvPr/>
        </p:nvSpPr>
        <p:spPr bwMode="auto">
          <a:xfrm rot="5400000">
            <a:off x="1417959" y="3148683"/>
            <a:ext cx="3910013" cy="509587"/>
          </a:xfrm>
          <a:prstGeom prst="rect">
            <a:avLst/>
          </a:prstGeom>
          <a:solidFill>
            <a:srgbClr val="C0C0C0"/>
          </a:solidFill>
          <a:ln w="76200">
            <a:noFill/>
            <a:miter lim="800000"/>
            <a:headEnd/>
            <a:tailEnd/>
          </a:ln>
          <a:effectLst>
            <a:outerShdw dist="107763" dir="2700000" algn="ctr" rotWithShape="0">
              <a:schemeClr val="bg2"/>
            </a:outerShdw>
          </a:effectLst>
        </p:spPr>
        <p:txBody>
          <a:bodyPr rot="10800000" vert="eaVert" wrap="none" anchor="ctr"/>
          <a:lstStyle/>
          <a:p>
            <a:pPr algn="ctr" eaLnBrk="0" hangingPunct="0"/>
            <a:endParaRPr lang="en-US" sz="3200">
              <a:latin typeface="Times New Roman" pitchFamily="18" charset="0"/>
            </a:endParaRPr>
          </a:p>
        </p:txBody>
      </p:sp>
      <p:sp>
        <p:nvSpPr>
          <p:cNvPr id="11" name="Rectangle 13"/>
          <p:cNvSpPr>
            <a:spLocks noChangeArrowheads="1"/>
          </p:cNvSpPr>
          <p:nvPr/>
        </p:nvSpPr>
        <p:spPr bwMode="auto">
          <a:xfrm>
            <a:off x="4437384" y="1470996"/>
            <a:ext cx="1571625" cy="3910013"/>
          </a:xfrm>
          <a:prstGeom prst="rect">
            <a:avLst/>
          </a:prstGeom>
          <a:solidFill>
            <a:schemeClr val="tx1"/>
          </a:solidFill>
          <a:ln w="76200">
            <a:noFill/>
            <a:miter lim="800000"/>
            <a:headEnd/>
            <a:tailEnd/>
          </a:ln>
          <a:effectLst>
            <a:outerShdw dist="107763" dir="2700000" algn="ctr" rotWithShape="0">
              <a:schemeClr val="bg2"/>
            </a:outerShdw>
          </a:effectLst>
        </p:spPr>
        <p:txBody>
          <a:bodyPr wrap="none" anchor="ctr"/>
          <a:lstStyle/>
          <a:p>
            <a:endParaRPr lang="en-GB"/>
          </a:p>
        </p:txBody>
      </p:sp>
      <p:sp>
        <p:nvSpPr>
          <p:cNvPr id="12" name="Line 15"/>
          <p:cNvSpPr>
            <a:spLocks noChangeShapeType="1"/>
          </p:cNvSpPr>
          <p:nvPr/>
        </p:nvSpPr>
        <p:spPr bwMode="auto">
          <a:xfrm>
            <a:off x="2976884" y="1448470"/>
            <a:ext cx="0" cy="3910013"/>
          </a:xfrm>
          <a:prstGeom prst="line">
            <a:avLst/>
          </a:prstGeom>
          <a:noFill/>
          <a:ln w="38100">
            <a:solidFill>
              <a:schemeClr val="tx1"/>
            </a:solidFill>
            <a:round/>
            <a:headEnd/>
            <a:tailEnd type="triangle" w="med" len="med"/>
          </a:ln>
          <a:effectLst/>
        </p:spPr>
        <p:txBody>
          <a:bodyPr wrap="none" anchor="ctr"/>
          <a:lstStyle/>
          <a:p>
            <a:endParaRPr lang="en-GB"/>
          </a:p>
        </p:txBody>
      </p:sp>
      <p:graphicFrame>
        <p:nvGraphicFramePr>
          <p:cNvPr id="13" name="Object 16"/>
          <p:cNvGraphicFramePr>
            <a:graphicFrameLocks noChangeAspect="1"/>
          </p:cNvGraphicFramePr>
          <p:nvPr>
            <p:extLst>
              <p:ext uri="{D42A27DB-BD31-4B8C-83A1-F6EECF244321}">
                <p14:modId xmlns:p14="http://schemas.microsoft.com/office/powerpoint/2010/main" val="1351917518"/>
              </p:ext>
            </p:extLst>
          </p:nvPr>
        </p:nvGraphicFramePr>
        <p:xfrm>
          <a:off x="2529209" y="4955258"/>
          <a:ext cx="384175" cy="441325"/>
        </p:xfrm>
        <a:graphic>
          <a:graphicData uri="http://schemas.openxmlformats.org/presentationml/2006/ole">
            <mc:AlternateContent xmlns:mc="http://schemas.openxmlformats.org/markup-compatibility/2006">
              <mc:Choice xmlns:v="urn:schemas-microsoft-com:vml" Requires="v">
                <p:oleObj spid="_x0000_s1759" name="Equation" r:id="rId5" imgW="177495" imgH="177495" progId="Equation.3">
                  <p:embed/>
                </p:oleObj>
              </mc:Choice>
              <mc:Fallback>
                <p:oleObj name="Equation" r:id="rId5" imgW="177495" imgH="1774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9209" y="4955258"/>
                        <a:ext cx="384175" cy="441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Line 17"/>
          <p:cNvSpPr>
            <a:spLocks noChangeShapeType="1"/>
          </p:cNvSpPr>
          <p:nvPr/>
        </p:nvSpPr>
        <p:spPr bwMode="auto">
          <a:xfrm>
            <a:off x="3065784" y="1337345"/>
            <a:ext cx="561975" cy="0"/>
          </a:xfrm>
          <a:prstGeom prst="line">
            <a:avLst/>
          </a:prstGeom>
          <a:noFill/>
          <a:ln w="38100">
            <a:solidFill>
              <a:schemeClr val="tx1"/>
            </a:solidFill>
            <a:round/>
            <a:headEnd/>
            <a:tailEnd type="triangle" w="med" len="med"/>
          </a:ln>
          <a:effectLst/>
        </p:spPr>
        <p:txBody>
          <a:bodyPr wrap="none" anchor="ctr"/>
          <a:lstStyle/>
          <a:p>
            <a:endParaRPr lang="en-GB"/>
          </a:p>
        </p:txBody>
      </p:sp>
      <p:graphicFrame>
        <p:nvGraphicFramePr>
          <p:cNvPr id="15" name="Object 18"/>
          <p:cNvGraphicFramePr>
            <a:graphicFrameLocks noChangeAspect="1"/>
          </p:cNvGraphicFramePr>
          <p:nvPr>
            <p:extLst>
              <p:ext uri="{D42A27DB-BD31-4B8C-83A1-F6EECF244321}">
                <p14:modId xmlns:p14="http://schemas.microsoft.com/office/powerpoint/2010/main" val="1300739766"/>
              </p:ext>
            </p:extLst>
          </p:nvPr>
        </p:nvGraphicFramePr>
        <p:xfrm>
          <a:off x="3627759" y="908720"/>
          <a:ext cx="192088" cy="409575"/>
        </p:xfrm>
        <a:graphic>
          <a:graphicData uri="http://schemas.openxmlformats.org/presentationml/2006/ole">
            <mc:AlternateContent xmlns:mc="http://schemas.openxmlformats.org/markup-compatibility/2006">
              <mc:Choice xmlns:v="urn:schemas-microsoft-com:vml" Requires="v">
                <p:oleObj spid="_x0000_s1760" name="Equation" r:id="rId7" imgW="88560" imgH="164880" progId="Equation.3">
                  <p:embed/>
                </p:oleObj>
              </mc:Choice>
              <mc:Fallback>
                <p:oleObj name="Equation" r:id="rId7" imgW="88560" imgH="164880" progId="Equation.3">
                  <p:embed/>
                  <p:pic>
                    <p:nvPicPr>
                      <p:cNvPr id="0" name=""/>
                      <p:cNvPicPr>
                        <a:picLocks noChangeAspect="1" noChangeArrowheads="1"/>
                      </p:cNvPicPr>
                      <p:nvPr/>
                    </p:nvPicPr>
                    <p:blipFill>
                      <a:blip r:embed="rId8"/>
                      <a:srcRect/>
                      <a:stretch>
                        <a:fillRect/>
                      </a:stretch>
                    </p:blipFill>
                    <p:spPr bwMode="auto">
                      <a:xfrm>
                        <a:off x="3627759" y="908720"/>
                        <a:ext cx="192088" cy="4095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Line 19"/>
          <p:cNvSpPr>
            <a:spLocks noChangeShapeType="1"/>
          </p:cNvSpPr>
          <p:nvPr/>
        </p:nvSpPr>
        <p:spPr bwMode="auto">
          <a:xfrm>
            <a:off x="4299272" y="1448470"/>
            <a:ext cx="0" cy="3910013"/>
          </a:xfrm>
          <a:prstGeom prst="line">
            <a:avLst/>
          </a:prstGeom>
          <a:noFill/>
          <a:ln w="38100">
            <a:solidFill>
              <a:schemeClr val="tx1"/>
            </a:solidFill>
            <a:round/>
            <a:headEnd/>
            <a:tailEnd type="triangle" w="med" len="med"/>
          </a:ln>
          <a:effectLst/>
        </p:spPr>
        <p:txBody>
          <a:bodyPr wrap="none" anchor="ctr"/>
          <a:lstStyle/>
          <a:p>
            <a:endParaRPr lang="en-GB"/>
          </a:p>
        </p:txBody>
      </p:sp>
      <p:graphicFrame>
        <p:nvGraphicFramePr>
          <p:cNvPr id="17" name="Object 20"/>
          <p:cNvGraphicFramePr>
            <a:graphicFrameLocks noChangeAspect="1"/>
          </p:cNvGraphicFramePr>
          <p:nvPr>
            <p:extLst>
              <p:ext uri="{D42A27DB-BD31-4B8C-83A1-F6EECF244321}">
                <p14:modId xmlns:p14="http://schemas.microsoft.com/office/powerpoint/2010/main" val="149720702"/>
              </p:ext>
            </p:extLst>
          </p:nvPr>
        </p:nvGraphicFramePr>
        <p:xfrm>
          <a:off x="3835722" y="4955258"/>
          <a:ext cx="384175" cy="441325"/>
        </p:xfrm>
        <a:graphic>
          <a:graphicData uri="http://schemas.openxmlformats.org/presentationml/2006/ole">
            <mc:AlternateContent xmlns:mc="http://schemas.openxmlformats.org/markup-compatibility/2006">
              <mc:Choice xmlns:v="urn:schemas-microsoft-com:vml" Requires="v">
                <p:oleObj spid="_x0000_s1761" name="Equation" r:id="rId9" imgW="177495" imgH="177495" progId="Equation.3">
                  <p:embed/>
                </p:oleObj>
              </mc:Choice>
              <mc:Fallback>
                <p:oleObj name="Equation" r:id="rId9" imgW="177495" imgH="17749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35722" y="4955258"/>
                        <a:ext cx="384175" cy="441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8" name="Line 21"/>
          <p:cNvSpPr>
            <a:spLocks noChangeShapeType="1"/>
          </p:cNvSpPr>
          <p:nvPr/>
        </p:nvSpPr>
        <p:spPr bwMode="auto">
          <a:xfrm>
            <a:off x="7915597" y="1473870"/>
            <a:ext cx="0" cy="3859213"/>
          </a:xfrm>
          <a:prstGeom prst="line">
            <a:avLst/>
          </a:prstGeom>
          <a:noFill/>
          <a:ln w="38100">
            <a:solidFill>
              <a:schemeClr val="tx1"/>
            </a:solidFill>
            <a:round/>
            <a:headEnd/>
            <a:tailEnd type="triangle" w="med" len="med"/>
          </a:ln>
          <a:effectLst/>
        </p:spPr>
        <p:txBody>
          <a:bodyPr wrap="none" anchor="ctr"/>
          <a:lstStyle/>
          <a:p>
            <a:endParaRPr lang="en-GB"/>
          </a:p>
        </p:txBody>
      </p:sp>
      <p:graphicFrame>
        <p:nvGraphicFramePr>
          <p:cNvPr id="19" name="Object 22"/>
          <p:cNvGraphicFramePr>
            <a:graphicFrameLocks noChangeAspect="1"/>
          </p:cNvGraphicFramePr>
          <p:nvPr>
            <p:extLst>
              <p:ext uri="{D42A27DB-BD31-4B8C-83A1-F6EECF244321}">
                <p14:modId xmlns:p14="http://schemas.microsoft.com/office/powerpoint/2010/main" val="1652487877"/>
              </p:ext>
            </p:extLst>
          </p:nvPr>
        </p:nvGraphicFramePr>
        <p:xfrm>
          <a:off x="7469509" y="4910808"/>
          <a:ext cx="384175" cy="441325"/>
        </p:xfrm>
        <a:graphic>
          <a:graphicData uri="http://schemas.openxmlformats.org/presentationml/2006/ole">
            <mc:AlternateContent xmlns:mc="http://schemas.openxmlformats.org/markup-compatibility/2006">
              <mc:Choice xmlns:v="urn:schemas-microsoft-com:vml" Requires="v">
                <p:oleObj spid="_x0000_s1762" name="Equation" r:id="rId11" imgW="177495" imgH="177495" progId="Equation.3">
                  <p:embed/>
                </p:oleObj>
              </mc:Choice>
              <mc:Fallback>
                <p:oleObj name="Equation" r:id="rId11" imgW="177495" imgH="1774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9509" y="4910808"/>
                        <a:ext cx="384175" cy="441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0" name="Line 23"/>
          <p:cNvSpPr>
            <a:spLocks noChangeShapeType="1"/>
          </p:cNvSpPr>
          <p:nvPr/>
        </p:nvSpPr>
        <p:spPr bwMode="auto">
          <a:xfrm>
            <a:off x="6723384" y="1332583"/>
            <a:ext cx="509588" cy="0"/>
          </a:xfrm>
          <a:prstGeom prst="line">
            <a:avLst/>
          </a:prstGeom>
          <a:noFill/>
          <a:ln w="38100">
            <a:solidFill>
              <a:schemeClr val="tx1"/>
            </a:solidFill>
            <a:round/>
            <a:headEnd/>
            <a:tailEnd type="triangle" w="med" len="med"/>
          </a:ln>
          <a:effectLst/>
        </p:spPr>
        <p:txBody>
          <a:bodyPr wrap="none" anchor="ctr"/>
          <a:lstStyle/>
          <a:p>
            <a:endParaRPr lang="en-GB"/>
          </a:p>
        </p:txBody>
      </p:sp>
      <p:graphicFrame>
        <p:nvGraphicFramePr>
          <p:cNvPr id="21" name="Object 24"/>
          <p:cNvGraphicFramePr>
            <a:graphicFrameLocks noChangeAspect="1"/>
          </p:cNvGraphicFramePr>
          <p:nvPr>
            <p:extLst>
              <p:ext uri="{D42A27DB-BD31-4B8C-83A1-F6EECF244321}">
                <p14:modId xmlns:p14="http://schemas.microsoft.com/office/powerpoint/2010/main" val="2105225735"/>
              </p:ext>
            </p:extLst>
          </p:nvPr>
        </p:nvGraphicFramePr>
        <p:xfrm>
          <a:off x="7198047" y="910308"/>
          <a:ext cx="192087" cy="409575"/>
        </p:xfrm>
        <a:graphic>
          <a:graphicData uri="http://schemas.openxmlformats.org/presentationml/2006/ole">
            <mc:AlternateContent xmlns:mc="http://schemas.openxmlformats.org/markup-compatibility/2006">
              <mc:Choice xmlns:v="urn:schemas-microsoft-com:vml" Requires="v">
                <p:oleObj spid="_x0000_s1763" name="Equation" r:id="rId12" imgW="88686" imgH="164702" progId="Equation.3">
                  <p:embed/>
                </p:oleObj>
              </mc:Choice>
              <mc:Fallback>
                <p:oleObj name="Equation" r:id="rId12" imgW="88686" imgH="16470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98047" y="910308"/>
                        <a:ext cx="192087" cy="4095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2" name="Line 25"/>
          <p:cNvSpPr>
            <a:spLocks noChangeShapeType="1"/>
          </p:cNvSpPr>
          <p:nvPr/>
        </p:nvSpPr>
        <p:spPr bwMode="auto">
          <a:xfrm>
            <a:off x="8066409" y="1321470"/>
            <a:ext cx="561975" cy="0"/>
          </a:xfrm>
          <a:prstGeom prst="line">
            <a:avLst/>
          </a:prstGeom>
          <a:noFill/>
          <a:ln w="38100">
            <a:solidFill>
              <a:schemeClr val="tx1"/>
            </a:solidFill>
            <a:round/>
            <a:headEnd/>
            <a:tailEnd type="triangle" w="med" len="med"/>
          </a:ln>
          <a:effectLst/>
        </p:spPr>
        <p:txBody>
          <a:bodyPr wrap="none" anchor="ctr"/>
          <a:lstStyle/>
          <a:p>
            <a:endParaRPr lang="en-GB"/>
          </a:p>
        </p:txBody>
      </p:sp>
      <p:graphicFrame>
        <p:nvGraphicFramePr>
          <p:cNvPr id="23" name="Object 26"/>
          <p:cNvGraphicFramePr>
            <a:graphicFrameLocks noChangeAspect="1"/>
          </p:cNvGraphicFramePr>
          <p:nvPr>
            <p:extLst>
              <p:ext uri="{D42A27DB-BD31-4B8C-83A1-F6EECF244321}">
                <p14:modId xmlns:p14="http://schemas.microsoft.com/office/powerpoint/2010/main" val="588360173"/>
              </p:ext>
            </p:extLst>
          </p:nvPr>
        </p:nvGraphicFramePr>
        <p:xfrm>
          <a:off x="8628384" y="965870"/>
          <a:ext cx="192088" cy="409575"/>
        </p:xfrm>
        <a:graphic>
          <a:graphicData uri="http://schemas.openxmlformats.org/presentationml/2006/ole">
            <mc:AlternateContent xmlns:mc="http://schemas.openxmlformats.org/markup-compatibility/2006">
              <mc:Choice xmlns:v="urn:schemas-microsoft-com:vml" Requires="v">
                <p:oleObj spid="_x0000_s1764" name="Equation" r:id="rId14" imgW="88686" imgH="164702" progId="Equation.3">
                  <p:embed/>
                </p:oleObj>
              </mc:Choice>
              <mc:Fallback>
                <p:oleObj name="Equation" r:id="rId14" imgW="88686" imgH="16470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28384" y="965870"/>
                        <a:ext cx="192088" cy="4095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4" name="Line 27"/>
          <p:cNvSpPr>
            <a:spLocks noChangeShapeType="1"/>
          </p:cNvSpPr>
          <p:nvPr/>
        </p:nvSpPr>
        <p:spPr bwMode="auto">
          <a:xfrm>
            <a:off x="4437384" y="1318295"/>
            <a:ext cx="1603375" cy="0"/>
          </a:xfrm>
          <a:prstGeom prst="line">
            <a:avLst/>
          </a:prstGeom>
          <a:noFill/>
          <a:ln w="38100">
            <a:solidFill>
              <a:schemeClr val="tx1"/>
            </a:solidFill>
            <a:round/>
            <a:headEnd/>
            <a:tailEnd type="triangle" w="med" len="med"/>
          </a:ln>
          <a:effectLst/>
        </p:spPr>
        <p:txBody>
          <a:bodyPr wrap="none" anchor="ctr"/>
          <a:lstStyle/>
          <a:p>
            <a:endParaRPr lang="en-GB"/>
          </a:p>
        </p:txBody>
      </p:sp>
      <p:graphicFrame>
        <p:nvGraphicFramePr>
          <p:cNvPr id="25" name="Object 28"/>
          <p:cNvGraphicFramePr>
            <a:graphicFrameLocks noChangeAspect="1"/>
          </p:cNvGraphicFramePr>
          <p:nvPr>
            <p:extLst>
              <p:ext uri="{D42A27DB-BD31-4B8C-83A1-F6EECF244321}">
                <p14:modId xmlns:p14="http://schemas.microsoft.com/office/powerpoint/2010/main" val="1554716823"/>
              </p:ext>
            </p:extLst>
          </p:nvPr>
        </p:nvGraphicFramePr>
        <p:xfrm>
          <a:off x="5980434" y="991270"/>
          <a:ext cx="330200" cy="409575"/>
        </p:xfrm>
        <a:graphic>
          <a:graphicData uri="http://schemas.openxmlformats.org/presentationml/2006/ole">
            <mc:AlternateContent xmlns:mc="http://schemas.openxmlformats.org/markup-compatibility/2006">
              <mc:Choice xmlns:v="urn:schemas-microsoft-com:vml" Requires="v">
                <p:oleObj spid="_x0000_s1765" name="Equation" r:id="rId15" imgW="152216" imgH="164901" progId="Equation.3">
                  <p:embed/>
                </p:oleObj>
              </mc:Choice>
              <mc:Fallback>
                <p:oleObj name="Equation" r:id="rId15" imgW="152216" imgH="164901"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980434" y="991270"/>
                        <a:ext cx="330200" cy="4095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6" name="Line 29"/>
          <p:cNvSpPr>
            <a:spLocks noChangeShapeType="1"/>
          </p:cNvSpPr>
          <p:nvPr/>
        </p:nvSpPr>
        <p:spPr bwMode="auto">
          <a:xfrm rot="5400000">
            <a:off x="5757390" y="2289052"/>
            <a:ext cx="1563687" cy="0"/>
          </a:xfrm>
          <a:prstGeom prst="line">
            <a:avLst/>
          </a:prstGeom>
          <a:noFill/>
          <a:ln w="38100">
            <a:solidFill>
              <a:schemeClr val="tx1"/>
            </a:solidFill>
            <a:round/>
            <a:headEnd/>
            <a:tailEnd type="triangle" w="med" len="med"/>
          </a:ln>
          <a:effectLst/>
        </p:spPr>
        <p:txBody>
          <a:bodyPr wrap="none" anchor="ctr"/>
          <a:lstStyle/>
          <a:p>
            <a:endParaRPr lang="en-GB"/>
          </a:p>
        </p:txBody>
      </p:sp>
      <p:graphicFrame>
        <p:nvGraphicFramePr>
          <p:cNvPr id="27" name="Object 30"/>
          <p:cNvGraphicFramePr>
            <a:graphicFrameLocks noChangeAspect="1"/>
          </p:cNvGraphicFramePr>
          <p:nvPr>
            <p:extLst>
              <p:ext uri="{D42A27DB-BD31-4B8C-83A1-F6EECF244321}">
                <p14:modId xmlns:p14="http://schemas.microsoft.com/office/powerpoint/2010/main" val="1692111112"/>
              </p:ext>
            </p:extLst>
          </p:nvPr>
        </p:nvGraphicFramePr>
        <p:xfrm>
          <a:off x="6182047" y="2801020"/>
          <a:ext cx="328612" cy="409575"/>
        </p:xfrm>
        <a:graphic>
          <a:graphicData uri="http://schemas.openxmlformats.org/presentationml/2006/ole">
            <mc:AlternateContent xmlns:mc="http://schemas.openxmlformats.org/markup-compatibility/2006">
              <mc:Choice xmlns:v="urn:schemas-microsoft-com:vml" Requires="v">
                <p:oleObj spid="_x0000_s1766" name="Equation" r:id="rId17" imgW="152216" imgH="164901" progId="Equation.3">
                  <p:embed/>
                </p:oleObj>
              </mc:Choice>
              <mc:Fallback>
                <p:oleObj name="Equation" r:id="rId17" imgW="152216" imgH="164901"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82047" y="2801020"/>
                        <a:ext cx="328612" cy="4095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28" name="Object 33"/>
          <p:cNvGraphicFramePr>
            <a:graphicFrameLocks noChangeAspect="1"/>
          </p:cNvGraphicFramePr>
          <p:nvPr>
            <p:extLst>
              <p:ext uri="{D42A27DB-BD31-4B8C-83A1-F6EECF244321}">
                <p14:modId xmlns:p14="http://schemas.microsoft.com/office/powerpoint/2010/main" val="185522163"/>
              </p:ext>
            </p:extLst>
          </p:nvPr>
        </p:nvGraphicFramePr>
        <p:xfrm>
          <a:off x="3167384" y="3128045"/>
          <a:ext cx="423863" cy="500063"/>
        </p:xfrm>
        <a:graphic>
          <a:graphicData uri="http://schemas.openxmlformats.org/presentationml/2006/ole">
            <mc:AlternateContent xmlns:mc="http://schemas.openxmlformats.org/markup-compatibility/2006">
              <mc:Choice xmlns:v="urn:schemas-microsoft-com:vml" Requires="v">
                <p:oleObj spid="_x0000_s1767" name="Equation" r:id="rId19" imgW="139616" imgH="165000" progId="Equation.3">
                  <p:embed/>
                </p:oleObj>
              </mc:Choice>
              <mc:Fallback>
                <p:oleObj name="Equation" r:id="rId19" imgW="139616" imgH="1650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67384" y="3128045"/>
                        <a:ext cx="423863" cy="50006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cxnSp>
        <p:nvCxnSpPr>
          <p:cNvPr id="33" name="Straight Connector 32"/>
          <p:cNvCxnSpPr/>
          <p:nvPr/>
        </p:nvCxnSpPr>
        <p:spPr>
          <a:xfrm>
            <a:off x="6710683" y="1813595"/>
            <a:ext cx="504000"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710683" y="2194595"/>
            <a:ext cx="504000"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710683" y="2651795"/>
            <a:ext cx="504000"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36" name="Object 9"/>
          <p:cNvGraphicFramePr>
            <a:graphicFrameLocks noChangeAspect="1"/>
          </p:cNvGraphicFramePr>
          <p:nvPr>
            <p:extLst>
              <p:ext uri="{D42A27DB-BD31-4B8C-83A1-F6EECF244321}">
                <p14:modId xmlns:p14="http://schemas.microsoft.com/office/powerpoint/2010/main" val="2072221744"/>
              </p:ext>
            </p:extLst>
          </p:nvPr>
        </p:nvGraphicFramePr>
        <p:xfrm>
          <a:off x="6817047" y="2160727"/>
          <a:ext cx="327025" cy="504825"/>
        </p:xfrm>
        <a:graphic>
          <a:graphicData uri="http://schemas.openxmlformats.org/presentationml/2006/ole">
            <mc:AlternateContent xmlns:mc="http://schemas.openxmlformats.org/markup-compatibility/2006">
              <mc:Choice xmlns:v="urn:schemas-microsoft-com:vml" Requires="v">
                <p:oleObj spid="_x0000_s1768" name="Equation" r:id="rId21" imgW="152033" imgH="203261" progId="Equation.3">
                  <p:embed/>
                </p:oleObj>
              </mc:Choice>
              <mc:Fallback>
                <p:oleObj name="Equation" r:id="rId21" imgW="152033" imgH="203261"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17047" y="2160727"/>
                        <a:ext cx="327025" cy="5048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a:off x="4936529" y="2968070"/>
            <a:ext cx="609600" cy="707886"/>
          </a:xfrm>
          <a:prstGeom prst="rect">
            <a:avLst/>
          </a:prstGeom>
          <a:noFill/>
        </p:spPr>
        <p:txBody>
          <a:bodyPr wrap="square" rtlCol="0">
            <a:spAutoFit/>
          </a:bodyPr>
          <a:lstStyle/>
          <a:p>
            <a:r>
              <a:rPr lang="en-US" sz="4000" i="1" dirty="0" smtClean="0">
                <a:solidFill>
                  <a:schemeClr val="bg1"/>
                </a:solidFill>
                <a:latin typeface="Times New Roman"/>
                <a:cs typeface="Times New Roman"/>
              </a:rPr>
              <a:t>X</a:t>
            </a:r>
            <a:endParaRPr lang="en-US" sz="4000" i="1" dirty="0">
              <a:solidFill>
                <a:schemeClr val="bg1"/>
              </a:solidFill>
              <a:latin typeface="Times New Roman"/>
              <a:cs typeface="Times New Roman"/>
            </a:endParaRPr>
          </a:p>
        </p:txBody>
      </p:sp>
      <p:graphicFrame>
        <p:nvGraphicFramePr>
          <p:cNvPr id="60" name="Object 6"/>
          <p:cNvGraphicFramePr>
            <a:graphicFrameLocks noChangeAspect="1"/>
          </p:cNvGraphicFramePr>
          <p:nvPr>
            <p:extLst>
              <p:ext uri="{D42A27DB-BD31-4B8C-83A1-F6EECF244321}">
                <p14:modId xmlns:p14="http://schemas.microsoft.com/office/powerpoint/2010/main" val="2088548009"/>
              </p:ext>
            </p:extLst>
          </p:nvPr>
        </p:nvGraphicFramePr>
        <p:xfrm>
          <a:off x="503548" y="2554959"/>
          <a:ext cx="1870075" cy="515937"/>
        </p:xfrm>
        <a:graphic>
          <a:graphicData uri="http://schemas.openxmlformats.org/presentationml/2006/ole">
            <mc:AlternateContent xmlns:mc="http://schemas.openxmlformats.org/markup-compatibility/2006">
              <mc:Choice xmlns:v="urn:schemas-microsoft-com:vml" Requires="v">
                <p:oleObj spid="_x0000_s1769" name="Equation" r:id="rId23" imgW="736370" imgH="203384" progId="">
                  <p:embed/>
                </p:oleObj>
              </mc:Choice>
              <mc:Fallback>
                <p:oleObj name="Equation" r:id="rId23" imgW="736370" imgH="203384" progId="">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3548" y="2554959"/>
                        <a:ext cx="1870075" cy="51593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Oval 1"/>
          <p:cNvSpPr/>
          <p:nvPr/>
        </p:nvSpPr>
        <p:spPr>
          <a:xfrm>
            <a:off x="4013263" y="1031449"/>
            <a:ext cx="2396962" cy="458112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203756" y="44624"/>
            <a:ext cx="4224875" cy="646331"/>
          </a:xfrm>
          <a:prstGeom prst="rect">
            <a:avLst/>
          </a:prstGeom>
          <a:noFill/>
        </p:spPr>
        <p:txBody>
          <a:bodyPr wrap="none" rtlCol="0">
            <a:spAutoFit/>
          </a:bodyPr>
          <a:lstStyle/>
          <a:p>
            <a:r>
              <a:rPr lang="en-GB" sz="3600" b="1" dirty="0" smtClean="0"/>
              <a:t>The design matrix (1)</a:t>
            </a:r>
            <a:endParaRPr lang="en-GB" sz="3600" b="1" dirty="0"/>
          </a:p>
        </p:txBody>
      </p:sp>
      <p:cxnSp>
        <p:nvCxnSpPr>
          <p:cNvPr id="41" name="Straight Connector 40"/>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0567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1663055" y="1316438"/>
            <a:ext cx="1396777" cy="3910013"/>
          </a:xfrm>
          <a:prstGeom prst="rect">
            <a:avLst/>
          </a:prstGeom>
          <a:solidFill>
            <a:schemeClr val="tx1"/>
          </a:solidFill>
          <a:ln w="76200">
            <a:noFill/>
            <a:miter lim="800000"/>
            <a:headEnd/>
            <a:tailEnd/>
          </a:ln>
          <a:effectLst>
            <a:outerShdw dist="107763" dir="2700000" algn="ctr" rotWithShape="0">
              <a:schemeClr val="bg2"/>
            </a:outerShdw>
          </a:effectLst>
        </p:spPr>
        <p:txBody>
          <a:bodyPr wrap="none" anchor="ctr"/>
          <a:lstStyle/>
          <a:p>
            <a:endParaRPr lang="en-GB"/>
          </a:p>
        </p:txBody>
      </p:sp>
      <p:sp>
        <p:nvSpPr>
          <p:cNvPr id="16" name="Line 19"/>
          <p:cNvSpPr>
            <a:spLocks noChangeShapeType="1"/>
          </p:cNvSpPr>
          <p:nvPr/>
        </p:nvSpPr>
        <p:spPr bwMode="auto">
          <a:xfrm>
            <a:off x="1524943" y="1293912"/>
            <a:ext cx="0" cy="3910013"/>
          </a:xfrm>
          <a:prstGeom prst="line">
            <a:avLst/>
          </a:prstGeom>
          <a:noFill/>
          <a:ln w="38100">
            <a:solidFill>
              <a:schemeClr val="tx1"/>
            </a:solidFill>
            <a:round/>
            <a:headEnd/>
            <a:tailEnd type="triangle" w="med" len="med"/>
          </a:ln>
          <a:effectLst/>
        </p:spPr>
        <p:txBody>
          <a:bodyPr wrap="none" anchor="ctr"/>
          <a:lstStyle/>
          <a:p>
            <a:endParaRPr lang="en-GB"/>
          </a:p>
        </p:txBody>
      </p:sp>
      <p:graphicFrame>
        <p:nvGraphicFramePr>
          <p:cNvPr id="17" name="Object 20"/>
          <p:cNvGraphicFramePr>
            <a:graphicFrameLocks noChangeAspect="1"/>
          </p:cNvGraphicFramePr>
          <p:nvPr>
            <p:extLst>
              <p:ext uri="{D42A27DB-BD31-4B8C-83A1-F6EECF244321}">
                <p14:modId xmlns:p14="http://schemas.microsoft.com/office/powerpoint/2010/main" val="547661413"/>
              </p:ext>
            </p:extLst>
          </p:nvPr>
        </p:nvGraphicFramePr>
        <p:xfrm>
          <a:off x="1061393" y="4800700"/>
          <a:ext cx="384175" cy="441325"/>
        </p:xfrm>
        <a:graphic>
          <a:graphicData uri="http://schemas.openxmlformats.org/presentationml/2006/ole">
            <mc:AlternateContent xmlns:mc="http://schemas.openxmlformats.org/markup-compatibility/2006">
              <mc:Choice xmlns:v="urn:schemas-microsoft-com:vml" Requires="v">
                <p:oleObj spid="_x0000_s12588" name="Equation" r:id="rId4" imgW="177495" imgH="177495" progId="Equation.3">
                  <p:embed/>
                </p:oleObj>
              </mc:Choice>
              <mc:Fallback>
                <p:oleObj name="Equation" r:id="rId4" imgW="177495" imgH="1774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393" y="4800700"/>
                        <a:ext cx="384175" cy="4413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4" name="Line 27"/>
          <p:cNvSpPr>
            <a:spLocks noChangeShapeType="1"/>
          </p:cNvSpPr>
          <p:nvPr/>
        </p:nvSpPr>
        <p:spPr bwMode="auto">
          <a:xfrm>
            <a:off x="1663055" y="1163737"/>
            <a:ext cx="1603375" cy="0"/>
          </a:xfrm>
          <a:prstGeom prst="line">
            <a:avLst/>
          </a:prstGeom>
          <a:noFill/>
          <a:ln w="38100">
            <a:solidFill>
              <a:schemeClr val="tx1"/>
            </a:solidFill>
            <a:round/>
            <a:headEnd/>
            <a:tailEnd type="triangle" w="med" len="med"/>
          </a:ln>
          <a:effectLst/>
        </p:spPr>
        <p:txBody>
          <a:bodyPr wrap="none" anchor="ctr"/>
          <a:lstStyle/>
          <a:p>
            <a:endParaRPr lang="en-GB"/>
          </a:p>
        </p:txBody>
      </p:sp>
      <p:graphicFrame>
        <p:nvGraphicFramePr>
          <p:cNvPr id="25" name="Object 28"/>
          <p:cNvGraphicFramePr>
            <a:graphicFrameLocks noChangeAspect="1"/>
          </p:cNvGraphicFramePr>
          <p:nvPr>
            <p:extLst>
              <p:ext uri="{D42A27DB-BD31-4B8C-83A1-F6EECF244321}">
                <p14:modId xmlns:p14="http://schemas.microsoft.com/office/powerpoint/2010/main" val="430457249"/>
              </p:ext>
            </p:extLst>
          </p:nvPr>
        </p:nvGraphicFramePr>
        <p:xfrm>
          <a:off x="3305696" y="836712"/>
          <a:ext cx="330200" cy="409575"/>
        </p:xfrm>
        <a:graphic>
          <a:graphicData uri="http://schemas.openxmlformats.org/presentationml/2006/ole">
            <mc:AlternateContent xmlns:mc="http://schemas.openxmlformats.org/markup-compatibility/2006">
              <mc:Choice xmlns:v="urn:schemas-microsoft-com:vml" Requires="v">
                <p:oleObj spid="_x0000_s12589" name="Equation" r:id="rId6" imgW="152216" imgH="164901" progId="Equation.3">
                  <p:embed/>
                </p:oleObj>
              </mc:Choice>
              <mc:Fallback>
                <p:oleObj name="Equation" r:id="rId6" imgW="152216" imgH="16490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5696" y="836712"/>
                        <a:ext cx="330200" cy="4095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pSp>
        <p:nvGrpSpPr>
          <p:cNvPr id="2" name="Group 1"/>
          <p:cNvGrpSpPr/>
          <p:nvPr/>
        </p:nvGrpSpPr>
        <p:grpSpPr>
          <a:xfrm>
            <a:off x="2123728" y="1433166"/>
            <a:ext cx="432048" cy="3672408"/>
            <a:chOff x="3951238" y="2708920"/>
            <a:chExt cx="432048" cy="3672408"/>
          </a:xfrm>
        </p:grpSpPr>
        <p:cxnSp>
          <p:nvCxnSpPr>
            <p:cNvPr id="40" name="Straight Connector 39"/>
            <p:cNvCxnSpPr/>
            <p:nvPr/>
          </p:nvCxnSpPr>
          <p:spPr>
            <a:xfrm>
              <a:off x="3951238" y="2708920"/>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951238" y="2924944"/>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951238" y="3284984"/>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951238" y="3501008"/>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951238" y="3789040"/>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3951238" y="4149080"/>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951238" y="4725144"/>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951238" y="5229200"/>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951238" y="5517232"/>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951238" y="5805264"/>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951238" y="6021288"/>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951238" y="6381328"/>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9" name="TextBox 28"/>
          <p:cNvSpPr txBox="1"/>
          <p:nvPr/>
        </p:nvSpPr>
        <p:spPr>
          <a:xfrm>
            <a:off x="1434818" y="5373216"/>
            <a:ext cx="2777142" cy="923330"/>
          </a:xfrm>
          <a:prstGeom prst="rect">
            <a:avLst/>
          </a:prstGeom>
          <a:noFill/>
        </p:spPr>
        <p:txBody>
          <a:bodyPr wrap="square" rtlCol="0">
            <a:spAutoFit/>
          </a:bodyPr>
          <a:lstStyle/>
          <a:p>
            <a:r>
              <a:rPr lang="en-US" dirty="0" err="1" smtClean="0">
                <a:solidFill>
                  <a:srgbClr val="FFC000"/>
                </a:solidFill>
              </a:rPr>
              <a:t>Regressor</a:t>
            </a:r>
            <a:r>
              <a:rPr lang="en-US" dirty="0" smtClean="0">
                <a:solidFill>
                  <a:srgbClr val="FFC000"/>
                </a:solidFill>
              </a:rPr>
              <a:t> 1: Face         </a:t>
            </a:r>
          </a:p>
          <a:p>
            <a:r>
              <a:rPr lang="en-US" dirty="0" err="1" smtClean="0">
                <a:solidFill>
                  <a:schemeClr val="accent1"/>
                </a:solidFill>
              </a:rPr>
              <a:t>Regressor</a:t>
            </a:r>
            <a:r>
              <a:rPr lang="en-US" dirty="0" smtClean="0">
                <a:solidFill>
                  <a:schemeClr val="accent1"/>
                </a:solidFill>
              </a:rPr>
              <a:t> 2: Scene</a:t>
            </a:r>
          </a:p>
          <a:p>
            <a:r>
              <a:rPr lang="en-US" dirty="0" err="1" smtClean="0"/>
              <a:t>Regressor</a:t>
            </a:r>
            <a:r>
              <a:rPr lang="en-US" dirty="0" smtClean="0"/>
              <a:t> 3: Constant</a:t>
            </a:r>
            <a:endParaRPr lang="en-US" dirty="0"/>
          </a:p>
        </p:txBody>
      </p:sp>
      <p:sp>
        <p:nvSpPr>
          <p:cNvPr id="5" name="TextBox 4"/>
          <p:cNvSpPr txBox="1"/>
          <p:nvPr/>
        </p:nvSpPr>
        <p:spPr>
          <a:xfrm>
            <a:off x="323528" y="1763589"/>
            <a:ext cx="888385" cy="923330"/>
          </a:xfrm>
          <a:prstGeom prst="rect">
            <a:avLst/>
          </a:prstGeom>
          <a:noFill/>
        </p:spPr>
        <p:txBody>
          <a:bodyPr wrap="none" rtlCol="0">
            <a:spAutoFit/>
          </a:bodyPr>
          <a:lstStyle/>
          <a:p>
            <a:r>
              <a:rPr lang="en-GB" sz="5400" dirty="0" smtClean="0"/>
              <a:t>X=</a:t>
            </a:r>
            <a:endParaRPr lang="en-GB" sz="5400" dirty="0"/>
          </a:p>
        </p:txBody>
      </p:sp>
      <p:pic>
        <p:nvPicPr>
          <p:cNvPr id="28" name="Picture 1028" descr="canonical"/>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11960" y="836712"/>
            <a:ext cx="4229102" cy="4957763"/>
          </a:xfrm>
          <a:prstGeom prst="rect">
            <a:avLst/>
          </a:prstGeom>
          <a:noFill/>
        </p:spPr>
      </p:pic>
      <p:sp>
        <p:nvSpPr>
          <p:cNvPr id="30" name="Line 1029"/>
          <p:cNvSpPr>
            <a:spLocks noChangeShapeType="1"/>
          </p:cNvSpPr>
          <p:nvPr/>
        </p:nvSpPr>
        <p:spPr bwMode="auto">
          <a:xfrm>
            <a:off x="4766001" y="3200500"/>
            <a:ext cx="0" cy="1206500"/>
          </a:xfrm>
          <a:prstGeom prst="line">
            <a:avLst/>
          </a:prstGeom>
          <a:noFill/>
          <a:ln w="38100" cmpd="sng">
            <a:solidFill>
              <a:schemeClr val="tx1"/>
            </a:solidFill>
            <a:round/>
            <a:headEnd/>
            <a:tailEnd type="arrow" w="med" len="med"/>
          </a:ln>
          <a:effectLst/>
        </p:spPr>
        <p:txBody>
          <a:bodyPr wrap="none" anchor="ctr"/>
          <a:lstStyle/>
          <a:p>
            <a:endParaRPr lang="en-GB"/>
          </a:p>
        </p:txBody>
      </p:sp>
      <p:sp>
        <p:nvSpPr>
          <p:cNvPr id="31" name="Text Box 1030"/>
          <p:cNvSpPr txBox="1">
            <a:spLocks noChangeArrowheads="1"/>
          </p:cNvSpPr>
          <p:nvPr/>
        </p:nvSpPr>
        <p:spPr bwMode="auto">
          <a:xfrm>
            <a:off x="4223075" y="2617887"/>
            <a:ext cx="971551" cy="584200"/>
          </a:xfrm>
          <a:prstGeom prst="rect">
            <a:avLst/>
          </a:prstGeom>
          <a:noFill/>
          <a:ln w="12700">
            <a:noFill/>
            <a:miter lim="800000"/>
            <a:headEnd/>
            <a:tailEnd/>
          </a:ln>
          <a:effectLst/>
        </p:spPr>
        <p:txBody>
          <a:bodyPr wrap="none">
            <a:spAutoFit/>
          </a:bodyPr>
          <a:lstStyle/>
          <a:p>
            <a:pPr algn="ctr"/>
            <a:r>
              <a:rPr lang="en-US" sz="1600"/>
              <a:t>Brief</a:t>
            </a:r>
          </a:p>
          <a:p>
            <a:pPr algn="ctr"/>
            <a:r>
              <a:rPr lang="en-US" sz="1600"/>
              <a:t>Stimulus</a:t>
            </a:r>
            <a:endParaRPr lang="en-US"/>
          </a:p>
        </p:txBody>
      </p:sp>
      <p:sp>
        <p:nvSpPr>
          <p:cNvPr id="32" name="Text Box 1032"/>
          <p:cNvSpPr txBox="1">
            <a:spLocks noChangeArrowheads="1"/>
          </p:cNvSpPr>
          <p:nvPr/>
        </p:nvSpPr>
        <p:spPr bwMode="auto">
          <a:xfrm>
            <a:off x="6875789" y="3221137"/>
            <a:ext cx="1246189" cy="338138"/>
          </a:xfrm>
          <a:prstGeom prst="rect">
            <a:avLst/>
          </a:prstGeom>
          <a:noFill/>
          <a:ln w="12700">
            <a:noFill/>
            <a:miter lim="800000"/>
            <a:headEnd/>
            <a:tailEnd/>
          </a:ln>
          <a:effectLst/>
        </p:spPr>
        <p:txBody>
          <a:bodyPr wrap="none">
            <a:spAutoFit/>
          </a:bodyPr>
          <a:lstStyle/>
          <a:p>
            <a:r>
              <a:rPr lang="en-US" sz="1600" dirty="0"/>
              <a:t>Undershoot</a:t>
            </a:r>
          </a:p>
        </p:txBody>
      </p:sp>
      <p:sp>
        <p:nvSpPr>
          <p:cNvPr id="33" name="Line 1033"/>
          <p:cNvSpPr>
            <a:spLocks noChangeShapeType="1"/>
          </p:cNvSpPr>
          <p:nvPr/>
        </p:nvSpPr>
        <p:spPr bwMode="auto">
          <a:xfrm flipH="1">
            <a:off x="6850389" y="3544987"/>
            <a:ext cx="287338" cy="1223963"/>
          </a:xfrm>
          <a:prstGeom prst="line">
            <a:avLst/>
          </a:prstGeom>
          <a:noFill/>
          <a:ln w="38100" cmpd="sng">
            <a:solidFill>
              <a:schemeClr val="tx1"/>
            </a:solidFill>
            <a:round/>
            <a:headEnd/>
            <a:tailEnd type="arrow" w="med" len="med"/>
          </a:ln>
          <a:effectLst/>
        </p:spPr>
        <p:txBody>
          <a:bodyPr wrap="none" anchor="ctr"/>
          <a:lstStyle/>
          <a:p>
            <a:endParaRPr lang="en-GB"/>
          </a:p>
        </p:txBody>
      </p:sp>
      <p:grpSp>
        <p:nvGrpSpPr>
          <p:cNvPr id="34" name="Group 1041"/>
          <p:cNvGrpSpPr>
            <a:grpSpLocks/>
          </p:cNvGrpSpPr>
          <p:nvPr/>
        </p:nvGrpSpPr>
        <p:grpSpPr bwMode="auto">
          <a:xfrm>
            <a:off x="4765998" y="3935512"/>
            <a:ext cx="1443038" cy="1281113"/>
            <a:chOff x="3732" y="2895"/>
            <a:chExt cx="909" cy="807"/>
          </a:xfrm>
        </p:grpSpPr>
        <p:sp>
          <p:nvSpPr>
            <p:cNvPr id="35" name="Freeform 1031"/>
            <p:cNvSpPr>
              <a:spLocks/>
            </p:cNvSpPr>
            <p:nvPr/>
          </p:nvSpPr>
          <p:spPr bwMode="auto">
            <a:xfrm>
              <a:off x="3732" y="2895"/>
              <a:ext cx="171" cy="623"/>
            </a:xfrm>
            <a:custGeom>
              <a:avLst/>
              <a:gdLst/>
              <a:ahLst/>
              <a:cxnLst>
                <a:cxn ang="0">
                  <a:pos x="0" y="397"/>
                </a:cxn>
                <a:cxn ang="0">
                  <a:pos x="17" y="490"/>
                </a:cxn>
                <a:cxn ang="0">
                  <a:pos x="33" y="562"/>
                </a:cxn>
                <a:cxn ang="0">
                  <a:pos x="61" y="617"/>
                </a:cxn>
                <a:cxn ang="0">
                  <a:pos x="105" y="600"/>
                </a:cxn>
                <a:cxn ang="0">
                  <a:pos x="116" y="551"/>
                </a:cxn>
                <a:cxn ang="0">
                  <a:pos x="132" y="435"/>
                </a:cxn>
                <a:cxn ang="0">
                  <a:pos x="171" y="0"/>
                </a:cxn>
              </a:cxnLst>
              <a:rect l="0" t="0" r="r" b="b"/>
              <a:pathLst>
                <a:path w="171" h="623">
                  <a:moveTo>
                    <a:pt x="0" y="397"/>
                  </a:moveTo>
                  <a:cubicBezTo>
                    <a:pt x="6" y="430"/>
                    <a:pt x="12" y="463"/>
                    <a:pt x="17" y="490"/>
                  </a:cubicBezTo>
                  <a:cubicBezTo>
                    <a:pt x="22" y="517"/>
                    <a:pt x="26" y="541"/>
                    <a:pt x="33" y="562"/>
                  </a:cubicBezTo>
                  <a:cubicBezTo>
                    <a:pt x="40" y="583"/>
                    <a:pt x="49" y="611"/>
                    <a:pt x="61" y="617"/>
                  </a:cubicBezTo>
                  <a:cubicBezTo>
                    <a:pt x="73" y="623"/>
                    <a:pt x="96" y="611"/>
                    <a:pt x="105" y="600"/>
                  </a:cubicBezTo>
                  <a:cubicBezTo>
                    <a:pt x="114" y="589"/>
                    <a:pt x="112" y="578"/>
                    <a:pt x="116" y="551"/>
                  </a:cubicBezTo>
                  <a:cubicBezTo>
                    <a:pt x="120" y="524"/>
                    <a:pt x="123" y="527"/>
                    <a:pt x="132" y="435"/>
                  </a:cubicBezTo>
                  <a:cubicBezTo>
                    <a:pt x="141" y="343"/>
                    <a:pt x="153" y="61"/>
                    <a:pt x="171" y="0"/>
                  </a:cubicBezTo>
                </a:path>
              </a:pathLst>
            </a:custGeom>
            <a:noFill/>
            <a:ln w="31750" cap="flat" cmpd="sng">
              <a:solidFill>
                <a:srgbClr val="00FF00"/>
              </a:solidFill>
              <a:prstDash val="sysDot"/>
              <a:round/>
              <a:headEnd type="none" w="med" len="med"/>
              <a:tailEnd type="none" w="med" len="med"/>
            </a:ln>
            <a:effectLst/>
          </p:spPr>
          <p:txBody>
            <a:bodyPr wrap="none" anchor="ctr"/>
            <a:lstStyle/>
            <a:p>
              <a:endParaRPr lang="en-GB"/>
            </a:p>
          </p:txBody>
        </p:sp>
        <p:sp>
          <p:nvSpPr>
            <p:cNvPr id="36" name="Text Box 1034"/>
            <p:cNvSpPr txBox="1">
              <a:spLocks noChangeArrowheads="1"/>
            </p:cNvSpPr>
            <p:nvPr/>
          </p:nvSpPr>
          <p:spPr bwMode="auto">
            <a:xfrm>
              <a:off x="3856" y="3334"/>
              <a:ext cx="785" cy="368"/>
            </a:xfrm>
            <a:prstGeom prst="rect">
              <a:avLst/>
            </a:prstGeom>
            <a:noFill/>
            <a:ln w="12700">
              <a:noFill/>
              <a:miter lim="800000"/>
              <a:headEnd/>
              <a:tailEnd/>
            </a:ln>
            <a:effectLst/>
          </p:spPr>
          <p:txBody>
            <a:bodyPr wrap="none">
              <a:spAutoFit/>
            </a:bodyPr>
            <a:lstStyle/>
            <a:p>
              <a:pPr algn="ctr"/>
              <a:r>
                <a:rPr lang="en-US" sz="1600"/>
                <a:t>Initial</a:t>
              </a:r>
            </a:p>
            <a:p>
              <a:pPr algn="ctr"/>
              <a:r>
                <a:rPr lang="en-US" sz="1600"/>
                <a:t>Undershoot</a:t>
              </a:r>
            </a:p>
          </p:txBody>
        </p:sp>
        <p:sp>
          <p:nvSpPr>
            <p:cNvPr id="38" name="Line 1035"/>
            <p:cNvSpPr>
              <a:spLocks noChangeShapeType="1"/>
            </p:cNvSpPr>
            <p:nvPr/>
          </p:nvSpPr>
          <p:spPr bwMode="auto">
            <a:xfrm flipH="1" flipV="1">
              <a:off x="3870" y="3483"/>
              <a:ext cx="209" cy="6"/>
            </a:xfrm>
            <a:prstGeom prst="line">
              <a:avLst/>
            </a:prstGeom>
            <a:noFill/>
            <a:ln w="19050">
              <a:solidFill>
                <a:srgbClr val="00CC00"/>
              </a:solidFill>
              <a:round/>
              <a:headEnd/>
              <a:tailEnd type="arrow" w="med" len="med"/>
            </a:ln>
            <a:effectLst/>
          </p:spPr>
          <p:txBody>
            <a:bodyPr wrap="none" anchor="ctr"/>
            <a:lstStyle/>
            <a:p>
              <a:endParaRPr lang="en-GB"/>
            </a:p>
          </p:txBody>
        </p:sp>
      </p:grpSp>
      <p:sp>
        <p:nvSpPr>
          <p:cNvPr id="39" name="Text Box 1036"/>
          <p:cNvSpPr txBox="1">
            <a:spLocks noChangeArrowheads="1"/>
          </p:cNvSpPr>
          <p:nvPr/>
        </p:nvSpPr>
        <p:spPr bwMode="auto">
          <a:xfrm>
            <a:off x="6145536" y="1652690"/>
            <a:ext cx="658813" cy="338138"/>
          </a:xfrm>
          <a:prstGeom prst="rect">
            <a:avLst/>
          </a:prstGeom>
          <a:noFill/>
          <a:ln w="12700">
            <a:noFill/>
            <a:miter lim="800000"/>
            <a:headEnd/>
            <a:tailEnd/>
          </a:ln>
          <a:effectLst/>
        </p:spPr>
        <p:txBody>
          <a:bodyPr wrap="none">
            <a:spAutoFit/>
          </a:bodyPr>
          <a:lstStyle/>
          <a:p>
            <a:r>
              <a:rPr lang="en-US" sz="1600">
                <a:solidFill>
                  <a:srgbClr val="000000"/>
                </a:solidFill>
              </a:rPr>
              <a:t>Peak</a:t>
            </a:r>
          </a:p>
        </p:txBody>
      </p:sp>
      <p:sp>
        <p:nvSpPr>
          <p:cNvPr id="52" name="Line 1037"/>
          <p:cNvSpPr>
            <a:spLocks noChangeShapeType="1"/>
          </p:cNvSpPr>
          <p:nvPr/>
        </p:nvSpPr>
        <p:spPr bwMode="auto">
          <a:xfrm flipH="1" flipV="1">
            <a:off x="5675636" y="1838428"/>
            <a:ext cx="442913" cy="7938"/>
          </a:xfrm>
          <a:prstGeom prst="line">
            <a:avLst/>
          </a:prstGeom>
          <a:noFill/>
          <a:ln w="38100" cmpd="sng">
            <a:solidFill>
              <a:schemeClr val="tx1"/>
            </a:solidFill>
            <a:round/>
            <a:headEnd/>
            <a:tailEnd type="arrow" w="med" len="med"/>
          </a:ln>
          <a:effectLst/>
        </p:spPr>
        <p:txBody>
          <a:bodyPr wrap="none" anchor="ctr"/>
          <a:lstStyle/>
          <a:p>
            <a:endParaRPr lang="en-GB">
              <a:solidFill>
                <a:srgbClr val="000000"/>
              </a:solidFill>
            </a:endParaRPr>
          </a:p>
        </p:txBody>
      </p:sp>
      <p:grpSp>
        <p:nvGrpSpPr>
          <p:cNvPr id="56" name="Group 55"/>
          <p:cNvGrpSpPr/>
          <p:nvPr/>
        </p:nvGrpSpPr>
        <p:grpSpPr>
          <a:xfrm rot="10800000">
            <a:off x="1691679" y="1480906"/>
            <a:ext cx="432048" cy="3672408"/>
            <a:chOff x="3951238" y="2708920"/>
            <a:chExt cx="432048" cy="3672408"/>
          </a:xfrm>
        </p:grpSpPr>
        <p:cxnSp>
          <p:nvCxnSpPr>
            <p:cNvPr id="57" name="Straight Connector 56"/>
            <p:cNvCxnSpPr/>
            <p:nvPr/>
          </p:nvCxnSpPr>
          <p:spPr>
            <a:xfrm>
              <a:off x="3951238" y="2708920"/>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951238" y="2924944"/>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951238" y="3284984"/>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951238" y="3501008"/>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951238" y="3789040"/>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3951238" y="4149080"/>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951238" y="4725144"/>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951238" y="5229200"/>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951238" y="5517232"/>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3951238" y="5805264"/>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951238" y="6021288"/>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951238" y="6381328"/>
              <a:ext cx="432048" cy="0"/>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 name="Rectangle 5"/>
          <p:cNvSpPr/>
          <p:nvPr/>
        </p:nvSpPr>
        <p:spPr>
          <a:xfrm>
            <a:off x="2555776" y="1340768"/>
            <a:ext cx="432048" cy="3861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910390" y="6310799"/>
            <a:ext cx="4625369" cy="461665"/>
          </a:xfrm>
          <a:prstGeom prst="rect">
            <a:avLst/>
          </a:prstGeom>
          <a:noFill/>
        </p:spPr>
        <p:txBody>
          <a:bodyPr wrap="none" rtlCol="0">
            <a:spAutoFit/>
          </a:bodyPr>
          <a:lstStyle/>
          <a:p>
            <a:r>
              <a:rPr lang="en-GB" sz="2400" i="1" dirty="0" smtClean="0"/>
              <a:t>How do we </a:t>
            </a:r>
            <a:r>
              <a:rPr lang="en-GB" sz="2400" i="1" smtClean="0"/>
              <a:t>model stimulus events? </a:t>
            </a:r>
            <a:endParaRPr lang="en-GB" sz="2400" i="1" dirty="0"/>
          </a:p>
        </p:txBody>
      </p:sp>
      <p:sp>
        <p:nvSpPr>
          <p:cNvPr id="53" name="Rectangle 52"/>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203756" y="44624"/>
            <a:ext cx="4224875" cy="646331"/>
          </a:xfrm>
          <a:prstGeom prst="rect">
            <a:avLst/>
          </a:prstGeom>
          <a:noFill/>
        </p:spPr>
        <p:txBody>
          <a:bodyPr wrap="none" rtlCol="0">
            <a:spAutoFit/>
          </a:bodyPr>
          <a:lstStyle/>
          <a:p>
            <a:r>
              <a:rPr lang="en-GB" sz="3600" b="1" dirty="0" smtClean="0"/>
              <a:t>The design matrix (2)</a:t>
            </a:r>
            <a:endParaRPr lang="en-GB" sz="3600" b="1" dirty="0"/>
          </a:p>
        </p:txBody>
      </p:sp>
      <p:cxnSp>
        <p:nvCxnSpPr>
          <p:cNvPr id="55" name="Straight Connector 54"/>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99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22136"/>
            <a:ext cx="8229600" cy="4525963"/>
          </a:xfrm>
        </p:spPr>
        <p:txBody>
          <a:bodyPr>
            <a:normAutofit lnSpcReduction="10000"/>
          </a:bodyPr>
          <a:lstStyle/>
          <a:p>
            <a:pPr marL="514350" indent="-514350">
              <a:buFont typeface="+mj-lt"/>
              <a:buAutoNum type="arabicPeriod"/>
            </a:pPr>
            <a:endParaRPr lang="en-GB" b="1" dirty="0" smtClean="0"/>
          </a:p>
          <a:p>
            <a:pPr marL="514350" indent="-514350">
              <a:buFont typeface="+mj-lt"/>
              <a:buAutoNum type="arabicPeriod"/>
            </a:pPr>
            <a:r>
              <a:rPr lang="en-GB" b="1" dirty="0"/>
              <a:t>B</a:t>
            </a:r>
            <a:r>
              <a:rPr lang="en-GB" b="1" dirty="0" smtClean="0"/>
              <a:t>lock designs</a:t>
            </a:r>
          </a:p>
          <a:p>
            <a:pPr marL="514350" indent="-514350">
              <a:buFont typeface="+mj-lt"/>
              <a:buAutoNum type="arabicPeriod"/>
            </a:pPr>
            <a:endParaRPr lang="en-GB" b="1" dirty="0"/>
          </a:p>
          <a:p>
            <a:pPr marL="514350" indent="-514350">
              <a:buFont typeface="+mj-lt"/>
              <a:buAutoNum type="arabicPeriod"/>
            </a:pPr>
            <a:r>
              <a:rPr lang="en-GB" b="1" dirty="0" smtClean="0"/>
              <a:t>Event related designs</a:t>
            </a:r>
          </a:p>
          <a:p>
            <a:pPr marL="514350" indent="-514350">
              <a:buFont typeface="+mj-lt"/>
              <a:buAutoNum type="arabicPeriod"/>
            </a:pPr>
            <a:endParaRPr lang="en-GB" b="1" dirty="0"/>
          </a:p>
          <a:p>
            <a:pPr marL="514350" indent="-514350">
              <a:buFont typeface="+mj-lt"/>
              <a:buAutoNum type="arabicPeriod"/>
            </a:pPr>
            <a:r>
              <a:rPr lang="en-GB" b="1" dirty="0" smtClean="0"/>
              <a:t>Modelling events</a:t>
            </a:r>
          </a:p>
          <a:p>
            <a:pPr marL="514350" indent="-514350">
              <a:buFont typeface="+mj-lt"/>
              <a:buAutoNum type="arabicPeriod"/>
            </a:pPr>
            <a:endParaRPr lang="en-GB" b="1" dirty="0" smtClean="0"/>
          </a:p>
          <a:p>
            <a:pPr marL="514350" indent="-514350">
              <a:buFont typeface="+mj-lt"/>
              <a:buAutoNum type="arabicPeriod"/>
            </a:pPr>
            <a:r>
              <a:rPr lang="en-GB" b="1" dirty="0" smtClean="0"/>
              <a:t>Optimising the design</a:t>
            </a:r>
          </a:p>
        </p:txBody>
      </p:sp>
      <p:sp>
        <p:nvSpPr>
          <p:cNvPr id="8" name="Rectangle 7"/>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3756" y="44624"/>
            <a:ext cx="2017796" cy="646331"/>
          </a:xfrm>
          <a:prstGeom prst="rect">
            <a:avLst/>
          </a:prstGeom>
          <a:noFill/>
        </p:spPr>
        <p:txBody>
          <a:bodyPr wrap="none" rtlCol="0">
            <a:spAutoFit/>
          </a:bodyPr>
          <a:lstStyle/>
          <a:p>
            <a:r>
              <a:rPr lang="en-GB" sz="3600" b="1" dirty="0" smtClean="0"/>
              <a:t>Overview</a:t>
            </a:r>
            <a:endParaRPr lang="en-GB" sz="3600" b="1" dirty="0"/>
          </a:p>
        </p:txBody>
      </p:sp>
      <p:cxnSp>
        <p:nvCxnSpPr>
          <p:cNvPr id="10" name="Straight Connector 9"/>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197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descr="candevdis"/>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8144" y="972017"/>
            <a:ext cx="3240360" cy="2164185"/>
          </a:xfrm>
          <a:prstGeom prst="rect">
            <a:avLst/>
          </a:prstGeom>
          <a:noFill/>
        </p:spPr>
      </p:pic>
      <p:sp>
        <p:nvSpPr>
          <p:cNvPr id="32" name="TextBox 31"/>
          <p:cNvSpPr txBox="1"/>
          <p:nvPr/>
        </p:nvSpPr>
        <p:spPr>
          <a:xfrm>
            <a:off x="3159229" y="2402885"/>
            <a:ext cx="620683" cy="369332"/>
          </a:xfrm>
          <a:prstGeom prst="rect">
            <a:avLst/>
          </a:prstGeom>
          <a:noFill/>
        </p:spPr>
        <p:txBody>
          <a:bodyPr wrap="none" rtlCol="0">
            <a:spAutoFit/>
          </a:bodyPr>
          <a:lstStyle/>
          <a:p>
            <a:r>
              <a:rPr lang="en-GB" i="1" dirty="0" smtClean="0">
                <a:solidFill>
                  <a:schemeClr val="bg2">
                    <a:lumMod val="75000"/>
                  </a:schemeClr>
                </a:solidFill>
              </a:rPr>
              <a:t>time</a:t>
            </a:r>
            <a:endParaRPr lang="en-GB" i="1" dirty="0">
              <a:solidFill>
                <a:schemeClr val="bg2">
                  <a:lumMod val="75000"/>
                </a:schemeClr>
              </a:solidFill>
            </a:endParaRPr>
          </a:p>
        </p:txBody>
      </p:sp>
      <p:cxnSp>
        <p:nvCxnSpPr>
          <p:cNvPr id="33" name="Straight Connector 32"/>
          <p:cNvCxnSpPr/>
          <p:nvPr/>
        </p:nvCxnSpPr>
        <p:spPr>
          <a:xfrm>
            <a:off x="323528" y="2330877"/>
            <a:ext cx="360040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475656" y="1603673"/>
            <a:ext cx="0" cy="710788"/>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39552" y="1603673"/>
            <a:ext cx="0" cy="7107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48450" y="1603673"/>
            <a:ext cx="0" cy="7107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438373" y="1603673"/>
            <a:ext cx="0" cy="71078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449043" y="1603673"/>
            <a:ext cx="0" cy="71078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094557" y="1603673"/>
            <a:ext cx="0" cy="71078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538180" y="1603673"/>
            <a:ext cx="0" cy="71078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42429" y="1603673"/>
            <a:ext cx="0" cy="7107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809083" y="1603673"/>
            <a:ext cx="0" cy="7107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924300" y="2505380"/>
            <a:ext cx="855865" cy="2601727"/>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954220" y="2592648"/>
            <a:ext cx="1019609" cy="2514459"/>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619838" y="5090237"/>
            <a:ext cx="2312300" cy="461665"/>
          </a:xfrm>
          <a:prstGeom prst="rect">
            <a:avLst/>
          </a:prstGeom>
          <a:noFill/>
        </p:spPr>
        <p:txBody>
          <a:bodyPr wrap="none" rtlCol="0">
            <a:spAutoFit/>
          </a:bodyPr>
          <a:lstStyle/>
          <a:p>
            <a:r>
              <a:rPr lang="en-GB" sz="2400" dirty="0" smtClean="0">
                <a:solidFill>
                  <a:schemeClr val="accent5"/>
                </a:solidFill>
              </a:rPr>
              <a:t>Design matrix (X)</a:t>
            </a:r>
            <a:endParaRPr lang="en-GB" sz="2400" dirty="0">
              <a:solidFill>
                <a:schemeClr val="accent5"/>
              </a:solidFill>
            </a:endParaRPr>
          </a:p>
        </p:txBody>
      </p:sp>
      <p:sp>
        <p:nvSpPr>
          <p:cNvPr id="43" name="TextBox 42"/>
          <p:cNvSpPr txBox="1"/>
          <p:nvPr/>
        </p:nvSpPr>
        <p:spPr>
          <a:xfrm>
            <a:off x="4065661" y="3348281"/>
            <a:ext cx="1658467" cy="461665"/>
          </a:xfrm>
          <a:prstGeom prst="rect">
            <a:avLst/>
          </a:prstGeom>
          <a:solidFill>
            <a:schemeClr val="accent5"/>
          </a:solidFill>
          <a:ln>
            <a:solidFill>
              <a:schemeClr val="accent5"/>
            </a:solidFill>
          </a:ln>
        </p:spPr>
        <p:txBody>
          <a:bodyPr wrap="none" rtlCol="0">
            <a:spAutoFit/>
          </a:bodyPr>
          <a:lstStyle/>
          <a:p>
            <a:r>
              <a:rPr lang="en-GB" sz="2400" dirty="0" smtClean="0"/>
              <a:t>convolution</a:t>
            </a:r>
            <a:endParaRPr lang="en-GB" sz="2400" dirty="0"/>
          </a:p>
        </p:txBody>
      </p:sp>
      <p:sp>
        <p:nvSpPr>
          <p:cNvPr id="53" name="TextBox 52"/>
          <p:cNvSpPr txBox="1"/>
          <p:nvPr/>
        </p:nvSpPr>
        <p:spPr>
          <a:xfrm>
            <a:off x="3203848" y="4140369"/>
            <a:ext cx="3596818" cy="461665"/>
          </a:xfrm>
          <a:prstGeom prst="rect">
            <a:avLst/>
          </a:prstGeom>
          <a:solidFill>
            <a:schemeClr val="accent5"/>
          </a:solidFill>
          <a:ln>
            <a:solidFill>
              <a:schemeClr val="accent5"/>
            </a:solidFill>
          </a:ln>
        </p:spPr>
        <p:txBody>
          <a:bodyPr wrap="none" rtlCol="0">
            <a:spAutoFit/>
          </a:bodyPr>
          <a:lstStyle/>
          <a:p>
            <a:r>
              <a:rPr lang="en-GB" sz="2400" dirty="0" smtClean="0"/>
              <a:t>down-sample for each scan</a:t>
            </a:r>
            <a:endParaRPr lang="en-GB" sz="2400" dirty="0"/>
          </a:p>
        </p:txBody>
      </p:sp>
      <p:sp>
        <p:nvSpPr>
          <p:cNvPr id="56" name="TextBox 55"/>
          <p:cNvSpPr txBox="1"/>
          <p:nvPr/>
        </p:nvSpPr>
        <p:spPr>
          <a:xfrm>
            <a:off x="7119107" y="908720"/>
            <a:ext cx="1792029" cy="707886"/>
          </a:xfrm>
          <a:prstGeom prst="rect">
            <a:avLst/>
          </a:prstGeom>
          <a:noFill/>
        </p:spPr>
        <p:txBody>
          <a:bodyPr wrap="none" rtlCol="0">
            <a:spAutoFit/>
          </a:bodyPr>
          <a:lstStyle/>
          <a:p>
            <a:r>
              <a:rPr lang="en-GB" sz="2000" dirty="0" smtClean="0"/>
              <a:t>Temporal basis </a:t>
            </a:r>
          </a:p>
          <a:p>
            <a:pPr algn="ctr"/>
            <a:r>
              <a:rPr lang="en-GB" sz="2000" dirty="0" smtClean="0"/>
              <a:t>functions</a:t>
            </a:r>
            <a:endParaRPr lang="en-GB" sz="2000" dirty="0"/>
          </a:p>
        </p:txBody>
      </p:sp>
      <p:sp>
        <p:nvSpPr>
          <p:cNvPr id="57" name="TextBox 56"/>
          <p:cNvSpPr txBox="1"/>
          <p:nvPr/>
        </p:nvSpPr>
        <p:spPr>
          <a:xfrm>
            <a:off x="654633" y="971436"/>
            <a:ext cx="2114490" cy="400110"/>
          </a:xfrm>
          <a:prstGeom prst="rect">
            <a:avLst/>
          </a:prstGeom>
          <a:noFill/>
        </p:spPr>
        <p:txBody>
          <a:bodyPr wrap="none" rtlCol="0">
            <a:spAutoFit/>
          </a:bodyPr>
          <a:lstStyle/>
          <a:p>
            <a:r>
              <a:rPr lang="en-GB" sz="2000" dirty="0" smtClean="0"/>
              <a:t>Events across time</a:t>
            </a:r>
            <a:endParaRPr lang="en-GB" sz="2000" dirty="0"/>
          </a:p>
        </p:txBody>
      </p:sp>
      <p:sp>
        <p:nvSpPr>
          <p:cNvPr id="24" name="Rectangle 23"/>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03756" y="44624"/>
            <a:ext cx="4224875" cy="646331"/>
          </a:xfrm>
          <a:prstGeom prst="rect">
            <a:avLst/>
          </a:prstGeom>
          <a:noFill/>
        </p:spPr>
        <p:txBody>
          <a:bodyPr wrap="none" rtlCol="0">
            <a:spAutoFit/>
          </a:bodyPr>
          <a:lstStyle/>
          <a:p>
            <a:r>
              <a:rPr lang="en-GB" sz="3600" b="1" dirty="0" smtClean="0"/>
              <a:t>The design matrix (3)</a:t>
            </a:r>
            <a:endParaRPr lang="en-GB" sz="3600" b="1" dirty="0"/>
          </a:p>
        </p:txBody>
      </p:sp>
      <p:cxnSp>
        <p:nvCxnSpPr>
          <p:cNvPr id="26" name="Straight Connector 25"/>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16628" y="5681941"/>
            <a:ext cx="8310744" cy="1015663"/>
          </a:xfrm>
          <a:prstGeom prst="rect">
            <a:avLst/>
          </a:prstGeom>
          <a:noFill/>
        </p:spPr>
        <p:txBody>
          <a:bodyPr wrap="square" rtlCol="0">
            <a:spAutoFit/>
          </a:bodyPr>
          <a:lstStyle/>
          <a:p>
            <a:pPr algn="ctr"/>
            <a:r>
              <a:rPr lang="en-US" sz="2000" dirty="0" smtClean="0"/>
              <a:t>Assume linear summation of the impulse </a:t>
            </a:r>
            <a:r>
              <a:rPr lang="en-US" sz="2000" dirty="0"/>
              <a:t>response </a:t>
            </a:r>
            <a:r>
              <a:rPr lang="en-US" sz="2000" dirty="0" smtClean="0"/>
              <a:t>to accommodate overlap in the HRF of </a:t>
            </a:r>
            <a:r>
              <a:rPr lang="en-US" sz="2000" dirty="0" err="1" smtClean="0"/>
              <a:t>neighbouring</a:t>
            </a:r>
            <a:r>
              <a:rPr lang="en-US" sz="2000" dirty="0" smtClean="0"/>
              <a:t> stimuli. This </a:t>
            </a:r>
            <a:r>
              <a:rPr lang="en-US" sz="2000" dirty="0"/>
              <a:t>assumption </a:t>
            </a:r>
            <a:r>
              <a:rPr lang="en-US" sz="2000" dirty="0" smtClean="0"/>
              <a:t>is </a:t>
            </a:r>
            <a:r>
              <a:rPr lang="en-US" sz="2000" dirty="0"/>
              <a:t>justified if the impulse response are </a:t>
            </a:r>
            <a:r>
              <a:rPr lang="en-US" sz="2000" dirty="0" smtClean="0"/>
              <a:t>spaced </a:t>
            </a:r>
            <a:r>
              <a:rPr lang="en-US" sz="2000" dirty="0"/>
              <a:t>by </a:t>
            </a:r>
            <a:r>
              <a:rPr lang="en-US" sz="2000" dirty="0" smtClean="0"/>
              <a:t>approx. &gt;2 </a:t>
            </a:r>
            <a:r>
              <a:rPr lang="en-US" sz="2000" dirty="0"/>
              <a:t>seconds</a:t>
            </a:r>
            <a:endParaRPr lang="en-GB" sz="2000" i="1" dirty="0"/>
          </a:p>
        </p:txBody>
      </p:sp>
    </p:spTree>
    <p:extLst>
      <p:ext uri="{BB962C8B-B14F-4D97-AF65-F5344CB8AC3E}">
        <p14:creationId xmlns:p14="http://schemas.microsoft.com/office/powerpoint/2010/main" val="6807125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27681"/>
            <a:ext cx="5978523" cy="21203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467544" y="1196752"/>
            <a:ext cx="32829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altLang="en-US" dirty="0">
                <a:solidFill>
                  <a:schemeClr val="accent5"/>
                </a:solidFill>
              </a:rPr>
              <a:t>Finite Impulse Response (FIR)</a:t>
            </a:r>
          </a:p>
        </p:txBody>
      </p:sp>
      <p:sp>
        <p:nvSpPr>
          <p:cNvPr id="5" name="Rectangle 4"/>
          <p:cNvSpPr>
            <a:spLocks noChangeArrowheads="1"/>
          </p:cNvSpPr>
          <p:nvPr/>
        </p:nvSpPr>
        <p:spPr bwMode="auto">
          <a:xfrm>
            <a:off x="4860032" y="1199788"/>
            <a:ext cx="9080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GB" altLang="en-US" dirty="0">
                <a:solidFill>
                  <a:schemeClr val="accent5"/>
                </a:solidFill>
              </a:rPr>
              <a:t>Fourier</a:t>
            </a: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4111115"/>
            <a:ext cx="2669922" cy="2057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 Box 8"/>
          <p:cNvSpPr txBox="1">
            <a:spLocks noChangeArrowheads="1"/>
          </p:cNvSpPr>
          <p:nvPr/>
        </p:nvSpPr>
        <p:spPr bwMode="auto">
          <a:xfrm>
            <a:off x="2555999" y="3785404"/>
            <a:ext cx="2232025"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GB" altLang="en-US">
                <a:solidFill>
                  <a:schemeClr val="accent5"/>
                </a:solidFill>
              </a:rPr>
              <a:t>Gamma function</a:t>
            </a:r>
          </a:p>
        </p:txBody>
      </p:sp>
      <p:sp>
        <p:nvSpPr>
          <p:cNvPr id="12" name="Rectangle 11"/>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03756" y="44624"/>
            <a:ext cx="6614824" cy="646331"/>
          </a:xfrm>
          <a:prstGeom prst="rect">
            <a:avLst/>
          </a:prstGeom>
          <a:noFill/>
        </p:spPr>
        <p:txBody>
          <a:bodyPr wrap="none" rtlCol="0">
            <a:spAutoFit/>
          </a:bodyPr>
          <a:lstStyle/>
          <a:p>
            <a:r>
              <a:rPr lang="en-GB" sz="3600" b="1" dirty="0" smtClean="0"/>
              <a:t>Temporal basis functions: options</a:t>
            </a:r>
            <a:endParaRPr lang="en-GB" sz="3600" b="1" dirty="0"/>
          </a:p>
        </p:txBody>
      </p:sp>
      <p:cxnSp>
        <p:nvCxnSpPr>
          <p:cNvPr id="14" name="Straight Connector 13"/>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444208" y="1849206"/>
            <a:ext cx="2533907" cy="1477328"/>
          </a:xfrm>
          <a:prstGeom prst="rect">
            <a:avLst/>
          </a:prstGeom>
          <a:noFill/>
        </p:spPr>
        <p:txBody>
          <a:bodyPr wrap="square" rtlCol="0">
            <a:spAutoFit/>
          </a:bodyPr>
          <a:lstStyle/>
          <a:p>
            <a:pPr algn="ctr"/>
            <a:r>
              <a:rPr lang="en-US" dirty="0" smtClean="0">
                <a:solidFill>
                  <a:schemeClr val="accent5"/>
                </a:solidFill>
              </a:rPr>
              <a:t>No assumptions regarding HRF shape, but this flexibility can result in modelling of noise and lots of </a:t>
            </a:r>
            <a:r>
              <a:rPr lang="en-US" dirty="0" err="1" smtClean="0">
                <a:solidFill>
                  <a:schemeClr val="accent5"/>
                </a:solidFill>
              </a:rPr>
              <a:t>regressors</a:t>
            </a:r>
            <a:r>
              <a:rPr lang="en-US" dirty="0" smtClean="0">
                <a:solidFill>
                  <a:schemeClr val="accent5"/>
                </a:solidFill>
              </a:rPr>
              <a:t>.</a:t>
            </a:r>
            <a:endParaRPr lang="en-US" dirty="0">
              <a:solidFill>
                <a:schemeClr val="accent5"/>
              </a:solidFill>
            </a:endParaRPr>
          </a:p>
        </p:txBody>
      </p:sp>
    </p:spTree>
    <p:extLst>
      <p:ext uri="{BB962C8B-B14F-4D97-AF65-F5344CB8AC3E}">
        <p14:creationId xmlns:p14="http://schemas.microsoft.com/office/powerpoint/2010/main" val="27802818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0"/>
          <p:cNvSpPr>
            <a:spLocks noGrp="1"/>
          </p:cNvSpPr>
          <p:nvPr>
            <p:ph type="title"/>
          </p:nvPr>
        </p:nvSpPr>
        <p:spPr>
          <a:xfrm>
            <a:off x="330200" y="908050"/>
            <a:ext cx="8489950" cy="1296988"/>
          </a:xfrm>
        </p:spPr>
        <p:txBody>
          <a:bodyPr>
            <a:normAutofit fontScale="90000"/>
          </a:bodyPr>
          <a:lstStyle/>
          <a:p>
            <a:pPr algn="l"/>
            <a:r>
              <a:rPr lang="en-GB" dirty="0" smtClean="0"/>
              <a:t/>
            </a:r>
            <a:br>
              <a:rPr lang="en-GB" dirty="0" smtClean="0"/>
            </a:br>
            <a:endParaRPr lang="en-US" sz="4000" dirty="0"/>
          </a:p>
        </p:txBody>
      </p:sp>
      <p:sp>
        <p:nvSpPr>
          <p:cNvPr id="5" name="TextBox 4"/>
          <p:cNvSpPr txBox="1"/>
          <p:nvPr/>
        </p:nvSpPr>
        <p:spPr>
          <a:xfrm>
            <a:off x="225424" y="2227196"/>
            <a:ext cx="4605785" cy="2246769"/>
          </a:xfrm>
          <a:prstGeom prst="rect">
            <a:avLst/>
          </a:prstGeom>
          <a:noFill/>
        </p:spPr>
        <p:txBody>
          <a:bodyPr wrap="square" rtlCol="0">
            <a:spAutoFit/>
          </a:bodyPr>
          <a:lstStyle/>
          <a:p>
            <a:pPr marL="285750" indent="-285750">
              <a:buFont typeface="Arial" charset="0"/>
              <a:buChar char="•"/>
            </a:pPr>
            <a:r>
              <a:rPr lang="en-US" sz="2000" dirty="0" smtClean="0"/>
              <a:t>Canonical </a:t>
            </a:r>
            <a:r>
              <a:rPr lang="en-US" sz="2000" dirty="0" err="1" smtClean="0"/>
              <a:t>Haemodynamic</a:t>
            </a:r>
            <a:r>
              <a:rPr lang="en-US" sz="2000" dirty="0" smtClean="0"/>
              <a:t> Response Function (HRF) used in SPM</a:t>
            </a:r>
          </a:p>
          <a:p>
            <a:pPr marL="285750" indent="-285750">
              <a:buFont typeface="Arial" charset="0"/>
              <a:buChar char="•"/>
            </a:pPr>
            <a:endParaRPr lang="en-US" sz="2000" dirty="0"/>
          </a:p>
          <a:p>
            <a:pPr marL="285750" indent="-285750">
              <a:buFont typeface="Arial" charset="0"/>
              <a:buChar char="•"/>
            </a:pPr>
            <a:r>
              <a:rPr lang="en-US" sz="2000" dirty="0" smtClean="0"/>
              <a:t>2 gamma functions</a:t>
            </a:r>
          </a:p>
          <a:p>
            <a:pPr marL="285750" indent="-285750">
              <a:buFont typeface="Arial" charset="0"/>
              <a:buChar char="•"/>
            </a:pPr>
            <a:endParaRPr lang="en-US" sz="2000" dirty="0"/>
          </a:p>
          <a:p>
            <a:pPr marL="285750" indent="-285750">
              <a:buFont typeface="Arial" charset="0"/>
              <a:buChar char="•"/>
            </a:pPr>
            <a:r>
              <a:rPr lang="en-US" sz="2000" dirty="0" smtClean="0"/>
              <a:t>Assumed to be the same everywhere in the brain</a:t>
            </a:r>
          </a:p>
        </p:txBody>
      </p:sp>
      <p:pic>
        <p:nvPicPr>
          <p:cNvPr id="6" name="Picture 11" descr="can"/>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31209" y="1124744"/>
            <a:ext cx="4205287" cy="5119688"/>
          </a:xfrm>
          <a:prstGeom prst="rect">
            <a:avLst/>
          </a:prstGeom>
          <a:noFill/>
        </p:spPr>
      </p:pic>
      <p:sp>
        <p:nvSpPr>
          <p:cNvPr id="7" name="Text Box 5"/>
          <p:cNvSpPr txBox="1">
            <a:spLocks noChangeArrowheads="1"/>
          </p:cNvSpPr>
          <p:nvPr/>
        </p:nvSpPr>
        <p:spPr bwMode="auto">
          <a:xfrm>
            <a:off x="6732240" y="2190899"/>
            <a:ext cx="1966372" cy="461665"/>
          </a:xfrm>
          <a:prstGeom prst="rect">
            <a:avLst/>
          </a:prstGeom>
          <a:noFill/>
          <a:ln w="12700">
            <a:noFill/>
            <a:miter lim="800000"/>
            <a:headEnd/>
            <a:tailEnd/>
          </a:ln>
          <a:effectLst/>
        </p:spPr>
        <p:txBody>
          <a:bodyPr wrap="none">
            <a:spAutoFit/>
          </a:bodyPr>
          <a:lstStyle/>
          <a:p>
            <a:r>
              <a:rPr lang="en-US" sz="2400" dirty="0" smtClean="0">
                <a:solidFill>
                  <a:schemeClr val="accent5"/>
                </a:solidFill>
              </a:rPr>
              <a:t>Canonical HRF</a:t>
            </a:r>
            <a:endParaRPr lang="en-US" sz="2400" dirty="0">
              <a:solidFill>
                <a:schemeClr val="accent5"/>
              </a:solidFill>
            </a:endParaRPr>
          </a:p>
        </p:txBody>
      </p:sp>
      <p:sp>
        <p:nvSpPr>
          <p:cNvPr id="11" name="Rectangle 10"/>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3756" y="44624"/>
            <a:ext cx="8763233" cy="646331"/>
          </a:xfrm>
          <a:prstGeom prst="rect">
            <a:avLst/>
          </a:prstGeom>
          <a:noFill/>
        </p:spPr>
        <p:txBody>
          <a:bodyPr wrap="none" rtlCol="0">
            <a:spAutoFit/>
          </a:bodyPr>
          <a:lstStyle/>
          <a:p>
            <a:r>
              <a:rPr lang="en-GB" sz="3600" b="1" dirty="0" smtClean="0"/>
              <a:t>Temporal basis functions: standard approach</a:t>
            </a:r>
            <a:endParaRPr lang="en-GB" sz="3600" b="1" dirty="0"/>
          </a:p>
        </p:txBody>
      </p:sp>
      <p:cxnSp>
        <p:nvCxnSpPr>
          <p:cNvPr id="13" name="Straight Connector 12"/>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56845" y="6224960"/>
            <a:ext cx="8331768" cy="461665"/>
          </a:xfrm>
          <a:prstGeom prst="rect">
            <a:avLst/>
          </a:prstGeom>
          <a:noFill/>
        </p:spPr>
        <p:txBody>
          <a:bodyPr wrap="none" rtlCol="0">
            <a:spAutoFit/>
          </a:bodyPr>
          <a:lstStyle/>
          <a:p>
            <a:r>
              <a:rPr lang="en-US" sz="2400" i="1" dirty="0" smtClean="0"/>
              <a:t>What about variation across brain regions and across individuals?</a:t>
            </a:r>
            <a:endParaRPr lang="en-US" sz="2400" i="1" dirty="0"/>
          </a:p>
        </p:txBody>
      </p:sp>
    </p:spTree>
    <p:extLst>
      <p:ext uri="{BB962C8B-B14F-4D97-AF65-F5344CB8AC3E}">
        <p14:creationId xmlns:p14="http://schemas.microsoft.com/office/powerpoint/2010/main" val="2999182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an"/>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67944" y="2636912"/>
            <a:ext cx="4205287" cy="3744416"/>
          </a:xfrm>
          <a:prstGeom prst="rect">
            <a:avLst/>
          </a:prstGeom>
          <a:noFill/>
        </p:spPr>
      </p:pic>
      <p:sp>
        <p:nvSpPr>
          <p:cNvPr id="8" name="TextBox 7"/>
          <p:cNvSpPr txBox="1"/>
          <p:nvPr/>
        </p:nvSpPr>
        <p:spPr>
          <a:xfrm>
            <a:off x="4644008" y="3645024"/>
            <a:ext cx="606206" cy="1107996"/>
          </a:xfrm>
          <a:prstGeom prst="rect">
            <a:avLst/>
          </a:prstGeom>
          <a:noFill/>
        </p:spPr>
        <p:txBody>
          <a:bodyPr wrap="none" rtlCol="0">
            <a:spAutoFit/>
          </a:bodyPr>
          <a:lstStyle/>
          <a:p>
            <a:r>
              <a:rPr lang="en-US" sz="6600" dirty="0" smtClean="0"/>
              <a:t>*</a:t>
            </a:r>
            <a:endParaRPr lang="en-US" sz="6600" dirty="0"/>
          </a:p>
        </p:txBody>
      </p:sp>
      <p:sp>
        <p:nvSpPr>
          <p:cNvPr id="9" name="TextBox 8"/>
          <p:cNvSpPr txBox="1"/>
          <p:nvPr/>
        </p:nvSpPr>
        <p:spPr>
          <a:xfrm>
            <a:off x="5076056" y="2564904"/>
            <a:ext cx="606206" cy="1107996"/>
          </a:xfrm>
          <a:prstGeom prst="rect">
            <a:avLst/>
          </a:prstGeom>
          <a:noFill/>
        </p:spPr>
        <p:txBody>
          <a:bodyPr wrap="none" rtlCol="0">
            <a:spAutoFit/>
          </a:bodyPr>
          <a:lstStyle/>
          <a:p>
            <a:r>
              <a:rPr lang="en-US" sz="6600" dirty="0" smtClean="0"/>
              <a:t>*</a:t>
            </a:r>
            <a:endParaRPr lang="en-US" sz="6600" dirty="0"/>
          </a:p>
        </p:txBody>
      </p:sp>
      <p:sp>
        <p:nvSpPr>
          <p:cNvPr id="10" name="TextBox 9"/>
          <p:cNvSpPr txBox="1"/>
          <p:nvPr/>
        </p:nvSpPr>
        <p:spPr>
          <a:xfrm>
            <a:off x="5621978" y="3933056"/>
            <a:ext cx="606206" cy="1107996"/>
          </a:xfrm>
          <a:prstGeom prst="rect">
            <a:avLst/>
          </a:prstGeom>
          <a:noFill/>
        </p:spPr>
        <p:txBody>
          <a:bodyPr wrap="none" rtlCol="0">
            <a:spAutoFit/>
          </a:bodyPr>
          <a:lstStyle/>
          <a:p>
            <a:r>
              <a:rPr lang="en-US" sz="6600" dirty="0" smtClean="0"/>
              <a:t>*</a:t>
            </a:r>
            <a:endParaRPr lang="en-US" sz="6600" dirty="0"/>
          </a:p>
        </p:txBody>
      </p:sp>
      <p:sp>
        <p:nvSpPr>
          <p:cNvPr id="11" name="TextBox 10"/>
          <p:cNvSpPr txBox="1"/>
          <p:nvPr/>
        </p:nvSpPr>
        <p:spPr>
          <a:xfrm>
            <a:off x="1763688" y="4293096"/>
            <a:ext cx="1777538" cy="461665"/>
          </a:xfrm>
          <a:prstGeom prst="rect">
            <a:avLst/>
          </a:prstGeom>
          <a:noFill/>
          <a:ln>
            <a:solidFill>
              <a:schemeClr val="accent5"/>
            </a:solidFill>
          </a:ln>
        </p:spPr>
        <p:txBody>
          <a:bodyPr wrap="none" rtlCol="0">
            <a:spAutoFit/>
          </a:bodyPr>
          <a:lstStyle/>
          <a:p>
            <a:r>
              <a:rPr lang="en-US" sz="2400" dirty="0" smtClean="0">
                <a:solidFill>
                  <a:schemeClr val="accent5"/>
                </a:solidFill>
              </a:rPr>
              <a:t>visual cortex</a:t>
            </a:r>
            <a:endParaRPr lang="en-US" sz="2400" dirty="0">
              <a:solidFill>
                <a:schemeClr val="accent5"/>
              </a:solidFill>
            </a:endParaRPr>
          </a:p>
        </p:txBody>
      </p:sp>
      <p:sp>
        <p:nvSpPr>
          <p:cNvPr id="12" name="TextBox 11"/>
          <p:cNvSpPr txBox="1"/>
          <p:nvPr/>
        </p:nvSpPr>
        <p:spPr>
          <a:xfrm>
            <a:off x="6228184" y="2564904"/>
            <a:ext cx="1568158" cy="461665"/>
          </a:xfrm>
          <a:prstGeom prst="rect">
            <a:avLst/>
          </a:prstGeom>
          <a:noFill/>
        </p:spPr>
        <p:txBody>
          <a:bodyPr wrap="none" rtlCol="0">
            <a:spAutoFit/>
          </a:bodyPr>
          <a:lstStyle/>
          <a:p>
            <a:r>
              <a:rPr lang="en-US" sz="2400" dirty="0" smtClean="0">
                <a:solidFill>
                  <a:schemeClr val="accent5"/>
                </a:solidFill>
              </a:rPr>
              <a:t>medial PFC</a:t>
            </a:r>
            <a:endParaRPr lang="en-US" sz="2400" dirty="0">
              <a:solidFill>
                <a:schemeClr val="accent5"/>
              </a:solidFill>
            </a:endParaRPr>
          </a:p>
        </p:txBody>
      </p:sp>
      <p:sp>
        <p:nvSpPr>
          <p:cNvPr id="13" name="TextBox 12"/>
          <p:cNvSpPr txBox="1"/>
          <p:nvPr/>
        </p:nvSpPr>
        <p:spPr>
          <a:xfrm>
            <a:off x="6851143" y="3831431"/>
            <a:ext cx="1808444" cy="461665"/>
          </a:xfrm>
          <a:prstGeom prst="rect">
            <a:avLst/>
          </a:prstGeom>
          <a:noFill/>
          <a:ln>
            <a:solidFill>
              <a:schemeClr val="accent5"/>
            </a:solidFill>
          </a:ln>
        </p:spPr>
        <p:txBody>
          <a:bodyPr wrap="none" rtlCol="0">
            <a:spAutoFit/>
          </a:bodyPr>
          <a:lstStyle/>
          <a:p>
            <a:r>
              <a:rPr lang="en-US" sz="2400" dirty="0">
                <a:solidFill>
                  <a:schemeClr val="accent5"/>
                </a:solidFill>
              </a:rPr>
              <a:t>m</a:t>
            </a:r>
            <a:r>
              <a:rPr lang="en-US" sz="2400" dirty="0" smtClean="0">
                <a:solidFill>
                  <a:schemeClr val="accent5"/>
                </a:solidFill>
              </a:rPr>
              <a:t>otor cortex</a:t>
            </a:r>
            <a:endParaRPr lang="en-US" sz="2400" dirty="0">
              <a:solidFill>
                <a:schemeClr val="accent5"/>
              </a:solidFill>
            </a:endParaRPr>
          </a:p>
        </p:txBody>
      </p:sp>
      <p:cxnSp>
        <p:nvCxnSpPr>
          <p:cNvPr id="15" name="Straight Arrow Connector 14"/>
          <p:cNvCxnSpPr>
            <a:endCxn id="8" idx="1"/>
          </p:cNvCxnSpPr>
          <p:nvPr/>
        </p:nvCxnSpPr>
        <p:spPr>
          <a:xfrm flipV="1">
            <a:off x="3522022" y="4199022"/>
            <a:ext cx="1121986" cy="382106"/>
          </a:xfrm>
          <a:prstGeom prst="straightConnector1">
            <a:avLst/>
          </a:prstGeom>
          <a:ln w="50800">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621978" y="2780928"/>
            <a:ext cx="606206" cy="138792"/>
          </a:xfrm>
          <a:prstGeom prst="straightConnector1">
            <a:avLst/>
          </a:prstGeom>
          <a:ln w="50800">
            <a:solidFill>
              <a:schemeClr val="accent5"/>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084168" y="4149080"/>
            <a:ext cx="720080" cy="175374"/>
          </a:xfrm>
          <a:prstGeom prst="straightConnector1">
            <a:avLst/>
          </a:prstGeom>
          <a:ln w="50800">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85944" y="5034575"/>
            <a:ext cx="4228676" cy="1200329"/>
          </a:xfrm>
          <a:prstGeom prst="rect">
            <a:avLst/>
          </a:prstGeom>
          <a:noFill/>
        </p:spPr>
        <p:txBody>
          <a:bodyPr wrap="square" rtlCol="0">
            <a:spAutoFit/>
          </a:bodyPr>
          <a:lstStyle/>
          <a:p>
            <a:r>
              <a:rPr lang="en-US" sz="2000" b="1" dirty="0" smtClean="0"/>
              <a:t>Slice time correction corrects for the difference in timing between slices: </a:t>
            </a:r>
          </a:p>
          <a:p>
            <a:r>
              <a:rPr lang="en-US" sz="1600" dirty="0" smtClean="0"/>
              <a:t>Uses a reference slice to align the timing of events to the slice of interest using interpolation</a:t>
            </a:r>
            <a:endParaRPr lang="en-US" sz="1600" dirty="0"/>
          </a:p>
        </p:txBody>
      </p:sp>
      <p:sp>
        <p:nvSpPr>
          <p:cNvPr id="24" name="TextBox 23"/>
          <p:cNvSpPr txBox="1"/>
          <p:nvPr/>
        </p:nvSpPr>
        <p:spPr>
          <a:xfrm>
            <a:off x="194694" y="980728"/>
            <a:ext cx="8949306" cy="1938992"/>
          </a:xfrm>
          <a:prstGeom prst="rect">
            <a:avLst/>
          </a:prstGeom>
          <a:noFill/>
        </p:spPr>
        <p:txBody>
          <a:bodyPr wrap="square" rtlCol="0">
            <a:spAutoFit/>
          </a:bodyPr>
          <a:lstStyle/>
          <a:p>
            <a:pPr marL="342900" indent="-342900">
              <a:buFont typeface="Arial" charset="0"/>
              <a:buChar char="•"/>
            </a:pPr>
            <a:r>
              <a:rPr lang="en-US" sz="2400" dirty="0" smtClean="0"/>
              <a:t>For example, using </a:t>
            </a:r>
            <a:r>
              <a:rPr lang="en-US" sz="2400" dirty="0" smtClean="0"/>
              <a:t>ascending or descending </a:t>
            </a:r>
            <a:r>
              <a:rPr lang="en-US" sz="2400" dirty="0" smtClean="0"/>
              <a:t>slice acquisition means that different slices are collected at different times</a:t>
            </a:r>
          </a:p>
          <a:p>
            <a:pPr marL="342900" indent="-342900">
              <a:buFont typeface="Arial" charset="0"/>
              <a:buChar char="•"/>
            </a:pPr>
            <a:endParaRPr lang="en-US" sz="2400" dirty="0"/>
          </a:p>
          <a:p>
            <a:pPr marL="342900" indent="-342900">
              <a:buFont typeface="Arial" charset="0"/>
              <a:buChar char="•"/>
            </a:pPr>
            <a:r>
              <a:rPr lang="en-US" sz="2400" dirty="0" smtClean="0"/>
              <a:t>Our snapshot of the HRF will therefore look different in different brain regions</a:t>
            </a:r>
            <a:endParaRPr lang="en-US" sz="2400" dirty="0"/>
          </a:p>
        </p:txBody>
      </p:sp>
      <p:sp>
        <p:nvSpPr>
          <p:cNvPr id="19" name="Rectangle 18"/>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3756" y="44624"/>
            <a:ext cx="7647222" cy="646331"/>
          </a:xfrm>
          <a:prstGeom prst="rect">
            <a:avLst/>
          </a:prstGeom>
          <a:noFill/>
        </p:spPr>
        <p:txBody>
          <a:bodyPr wrap="none" rtlCol="0">
            <a:spAutoFit/>
          </a:bodyPr>
          <a:lstStyle/>
          <a:p>
            <a:r>
              <a:rPr lang="en-GB" sz="3600" b="1" dirty="0"/>
              <a:t>M</a:t>
            </a:r>
            <a:r>
              <a:rPr lang="en-GB" sz="3600" b="1" dirty="0" smtClean="0"/>
              <a:t>odelling the HRF across brain regions</a:t>
            </a:r>
            <a:endParaRPr lang="en-GB" sz="3600" b="1" dirty="0"/>
          </a:p>
        </p:txBody>
      </p:sp>
      <p:cxnSp>
        <p:nvCxnSpPr>
          <p:cNvPr id="22" name="Straight Connector 21"/>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0513" y="6297281"/>
            <a:ext cx="8522974" cy="461665"/>
          </a:xfrm>
          <a:prstGeom prst="rect">
            <a:avLst/>
          </a:prstGeom>
          <a:noFill/>
        </p:spPr>
        <p:txBody>
          <a:bodyPr wrap="none" rtlCol="0">
            <a:spAutoFit/>
          </a:bodyPr>
          <a:lstStyle/>
          <a:p>
            <a:r>
              <a:rPr lang="en-US" sz="2400" i="1" dirty="0" smtClean="0"/>
              <a:t>Slice time correction </a:t>
            </a:r>
            <a:r>
              <a:rPr lang="en-US" sz="2400" i="1" smtClean="0"/>
              <a:t>can correct </a:t>
            </a:r>
            <a:r>
              <a:rPr lang="en-US" sz="2400" i="1" dirty="0" smtClean="0"/>
              <a:t>for differences </a:t>
            </a:r>
            <a:r>
              <a:rPr lang="en-US" sz="2400" i="1" smtClean="0"/>
              <a:t>across brain regions</a:t>
            </a:r>
            <a:endParaRPr lang="en-US" sz="2400" i="1" dirty="0"/>
          </a:p>
        </p:txBody>
      </p:sp>
    </p:spTree>
    <p:extLst>
      <p:ext uri="{BB962C8B-B14F-4D97-AF65-F5344CB8AC3E}">
        <p14:creationId xmlns:p14="http://schemas.microsoft.com/office/powerpoint/2010/main" val="2213600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candev"/>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2512" y="1621681"/>
            <a:ext cx="3384376" cy="4255591"/>
          </a:xfrm>
          <a:prstGeom prst="rect">
            <a:avLst/>
          </a:prstGeom>
          <a:noFill/>
        </p:spPr>
      </p:pic>
      <p:sp>
        <p:nvSpPr>
          <p:cNvPr id="22" name="TextBox 21"/>
          <p:cNvSpPr txBox="1"/>
          <p:nvPr/>
        </p:nvSpPr>
        <p:spPr>
          <a:xfrm>
            <a:off x="467544" y="1998369"/>
            <a:ext cx="3744416" cy="2862323"/>
          </a:xfrm>
          <a:prstGeom prst="rect">
            <a:avLst/>
          </a:prstGeom>
          <a:noFill/>
        </p:spPr>
        <p:txBody>
          <a:bodyPr wrap="square" rtlCol="0">
            <a:spAutoFit/>
          </a:bodyPr>
          <a:lstStyle/>
          <a:p>
            <a:r>
              <a:rPr lang="en-US" dirty="0" smtClean="0"/>
              <a:t>Canonical </a:t>
            </a:r>
            <a:r>
              <a:rPr lang="en-US" dirty="0" err="1" smtClean="0"/>
              <a:t>Haemodynamic</a:t>
            </a:r>
            <a:r>
              <a:rPr lang="en-US" dirty="0" smtClean="0"/>
              <a:t> Response Function (HRF) used in SPM</a:t>
            </a:r>
          </a:p>
          <a:p>
            <a:endParaRPr lang="en-US" dirty="0"/>
          </a:p>
          <a:p>
            <a:r>
              <a:rPr lang="en-US" dirty="0" smtClean="0"/>
              <a:t>2 gamma functions</a:t>
            </a:r>
          </a:p>
          <a:p>
            <a:endParaRPr lang="en-US" dirty="0"/>
          </a:p>
          <a:p>
            <a:r>
              <a:rPr lang="en-US" dirty="0" smtClean="0"/>
              <a:t>+</a:t>
            </a:r>
          </a:p>
          <a:p>
            <a:endParaRPr lang="en-US" dirty="0"/>
          </a:p>
          <a:p>
            <a:r>
              <a:rPr lang="en-US" dirty="0" smtClean="0"/>
              <a:t>Multivariate Taylor expansion in time (Temporal Derivative)</a:t>
            </a:r>
          </a:p>
        </p:txBody>
      </p:sp>
      <p:sp>
        <p:nvSpPr>
          <p:cNvPr id="7" name="Text Box 5"/>
          <p:cNvSpPr txBox="1">
            <a:spLocks noChangeArrowheads="1"/>
          </p:cNvSpPr>
          <p:nvPr/>
        </p:nvSpPr>
        <p:spPr bwMode="auto">
          <a:xfrm>
            <a:off x="7539930" y="2297237"/>
            <a:ext cx="1211239" cy="369332"/>
          </a:xfrm>
          <a:prstGeom prst="rect">
            <a:avLst/>
          </a:prstGeom>
          <a:noFill/>
          <a:ln w="12700">
            <a:noFill/>
            <a:miter lim="800000"/>
            <a:headEnd/>
            <a:tailEnd/>
          </a:ln>
          <a:effectLst/>
        </p:spPr>
        <p:txBody>
          <a:bodyPr wrap="none">
            <a:spAutoFit/>
          </a:bodyPr>
          <a:lstStyle/>
          <a:p>
            <a:r>
              <a:rPr lang="en-US" dirty="0" smtClean="0">
                <a:solidFill>
                  <a:srgbClr val="FF0000"/>
                </a:solidFill>
              </a:rPr>
              <a:t>Canonical</a:t>
            </a:r>
            <a:endParaRPr lang="en-US" dirty="0">
              <a:solidFill>
                <a:srgbClr val="FF0000"/>
              </a:solidFill>
            </a:endParaRPr>
          </a:p>
        </p:txBody>
      </p:sp>
      <p:sp>
        <p:nvSpPr>
          <p:cNvPr id="8" name="Text Box 6"/>
          <p:cNvSpPr txBox="1">
            <a:spLocks noChangeArrowheads="1"/>
          </p:cNvSpPr>
          <p:nvPr/>
        </p:nvSpPr>
        <p:spPr bwMode="auto">
          <a:xfrm>
            <a:off x="7525643" y="2713162"/>
            <a:ext cx="1366837" cy="457200"/>
          </a:xfrm>
          <a:prstGeom prst="rect">
            <a:avLst/>
          </a:prstGeom>
          <a:noFill/>
          <a:ln w="12700">
            <a:noFill/>
            <a:miter lim="800000"/>
            <a:headEnd/>
            <a:tailEnd/>
          </a:ln>
          <a:effectLst/>
        </p:spPr>
        <p:txBody>
          <a:bodyPr wrap="none">
            <a:spAutoFit/>
          </a:bodyPr>
          <a:lstStyle/>
          <a:p>
            <a:r>
              <a:rPr lang="en-US">
                <a:solidFill>
                  <a:srgbClr val="0000FF"/>
                </a:solidFill>
              </a:rPr>
              <a:t>Temporal</a:t>
            </a:r>
            <a:endParaRPr lang="en-US">
              <a:solidFill>
                <a:srgbClr val="0033CC"/>
              </a:solidFill>
            </a:endParaRPr>
          </a:p>
        </p:txBody>
      </p:sp>
      <p:sp>
        <p:nvSpPr>
          <p:cNvPr id="2" name="Right Arrow 1"/>
          <p:cNvSpPr/>
          <p:nvPr/>
        </p:nvSpPr>
        <p:spPr>
          <a:xfrm>
            <a:off x="4964480" y="1877356"/>
            <a:ext cx="1080120"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434061" y="1268760"/>
            <a:ext cx="1898571" cy="646331"/>
          </a:xfrm>
          <a:prstGeom prst="rect">
            <a:avLst/>
          </a:prstGeom>
          <a:noFill/>
        </p:spPr>
        <p:txBody>
          <a:bodyPr wrap="square" rtlCol="0">
            <a:spAutoFit/>
          </a:bodyPr>
          <a:lstStyle/>
          <a:p>
            <a:pPr algn="ctr"/>
            <a:r>
              <a:rPr lang="en-GB" dirty="0" smtClean="0"/>
              <a:t>Negatively weight </a:t>
            </a:r>
            <a:r>
              <a:rPr lang="en-GB" dirty="0" smtClean="0">
                <a:solidFill>
                  <a:srgbClr val="0000FF"/>
                </a:solidFill>
              </a:rPr>
              <a:t>temporal</a:t>
            </a:r>
            <a:endParaRPr lang="en-GB" dirty="0">
              <a:solidFill>
                <a:srgbClr val="0000FF"/>
              </a:solidFill>
            </a:endParaRPr>
          </a:p>
        </p:txBody>
      </p:sp>
      <p:sp>
        <p:nvSpPr>
          <p:cNvPr id="12" name="Right Arrow 11"/>
          <p:cNvSpPr/>
          <p:nvPr/>
        </p:nvSpPr>
        <p:spPr>
          <a:xfrm rot="10800000">
            <a:off x="6445523" y="1872389"/>
            <a:ext cx="1080120"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279906" y="1268760"/>
            <a:ext cx="1898571" cy="646331"/>
          </a:xfrm>
          <a:prstGeom prst="rect">
            <a:avLst/>
          </a:prstGeom>
          <a:noFill/>
        </p:spPr>
        <p:txBody>
          <a:bodyPr wrap="square" rtlCol="0">
            <a:spAutoFit/>
          </a:bodyPr>
          <a:lstStyle/>
          <a:p>
            <a:pPr algn="ctr"/>
            <a:r>
              <a:rPr lang="en-GB" dirty="0" smtClean="0"/>
              <a:t>Positively weight </a:t>
            </a:r>
            <a:r>
              <a:rPr lang="en-GB" dirty="0" smtClean="0">
                <a:solidFill>
                  <a:srgbClr val="0000FF"/>
                </a:solidFill>
              </a:rPr>
              <a:t>temporal</a:t>
            </a:r>
            <a:endParaRPr lang="en-GB" dirty="0">
              <a:solidFill>
                <a:srgbClr val="0000FF"/>
              </a:solidFill>
            </a:endParaRPr>
          </a:p>
        </p:txBody>
      </p:sp>
      <p:sp>
        <p:nvSpPr>
          <p:cNvPr id="15" name="Rectangle 14"/>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03756" y="44624"/>
            <a:ext cx="5320239" cy="646331"/>
          </a:xfrm>
          <a:prstGeom prst="rect">
            <a:avLst/>
          </a:prstGeom>
          <a:noFill/>
        </p:spPr>
        <p:txBody>
          <a:bodyPr wrap="none" rtlCol="0">
            <a:spAutoFit/>
          </a:bodyPr>
          <a:lstStyle/>
          <a:p>
            <a:r>
              <a:rPr lang="en-GB" sz="3600" b="1" dirty="0" smtClean="0"/>
              <a:t>Standard HRF + derivatives</a:t>
            </a:r>
            <a:endParaRPr lang="en-GB" sz="3600" b="1" dirty="0"/>
          </a:p>
        </p:txBody>
      </p:sp>
      <p:cxnSp>
        <p:nvCxnSpPr>
          <p:cNvPr id="17" name="Straight Connector 16"/>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718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andevdis"/>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836712"/>
            <a:ext cx="4205287" cy="5116513"/>
          </a:xfrm>
          <a:prstGeom prst="rect">
            <a:avLst/>
          </a:prstGeom>
          <a:noFill/>
        </p:spPr>
      </p:pic>
      <p:sp>
        <p:nvSpPr>
          <p:cNvPr id="22" name="TextBox 21"/>
          <p:cNvSpPr txBox="1"/>
          <p:nvPr/>
        </p:nvSpPr>
        <p:spPr>
          <a:xfrm>
            <a:off x="496405" y="1052736"/>
            <a:ext cx="4392488" cy="4401205"/>
          </a:xfrm>
          <a:prstGeom prst="rect">
            <a:avLst/>
          </a:prstGeom>
          <a:noFill/>
        </p:spPr>
        <p:txBody>
          <a:bodyPr wrap="square" rtlCol="0">
            <a:spAutoFit/>
          </a:bodyPr>
          <a:lstStyle/>
          <a:p>
            <a:r>
              <a:rPr lang="en-US" sz="2000" dirty="0" smtClean="0"/>
              <a:t>Canonical </a:t>
            </a:r>
            <a:r>
              <a:rPr lang="en-US" sz="2000" dirty="0" err="1" smtClean="0"/>
              <a:t>Haemodynamic</a:t>
            </a:r>
            <a:r>
              <a:rPr lang="en-US" sz="2000" dirty="0" smtClean="0"/>
              <a:t> Response Function (HRF) used in SPM</a:t>
            </a:r>
          </a:p>
          <a:p>
            <a:endParaRPr lang="en-US" sz="2000" dirty="0"/>
          </a:p>
          <a:p>
            <a:r>
              <a:rPr lang="en-US" sz="2000" dirty="0" smtClean="0"/>
              <a:t>2 gamma functions</a:t>
            </a:r>
          </a:p>
          <a:p>
            <a:endParaRPr lang="en-US" sz="2000" dirty="0"/>
          </a:p>
          <a:p>
            <a:r>
              <a:rPr lang="en-US" sz="2000" dirty="0" smtClean="0"/>
              <a:t>+</a:t>
            </a:r>
          </a:p>
          <a:p>
            <a:endParaRPr lang="en-US" sz="2000" dirty="0"/>
          </a:p>
          <a:p>
            <a:r>
              <a:rPr lang="en-US" sz="2000" dirty="0" smtClean="0"/>
              <a:t>Multivariate Taylor expansion in time (Temporal Derivative)</a:t>
            </a:r>
          </a:p>
          <a:p>
            <a:endParaRPr lang="en-US" sz="2000" dirty="0"/>
          </a:p>
          <a:p>
            <a:r>
              <a:rPr lang="en-US" sz="2000" dirty="0" smtClean="0"/>
              <a:t>+ </a:t>
            </a:r>
          </a:p>
          <a:p>
            <a:endParaRPr lang="en-US" sz="2000" dirty="0"/>
          </a:p>
          <a:p>
            <a:r>
              <a:rPr lang="en-US" sz="2000" dirty="0" smtClean="0"/>
              <a:t>Multivariate Taylor expansion in width (Dispersion Derivative)</a:t>
            </a:r>
          </a:p>
        </p:txBody>
      </p:sp>
      <p:sp>
        <p:nvSpPr>
          <p:cNvPr id="8" name="Text Box 5"/>
          <p:cNvSpPr txBox="1">
            <a:spLocks noChangeArrowheads="1"/>
          </p:cNvSpPr>
          <p:nvPr/>
        </p:nvSpPr>
        <p:spPr bwMode="auto">
          <a:xfrm>
            <a:off x="7101805" y="1584276"/>
            <a:ext cx="1211239" cy="369332"/>
          </a:xfrm>
          <a:prstGeom prst="rect">
            <a:avLst/>
          </a:prstGeom>
          <a:noFill/>
          <a:ln w="12700">
            <a:noFill/>
            <a:miter lim="800000"/>
            <a:headEnd/>
            <a:tailEnd/>
          </a:ln>
          <a:effectLst/>
        </p:spPr>
        <p:txBody>
          <a:bodyPr wrap="none">
            <a:spAutoFit/>
          </a:bodyPr>
          <a:lstStyle/>
          <a:p>
            <a:r>
              <a:rPr lang="en-US" dirty="0" smtClean="0">
                <a:solidFill>
                  <a:srgbClr val="FF0000"/>
                </a:solidFill>
              </a:rPr>
              <a:t>Canonical</a:t>
            </a:r>
            <a:endParaRPr lang="en-US" dirty="0">
              <a:solidFill>
                <a:srgbClr val="FF0000"/>
              </a:solidFill>
            </a:endParaRPr>
          </a:p>
        </p:txBody>
      </p:sp>
      <p:sp>
        <p:nvSpPr>
          <p:cNvPr id="9" name="Text Box 6"/>
          <p:cNvSpPr txBox="1">
            <a:spLocks noChangeArrowheads="1"/>
          </p:cNvSpPr>
          <p:nvPr/>
        </p:nvSpPr>
        <p:spPr bwMode="auto">
          <a:xfrm>
            <a:off x="7087518" y="2000201"/>
            <a:ext cx="1366837" cy="457200"/>
          </a:xfrm>
          <a:prstGeom prst="rect">
            <a:avLst/>
          </a:prstGeom>
          <a:noFill/>
          <a:ln w="12700">
            <a:noFill/>
            <a:miter lim="800000"/>
            <a:headEnd/>
            <a:tailEnd/>
          </a:ln>
          <a:effectLst/>
        </p:spPr>
        <p:txBody>
          <a:bodyPr wrap="none">
            <a:spAutoFit/>
          </a:bodyPr>
          <a:lstStyle/>
          <a:p>
            <a:r>
              <a:rPr lang="en-US">
                <a:solidFill>
                  <a:srgbClr val="0000FF"/>
                </a:solidFill>
              </a:rPr>
              <a:t>Temporal</a:t>
            </a:r>
            <a:endParaRPr lang="en-US">
              <a:solidFill>
                <a:srgbClr val="0033CC"/>
              </a:solidFill>
            </a:endParaRPr>
          </a:p>
        </p:txBody>
      </p:sp>
      <p:sp>
        <p:nvSpPr>
          <p:cNvPr id="10" name="Text Box 8"/>
          <p:cNvSpPr txBox="1">
            <a:spLocks noChangeArrowheads="1"/>
          </p:cNvSpPr>
          <p:nvPr/>
        </p:nvSpPr>
        <p:spPr bwMode="auto">
          <a:xfrm>
            <a:off x="7092280" y="2420888"/>
            <a:ext cx="1504950" cy="457200"/>
          </a:xfrm>
          <a:prstGeom prst="rect">
            <a:avLst/>
          </a:prstGeom>
          <a:noFill/>
          <a:ln w="12700">
            <a:noFill/>
            <a:miter lim="800000"/>
            <a:headEnd/>
            <a:tailEnd/>
          </a:ln>
          <a:effectLst/>
        </p:spPr>
        <p:txBody>
          <a:bodyPr wrap="none">
            <a:spAutoFit/>
          </a:bodyPr>
          <a:lstStyle/>
          <a:p>
            <a:r>
              <a:rPr lang="en-US" dirty="0">
                <a:solidFill>
                  <a:srgbClr val="00CC00"/>
                </a:solidFill>
              </a:rPr>
              <a:t>Dispersion</a:t>
            </a:r>
            <a:endParaRPr lang="en-US" dirty="0"/>
          </a:p>
        </p:txBody>
      </p:sp>
      <p:sp>
        <p:nvSpPr>
          <p:cNvPr id="3" name="TextBox 2"/>
          <p:cNvSpPr txBox="1"/>
          <p:nvPr/>
        </p:nvSpPr>
        <p:spPr>
          <a:xfrm>
            <a:off x="323528" y="5733256"/>
            <a:ext cx="7992888" cy="954107"/>
          </a:xfrm>
          <a:prstGeom prst="rect">
            <a:avLst/>
          </a:prstGeom>
          <a:noFill/>
        </p:spPr>
        <p:txBody>
          <a:bodyPr wrap="square" rtlCol="0">
            <a:spAutoFit/>
          </a:bodyPr>
          <a:lstStyle/>
          <a:p>
            <a:pPr algn="ctr"/>
            <a:r>
              <a:rPr lang="en-GB" sz="2800" i="1" dirty="0" smtClean="0"/>
              <a:t>Now it is possible to account for variation between brain regions, without need for interpolation</a:t>
            </a:r>
            <a:endParaRPr lang="en-GB" sz="2800" i="1" dirty="0"/>
          </a:p>
        </p:txBody>
      </p:sp>
      <p:sp>
        <p:nvSpPr>
          <p:cNvPr id="14" name="Rectangle 13"/>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03756" y="44624"/>
            <a:ext cx="5320239" cy="646331"/>
          </a:xfrm>
          <a:prstGeom prst="rect">
            <a:avLst/>
          </a:prstGeom>
          <a:noFill/>
        </p:spPr>
        <p:txBody>
          <a:bodyPr wrap="none" rtlCol="0">
            <a:spAutoFit/>
          </a:bodyPr>
          <a:lstStyle/>
          <a:p>
            <a:r>
              <a:rPr lang="en-GB" sz="3600" b="1" dirty="0" smtClean="0"/>
              <a:t>Standard HRF + derivatives</a:t>
            </a:r>
            <a:endParaRPr lang="en-GB" sz="3600" b="1" dirty="0"/>
          </a:p>
        </p:txBody>
      </p:sp>
      <p:cxnSp>
        <p:nvCxnSpPr>
          <p:cNvPr id="16" name="Straight Connector 15"/>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119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080" t="54728" r="21801" b="24600"/>
          <a:stretch/>
        </p:blipFill>
        <p:spPr bwMode="auto">
          <a:xfrm>
            <a:off x="1085222" y="3429000"/>
            <a:ext cx="6367098" cy="16092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080" t="23266" r="21801" b="55772"/>
          <a:stretch/>
        </p:blipFill>
        <p:spPr bwMode="auto">
          <a:xfrm>
            <a:off x="1085222" y="1412776"/>
            <a:ext cx="6367098" cy="16318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899592" y="5517232"/>
            <a:ext cx="7147049" cy="461665"/>
          </a:xfrm>
          <a:prstGeom prst="rect">
            <a:avLst/>
          </a:prstGeom>
          <a:noFill/>
        </p:spPr>
        <p:txBody>
          <a:bodyPr wrap="square" rtlCol="0">
            <a:spAutoFit/>
          </a:bodyPr>
          <a:lstStyle/>
          <a:p>
            <a:pPr algn="ctr"/>
            <a:r>
              <a:rPr lang="en-GB" sz="2400" i="1" dirty="0" smtClean="0"/>
              <a:t>Which design is more efficient?</a:t>
            </a:r>
            <a:endParaRPr lang="en-GB" sz="2400" i="1" dirty="0"/>
          </a:p>
        </p:txBody>
      </p:sp>
      <p:sp>
        <p:nvSpPr>
          <p:cNvPr id="10" name="Rectangle 9"/>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3756" y="44624"/>
            <a:ext cx="5923738" cy="646331"/>
          </a:xfrm>
          <a:prstGeom prst="rect">
            <a:avLst/>
          </a:prstGeom>
          <a:noFill/>
        </p:spPr>
        <p:txBody>
          <a:bodyPr wrap="none" rtlCol="0">
            <a:spAutoFit/>
          </a:bodyPr>
          <a:lstStyle/>
          <a:p>
            <a:r>
              <a:rPr lang="en-GB" sz="3600" b="1" dirty="0" smtClean="0"/>
              <a:t>Design efficiency: convolution</a:t>
            </a:r>
            <a:endParaRPr lang="en-GB" sz="3600" b="1" dirty="0"/>
          </a:p>
        </p:txBody>
      </p:sp>
      <p:cxnSp>
        <p:nvCxnSpPr>
          <p:cNvPr id="12" name="Straight Connector 11"/>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15858" y="6412679"/>
            <a:ext cx="9900592" cy="369332"/>
          </a:xfrm>
          <a:prstGeom prst="rect">
            <a:avLst/>
          </a:prstGeom>
        </p:spPr>
        <p:txBody>
          <a:bodyPr wrap="square">
            <a:spAutoFit/>
          </a:bodyPr>
          <a:lstStyle/>
          <a:p>
            <a:r>
              <a:rPr lang="en-US" i="1" dirty="0" smtClean="0">
                <a:solidFill>
                  <a:schemeClr val="accent5"/>
                </a:solidFill>
              </a:rPr>
              <a:t>See Rik Henson’s advice here: http</a:t>
            </a:r>
            <a:r>
              <a:rPr lang="en-US" i="1" dirty="0">
                <a:solidFill>
                  <a:schemeClr val="accent5"/>
                </a:solidFill>
              </a:rPr>
              <a:t>://</a:t>
            </a:r>
            <a:r>
              <a:rPr lang="en-US" i="1" dirty="0" err="1">
                <a:solidFill>
                  <a:schemeClr val="accent5"/>
                </a:solidFill>
              </a:rPr>
              <a:t>imaging.mrc-cbu.cam.ac.uk</a:t>
            </a:r>
            <a:r>
              <a:rPr lang="en-US" i="1" dirty="0">
                <a:solidFill>
                  <a:schemeClr val="accent5"/>
                </a:solidFill>
              </a:rPr>
              <a:t>/imaging/</a:t>
            </a:r>
            <a:r>
              <a:rPr lang="en-US" i="1" dirty="0" err="1">
                <a:solidFill>
                  <a:schemeClr val="accent5"/>
                </a:solidFill>
              </a:rPr>
              <a:t>DesignEfficiency</a:t>
            </a:r>
            <a:endParaRPr lang="en-US" i="1" dirty="0">
              <a:solidFill>
                <a:schemeClr val="accent5"/>
              </a:solidFill>
            </a:endParaRPr>
          </a:p>
        </p:txBody>
      </p:sp>
    </p:spTree>
    <p:extLst>
      <p:ext uri="{BB962C8B-B14F-4D97-AF65-F5344CB8AC3E}">
        <p14:creationId xmlns:p14="http://schemas.microsoft.com/office/powerpoint/2010/main" val="35665167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22136"/>
            <a:ext cx="8229600" cy="4525963"/>
          </a:xfrm>
        </p:spPr>
        <p:txBody>
          <a:bodyPr>
            <a:normAutofit lnSpcReduction="10000"/>
          </a:bodyPr>
          <a:lstStyle/>
          <a:p>
            <a:pPr marL="514350" indent="-514350">
              <a:buFont typeface="+mj-lt"/>
              <a:buAutoNum type="arabicPeriod"/>
            </a:pPr>
            <a:endParaRPr lang="en-GB" b="1" dirty="0" smtClean="0">
              <a:solidFill>
                <a:schemeClr val="bg1">
                  <a:lumMod val="50000"/>
                </a:schemeClr>
              </a:solidFill>
            </a:endParaRPr>
          </a:p>
          <a:p>
            <a:pPr marL="514350" indent="-514350">
              <a:buFont typeface="+mj-lt"/>
              <a:buAutoNum type="arabicPeriod"/>
            </a:pPr>
            <a:r>
              <a:rPr lang="en-GB" b="1" dirty="0">
                <a:solidFill>
                  <a:schemeClr val="bg1">
                    <a:lumMod val="50000"/>
                  </a:schemeClr>
                </a:solidFill>
              </a:rPr>
              <a:t>B</a:t>
            </a:r>
            <a:r>
              <a:rPr lang="en-GB" b="1" dirty="0" smtClean="0">
                <a:solidFill>
                  <a:schemeClr val="bg1">
                    <a:lumMod val="50000"/>
                  </a:schemeClr>
                </a:solidFill>
              </a:rPr>
              <a:t>lock designs</a:t>
            </a:r>
          </a:p>
          <a:p>
            <a:pPr marL="514350" indent="-514350">
              <a:buFont typeface="+mj-lt"/>
              <a:buAutoNum type="arabicPeriod"/>
            </a:pPr>
            <a:endParaRPr lang="en-GB" b="1" dirty="0"/>
          </a:p>
          <a:p>
            <a:pPr marL="514350" indent="-514350">
              <a:buFont typeface="+mj-lt"/>
              <a:buAutoNum type="arabicPeriod"/>
            </a:pPr>
            <a:r>
              <a:rPr lang="en-GB" b="1" dirty="0" smtClean="0">
                <a:solidFill>
                  <a:schemeClr val="bg1">
                    <a:lumMod val="50000"/>
                  </a:schemeClr>
                </a:solidFill>
              </a:rPr>
              <a:t>Event related designs</a:t>
            </a:r>
          </a:p>
          <a:p>
            <a:pPr marL="514350" indent="-514350">
              <a:buFont typeface="+mj-lt"/>
              <a:buAutoNum type="arabicPeriod"/>
            </a:pPr>
            <a:endParaRPr lang="en-GB" b="1" dirty="0">
              <a:solidFill>
                <a:schemeClr val="bg1">
                  <a:lumMod val="50000"/>
                </a:schemeClr>
              </a:solidFill>
            </a:endParaRPr>
          </a:p>
          <a:p>
            <a:pPr marL="514350" indent="-514350">
              <a:buFont typeface="+mj-lt"/>
              <a:buAutoNum type="arabicPeriod"/>
            </a:pPr>
            <a:r>
              <a:rPr lang="en-GB" b="1" dirty="0" smtClean="0">
                <a:solidFill>
                  <a:schemeClr val="bg1">
                    <a:lumMod val="50000"/>
                  </a:schemeClr>
                </a:solidFill>
              </a:rPr>
              <a:t>Modelling events</a:t>
            </a:r>
          </a:p>
          <a:p>
            <a:pPr marL="514350" indent="-514350">
              <a:buFont typeface="+mj-lt"/>
              <a:buAutoNum type="arabicPeriod"/>
            </a:pPr>
            <a:endParaRPr lang="en-GB" b="1" dirty="0" smtClean="0">
              <a:solidFill>
                <a:schemeClr val="bg1">
                  <a:lumMod val="50000"/>
                </a:schemeClr>
              </a:solidFill>
            </a:endParaRPr>
          </a:p>
          <a:p>
            <a:pPr marL="514350" indent="-514350">
              <a:buFont typeface="+mj-lt"/>
              <a:buAutoNum type="arabicPeriod"/>
            </a:pPr>
            <a:r>
              <a:rPr lang="en-GB" b="1" dirty="0" smtClean="0"/>
              <a:t>Optimising the design</a:t>
            </a:r>
          </a:p>
        </p:txBody>
      </p:sp>
      <p:sp>
        <p:nvSpPr>
          <p:cNvPr id="8" name="Rectangle 7"/>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3756" y="44624"/>
            <a:ext cx="2017796" cy="646331"/>
          </a:xfrm>
          <a:prstGeom prst="rect">
            <a:avLst/>
          </a:prstGeom>
          <a:noFill/>
        </p:spPr>
        <p:txBody>
          <a:bodyPr wrap="none" rtlCol="0">
            <a:spAutoFit/>
          </a:bodyPr>
          <a:lstStyle/>
          <a:p>
            <a:r>
              <a:rPr lang="en-GB" sz="3600" b="1" dirty="0" smtClean="0"/>
              <a:t>Overview</a:t>
            </a:r>
            <a:endParaRPr lang="en-GB" sz="3600" b="1" dirty="0"/>
          </a:p>
        </p:txBody>
      </p:sp>
      <p:cxnSp>
        <p:nvCxnSpPr>
          <p:cNvPr id="10" name="Straight Connector 9"/>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401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3756" y="44624"/>
            <a:ext cx="3026726" cy="646331"/>
          </a:xfrm>
          <a:prstGeom prst="rect">
            <a:avLst/>
          </a:prstGeom>
          <a:noFill/>
        </p:spPr>
        <p:txBody>
          <a:bodyPr wrap="none" rtlCol="0">
            <a:spAutoFit/>
          </a:bodyPr>
          <a:lstStyle/>
          <a:p>
            <a:r>
              <a:rPr lang="en-GB" sz="3600" b="1" dirty="0" smtClean="0"/>
              <a:t>General advice</a:t>
            </a:r>
            <a:endParaRPr lang="en-GB" sz="3600" b="1" dirty="0"/>
          </a:p>
        </p:txBody>
      </p:sp>
      <p:cxnSp>
        <p:nvCxnSpPr>
          <p:cNvPr id="6" name="Straight Connector 5"/>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flipH="1">
            <a:off x="458174" y="1340768"/>
            <a:ext cx="8146274" cy="4524315"/>
          </a:xfrm>
          <a:prstGeom prst="rect">
            <a:avLst/>
          </a:prstGeom>
          <a:noFill/>
        </p:spPr>
        <p:txBody>
          <a:bodyPr wrap="square" rtlCol="0">
            <a:spAutoFit/>
          </a:bodyPr>
          <a:lstStyle/>
          <a:p>
            <a:pPr marL="285750" indent="-285750">
              <a:buFont typeface="Arial" charset="0"/>
              <a:buChar char="•"/>
            </a:pPr>
            <a:r>
              <a:rPr lang="en-US" sz="2400" dirty="0" smtClean="0"/>
              <a:t>Scan for as long as possible: more scans more degrees of freedom</a:t>
            </a:r>
          </a:p>
          <a:p>
            <a:pPr marL="285750" indent="-285750">
              <a:buFont typeface="Arial" charset="0"/>
              <a:buChar char="•"/>
            </a:pPr>
            <a:endParaRPr lang="en-US" sz="2400" dirty="0"/>
          </a:p>
          <a:p>
            <a:pPr marL="285750" indent="-285750">
              <a:buFont typeface="Arial" charset="0"/>
              <a:buChar char="•"/>
            </a:pPr>
            <a:r>
              <a:rPr lang="en-US" sz="2400" dirty="0" smtClean="0"/>
              <a:t>Include lots of subjects</a:t>
            </a:r>
          </a:p>
          <a:p>
            <a:pPr marL="285750" indent="-285750">
              <a:buFont typeface="Arial" charset="0"/>
              <a:buChar char="•"/>
            </a:pPr>
            <a:endParaRPr lang="en-US" sz="2400" dirty="0"/>
          </a:p>
          <a:p>
            <a:pPr marL="285750" indent="-285750">
              <a:buFont typeface="Arial" charset="0"/>
              <a:buChar char="•"/>
            </a:pPr>
            <a:r>
              <a:rPr lang="en-US" sz="2400" dirty="0" smtClean="0"/>
              <a:t>Avoid contrasting trials that are far apart in time (remember the high pass filter used to remove low frequency noise)</a:t>
            </a:r>
          </a:p>
          <a:p>
            <a:pPr marL="285750" indent="-285750">
              <a:buFont typeface="Arial" charset="0"/>
              <a:buChar char="•"/>
            </a:pPr>
            <a:endParaRPr lang="en-US" sz="2400" dirty="0"/>
          </a:p>
          <a:p>
            <a:pPr marL="285750" indent="-285750">
              <a:buFont typeface="Arial" charset="0"/>
              <a:buChar char="•"/>
            </a:pPr>
            <a:r>
              <a:rPr lang="en-US" sz="2400" dirty="0" err="1" smtClean="0"/>
              <a:t>Randomise</a:t>
            </a:r>
            <a:r>
              <a:rPr lang="en-US" sz="2400" dirty="0" smtClean="0"/>
              <a:t> the order of stimuli or time between stimuli, or both!</a:t>
            </a:r>
          </a:p>
          <a:p>
            <a:pPr marL="285750" indent="-285750">
              <a:buFont typeface="Arial" charset="0"/>
              <a:buChar char="•"/>
            </a:pPr>
            <a:endParaRPr lang="en-US" sz="2400" dirty="0"/>
          </a:p>
          <a:p>
            <a:pPr marL="285750" indent="-285750">
              <a:buFont typeface="Arial" charset="0"/>
              <a:buChar char="•"/>
            </a:pPr>
            <a:r>
              <a:rPr lang="en-US" sz="2400" dirty="0" err="1" smtClean="0"/>
              <a:t>Optimise</a:t>
            </a:r>
            <a:r>
              <a:rPr lang="en-US" sz="2400" dirty="0" smtClean="0"/>
              <a:t> the time between stimuli/conditions (SOA)</a:t>
            </a:r>
            <a:endParaRPr lang="en-US" sz="2400" dirty="0"/>
          </a:p>
        </p:txBody>
      </p:sp>
      <p:sp>
        <p:nvSpPr>
          <p:cNvPr id="8" name="TextBox 7"/>
          <p:cNvSpPr txBox="1"/>
          <p:nvPr/>
        </p:nvSpPr>
        <p:spPr>
          <a:xfrm>
            <a:off x="957786" y="5949280"/>
            <a:ext cx="7147049" cy="523220"/>
          </a:xfrm>
          <a:prstGeom prst="rect">
            <a:avLst/>
          </a:prstGeom>
          <a:noFill/>
        </p:spPr>
        <p:txBody>
          <a:bodyPr wrap="square" rtlCol="0">
            <a:spAutoFit/>
          </a:bodyPr>
          <a:lstStyle/>
          <a:p>
            <a:pPr algn="ctr"/>
            <a:r>
              <a:rPr lang="en-GB" sz="2800" i="1" dirty="0" smtClean="0"/>
              <a:t>How do we optimise stimulus order?</a:t>
            </a:r>
            <a:endParaRPr lang="en-GB" sz="2800" i="1" dirty="0"/>
          </a:p>
        </p:txBody>
      </p:sp>
    </p:spTree>
    <p:extLst>
      <p:ext uri="{BB962C8B-B14F-4D97-AF65-F5344CB8AC3E}">
        <p14:creationId xmlns:p14="http://schemas.microsoft.com/office/powerpoint/2010/main" val="1389197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31640" y="3740839"/>
            <a:ext cx="2138149" cy="646331"/>
          </a:xfrm>
          <a:prstGeom prst="rect">
            <a:avLst/>
          </a:prstGeom>
          <a:noFill/>
        </p:spPr>
        <p:txBody>
          <a:bodyPr wrap="none" rtlCol="0">
            <a:spAutoFit/>
          </a:bodyPr>
          <a:lstStyle/>
          <a:p>
            <a:pPr algn="ctr"/>
            <a:r>
              <a:rPr lang="en-GB" dirty="0" smtClean="0"/>
              <a:t>ITI</a:t>
            </a:r>
          </a:p>
          <a:p>
            <a:pPr algn="ctr"/>
            <a:r>
              <a:rPr lang="en-GB" dirty="0" smtClean="0"/>
              <a:t>(Inter-Trial Interval)</a:t>
            </a:r>
            <a:endParaRPr lang="en-GB" dirty="0"/>
          </a:p>
        </p:txBody>
      </p:sp>
      <p:sp>
        <p:nvSpPr>
          <p:cNvPr id="16" name="TextBox 15"/>
          <p:cNvSpPr txBox="1"/>
          <p:nvPr/>
        </p:nvSpPr>
        <p:spPr>
          <a:xfrm>
            <a:off x="669442" y="4460919"/>
            <a:ext cx="624915" cy="369332"/>
          </a:xfrm>
          <a:prstGeom prst="rect">
            <a:avLst/>
          </a:prstGeom>
          <a:noFill/>
        </p:spPr>
        <p:txBody>
          <a:bodyPr wrap="none" rtlCol="0">
            <a:spAutoFit/>
          </a:bodyPr>
          <a:lstStyle/>
          <a:p>
            <a:r>
              <a:rPr lang="en-GB" dirty="0" smtClean="0"/>
              <a:t>Trial</a:t>
            </a:r>
            <a:endParaRPr lang="en-GB" dirty="0"/>
          </a:p>
        </p:txBody>
      </p:sp>
      <p:sp>
        <p:nvSpPr>
          <p:cNvPr id="17" name="TextBox 16"/>
          <p:cNvSpPr txBox="1"/>
          <p:nvPr/>
        </p:nvSpPr>
        <p:spPr>
          <a:xfrm>
            <a:off x="3489329" y="4460919"/>
            <a:ext cx="624915" cy="369332"/>
          </a:xfrm>
          <a:prstGeom prst="rect">
            <a:avLst/>
          </a:prstGeom>
          <a:noFill/>
        </p:spPr>
        <p:txBody>
          <a:bodyPr wrap="none" rtlCol="0">
            <a:spAutoFit/>
          </a:bodyPr>
          <a:lstStyle/>
          <a:p>
            <a:r>
              <a:rPr lang="en-GB" dirty="0" smtClean="0"/>
              <a:t>Trial</a:t>
            </a:r>
            <a:endParaRPr lang="en-GB" dirty="0"/>
          </a:p>
        </p:txBody>
      </p:sp>
      <p:sp>
        <p:nvSpPr>
          <p:cNvPr id="19" name="TextBox 18"/>
          <p:cNvSpPr txBox="1"/>
          <p:nvPr/>
        </p:nvSpPr>
        <p:spPr>
          <a:xfrm>
            <a:off x="6265474" y="4460919"/>
            <a:ext cx="624915" cy="369332"/>
          </a:xfrm>
          <a:prstGeom prst="rect">
            <a:avLst/>
          </a:prstGeom>
          <a:noFill/>
        </p:spPr>
        <p:txBody>
          <a:bodyPr wrap="none" rtlCol="0">
            <a:spAutoFit/>
          </a:bodyPr>
          <a:lstStyle/>
          <a:p>
            <a:r>
              <a:rPr lang="en-GB" dirty="0" smtClean="0"/>
              <a:t>Trial</a:t>
            </a:r>
            <a:endParaRPr lang="en-GB" dirty="0"/>
          </a:p>
        </p:txBody>
      </p:sp>
      <p:cxnSp>
        <p:nvCxnSpPr>
          <p:cNvPr id="23" name="Straight Connector 22"/>
          <p:cNvCxnSpPr/>
          <p:nvPr/>
        </p:nvCxnSpPr>
        <p:spPr>
          <a:xfrm>
            <a:off x="827584" y="4820959"/>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27584" y="5469031"/>
            <a:ext cx="28083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635896" y="4820959"/>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23528" y="5469031"/>
            <a:ext cx="3816424" cy="923330"/>
          </a:xfrm>
          <a:prstGeom prst="rect">
            <a:avLst/>
          </a:prstGeom>
          <a:noFill/>
        </p:spPr>
        <p:txBody>
          <a:bodyPr wrap="square" rtlCol="0">
            <a:spAutoFit/>
          </a:bodyPr>
          <a:lstStyle/>
          <a:p>
            <a:pPr algn="ctr"/>
            <a:r>
              <a:rPr lang="en-GB" dirty="0" smtClean="0"/>
              <a:t>SOA</a:t>
            </a:r>
          </a:p>
          <a:p>
            <a:pPr algn="ctr"/>
            <a:r>
              <a:rPr lang="en-GB" dirty="0" smtClean="0"/>
              <a:t>(Stimulus Offset Asynchrony)</a:t>
            </a:r>
          </a:p>
          <a:p>
            <a:pPr algn="ctr"/>
            <a:r>
              <a:rPr lang="en-GB" dirty="0" smtClean="0">
                <a:solidFill>
                  <a:schemeClr val="accent5"/>
                </a:solidFill>
              </a:rPr>
              <a:t>Trial + ITI</a:t>
            </a:r>
            <a:endParaRPr lang="en-GB" dirty="0">
              <a:solidFill>
                <a:schemeClr val="accent5"/>
              </a:solidFill>
            </a:endParaRPr>
          </a:p>
        </p:txBody>
      </p:sp>
      <p:sp>
        <p:nvSpPr>
          <p:cNvPr id="28" name="TextBox 27"/>
          <p:cNvSpPr txBox="1"/>
          <p:nvPr/>
        </p:nvSpPr>
        <p:spPr>
          <a:xfrm>
            <a:off x="4114244" y="3740839"/>
            <a:ext cx="2138149" cy="646331"/>
          </a:xfrm>
          <a:prstGeom prst="rect">
            <a:avLst/>
          </a:prstGeom>
          <a:noFill/>
        </p:spPr>
        <p:txBody>
          <a:bodyPr wrap="none" rtlCol="0">
            <a:spAutoFit/>
          </a:bodyPr>
          <a:lstStyle/>
          <a:p>
            <a:pPr algn="ctr"/>
            <a:r>
              <a:rPr lang="en-GB" dirty="0" smtClean="0"/>
              <a:t>ITI</a:t>
            </a:r>
          </a:p>
          <a:p>
            <a:pPr algn="ctr"/>
            <a:r>
              <a:rPr lang="en-GB" dirty="0" smtClean="0"/>
              <a:t>(Inter-Trial Interval)</a:t>
            </a:r>
            <a:endParaRPr lang="en-GB" dirty="0"/>
          </a:p>
        </p:txBody>
      </p:sp>
      <p:sp>
        <p:nvSpPr>
          <p:cNvPr id="30" name="Rectangle 29"/>
          <p:cNvSpPr/>
          <p:nvPr/>
        </p:nvSpPr>
        <p:spPr>
          <a:xfrm>
            <a:off x="827584" y="3164775"/>
            <a:ext cx="288032" cy="122413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3659046" y="3164775"/>
            <a:ext cx="288032" cy="122413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6444208" y="3164775"/>
            <a:ext cx="288032" cy="1224136"/>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8244408" y="4460919"/>
            <a:ext cx="620683" cy="369332"/>
          </a:xfrm>
          <a:prstGeom prst="rect">
            <a:avLst/>
          </a:prstGeom>
          <a:noFill/>
        </p:spPr>
        <p:txBody>
          <a:bodyPr wrap="none" rtlCol="0">
            <a:spAutoFit/>
          </a:bodyPr>
          <a:lstStyle/>
          <a:p>
            <a:r>
              <a:rPr lang="en-GB" i="1" dirty="0" smtClean="0">
                <a:solidFill>
                  <a:schemeClr val="accent5"/>
                </a:solidFill>
              </a:rPr>
              <a:t>time</a:t>
            </a:r>
            <a:endParaRPr lang="en-GB" i="1" dirty="0">
              <a:solidFill>
                <a:schemeClr val="accent5"/>
              </a:solidFill>
            </a:endParaRPr>
          </a:p>
        </p:txBody>
      </p:sp>
      <p:cxnSp>
        <p:nvCxnSpPr>
          <p:cNvPr id="7" name="Straight Connector 6"/>
          <p:cNvCxnSpPr/>
          <p:nvPr/>
        </p:nvCxnSpPr>
        <p:spPr>
          <a:xfrm>
            <a:off x="251520" y="4388911"/>
            <a:ext cx="864096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7718" y="454020"/>
            <a:ext cx="7995615" cy="3046988"/>
          </a:xfrm>
          <a:prstGeom prst="rect">
            <a:avLst/>
          </a:prstGeom>
          <a:noFill/>
        </p:spPr>
        <p:txBody>
          <a:bodyPr wrap="square" rtlCol="0">
            <a:spAutoFit/>
          </a:bodyPr>
          <a:lstStyle/>
          <a:p>
            <a:endParaRPr lang="en-GB" sz="3600" b="1" dirty="0" smtClean="0"/>
          </a:p>
          <a:p>
            <a:r>
              <a:rPr lang="en-GB" sz="2800" b="1" dirty="0" smtClean="0">
                <a:solidFill>
                  <a:schemeClr val="bg1">
                    <a:lumMod val="65000"/>
                  </a:schemeClr>
                </a:solidFill>
              </a:rPr>
              <a:t>for consistency with previous literature</a:t>
            </a:r>
          </a:p>
          <a:p>
            <a:endParaRPr lang="en-GB" sz="1600" dirty="0"/>
          </a:p>
          <a:p>
            <a:r>
              <a:rPr lang="en-GB" sz="1600" dirty="0" smtClean="0"/>
              <a:t>Event: brief stimulus presentation thought to lead to a brief burst in neural activity</a:t>
            </a:r>
          </a:p>
          <a:p>
            <a:r>
              <a:rPr lang="en-GB" sz="1600" dirty="0" smtClean="0"/>
              <a:t>Epoch: sustained stimulus presentation thought to lead to sustained neural activity</a:t>
            </a:r>
          </a:p>
          <a:p>
            <a:endParaRPr lang="en-GB" sz="1600" dirty="0" smtClean="0"/>
          </a:p>
          <a:p>
            <a:r>
              <a:rPr lang="en-GB" sz="1600" dirty="0" smtClean="0"/>
              <a:t>Impulse response: BOLD response to an event</a:t>
            </a:r>
          </a:p>
          <a:p>
            <a:endParaRPr lang="en-GB" sz="1600" dirty="0"/>
          </a:p>
          <a:p>
            <a:endParaRPr lang="en-GB" sz="1600" dirty="0" smtClean="0"/>
          </a:p>
          <a:p>
            <a:endParaRPr lang="en-GB" sz="1600" dirty="0"/>
          </a:p>
        </p:txBody>
      </p:sp>
      <p:sp>
        <p:nvSpPr>
          <p:cNvPr id="22" name="Rectangle 21"/>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03756" y="44624"/>
            <a:ext cx="4918654" cy="646331"/>
          </a:xfrm>
          <a:prstGeom prst="rect">
            <a:avLst/>
          </a:prstGeom>
          <a:noFill/>
        </p:spPr>
        <p:txBody>
          <a:bodyPr wrap="none" rtlCol="0">
            <a:spAutoFit/>
          </a:bodyPr>
          <a:lstStyle/>
          <a:p>
            <a:r>
              <a:rPr lang="en-GB" sz="3600" b="1" dirty="0" smtClean="0"/>
              <a:t>Terminology clarification</a:t>
            </a:r>
            <a:endParaRPr lang="en-GB" sz="3600" b="1" dirty="0"/>
          </a:p>
        </p:txBody>
      </p:sp>
      <p:cxnSp>
        <p:nvCxnSpPr>
          <p:cNvPr id="29" name="Straight Connector 28"/>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146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22136"/>
            <a:ext cx="8229600" cy="4525963"/>
          </a:xfrm>
        </p:spPr>
        <p:txBody>
          <a:bodyPr>
            <a:normAutofit lnSpcReduction="10000"/>
          </a:bodyPr>
          <a:lstStyle/>
          <a:p>
            <a:pPr marL="514350" indent="-514350">
              <a:buFont typeface="+mj-lt"/>
              <a:buAutoNum type="arabicPeriod"/>
            </a:pPr>
            <a:endParaRPr lang="en-GB" b="1" dirty="0" smtClean="0"/>
          </a:p>
          <a:p>
            <a:pPr marL="514350" indent="-514350">
              <a:buFont typeface="+mj-lt"/>
              <a:buAutoNum type="arabicPeriod"/>
            </a:pPr>
            <a:r>
              <a:rPr lang="en-GB" b="1" dirty="0"/>
              <a:t>B</a:t>
            </a:r>
            <a:r>
              <a:rPr lang="en-GB" b="1" dirty="0" smtClean="0"/>
              <a:t>lock designs</a:t>
            </a:r>
          </a:p>
          <a:p>
            <a:pPr marL="514350" indent="-514350">
              <a:buFont typeface="+mj-lt"/>
              <a:buAutoNum type="arabicPeriod"/>
            </a:pPr>
            <a:endParaRPr lang="en-GB" b="1" dirty="0">
              <a:solidFill>
                <a:schemeClr val="bg1">
                  <a:lumMod val="50000"/>
                </a:schemeClr>
              </a:solidFill>
            </a:endParaRPr>
          </a:p>
          <a:p>
            <a:pPr marL="514350" indent="-514350">
              <a:buFont typeface="+mj-lt"/>
              <a:buAutoNum type="arabicPeriod"/>
            </a:pPr>
            <a:r>
              <a:rPr lang="en-GB" b="1" dirty="0" smtClean="0">
                <a:solidFill>
                  <a:schemeClr val="bg1">
                    <a:lumMod val="50000"/>
                  </a:schemeClr>
                </a:solidFill>
              </a:rPr>
              <a:t>Event related designs</a:t>
            </a:r>
          </a:p>
          <a:p>
            <a:pPr marL="514350" indent="-514350">
              <a:buFont typeface="+mj-lt"/>
              <a:buAutoNum type="arabicPeriod"/>
            </a:pPr>
            <a:endParaRPr lang="en-GB" b="1" dirty="0">
              <a:solidFill>
                <a:schemeClr val="bg1">
                  <a:lumMod val="50000"/>
                </a:schemeClr>
              </a:solidFill>
            </a:endParaRPr>
          </a:p>
          <a:p>
            <a:pPr marL="514350" indent="-514350">
              <a:buFont typeface="+mj-lt"/>
              <a:buAutoNum type="arabicPeriod"/>
            </a:pPr>
            <a:r>
              <a:rPr lang="en-GB" b="1" dirty="0" smtClean="0">
                <a:solidFill>
                  <a:schemeClr val="bg1">
                    <a:lumMod val="50000"/>
                  </a:schemeClr>
                </a:solidFill>
              </a:rPr>
              <a:t>Modelling events</a:t>
            </a:r>
          </a:p>
          <a:p>
            <a:pPr marL="514350" indent="-514350">
              <a:buFont typeface="+mj-lt"/>
              <a:buAutoNum type="arabicPeriod"/>
            </a:pPr>
            <a:endParaRPr lang="en-GB" b="1" dirty="0" smtClean="0">
              <a:solidFill>
                <a:schemeClr val="bg1">
                  <a:lumMod val="50000"/>
                </a:schemeClr>
              </a:solidFill>
            </a:endParaRPr>
          </a:p>
          <a:p>
            <a:pPr marL="514350" indent="-514350">
              <a:buFont typeface="+mj-lt"/>
              <a:buAutoNum type="arabicPeriod"/>
            </a:pPr>
            <a:r>
              <a:rPr lang="en-GB" b="1" dirty="0" smtClean="0">
                <a:solidFill>
                  <a:schemeClr val="bg1">
                    <a:lumMod val="50000"/>
                  </a:schemeClr>
                </a:solidFill>
              </a:rPr>
              <a:t>Optimising the design</a:t>
            </a:r>
          </a:p>
        </p:txBody>
      </p:sp>
      <p:sp>
        <p:nvSpPr>
          <p:cNvPr id="8" name="Rectangle 7"/>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3756" y="44624"/>
            <a:ext cx="2017796" cy="646331"/>
          </a:xfrm>
          <a:prstGeom prst="rect">
            <a:avLst/>
          </a:prstGeom>
          <a:noFill/>
        </p:spPr>
        <p:txBody>
          <a:bodyPr wrap="none" rtlCol="0">
            <a:spAutoFit/>
          </a:bodyPr>
          <a:lstStyle/>
          <a:p>
            <a:r>
              <a:rPr lang="en-GB" sz="3600" b="1" dirty="0" smtClean="0"/>
              <a:t>Overview</a:t>
            </a:r>
            <a:endParaRPr lang="en-GB" sz="3600" b="1" dirty="0"/>
          </a:p>
        </p:txBody>
      </p:sp>
      <p:cxnSp>
        <p:nvCxnSpPr>
          <p:cNvPr id="10" name="Straight Connector 9"/>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5976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6752"/>
            <a:ext cx="8229600" cy="4525963"/>
          </a:xfrm>
        </p:spPr>
        <p:txBody>
          <a:bodyPr/>
          <a:lstStyle/>
          <a:p>
            <a:pPr marL="0" indent="0">
              <a:buNone/>
            </a:pPr>
            <a:r>
              <a:rPr lang="en-US" sz="2400" dirty="0" smtClean="0"/>
              <a:t>We want to:</a:t>
            </a:r>
          </a:p>
          <a:p>
            <a:r>
              <a:rPr lang="en-US" sz="2400" dirty="0" smtClean="0"/>
              <a:t>Maximize </a:t>
            </a:r>
            <a:r>
              <a:rPr lang="en-GB" sz="2400" dirty="0" smtClean="0"/>
              <a:t>our</a:t>
            </a:r>
            <a:r>
              <a:rPr lang="en-US" sz="2400" dirty="0" smtClean="0"/>
              <a:t> </a:t>
            </a:r>
            <a:r>
              <a:rPr lang="en-US" sz="2400" i="1" dirty="0" smtClean="0"/>
              <a:t>t</a:t>
            </a:r>
            <a:r>
              <a:rPr lang="en-US" sz="2400" dirty="0" smtClean="0"/>
              <a:t>-statistic where there’s an effect – i.e. our </a:t>
            </a:r>
            <a:r>
              <a:rPr lang="en-US" sz="2400" b="1" dirty="0" smtClean="0"/>
              <a:t>efficiency </a:t>
            </a:r>
            <a:r>
              <a:rPr lang="en-US" sz="2400" dirty="0" smtClean="0"/>
              <a:t>or </a:t>
            </a:r>
            <a:r>
              <a:rPr lang="en-US" sz="2400" b="1" dirty="0" smtClean="0"/>
              <a:t>sensitivity</a:t>
            </a:r>
          </a:p>
          <a:p>
            <a:pPr marL="0" indent="0">
              <a:buNone/>
            </a:pPr>
            <a:endParaRPr lang="en-US" sz="1600" dirty="0" smtClean="0"/>
          </a:p>
          <a:p>
            <a:pPr marL="0" indent="0">
              <a:buNone/>
            </a:pPr>
            <a:r>
              <a:rPr lang="en-US" sz="2400" dirty="0" smtClean="0"/>
              <a:t>We need to choose a good:</a:t>
            </a:r>
          </a:p>
          <a:p>
            <a:r>
              <a:rPr lang="en-US" sz="2400" dirty="0" smtClean="0"/>
              <a:t>Stimulus order</a:t>
            </a:r>
          </a:p>
          <a:p>
            <a:r>
              <a:rPr lang="en-US" sz="2400" dirty="0" smtClean="0"/>
              <a:t>Appropriate timings: duration of stimuli and time between stimuli</a:t>
            </a:r>
          </a:p>
        </p:txBody>
      </p:sp>
      <p:sp>
        <p:nvSpPr>
          <p:cNvPr id="6" name="Rectangle 5"/>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3756" y="44624"/>
            <a:ext cx="6063070" cy="646331"/>
          </a:xfrm>
          <a:prstGeom prst="rect">
            <a:avLst/>
          </a:prstGeom>
          <a:noFill/>
        </p:spPr>
        <p:txBody>
          <a:bodyPr wrap="none" rtlCol="0">
            <a:spAutoFit/>
          </a:bodyPr>
          <a:lstStyle/>
          <a:p>
            <a:r>
              <a:rPr lang="en-GB" sz="3600" b="1" dirty="0" smtClean="0"/>
              <a:t>Optimising the design: the aim</a:t>
            </a:r>
            <a:endParaRPr lang="en-GB" sz="3600" b="1" dirty="0"/>
          </a:p>
        </p:txBody>
      </p:sp>
      <p:cxnSp>
        <p:nvCxnSpPr>
          <p:cNvPr id="8" name="Straight Connector 7"/>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57786" y="5949280"/>
            <a:ext cx="7147049" cy="523220"/>
          </a:xfrm>
          <a:prstGeom prst="rect">
            <a:avLst/>
          </a:prstGeom>
          <a:noFill/>
        </p:spPr>
        <p:txBody>
          <a:bodyPr wrap="square" rtlCol="0">
            <a:spAutoFit/>
          </a:bodyPr>
          <a:lstStyle/>
          <a:p>
            <a:pPr algn="ctr"/>
            <a:r>
              <a:rPr lang="en-GB" sz="2800" i="1" dirty="0" smtClean="0"/>
              <a:t>What is the optimal SOA?</a:t>
            </a:r>
            <a:endParaRPr lang="en-GB" sz="2800" i="1" dirty="0"/>
          </a:p>
        </p:txBody>
      </p:sp>
    </p:spTree>
    <p:extLst>
      <p:ext uri="{BB962C8B-B14F-4D97-AF65-F5344CB8AC3E}">
        <p14:creationId xmlns:p14="http://schemas.microsoft.com/office/powerpoint/2010/main" val="24849363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080" t="54728" r="21801" b="24600"/>
          <a:stretch/>
        </p:blipFill>
        <p:spPr bwMode="auto">
          <a:xfrm>
            <a:off x="323528" y="3649042"/>
            <a:ext cx="6367098" cy="16092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080" t="23266" r="21801" b="55772"/>
          <a:stretch/>
        </p:blipFill>
        <p:spPr bwMode="auto">
          <a:xfrm>
            <a:off x="323528" y="1412776"/>
            <a:ext cx="6367098" cy="16318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6876256" y="1796649"/>
            <a:ext cx="2129750" cy="369332"/>
          </a:xfrm>
          <a:prstGeom prst="rect">
            <a:avLst/>
          </a:prstGeom>
          <a:noFill/>
        </p:spPr>
        <p:txBody>
          <a:bodyPr wrap="none" rtlCol="0">
            <a:spAutoFit/>
          </a:bodyPr>
          <a:lstStyle/>
          <a:p>
            <a:r>
              <a:rPr lang="en-GB" dirty="0" smtClean="0"/>
              <a:t>Not very efficient…</a:t>
            </a:r>
            <a:endParaRPr lang="en-GB" dirty="0"/>
          </a:p>
        </p:txBody>
      </p:sp>
      <p:sp>
        <p:nvSpPr>
          <p:cNvPr id="11" name="TextBox 10"/>
          <p:cNvSpPr txBox="1"/>
          <p:nvPr/>
        </p:nvSpPr>
        <p:spPr>
          <a:xfrm>
            <a:off x="6985228" y="4269005"/>
            <a:ext cx="1911805" cy="369332"/>
          </a:xfrm>
          <a:prstGeom prst="rect">
            <a:avLst/>
          </a:prstGeom>
          <a:noFill/>
        </p:spPr>
        <p:txBody>
          <a:bodyPr wrap="none" rtlCol="0">
            <a:spAutoFit/>
          </a:bodyPr>
          <a:lstStyle/>
          <a:p>
            <a:r>
              <a:rPr lang="en-GB" dirty="0" smtClean="0"/>
              <a:t>Very inefficient…</a:t>
            </a:r>
            <a:endParaRPr lang="en-GB" dirty="0"/>
          </a:p>
        </p:txBody>
      </p:sp>
      <p:sp>
        <p:nvSpPr>
          <p:cNvPr id="12" name="TextBox 11"/>
          <p:cNvSpPr txBox="1"/>
          <p:nvPr/>
        </p:nvSpPr>
        <p:spPr>
          <a:xfrm>
            <a:off x="323528" y="5877272"/>
            <a:ext cx="8406681" cy="523220"/>
          </a:xfrm>
          <a:prstGeom prst="rect">
            <a:avLst/>
          </a:prstGeom>
          <a:noFill/>
        </p:spPr>
        <p:txBody>
          <a:bodyPr wrap="square" rtlCol="0">
            <a:spAutoFit/>
          </a:bodyPr>
          <a:lstStyle/>
          <a:p>
            <a:pPr algn="ctr"/>
            <a:r>
              <a:rPr lang="en-GB" sz="2800" i="1" dirty="0" smtClean="0"/>
              <a:t>Which design is more efficient? Neither are very good</a:t>
            </a:r>
            <a:endParaRPr lang="en-GB" sz="2800" i="1" dirty="0"/>
          </a:p>
        </p:txBody>
      </p:sp>
      <p:sp>
        <p:nvSpPr>
          <p:cNvPr id="3" name="TextBox 2"/>
          <p:cNvSpPr txBox="1"/>
          <p:nvPr/>
        </p:nvSpPr>
        <p:spPr>
          <a:xfrm>
            <a:off x="539552" y="1052736"/>
            <a:ext cx="1203984" cy="461665"/>
          </a:xfrm>
          <a:prstGeom prst="rect">
            <a:avLst/>
          </a:prstGeom>
          <a:noFill/>
        </p:spPr>
        <p:txBody>
          <a:bodyPr wrap="none" rtlCol="0">
            <a:spAutoFit/>
          </a:bodyPr>
          <a:lstStyle/>
          <a:p>
            <a:r>
              <a:rPr lang="en-GB" sz="2400" dirty="0" smtClean="0"/>
              <a:t>16s SOA</a:t>
            </a:r>
            <a:endParaRPr lang="en-GB" sz="2400" dirty="0"/>
          </a:p>
        </p:txBody>
      </p:sp>
      <p:sp>
        <p:nvSpPr>
          <p:cNvPr id="13" name="TextBox 12"/>
          <p:cNvSpPr txBox="1"/>
          <p:nvPr/>
        </p:nvSpPr>
        <p:spPr>
          <a:xfrm>
            <a:off x="571180" y="3212976"/>
            <a:ext cx="1048492" cy="461665"/>
          </a:xfrm>
          <a:prstGeom prst="rect">
            <a:avLst/>
          </a:prstGeom>
          <a:noFill/>
        </p:spPr>
        <p:txBody>
          <a:bodyPr wrap="none" rtlCol="0">
            <a:spAutoFit/>
          </a:bodyPr>
          <a:lstStyle/>
          <a:p>
            <a:r>
              <a:rPr lang="en-GB" sz="2400" dirty="0" smtClean="0"/>
              <a:t>4s SOA</a:t>
            </a:r>
            <a:endParaRPr lang="en-GB" sz="2400" dirty="0"/>
          </a:p>
        </p:txBody>
      </p:sp>
      <p:sp>
        <p:nvSpPr>
          <p:cNvPr id="14" name="Rectangle 13"/>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03756" y="44624"/>
            <a:ext cx="5149743" cy="646331"/>
          </a:xfrm>
          <a:prstGeom prst="rect">
            <a:avLst/>
          </a:prstGeom>
          <a:noFill/>
        </p:spPr>
        <p:txBody>
          <a:bodyPr wrap="none" rtlCol="0">
            <a:spAutoFit/>
          </a:bodyPr>
          <a:lstStyle/>
          <a:p>
            <a:r>
              <a:rPr lang="en-GB" sz="3600" b="1" dirty="0" smtClean="0"/>
              <a:t>Which SOA is optimal? (1)</a:t>
            </a:r>
            <a:endParaRPr lang="en-GB" sz="3600" b="1" dirty="0"/>
          </a:p>
        </p:txBody>
      </p:sp>
      <p:cxnSp>
        <p:nvCxnSpPr>
          <p:cNvPr id="16" name="Straight Connector 15"/>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15858" y="6412679"/>
            <a:ext cx="9900592" cy="369332"/>
          </a:xfrm>
          <a:prstGeom prst="rect">
            <a:avLst/>
          </a:prstGeom>
        </p:spPr>
        <p:txBody>
          <a:bodyPr wrap="square">
            <a:spAutoFit/>
          </a:bodyPr>
          <a:lstStyle/>
          <a:p>
            <a:r>
              <a:rPr lang="en-US" i="1" dirty="0" smtClean="0">
                <a:solidFill>
                  <a:schemeClr val="accent5"/>
                </a:solidFill>
              </a:rPr>
              <a:t>See Rik Henson’s advice here: http</a:t>
            </a:r>
            <a:r>
              <a:rPr lang="en-US" i="1" dirty="0">
                <a:solidFill>
                  <a:schemeClr val="accent5"/>
                </a:solidFill>
              </a:rPr>
              <a:t>://</a:t>
            </a:r>
            <a:r>
              <a:rPr lang="en-US" i="1" dirty="0" err="1">
                <a:solidFill>
                  <a:schemeClr val="accent5"/>
                </a:solidFill>
              </a:rPr>
              <a:t>imaging.mrc-cbu.cam.ac.uk</a:t>
            </a:r>
            <a:r>
              <a:rPr lang="en-US" i="1" dirty="0">
                <a:solidFill>
                  <a:schemeClr val="accent5"/>
                </a:solidFill>
              </a:rPr>
              <a:t>/imaging/</a:t>
            </a:r>
            <a:r>
              <a:rPr lang="en-US" i="1" dirty="0" err="1">
                <a:solidFill>
                  <a:schemeClr val="accent5"/>
                </a:solidFill>
              </a:rPr>
              <a:t>DesignEfficiency</a:t>
            </a:r>
            <a:endParaRPr lang="en-US" i="1" dirty="0">
              <a:solidFill>
                <a:schemeClr val="accent5"/>
              </a:solidFill>
            </a:endParaRPr>
          </a:p>
        </p:txBody>
      </p:sp>
    </p:spTree>
    <p:extLst>
      <p:ext uri="{BB962C8B-B14F-4D97-AF65-F5344CB8AC3E}">
        <p14:creationId xmlns:p14="http://schemas.microsoft.com/office/powerpoint/2010/main" val="16526529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89437" y="1417526"/>
            <a:ext cx="8229600" cy="1143000"/>
          </a:xfrm>
        </p:spPr>
        <p:txBody>
          <a:bodyPr>
            <a:noAutofit/>
          </a:bodyPr>
          <a:lstStyle/>
          <a:p>
            <a:pPr algn="l"/>
            <a:r>
              <a:rPr lang="en-GB" sz="2400" dirty="0" smtClean="0"/>
              <a:t>Short randomised SOA</a:t>
            </a:r>
            <a:endParaRPr lang="en-GB" sz="2400" dirty="0">
              <a:solidFill>
                <a:schemeClr val="bg1">
                  <a:lumMod val="65000"/>
                </a:schemeClr>
              </a:solidFill>
            </a:endParaRPr>
          </a:p>
        </p:txBody>
      </p:sp>
      <p:sp>
        <p:nvSpPr>
          <p:cNvPr id="29" name="Text Box 9"/>
          <p:cNvSpPr txBox="1">
            <a:spLocks noChangeArrowheads="1"/>
          </p:cNvSpPr>
          <p:nvPr/>
        </p:nvSpPr>
        <p:spPr bwMode="auto">
          <a:xfrm>
            <a:off x="395536" y="2483604"/>
            <a:ext cx="2121093" cy="369332"/>
          </a:xfrm>
          <a:prstGeom prst="rect">
            <a:avLst/>
          </a:prstGeom>
          <a:noFill/>
          <a:ln w="12700">
            <a:noFill/>
            <a:miter lim="800000"/>
            <a:headEnd/>
            <a:tailEnd/>
          </a:ln>
          <a:effectLst/>
        </p:spPr>
        <p:txBody>
          <a:bodyPr wrap="none">
            <a:spAutoFit/>
          </a:bodyPr>
          <a:lstStyle/>
          <a:p>
            <a:r>
              <a:rPr lang="en-GB" sz="1800" dirty="0"/>
              <a:t>Stimulus (“Neural”)</a:t>
            </a:r>
            <a:endParaRPr lang="en-US" sz="1800" dirty="0"/>
          </a:p>
        </p:txBody>
      </p:sp>
      <p:sp>
        <p:nvSpPr>
          <p:cNvPr id="32" name="Text Box 10"/>
          <p:cNvSpPr txBox="1">
            <a:spLocks noChangeArrowheads="1"/>
          </p:cNvSpPr>
          <p:nvPr/>
        </p:nvSpPr>
        <p:spPr bwMode="auto">
          <a:xfrm>
            <a:off x="4355976" y="2483604"/>
            <a:ext cx="659155" cy="369332"/>
          </a:xfrm>
          <a:prstGeom prst="rect">
            <a:avLst/>
          </a:prstGeom>
          <a:noFill/>
          <a:ln w="12700">
            <a:noFill/>
            <a:miter lim="800000"/>
            <a:headEnd/>
            <a:tailEnd/>
          </a:ln>
          <a:effectLst/>
        </p:spPr>
        <p:txBody>
          <a:bodyPr wrap="none">
            <a:spAutoFit/>
          </a:bodyPr>
          <a:lstStyle/>
          <a:p>
            <a:r>
              <a:rPr lang="en-GB" sz="1800" dirty="0"/>
              <a:t>HRF</a:t>
            </a:r>
            <a:endParaRPr lang="en-US" sz="1800" dirty="0"/>
          </a:p>
        </p:txBody>
      </p:sp>
      <p:sp>
        <p:nvSpPr>
          <p:cNvPr id="34" name="Text Box 11"/>
          <p:cNvSpPr txBox="1">
            <a:spLocks noChangeArrowheads="1"/>
          </p:cNvSpPr>
          <p:nvPr/>
        </p:nvSpPr>
        <p:spPr bwMode="auto">
          <a:xfrm>
            <a:off x="6821715" y="2483604"/>
            <a:ext cx="1710725" cy="369332"/>
          </a:xfrm>
          <a:prstGeom prst="rect">
            <a:avLst/>
          </a:prstGeom>
          <a:noFill/>
          <a:ln w="12700">
            <a:noFill/>
            <a:miter lim="800000"/>
            <a:headEnd/>
            <a:tailEnd/>
          </a:ln>
          <a:effectLst/>
        </p:spPr>
        <p:txBody>
          <a:bodyPr wrap="none">
            <a:spAutoFit/>
          </a:bodyPr>
          <a:lstStyle/>
          <a:p>
            <a:r>
              <a:rPr lang="en-GB" sz="1800"/>
              <a:t>Predicted Data</a:t>
            </a:r>
            <a:endParaRPr lang="en-US" sz="1800"/>
          </a:p>
        </p:txBody>
      </p:sp>
      <p:sp>
        <p:nvSpPr>
          <p:cNvPr id="35" name="TextBox 34"/>
          <p:cNvSpPr txBox="1"/>
          <p:nvPr/>
        </p:nvSpPr>
        <p:spPr>
          <a:xfrm>
            <a:off x="205581" y="5781737"/>
            <a:ext cx="8886600" cy="523220"/>
          </a:xfrm>
          <a:prstGeom prst="rect">
            <a:avLst/>
          </a:prstGeom>
          <a:noFill/>
        </p:spPr>
        <p:txBody>
          <a:bodyPr wrap="none" rtlCol="0">
            <a:spAutoFit/>
          </a:bodyPr>
          <a:lstStyle/>
          <a:p>
            <a:r>
              <a:rPr lang="en-GB" sz="2800" i="1" dirty="0" smtClean="0"/>
              <a:t>More efficient due to high variability in the </a:t>
            </a:r>
            <a:r>
              <a:rPr lang="en-GB" sz="2800" i="1" smtClean="0"/>
              <a:t>signal intensity</a:t>
            </a:r>
            <a:endParaRPr lang="en-GB" sz="2800" i="1" dirty="0"/>
          </a:p>
        </p:txBody>
      </p:sp>
      <p:pic>
        <p:nvPicPr>
          <p:cNvPr id="30" name="Picture 3" descr="hr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08350" y="2924944"/>
            <a:ext cx="2559050" cy="1920875"/>
          </a:xfrm>
          <a:prstGeom prst="rect">
            <a:avLst/>
          </a:prstGeom>
          <a:noFill/>
        </p:spPr>
      </p:pic>
      <p:sp>
        <p:nvSpPr>
          <p:cNvPr id="33" name="Text Box 5"/>
          <p:cNvSpPr txBox="1">
            <a:spLocks noChangeArrowheads="1"/>
          </p:cNvSpPr>
          <p:nvPr/>
        </p:nvSpPr>
        <p:spPr bwMode="auto">
          <a:xfrm>
            <a:off x="2812876" y="3534544"/>
            <a:ext cx="534988" cy="641350"/>
          </a:xfrm>
          <a:prstGeom prst="rect">
            <a:avLst/>
          </a:prstGeom>
          <a:noFill/>
          <a:ln w="12700">
            <a:noFill/>
            <a:miter lim="800000"/>
            <a:headEnd/>
            <a:tailEnd/>
          </a:ln>
          <a:effectLst/>
        </p:spPr>
        <p:txBody>
          <a:bodyPr wrap="none">
            <a:spAutoFit/>
          </a:bodyPr>
          <a:lstStyle/>
          <a:p>
            <a:r>
              <a:rPr lang="en-US" sz="3600" dirty="0">
                <a:sym typeface="Symbol" pitchFamily="18" charset="2"/>
              </a:rPr>
              <a:t></a:t>
            </a:r>
          </a:p>
        </p:txBody>
      </p:sp>
      <p:sp>
        <p:nvSpPr>
          <p:cNvPr id="36" name="Text Box 6"/>
          <p:cNvSpPr txBox="1">
            <a:spLocks noChangeArrowheads="1"/>
          </p:cNvSpPr>
          <p:nvPr/>
        </p:nvSpPr>
        <p:spPr bwMode="auto">
          <a:xfrm>
            <a:off x="5868144" y="3534544"/>
            <a:ext cx="441325" cy="641350"/>
          </a:xfrm>
          <a:prstGeom prst="rect">
            <a:avLst/>
          </a:prstGeom>
          <a:noFill/>
          <a:ln w="12700">
            <a:noFill/>
            <a:miter lim="800000"/>
            <a:headEnd/>
            <a:tailEnd/>
          </a:ln>
          <a:effectLst/>
        </p:spPr>
        <p:txBody>
          <a:bodyPr wrap="none">
            <a:spAutoFit/>
          </a:bodyPr>
          <a:lstStyle/>
          <a:p>
            <a:r>
              <a:rPr lang="en-GB" sz="3600" dirty="0"/>
              <a:t>=</a:t>
            </a:r>
            <a:endParaRPr lang="en-US" sz="3600" dirty="0"/>
          </a:p>
        </p:txBody>
      </p:sp>
      <p:pic>
        <p:nvPicPr>
          <p:cNvPr id="18" name="Picture 2" descr="eve_sto_soa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2" y="2924944"/>
            <a:ext cx="2562225" cy="1920875"/>
          </a:xfrm>
          <a:prstGeom prst="rect">
            <a:avLst/>
          </a:prstGeom>
          <a:noFill/>
        </p:spPr>
      </p:pic>
      <p:pic>
        <p:nvPicPr>
          <p:cNvPr id="19" name="Picture 7" descr="eve_sto_soa4_conv"/>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72200" y="2924944"/>
            <a:ext cx="2562225" cy="1920875"/>
          </a:xfrm>
          <a:prstGeom prst="rect">
            <a:avLst/>
          </a:prstGeom>
          <a:noFill/>
        </p:spPr>
      </p:pic>
      <p:cxnSp>
        <p:nvCxnSpPr>
          <p:cNvPr id="23" name="Straight Arrow Connector 22"/>
          <p:cNvCxnSpPr/>
          <p:nvPr/>
        </p:nvCxnSpPr>
        <p:spPr>
          <a:xfrm flipV="1">
            <a:off x="1006325" y="4293096"/>
            <a:ext cx="0" cy="864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06325" y="4293096"/>
            <a:ext cx="432048" cy="864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7544" y="5157192"/>
            <a:ext cx="1440160" cy="369332"/>
          </a:xfrm>
          <a:prstGeom prst="rect">
            <a:avLst/>
          </a:prstGeom>
          <a:noFill/>
        </p:spPr>
        <p:txBody>
          <a:bodyPr wrap="square" rtlCol="0">
            <a:spAutoFit/>
          </a:bodyPr>
          <a:lstStyle/>
          <a:p>
            <a:r>
              <a:rPr lang="en-GB" dirty="0" smtClean="0"/>
              <a:t>Null events</a:t>
            </a:r>
            <a:endParaRPr lang="en-GB" dirty="0"/>
          </a:p>
        </p:txBody>
      </p:sp>
      <p:sp>
        <p:nvSpPr>
          <p:cNvPr id="17" name="Rectangle 16"/>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03756" y="44624"/>
            <a:ext cx="5149743" cy="646331"/>
          </a:xfrm>
          <a:prstGeom prst="rect">
            <a:avLst/>
          </a:prstGeom>
          <a:noFill/>
        </p:spPr>
        <p:txBody>
          <a:bodyPr wrap="none" rtlCol="0">
            <a:spAutoFit/>
          </a:bodyPr>
          <a:lstStyle/>
          <a:p>
            <a:r>
              <a:rPr lang="en-GB" sz="3600" b="1" dirty="0" smtClean="0"/>
              <a:t>Which SOA is optimal? (2)</a:t>
            </a:r>
            <a:endParaRPr lang="en-GB" sz="3600" b="1" dirty="0"/>
          </a:p>
        </p:txBody>
      </p:sp>
      <p:cxnSp>
        <p:nvCxnSpPr>
          <p:cNvPr id="21" name="Straight Connector 20"/>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16024" y="6412679"/>
            <a:ext cx="9900592" cy="369332"/>
          </a:xfrm>
          <a:prstGeom prst="rect">
            <a:avLst/>
          </a:prstGeom>
        </p:spPr>
        <p:txBody>
          <a:bodyPr wrap="square">
            <a:spAutoFit/>
          </a:bodyPr>
          <a:lstStyle/>
          <a:p>
            <a:r>
              <a:rPr lang="en-US" i="1" dirty="0" smtClean="0">
                <a:solidFill>
                  <a:schemeClr val="accent5"/>
                </a:solidFill>
              </a:rPr>
              <a:t>See Rik Henson’s advice here: http</a:t>
            </a:r>
            <a:r>
              <a:rPr lang="en-US" i="1" dirty="0">
                <a:solidFill>
                  <a:schemeClr val="accent5"/>
                </a:solidFill>
              </a:rPr>
              <a:t>://</a:t>
            </a:r>
            <a:r>
              <a:rPr lang="en-US" i="1" dirty="0" err="1">
                <a:solidFill>
                  <a:schemeClr val="accent5"/>
                </a:solidFill>
              </a:rPr>
              <a:t>imaging.mrc-cbu.cam.ac.uk</a:t>
            </a:r>
            <a:r>
              <a:rPr lang="en-US" i="1" dirty="0">
                <a:solidFill>
                  <a:schemeClr val="accent5"/>
                </a:solidFill>
              </a:rPr>
              <a:t>/imaging/</a:t>
            </a:r>
            <a:r>
              <a:rPr lang="en-US" i="1" dirty="0" err="1">
                <a:solidFill>
                  <a:schemeClr val="accent5"/>
                </a:solidFill>
              </a:rPr>
              <a:t>DesignEfficiency</a:t>
            </a:r>
            <a:endParaRPr lang="en-US" i="1" dirty="0">
              <a:solidFill>
                <a:schemeClr val="accent5"/>
              </a:solidFill>
            </a:endParaRPr>
          </a:p>
        </p:txBody>
      </p:sp>
    </p:spTree>
    <p:extLst>
      <p:ext uri="{BB962C8B-B14F-4D97-AF65-F5344CB8AC3E}">
        <p14:creationId xmlns:p14="http://schemas.microsoft.com/office/powerpoint/2010/main" val="42285357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7"/>
          <p:cNvSpPr>
            <a:spLocks noGrp="1" noChangeArrowheads="1"/>
          </p:cNvSpPr>
          <p:nvPr>
            <p:ph type="title"/>
          </p:nvPr>
        </p:nvSpPr>
        <p:spPr>
          <a:xfrm>
            <a:off x="395536" y="1448256"/>
            <a:ext cx="8229600" cy="1143000"/>
          </a:xfrm>
        </p:spPr>
        <p:txBody>
          <a:bodyPr>
            <a:normAutofit/>
          </a:bodyPr>
          <a:lstStyle/>
          <a:p>
            <a:pPr algn="l"/>
            <a:r>
              <a:rPr lang="en-GB" sz="2400" dirty="0" smtClean="0"/>
              <a:t>Block design SOA</a:t>
            </a:r>
            <a:endParaRPr lang="en-GB" sz="2400" dirty="0"/>
          </a:p>
        </p:txBody>
      </p:sp>
      <p:sp>
        <p:nvSpPr>
          <p:cNvPr id="29" name="Text Box 9"/>
          <p:cNvSpPr txBox="1">
            <a:spLocks noChangeArrowheads="1"/>
          </p:cNvSpPr>
          <p:nvPr/>
        </p:nvSpPr>
        <p:spPr bwMode="auto">
          <a:xfrm>
            <a:off x="395536" y="2483604"/>
            <a:ext cx="2121093" cy="369332"/>
          </a:xfrm>
          <a:prstGeom prst="rect">
            <a:avLst/>
          </a:prstGeom>
          <a:noFill/>
          <a:ln w="12700">
            <a:noFill/>
            <a:miter lim="800000"/>
            <a:headEnd/>
            <a:tailEnd/>
          </a:ln>
          <a:effectLst/>
        </p:spPr>
        <p:txBody>
          <a:bodyPr wrap="none">
            <a:spAutoFit/>
          </a:bodyPr>
          <a:lstStyle/>
          <a:p>
            <a:r>
              <a:rPr lang="en-GB" sz="1800" dirty="0"/>
              <a:t>Stimulus (“Neural”)</a:t>
            </a:r>
            <a:endParaRPr lang="en-US" sz="1800" dirty="0"/>
          </a:p>
        </p:txBody>
      </p:sp>
      <p:sp>
        <p:nvSpPr>
          <p:cNvPr id="32" name="Text Box 10"/>
          <p:cNvSpPr txBox="1">
            <a:spLocks noChangeArrowheads="1"/>
          </p:cNvSpPr>
          <p:nvPr/>
        </p:nvSpPr>
        <p:spPr bwMode="auto">
          <a:xfrm>
            <a:off x="4355976" y="2483604"/>
            <a:ext cx="659155" cy="369332"/>
          </a:xfrm>
          <a:prstGeom prst="rect">
            <a:avLst/>
          </a:prstGeom>
          <a:noFill/>
          <a:ln w="12700">
            <a:noFill/>
            <a:miter lim="800000"/>
            <a:headEnd/>
            <a:tailEnd/>
          </a:ln>
          <a:effectLst/>
        </p:spPr>
        <p:txBody>
          <a:bodyPr wrap="none">
            <a:spAutoFit/>
          </a:bodyPr>
          <a:lstStyle/>
          <a:p>
            <a:r>
              <a:rPr lang="en-GB" sz="1800" dirty="0"/>
              <a:t>HRF</a:t>
            </a:r>
            <a:endParaRPr lang="en-US" sz="1800" dirty="0"/>
          </a:p>
        </p:txBody>
      </p:sp>
      <p:sp>
        <p:nvSpPr>
          <p:cNvPr id="34" name="Text Box 11"/>
          <p:cNvSpPr txBox="1">
            <a:spLocks noChangeArrowheads="1"/>
          </p:cNvSpPr>
          <p:nvPr/>
        </p:nvSpPr>
        <p:spPr bwMode="auto">
          <a:xfrm>
            <a:off x="6821715" y="2483604"/>
            <a:ext cx="1710725" cy="369332"/>
          </a:xfrm>
          <a:prstGeom prst="rect">
            <a:avLst/>
          </a:prstGeom>
          <a:noFill/>
          <a:ln w="12700">
            <a:noFill/>
            <a:miter lim="800000"/>
            <a:headEnd/>
            <a:tailEnd/>
          </a:ln>
          <a:effectLst/>
        </p:spPr>
        <p:txBody>
          <a:bodyPr wrap="none">
            <a:spAutoFit/>
          </a:bodyPr>
          <a:lstStyle/>
          <a:p>
            <a:r>
              <a:rPr lang="en-GB" sz="1800"/>
              <a:t>Predicted Data</a:t>
            </a:r>
            <a:endParaRPr lang="en-US" sz="1800"/>
          </a:p>
        </p:txBody>
      </p:sp>
      <p:sp>
        <p:nvSpPr>
          <p:cNvPr id="35" name="TextBox 34"/>
          <p:cNvSpPr txBox="1"/>
          <p:nvPr/>
        </p:nvSpPr>
        <p:spPr>
          <a:xfrm>
            <a:off x="3042841" y="5662360"/>
            <a:ext cx="3979744" cy="523220"/>
          </a:xfrm>
          <a:prstGeom prst="rect">
            <a:avLst/>
          </a:prstGeom>
          <a:noFill/>
        </p:spPr>
        <p:txBody>
          <a:bodyPr wrap="none" rtlCol="0">
            <a:spAutoFit/>
          </a:bodyPr>
          <a:lstStyle/>
          <a:p>
            <a:r>
              <a:rPr lang="en-GB" sz="2800" i="1" dirty="0" smtClean="0"/>
              <a:t>Even more efficient…why?</a:t>
            </a:r>
            <a:endParaRPr lang="en-GB" sz="2800" i="1" dirty="0"/>
          </a:p>
        </p:txBody>
      </p:sp>
      <p:pic>
        <p:nvPicPr>
          <p:cNvPr id="30" name="Picture 3" descr="hr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08350" y="2924944"/>
            <a:ext cx="2559050" cy="1920875"/>
          </a:xfrm>
          <a:prstGeom prst="rect">
            <a:avLst/>
          </a:prstGeom>
          <a:noFill/>
        </p:spPr>
      </p:pic>
      <p:sp>
        <p:nvSpPr>
          <p:cNvPr id="33" name="Text Box 5"/>
          <p:cNvSpPr txBox="1">
            <a:spLocks noChangeArrowheads="1"/>
          </p:cNvSpPr>
          <p:nvPr/>
        </p:nvSpPr>
        <p:spPr bwMode="auto">
          <a:xfrm>
            <a:off x="2812876" y="3534544"/>
            <a:ext cx="534988" cy="641350"/>
          </a:xfrm>
          <a:prstGeom prst="rect">
            <a:avLst/>
          </a:prstGeom>
          <a:noFill/>
          <a:ln w="12700">
            <a:noFill/>
            <a:miter lim="800000"/>
            <a:headEnd/>
            <a:tailEnd/>
          </a:ln>
          <a:effectLst/>
        </p:spPr>
        <p:txBody>
          <a:bodyPr wrap="none">
            <a:spAutoFit/>
          </a:bodyPr>
          <a:lstStyle/>
          <a:p>
            <a:r>
              <a:rPr lang="en-US" sz="3600" dirty="0">
                <a:sym typeface="Symbol" pitchFamily="18" charset="2"/>
              </a:rPr>
              <a:t></a:t>
            </a:r>
          </a:p>
        </p:txBody>
      </p:sp>
      <p:sp>
        <p:nvSpPr>
          <p:cNvPr id="36" name="Text Box 6"/>
          <p:cNvSpPr txBox="1">
            <a:spLocks noChangeArrowheads="1"/>
          </p:cNvSpPr>
          <p:nvPr/>
        </p:nvSpPr>
        <p:spPr bwMode="auto">
          <a:xfrm>
            <a:off x="5868144" y="3534544"/>
            <a:ext cx="441325" cy="641350"/>
          </a:xfrm>
          <a:prstGeom prst="rect">
            <a:avLst/>
          </a:prstGeom>
          <a:noFill/>
          <a:ln w="12700">
            <a:noFill/>
            <a:miter lim="800000"/>
            <a:headEnd/>
            <a:tailEnd/>
          </a:ln>
          <a:effectLst/>
        </p:spPr>
        <p:txBody>
          <a:bodyPr wrap="none">
            <a:spAutoFit/>
          </a:bodyPr>
          <a:lstStyle/>
          <a:p>
            <a:r>
              <a:rPr lang="en-GB" sz="3600" dirty="0"/>
              <a:t>=</a:t>
            </a:r>
            <a:endParaRPr lang="en-US" sz="3600" dirty="0"/>
          </a:p>
        </p:txBody>
      </p:sp>
      <p:pic>
        <p:nvPicPr>
          <p:cNvPr id="20" name="Picture 7" descr="eve_blk_soa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2" y="2924944"/>
            <a:ext cx="2562225" cy="1920875"/>
          </a:xfrm>
          <a:prstGeom prst="rect">
            <a:avLst/>
          </a:prstGeom>
          <a:noFill/>
        </p:spPr>
      </p:pic>
      <p:pic>
        <p:nvPicPr>
          <p:cNvPr id="21" name="Picture 6" descr="eve_blk_soa4_conv"/>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72200" y="2924944"/>
            <a:ext cx="2562225" cy="1920875"/>
          </a:xfrm>
          <a:prstGeom prst="rect">
            <a:avLst/>
          </a:prstGeom>
          <a:noFill/>
        </p:spPr>
      </p:pic>
      <p:sp>
        <p:nvSpPr>
          <p:cNvPr id="14" name="Rectangle 13"/>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03756" y="44624"/>
            <a:ext cx="5149743" cy="646331"/>
          </a:xfrm>
          <a:prstGeom prst="rect">
            <a:avLst/>
          </a:prstGeom>
          <a:noFill/>
        </p:spPr>
        <p:txBody>
          <a:bodyPr wrap="none" rtlCol="0">
            <a:spAutoFit/>
          </a:bodyPr>
          <a:lstStyle/>
          <a:p>
            <a:r>
              <a:rPr lang="en-GB" sz="3600" b="1" dirty="0" smtClean="0"/>
              <a:t>Which SOA is optimal? (3)</a:t>
            </a:r>
            <a:endParaRPr lang="en-GB" sz="3600" b="1" dirty="0"/>
          </a:p>
        </p:txBody>
      </p:sp>
      <p:cxnSp>
        <p:nvCxnSpPr>
          <p:cNvPr id="16" name="Straight Connector 15"/>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15858" y="6412679"/>
            <a:ext cx="9900592" cy="369332"/>
          </a:xfrm>
          <a:prstGeom prst="rect">
            <a:avLst/>
          </a:prstGeom>
        </p:spPr>
        <p:txBody>
          <a:bodyPr wrap="square">
            <a:spAutoFit/>
          </a:bodyPr>
          <a:lstStyle/>
          <a:p>
            <a:r>
              <a:rPr lang="en-US" i="1" dirty="0" smtClean="0">
                <a:solidFill>
                  <a:schemeClr val="accent5"/>
                </a:solidFill>
              </a:rPr>
              <a:t>See Rik Henson’s advice here: http</a:t>
            </a:r>
            <a:r>
              <a:rPr lang="en-US" i="1" dirty="0">
                <a:solidFill>
                  <a:schemeClr val="accent5"/>
                </a:solidFill>
              </a:rPr>
              <a:t>://</a:t>
            </a:r>
            <a:r>
              <a:rPr lang="en-US" i="1" dirty="0" err="1">
                <a:solidFill>
                  <a:schemeClr val="accent5"/>
                </a:solidFill>
              </a:rPr>
              <a:t>imaging.mrc-cbu.cam.ac.uk</a:t>
            </a:r>
            <a:r>
              <a:rPr lang="en-US" i="1" dirty="0">
                <a:solidFill>
                  <a:schemeClr val="accent5"/>
                </a:solidFill>
              </a:rPr>
              <a:t>/imaging/</a:t>
            </a:r>
            <a:r>
              <a:rPr lang="en-US" i="1" dirty="0" err="1">
                <a:solidFill>
                  <a:schemeClr val="accent5"/>
                </a:solidFill>
              </a:rPr>
              <a:t>DesignEfficiency</a:t>
            </a:r>
            <a:endParaRPr lang="en-US" i="1" dirty="0">
              <a:solidFill>
                <a:schemeClr val="accent5"/>
              </a:solidFill>
            </a:endParaRPr>
          </a:p>
        </p:txBody>
      </p:sp>
    </p:spTree>
    <p:extLst>
      <p:ext uri="{BB962C8B-B14F-4D97-AF65-F5344CB8AC3E}">
        <p14:creationId xmlns:p14="http://schemas.microsoft.com/office/powerpoint/2010/main" val="17404969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323528" y="1456095"/>
            <a:ext cx="8397179" cy="4709209"/>
            <a:chOff x="495300" y="1219200"/>
            <a:chExt cx="9267825" cy="5197475"/>
          </a:xfrm>
        </p:grpSpPr>
        <p:grpSp>
          <p:nvGrpSpPr>
            <p:cNvPr id="4" name="Group 2"/>
            <p:cNvGrpSpPr>
              <a:grpSpLocks/>
            </p:cNvGrpSpPr>
            <p:nvPr/>
          </p:nvGrpSpPr>
          <p:grpSpPr bwMode="auto">
            <a:xfrm>
              <a:off x="3162300" y="1600200"/>
              <a:ext cx="6600825" cy="1920875"/>
              <a:chOff x="1992" y="1008"/>
              <a:chExt cx="4158" cy="1210"/>
            </a:xfrm>
          </p:grpSpPr>
          <p:pic>
            <p:nvPicPr>
              <p:cNvPr id="5" name="Picture 3" descr="hr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24" y="1008"/>
                <a:ext cx="1612" cy="1210"/>
              </a:xfrm>
              <a:prstGeom prst="rect">
                <a:avLst/>
              </a:prstGeom>
              <a:noFill/>
            </p:spPr>
          </p:pic>
          <p:sp>
            <p:nvSpPr>
              <p:cNvPr id="6" name="Text Box 4"/>
              <p:cNvSpPr txBox="1">
                <a:spLocks noChangeArrowheads="1"/>
              </p:cNvSpPr>
              <p:nvPr/>
            </p:nvSpPr>
            <p:spPr bwMode="auto">
              <a:xfrm>
                <a:off x="1992" y="1392"/>
                <a:ext cx="337" cy="404"/>
              </a:xfrm>
              <a:prstGeom prst="rect">
                <a:avLst/>
              </a:prstGeom>
              <a:noFill/>
              <a:ln w="12700">
                <a:noFill/>
                <a:miter lim="800000"/>
                <a:headEnd/>
                <a:tailEnd/>
              </a:ln>
              <a:effectLst/>
            </p:spPr>
            <p:txBody>
              <a:bodyPr wrap="none">
                <a:spAutoFit/>
              </a:bodyPr>
              <a:lstStyle/>
              <a:p>
                <a:r>
                  <a:rPr lang="en-US" sz="3600" dirty="0">
                    <a:solidFill>
                      <a:srgbClr val="000000"/>
                    </a:solidFill>
                    <a:sym typeface="Symbol" pitchFamily="18" charset="2"/>
                  </a:rPr>
                  <a:t></a:t>
                </a:r>
              </a:p>
            </p:txBody>
          </p:sp>
          <p:sp>
            <p:nvSpPr>
              <p:cNvPr id="7" name="Text Box 5"/>
              <p:cNvSpPr txBox="1">
                <a:spLocks noChangeArrowheads="1"/>
              </p:cNvSpPr>
              <p:nvPr/>
            </p:nvSpPr>
            <p:spPr bwMode="auto">
              <a:xfrm>
                <a:off x="4104" y="1392"/>
                <a:ext cx="286" cy="407"/>
              </a:xfrm>
              <a:prstGeom prst="rect">
                <a:avLst/>
              </a:prstGeom>
              <a:noFill/>
              <a:ln w="12700">
                <a:noFill/>
                <a:miter lim="800000"/>
                <a:headEnd/>
                <a:tailEnd/>
              </a:ln>
              <a:effectLst/>
            </p:spPr>
            <p:txBody>
              <a:bodyPr wrap="none">
                <a:spAutoFit/>
              </a:bodyPr>
              <a:lstStyle/>
              <a:p>
                <a:r>
                  <a:rPr lang="en-GB" sz="3600">
                    <a:solidFill>
                      <a:srgbClr val="000000"/>
                    </a:solidFill>
                  </a:rPr>
                  <a:t>=</a:t>
                </a:r>
                <a:endParaRPr lang="en-US" sz="3600">
                  <a:solidFill>
                    <a:srgbClr val="000000"/>
                  </a:solidFill>
                </a:endParaRPr>
              </a:p>
            </p:txBody>
          </p:sp>
          <p:pic>
            <p:nvPicPr>
              <p:cNvPr id="8" name="Picture 6" descr="epo_blk_soa4_conv"/>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36" y="1008"/>
                <a:ext cx="1614" cy="1210"/>
              </a:xfrm>
              <a:prstGeom prst="rect">
                <a:avLst/>
              </a:prstGeom>
              <a:noFill/>
            </p:spPr>
          </p:pic>
        </p:grpSp>
        <p:sp>
          <p:nvSpPr>
            <p:cNvPr id="9" name="Text Box 7"/>
            <p:cNvSpPr txBox="1">
              <a:spLocks noChangeArrowheads="1"/>
            </p:cNvSpPr>
            <p:nvPr/>
          </p:nvSpPr>
          <p:spPr bwMode="auto">
            <a:xfrm>
              <a:off x="3238500" y="5029200"/>
              <a:ext cx="434975" cy="641350"/>
            </a:xfrm>
            <a:prstGeom prst="rect">
              <a:avLst/>
            </a:prstGeom>
            <a:noFill/>
            <a:ln w="12700">
              <a:noFill/>
              <a:miter lim="800000"/>
              <a:headEnd/>
              <a:tailEnd/>
            </a:ln>
            <a:effectLst/>
          </p:spPr>
          <p:txBody>
            <a:bodyPr wrap="none">
              <a:spAutoFit/>
            </a:bodyPr>
            <a:lstStyle/>
            <a:p>
              <a:r>
                <a:rPr lang="en-US" sz="3600">
                  <a:solidFill>
                    <a:srgbClr val="000000"/>
                  </a:solidFill>
                  <a:sym typeface="Symbol" pitchFamily="18" charset="2"/>
                </a:rPr>
                <a:t></a:t>
              </a:r>
            </a:p>
          </p:txBody>
        </p:sp>
        <p:grpSp>
          <p:nvGrpSpPr>
            <p:cNvPr id="10" name="Group 9"/>
            <p:cNvGrpSpPr>
              <a:grpSpLocks/>
            </p:cNvGrpSpPr>
            <p:nvPr/>
          </p:nvGrpSpPr>
          <p:grpSpPr bwMode="auto">
            <a:xfrm>
              <a:off x="495300" y="3733800"/>
              <a:ext cx="2562225" cy="2682875"/>
              <a:chOff x="312" y="2352"/>
              <a:chExt cx="1614" cy="1690"/>
            </a:xfrm>
          </p:grpSpPr>
          <p:pic>
            <p:nvPicPr>
              <p:cNvPr id="11" name="Picture 10" descr="epo_blk20_pow"/>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 y="2832"/>
                <a:ext cx="1614" cy="1210"/>
              </a:xfrm>
              <a:prstGeom prst="rect">
                <a:avLst/>
              </a:prstGeom>
              <a:noFill/>
            </p:spPr>
          </p:pic>
          <p:sp>
            <p:nvSpPr>
              <p:cNvPr id="12" name="Line 11"/>
              <p:cNvSpPr>
                <a:spLocks noChangeShapeType="1"/>
              </p:cNvSpPr>
              <p:nvPr/>
            </p:nvSpPr>
            <p:spPr bwMode="auto">
              <a:xfrm>
                <a:off x="1176" y="2352"/>
                <a:ext cx="0" cy="384"/>
              </a:xfrm>
              <a:prstGeom prst="line">
                <a:avLst/>
              </a:prstGeom>
              <a:noFill/>
              <a:ln w="50800">
                <a:solidFill>
                  <a:srgbClr val="000000"/>
                </a:solidFill>
                <a:round/>
                <a:headEnd/>
                <a:tailEnd type="triangle" w="med" len="med"/>
              </a:ln>
              <a:effectLst/>
            </p:spPr>
            <p:txBody>
              <a:bodyPr/>
              <a:lstStyle/>
              <a:p>
                <a:endParaRPr lang="en-GB">
                  <a:solidFill>
                    <a:srgbClr val="000000"/>
                  </a:solidFill>
                </a:endParaRPr>
              </a:p>
            </p:txBody>
          </p:sp>
        </p:grpSp>
        <p:grpSp>
          <p:nvGrpSpPr>
            <p:cNvPr id="13" name="Group 12"/>
            <p:cNvGrpSpPr>
              <a:grpSpLocks/>
            </p:cNvGrpSpPr>
            <p:nvPr/>
          </p:nvGrpSpPr>
          <p:grpSpPr bwMode="auto">
            <a:xfrm>
              <a:off x="6591300" y="3733800"/>
              <a:ext cx="3171825" cy="2682875"/>
              <a:chOff x="4152" y="2352"/>
              <a:chExt cx="1998" cy="1690"/>
            </a:xfrm>
          </p:grpSpPr>
          <p:sp>
            <p:nvSpPr>
              <p:cNvPr id="14" name="Text Box 13"/>
              <p:cNvSpPr txBox="1">
                <a:spLocks noChangeArrowheads="1"/>
              </p:cNvSpPr>
              <p:nvPr/>
            </p:nvSpPr>
            <p:spPr bwMode="auto">
              <a:xfrm>
                <a:off x="4152" y="3168"/>
                <a:ext cx="286" cy="407"/>
              </a:xfrm>
              <a:prstGeom prst="rect">
                <a:avLst/>
              </a:prstGeom>
              <a:noFill/>
              <a:ln w="12700">
                <a:noFill/>
                <a:miter lim="800000"/>
                <a:headEnd/>
                <a:tailEnd/>
              </a:ln>
              <a:effectLst/>
            </p:spPr>
            <p:txBody>
              <a:bodyPr wrap="none">
                <a:spAutoFit/>
              </a:bodyPr>
              <a:lstStyle/>
              <a:p>
                <a:r>
                  <a:rPr lang="en-GB" sz="3600">
                    <a:solidFill>
                      <a:srgbClr val="000000"/>
                    </a:solidFill>
                  </a:rPr>
                  <a:t>=</a:t>
                </a:r>
                <a:endParaRPr lang="en-US" sz="3600">
                  <a:solidFill>
                    <a:srgbClr val="000000"/>
                  </a:solidFill>
                </a:endParaRPr>
              </a:p>
            </p:txBody>
          </p:sp>
          <p:pic>
            <p:nvPicPr>
              <p:cNvPr id="15" name="Picture 14" descr="epo_blk20_conv_pow"/>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36" y="2832"/>
                <a:ext cx="1614" cy="1210"/>
              </a:xfrm>
              <a:prstGeom prst="rect">
                <a:avLst/>
              </a:prstGeom>
              <a:noFill/>
            </p:spPr>
          </p:pic>
          <p:sp>
            <p:nvSpPr>
              <p:cNvPr id="16" name="Line 15"/>
              <p:cNvSpPr>
                <a:spLocks noChangeShapeType="1"/>
              </p:cNvSpPr>
              <p:nvPr/>
            </p:nvSpPr>
            <p:spPr bwMode="auto">
              <a:xfrm>
                <a:off x="5400" y="2352"/>
                <a:ext cx="0" cy="384"/>
              </a:xfrm>
              <a:prstGeom prst="line">
                <a:avLst/>
              </a:prstGeom>
              <a:noFill/>
              <a:ln w="50800">
                <a:solidFill>
                  <a:srgbClr val="000000"/>
                </a:solidFill>
                <a:round/>
                <a:headEnd/>
                <a:tailEnd type="triangle" w="med" len="med"/>
              </a:ln>
              <a:effectLst/>
            </p:spPr>
            <p:txBody>
              <a:bodyPr/>
              <a:lstStyle/>
              <a:p>
                <a:endParaRPr lang="en-GB">
                  <a:solidFill>
                    <a:srgbClr val="000000"/>
                  </a:solidFill>
                </a:endParaRPr>
              </a:p>
            </p:txBody>
          </p:sp>
        </p:grpSp>
        <p:grpSp>
          <p:nvGrpSpPr>
            <p:cNvPr id="17" name="Group 16"/>
            <p:cNvGrpSpPr>
              <a:grpSpLocks/>
            </p:cNvGrpSpPr>
            <p:nvPr/>
          </p:nvGrpSpPr>
          <p:grpSpPr bwMode="auto">
            <a:xfrm>
              <a:off x="3848100" y="3733800"/>
              <a:ext cx="2562225" cy="2682875"/>
              <a:chOff x="2424" y="2352"/>
              <a:chExt cx="1614" cy="1690"/>
            </a:xfrm>
          </p:grpSpPr>
          <p:pic>
            <p:nvPicPr>
              <p:cNvPr id="18" name="Picture 17" descr="hrf_pow"/>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24" y="2832"/>
                <a:ext cx="1614" cy="1210"/>
              </a:xfrm>
              <a:prstGeom prst="rect">
                <a:avLst/>
              </a:prstGeom>
              <a:noFill/>
            </p:spPr>
          </p:pic>
          <p:sp>
            <p:nvSpPr>
              <p:cNvPr id="19" name="Line 18"/>
              <p:cNvSpPr>
                <a:spLocks noChangeShapeType="1"/>
              </p:cNvSpPr>
              <p:nvPr/>
            </p:nvSpPr>
            <p:spPr bwMode="auto">
              <a:xfrm>
                <a:off x="3240" y="2352"/>
                <a:ext cx="0" cy="384"/>
              </a:xfrm>
              <a:prstGeom prst="line">
                <a:avLst/>
              </a:prstGeom>
              <a:noFill/>
              <a:ln w="50800">
                <a:solidFill>
                  <a:srgbClr val="000000"/>
                </a:solidFill>
                <a:round/>
                <a:headEnd/>
                <a:tailEnd type="triangle" w="med" len="med"/>
              </a:ln>
              <a:effectLst/>
            </p:spPr>
            <p:txBody>
              <a:bodyPr/>
              <a:lstStyle/>
              <a:p>
                <a:endParaRPr lang="en-GB">
                  <a:solidFill>
                    <a:srgbClr val="000000"/>
                  </a:solidFill>
                </a:endParaRPr>
              </a:p>
            </p:txBody>
          </p:sp>
        </p:grpSp>
        <p:sp>
          <p:nvSpPr>
            <p:cNvPr id="20" name="Text Box 20"/>
            <p:cNvSpPr txBox="1">
              <a:spLocks noChangeArrowheads="1"/>
            </p:cNvSpPr>
            <p:nvPr/>
          </p:nvSpPr>
          <p:spPr bwMode="auto">
            <a:xfrm>
              <a:off x="800100" y="1219200"/>
              <a:ext cx="2121382" cy="369332"/>
            </a:xfrm>
            <a:prstGeom prst="rect">
              <a:avLst/>
            </a:prstGeom>
            <a:noFill/>
            <a:ln w="12700">
              <a:noFill/>
              <a:miter lim="800000"/>
              <a:headEnd/>
              <a:tailEnd/>
            </a:ln>
            <a:effectLst/>
          </p:spPr>
          <p:txBody>
            <a:bodyPr wrap="none">
              <a:spAutoFit/>
            </a:bodyPr>
            <a:lstStyle/>
            <a:p>
              <a:r>
                <a:rPr lang="en-GB" sz="1800" dirty="0">
                  <a:solidFill>
                    <a:srgbClr val="000000"/>
                  </a:solidFill>
                </a:rPr>
                <a:t>Stimulus (“Neural”)</a:t>
              </a:r>
              <a:endParaRPr lang="en-US" sz="1800" dirty="0">
                <a:solidFill>
                  <a:srgbClr val="000000"/>
                </a:solidFill>
              </a:endParaRPr>
            </a:p>
          </p:txBody>
        </p:sp>
        <p:sp>
          <p:nvSpPr>
            <p:cNvPr id="21" name="Text Box 21"/>
            <p:cNvSpPr txBox="1">
              <a:spLocks noChangeArrowheads="1"/>
            </p:cNvSpPr>
            <p:nvPr/>
          </p:nvSpPr>
          <p:spPr bwMode="auto">
            <a:xfrm>
              <a:off x="4838700" y="1219200"/>
              <a:ext cx="659067" cy="369332"/>
            </a:xfrm>
            <a:prstGeom prst="rect">
              <a:avLst/>
            </a:prstGeom>
            <a:noFill/>
            <a:ln w="12700">
              <a:noFill/>
              <a:miter lim="800000"/>
              <a:headEnd/>
              <a:tailEnd/>
            </a:ln>
            <a:effectLst/>
          </p:spPr>
          <p:txBody>
            <a:bodyPr wrap="none">
              <a:spAutoFit/>
            </a:bodyPr>
            <a:lstStyle/>
            <a:p>
              <a:r>
                <a:rPr lang="en-GB" sz="1800">
                  <a:solidFill>
                    <a:srgbClr val="000000"/>
                  </a:solidFill>
                </a:rPr>
                <a:t>HRF</a:t>
              </a:r>
              <a:endParaRPr lang="en-US" sz="1800">
                <a:solidFill>
                  <a:srgbClr val="000000"/>
                </a:solidFill>
              </a:endParaRPr>
            </a:p>
          </p:txBody>
        </p:sp>
        <p:sp>
          <p:nvSpPr>
            <p:cNvPr id="22" name="Text Box 22"/>
            <p:cNvSpPr txBox="1">
              <a:spLocks noChangeArrowheads="1"/>
            </p:cNvSpPr>
            <p:nvPr/>
          </p:nvSpPr>
          <p:spPr bwMode="auto">
            <a:xfrm>
              <a:off x="7734300" y="1219200"/>
              <a:ext cx="1711564" cy="369332"/>
            </a:xfrm>
            <a:prstGeom prst="rect">
              <a:avLst/>
            </a:prstGeom>
            <a:noFill/>
            <a:ln w="12700">
              <a:noFill/>
              <a:miter lim="800000"/>
              <a:headEnd/>
              <a:tailEnd/>
            </a:ln>
            <a:effectLst/>
          </p:spPr>
          <p:txBody>
            <a:bodyPr wrap="none">
              <a:spAutoFit/>
            </a:bodyPr>
            <a:lstStyle/>
            <a:p>
              <a:r>
                <a:rPr lang="en-GB" sz="1800">
                  <a:solidFill>
                    <a:srgbClr val="000000"/>
                  </a:solidFill>
                </a:rPr>
                <a:t>Predicted Data</a:t>
              </a:r>
              <a:endParaRPr lang="en-US" sz="1800">
                <a:solidFill>
                  <a:srgbClr val="000000"/>
                </a:solidFill>
              </a:endParaRPr>
            </a:p>
          </p:txBody>
        </p:sp>
        <p:pic>
          <p:nvPicPr>
            <p:cNvPr id="23" name="Picture 23" descr="epo_blk2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15938" y="1624013"/>
              <a:ext cx="2562225" cy="1920875"/>
            </a:xfrm>
            <a:prstGeom prst="rect">
              <a:avLst/>
            </a:prstGeom>
            <a:noFill/>
          </p:spPr>
        </p:pic>
      </p:grpSp>
      <p:sp>
        <p:nvSpPr>
          <p:cNvPr id="26" name="TextBox 25"/>
          <p:cNvSpPr txBox="1"/>
          <p:nvPr/>
        </p:nvSpPr>
        <p:spPr>
          <a:xfrm>
            <a:off x="1979712" y="3823067"/>
            <a:ext cx="2016224" cy="369332"/>
          </a:xfrm>
          <a:prstGeom prst="rect">
            <a:avLst/>
          </a:prstGeom>
          <a:noFill/>
        </p:spPr>
        <p:txBody>
          <a:bodyPr wrap="square" rtlCol="0">
            <a:spAutoFit/>
          </a:bodyPr>
          <a:lstStyle/>
          <a:p>
            <a:r>
              <a:rPr lang="en-US" dirty="0" smtClean="0">
                <a:solidFill>
                  <a:schemeClr val="tx1">
                    <a:lumMod val="65000"/>
                    <a:lumOff val="35000"/>
                  </a:schemeClr>
                </a:solidFill>
              </a:rPr>
              <a:t>Fourier Transform</a:t>
            </a:r>
            <a:endParaRPr lang="en-US" dirty="0">
              <a:solidFill>
                <a:schemeClr val="tx1">
                  <a:lumMod val="65000"/>
                  <a:lumOff val="35000"/>
                </a:schemeClr>
              </a:solidFill>
            </a:endParaRPr>
          </a:p>
        </p:txBody>
      </p:sp>
      <p:sp>
        <p:nvSpPr>
          <p:cNvPr id="27" name="TextBox 26"/>
          <p:cNvSpPr txBox="1"/>
          <p:nvPr/>
        </p:nvSpPr>
        <p:spPr>
          <a:xfrm>
            <a:off x="5220072" y="3832359"/>
            <a:ext cx="2016224" cy="369332"/>
          </a:xfrm>
          <a:prstGeom prst="rect">
            <a:avLst/>
          </a:prstGeom>
          <a:noFill/>
        </p:spPr>
        <p:txBody>
          <a:bodyPr wrap="square" rtlCol="0">
            <a:spAutoFit/>
          </a:bodyPr>
          <a:lstStyle/>
          <a:p>
            <a:r>
              <a:rPr lang="en-US" dirty="0" smtClean="0">
                <a:solidFill>
                  <a:schemeClr val="tx1">
                    <a:lumMod val="65000"/>
                    <a:lumOff val="35000"/>
                  </a:schemeClr>
                </a:solidFill>
              </a:rPr>
              <a:t>Fourier Transform</a:t>
            </a:r>
            <a:endParaRPr lang="en-US" dirty="0">
              <a:solidFill>
                <a:schemeClr val="tx1">
                  <a:lumMod val="65000"/>
                  <a:lumOff val="35000"/>
                </a:schemeClr>
              </a:solidFill>
            </a:endParaRPr>
          </a:p>
        </p:txBody>
      </p:sp>
      <p:sp>
        <p:nvSpPr>
          <p:cNvPr id="28" name="TextBox 27"/>
          <p:cNvSpPr txBox="1"/>
          <p:nvPr/>
        </p:nvSpPr>
        <p:spPr>
          <a:xfrm>
            <a:off x="415858" y="904838"/>
            <a:ext cx="6342924" cy="461665"/>
          </a:xfrm>
          <a:prstGeom prst="rect">
            <a:avLst/>
          </a:prstGeom>
          <a:noFill/>
        </p:spPr>
        <p:txBody>
          <a:bodyPr wrap="square" rtlCol="0">
            <a:spAutoFit/>
          </a:bodyPr>
          <a:lstStyle/>
          <a:p>
            <a:r>
              <a:rPr lang="en-US" sz="2400" dirty="0" smtClean="0"/>
              <a:t>Block Design, blocks (epochs) = 20s, short ISI</a:t>
            </a:r>
            <a:endParaRPr lang="en-US" sz="2400" dirty="0"/>
          </a:p>
        </p:txBody>
      </p:sp>
      <p:sp>
        <p:nvSpPr>
          <p:cNvPr id="31" name="Rectangle 30"/>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03756" y="44624"/>
            <a:ext cx="8211159" cy="646331"/>
          </a:xfrm>
          <a:prstGeom prst="rect">
            <a:avLst/>
          </a:prstGeom>
          <a:noFill/>
        </p:spPr>
        <p:txBody>
          <a:bodyPr wrap="none" rtlCol="0">
            <a:spAutoFit/>
          </a:bodyPr>
          <a:lstStyle/>
          <a:p>
            <a:r>
              <a:rPr lang="en-GB" sz="3600" b="1" dirty="0" smtClean="0"/>
              <a:t>Analysing efficiency: Fourier transform (1)</a:t>
            </a:r>
            <a:endParaRPr lang="en-GB" sz="3600" b="1" dirty="0"/>
          </a:p>
        </p:txBody>
      </p:sp>
      <p:cxnSp>
        <p:nvCxnSpPr>
          <p:cNvPr id="34" name="Straight Connector 33"/>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415858" y="6412679"/>
            <a:ext cx="9900592" cy="369332"/>
          </a:xfrm>
          <a:prstGeom prst="rect">
            <a:avLst/>
          </a:prstGeom>
        </p:spPr>
        <p:txBody>
          <a:bodyPr wrap="square">
            <a:spAutoFit/>
          </a:bodyPr>
          <a:lstStyle/>
          <a:p>
            <a:r>
              <a:rPr lang="en-US" i="1" dirty="0" smtClean="0">
                <a:solidFill>
                  <a:schemeClr val="accent5"/>
                </a:solidFill>
              </a:rPr>
              <a:t>See Rik Henson’s advice here: http</a:t>
            </a:r>
            <a:r>
              <a:rPr lang="en-US" i="1" dirty="0">
                <a:solidFill>
                  <a:schemeClr val="accent5"/>
                </a:solidFill>
              </a:rPr>
              <a:t>://</a:t>
            </a:r>
            <a:r>
              <a:rPr lang="en-US" i="1" dirty="0" err="1">
                <a:solidFill>
                  <a:schemeClr val="accent5"/>
                </a:solidFill>
              </a:rPr>
              <a:t>imaging.mrc-cbu.cam.ac.uk</a:t>
            </a:r>
            <a:r>
              <a:rPr lang="en-US" i="1" dirty="0">
                <a:solidFill>
                  <a:schemeClr val="accent5"/>
                </a:solidFill>
              </a:rPr>
              <a:t>/imaging/</a:t>
            </a:r>
            <a:r>
              <a:rPr lang="en-US" i="1" dirty="0" err="1">
                <a:solidFill>
                  <a:schemeClr val="accent5"/>
                </a:solidFill>
              </a:rPr>
              <a:t>DesignEfficiency</a:t>
            </a:r>
            <a:endParaRPr lang="en-US" i="1" dirty="0">
              <a:solidFill>
                <a:schemeClr val="accent5"/>
              </a:solidFill>
            </a:endParaRPr>
          </a:p>
        </p:txBody>
      </p:sp>
    </p:spTree>
    <p:extLst>
      <p:ext uri="{BB962C8B-B14F-4D97-AF65-F5344CB8AC3E}">
        <p14:creationId xmlns:p14="http://schemas.microsoft.com/office/powerpoint/2010/main" val="6014244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12891" y="898922"/>
            <a:ext cx="7992888" cy="461665"/>
          </a:xfrm>
          <a:prstGeom prst="rect">
            <a:avLst/>
          </a:prstGeom>
          <a:noFill/>
        </p:spPr>
        <p:txBody>
          <a:bodyPr wrap="square" rtlCol="0">
            <a:spAutoFit/>
          </a:bodyPr>
          <a:lstStyle/>
          <a:p>
            <a:r>
              <a:rPr lang="en-US" sz="2400" dirty="0" err="1" smtClean="0"/>
              <a:t>Randomised</a:t>
            </a:r>
            <a:r>
              <a:rPr lang="en-US" sz="2400" dirty="0" smtClean="0"/>
              <a:t> Design, </a:t>
            </a:r>
            <a:r>
              <a:rPr lang="en-US" sz="2400" dirty="0" err="1" smtClean="0"/>
              <a:t>SOA</a:t>
            </a:r>
            <a:r>
              <a:rPr lang="en-US" sz="2400" baseline="-25000" dirty="0" err="1" smtClean="0"/>
              <a:t>min</a:t>
            </a:r>
            <a:r>
              <a:rPr lang="en-US" sz="2400" dirty="0" smtClean="0"/>
              <a:t> = 4s, </a:t>
            </a:r>
            <a:r>
              <a:rPr lang="en-US" sz="2400" dirty="0" err="1" smtClean="0"/>
              <a:t>highpass</a:t>
            </a:r>
            <a:r>
              <a:rPr lang="en-US" sz="2400" dirty="0" smtClean="0"/>
              <a:t> filter = 1/120s</a:t>
            </a:r>
            <a:endParaRPr lang="en-US" sz="2400" dirty="0"/>
          </a:p>
        </p:txBody>
      </p:sp>
      <p:sp>
        <p:nvSpPr>
          <p:cNvPr id="24" name="TextBox 23"/>
          <p:cNvSpPr txBox="1"/>
          <p:nvPr/>
        </p:nvSpPr>
        <p:spPr>
          <a:xfrm>
            <a:off x="1877641" y="3921440"/>
            <a:ext cx="2016224" cy="369332"/>
          </a:xfrm>
          <a:prstGeom prst="rect">
            <a:avLst/>
          </a:prstGeom>
          <a:noFill/>
        </p:spPr>
        <p:txBody>
          <a:bodyPr wrap="square" rtlCol="0">
            <a:spAutoFit/>
          </a:bodyPr>
          <a:lstStyle/>
          <a:p>
            <a:r>
              <a:rPr lang="en-US" dirty="0" smtClean="0">
                <a:solidFill>
                  <a:schemeClr val="tx1">
                    <a:lumMod val="65000"/>
                    <a:lumOff val="35000"/>
                  </a:schemeClr>
                </a:solidFill>
              </a:rPr>
              <a:t>Fourier Transform</a:t>
            </a:r>
            <a:endParaRPr lang="en-US" dirty="0">
              <a:solidFill>
                <a:schemeClr val="tx1">
                  <a:lumMod val="65000"/>
                  <a:lumOff val="35000"/>
                </a:schemeClr>
              </a:solidFill>
            </a:endParaRPr>
          </a:p>
        </p:txBody>
      </p:sp>
      <p:sp>
        <p:nvSpPr>
          <p:cNvPr id="25" name="TextBox 24"/>
          <p:cNvSpPr txBox="1"/>
          <p:nvPr/>
        </p:nvSpPr>
        <p:spPr>
          <a:xfrm>
            <a:off x="5118001" y="3930732"/>
            <a:ext cx="2016224" cy="369332"/>
          </a:xfrm>
          <a:prstGeom prst="rect">
            <a:avLst/>
          </a:prstGeom>
          <a:noFill/>
        </p:spPr>
        <p:txBody>
          <a:bodyPr wrap="square" rtlCol="0">
            <a:spAutoFit/>
          </a:bodyPr>
          <a:lstStyle/>
          <a:p>
            <a:r>
              <a:rPr lang="en-US" dirty="0" smtClean="0">
                <a:solidFill>
                  <a:schemeClr val="tx1">
                    <a:lumMod val="65000"/>
                    <a:lumOff val="35000"/>
                  </a:schemeClr>
                </a:solidFill>
              </a:rPr>
              <a:t>Fourier Transform</a:t>
            </a:r>
            <a:endParaRPr lang="en-US" dirty="0">
              <a:solidFill>
                <a:schemeClr val="tx1">
                  <a:lumMod val="65000"/>
                  <a:lumOff val="35000"/>
                </a:schemeClr>
              </a:solidFill>
            </a:endParaRPr>
          </a:p>
        </p:txBody>
      </p:sp>
      <p:sp>
        <p:nvSpPr>
          <p:cNvPr id="27" name="Text Box 4"/>
          <p:cNvSpPr txBox="1">
            <a:spLocks noChangeArrowheads="1"/>
          </p:cNvSpPr>
          <p:nvPr/>
        </p:nvSpPr>
        <p:spPr bwMode="auto">
          <a:xfrm>
            <a:off x="2621632" y="2353816"/>
            <a:ext cx="534988" cy="641350"/>
          </a:xfrm>
          <a:prstGeom prst="rect">
            <a:avLst/>
          </a:prstGeom>
          <a:noFill/>
          <a:ln w="12700">
            <a:noFill/>
            <a:miter lim="800000"/>
            <a:headEnd/>
            <a:tailEnd/>
          </a:ln>
          <a:effectLst/>
        </p:spPr>
        <p:txBody>
          <a:bodyPr wrap="none">
            <a:spAutoFit/>
          </a:bodyPr>
          <a:lstStyle/>
          <a:p>
            <a:r>
              <a:rPr lang="en-US" sz="3600">
                <a:sym typeface="Symbol" pitchFamily="18" charset="2"/>
              </a:rPr>
              <a:t></a:t>
            </a:r>
          </a:p>
        </p:txBody>
      </p:sp>
      <p:sp>
        <p:nvSpPr>
          <p:cNvPr id="29" name="Text Box 5"/>
          <p:cNvSpPr txBox="1">
            <a:spLocks noChangeArrowheads="1"/>
          </p:cNvSpPr>
          <p:nvPr/>
        </p:nvSpPr>
        <p:spPr bwMode="auto">
          <a:xfrm>
            <a:off x="5974432" y="2353816"/>
            <a:ext cx="441325" cy="641350"/>
          </a:xfrm>
          <a:prstGeom prst="rect">
            <a:avLst/>
          </a:prstGeom>
          <a:noFill/>
          <a:ln w="12700">
            <a:noFill/>
            <a:miter lim="800000"/>
            <a:headEnd/>
            <a:tailEnd/>
          </a:ln>
          <a:effectLst/>
        </p:spPr>
        <p:txBody>
          <a:bodyPr wrap="none">
            <a:spAutoFit/>
          </a:bodyPr>
          <a:lstStyle/>
          <a:p>
            <a:r>
              <a:rPr lang="en-GB" sz="3600"/>
              <a:t>=</a:t>
            </a:r>
            <a:endParaRPr lang="en-US" sz="3600"/>
          </a:p>
        </p:txBody>
      </p:sp>
      <p:pic>
        <p:nvPicPr>
          <p:cNvPr id="31" name="Picture 7" descr="eve_sto_soa4_tt160_conv_hp"/>
          <p:cNvPicPr>
            <a:picLocks noChangeAspect="1" noChangeArrowheads="1"/>
          </p:cNvPicPr>
          <p:nvPr/>
        </p:nvPicPr>
        <p:blipFill>
          <a:blip r:embed="rId3" cstate="print"/>
          <a:srcRect/>
          <a:stretch>
            <a:fillRect/>
          </a:stretch>
        </p:blipFill>
        <p:spPr bwMode="auto">
          <a:xfrm>
            <a:off x="6486153" y="1744216"/>
            <a:ext cx="2562225" cy="1920875"/>
          </a:xfrm>
          <a:prstGeom prst="rect">
            <a:avLst/>
          </a:prstGeom>
          <a:noFill/>
        </p:spPr>
      </p:pic>
      <p:pic>
        <p:nvPicPr>
          <p:cNvPr id="32" name="Picture 8" descr="eve_sto_soa4_tt160"/>
          <p:cNvPicPr>
            <a:picLocks noChangeAspect="1" noChangeArrowheads="1"/>
          </p:cNvPicPr>
          <p:nvPr/>
        </p:nvPicPr>
        <p:blipFill>
          <a:blip r:embed="rId4" cstate="print"/>
          <a:srcRect/>
          <a:stretch>
            <a:fillRect/>
          </a:stretch>
        </p:blipFill>
        <p:spPr bwMode="auto">
          <a:xfrm>
            <a:off x="35496" y="1744216"/>
            <a:ext cx="2562225" cy="1920875"/>
          </a:xfrm>
          <a:prstGeom prst="rect">
            <a:avLst/>
          </a:prstGeom>
          <a:noFill/>
        </p:spPr>
      </p:pic>
      <p:pic>
        <p:nvPicPr>
          <p:cNvPr id="33" name="Picture 9" descr="eve_sto_soa4_tt160_pow"/>
          <p:cNvPicPr>
            <a:picLocks noChangeAspect="1" noChangeArrowheads="1"/>
          </p:cNvPicPr>
          <p:nvPr/>
        </p:nvPicPr>
        <p:blipFill>
          <a:blip r:embed="rId5" cstate="print"/>
          <a:srcRect/>
          <a:stretch>
            <a:fillRect/>
          </a:stretch>
        </p:blipFill>
        <p:spPr bwMode="auto">
          <a:xfrm>
            <a:off x="35496" y="4336504"/>
            <a:ext cx="2562225" cy="1920875"/>
          </a:xfrm>
          <a:prstGeom prst="rect">
            <a:avLst/>
          </a:prstGeom>
          <a:noFill/>
        </p:spPr>
      </p:pic>
      <p:sp>
        <p:nvSpPr>
          <p:cNvPr id="35" name="Text Box 11"/>
          <p:cNvSpPr txBox="1">
            <a:spLocks noChangeArrowheads="1"/>
          </p:cNvSpPr>
          <p:nvPr/>
        </p:nvSpPr>
        <p:spPr bwMode="auto">
          <a:xfrm>
            <a:off x="2697832" y="4869904"/>
            <a:ext cx="434975" cy="641350"/>
          </a:xfrm>
          <a:prstGeom prst="rect">
            <a:avLst/>
          </a:prstGeom>
          <a:noFill/>
          <a:ln w="12700">
            <a:noFill/>
            <a:miter lim="800000"/>
            <a:headEnd/>
            <a:tailEnd/>
          </a:ln>
          <a:effectLst/>
        </p:spPr>
        <p:txBody>
          <a:bodyPr wrap="none">
            <a:spAutoFit/>
          </a:bodyPr>
          <a:lstStyle/>
          <a:p>
            <a:r>
              <a:rPr lang="en-US" sz="3600">
                <a:sym typeface="Symbol" pitchFamily="18" charset="2"/>
              </a:rPr>
              <a:t></a:t>
            </a:r>
          </a:p>
        </p:txBody>
      </p:sp>
      <p:sp>
        <p:nvSpPr>
          <p:cNvPr id="36" name="Text Box 12"/>
          <p:cNvSpPr txBox="1">
            <a:spLocks noChangeArrowheads="1"/>
          </p:cNvSpPr>
          <p:nvPr/>
        </p:nvSpPr>
        <p:spPr bwMode="auto">
          <a:xfrm>
            <a:off x="6050632" y="4869904"/>
            <a:ext cx="441325" cy="641350"/>
          </a:xfrm>
          <a:prstGeom prst="rect">
            <a:avLst/>
          </a:prstGeom>
          <a:noFill/>
          <a:ln w="12700">
            <a:noFill/>
            <a:miter lim="800000"/>
            <a:headEnd/>
            <a:tailEnd/>
          </a:ln>
          <a:effectLst/>
        </p:spPr>
        <p:txBody>
          <a:bodyPr wrap="none">
            <a:spAutoFit/>
          </a:bodyPr>
          <a:lstStyle/>
          <a:p>
            <a:r>
              <a:rPr lang="en-GB" sz="3600"/>
              <a:t>=</a:t>
            </a:r>
            <a:endParaRPr lang="en-US" sz="3600"/>
          </a:p>
        </p:txBody>
      </p:sp>
      <p:pic>
        <p:nvPicPr>
          <p:cNvPr id="38" name="Picture 14" descr="eve_sto_soa4_tt160_conv_hp_pow"/>
          <p:cNvPicPr>
            <a:picLocks noChangeAspect="1" noChangeArrowheads="1"/>
          </p:cNvPicPr>
          <p:nvPr/>
        </p:nvPicPr>
        <p:blipFill>
          <a:blip r:embed="rId6" cstate="print"/>
          <a:srcRect/>
          <a:stretch>
            <a:fillRect/>
          </a:stretch>
        </p:blipFill>
        <p:spPr bwMode="auto">
          <a:xfrm>
            <a:off x="6486153" y="4336504"/>
            <a:ext cx="2562225" cy="1920875"/>
          </a:xfrm>
          <a:prstGeom prst="rect">
            <a:avLst/>
          </a:prstGeom>
          <a:noFill/>
        </p:spPr>
      </p:pic>
      <p:pic>
        <p:nvPicPr>
          <p:cNvPr id="39" name="Picture 13" descr="hrf_pow_hp"/>
          <p:cNvPicPr>
            <a:picLocks noChangeAspect="1" noChangeArrowheads="1"/>
          </p:cNvPicPr>
          <p:nvPr/>
        </p:nvPicPr>
        <p:blipFill>
          <a:blip r:embed="rId7" cstate="print"/>
          <a:srcRect/>
          <a:stretch>
            <a:fillRect/>
          </a:stretch>
        </p:blipFill>
        <p:spPr bwMode="auto">
          <a:xfrm>
            <a:off x="3337123" y="4373165"/>
            <a:ext cx="2274074" cy="1704851"/>
          </a:xfrm>
          <a:prstGeom prst="rect">
            <a:avLst/>
          </a:prstGeom>
          <a:noFill/>
        </p:spPr>
      </p:pic>
      <p:pic>
        <p:nvPicPr>
          <p:cNvPr id="40" name="Picture 6" descr="hrf_hp"/>
          <p:cNvPicPr>
            <a:picLocks noChangeAspect="1" noChangeArrowheads="1"/>
          </p:cNvPicPr>
          <p:nvPr/>
        </p:nvPicPr>
        <p:blipFill>
          <a:blip r:embed="rId8" cstate="print"/>
          <a:srcRect/>
          <a:stretch>
            <a:fillRect/>
          </a:stretch>
        </p:blipFill>
        <p:spPr bwMode="auto">
          <a:xfrm>
            <a:off x="3121099" y="1744216"/>
            <a:ext cx="2562225" cy="1920875"/>
          </a:xfrm>
          <a:prstGeom prst="rect">
            <a:avLst/>
          </a:prstGeom>
          <a:noFill/>
        </p:spPr>
      </p:pic>
      <p:sp>
        <p:nvSpPr>
          <p:cNvPr id="41" name="Line 11"/>
          <p:cNvSpPr>
            <a:spLocks noChangeShapeType="1"/>
          </p:cNvSpPr>
          <p:nvPr/>
        </p:nvSpPr>
        <p:spPr bwMode="auto">
          <a:xfrm>
            <a:off x="1536213" y="3832839"/>
            <a:ext cx="0" cy="552332"/>
          </a:xfrm>
          <a:prstGeom prst="line">
            <a:avLst/>
          </a:prstGeom>
          <a:noFill/>
          <a:ln w="50800">
            <a:solidFill>
              <a:srgbClr val="000000"/>
            </a:solidFill>
            <a:round/>
            <a:headEnd/>
            <a:tailEnd type="triangle" w="med" len="med"/>
          </a:ln>
          <a:effectLst/>
        </p:spPr>
        <p:txBody>
          <a:bodyPr/>
          <a:lstStyle/>
          <a:p>
            <a:endParaRPr lang="en-GB">
              <a:solidFill>
                <a:srgbClr val="000000"/>
              </a:solidFill>
            </a:endParaRPr>
          </a:p>
        </p:txBody>
      </p:sp>
      <p:sp>
        <p:nvSpPr>
          <p:cNvPr id="42" name="Line 15"/>
          <p:cNvSpPr>
            <a:spLocks noChangeShapeType="1"/>
          </p:cNvSpPr>
          <p:nvPr/>
        </p:nvSpPr>
        <p:spPr bwMode="auto">
          <a:xfrm>
            <a:off x="7611870" y="3832839"/>
            <a:ext cx="0" cy="552332"/>
          </a:xfrm>
          <a:prstGeom prst="line">
            <a:avLst/>
          </a:prstGeom>
          <a:noFill/>
          <a:ln w="50800">
            <a:solidFill>
              <a:srgbClr val="000000"/>
            </a:solidFill>
            <a:round/>
            <a:headEnd/>
            <a:tailEnd type="triangle" w="med" len="med"/>
          </a:ln>
          <a:effectLst/>
        </p:spPr>
        <p:txBody>
          <a:bodyPr/>
          <a:lstStyle/>
          <a:p>
            <a:endParaRPr lang="en-GB">
              <a:solidFill>
                <a:srgbClr val="000000"/>
              </a:solidFill>
            </a:endParaRPr>
          </a:p>
        </p:txBody>
      </p:sp>
      <p:sp>
        <p:nvSpPr>
          <p:cNvPr id="43" name="Line 18"/>
          <p:cNvSpPr>
            <a:spLocks noChangeShapeType="1"/>
          </p:cNvSpPr>
          <p:nvPr/>
        </p:nvSpPr>
        <p:spPr bwMode="auto">
          <a:xfrm>
            <a:off x="4504999" y="3832839"/>
            <a:ext cx="0" cy="552332"/>
          </a:xfrm>
          <a:prstGeom prst="line">
            <a:avLst/>
          </a:prstGeom>
          <a:noFill/>
          <a:ln w="50800">
            <a:solidFill>
              <a:srgbClr val="000000"/>
            </a:solidFill>
            <a:round/>
            <a:headEnd/>
            <a:tailEnd type="triangle" w="med" len="med"/>
          </a:ln>
          <a:effectLst/>
        </p:spPr>
        <p:txBody>
          <a:bodyPr/>
          <a:lstStyle/>
          <a:p>
            <a:endParaRPr lang="en-GB">
              <a:solidFill>
                <a:srgbClr val="000000"/>
              </a:solidFill>
            </a:endParaRPr>
          </a:p>
        </p:txBody>
      </p:sp>
      <p:sp>
        <p:nvSpPr>
          <p:cNvPr id="44" name="Text Box 20"/>
          <p:cNvSpPr txBox="1">
            <a:spLocks noChangeArrowheads="1"/>
          </p:cNvSpPr>
          <p:nvPr/>
        </p:nvSpPr>
        <p:spPr bwMode="auto">
          <a:xfrm>
            <a:off x="365473" y="1366172"/>
            <a:ext cx="1922093" cy="334636"/>
          </a:xfrm>
          <a:prstGeom prst="rect">
            <a:avLst/>
          </a:prstGeom>
          <a:noFill/>
          <a:ln w="12700">
            <a:noFill/>
            <a:miter lim="800000"/>
            <a:headEnd/>
            <a:tailEnd/>
          </a:ln>
          <a:effectLst/>
        </p:spPr>
        <p:txBody>
          <a:bodyPr wrap="none">
            <a:spAutoFit/>
          </a:bodyPr>
          <a:lstStyle/>
          <a:p>
            <a:r>
              <a:rPr lang="en-GB" sz="1800" dirty="0">
                <a:solidFill>
                  <a:srgbClr val="000000"/>
                </a:solidFill>
              </a:rPr>
              <a:t>Stimulus (“Neural”)</a:t>
            </a:r>
            <a:endParaRPr lang="en-US" sz="1800" dirty="0">
              <a:solidFill>
                <a:srgbClr val="000000"/>
              </a:solidFill>
            </a:endParaRPr>
          </a:p>
        </p:txBody>
      </p:sp>
      <p:sp>
        <p:nvSpPr>
          <p:cNvPr id="45" name="Text Box 21"/>
          <p:cNvSpPr txBox="1">
            <a:spLocks noChangeArrowheads="1"/>
          </p:cNvSpPr>
          <p:nvPr/>
        </p:nvSpPr>
        <p:spPr bwMode="auto">
          <a:xfrm>
            <a:off x="4228834" y="1366172"/>
            <a:ext cx="597152" cy="334636"/>
          </a:xfrm>
          <a:prstGeom prst="rect">
            <a:avLst/>
          </a:prstGeom>
          <a:noFill/>
          <a:ln w="12700">
            <a:noFill/>
            <a:miter lim="800000"/>
            <a:headEnd/>
            <a:tailEnd/>
          </a:ln>
          <a:effectLst/>
        </p:spPr>
        <p:txBody>
          <a:bodyPr wrap="none">
            <a:spAutoFit/>
          </a:bodyPr>
          <a:lstStyle/>
          <a:p>
            <a:r>
              <a:rPr lang="en-GB" sz="1800">
                <a:solidFill>
                  <a:srgbClr val="000000"/>
                </a:solidFill>
              </a:rPr>
              <a:t>HRF</a:t>
            </a:r>
            <a:endParaRPr lang="en-US" sz="1800">
              <a:solidFill>
                <a:srgbClr val="000000"/>
              </a:solidFill>
            </a:endParaRPr>
          </a:p>
        </p:txBody>
      </p:sp>
      <p:sp>
        <p:nvSpPr>
          <p:cNvPr id="46" name="Text Box 22"/>
          <p:cNvSpPr txBox="1">
            <a:spLocks noChangeArrowheads="1"/>
          </p:cNvSpPr>
          <p:nvPr/>
        </p:nvSpPr>
        <p:spPr bwMode="auto">
          <a:xfrm>
            <a:off x="6852413" y="1366172"/>
            <a:ext cx="1550775" cy="334636"/>
          </a:xfrm>
          <a:prstGeom prst="rect">
            <a:avLst/>
          </a:prstGeom>
          <a:noFill/>
          <a:ln w="12700">
            <a:noFill/>
            <a:miter lim="800000"/>
            <a:headEnd/>
            <a:tailEnd/>
          </a:ln>
          <a:effectLst/>
        </p:spPr>
        <p:txBody>
          <a:bodyPr wrap="none">
            <a:spAutoFit/>
          </a:bodyPr>
          <a:lstStyle/>
          <a:p>
            <a:r>
              <a:rPr lang="en-GB" sz="1800" dirty="0">
                <a:solidFill>
                  <a:srgbClr val="000000"/>
                </a:solidFill>
              </a:rPr>
              <a:t>Predicted Data</a:t>
            </a:r>
            <a:endParaRPr lang="en-US" sz="1800" dirty="0">
              <a:solidFill>
                <a:srgbClr val="000000"/>
              </a:solidFill>
            </a:endParaRPr>
          </a:p>
        </p:txBody>
      </p:sp>
      <p:sp>
        <p:nvSpPr>
          <p:cNvPr id="26" name="Rectangle 25"/>
          <p:cNvSpPr/>
          <p:nvPr/>
        </p:nvSpPr>
        <p:spPr>
          <a:xfrm>
            <a:off x="365473" y="6323165"/>
            <a:ext cx="9900592" cy="369332"/>
          </a:xfrm>
          <a:prstGeom prst="rect">
            <a:avLst/>
          </a:prstGeom>
        </p:spPr>
        <p:txBody>
          <a:bodyPr wrap="square">
            <a:spAutoFit/>
          </a:bodyPr>
          <a:lstStyle/>
          <a:p>
            <a:r>
              <a:rPr lang="en-US" i="1" dirty="0" smtClean="0">
                <a:solidFill>
                  <a:schemeClr val="accent5"/>
                </a:solidFill>
              </a:rPr>
              <a:t>See Rik Henson’s advice here: http</a:t>
            </a:r>
            <a:r>
              <a:rPr lang="en-US" i="1" dirty="0">
                <a:solidFill>
                  <a:schemeClr val="accent5"/>
                </a:solidFill>
              </a:rPr>
              <a:t>://</a:t>
            </a:r>
            <a:r>
              <a:rPr lang="en-US" i="1" dirty="0" err="1">
                <a:solidFill>
                  <a:schemeClr val="accent5"/>
                </a:solidFill>
              </a:rPr>
              <a:t>imaging.mrc-cbu.cam.ac.uk</a:t>
            </a:r>
            <a:r>
              <a:rPr lang="en-US" i="1" dirty="0">
                <a:solidFill>
                  <a:schemeClr val="accent5"/>
                </a:solidFill>
              </a:rPr>
              <a:t>/imaging/</a:t>
            </a:r>
            <a:r>
              <a:rPr lang="en-US" i="1" dirty="0" err="1">
                <a:solidFill>
                  <a:schemeClr val="accent5"/>
                </a:solidFill>
              </a:rPr>
              <a:t>DesignEfficiency</a:t>
            </a:r>
            <a:endParaRPr lang="en-US" i="1" dirty="0">
              <a:solidFill>
                <a:schemeClr val="accent5"/>
              </a:solidFill>
            </a:endParaRPr>
          </a:p>
        </p:txBody>
      </p:sp>
      <p:sp>
        <p:nvSpPr>
          <p:cNvPr id="30" name="Rectangle 29"/>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03756" y="44624"/>
            <a:ext cx="8211159" cy="646331"/>
          </a:xfrm>
          <a:prstGeom prst="rect">
            <a:avLst/>
          </a:prstGeom>
          <a:noFill/>
        </p:spPr>
        <p:txBody>
          <a:bodyPr wrap="none" rtlCol="0">
            <a:spAutoFit/>
          </a:bodyPr>
          <a:lstStyle/>
          <a:p>
            <a:r>
              <a:rPr lang="en-GB" sz="3600" b="1" dirty="0" smtClean="0"/>
              <a:t>Analysing efficiency: Fourier transform (2)</a:t>
            </a:r>
            <a:endParaRPr lang="en-GB" sz="3600" b="1" dirty="0"/>
          </a:p>
        </p:txBody>
      </p:sp>
      <p:cxnSp>
        <p:nvCxnSpPr>
          <p:cNvPr id="37" name="Straight Connector 36"/>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4763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105438" y="2753803"/>
            <a:ext cx="1728192" cy="1142836"/>
          </a:xfrm>
          <a:prstGeom prst="ellipse">
            <a:avLst/>
          </a:prstGeom>
          <a:solidFill>
            <a:schemeClr val="bg1"/>
          </a:solidFill>
          <a:ln w="412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p:cNvGraphicFramePr>
            <a:graphicFrameLocks noChangeAspect="1"/>
          </p:cNvGraphicFramePr>
          <p:nvPr>
            <p:extLst>
              <p:ext uri="{D42A27DB-BD31-4B8C-83A1-F6EECF244321}">
                <p14:modId xmlns:p14="http://schemas.microsoft.com/office/powerpoint/2010/main" val="1943361858"/>
              </p:ext>
            </p:extLst>
          </p:nvPr>
        </p:nvGraphicFramePr>
        <p:xfrm>
          <a:off x="4139952" y="3626609"/>
          <a:ext cx="3414713" cy="508000"/>
        </p:xfrm>
        <a:graphic>
          <a:graphicData uri="http://schemas.openxmlformats.org/presentationml/2006/ole">
            <mc:AlternateContent xmlns:mc="http://schemas.openxmlformats.org/markup-compatibility/2006">
              <mc:Choice xmlns:v="urn:schemas-microsoft-com:vml" Requires="v">
                <p:oleObj spid="_x0000_s3679" name="Equation" r:id="rId4" imgW="1572480" imgH="219240" progId="Equation.3">
                  <p:embed/>
                </p:oleObj>
              </mc:Choice>
              <mc:Fallback>
                <p:oleObj name="Equation" r:id="rId4" imgW="1572480" imgH="21924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3626609"/>
                        <a:ext cx="3414713"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Arrow Connector 7"/>
          <p:cNvCxnSpPr/>
          <p:nvPr/>
        </p:nvCxnSpPr>
        <p:spPr>
          <a:xfrm>
            <a:off x="3707904" y="3050545"/>
            <a:ext cx="2880320" cy="576064"/>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9" name="Object 8"/>
          <p:cNvGraphicFramePr>
            <a:graphicFrameLocks noChangeAspect="1"/>
          </p:cNvGraphicFramePr>
          <p:nvPr>
            <p:extLst>
              <p:ext uri="{D42A27DB-BD31-4B8C-83A1-F6EECF244321}">
                <p14:modId xmlns:p14="http://schemas.microsoft.com/office/powerpoint/2010/main" val="1468529071"/>
              </p:ext>
            </p:extLst>
          </p:nvPr>
        </p:nvGraphicFramePr>
        <p:xfrm>
          <a:off x="4427984" y="836712"/>
          <a:ext cx="1949450" cy="1047750"/>
        </p:xfrm>
        <a:graphic>
          <a:graphicData uri="http://schemas.openxmlformats.org/presentationml/2006/ole">
            <mc:AlternateContent xmlns:mc="http://schemas.openxmlformats.org/markup-compatibility/2006">
              <mc:Choice xmlns:v="urn:schemas-microsoft-com:vml" Requires="v">
                <p:oleObj spid="_x0000_s3680" name="Equation" r:id="rId6" imgW="939600" imgH="495000" progId="Equation.3">
                  <p:embed/>
                </p:oleObj>
              </mc:Choice>
              <mc:Fallback>
                <p:oleObj name="Equation" r:id="rId6" imgW="939600" imgH="495000" progId="Equation.3">
                  <p:embed/>
                  <p:pic>
                    <p:nvPicPr>
                      <p:cNvPr id="0" name="Object 19"/>
                      <p:cNvPicPr>
                        <a:picLocks noChangeAspect="1" noChangeArrowheads="1"/>
                      </p:cNvPicPr>
                      <p:nvPr/>
                    </p:nvPicPr>
                    <p:blipFill>
                      <a:blip r:embed="rId7"/>
                      <a:srcRect/>
                      <a:stretch>
                        <a:fillRect/>
                      </a:stretch>
                    </p:blipFill>
                    <p:spPr bwMode="auto">
                      <a:xfrm>
                        <a:off x="4427984" y="836712"/>
                        <a:ext cx="1949450" cy="104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97401755"/>
              </p:ext>
            </p:extLst>
          </p:nvPr>
        </p:nvGraphicFramePr>
        <p:xfrm>
          <a:off x="2969534" y="4886192"/>
          <a:ext cx="2336800" cy="957262"/>
        </p:xfrm>
        <a:graphic>
          <a:graphicData uri="http://schemas.openxmlformats.org/presentationml/2006/ole">
            <mc:AlternateContent xmlns:mc="http://schemas.openxmlformats.org/markup-compatibility/2006">
              <mc:Choice xmlns:v="urn:schemas-microsoft-com:vml" Requires="v">
                <p:oleObj spid="_x0000_s3681" name="Equation" r:id="rId8" imgW="1106280" imgH="447840" progId="Equation.3">
                  <p:embed/>
                </p:oleObj>
              </mc:Choice>
              <mc:Fallback>
                <p:oleObj name="Equation" r:id="rId8" imgW="1106280" imgH="44784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9534" y="4886192"/>
                        <a:ext cx="2336800" cy="957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p:nvPr/>
        </p:nvSpPr>
        <p:spPr>
          <a:xfrm>
            <a:off x="6665833" y="986120"/>
            <a:ext cx="1807098" cy="1200329"/>
          </a:xfrm>
          <a:prstGeom prst="rect">
            <a:avLst/>
          </a:prstGeom>
          <a:noFill/>
        </p:spPr>
        <p:txBody>
          <a:bodyPr wrap="none" rtlCol="0">
            <a:spAutoFit/>
          </a:bodyPr>
          <a:lstStyle/>
          <a:p>
            <a:r>
              <a:rPr lang="en-GB" dirty="0" smtClean="0">
                <a:solidFill>
                  <a:schemeClr val="bg1">
                    <a:lumMod val="50000"/>
                  </a:schemeClr>
                </a:solidFill>
              </a:rPr>
              <a:t>X: design matrix</a:t>
            </a:r>
          </a:p>
          <a:p>
            <a:r>
              <a:rPr lang="en-GB" dirty="0" smtClean="0">
                <a:solidFill>
                  <a:schemeClr val="bg1">
                    <a:lumMod val="50000"/>
                  </a:schemeClr>
                </a:solidFill>
              </a:rPr>
              <a:t>c: contrast vector</a:t>
            </a:r>
          </a:p>
          <a:p>
            <a:r>
              <a:rPr lang="el-GR" dirty="0" smtClean="0">
                <a:solidFill>
                  <a:schemeClr val="bg1">
                    <a:lumMod val="50000"/>
                  </a:schemeClr>
                </a:solidFill>
              </a:rPr>
              <a:t>β</a:t>
            </a:r>
            <a:r>
              <a:rPr lang="en-GB" dirty="0" smtClean="0">
                <a:solidFill>
                  <a:schemeClr val="bg1">
                    <a:lumMod val="50000"/>
                  </a:schemeClr>
                </a:solidFill>
              </a:rPr>
              <a:t>: beta vector</a:t>
            </a:r>
          </a:p>
          <a:p>
            <a:endParaRPr lang="en-GB" dirty="0">
              <a:solidFill>
                <a:schemeClr val="bg1">
                  <a:lumMod val="50000"/>
                </a:schemeClr>
              </a:solidFill>
            </a:endParaRPr>
          </a:p>
        </p:txBody>
      </p:sp>
      <p:sp>
        <p:nvSpPr>
          <p:cNvPr id="15" name="TextBox 14"/>
          <p:cNvSpPr txBox="1"/>
          <p:nvPr/>
        </p:nvSpPr>
        <p:spPr>
          <a:xfrm>
            <a:off x="519466" y="983491"/>
            <a:ext cx="3314164" cy="923330"/>
          </a:xfrm>
          <a:prstGeom prst="rect">
            <a:avLst/>
          </a:prstGeom>
          <a:noFill/>
        </p:spPr>
        <p:txBody>
          <a:bodyPr wrap="square" rtlCol="0">
            <a:spAutoFit/>
          </a:bodyPr>
          <a:lstStyle/>
          <a:p>
            <a:r>
              <a:rPr lang="en-GB" dirty="0" smtClean="0"/>
              <a:t>Maximise efficiency by maximising t, </a:t>
            </a:r>
            <a:r>
              <a:rPr lang="en-GB" dirty="0" smtClean="0"/>
              <a:t>by minimising the squared variance:</a:t>
            </a:r>
            <a:endParaRPr lang="en-GB" dirty="0"/>
          </a:p>
        </p:txBody>
      </p:sp>
      <p:sp>
        <p:nvSpPr>
          <p:cNvPr id="16" name="TextBox 15"/>
          <p:cNvSpPr txBox="1"/>
          <p:nvPr/>
        </p:nvSpPr>
        <p:spPr>
          <a:xfrm>
            <a:off x="483870" y="4187235"/>
            <a:ext cx="8208912" cy="646331"/>
          </a:xfrm>
          <a:prstGeom prst="rect">
            <a:avLst/>
          </a:prstGeom>
          <a:noFill/>
        </p:spPr>
        <p:txBody>
          <a:bodyPr wrap="square" rtlCol="0">
            <a:spAutoFit/>
          </a:bodyPr>
          <a:lstStyle/>
          <a:p>
            <a:pPr algn="ctr"/>
            <a:r>
              <a:rPr lang="en-GB" dirty="0" smtClean="0"/>
              <a:t>Assuming </a:t>
            </a:r>
            <a:r>
              <a:rPr lang="el-GR" dirty="0" smtClean="0"/>
              <a:t>σ</a:t>
            </a:r>
            <a:r>
              <a:rPr lang="en-GB" dirty="0" smtClean="0"/>
              <a:t> is independent of our design, taking a fixed contrast we can only alter our design matrix to improve efficiency. </a:t>
            </a:r>
            <a:endParaRPr lang="en-GB" dirty="0"/>
          </a:p>
        </p:txBody>
      </p:sp>
      <p:graphicFrame>
        <p:nvGraphicFramePr>
          <p:cNvPr id="14" name="Object 13"/>
          <p:cNvGraphicFramePr>
            <a:graphicFrameLocks noChangeAspect="1"/>
          </p:cNvGraphicFramePr>
          <p:nvPr>
            <p:extLst>
              <p:ext uri="{D42A27DB-BD31-4B8C-83A1-F6EECF244321}">
                <p14:modId xmlns:p14="http://schemas.microsoft.com/office/powerpoint/2010/main" val="1837448020"/>
              </p:ext>
            </p:extLst>
          </p:nvPr>
        </p:nvGraphicFramePr>
        <p:xfrm>
          <a:off x="899592" y="3050545"/>
          <a:ext cx="2894012" cy="530225"/>
        </p:xfrm>
        <a:graphic>
          <a:graphicData uri="http://schemas.openxmlformats.org/presentationml/2006/ole">
            <mc:AlternateContent xmlns:mc="http://schemas.openxmlformats.org/markup-compatibility/2006">
              <mc:Choice xmlns:v="urn:schemas-microsoft-com:vml" Requires="v">
                <p:oleObj spid="_x0000_s3682" name="Equation" r:id="rId10" imgW="1333500" imgH="228600" progId="Equation.3">
                  <p:embed/>
                </p:oleObj>
              </mc:Choice>
              <mc:Fallback>
                <p:oleObj name="Equation" r:id="rId10" imgW="1333500" imgH="228600" progId="Equation.3">
                  <p:embed/>
                  <p:pic>
                    <p:nvPicPr>
                      <p:cNvPr id="0" name=""/>
                      <p:cNvPicPr>
                        <a:picLocks noChangeAspect="1" noChangeArrowheads="1"/>
                      </p:cNvPicPr>
                      <p:nvPr/>
                    </p:nvPicPr>
                    <p:blipFill>
                      <a:blip r:embed="rId11"/>
                      <a:srcRect/>
                      <a:stretch>
                        <a:fillRect/>
                      </a:stretch>
                    </p:blipFill>
                    <p:spPr bwMode="auto">
                      <a:xfrm>
                        <a:off x="899592" y="3050545"/>
                        <a:ext cx="2894012"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9" name="Rectangle 18"/>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3756" y="44624"/>
            <a:ext cx="7468391" cy="646331"/>
          </a:xfrm>
          <a:prstGeom prst="rect">
            <a:avLst/>
          </a:prstGeom>
          <a:noFill/>
        </p:spPr>
        <p:txBody>
          <a:bodyPr wrap="none" rtlCol="0">
            <a:spAutoFit/>
          </a:bodyPr>
          <a:lstStyle/>
          <a:p>
            <a:r>
              <a:rPr lang="en-GB" sz="3600" b="1" dirty="0" smtClean="0"/>
              <a:t>Formal estimation of design efficiency</a:t>
            </a:r>
            <a:endParaRPr lang="en-GB" sz="3600" b="1" dirty="0"/>
          </a:p>
        </p:txBody>
      </p:sp>
      <p:cxnSp>
        <p:nvCxnSpPr>
          <p:cNvPr id="22" name="Straight Connector 21"/>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55878" y="4932527"/>
            <a:ext cx="2647970" cy="923330"/>
          </a:xfrm>
          <a:prstGeom prst="rect">
            <a:avLst/>
          </a:prstGeom>
          <a:noFill/>
        </p:spPr>
        <p:txBody>
          <a:bodyPr wrap="square" rtlCol="0">
            <a:spAutoFit/>
          </a:bodyPr>
          <a:lstStyle/>
          <a:p>
            <a:r>
              <a:rPr lang="en-US" dirty="0" smtClean="0"/>
              <a:t>Formal definition of </a:t>
            </a:r>
            <a:r>
              <a:rPr lang="en-US" b="1" dirty="0" smtClean="0"/>
              <a:t>design efficiency </a:t>
            </a:r>
            <a:r>
              <a:rPr lang="en-US" dirty="0" err="1" smtClean="0"/>
              <a:t>minimises</a:t>
            </a:r>
            <a:r>
              <a:rPr lang="en-US" dirty="0" smtClean="0"/>
              <a:t> variance: </a:t>
            </a:r>
            <a:endParaRPr lang="en-US" dirty="0"/>
          </a:p>
        </p:txBody>
      </p:sp>
      <p:sp>
        <p:nvSpPr>
          <p:cNvPr id="4" name="TextBox 3"/>
          <p:cNvSpPr txBox="1"/>
          <p:nvPr/>
        </p:nvSpPr>
        <p:spPr>
          <a:xfrm>
            <a:off x="472849" y="2060848"/>
            <a:ext cx="8219933" cy="646331"/>
          </a:xfrm>
          <a:prstGeom prst="rect">
            <a:avLst/>
          </a:prstGeom>
          <a:noFill/>
        </p:spPr>
        <p:txBody>
          <a:bodyPr wrap="square" rtlCol="0">
            <a:spAutoFit/>
          </a:bodyPr>
          <a:lstStyle/>
          <a:p>
            <a:r>
              <a:rPr lang="en-US" dirty="0" smtClean="0"/>
              <a:t>Assuming that </a:t>
            </a:r>
            <a:r>
              <a:rPr lang="en-US" dirty="0" smtClean="0"/>
              <a:t>the error </a:t>
            </a:r>
            <a:r>
              <a:rPr lang="en-US" dirty="0" smtClean="0"/>
              <a:t>in our model </a:t>
            </a:r>
            <a:r>
              <a:rPr lang="en-US" dirty="0" smtClean="0"/>
              <a:t>is ‘</a:t>
            </a:r>
            <a:r>
              <a:rPr lang="en-US" dirty="0" err="1" smtClean="0"/>
              <a:t>iid</a:t>
            </a:r>
            <a:r>
              <a:rPr lang="en-US" dirty="0" smtClean="0"/>
              <a:t>’, each observation is drawn </a:t>
            </a:r>
            <a:r>
              <a:rPr lang="en-US" dirty="0" smtClean="0"/>
              <a:t>independently from a Gaussian distribution: </a:t>
            </a:r>
            <a:endParaRPr lang="en-US" dirty="0"/>
          </a:p>
        </p:txBody>
      </p:sp>
      <p:sp>
        <p:nvSpPr>
          <p:cNvPr id="23" name="TextBox 22"/>
          <p:cNvSpPr txBox="1"/>
          <p:nvPr/>
        </p:nvSpPr>
        <p:spPr>
          <a:xfrm>
            <a:off x="116595" y="6192640"/>
            <a:ext cx="8932439" cy="523220"/>
          </a:xfrm>
          <a:prstGeom prst="rect">
            <a:avLst/>
          </a:prstGeom>
          <a:noFill/>
        </p:spPr>
        <p:txBody>
          <a:bodyPr wrap="square" rtlCol="0">
            <a:spAutoFit/>
          </a:bodyPr>
          <a:lstStyle/>
          <a:p>
            <a:pPr algn="ctr"/>
            <a:r>
              <a:rPr lang="en-GB" sz="2800" i="1" dirty="0" smtClean="0"/>
              <a:t>Efficiency can be estimated before using the design</a:t>
            </a:r>
            <a:endParaRPr lang="en-GB" sz="2800" i="1" dirty="0"/>
          </a:p>
        </p:txBody>
      </p:sp>
      <p:sp>
        <p:nvSpPr>
          <p:cNvPr id="5" name="TextBox 4"/>
          <p:cNvSpPr txBox="1"/>
          <p:nvPr/>
        </p:nvSpPr>
        <p:spPr>
          <a:xfrm>
            <a:off x="5617504" y="4982778"/>
            <a:ext cx="3075278" cy="923330"/>
          </a:xfrm>
          <a:prstGeom prst="rect">
            <a:avLst/>
          </a:prstGeom>
          <a:noFill/>
        </p:spPr>
        <p:txBody>
          <a:bodyPr wrap="square" rtlCol="0">
            <a:spAutoFit/>
          </a:bodyPr>
          <a:lstStyle/>
          <a:p>
            <a:pPr algn="ctr"/>
            <a:r>
              <a:rPr lang="en-US" dirty="0" smtClean="0"/>
              <a:t>Given the contrast of interest, </a:t>
            </a:r>
            <a:r>
              <a:rPr lang="en-US" b="1" dirty="0" err="1" smtClean="0"/>
              <a:t>minimise</a:t>
            </a:r>
            <a:r>
              <a:rPr lang="en-US" b="1" dirty="0" smtClean="0"/>
              <a:t> covariance in the design matrix</a:t>
            </a:r>
            <a:endParaRPr lang="en-US" b="1" dirty="0"/>
          </a:p>
        </p:txBody>
      </p:sp>
    </p:spTree>
    <p:extLst>
      <p:ext uri="{BB962C8B-B14F-4D97-AF65-F5344CB8AC3E}">
        <p14:creationId xmlns:p14="http://schemas.microsoft.com/office/powerpoint/2010/main" val="140217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64232" y="1624642"/>
            <a:ext cx="7992888" cy="4093428"/>
          </a:xfrm>
          <a:prstGeom prst="rect">
            <a:avLst/>
          </a:prstGeom>
          <a:noFill/>
        </p:spPr>
        <p:txBody>
          <a:bodyPr wrap="square" rtlCol="0">
            <a:spAutoFit/>
          </a:bodyPr>
          <a:lstStyle/>
          <a:p>
            <a:endParaRPr lang="en-US" sz="2000" b="1" dirty="0"/>
          </a:p>
          <a:p>
            <a:pPr marL="285750" indent="-285750">
              <a:buFont typeface="Arial"/>
              <a:buChar char="•"/>
            </a:pPr>
            <a:r>
              <a:rPr lang="en-US" sz="2000" dirty="0" smtClean="0"/>
              <a:t>Two event types, A and B</a:t>
            </a:r>
          </a:p>
          <a:p>
            <a:endParaRPr lang="en-US" sz="2000" dirty="0"/>
          </a:p>
          <a:p>
            <a:pPr marL="285750" indent="-285750">
              <a:buFont typeface="Arial"/>
              <a:buChar char="•"/>
            </a:pPr>
            <a:r>
              <a:rPr lang="en-US" sz="2000" dirty="0" smtClean="0"/>
              <a:t>Randomly intermixed (event-related):</a:t>
            </a:r>
            <a:br>
              <a:rPr lang="en-US" sz="2000" dirty="0" smtClean="0"/>
            </a:br>
            <a:r>
              <a:rPr lang="en-US" sz="2000" dirty="0" smtClean="0"/>
              <a:t>ABBAABABB…</a:t>
            </a:r>
          </a:p>
          <a:p>
            <a:pPr marL="285750" indent="-285750">
              <a:buFont typeface="Arial"/>
              <a:buChar char="•"/>
            </a:pPr>
            <a:endParaRPr lang="en-US" sz="2000" dirty="0" smtClean="0"/>
          </a:p>
          <a:p>
            <a:pPr marL="285750" indent="-285750">
              <a:buFont typeface="Arial"/>
              <a:buChar char="•"/>
            </a:pPr>
            <a:endParaRPr lang="en-US" sz="2000" dirty="0"/>
          </a:p>
          <a:p>
            <a:pPr marL="285750" indent="-285750">
              <a:buFont typeface="Arial"/>
              <a:buChar char="•"/>
            </a:pPr>
            <a:endParaRPr lang="en-US" sz="2000" dirty="0" smtClean="0"/>
          </a:p>
          <a:p>
            <a:pPr marL="285750" indent="-285750">
              <a:buFont typeface="Arial"/>
              <a:buChar char="•"/>
            </a:pPr>
            <a:endParaRPr lang="en-US" sz="2000" dirty="0"/>
          </a:p>
          <a:p>
            <a:pPr marL="285750" indent="-285750">
              <a:buFont typeface="Arial"/>
              <a:buChar char="•"/>
            </a:pPr>
            <a:endParaRPr lang="en-US" sz="2000" dirty="0" smtClean="0"/>
          </a:p>
          <a:p>
            <a:pPr marL="285750" indent="-285750">
              <a:buFont typeface="Arial"/>
              <a:buChar char="•"/>
            </a:pPr>
            <a:endParaRPr lang="en-US" sz="2000" dirty="0"/>
          </a:p>
          <a:p>
            <a:pPr marL="285750" indent="-285750">
              <a:buFont typeface="Arial"/>
              <a:buChar char="•"/>
            </a:pPr>
            <a:endParaRPr lang="en-US" sz="2000" dirty="0" smtClean="0"/>
          </a:p>
          <a:p>
            <a:pPr marL="285750" indent="-285750">
              <a:buFont typeface="Arial"/>
              <a:buChar char="•"/>
            </a:pPr>
            <a:endParaRPr lang="en-US" sz="2000" dirty="0"/>
          </a:p>
        </p:txBody>
      </p:sp>
      <p:sp>
        <p:nvSpPr>
          <p:cNvPr id="2" name="TextBox 1"/>
          <p:cNvSpPr txBox="1"/>
          <p:nvPr/>
        </p:nvSpPr>
        <p:spPr>
          <a:xfrm>
            <a:off x="564232" y="744662"/>
            <a:ext cx="8676456" cy="830997"/>
          </a:xfrm>
          <a:prstGeom prst="rect">
            <a:avLst/>
          </a:prstGeom>
          <a:noFill/>
        </p:spPr>
        <p:txBody>
          <a:bodyPr wrap="square" rtlCol="0">
            <a:spAutoFit/>
          </a:bodyPr>
          <a:lstStyle/>
          <a:p>
            <a:endParaRPr lang="en-GB" sz="2400" dirty="0" smtClean="0"/>
          </a:p>
          <a:p>
            <a:r>
              <a:rPr lang="en-GB" sz="2400" dirty="0" smtClean="0"/>
              <a:t>Happy (A) vs sad (B) faces:  need to know both (A-B) and (</a:t>
            </a:r>
            <a:r>
              <a:rPr lang="en-GB" sz="2400" dirty="0"/>
              <a:t>A + B</a:t>
            </a:r>
            <a:r>
              <a:rPr lang="en-GB" sz="2400" dirty="0" smtClean="0"/>
              <a:t>)</a:t>
            </a:r>
            <a:endParaRPr lang="en-GB" sz="2400" dirty="0"/>
          </a:p>
        </p:txBody>
      </p:sp>
      <p:graphicFrame>
        <p:nvGraphicFramePr>
          <p:cNvPr id="4" name="Table 3"/>
          <p:cNvGraphicFramePr>
            <a:graphicFrameLocks noGrp="1"/>
          </p:cNvGraphicFramePr>
          <p:nvPr>
            <p:extLst>
              <p:ext uri="{D42A27DB-BD31-4B8C-83A1-F6EECF244321}">
                <p14:modId xmlns:p14="http://schemas.microsoft.com/office/powerpoint/2010/main" val="1113978151"/>
              </p:ext>
            </p:extLst>
          </p:nvPr>
        </p:nvGraphicFramePr>
        <p:xfrm>
          <a:off x="1572344" y="3819356"/>
          <a:ext cx="6096000" cy="1112520"/>
        </p:xfrm>
        <a:graphic>
          <a:graphicData uri="http://schemas.openxmlformats.org/drawingml/2006/table">
            <a:tbl>
              <a:tblPr bandRow="1">
                <a:tableStyleId>{5C22544A-7EE6-4342-B048-85BDC9FD1C3A}</a:tableStyleId>
              </a:tblPr>
              <a:tblGrid>
                <a:gridCol w="2032000"/>
                <a:gridCol w="2032000"/>
                <a:gridCol w="2032000"/>
              </a:tblGrid>
              <a:tr h="370840">
                <a:tc>
                  <a:txBody>
                    <a:bodyPr/>
                    <a:lstStyle/>
                    <a:p>
                      <a:endParaRPr lang="en-US" dirty="0"/>
                    </a:p>
                  </a:txBody>
                  <a:tcPr/>
                </a:tc>
                <a:tc>
                  <a:txBody>
                    <a:bodyPr/>
                    <a:lstStyle/>
                    <a:p>
                      <a:r>
                        <a:rPr lang="en-US" b="1" dirty="0" smtClean="0"/>
                        <a:t>A</a:t>
                      </a:r>
                      <a:endParaRPr lang="en-US" b="1" dirty="0"/>
                    </a:p>
                  </a:txBody>
                  <a:tcPr/>
                </a:tc>
                <a:tc>
                  <a:txBody>
                    <a:bodyPr/>
                    <a:lstStyle/>
                    <a:p>
                      <a:r>
                        <a:rPr lang="en-US" b="1" dirty="0" smtClean="0"/>
                        <a:t>B         </a:t>
                      </a:r>
                      <a:endParaRPr lang="en-US" b="1" dirty="0"/>
                    </a:p>
                  </a:txBody>
                  <a:tcPr/>
                </a:tc>
              </a:tr>
              <a:tr h="370840">
                <a:tc>
                  <a:txBody>
                    <a:bodyPr/>
                    <a:lstStyle/>
                    <a:p>
                      <a:r>
                        <a:rPr lang="en-US" b="1" dirty="0" smtClean="0"/>
                        <a:t>A</a:t>
                      </a:r>
                      <a:endParaRPr lang="en-US" b="1" dirty="0"/>
                    </a:p>
                  </a:txBody>
                  <a:tcPr/>
                </a:tc>
                <a:tc>
                  <a:txBody>
                    <a:bodyPr/>
                    <a:lstStyle/>
                    <a:p>
                      <a:r>
                        <a:rPr lang="en-US" dirty="0" smtClean="0"/>
                        <a:t>0.5</a:t>
                      </a:r>
                      <a:endParaRPr lang="en-US" dirty="0"/>
                    </a:p>
                  </a:txBody>
                  <a:tcPr/>
                </a:tc>
                <a:tc>
                  <a:txBody>
                    <a:bodyPr/>
                    <a:lstStyle/>
                    <a:p>
                      <a:r>
                        <a:rPr lang="en-US" dirty="0" smtClean="0"/>
                        <a:t>0.5</a:t>
                      </a:r>
                      <a:endParaRPr lang="en-US" dirty="0"/>
                    </a:p>
                  </a:txBody>
                  <a:tcPr/>
                </a:tc>
              </a:tr>
              <a:tr h="370840">
                <a:tc>
                  <a:txBody>
                    <a:bodyPr/>
                    <a:lstStyle/>
                    <a:p>
                      <a:r>
                        <a:rPr lang="en-US" b="1" dirty="0" smtClean="0"/>
                        <a:t>B</a:t>
                      </a:r>
                      <a:endParaRPr lang="en-US" b="1" dirty="0"/>
                    </a:p>
                  </a:txBody>
                  <a:tcPr/>
                </a:tc>
                <a:tc>
                  <a:txBody>
                    <a:bodyPr/>
                    <a:lstStyle/>
                    <a:p>
                      <a:r>
                        <a:rPr lang="en-US" dirty="0" smtClean="0"/>
                        <a:t>0.5</a:t>
                      </a:r>
                      <a:endParaRPr lang="en-US" dirty="0"/>
                    </a:p>
                  </a:txBody>
                  <a:tcPr/>
                </a:tc>
                <a:tc>
                  <a:txBody>
                    <a:bodyPr/>
                    <a:lstStyle/>
                    <a:p>
                      <a:r>
                        <a:rPr lang="en-US" dirty="0" smtClean="0"/>
                        <a:t>0.5</a:t>
                      </a:r>
                      <a:endParaRPr lang="en-US" dirty="0"/>
                    </a:p>
                  </a:txBody>
                  <a:tcPr/>
                </a:tc>
              </a:tr>
            </a:tbl>
          </a:graphicData>
        </a:graphic>
      </p:graphicFrame>
      <p:sp>
        <p:nvSpPr>
          <p:cNvPr id="5" name="TextBox 4"/>
          <p:cNvSpPr txBox="1"/>
          <p:nvPr/>
        </p:nvSpPr>
        <p:spPr>
          <a:xfrm>
            <a:off x="1572344" y="3429000"/>
            <a:ext cx="5976664" cy="400110"/>
          </a:xfrm>
          <a:prstGeom prst="rect">
            <a:avLst/>
          </a:prstGeom>
          <a:noFill/>
        </p:spPr>
        <p:txBody>
          <a:bodyPr wrap="square" rtlCol="0">
            <a:spAutoFit/>
          </a:bodyPr>
          <a:lstStyle/>
          <a:p>
            <a:pPr algn="ctr"/>
            <a:r>
              <a:rPr lang="en-US" sz="2000" dirty="0" smtClean="0"/>
              <a:t>Transition matrix</a:t>
            </a:r>
            <a:endParaRPr lang="en-US" sz="2000" dirty="0"/>
          </a:p>
        </p:txBody>
      </p:sp>
      <p:sp>
        <p:nvSpPr>
          <p:cNvPr id="6" name="TextBox 5"/>
          <p:cNvSpPr txBox="1"/>
          <p:nvPr/>
        </p:nvSpPr>
        <p:spPr>
          <a:xfrm>
            <a:off x="1572344" y="5003884"/>
            <a:ext cx="6120680" cy="400110"/>
          </a:xfrm>
          <a:prstGeom prst="rect">
            <a:avLst/>
          </a:prstGeom>
          <a:noFill/>
        </p:spPr>
        <p:txBody>
          <a:bodyPr wrap="square" rtlCol="0">
            <a:spAutoFit/>
          </a:bodyPr>
          <a:lstStyle/>
          <a:p>
            <a:pPr algn="ctr"/>
            <a:r>
              <a:rPr lang="en-US" sz="2000" i="1" dirty="0" smtClean="0">
                <a:solidFill>
                  <a:schemeClr val="accent5"/>
                </a:solidFill>
              </a:rPr>
              <a:t>Values are probabilities of that condition occurring</a:t>
            </a:r>
            <a:endParaRPr lang="en-US" sz="2000" i="1" dirty="0">
              <a:solidFill>
                <a:schemeClr val="accent5"/>
              </a:solidFill>
            </a:endParaRPr>
          </a:p>
        </p:txBody>
      </p:sp>
      <p:pic>
        <p:nvPicPr>
          <p:cNvPr id="5126" name="Picture 6" descr="http://i.stack.imgur.com/OksE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1575659"/>
            <a:ext cx="2177873" cy="115801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03756" y="44624"/>
            <a:ext cx="8101641" cy="646331"/>
          </a:xfrm>
          <a:prstGeom prst="rect">
            <a:avLst/>
          </a:prstGeom>
          <a:noFill/>
        </p:spPr>
        <p:txBody>
          <a:bodyPr wrap="none" rtlCol="0">
            <a:spAutoFit/>
          </a:bodyPr>
          <a:lstStyle/>
          <a:p>
            <a:r>
              <a:rPr lang="en-GB" sz="3600" b="1" dirty="0" smtClean="0"/>
              <a:t>Example efficiency estimation for SOA (1)</a:t>
            </a:r>
            <a:endParaRPr lang="en-GB" sz="3600" b="1" dirty="0"/>
          </a:p>
        </p:txBody>
      </p:sp>
      <p:cxnSp>
        <p:nvCxnSpPr>
          <p:cNvPr id="15" name="Straight Connector 14"/>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274676" y="5589240"/>
            <a:ext cx="5105636" cy="954107"/>
          </a:xfrm>
          <a:prstGeom prst="rect">
            <a:avLst/>
          </a:prstGeom>
        </p:spPr>
        <p:txBody>
          <a:bodyPr wrap="square">
            <a:spAutoFit/>
          </a:bodyPr>
          <a:lstStyle/>
          <a:p>
            <a:pPr marL="285750" indent="-285750">
              <a:buFont typeface="Arial"/>
              <a:buChar char="•"/>
            </a:pPr>
            <a:endParaRPr lang="en-US" sz="2800" i="1" dirty="0"/>
          </a:p>
          <a:p>
            <a:r>
              <a:rPr lang="en-US" sz="2800" i="1" dirty="0" smtClean="0"/>
              <a:t>What is the most efficient SOA?</a:t>
            </a:r>
            <a:endParaRPr lang="en-US" sz="2800" i="1" dirty="0"/>
          </a:p>
        </p:txBody>
      </p:sp>
    </p:spTree>
    <p:extLst>
      <p:ext uri="{BB962C8B-B14F-4D97-AF65-F5344CB8AC3E}">
        <p14:creationId xmlns:p14="http://schemas.microsoft.com/office/powerpoint/2010/main" val="1289535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2525904" y="1628800"/>
            <a:ext cx="3284588" cy="3251945"/>
            <a:chOff x="3288" y="944"/>
            <a:chExt cx="2624" cy="2800"/>
          </a:xfrm>
        </p:grpSpPr>
        <p:pic>
          <p:nvPicPr>
            <p:cNvPr id="4" name="Picture 5"/>
            <p:cNvPicPr>
              <a:picLocks noChangeArrowheads="1"/>
            </p:cNvPicPr>
            <p:nvPr/>
          </p:nvPicPr>
          <p:blipFill>
            <a:blip r:embed="rId3" cstate="print"/>
            <a:srcRect/>
            <a:stretch>
              <a:fillRect/>
            </a:stretch>
          </p:blipFill>
          <p:spPr bwMode="auto">
            <a:xfrm>
              <a:off x="3288" y="944"/>
              <a:ext cx="2624" cy="2800"/>
            </a:xfrm>
            <a:prstGeom prst="rect">
              <a:avLst/>
            </a:prstGeom>
            <a:noFill/>
            <a:ln w="12700">
              <a:noFill/>
              <a:miter lim="800000"/>
              <a:headEnd/>
              <a:tailEnd/>
            </a:ln>
            <a:effectLst/>
          </p:spPr>
        </p:pic>
        <p:sp>
          <p:nvSpPr>
            <p:cNvPr id="5" name="Rectangle 10"/>
            <p:cNvSpPr>
              <a:spLocks noChangeArrowheads="1"/>
            </p:cNvSpPr>
            <p:nvPr/>
          </p:nvSpPr>
          <p:spPr bwMode="auto">
            <a:xfrm>
              <a:off x="4833" y="1012"/>
              <a:ext cx="863" cy="541"/>
            </a:xfrm>
            <a:prstGeom prst="rect">
              <a:avLst/>
            </a:prstGeom>
            <a:solidFill>
              <a:srgbClr val="FFFFFF"/>
            </a:solidFill>
            <a:ln w="12700">
              <a:noFill/>
              <a:miter lim="800000"/>
              <a:headEnd/>
              <a:tailEnd/>
            </a:ln>
            <a:effectLst/>
          </p:spPr>
          <p:txBody>
            <a:bodyPr wrap="none" anchor="ctr"/>
            <a:lstStyle/>
            <a:p>
              <a:pPr algn="ctr"/>
              <a:endParaRPr lang="en-GB"/>
            </a:p>
          </p:txBody>
        </p:sp>
      </p:grpSp>
      <p:grpSp>
        <p:nvGrpSpPr>
          <p:cNvPr id="6" name="Group 11"/>
          <p:cNvGrpSpPr>
            <a:grpSpLocks/>
          </p:cNvGrpSpPr>
          <p:nvPr/>
        </p:nvGrpSpPr>
        <p:grpSpPr bwMode="auto">
          <a:xfrm>
            <a:off x="3255493" y="2208333"/>
            <a:ext cx="4297116" cy="671512"/>
            <a:chOff x="3756" y="1525"/>
            <a:chExt cx="1689" cy="423"/>
          </a:xfrm>
        </p:grpSpPr>
        <p:sp>
          <p:nvSpPr>
            <p:cNvPr id="7" name="Text Box 6"/>
            <p:cNvSpPr txBox="1">
              <a:spLocks noChangeArrowheads="1"/>
            </p:cNvSpPr>
            <p:nvPr/>
          </p:nvSpPr>
          <p:spPr bwMode="auto">
            <a:xfrm>
              <a:off x="4068" y="1525"/>
              <a:ext cx="1377" cy="233"/>
            </a:xfrm>
            <a:prstGeom prst="rect">
              <a:avLst/>
            </a:prstGeom>
            <a:noFill/>
            <a:ln w="12700">
              <a:solidFill>
                <a:schemeClr val="accent5"/>
              </a:solidFill>
              <a:miter lim="800000"/>
              <a:headEnd/>
              <a:tailEnd/>
            </a:ln>
            <a:effectLst/>
          </p:spPr>
          <p:txBody>
            <a:bodyPr wrap="none">
              <a:spAutoFit/>
            </a:bodyPr>
            <a:lstStyle/>
            <a:p>
              <a:r>
                <a:rPr lang="en-GB" sz="1800" dirty="0" smtClean="0">
                  <a:solidFill>
                    <a:schemeClr val="accent5"/>
                  </a:solidFill>
                </a:rPr>
                <a:t>Contrast for Differential </a:t>
              </a:r>
              <a:r>
                <a:rPr lang="en-GB" sz="1800" dirty="0">
                  <a:solidFill>
                    <a:schemeClr val="accent5"/>
                  </a:solidFill>
                </a:rPr>
                <a:t>Effect (A-B)</a:t>
              </a:r>
              <a:endParaRPr lang="en-GB" dirty="0">
                <a:solidFill>
                  <a:schemeClr val="accent5"/>
                </a:solidFill>
              </a:endParaRPr>
            </a:p>
          </p:txBody>
        </p:sp>
        <p:sp>
          <p:nvSpPr>
            <p:cNvPr id="8" name="Line 7"/>
            <p:cNvSpPr>
              <a:spLocks noChangeShapeType="1"/>
            </p:cNvSpPr>
            <p:nvPr/>
          </p:nvSpPr>
          <p:spPr bwMode="auto">
            <a:xfrm flipH="1">
              <a:off x="3756" y="1759"/>
              <a:ext cx="321" cy="189"/>
            </a:xfrm>
            <a:prstGeom prst="line">
              <a:avLst/>
            </a:prstGeom>
            <a:noFill/>
            <a:ln w="12700">
              <a:solidFill>
                <a:schemeClr val="accent5"/>
              </a:solidFill>
              <a:round/>
              <a:headEnd/>
              <a:tailEnd type="triangle" w="med" len="med"/>
            </a:ln>
            <a:effectLst/>
          </p:spPr>
          <p:txBody>
            <a:bodyPr wrap="none" anchor="ctr"/>
            <a:lstStyle/>
            <a:p>
              <a:endParaRPr lang="en-GB">
                <a:solidFill>
                  <a:schemeClr val="accent5"/>
                </a:solidFill>
              </a:endParaRPr>
            </a:p>
          </p:txBody>
        </p:sp>
      </p:grpSp>
      <p:grpSp>
        <p:nvGrpSpPr>
          <p:cNvPr id="9" name="Group 12"/>
          <p:cNvGrpSpPr>
            <a:grpSpLocks/>
          </p:cNvGrpSpPr>
          <p:nvPr/>
        </p:nvGrpSpPr>
        <p:grpSpPr bwMode="auto">
          <a:xfrm>
            <a:off x="4483706" y="2695174"/>
            <a:ext cx="3865566" cy="1190625"/>
            <a:chOff x="4556" y="1883"/>
            <a:chExt cx="2435" cy="750"/>
          </a:xfrm>
        </p:grpSpPr>
        <p:sp>
          <p:nvSpPr>
            <p:cNvPr id="10" name="Text Box 8"/>
            <p:cNvSpPr txBox="1">
              <a:spLocks noChangeArrowheads="1"/>
            </p:cNvSpPr>
            <p:nvPr/>
          </p:nvSpPr>
          <p:spPr bwMode="auto">
            <a:xfrm>
              <a:off x="4876" y="1883"/>
              <a:ext cx="2115" cy="233"/>
            </a:xfrm>
            <a:prstGeom prst="rect">
              <a:avLst/>
            </a:prstGeom>
            <a:noFill/>
            <a:ln w="12700">
              <a:solidFill>
                <a:schemeClr val="accent5"/>
              </a:solidFill>
              <a:miter lim="800000"/>
              <a:headEnd/>
              <a:tailEnd/>
            </a:ln>
            <a:effectLst/>
          </p:spPr>
          <p:txBody>
            <a:bodyPr wrap="none">
              <a:spAutoFit/>
            </a:bodyPr>
            <a:lstStyle/>
            <a:p>
              <a:r>
                <a:rPr lang="en-GB" sz="1800" dirty="0" smtClean="0">
                  <a:solidFill>
                    <a:schemeClr val="accent5"/>
                  </a:solidFill>
                </a:rPr>
                <a:t>Contrast for Common </a:t>
              </a:r>
              <a:r>
                <a:rPr lang="en-GB" sz="1800" dirty="0">
                  <a:solidFill>
                    <a:schemeClr val="accent5"/>
                  </a:solidFill>
                </a:rPr>
                <a:t>Effect (A+B)</a:t>
              </a:r>
              <a:endParaRPr lang="en-GB" dirty="0">
                <a:solidFill>
                  <a:schemeClr val="accent5"/>
                </a:solidFill>
              </a:endParaRPr>
            </a:p>
          </p:txBody>
        </p:sp>
        <p:sp>
          <p:nvSpPr>
            <p:cNvPr id="11" name="Line 9"/>
            <p:cNvSpPr>
              <a:spLocks noChangeShapeType="1"/>
            </p:cNvSpPr>
            <p:nvPr/>
          </p:nvSpPr>
          <p:spPr bwMode="auto">
            <a:xfrm flipH="1">
              <a:off x="4556" y="2132"/>
              <a:ext cx="362" cy="501"/>
            </a:xfrm>
            <a:prstGeom prst="line">
              <a:avLst/>
            </a:prstGeom>
            <a:noFill/>
            <a:ln w="12700">
              <a:solidFill>
                <a:schemeClr val="accent5"/>
              </a:solidFill>
              <a:round/>
              <a:headEnd/>
              <a:tailEnd type="triangle" w="med" len="med"/>
            </a:ln>
            <a:effectLst/>
          </p:spPr>
          <p:txBody>
            <a:bodyPr wrap="none" anchor="ctr"/>
            <a:lstStyle/>
            <a:p>
              <a:endParaRPr lang="en-GB">
                <a:solidFill>
                  <a:schemeClr val="accent5"/>
                </a:solidFill>
              </a:endParaRPr>
            </a:p>
          </p:txBody>
        </p:sp>
      </p:grpSp>
      <p:sp>
        <p:nvSpPr>
          <p:cNvPr id="12" name="TextBox 11"/>
          <p:cNvSpPr txBox="1"/>
          <p:nvPr/>
        </p:nvSpPr>
        <p:spPr>
          <a:xfrm>
            <a:off x="3759558" y="4809913"/>
            <a:ext cx="1008112" cy="369332"/>
          </a:xfrm>
          <a:prstGeom prst="rect">
            <a:avLst/>
          </a:prstGeom>
          <a:solidFill>
            <a:schemeClr val="bg1"/>
          </a:solidFill>
        </p:spPr>
        <p:txBody>
          <a:bodyPr wrap="square" rtlCol="0">
            <a:spAutoFit/>
          </a:bodyPr>
          <a:lstStyle/>
          <a:p>
            <a:r>
              <a:rPr lang="en-US" dirty="0" smtClean="0"/>
              <a:t>SOA (s)</a:t>
            </a:r>
            <a:endParaRPr lang="en-US" dirty="0"/>
          </a:p>
        </p:txBody>
      </p:sp>
      <p:sp>
        <p:nvSpPr>
          <p:cNvPr id="13" name="TextBox 12"/>
          <p:cNvSpPr txBox="1"/>
          <p:nvPr/>
        </p:nvSpPr>
        <p:spPr>
          <a:xfrm rot="16200000">
            <a:off x="1694003" y="2935382"/>
            <a:ext cx="1372798" cy="369332"/>
          </a:xfrm>
          <a:prstGeom prst="rect">
            <a:avLst/>
          </a:prstGeom>
          <a:solidFill>
            <a:schemeClr val="bg1"/>
          </a:solidFill>
        </p:spPr>
        <p:txBody>
          <a:bodyPr wrap="square" rtlCol="0">
            <a:spAutoFit/>
          </a:bodyPr>
          <a:lstStyle/>
          <a:p>
            <a:r>
              <a:rPr lang="en-US" dirty="0" smtClean="0"/>
              <a:t>Efficiency</a:t>
            </a:r>
            <a:endParaRPr lang="en-US" dirty="0"/>
          </a:p>
        </p:txBody>
      </p:sp>
      <p:sp>
        <p:nvSpPr>
          <p:cNvPr id="3" name="TextBox 2"/>
          <p:cNvSpPr txBox="1"/>
          <p:nvPr/>
        </p:nvSpPr>
        <p:spPr>
          <a:xfrm>
            <a:off x="3779912" y="5405154"/>
            <a:ext cx="5377434" cy="400110"/>
          </a:xfrm>
          <a:prstGeom prst="rect">
            <a:avLst/>
          </a:prstGeom>
          <a:noFill/>
        </p:spPr>
        <p:txBody>
          <a:bodyPr wrap="none" rtlCol="0">
            <a:spAutoFit/>
          </a:bodyPr>
          <a:lstStyle/>
          <a:p>
            <a:r>
              <a:rPr lang="en-GB" sz="2000" dirty="0" smtClean="0">
                <a:solidFill>
                  <a:schemeClr val="accent5"/>
                </a:solidFill>
              </a:rPr>
              <a:t>Note: the optimal SOA for the two contrasts differ</a:t>
            </a:r>
            <a:endParaRPr lang="en-GB" sz="2000" dirty="0">
              <a:solidFill>
                <a:schemeClr val="accent5"/>
              </a:solidFill>
            </a:endParaRPr>
          </a:p>
        </p:txBody>
      </p:sp>
      <p:sp>
        <p:nvSpPr>
          <p:cNvPr id="14" name="TextBox 13"/>
          <p:cNvSpPr txBox="1"/>
          <p:nvPr/>
        </p:nvSpPr>
        <p:spPr>
          <a:xfrm>
            <a:off x="251520" y="5085184"/>
            <a:ext cx="2580963" cy="707886"/>
          </a:xfrm>
          <a:prstGeom prst="rect">
            <a:avLst/>
          </a:prstGeom>
          <a:noFill/>
        </p:spPr>
        <p:txBody>
          <a:bodyPr wrap="none" rtlCol="0">
            <a:spAutoFit/>
          </a:bodyPr>
          <a:lstStyle/>
          <a:p>
            <a:r>
              <a:rPr lang="en-GB" sz="2000" dirty="0"/>
              <a:t>O</a:t>
            </a:r>
            <a:r>
              <a:rPr lang="en-GB" sz="2000" dirty="0" smtClean="0"/>
              <a:t>ptimal </a:t>
            </a:r>
            <a:r>
              <a:rPr lang="en-GB" sz="2000" dirty="0"/>
              <a:t>efficiency</a:t>
            </a:r>
            <a:endParaRPr lang="en-GB" sz="2000" dirty="0" smtClean="0"/>
          </a:p>
          <a:p>
            <a:r>
              <a:rPr lang="en-GB" sz="2000" dirty="0" smtClean="0"/>
              <a:t>A+B: 16-20s,  A-B: </a:t>
            </a:r>
            <a:r>
              <a:rPr lang="en-GB" sz="2000" dirty="0" smtClean="0">
                <a:sym typeface="Wingdings" panose="05000000000000000000" pitchFamily="2" charset="2"/>
              </a:rPr>
              <a:t></a:t>
            </a:r>
            <a:r>
              <a:rPr lang="en-GB" sz="2000" dirty="0" smtClean="0"/>
              <a:t>0s</a:t>
            </a:r>
            <a:endParaRPr lang="en-GB" sz="2000" dirty="0"/>
          </a:p>
        </p:txBody>
      </p:sp>
      <p:sp>
        <p:nvSpPr>
          <p:cNvPr id="18" name="Right Arrow 17"/>
          <p:cNvSpPr/>
          <p:nvPr/>
        </p:nvSpPr>
        <p:spPr>
          <a:xfrm>
            <a:off x="2885942" y="5444353"/>
            <a:ext cx="882741" cy="349007"/>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23528" y="6165304"/>
            <a:ext cx="9433048" cy="461665"/>
          </a:xfrm>
          <a:prstGeom prst="rect">
            <a:avLst/>
          </a:prstGeom>
        </p:spPr>
        <p:txBody>
          <a:bodyPr wrap="square">
            <a:spAutoFit/>
          </a:bodyPr>
          <a:lstStyle/>
          <a:p>
            <a:r>
              <a:rPr lang="en-GB" sz="2400" i="1" dirty="0" smtClean="0"/>
              <a:t>For a </a:t>
            </a:r>
            <a:r>
              <a:rPr lang="en-GB" sz="2400" i="1" dirty="0"/>
              <a:t>particular </a:t>
            </a:r>
            <a:r>
              <a:rPr lang="en-GB" sz="2400" i="1" dirty="0" smtClean="0"/>
              <a:t>design, different </a:t>
            </a:r>
            <a:r>
              <a:rPr lang="en-GB" sz="2400" i="1" dirty="0"/>
              <a:t>contrasts have different efficiencies.</a:t>
            </a:r>
          </a:p>
        </p:txBody>
      </p:sp>
      <p:sp>
        <p:nvSpPr>
          <p:cNvPr id="20" name="Rectangle 19"/>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3756" y="44624"/>
            <a:ext cx="8101641" cy="1200329"/>
          </a:xfrm>
          <a:prstGeom prst="rect">
            <a:avLst/>
          </a:prstGeom>
          <a:noFill/>
        </p:spPr>
        <p:txBody>
          <a:bodyPr wrap="none" rtlCol="0">
            <a:spAutoFit/>
          </a:bodyPr>
          <a:lstStyle/>
          <a:p>
            <a:r>
              <a:rPr lang="en-GB" sz="3600" b="1" dirty="0"/>
              <a:t>Example efficiency estimation for SOA </a:t>
            </a:r>
            <a:r>
              <a:rPr lang="en-GB" sz="3600" b="1" dirty="0" smtClean="0"/>
              <a:t>(2)</a:t>
            </a:r>
            <a:endParaRPr lang="en-GB" sz="3600" b="1" dirty="0"/>
          </a:p>
          <a:p>
            <a:endParaRPr lang="en-GB" sz="3600" b="1" dirty="0"/>
          </a:p>
        </p:txBody>
      </p:sp>
      <p:cxnSp>
        <p:nvCxnSpPr>
          <p:cNvPr id="22" name="Straight Connector 21"/>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30602" y="1044898"/>
            <a:ext cx="8832226" cy="400110"/>
          </a:xfrm>
          <a:prstGeom prst="rect">
            <a:avLst/>
          </a:prstGeom>
          <a:noFill/>
        </p:spPr>
        <p:txBody>
          <a:bodyPr wrap="none" rtlCol="0">
            <a:spAutoFit/>
          </a:bodyPr>
          <a:lstStyle/>
          <a:p>
            <a:r>
              <a:rPr lang="en-US" sz="2000" dirty="0" smtClean="0"/>
              <a:t>Given two contrasts of interests, estimate the design efficiency for a range of SOAs:</a:t>
            </a:r>
            <a:endParaRPr lang="en-US" sz="2000" dirty="0"/>
          </a:p>
        </p:txBody>
      </p:sp>
    </p:spTree>
    <p:extLst>
      <p:ext uri="{BB962C8B-B14F-4D97-AF65-F5344CB8AC3E}">
        <p14:creationId xmlns:p14="http://schemas.microsoft.com/office/powerpoint/2010/main" val="9913532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5556" y="2006853"/>
            <a:ext cx="7992888" cy="1200329"/>
          </a:xfrm>
          <a:prstGeom prst="rect">
            <a:avLst/>
          </a:prstGeom>
          <a:noFill/>
        </p:spPr>
        <p:txBody>
          <a:bodyPr wrap="square" rtlCol="0">
            <a:spAutoFit/>
          </a:bodyPr>
          <a:lstStyle/>
          <a:p>
            <a:endParaRPr lang="en-US" dirty="0"/>
          </a:p>
          <a:p>
            <a:pPr marL="285750" indent="-285750">
              <a:buFont typeface="Arial"/>
              <a:buChar char="•"/>
            </a:pPr>
            <a:r>
              <a:rPr lang="en-US" dirty="0" smtClean="0"/>
              <a:t>Randomly intermixed (event-related) with null events:</a:t>
            </a:r>
            <a:br>
              <a:rPr lang="en-US" dirty="0" smtClean="0"/>
            </a:br>
            <a:r>
              <a:rPr lang="en-US" dirty="0"/>
              <a:t>AB-BAA--B---ABB…</a:t>
            </a:r>
            <a:endParaRPr lang="en-US" dirty="0" smtClean="0"/>
          </a:p>
          <a:p>
            <a:pPr marL="285750" indent="-285750">
              <a:buFont typeface="Arial"/>
              <a:buChar char="•"/>
            </a:pP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925607053"/>
              </p:ext>
            </p:extLst>
          </p:nvPr>
        </p:nvGraphicFramePr>
        <p:xfrm>
          <a:off x="1691680" y="3388463"/>
          <a:ext cx="6096000" cy="1112520"/>
        </p:xfrm>
        <a:graphic>
          <a:graphicData uri="http://schemas.openxmlformats.org/drawingml/2006/table">
            <a:tbl>
              <a:tblPr bandRow="1">
                <a:tableStyleId>{5C22544A-7EE6-4342-B048-85BDC9FD1C3A}</a:tableStyleId>
              </a:tblPr>
              <a:tblGrid>
                <a:gridCol w="2032000"/>
                <a:gridCol w="2032000"/>
                <a:gridCol w="2032000"/>
              </a:tblGrid>
              <a:tr h="370840">
                <a:tc>
                  <a:txBody>
                    <a:bodyPr/>
                    <a:lstStyle/>
                    <a:p>
                      <a:endParaRPr lang="en-US" dirty="0"/>
                    </a:p>
                  </a:txBody>
                  <a:tcPr/>
                </a:tc>
                <a:tc>
                  <a:txBody>
                    <a:bodyPr/>
                    <a:lstStyle/>
                    <a:p>
                      <a:r>
                        <a:rPr lang="en-US" b="1" dirty="0" smtClean="0"/>
                        <a:t>A</a:t>
                      </a:r>
                      <a:endParaRPr lang="en-US" b="1" dirty="0"/>
                    </a:p>
                  </a:txBody>
                  <a:tcPr/>
                </a:tc>
                <a:tc>
                  <a:txBody>
                    <a:bodyPr/>
                    <a:lstStyle/>
                    <a:p>
                      <a:r>
                        <a:rPr lang="en-US" b="1" dirty="0" smtClean="0"/>
                        <a:t>B         </a:t>
                      </a:r>
                      <a:endParaRPr lang="en-US" b="1" dirty="0"/>
                    </a:p>
                  </a:txBody>
                  <a:tcPr/>
                </a:tc>
              </a:tr>
              <a:tr h="370840">
                <a:tc>
                  <a:txBody>
                    <a:bodyPr/>
                    <a:lstStyle/>
                    <a:p>
                      <a:r>
                        <a:rPr lang="en-US" b="1" dirty="0" smtClean="0"/>
                        <a:t>A</a:t>
                      </a:r>
                      <a:endParaRPr lang="en-US" b="1" dirty="0"/>
                    </a:p>
                  </a:txBody>
                  <a:tcPr/>
                </a:tc>
                <a:tc>
                  <a:txBody>
                    <a:bodyPr/>
                    <a:lstStyle/>
                    <a:p>
                      <a:r>
                        <a:rPr lang="en-US" dirty="0" smtClean="0"/>
                        <a:t>0.33</a:t>
                      </a:r>
                      <a:endParaRPr lang="en-US" dirty="0"/>
                    </a:p>
                  </a:txBody>
                  <a:tcPr/>
                </a:tc>
                <a:tc>
                  <a:txBody>
                    <a:bodyPr/>
                    <a:lstStyle/>
                    <a:p>
                      <a:r>
                        <a:rPr lang="en-US" dirty="0" smtClean="0"/>
                        <a:t>0.33</a:t>
                      </a:r>
                      <a:endParaRPr lang="en-US" dirty="0"/>
                    </a:p>
                  </a:txBody>
                  <a:tcPr/>
                </a:tc>
              </a:tr>
              <a:tr h="370840">
                <a:tc>
                  <a:txBody>
                    <a:bodyPr/>
                    <a:lstStyle/>
                    <a:p>
                      <a:r>
                        <a:rPr lang="en-US" b="1" dirty="0" smtClean="0"/>
                        <a:t>B</a:t>
                      </a:r>
                      <a:endParaRPr lang="en-US" b="1" dirty="0"/>
                    </a:p>
                  </a:txBody>
                  <a:tcPr/>
                </a:tc>
                <a:tc>
                  <a:txBody>
                    <a:bodyPr/>
                    <a:lstStyle/>
                    <a:p>
                      <a:r>
                        <a:rPr lang="en-US" dirty="0" smtClean="0"/>
                        <a:t>0.33</a:t>
                      </a:r>
                      <a:endParaRPr lang="en-US" dirty="0"/>
                    </a:p>
                  </a:txBody>
                  <a:tcPr/>
                </a:tc>
                <a:tc>
                  <a:txBody>
                    <a:bodyPr/>
                    <a:lstStyle/>
                    <a:p>
                      <a:r>
                        <a:rPr lang="en-US" dirty="0" smtClean="0"/>
                        <a:t>0.33</a:t>
                      </a:r>
                      <a:endParaRPr lang="en-US" dirty="0"/>
                    </a:p>
                  </a:txBody>
                  <a:tcPr/>
                </a:tc>
              </a:tr>
            </a:tbl>
          </a:graphicData>
        </a:graphic>
      </p:graphicFrame>
      <p:sp>
        <p:nvSpPr>
          <p:cNvPr id="10" name="TextBox 9"/>
          <p:cNvSpPr txBox="1"/>
          <p:nvPr/>
        </p:nvSpPr>
        <p:spPr>
          <a:xfrm>
            <a:off x="1691680" y="2998107"/>
            <a:ext cx="5976664" cy="369332"/>
          </a:xfrm>
          <a:prstGeom prst="rect">
            <a:avLst/>
          </a:prstGeom>
          <a:noFill/>
        </p:spPr>
        <p:txBody>
          <a:bodyPr wrap="square" rtlCol="0">
            <a:spAutoFit/>
          </a:bodyPr>
          <a:lstStyle/>
          <a:p>
            <a:pPr algn="ctr"/>
            <a:r>
              <a:rPr lang="en-US" b="1" dirty="0" smtClean="0"/>
              <a:t>Transition matrix</a:t>
            </a:r>
            <a:endParaRPr lang="en-US" b="1" dirty="0"/>
          </a:p>
        </p:txBody>
      </p:sp>
      <p:sp>
        <p:nvSpPr>
          <p:cNvPr id="11" name="TextBox 10"/>
          <p:cNvSpPr txBox="1"/>
          <p:nvPr/>
        </p:nvSpPr>
        <p:spPr>
          <a:xfrm>
            <a:off x="1691680" y="4572991"/>
            <a:ext cx="6120680" cy="369332"/>
          </a:xfrm>
          <a:prstGeom prst="rect">
            <a:avLst/>
          </a:prstGeom>
          <a:noFill/>
        </p:spPr>
        <p:txBody>
          <a:bodyPr wrap="square" rtlCol="0">
            <a:spAutoFit/>
          </a:bodyPr>
          <a:lstStyle/>
          <a:p>
            <a:pPr algn="ctr"/>
            <a:r>
              <a:rPr lang="en-US" i="1" dirty="0" smtClean="0">
                <a:solidFill>
                  <a:schemeClr val="accent5"/>
                </a:solidFill>
              </a:rPr>
              <a:t>Values are probabilities of that condition occurring</a:t>
            </a:r>
            <a:endParaRPr lang="en-US" i="1" dirty="0">
              <a:solidFill>
                <a:schemeClr val="accent5"/>
              </a:solidFill>
            </a:endParaRPr>
          </a:p>
        </p:txBody>
      </p:sp>
      <p:sp>
        <p:nvSpPr>
          <p:cNvPr id="13" name="Rectangle 12"/>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03756" y="44624"/>
            <a:ext cx="8101641" cy="1200329"/>
          </a:xfrm>
          <a:prstGeom prst="rect">
            <a:avLst/>
          </a:prstGeom>
          <a:noFill/>
        </p:spPr>
        <p:txBody>
          <a:bodyPr wrap="none" rtlCol="0">
            <a:spAutoFit/>
          </a:bodyPr>
          <a:lstStyle/>
          <a:p>
            <a:r>
              <a:rPr lang="en-GB" sz="3600" b="1" dirty="0"/>
              <a:t>Example efficiency estimation for SOA </a:t>
            </a:r>
            <a:r>
              <a:rPr lang="en-GB" sz="3600" b="1" dirty="0" smtClean="0"/>
              <a:t>(3)</a:t>
            </a:r>
            <a:endParaRPr lang="en-GB" sz="3600" b="1" dirty="0"/>
          </a:p>
          <a:p>
            <a:endParaRPr lang="en-GB" sz="3600" b="1" dirty="0"/>
          </a:p>
        </p:txBody>
      </p:sp>
      <p:cxnSp>
        <p:nvCxnSpPr>
          <p:cNvPr id="15" name="Straight Connector 14"/>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00507" y="1041986"/>
            <a:ext cx="7824192" cy="461665"/>
          </a:xfrm>
          <a:prstGeom prst="rect">
            <a:avLst/>
          </a:prstGeom>
          <a:noFill/>
        </p:spPr>
        <p:txBody>
          <a:bodyPr wrap="square" rtlCol="0">
            <a:spAutoFit/>
          </a:bodyPr>
          <a:lstStyle/>
          <a:p>
            <a:r>
              <a:rPr lang="en-GB" sz="2400" dirty="0" smtClean="0"/>
              <a:t>What if we change </a:t>
            </a:r>
            <a:r>
              <a:rPr lang="en-GB" sz="2400" smtClean="0"/>
              <a:t>the transition matrix for our stimuli?</a:t>
            </a:r>
            <a:endParaRPr lang="en-GB" sz="2400" dirty="0"/>
          </a:p>
        </p:txBody>
      </p:sp>
      <p:pic>
        <p:nvPicPr>
          <p:cNvPr id="17" name="Picture 6" descr="http://i.stack.imgur.com/OksE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0571" y="1923475"/>
            <a:ext cx="2177873" cy="1158011"/>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Rectangle 17"/>
          <p:cNvSpPr/>
          <p:nvPr/>
        </p:nvSpPr>
        <p:spPr>
          <a:xfrm>
            <a:off x="2274676" y="5589240"/>
            <a:ext cx="5177644" cy="954107"/>
          </a:xfrm>
          <a:prstGeom prst="rect">
            <a:avLst/>
          </a:prstGeom>
        </p:spPr>
        <p:txBody>
          <a:bodyPr wrap="square">
            <a:spAutoFit/>
          </a:bodyPr>
          <a:lstStyle/>
          <a:p>
            <a:pPr marL="285750" indent="-285750">
              <a:buFont typeface="Arial"/>
              <a:buChar char="•"/>
            </a:pPr>
            <a:endParaRPr lang="en-US" sz="2800" i="1" dirty="0"/>
          </a:p>
          <a:p>
            <a:r>
              <a:rPr lang="en-US" sz="2800" i="1" dirty="0" smtClean="0"/>
              <a:t>What is the most efficient SOA?</a:t>
            </a:r>
            <a:endParaRPr lang="en-US" sz="2800" i="1" dirty="0"/>
          </a:p>
        </p:txBody>
      </p:sp>
    </p:spTree>
    <p:extLst>
      <p:ext uri="{BB962C8B-B14F-4D97-AF65-F5344CB8AC3E}">
        <p14:creationId xmlns:p14="http://schemas.microsoft.com/office/powerpoint/2010/main" val="2962618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3756" y="44624"/>
            <a:ext cx="4292650" cy="646331"/>
          </a:xfrm>
          <a:prstGeom prst="rect">
            <a:avLst/>
          </a:prstGeom>
          <a:noFill/>
        </p:spPr>
        <p:txBody>
          <a:bodyPr wrap="none" rtlCol="0">
            <a:spAutoFit/>
          </a:bodyPr>
          <a:lstStyle/>
          <a:p>
            <a:r>
              <a:rPr lang="en-GB" sz="3600" b="1" dirty="0" smtClean="0"/>
              <a:t>Example block design</a:t>
            </a:r>
            <a:endParaRPr lang="en-GB" sz="3600" b="1" dirty="0"/>
          </a:p>
        </p:txBody>
      </p:sp>
      <p:sp>
        <p:nvSpPr>
          <p:cNvPr id="6" name="TextBox 5"/>
          <p:cNvSpPr txBox="1"/>
          <p:nvPr/>
        </p:nvSpPr>
        <p:spPr>
          <a:xfrm>
            <a:off x="437074" y="995244"/>
            <a:ext cx="8527414" cy="1569660"/>
          </a:xfrm>
          <a:prstGeom prst="rect">
            <a:avLst/>
          </a:prstGeom>
          <a:noFill/>
        </p:spPr>
        <p:txBody>
          <a:bodyPr wrap="square" rtlCol="0">
            <a:spAutoFit/>
          </a:bodyPr>
          <a:lstStyle/>
          <a:p>
            <a:pPr marL="285750" indent="-285750">
              <a:buFont typeface="Arial" charset="0"/>
              <a:buChar char="•"/>
            </a:pPr>
            <a:r>
              <a:rPr lang="en-US" sz="2400" dirty="0" smtClean="0"/>
              <a:t>Research question of interest: </a:t>
            </a:r>
            <a:r>
              <a:rPr lang="en-US" sz="2400" i="1" dirty="0" smtClean="0">
                <a:solidFill>
                  <a:schemeClr val="bg1">
                    <a:lumMod val="50000"/>
                  </a:schemeClr>
                </a:solidFill>
              </a:rPr>
              <a:t>is there a double dissociation between face and scene processing? </a:t>
            </a:r>
          </a:p>
          <a:p>
            <a:pPr marL="285750" indent="-285750">
              <a:buFont typeface="Arial" charset="0"/>
              <a:buChar char="•"/>
            </a:pPr>
            <a:r>
              <a:rPr lang="en-US" sz="2400" dirty="0" smtClean="0"/>
              <a:t>Stimuli for your experiment: </a:t>
            </a:r>
            <a:r>
              <a:rPr lang="en-US" sz="2400" i="1" dirty="0" smtClean="0">
                <a:solidFill>
                  <a:schemeClr val="bg1">
                    <a:lumMod val="50000"/>
                  </a:schemeClr>
                </a:solidFill>
              </a:rPr>
              <a:t>match for size, luminosity etc.</a:t>
            </a:r>
          </a:p>
          <a:p>
            <a:pPr marL="285750" indent="-285750">
              <a:buFont typeface="Arial" charset="0"/>
              <a:buChar char="•"/>
            </a:pPr>
            <a:r>
              <a:rPr lang="en-US" sz="2400" dirty="0" smtClean="0"/>
              <a:t>Contrasts of interest: </a:t>
            </a:r>
            <a:r>
              <a:rPr lang="en-US" sz="2400" i="1" dirty="0" smtClean="0">
                <a:solidFill>
                  <a:schemeClr val="bg1">
                    <a:lumMod val="50000"/>
                  </a:schemeClr>
                </a:solidFill>
              </a:rPr>
              <a:t>face vs scene</a:t>
            </a:r>
          </a:p>
        </p:txBody>
      </p:sp>
      <p:sp>
        <p:nvSpPr>
          <p:cNvPr id="9" name="Rectangle 8"/>
          <p:cNvSpPr/>
          <p:nvPr/>
        </p:nvSpPr>
        <p:spPr>
          <a:xfrm>
            <a:off x="2692172" y="6021288"/>
            <a:ext cx="4572000" cy="523220"/>
          </a:xfrm>
          <a:prstGeom prst="rect">
            <a:avLst/>
          </a:prstGeom>
        </p:spPr>
        <p:txBody>
          <a:bodyPr>
            <a:spAutoFit/>
          </a:bodyPr>
          <a:lstStyle/>
          <a:p>
            <a:pPr marL="285750" marR="0" lvl="0" indent="-285750" defTabSz="914400" eaLnBrk="1" fontAlgn="auto" latinLnBrk="0" hangingPunct="1">
              <a:lnSpc>
                <a:spcPct val="100000"/>
              </a:lnSpc>
              <a:spcBef>
                <a:spcPts val="0"/>
              </a:spcBef>
              <a:spcAft>
                <a:spcPts val="0"/>
              </a:spcAft>
              <a:buClrTx/>
              <a:buSzTx/>
              <a:buFont typeface="Arial" charset="0"/>
              <a:buNone/>
              <a:tabLst/>
              <a:defRPr/>
            </a:pPr>
            <a:r>
              <a:rPr lang="en-US" sz="2800" i="1" dirty="0" smtClean="0"/>
              <a:t>What about trial order? </a:t>
            </a:r>
            <a:endParaRPr lang="en-US" sz="2800" i="1" dirty="0"/>
          </a:p>
        </p:txBody>
      </p:sp>
      <p:cxnSp>
        <p:nvCxnSpPr>
          <p:cNvPr id="12" name="Straight Connector 11"/>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7" name="Picture 8" descr="mage result for black and white scenes psychology stimulus  set"/>
          <p:cNvPicPr>
            <a:picLocks noChangeAspect="1" noChangeArrowheads="1"/>
          </p:cNvPicPr>
          <p:nvPr/>
        </p:nvPicPr>
        <p:blipFill rotWithShape="1">
          <a:blip r:embed="rId3">
            <a:extLst>
              <a:ext uri="{28A0092B-C50C-407E-A947-70E740481C1C}">
                <a14:useLocalDpi xmlns:a14="http://schemas.microsoft.com/office/drawing/2010/main" val="0"/>
              </a:ext>
            </a:extLst>
          </a:blip>
          <a:srcRect t="23857" r="60277" b="49866"/>
          <a:stretch/>
        </p:blipFill>
        <p:spPr bwMode="auto">
          <a:xfrm>
            <a:off x="6493608" y="4335367"/>
            <a:ext cx="1490011" cy="12258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mage result for black and white scenes psychology stimulus  set"/>
          <p:cNvPicPr>
            <a:picLocks noChangeAspect="1" noChangeArrowheads="1"/>
          </p:cNvPicPr>
          <p:nvPr/>
        </p:nvPicPr>
        <p:blipFill rotWithShape="1">
          <a:blip r:embed="rId4">
            <a:extLst>
              <a:ext uri="{28A0092B-C50C-407E-A947-70E740481C1C}">
                <a14:useLocalDpi xmlns:a14="http://schemas.microsoft.com/office/drawing/2010/main" val="0"/>
              </a:ext>
            </a:extLst>
          </a:blip>
          <a:srcRect l="53428" t="2529" r="1921" b="49868"/>
          <a:stretch/>
        </p:blipFill>
        <p:spPr bwMode="auto">
          <a:xfrm>
            <a:off x="4846648" y="4427811"/>
            <a:ext cx="1462649" cy="105921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mage result for black and white scenes psychology stimulus  set"/>
          <p:cNvPicPr>
            <a:picLocks noChangeAspect="1" noChangeArrowheads="1"/>
          </p:cNvPicPr>
          <p:nvPr/>
        </p:nvPicPr>
        <p:blipFill rotWithShape="1">
          <a:blip r:embed="rId5">
            <a:extLst>
              <a:ext uri="{28A0092B-C50C-407E-A947-70E740481C1C}">
                <a14:useLocalDpi xmlns:a14="http://schemas.microsoft.com/office/drawing/2010/main" val="0"/>
              </a:ext>
            </a:extLst>
          </a:blip>
          <a:srcRect l="56831" t="3360" r="3519" b="54320"/>
          <a:stretch/>
        </p:blipFill>
        <p:spPr bwMode="auto">
          <a:xfrm>
            <a:off x="4829624" y="3183239"/>
            <a:ext cx="1462649" cy="107261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mage result for black and white scenes psychology stimulus  set"/>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59512" b="75687"/>
          <a:stretch/>
        </p:blipFill>
        <p:spPr bwMode="auto">
          <a:xfrm>
            <a:off x="6493608" y="3189394"/>
            <a:ext cx="1490011" cy="111280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mage result for black and white face psychology stimulus  set"/>
          <p:cNvPicPr>
            <a:picLocks noChangeAspect="1" noChangeArrowheads="1"/>
          </p:cNvPicPr>
          <p:nvPr/>
        </p:nvPicPr>
        <p:blipFill rotWithShape="1">
          <a:blip r:embed="rId6">
            <a:extLst>
              <a:ext uri="{28A0092B-C50C-407E-A947-70E740481C1C}">
                <a14:useLocalDpi xmlns:a14="http://schemas.microsoft.com/office/drawing/2010/main" val="0"/>
              </a:ext>
            </a:extLst>
          </a:blip>
          <a:srcRect l="75200" t="24883" b="50125"/>
          <a:stretch/>
        </p:blipFill>
        <p:spPr bwMode="auto">
          <a:xfrm>
            <a:off x="955362" y="3183239"/>
            <a:ext cx="1145758" cy="115456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mage result for black and white face psychology stimulus  set"/>
          <p:cNvPicPr>
            <a:picLocks noChangeAspect="1" noChangeArrowheads="1"/>
          </p:cNvPicPr>
          <p:nvPr/>
        </p:nvPicPr>
        <p:blipFill rotWithShape="1">
          <a:blip r:embed="rId6">
            <a:extLst>
              <a:ext uri="{28A0092B-C50C-407E-A947-70E740481C1C}">
                <a14:useLocalDpi xmlns:a14="http://schemas.microsoft.com/office/drawing/2010/main" val="0"/>
              </a:ext>
            </a:extLst>
          </a:blip>
          <a:srcRect l="49280" r="25025" b="75245"/>
          <a:stretch/>
        </p:blipFill>
        <p:spPr bwMode="auto">
          <a:xfrm>
            <a:off x="2245136" y="3183239"/>
            <a:ext cx="1205835" cy="116177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4" descr="mage result for black and white face psychology stimulus  set"/>
          <p:cNvPicPr>
            <a:picLocks noChangeAspect="1" noChangeArrowheads="1"/>
          </p:cNvPicPr>
          <p:nvPr/>
        </p:nvPicPr>
        <p:blipFill rotWithShape="1">
          <a:blip r:embed="rId6">
            <a:extLst>
              <a:ext uri="{28A0092B-C50C-407E-A947-70E740481C1C}">
                <a14:useLocalDpi xmlns:a14="http://schemas.microsoft.com/office/drawing/2010/main" val="0"/>
              </a:ext>
            </a:extLst>
          </a:blip>
          <a:srcRect l="24753" t="24181" r="50004" b="49215"/>
          <a:stretch/>
        </p:blipFill>
        <p:spPr bwMode="auto">
          <a:xfrm>
            <a:off x="966873" y="4407375"/>
            <a:ext cx="1185075" cy="124902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mage result for black and white face psychology stimulus  set"/>
          <p:cNvPicPr>
            <a:picLocks noChangeAspect="1" noChangeArrowheads="1"/>
          </p:cNvPicPr>
          <p:nvPr/>
        </p:nvPicPr>
        <p:blipFill rotWithShape="1">
          <a:blip r:embed="rId6">
            <a:extLst>
              <a:ext uri="{28A0092B-C50C-407E-A947-70E740481C1C}">
                <a14:useLocalDpi xmlns:a14="http://schemas.microsoft.com/office/drawing/2010/main" val="0"/>
              </a:ext>
            </a:extLst>
          </a:blip>
          <a:srcRect l="24753" t="49346" r="50463" b="23787"/>
          <a:stretch/>
        </p:blipFill>
        <p:spPr bwMode="auto">
          <a:xfrm>
            <a:off x="2298048" y="4407375"/>
            <a:ext cx="1171224" cy="126967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741080" y="2651036"/>
            <a:ext cx="1770110" cy="523220"/>
          </a:xfrm>
          <a:prstGeom prst="rect">
            <a:avLst/>
          </a:prstGeom>
          <a:noFill/>
        </p:spPr>
        <p:txBody>
          <a:bodyPr wrap="square" rtlCol="0">
            <a:spAutoFit/>
          </a:bodyPr>
          <a:lstStyle/>
          <a:p>
            <a:r>
              <a:rPr lang="en-US" sz="2800" b="1" dirty="0" smtClean="0">
                <a:solidFill>
                  <a:srgbClr val="FFC000"/>
                </a:solidFill>
              </a:rPr>
              <a:t>Faces</a:t>
            </a:r>
            <a:endParaRPr lang="en-US" sz="2800" b="1" dirty="0">
              <a:solidFill>
                <a:srgbClr val="FFC000"/>
              </a:solidFill>
            </a:endParaRPr>
          </a:p>
        </p:txBody>
      </p:sp>
      <p:sp>
        <p:nvSpPr>
          <p:cNvPr id="36" name="TextBox 35"/>
          <p:cNvSpPr txBox="1"/>
          <p:nvPr/>
        </p:nvSpPr>
        <p:spPr>
          <a:xfrm>
            <a:off x="5701520" y="2636912"/>
            <a:ext cx="1562652" cy="523220"/>
          </a:xfrm>
          <a:prstGeom prst="rect">
            <a:avLst/>
          </a:prstGeom>
          <a:noFill/>
        </p:spPr>
        <p:txBody>
          <a:bodyPr wrap="square" rtlCol="0">
            <a:spAutoFit/>
          </a:bodyPr>
          <a:lstStyle/>
          <a:p>
            <a:r>
              <a:rPr lang="en-US" sz="2800" b="1" dirty="0" smtClean="0">
                <a:solidFill>
                  <a:schemeClr val="tx2">
                    <a:lumMod val="60000"/>
                    <a:lumOff val="40000"/>
                  </a:schemeClr>
                </a:solidFill>
              </a:rPr>
              <a:t>Scenes</a:t>
            </a:r>
          </a:p>
        </p:txBody>
      </p:sp>
    </p:spTree>
    <p:extLst>
      <p:ext uri="{BB962C8B-B14F-4D97-AF65-F5344CB8AC3E}">
        <p14:creationId xmlns:p14="http://schemas.microsoft.com/office/powerpoint/2010/main" val="3341476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482" t="15488" r="-482" b="1335"/>
          <a:stretch/>
        </p:blipFill>
        <p:spPr>
          <a:xfrm>
            <a:off x="2709084" y="1539306"/>
            <a:ext cx="3851662" cy="3467605"/>
          </a:xfrm>
          <a:prstGeom prst="rect">
            <a:avLst/>
          </a:prstGeom>
        </p:spPr>
      </p:pic>
      <p:sp>
        <p:nvSpPr>
          <p:cNvPr id="7" name="Line 7"/>
          <p:cNvSpPr>
            <a:spLocks noChangeShapeType="1"/>
          </p:cNvSpPr>
          <p:nvPr/>
        </p:nvSpPr>
        <p:spPr bwMode="auto">
          <a:xfrm flipH="1">
            <a:off x="3488061" y="1772816"/>
            <a:ext cx="245679" cy="806233"/>
          </a:xfrm>
          <a:prstGeom prst="line">
            <a:avLst/>
          </a:prstGeom>
          <a:noFill/>
          <a:ln w="12700">
            <a:solidFill>
              <a:srgbClr val="FF0000"/>
            </a:solidFill>
            <a:round/>
            <a:headEnd/>
            <a:tailEnd type="triangle" w="med" len="med"/>
          </a:ln>
          <a:effectLst/>
        </p:spPr>
        <p:txBody>
          <a:bodyPr wrap="none" anchor="ctr"/>
          <a:lstStyle/>
          <a:p>
            <a:endParaRPr lang="en-GB">
              <a:solidFill>
                <a:srgbClr val="FF0000"/>
              </a:solidFill>
            </a:endParaRPr>
          </a:p>
        </p:txBody>
      </p:sp>
      <p:sp>
        <p:nvSpPr>
          <p:cNvPr id="10" name="Line 9"/>
          <p:cNvSpPr>
            <a:spLocks noChangeShapeType="1"/>
          </p:cNvSpPr>
          <p:nvPr/>
        </p:nvSpPr>
        <p:spPr bwMode="auto">
          <a:xfrm flipH="1">
            <a:off x="5075126" y="3339506"/>
            <a:ext cx="936626" cy="431800"/>
          </a:xfrm>
          <a:prstGeom prst="line">
            <a:avLst/>
          </a:prstGeom>
          <a:noFill/>
          <a:ln w="12700">
            <a:solidFill>
              <a:srgbClr val="FF0000"/>
            </a:solidFill>
            <a:round/>
            <a:headEnd/>
            <a:tailEnd type="triangle" w="med" len="med"/>
          </a:ln>
          <a:effectLst/>
        </p:spPr>
        <p:txBody>
          <a:bodyPr wrap="none" anchor="ctr"/>
          <a:lstStyle/>
          <a:p>
            <a:endParaRPr lang="en-GB">
              <a:solidFill>
                <a:srgbClr val="FF0000"/>
              </a:solidFill>
            </a:endParaRPr>
          </a:p>
        </p:txBody>
      </p:sp>
      <p:sp>
        <p:nvSpPr>
          <p:cNvPr id="11" name="Text Box 8"/>
          <p:cNvSpPr txBox="1">
            <a:spLocks noChangeArrowheads="1"/>
          </p:cNvSpPr>
          <p:nvPr/>
        </p:nvSpPr>
        <p:spPr bwMode="auto">
          <a:xfrm>
            <a:off x="5950301" y="3051142"/>
            <a:ext cx="781133" cy="369332"/>
          </a:xfrm>
          <a:prstGeom prst="rect">
            <a:avLst/>
          </a:prstGeom>
          <a:noFill/>
          <a:ln w="12700">
            <a:noFill/>
            <a:miter lim="800000"/>
            <a:headEnd/>
            <a:tailEnd/>
          </a:ln>
          <a:effectLst/>
        </p:spPr>
        <p:txBody>
          <a:bodyPr wrap="none">
            <a:spAutoFit/>
          </a:bodyPr>
          <a:lstStyle/>
          <a:p>
            <a:r>
              <a:rPr lang="en-GB" sz="1800" dirty="0" smtClean="0">
                <a:solidFill>
                  <a:srgbClr val="FF0000"/>
                </a:solidFill>
              </a:rPr>
              <a:t>(</a:t>
            </a:r>
            <a:r>
              <a:rPr lang="en-GB" sz="1800" dirty="0">
                <a:solidFill>
                  <a:srgbClr val="FF0000"/>
                </a:solidFill>
              </a:rPr>
              <a:t>A+B)</a:t>
            </a:r>
            <a:endParaRPr lang="en-GB" dirty="0">
              <a:solidFill>
                <a:srgbClr val="FF0000"/>
              </a:solidFill>
            </a:endParaRPr>
          </a:p>
        </p:txBody>
      </p:sp>
      <p:sp>
        <p:nvSpPr>
          <p:cNvPr id="12" name="Text Box 6"/>
          <p:cNvSpPr txBox="1">
            <a:spLocks noChangeArrowheads="1"/>
          </p:cNvSpPr>
          <p:nvPr/>
        </p:nvSpPr>
        <p:spPr bwMode="auto">
          <a:xfrm>
            <a:off x="3370581" y="1340768"/>
            <a:ext cx="723200" cy="369332"/>
          </a:xfrm>
          <a:prstGeom prst="rect">
            <a:avLst/>
          </a:prstGeom>
          <a:noFill/>
          <a:ln w="12700">
            <a:noFill/>
            <a:miter lim="800000"/>
            <a:headEnd/>
            <a:tailEnd/>
          </a:ln>
          <a:effectLst/>
        </p:spPr>
        <p:txBody>
          <a:bodyPr wrap="none">
            <a:spAutoFit/>
          </a:bodyPr>
          <a:lstStyle/>
          <a:p>
            <a:r>
              <a:rPr lang="en-GB" sz="1800" dirty="0" smtClean="0">
                <a:solidFill>
                  <a:srgbClr val="FF0000"/>
                </a:solidFill>
              </a:rPr>
              <a:t>(A-B)</a:t>
            </a:r>
            <a:endParaRPr lang="en-GB" dirty="0">
              <a:solidFill>
                <a:srgbClr val="FF0000"/>
              </a:solidFill>
            </a:endParaRPr>
          </a:p>
        </p:txBody>
      </p:sp>
      <p:sp>
        <p:nvSpPr>
          <p:cNvPr id="13" name="TextBox 12"/>
          <p:cNvSpPr txBox="1"/>
          <p:nvPr/>
        </p:nvSpPr>
        <p:spPr>
          <a:xfrm>
            <a:off x="4130859" y="4923682"/>
            <a:ext cx="1008112" cy="369332"/>
          </a:xfrm>
          <a:prstGeom prst="rect">
            <a:avLst/>
          </a:prstGeom>
          <a:solidFill>
            <a:schemeClr val="bg1"/>
          </a:solidFill>
        </p:spPr>
        <p:txBody>
          <a:bodyPr wrap="square" rtlCol="0">
            <a:spAutoFit/>
          </a:bodyPr>
          <a:lstStyle/>
          <a:p>
            <a:r>
              <a:rPr lang="en-US" dirty="0" smtClean="0"/>
              <a:t>SOA (s)</a:t>
            </a:r>
            <a:endParaRPr lang="en-US" dirty="0"/>
          </a:p>
        </p:txBody>
      </p:sp>
      <p:sp>
        <p:nvSpPr>
          <p:cNvPr id="14" name="TextBox 13"/>
          <p:cNvSpPr txBox="1"/>
          <p:nvPr/>
        </p:nvSpPr>
        <p:spPr>
          <a:xfrm rot="16200000">
            <a:off x="1838019" y="2684341"/>
            <a:ext cx="1372798" cy="369332"/>
          </a:xfrm>
          <a:prstGeom prst="rect">
            <a:avLst/>
          </a:prstGeom>
          <a:noFill/>
        </p:spPr>
        <p:txBody>
          <a:bodyPr wrap="square" rtlCol="0">
            <a:spAutoFit/>
          </a:bodyPr>
          <a:lstStyle/>
          <a:p>
            <a:r>
              <a:rPr lang="en-US" dirty="0" smtClean="0"/>
              <a:t>Efficiency</a:t>
            </a:r>
            <a:endParaRPr lang="en-US" dirty="0"/>
          </a:p>
        </p:txBody>
      </p:sp>
      <p:sp>
        <p:nvSpPr>
          <p:cNvPr id="17" name="TextBox 16"/>
          <p:cNvSpPr txBox="1"/>
          <p:nvPr/>
        </p:nvSpPr>
        <p:spPr>
          <a:xfrm>
            <a:off x="3808756" y="5373216"/>
            <a:ext cx="5304786" cy="707886"/>
          </a:xfrm>
          <a:prstGeom prst="rect">
            <a:avLst/>
          </a:prstGeom>
          <a:noFill/>
        </p:spPr>
        <p:txBody>
          <a:bodyPr wrap="none" rtlCol="0">
            <a:spAutoFit/>
          </a:bodyPr>
          <a:lstStyle/>
          <a:p>
            <a:r>
              <a:rPr lang="en-GB" sz="2000" dirty="0" smtClean="0"/>
              <a:t>With the addition of null events the optimal SOA </a:t>
            </a:r>
          </a:p>
          <a:p>
            <a:r>
              <a:rPr lang="en-GB" sz="2000" dirty="0"/>
              <a:t>i</a:t>
            </a:r>
            <a:r>
              <a:rPr lang="en-GB" sz="2000" dirty="0" smtClean="0"/>
              <a:t>s roughly matched for the two contrasts.</a:t>
            </a:r>
            <a:endParaRPr lang="en-GB" sz="2000" dirty="0"/>
          </a:p>
        </p:txBody>
      </p:sp>
      <p:sp>
        <p:nvSpPr>
          <p:cNvPr id="18" name="TextBox 17"/>
          <p:cNvSpPr txBox="1"/>
          <p:nvPr/>
        </p:nvSpPr>
        <p:spPr>
          <a:xfrm>
            <a:off x="363579" y="5234426"/>
            <a:ext cx="2364558" cy="707886"/>
          </a:xfrm>
          <a:prstGeom prst="rect">
            <a:avLst/>
          </a:prstGeom>
          <a:noFill/>
        </p:spPr>
        <p:txBody>
          <a:bodyPr wrap="none" rtlCol="0">
            <a:spAutoFit/>
          </a:bodyPr>
          <a:lstStyle/>
          <a:p>
            <a:r>
              <a:rPr lang="en-GB" sz="2000" dirty="0"/>
              <a:t>O</a:t>
            </a:r>
            <a:r>
              <a:rPr lang="en-GB" sz="2000" dirty="0" smtClean="0"/>
              <a:t>ptimal </a:t>
            </a:r>
            <a:r>
              <a:rPr lang="en-GB" sz="2000" dirty="0"/>
              <a:t>efficiency</a:t>
            </a:r>
            <a:endParaRPr lang="en-GB" sz="2000" dirty="0" smtClean="0"/>
          </a:p>
          <a:p>
            <a:r>
              <a:rPr lang="en-GB" sz="2000" dirty="0" smtClean="0"/>
              <a:t>A+B: </a:t>
            </a:r>
            <a:r>
              <a:rPr lang="en-GB" sz="2000" dirty="0" smtClean="0">
                <a:sym typeface="Wingdings" panose="05000000000000000000" pitchFamily="2" charset="2"/>
              </a:rPr>
              <a:t>0s</a:t>
            </a:r>
            <a:r>
              <a:rPr lang="en-GB" sz="2000" dirty="0" smtClean="0"/>
              <a:t>,  A-B: </a:t>
            </a:r>
            <a:r>
              <a:rPr lang="en-GB" sz="2000" dirty="0" smtClean="0">
                <a:sym typeface="Wingdings" panose="05000000000000000000" pitchFamily="2" charset="2"/>
              </a:rPr>
              <a:t></a:t>
            </a:r>
            <a:r>
              <a:rPr lang="en-GB" sz="2000" dirty="0" smtClean="0"/>
              <a:t>0s</a:t>
            </a:r>
            <a:endParaRPr lang="en-GB" sz="2000" dirty="0"/>
          </a:p>
        </p:txBody>
      </p:sp>
      <p:sp>
        <p:nvSpPr>
          <p:cNvPr id="19" name="Right Arrow 18"/>
          <p:cNvSpPr/>
          <p:nvPr/>
        </p:nvSpPr>
        <p:spPr>
          <a:xfrm>
            <a:off x="2885942" y="5588369"/>
            <a:ext cx="882741" cy="349007"/>
          </a:xfrm>
          <a:prstGeom prst="right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135171" y="6195182"/>
            <a:ext cx="5185431" cy="523220"/>
          </a:xfrm>
          <a:prstGeom prst="rect">
            <a:avLst/>
          </a:prstGeom>
        </p:spPr>
        <p:txBody>
          <a:bodyPr wrap="square">
            <a:spAutoFit/>
          </a:bodyPr>
          <a:lstStyle/>
          <a:p>
            <a:r>
              <a:rPr lang="en-GB" sz="2800" i="1" dirty="0" smtClean="0"/>
              <a:t>Should we just use SOAs of 0s?</a:t>
            </a:r>
            <a:endParaRPr lang="en-GB" sz="2800" i="1" dirty="0"/>
          </a:p>
        </p:txBody>
      </p:sp>
      <p:sp>
        <p:nvSpPr>
          <p:cNvPr id="21" name="Rectangle 20"/>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03756" y="44624"/>
            <a:ext cx="8101641" cy="1200329"/>
          </a:xfrm>
          <a:prstGeom prst="rect">
            <a:avLst/>
          </a:prstGeom>
          <a:noFill/>
        </p:spPr>
        <p:txBody>
          <a:bodyPr wrap="none" rtlCol="0">
            <a:spAutoFit/>
          </a:bodyPr>
          <a:lstStyle/>
          <a:p>
            <a:r>
              <a:rPr lang="en-GB" sz="3600" b="1" dirty="0"/>
              <a:t>Example efficiency estimation for SOA </a:t>
            </a:r>
            <a:r>
              <a:rPr lang="en-GB" sz="3600" b="1" dirty="0" smtClean="0"/>
              <a:t>(4)</a:t>
            </a:r>
            <a:endParaRPr lang="en-GB" sz="3600" b="1" dirty="0"/>
          </a:p>
          <a:p>
            <a:endParaRPr lang="en-GB" sz="3600" b="1" dirty="0"/>
          </a:p>
        </p:txBody>
      </p:sp>
      <p:cxnSp>
        <p:nvCxnSpPr>
          <p:cNvPr id="23" name="Straight Connector 22"/>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11774" y="898646"/>
            <a:ext cx="8832226" cy="400110"/>
          </a:xfrm>
          <a:prstGeom prst="rect">
            <a:avLst/>
          </a:prstGeom>
          <a:noFill/>
        </p:spPr>
        <p:txBody>
          <a:bodyPr wrap="none" rtlCol="0">
            <a:spAutoFit/>
          </a:bodyPr>
          <a:lstStyle/>
          <a:p>
            <a:r>
              <a:rPr lang="en-US" sz="2000" dirty="0" smtClean="0"/>
              <a:t>Given two contrasts of interests, estimate the design efficiency for a range of SOAs:</a:t>
            </a:r>
            <a:endParaRPr lang="en-US" sz="2000" dirty="0"/>
          </a:p>
        </p:txBody>
      </p:sp>
    </p:spTree>
    <p:extLst>
      <p:ext uri="{BB962C8B-B14F-4D97-AF65-F5344CB8AC3E}">
        <p14:creationId xmlns:p14="http://schemas.microsoft.com/office/powerpoint/2010/main" val="15166432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7831" y="1071018"/>
            <a:ext cx="7990593" cy="1631216"/>
          </a:xfrm>
          <a:prstGeom prst="rect">
            <a:avLst/>
          </a:prstGeom>
          <a:noFill/>
        </p:spPr>
        <p:txBody>
          <a:bodyPr wrap="square" rtlCol="0">
            <a:spAutoFit/>
          </a:bodyPr>
          <a:lstStyle/>
          <a:p>
            <a:r>
              <a:rPr lang="en-GB" sz="2000" dirty="0" smtClean="0"/>
              <a:t>If the IRs sum in a linear manner then we are OK! </a:t>
            </a:r>
          </a:p>
          <a:p>
            <a:r>
              <a:rPr lang="en-GB" sz="2000" dirty="0" smtClean="0"/>
              <a:t>But at short SOAs we get non-</a:t>
            </a:r>
            <a:r>
              <a:rPr lang="en-GB" sz="2000" dirty="0" err="1" smtClean="0"/>
              <a:t>linearities</a:t>
            </a:r>
            <a:r>
              <a:rPr lang="en-GB" sz="2000" dirty="0" smtClean="0"/>
              <a:t> in the data (saturation effects). </a:t>
            </a:r>
          </a:p>
          <a:p>
            <a:endParaRPr lang="en-GB" sz="2000" dirty="0"/>
          </a:p>
          <a:p>
            <a:r>
              <a:rPr lang="en-GB" sz="2000" dirty="0" smtClean="0"/>
              <a:t>Assume linear summation of BOLD response, up to a certain temporal proximity of event </a:t>
            </a:r>
            <a:endParaRPr lang="en-GB" sz="20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140" t="20651" r="48225" b="37890"/>
          <a:stretch/>
        </p:blipFill>
        <p:spPr bwMode="auto">
          <a:xfrm>
            <a:off x="179512" y="2636912"/>
            <a:ext cx="4464496" cy="3073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1114763" y="3329290"/>
            <a:ext cx="1412566" cy="369332"/>
          </a:xfrm>
          <a:prstGeom prst="rect">
            <a:avLst/>
          </a:prstGeom>
          <a:noFill/>
        </p:spPr>
        <p:txBody>
          <a:bodyPr wrap="none" rtlCol="0">
            <a:spAutoFit/>
          </a:bodyPr>
          <a:lstStyle/>
          <a:p>
            <a:r>
              <a:rPr lang="en-GB" dirty="0" smtClean="0">
                <a:solidFill>
                  <a:srgbClr val="00B0F0"/>
                </a:solidFill>
              </a:rPr>
              <a:t>Linear model</a:t>
            </a:r>
            <a:endParaRPr lang="en-GB" dirty="0">
              <a:solidFill>
                <a:srgbClr val="00B0F0"/>
              </a:solidFill>
            </a:endParaRPr>
          </a:p>
        </p:txBody>
      </p:sp>
      <p:cxnSp>
        <p:nvCxnSpPr>
          <p:cNvPr id="6" name="Straight Arrow Connector 5"/>
          <p:cNvCxnSpPr/>
          <p:nvPr/>
        </p:nvCxnSpPr>
        <p:spPr>
          <a:xfrm flipH="1">
            <a:off x="1151860" y="3659161"/>
            <a:ext cx="683836" cy="288032"/>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864196" y="4307233"/>
            <a:ext cx="1987724" cy="646331"/>
          </a:xfrm>
          <a:prstGeom prst="rect">
            <a:avLst/>
          </a:prstGeom>
          <a:noFill/>
        </p:spPr>
        <p:txBody>
          <a:bodyPr wrap="none" rtlCol="0">
            <a:spAutoFit/>
          </a:bodyPr>
          <a:lstStyle/>
          <a:p>
            <a:r>
              <a:rPr lang="en-GB" dirty="0" smtClean="0">
                <a:solidFill>
                  <a:srgbClr val="00B0F0"/>
                </a:solidFill>
              </a:rPr>
              <a:t>Non linear data </a:t>
            </a:r>
          </a:p>
          <a:p>
            <a:r>
              <a:rPr lang="en-GB" dirty="0" smtClean="0">
                <a:solidFill>
                  <a:srgbClr val="00B0F0"/>
                </a:solidFill>
              </a:rPr>
              <a:t>(‘saturation effect’)</a:t>
            </a:r>
            <a:endParaRPr lang="en-GB" dirty="0">
              <a:solidFill>
                <a:srgbClr val="00B0F0"/>
              </a:solidFill>
            </a:endParaRPr>
          </a:p>
        </p:txBody>
      </p:sp>
      <p:cxnSp>
        <p:nvCxnSpPr>
          <p:cNvPr id="10" name="Straight Arrow Connector 9"/>
          <p:cNvCxnSpPr/>
          <p:nvPr/>
        </p:nvCxnSpPr>
        <p:spPr>
          <a:xfrm flipH="1">
            <a:off x="1251250" y="4595265"/>
            <a:ext cx="584446" cy="184666"/>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61616" y="2991332"/>
            <a:ext cx="4176464" cy="2246769"/>
          </a:xfrm>
          <a:prstGeom prst="rect">
            <a:avLst/>
          </a:prstGeom>
          <a:noFill/>
        </p:spPr>
        <p:txBody>
          <a:bodyPr wrap="square" rtlCol="0">
            <a:spAutoFit/>
          </a:bodyPr>
          <a:lstStyle/>
          <a:p>
            <a:pPr algn="ctr"/>
            <a:r>
              <a:rPr lang="en-GB" sz="2000" dirty="0" smtClean="0"/>
              <a:t>Linear model is good until SOAs of &lt;1s-2s</a:t>
            </a:r>
          </a:p>
          <a:p>
            <a:pPr algn="ctr"/>
            <a:endParaRPr lang="en-GB" sz="2000" dirty="0"/>
          </a:p>
          <a:p>
            <a:pPr algn="ctr"/>
            <a:r>
              <a:rPr lang="en-GB" sz="2000" dirty="0" smtClean="0"/>
              <a:t>Trade off between packing more events in and having nonlinear saturation effects which are not modelled. </a:t>
            </a:r>
            <a:endParaRPr lang="en-GB" sz="2000" dirty="0"/>
          </a:p>
        </p:txBody>
      </p:sp>
      <p:sp>
        <p:nvSpPr>
          <p:cNvPr id="7" name="TextBox 6"/>
          <p:cNvSpPr txBox="1"/>
          <p:nvPr/>
        </p:nvSpPr>
        <p:spPr>
          <a:xfrm>
            <a:off x="151807" y="5855830"/>
            <a:ext cx="1925912" cy="369332"/>
          </a:xfrm>
          <a:prstGeom prst="rect">
            <a:avLst/>
          </a:prstGeom>
          <a:noFill/>
        </p:spPr>
        <p:txBody>
          <a:bodyPr wrap="none" rtlCol="0">
            <a:spAutoFit/>
          </a:bodyPr>
          <a:lstStyle/>
          <a:p>
            <a:r>
              <a:rPr lang="en-GB" i="1" dirty="0" err="1" smtClean="0"/>
              <a:t>Friston</a:t>
            </a:r>
            <a:r>
              <a:rPr lang="en-GB" i="1" dirty="0" smtClean="0"/>
              <a:t> et al., 1999</a:t>
            </a:r>
            <a:endParaRPr lang="en-GB" i="1" dirty="0"/>
          </a:p>
        </p:txBody>
      </p:sp>
      <p:sp>
        <p:nvSpPr>
          <p:cNvPr id="14" name="Rectangle 13"/>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03756" y="44624"/>
            <a:ext cx="7492820" cy="646331"/>
          </a:xfrm>
          <a:prstGeom prst="rect">
            <a:avLst/>
          </a:prstGeom>
          <a:noFill/>
        </p:spPr>
        <p:txBody>
          <a:bodyPr wrap="none" rtlCol="0">
            <a:spAutoFit/>
          </a:bodyPr>
          <a:lstStyle/>
          <a:p>
            <a:r>
              <a:rPr lang="en-GB" sz="3600" b="1" dirty="0" smtClean="0"/>
              <a:t>Considering non-linear effects for SOA</a:t>
            </a:r>
            <a:endParaRPr lang="en-GB" sz="3600" b="1" dirty="0"/>
          </a:p>
        </p:txBody>
      </p:sp>
      <p:cxnSp>
        <p:nvCxnSpPr>
          <p:cNvPr id="16" name="Straight Connector 15"/>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20985" y="5540359"/>
            <a:ext cx="2073645" cy="369332"/>
          </a:xfrm>
          <a:prstGeom prst="rect">
            <a:avLst/>
          </a:prstGeom>
          <a:solidFill>
            <a:schemeClr val="bg1"/>
          </a:solidFill>
        </p:spPr>
        <p:txBody>
          <a:bodyPr wrap="none" rtlCol="0">
            <a:spAutoFit/>
          </a:bodyPr>
          <a:lstStyle/>
          <a:p>
            <a:r>
              <a:rPr lang="en-US" smtClean="0"/>
              <a:t>               SOA </a:t>
            </a:r>
            <a:r>
              <a:rPr lang="en-US" dirty="0" smtClean="0"/>
              <a:t>(</a:t>
            </a:r>
            <a:r>
              <a:rPr lang="en-US" smtClean="0"/>
              <a:t>s)        </a:t>
            </a:r>
            <a:endParaRPr lang="en-US" dirty="0"/>
          </a:p>
        </p:txBody>
      </p:sp>
      <p:sp>
        <p:nvSpPr>
          <p:cNvPr id="17" name="TextBox 16"/>
          <p:cNvSpPr txBox="1"/>
          <p:nvPr/>
        </p:nvSpPr>
        <p:spPr>
          <a:xfrm rot="16200000">
            <a:off x="-1145291" y="4016728"/>
            <a:ext cx="2935932" cy="369332"/>
          </a:xfrm>
          <a:prstGeom prst="rect">
            <a:avLst/>
          </a:prstGeom>
          <a:solidFill>
            <a:schemeClr val="bg1"/>
          </a:solidFill>
        </p:spPr>
        <p:txBody>
          <a:bodyPr wrap="none" rtlCol="0">
            <a:spAutoFit/>
          </a:bodyPr>
          <a:lstStyle/>
          <a:p>
            <a:r>
              <a:rPr lang="en-US" dirty="0" smtClean="0"/>
              <a:t>Average response </a:t>
            </a:r>
            <a:r>
              <a:rPr lang="en-US" smtClean="0"/>
              <a:t>to stimulus</a:t>
            </a:r>
            <a:endParaRPr lang="en-US" dirty="0"/>
          </a:p>
        </p:txBody>
      </p:sp>
      <p:sp>
        <p:nvSpPr>
          <p:cNvPr id="8" name="TextBox 7"/>
          <p:cNvSpPr txBox="1"/>
          <p:nvPr/>
        </p:nvSpPr>
        <p:spPr>
          <a:xfrm>
            <a:off x="1324767" y="6286520"/>
            <a:ext cx="6371809" cy="461665"/>
          </a:xfrm>
          <a:prstGeom prst="rect">
            <a:avLst/>
          </a:prstGeom>
          <a:noFill/>
        </p:spPr>
        <p:txBody>
          <a:bodyPr wrap="none" rtlCol="0">
            <a:spAutoFit/>
          </a:bodyPr>
          <a:lstStyle/>
          <a:p>
            <a:r>
              <a:rPr lang="en-US" sz="2400" i="1" dirty="0" smtClean="0"/>
              <a:t>SOAs of &gt;2s allow for assumption of linear model </a:t>
            </a:r>
            <a:endParaRPr lang="en-US" sz="2400" i="1" dirty="0"/>
          </a:p>
        </p:txBody>
      </p:sp>
    </p:spTree>
    <p:extLst>
      <p:ext uri="{BB962C8B-B14F-4D97-AF65-F5344CB8AC3E}">
        <p14:creationId xmlns:p14="http://schemas.microsoft.com/office/powerpoint/2010/main" val="32150332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03756" y="44624"/>
            <a:ext cx="6710748" cy="646331"/>
          </a:xfrm>
          <a:prstGeom prst="rect">
            <a:avLst/>
          </a:prstGeom>
          <a:noFill/>
        </p:spPr>
        <p:txBody>
          <a:bodyPr wrap="none" rtlCol="0">
            <a:spAutoFit/>
          </a:bodyPr>
          <a:lstStyle/>
          <a:p>
            <a:r>
              <a:rPr lang="en-GB" sz="3600" b="1" dirty="0" smtClean="0"/>
              <a:t>Practical solution to choosing SOA</a:t>
            </a:r>
            <a:endParaRPr lang="en-GB" sz="3600" b="1" dirty="0"/>
          </a:p>
        </p:txBody>
      </p:sp>
      <p:cxnSp>
        <p:nvCxnSpPr>
          <p:cNvPr id="16" name="Straight Connector 15"/>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4740260" y="1453916"/>
            <a:ext cx="4546960" cy="3410220"/>
          </a:xfrm>
          <a:prstGeom prst="rect">
            <a:avLst/>
          </a:prstGeom>
        </p:spPr>
      </p:pic>
      <p:sp>
        <p:nvSpPr>
          <p:cNvPr id="12" name="TextBox 11"/>
          <p:cNvSpPr txBox="1"/>
          <p:nvPr/>
        </p:nvSpPr>
        <p:spPr>
          <a:xfrm>
            <a:off x="203756" y="1453917"/>
            <a:ext cx="4536504" cy="3139321"/>
          </a:xfrm>
          <a:prstGeom prst="rect">
            <a:avLst/>
          </a:prstGeom>
          <a:noFill/>
        </p:spPr>
        <p:txBody>
          <a:bodyPr wrap="square" rtlCol="0">
            <a:spAutoFit/>
          </a:bodyPr>
          <a:lstStyle/>
          <a:p>
            <a:r>
              <a:rPr lang="en-US" dirty="0" smtClean="0"/>
              <a:t>Use </a:t>
            </a:r>
            <a:r>
              <a:rPr lang="en-US" dirty="0" err="1" smtClean="0"/>
              <a:t>Matlab</a:t>
            </a:r>
            <a:r>
              <a:rPr lang="en-US" dirty="0" smtClean="0"/>
              <a:t> or preferred software package to </a:t>
            </a:r>
            <a:r>
              <a:rPr lang="en-US" b="1" dirty="0" smtClean="0"/>
              <a:t>generate a truncated gamma distribution </a:t>
            </a:r>
            <a:r>
              <a:rPr lang="en-US" dirty="0" smtClean="0"/>
              <a:t>for the ITIs that you use, e.g. </a:t>
            </a:r>
            <a:r>
              <a:rPr lang="en-US" dirty="0" err="1" smtClean="0"/>
              <a:t>gamrnd</a:t>
            </a:r>
            <a:r>
              <a:rPr lang="en-US" dirty="0" smtClean="0"/>
              <a:t> function in </a:t>
            </a:r>
            <a:r>
              <a:rPr lang="en-US" dirty="0" err="1" smtClean="0"/>
              <a:t>matlab</a:t>
            </a:r>
            <a:r>
              <a:rPr lang="en-US" dirty="0" smtClean="0"/>
              <a:t>. </a:t>
            </a:r>
          </a:p>
          <a:p>
            <a:endParaRPr lang="en-US" dirty="0"/>
          </a:p>
          <a:p>
            <a:r>
              <a:rPr lang="en-US" dirty="0" smtClean="0"/>
              <a:t>Set minimum value: &gt;=1.5s (or 2s to be safe!)  </a:t>
            </a:r>
          </a:p>
          <a:p>
            <a:r>
              <a:rPr lang="en-US" dirty="0" smtClean="0"/>
              <a:t>Set maximum value: something large</a:t>
            </a:r>
          </a:p>
          <a:p>
            <a:endParaRPr lang="en-US" dirty="0"/>
          </a:p>
          <a:p>
            <a:r>
              <a:rPr lang="en-US" dirty="0" smtClean="0"/>
              <a:t>Check that the distribution looks reasonable!</a:t>
            </a:r>
          </a:p>
          <a:p>
            <a:endParaRPr lang="en-US" b="1" dirty="0"/>
          </a:p>
          <a:p>
            <a:r>
              <a:rPr lang="en-US" b="1" dirty="0" smtClean="0"/>
              <a:t>Sample one ITI for each trial </a:t>
            </a:r>
            <a:r>
              <a:rPr lang="en-US" dirty="0" smtClean="0"/>
              <a:t>of your task. </a:t>
            </a:r>
            <a:endParaRPr lang="en-US" dirty="0"/>
          </a:p>
        </p:txBody>
      </p:sp>
      <p:sp>
        <p:nvSpPr>
          <p:cNvPr id="13" name="TextBox 12"/>
          <p:cNvSpPr txBox="1"/>
          <p:nvPr/>
        </p:nvSpPr>
        <p:spPr>
          <a:xfrm>
            <a:off x="5244663" y="1197241"/>
            <a:ext cx="3899337" cy="369332"/>
          </a:xfrm>
          <a:prstGeom prst="rect">
            <a:avLst/>
          </a:prstGeom>
          <a:noFill/>
        </p:spPr>
        <p:txBody>
          <a:bodyPr wrap="none" rtlCol="0">
            <a:spAutoFit/>
          </a:bodyPr>
          <a:lstStyle/>
          <a:p>
            <a:r>
              <a:rPr lang="en-US" i="1" dirty="0" smtClean="0"/>
              <a:t>Example truncated gamma distribution:</a:t>
            </a:r>
            <a:endParaRPr lang="en-US" i="1" dirty="0"/>
          </a:p>
        </p:txBody>
      </p:sp>
      <p:sp>
        <p:nvSpPr>
          <p:cNvPr id="18" name="TextBox 17"/>
          <p:cNvSpPr txBox="1"/>
          <p:nvPr/>
        </p:nvSpPr>
        <p:spPr>
          <a:xfrm>
            <a:off x="6876256" y="1924489"/>
            <a:ext cx="1596912" cy="923330"/>
          </a:xfrm>
          <a:prstGeom prst="rect">
            <a:avLst/>
          </a:prstGeom>
          <a:noFill/>
        </p:spPr>
        <p:txBody>
          <a:bodyPr wrap="none" rtlCol="0">
            <a:spAutoFit/>
          </a:bodyPr>
          <a:lstStyle/>
          <a:p>
            <a:r>
              <a:rPr lang="en-US" dirty="0" smtClean="0">
                <a:solidFill>
                  <a:schemeClr val="accent5"/>
                </a:solidFill>
              </a:rPr>
              <a:t>Minimum: 1.5s</a:t>
            </a:r>
          </a:p>
          <a:p>
            <a:r>
              <a:rPr lang="en-US" dirty="0" smtClean="0">
                <a:solidFill>
                  <a:schemeClr val="accent5"/>
                </a:solidFill>
              </a:rPr>
              <a:t>Maximum: 10s</a:t>
            </a:r>
          </a:p>
          <a:p>
            <a:r>
              <a:rPr lang="en-US" dirty="0" smtClean="0">
                <a:solidFill>
                  <a:schemeClr val="accent5"/>
                </a:solidFill>
              </a:rPr>
              <a:t>Mean: 2.9s</a:t>
            </a:r>
            <a:endParaRPr lang="en-US" dirty="0">
              <a:solidFill>
                <a:schemeClr val="accent5"/>
              </a:solidFill>
            </a:endParaRPr>
          </a:p>
        </p:txBody>
      </p:sp>
      <p:sp>
        <p:nvSpPr>
          <p:cNvPr id="19" name="TextBox 18"/>
          <p:cNvSpPr txBox="1"/>
          <p:nvPr/>
        </p:nvSpPr>
        <p:spPr>
          <a:xfrm>
            <a:off x="-36512" y="5661248"/>
            <a:ext cx="9024653" cy="954107"/>
          </a:xfrm>
          <a:prstGeom prst="rect">
            <a:avLst/>
          </a:prstGeom>
          <a:noFill/>
        </p:spPr>
        <p:txBody>
          <a:bodyPr wrap="square" rtlCol="0">
            <a:spAutoFit/>
          </a:bodyPr>
          <a:lstStyle/>
          <a:p>
            <a:pPr algn="ctr"/>
            <a:r>
              <a:rPr lang="en-US" sz="2800" i="1" dirty="0" smtClean="0"/>
              <a:t>Generate a truncated gamma distribution for your ITIs to introduce </a:t>
            </a:r>
            <a:r>
              <a:rPr lang="en-US" sz="2800" i="1" dirty="0" err="1" smtClean="0"/>
              <a:t>randomised</a:t>
            </a:r>
            <a:r>
              <a:rPr lang="en-US" sz="2800" i="1" dirty="0" smtClean="0"/>
              <a:t> ‘null’ events into your scan task</a:t>
            </a:r>
            <a:endParaRPr lang="en-US" sz="2800" i="1" dirty="0"/>
          </a:p>
        </p:txBody>
      </p:sp>
    </p:spTree>
    <p:extLst>
      <p:ext uri="{BB962C8B-B14F-4D97-AF65-F5344CB8AC3E}">
        <p14:creationId xmlns:p14="http://schemas.microsoft.com/office/powerpoint/2010/main" val="11827990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025" y="1124744"/>
            <a:ext cx="8489950" cy="3457575"/>
          </a:xfrm>
        </p:spPr>
        <p:txBody>
          <a:bodyPr>
            <a:noAutofit/>
          </a:bodyPr>
          <a:lstStyle/>
          <a:p>
            <a:pPr marL="0" indent="0">
              <a:buNone/>
            </a:pPr>
            <a:r>
              <a:rPr lang="en-US" sz="2000" b="1" dirty="0" smtClean="0"/>
              <a:t>Block designs:</a:t>
            </a:r>
          </a:p>
          <a:p>
            <a:r>
              <a:rPr lang="en-US" sz="2000" dirty="0" smtClean="0"/>
              <a:t>Generally efficient but often not appropriate.</a:t>
            </a:r>
          </a:p>
          <a:p>
            <a:r>
              <a:rPr lang="en-US" sz="2000" dirty="0" smtClean="0"/>
              <a:t>Optimal block length 16s with short SOA (beware of high-pass filter).</a:t>
            </a:r>
            <a:br>
              <a:rPr lang="en-US" sz="2000" dirty="0" smtClean="0"/>
            </a:br>
            <a:endParaRPr lang="en-US" sz="2000" dirty="0" smtClean="0"/>
          </a:p>
          <a:p>
            <a:pPr marL="0" indent="0">
              <a:buNone/>
            </a:pPr>
            <a:r>
              <a:rPr lang="en-US" sz="2000" b="1" dirty="0" smtClean="0"/>
              <a:t>Event-related designs:</a:t>
            </a:r>
          </a:p>
          <a:p>
            <a:r>
              <a:rPr lang="en-US" sz="2000" dirty="0" smtClean="0"/>
              <a:t>Both the model and design require some thought</a:t>
            </a:r>
          </a:p>
          <a:p>
            <a:r>
              <a:rPr lang="en-US" sz="2000" dirty="0" smtClean="0"/>
              <a:t>Efficiency of the design depends on the contrast of interest</a:t>
            </a:r>
          </a:p>
          <a:p>
            <a:r>
              <a:rPr lang="en-US" sz="2000" dirty="0" smtClean="0"/>
              <a:t>With short SOAs ‘null events’ </a:t>
            </a:r>
            <a:r>
              <a:rPr lang="en-US" sz="2000" dirty="0"/>
              <a:t>(</a:t>
            </a:r>
            <a:r>
              <a:rPr lang="en-US" sz="2000" dirty="0" smtClean="0"/>
              <a:t>jittered ITI) can </a:t>
            </a:r>
            <a:r>
              <a:rPr lang="en-US" sz="2000" dirty="0" err="1" smtClean="0"/>
              <a:t>optimise</a:t>
            </a:r>
            <a:r>
              <a:rPr lang="en-US" sz="2000" dirty="0" smtClean="0"/>
              <a:t> efficiency across multiple contrasts. </a:t>
            </a:r>
          </a:p>
          <a:p>
            <a:r>
              <a:rPr lang="en-US" sz="2000" dirty="0" smtClean="0"/>
              <a:t>Non-linear effects start to become problematic at </a:t>
            </a:r>
            <a:r>
              <a:rPr lang="en-US" sz="2000" dirty="0" smtClean="0"/>
              <a:t>SOA&lt;2s</a:t>
            </a:r>
          </a:p>
          <a:p>
            <a:r>
              <a:rPr lang="en-US" sz="2000" dirty="0" smtClean="0"/>
              <a:t>Given a particular contrast, it is often necessary to </a:t>
            </a:r>
            <a:r>
              <a:rPr lang="en-US" sz="2000" dirty="0" err="1" smtClean="0"/>
              <a:t>minimise</a:t>
            </a:r>
            <a:r>
              <a:rPr lang="en-US" sz="2000" dirty="0" smtClean="0"/>
              <a:t> correlation between </a:t>
            </a:r>
            <a:r>
              <a:rPr lang="en-US" sz="2000" dirty="0" err="1" smtClean="0"/>
              <a:t>regressors</a:t>
            </a:r>
            <a:r>
              <a:rPr lang="en-US" sz="2000" dirty="0" smtClean="0"/>
              <a:t> to </a:t>
            </a:r>
            <a:r>
              <a:rPr lang="en-US" sz="2000" dirty="0" err="1" smtClean="0"/>
              <a:t>maximise</a:t>
            </a:r>
            <a:r>
              <a:rPr lang="en-US" sz="2000" dirty="0" smtClean="0"/>
              <a:t> design efficiency</a:t>
            </a:r>
          </a:p>
          <a:p>
            <a:r>
              <a:rPr lang="en-US" sz="2000" dirty="0" smtClean="0"/>
              <a:t>To introduce short </a:t>
            </a:r>
            <a:r>
              <a:rPr lang="en-US" sz="2000" dirty="0" err="1" smtClean="0"/>
              <a:t>randomised</a:t>
            </a:r>
            <a:r>
              <a:rPr lang="en-US" sz="2000" dirty="0" smtClean="0"/>
              <a:t> SOAs, sample from a sensible distribution, for example, truncated gamma distribution</a:t>
            </a:r>
            <a:endParaRPr lang="en-US" sz="2000" dirty="0"/>
          </a:p>
        </p:txBody>
      </p:sp>
      <p:sp>
        <p:nvSpPr>
          <p:cNvPr id="6" name="Rectangle 5"/>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3756" y="44624"/>
            <a:ext cx="3935180" cy="646331"/>
          </a:xfrm>
          <a:prstGeom prst="rect">
            <a:avLst/>
          </a:prstGeom>
          <a:noFill/>
        </p:spPr>
        <p:txBody>
          <a:bodyPr wrap="none" rtlCol="0">
            <a:spAutoFit/>
          </a:bodyPr>
          <a:lstStyle/>
          <a:p>
            <a:r>
              <a:rPr lang="en-GB" sz="3600" b="1" dirty="0" smtClean="0"/>
              <a:t>Efficiency Summary</a:t>
            </a:r>
            <a:endParaRPr lang="en-GB" sz="3600" b="1" dirty="0"/>
          </a:p>
        </p:txBody>
      </p:sp>
      <p:cxnSp>
        <p:nvCxnSpPr>
          <p:cNvPr id="8" name="Straight Connector 7"/>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169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514350" indent="-514350">
              <a:buFont typeface="+mj-lt"/>
              <a:buAutoNum type="arabicPeriod"/>
            </a:pPr>
            <a:r>
              <a:rPr lang="en-GB" dirty="0" smtClean="0"/>
              <a:t>Choosing whether to use an </a:t>
            </a:r>
            <a:r>
              <a:rPr lang="en-GB" b="1" dirty="0" smtClean="0"/>
              <a:t>event-related or block design</a:t>
            </a:r>
          </a:p>
          <a:p>
            <a:pPr marL="514350" indent="-514350">
              <a:buFont typeface="+mj-lt"/>
              <a:buAutoNum type="arabicPeriod"/>
            </a:pPr>
            <a:endParaRPr lang="en-GB" dirty="0" smtClean="0"/>
          </a:p>
          <a:p>
            <a:pPr marL="514350" indent="-514350">
              <a:buFont typeface="+mj-lt"/>
              <a:buAutoNum type="arabicPeriod"/>
            </a:pPr>
            <a:r>
              <a:rPr lang="en-GB" dirty="0" smtClean="0"/>
              <a:t>Choosing how to model</a:t>
            </a:r>
            <a:r>
              <a:rPr lang="en-GB" dirty="0"/>
              <a:t> </a:t>
            </a:r>
            <a:r>
              <a:rPr lang="en-GB" dirty="0" smtClean="0"/>
              <a:t>the BOLD response</a:t>
            </a:r>
            <a:br>
              <a:rPr lang="en-GB" dirty="0" smtClean="0"/>
            </a:br>
            <a:endParaRPr lang="en-GB" dirty="0" smtClean="0"/>
          </a:p>
          <a:p>
            <a:pPr marL="514350" indent="-514350">
              <a:buFont typeface="+mj-lt"/>
              <a:buAutoNum type="arabicPeriod"/>
            </a:pPr>
            <a:r>
              <a:rPr lang="en-GB" dirty="0" smtClean="0"/>
              <a:t>Optimising the timing of the experiment (</a:t>
            </a:r>
            <a:r>
              <a:rPr lang="en-GB" b="1" dirty="0" smtClean="0"/>
              <a:t>design efficiency</a:t>
            </a:r>
            <a:r>
              <a:rPr lang="en-GB" dirty="0" smtClean="0"/>
              <a:t>)</a:t>
            </a:r>
            <a:endParaRPr lang="en-GB" dirty="0"/>
          </a:p>
        </p:txBody>
      </p:sp>
      <p:sp>
        <p:nvSpPr>
          <p:cNvPr id="8" name="Rectangle 7"/>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3756" y="44624"/>
            <a:ext cx="3484480" cy="646331"/>
          </a:xfrm>
          <a:prstGeom prst="rect">
            <a:avLst/>
          </a:prstGeom>
          <a:noFill/>
        </p:spPr>
        <p:txBody>
          <a:bodyPr wrap="none" rtlCol="0">
            <a:spAutoFit/>
          </a:bodyPr>
          <a:lstStyle/>
          <a:p>
            <a:r>
              <a:rPr lang="en-GB" sz="3600" b="1" dirty="0" smtClean="0"/>
              <a:t>Overall Summary</a:t>
            </a:r>
            <a:endParaRPr lang="en-GB" sz="3600" b="1" dirty="0"/>
          </a:p>
        </p:txBody>
      </p:sp>
      <p:cxnSp>
        <p:nvCxnSpPr>
          <p:cNvPr id="10" name="Straight Connector 9"/>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4506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Books </a:t>
            </a:r>
            <a:r>
              <a:rPr lang="en-US" sz="2400" dirty="0"/>
              <a:t>(</a:t>
            </a:r>
            <a:r>
              <a:rPr lang="en-US" sz="2400" dirty="0">
                <a:hlinkClick r:id="rId2"/>
              </a:rPr>
              <a:t>http://www.fil.ion.ucl.ac.uk/spm/doc</a:t>
            </a:r>
            <a:r>
              <a:rPr lang="en-US" sz="2400" dirty="0" smtClean="0">
                <a:hlinkClick r:id="rId2"/>
              </a:rPr>
              <a:t>/</a:t>
            </a:r>
            <a:r>
              <a:rPr lang="en-US" sz="2400" dirty="0" smtClean="0"/>
              <a:t>)</a:t>
            </a:r>
            <a:endParaRPr lang="en-US" dirty="0" smtClean="0"/>
          </a:p>
          <a:p>
            <a:pPr lvl="1"/>
            <a:r>
              <a:rPr lang="en-US" dirty="0" smtClean="0"/>
              <a:t>Statistical Parametric Mapping</a:t>
            </a:r>
          </a:p>
          <a:p>
            <a:pPr lvl="1"/>
            <a:r>
              <a:rPr lang="en-US" dirty="0" smtClean="0"/>
              <a:t>Human Brain Function</a:t>
            </a:r>
          </a:p>
          <a:p>
            <a:r>
              <a:rPr lang="en-US" dirty="0" smtClean="0"/>
              <a:t>Online lectures</a:t>
            </a:r>
          </a:p>
          <a:p>
            <a:pPr lvl="1"/>
            <a:r>
              <a:rPr lang="en-US" dirty="0"/>
              <a:t>SPM Course </a:t>
            </a:r>
            <a:r>
              <a:rPr lang="en-US" dirty="0">
                <a:hlinkClick r:id="rId3"/>
              </a:rPr>
              <a:t>http://www.fil.ion.ucl.ac.uk/spm/course/video</a:t>
            </a:r>
            <a:r>
              <a:rPr lang="en-US" dirty="0" smtClean="0">
                <a:hlinkClick r:id="rId3"/>
              </a:rPr>
              <a:t>/</a:t>
            </a:r>
            <a:r>
              <a:rPr lang="en-US" dirty="0" smtClean="0"/>
              <a:t> </a:t>
            </a:r>
          </a:p>
          <a:p>
            <a:r>
              <a:rPr lang="en-US" dirty="0" smtClean="0"/>
              <a:t>Websites</a:t>
            </a:r>
          </a:p>
          <a:p>
            <a:pPr lvl="1"/>
            <a:r>
              <a:rPr lang="en-US" u="sng" dirty="0">
                <a:solidFill>
                  <a:srgbClr val="0000FF"/>
                </a:solidFill>
                <a:hlinkClick r:id="rId4"/>
              </a:rPr>
              <a:t>http://mindhive.mit.edu/</a:t>
            </a:r>
            <a:r>
              <a:rPr lang="en-US" u="sng" dirty="0" smtClean="0">
                <a:solidFill>
                  <a:srgbClr val="0000FF"/>
                </a:solidFill>
                <a:hlinkClick r:id="rId4"/>
              </a:rPr>
              <a:t>imaging</a:t>
            </a:r>
            <a:r>
              <a:rPr lang="en-US" u="sng" dirty="0" smtClean="0">
                <a:solidFill>
                  <a:srgbClr val="0000FF"/>
                </a:solidFill>
              </a:rPr>
              <a:t> </a:t>
            </a:r>
          </a:p>
          <a:p>
            <a:pPr lvl="1"/>
            <a:r>
              <a:rPr lang="en-US" u="sng" dirty="0">
                <a:solidFill>
                  <a:srgbClr val="0000FF"/>
                </a:solidFill>
              </a:rPr>
              <a:t>http://</a:t>
            </a:r>
            <a:r>
              <a:rPr lang="en-US" u="sng" dirty="0" err="1">
                <a:solidFill>
                  <a:srgbClr val="0000FF"/>
                </a:solidFill>
              </a:rPr>
              <a:t>imaging.mrc-cbu.cam.ac.uk</a:t>
            </a:r>
            <a:r>
              <a:rPr lang="en-US" u="sng" dirty="0">
                <a:solidFill>
                  <a:srgbClr val="0000FF"/>
                </a:solidFill>
              </a:rPr>
              <a:t>/imaging/</a:t>
            </a:r>
            <a:r>
              <a:rPr lang="en-US" u="sng" dirty="0" err="1">
                <a:solidFill>
                  <a:srgbClr val="0000FF"/>
                </a:solidFill>
              </a:rPr>
              <a:t>DesignEfficiency</a:t>
            </a:r>
            <a:endParaRPr lang="en-US" u="sng" dirty="0" smtClean="0">
              <a:solidFill>
                <a:srgbClr val="0000FF"/>
              </a:solidFill>
            </a:endParaRPr>
          </a:p>
        </p:txBody>
      </p:sp>
      <p:sp>
        <p:nvSpPr>
          <p:cNvPr id="6" name="Rectangle 5"/>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3756" y="44624"/>
            <a:ext cx="3260764" cy="646331"/>
          </a:xfrm>
          <a:prstGeom prst="rect">
            <a:avLst/>
          </a:prstGeom>
          <a:noFill/>
        </p:spPr>
        <p:txBody>
          <a:bodyPr wrap="none" rtlCol="0">
            <a:spAutoFit/>
          </a:bodyPr>
          <a:lstStyle/>
          <a:p>
            <a:r>
              <a:rPr lang="en-GB" sz="3600" b="1" dirty="0" smtClean="0"/>
              <a:t>Further Reading</a:t>
            </a:r>
            <a:endParaRPr lang="en-GB" sz="3600" b="1" dirty="0"/>
          </a:p>
        </p:txBody>
      </p:sp>
      <p:cxnSp>
        <p:nvCxnSpPr>
          <p:cNvPr id="8" name="Straight Connector 7"/>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365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467544" y="1428056"/>
            <a:ext cx="7992888" cy="369332"/>
          </a:xfrm>
          <a:prstGeom prst="rect">
            <a:avLst/>
          </a:prstGeom>
          <a:noFill/>
        </p:spPr>
        <p:txBody>
          <a:bodyPr wrap="square" rtlCol="0">
            <a:spAutoFit/>
          </a:bodyPr>
          <a:lstStyle/>
          <a:p>
            <a:r>
              <a:rPr lang="en-US" b="1" dirty="0" smtClean="0"/>
              <a:t>Sinusoidal modulation, f=1/33s</a:t>
            </a:r>
            <a:endParaRPr lang="en-US" b="1" dirty="0"/>
          </a:p>
        </p:txBody>
      </p:sp>
      <p:sp>
        <p:nvSpPr>
          <p:cNvPr id="24" name="TextBox 23"/>
          <p:cNvSpPr txBox="1"/>
          <p:nvPr/>
        </p:nvSpPr>
        <p:spPr>
          <a:xfrm>
            <a:off x="1303884" y="4405429"/>
            <a:ext cx="2016224" cy="369332"/>
          </a:xfrm>
          <a:prstGeom prst="rect">
            <a:avLst/>
          </a:prstGeom>
          <a:noFill/>
        </p:spPr>
        <p:txBody>
          <a:bodyPr wrap="square" rtlCol="0">
            <a:spAutoFit/>
          </a:bodyPr>
          <a:lstStyle/>
          <a:p>
            <a:r>
              <a:rPr lang="en-US" dirty="0" smtClean="0">
                <a:solidFill>
                  <a:schemeClr val="tx1">
                    <a:lumMod val="65000"/>
                    <a:lumOff val="35000"/>
                  </a:schemeClr>
                </a:solidFill>
              </a:rPr>
              <a:t>Fourier Transform</a:t>
            </a:r>
            <a:endParaRPr lang="en-US" dirty="0">
              <a:solidFill>
                <a:schemeClr val="tx1">
                  <a:lumMod val="65000"/>
                  <a:lumOff val="35000"/>
                </a:schemeClr>
              </a:solidFill>
            </a:endParaRPr>
          </a:p>
        </p:txBody>
      </p:sp>
      <p:sp>
        <p:nvSpPr>
          <p:cNvPr id="25" name="TextBox 24"/>
          <p:cNvSpPr txBox="1"/>
          <p:nvPr/>
        </p:nvSpPr>
        <p:spPr>
          <a:xfrm>
            <a:off x="4544244" y="4414721"/>
            <a:ext cx="2016224" cy="369332"/>
          </a:xfrm>
          <a:prstGeom prst="rect">
            <a:avLst/>
          </a:prstGeom>
          <a:noFill/>
        </p:spPr>
        <p:txBody>
          <a:bodyPr wrap="square" rtlCol="0">
            <a:spAutoFit/>
          </a:bodyPr>
          <a:lstStyle/>
          <a:p>
            <a:r>
              <a:rPr lang="en-US" dirty="0" smtClean="0">
                <a:solidFill>
                  <a:schemeClr val="tx1">
                    <a:lumMod val="65000"/>
                    <a:lumOff val="35000"/>
                  </a:schemeClr>
                </a:solidFill>
              </a:rPr>
              <a:t>Fourier Transform</a:t>
            </a:r>
            <a:endParaRPr lang="en-US" dirty="0">
              <a:solidFill>
                <a:schemeClr val="tx1">
                  <a:lumMod val="65000"/>
                  <a:lumOff val="35000"/>
                </a:schemeClr>
              </a:solidFill>
            </a:endParaRPr>
          </a:p>
        </p:txBody>
      </p:sp>
      <p:sp>
        <p:nvSpPr>
          <p:cNvPr id="29" name="Text Box 5"/>
          <p:cNvSpPr txBox="1">
            <a:spLocks noChangeArrowheads="1"/>
          </p:cNvSpPr>
          <p:nvPr/>
        </p:nvSpPr>
        <p:spPr bwMode="auto">
          <a:xfrm>
            <a:off x="5400675" y="2981821"/>
            <a:ext cx="441325" cy="641350"/>
          </a:xfrm>
          <a:prstGeom prst="rect">
            <a:avLst/>
          </a:prstGeom>
          <a:noFill/>
          <a:ln w="12700">
            <a:noFill/>
            <a:miter lim="800000"/>
            <a:headEnd/>
            <a:tailEnd/>
          </a:ln>
          <a:effectLst/>
        </p:spPr>
        <p:txBody>
          <a:bodyPr wrap="none">
            <a:spAutoFit/>
          </a:bodyPr>
          <a:lstStyle/>
          <a:p>
            <a:r>
              <a:rPr lang="en-GB" sz="3600"/>
              <a:t>=</a:t>
            </a:r>
            <a:endParaRPr lang="en-US" sz="3600"/>
          </a:p>
        </p:txBody>
      </p:sp>
      <p:sp>
        <p:nvSpPr>
          <p:cNvPr id="41" name="Line 11"/>
          <p:cNvSpPr>
            <a:spLocks noChangeShapeType="1"/>
          </p:cNvSpPr>
          <p:nvPr/>
        </p:nvSpPr>
        <p:spPr bwMode="auto">
          <a:xfrm>
            <a:off x="962456" y="4316828"/>
            <a:ext cx="0" cy="552332"/>
          </a:xfrm>
          <a:prstGeom prst="line">
            <a:avLst/>
          </a:prstGeom>
          <a:noFill/>
          <a:ln w="50800">
            <a:solidFill>
              <a:srgbClr val="000000"/>
            </a:solidFill>
            <a:round/>
            <a:headEnd/>
            <a:tailEnd type="triangle" w="med" len="med"/>
          </a:ln>
          <a:effectLst/>
        </p:spPr>
        <p:txBody>
          <a:bodyPr/>
          <a:lstStyle/>
          <a:p>
            <a:endParaRPr lang="en-GB">
              <a:solidFill>
                <a:srgbClr val="000000"/>
              </a:solidFill>
            </a:endParaRPr>
          </a:p>
        </p:txBody>
      </p:sp>
      <p:sp>
        <p:nvSpPr>
          <p:cNvPr id="42" name="Line 15"/>
          <p:cNvSpPr>
            <a:spLocks noChangeShapeType="1"/>
          </p:cNvSpPr>
          <p:nvPr/>
        </p:nvSpPr>
        <p:spPr bwMode="auto">
          <a:xfrm>
            <a:off x="7038113" y="4316828"/>
            <a:ext cx="0" cy="552332"/>
          </a:xfrm>
          <a:prstGeom prst="line">
            <a:avLst/>
          </a:prstGeom>
          <a:noFill/>
          <a:ln w="50800">
            <a:solidFill>
              <a:srgbClr val="000000"/>
            </a:solidFill>
            <a:round/>
            <a:headEnd/>
            <a:tailEnd type="triangle" w="med" len="med"/>
          </a:ln>
          <a:effectLst/>
        </p:spPr>
        <p:txBody>
          <a:bodyPr/>
          <a:lstStyle/>
          <a:p>
            <a:endParaRPr lang="en-GB">
              <a:solidFill>
                <a:srgbClr val="000000"/>
              </a:solidFill>
            </a:endParaRPr>
          </a:p>
        </p:txBody>
      </p:sp>
      <p:sp>
        <p:nvSpPr>
          <p:cNvPr id="43" name="Line 18"/>
          <p:cNvSpPr>
            <a:spLocks noChangeShapeType="1"/>
          </p:cNvSpPr>
          <p:nvPr/>
        </p:nvSpPr>
        <p:spPr bwMode="auto">
          <a:xfrm>
            <a:off x="3931242" y="4316828"/>
            <a:ext cx="0" cy="552332"/>
          </a:xfrm>
          <a:prstGeom prst="line">
            <a:avLst/>
          </a:prstGeom>
          <a:noFill/>
          <a:ln w="50800">
            <a:solidFill>
              <a:srgbClr val="000000"/>
            </a:solidFill>
            <a:round/>
            <a:headEnd/>
            <a:tailEnd type="triangle" w="med" len="med"/>
          </a:ln>
          <a:effectLst/>
        </p:spPr>
        <p:txBody>
          <a:bodyPr/>
          <a:lstStyle/>
          <a:p>
            <a:endParaRPr lang="en-GB">
              <a:solidFill>
                <a:srgbClr val="000000"/>
              </a:solidFill>
            </a:endParaRPr>
          </a:p>
        </p:txBody>
      </p:sp>
      <p:sp>
        <p:nvSpPr>
          <p:cNvPr id="44" name="Text Box 20"/>
          <p:cNvSpPr txBox="1">
            <a:spLocks noChangeArrowheads="1"/>
          </p:cNvSpPr>
          <p:nvPr/>
        </p:nvSpPr>
        <p:spPr bwMode="auto">
          <a:xfrm>
            <a:off x="395536" y="1957516"/>
            <a:ext cx="1922093" cy="334636"/>
          </a:xfrm>
          <a:prstGeom prst="rect">
            <a:avLst/>
          </a:prstGeom>
          <a:noFill/>
          <a:ln w="12700">
            <a:noFill/>
            <a:miter lim="800000"/>
            <a:headEnd/>
            <a:tailEnd/>
          </a:ln>
          <a:effectLst/>
        </p:spPr>
        <p:txBody>
          <a:bodyPr wrap="none">
            <a:spAutoFit/>
          </a:bodyPr>
          <a:lstStyle/>
          <a:p>
            <a:r>
              <a:rPr lang="en-GB" sz="1800" dirty="0">
                <a:solidFill>
                  <a:srgbClr val="000000"/>
                </a:solidFill>
              </a:rPr>
              <a:t>Stimulus (“Neural”)</a:t>
            </a:r>
            <a:endParaRPr lang="en-US" sz="1800" dirty="0">
              <a:solidFill>
                <a:srgbClr val="000000"/>
              </a:solidFill>
            </a:endParaRPr>
          </a:p>
        </p:txBody>
      </p:sp>
      <p:sp>
        <p:nvSpPr>
          <p:cNvPr id="45" name="Text Box 21"/>
          <p:cNvSpPr txBox="1">
            <a:spLocks noChangeArrowheads="1"/>
          </p:cNvSpPr>
          <p:nvPr/>
        </p:nvSpPr>
        <p:spPr bwMode="auto">
          <a:xfrm>
            <a:off x="4258897" y="1957516"/>
            <a:ext cx="597152" cy="334636"/>
          </a:xfrm>
          <a:prstGeom prst="rect">
            <a:avLst/>
          </a:prstGeom>
          <a:noFill/>
          <a:ln w="12700">
            <a:noFill/>
            <a:miter lim="800000"/>
            <a:headEnd/>
            <a:tailEnd/>
          </a:ln>
          <a:effectLst/>
        </p:spPr>
        <p:txBody>
          <a:bodyPr wrap="none">
            <a:spAutoFit/>
          </a:bodyPr>
          <a:lstStyle/>
          <a:p>
            <a:r>
              <a:rPr lang="en-GB" sz="1800">
                <a:solidFill>
                  <a:srgbClr val="000000"/>
                </a:solidFill>
              </a:rPr>
              <a:t>HRF</a:t>
            </a:r>
            <a:endParaRPr lang="en-US" sz="1800">
              <a:solidFill>
                <a:srgbClr val="000000"/>
              </a:solidFill>
            </a:endParaRPr>
          </a:p>
        </p:txBody>
      </p:sp>
      <p:sp>
        <p:nvSpPr>
          <p:cNvPr id="46" name="Text Box 22"/>
          <p:cNvSpPr txBox="1">
            <a:spLocks noChangeArrowheads="1"/>
          </p:cNvSpPr>
          <p:nvPr/>
        </p:nvSpPr>
        <p:spPr bwMode="auto">
          <a:xfrm>
            <a:off x="6882476" y="1957516"/>
            <a:ext cx="1550775" cy="334636"/>
          </a:xfrm>
          <a:prstGeom prst="rect">
            <a:avLst/>
          </a:prstGeom>
          <a:noFill/>
          <a:ln w="12700">
            <a:noFill/>
            <a:miter lim="800000"/>
            <a:headEnd/>
            <a:tailEnd/>
          </a:ln>
          <a:effectLst/>
        </p:spPr>
        <p:txBody>
          <a:bodyPr wrap="none">
            <a:spAutoFit/>
          </a:bodyPr>
          <a:lstStyle/>
          <a:p>
            <a:r>
              <a:rPr lang="en-GB" sz="1800" dirty="0">
                <a:solidFill>
                  <a:srgbClr val="000000"/>
                </a:solidFill>
              </a:rPr>
              <a:t>Predicted Data</a:t>
            </a:r>
            <a:endParaRPr lang="en-US" sz="1800" dirty="0">
              <a:solidFill>
                <a:srgbClr val="000000"/>
              </a:solidFill>
            </a:endParaRPr>
          </a:p>
        </p:txBody>
      </p:sp>
      <p:grpSp>
        <p:nvGrpSpPr>
          <p:cNvPr id="22" name="Group 3"/>
          <p:cNvGrpSpPr>
            <a:grpSpLocks/>
          </p:cNvGrpSpPr>
          <p:nvPr/>
        </p:nvGrpSpPr>
        <p:grpSpPr bwMode="auto">
          <a:xfrm>
            <a:off x="2507679" y="2372221"/>
            <a:ext cx="6524625" cy="1920875"/>
            <a:chOff x="1992" y="1008"/>
            <a:chExt cx="4110" cy="1210"/>
          </a:xfrm>
        </p:grpSpPr>
        <p:pic>
          <p:nvPicPr>
            <p:cNvPr id="23" name="Picture 4" descr="hrf"/>
            <p:cNvPicPr>
              <a:picLocks noChangeAspect="1" noChangeArrowheads="1"/>
            </p:cNvPicPr>
            <p:nvPr/>
          </p:nvPicPr>
          <p:blipFill>
            <a:blip r:embed="rId3" cstate="print"/>
            <a:srcRect/>
            <a:stretch>
              <a:fillRect/>
            </a:stretch>
          </p:blipFill>
          <p:spPr bwMode="auto">
            <a:xfrm>
              <a:off x="2424" y="1008"/>
              <a:ext cx="1612" cy="1210"/>
            </a:xfrm>
            <a:prstGeom prst="rect">
              <a:avLst/>
            </a:prstGeom>
            <a:noFill/>
          </p:spPr>
        </p:pic>
        <p:sp>
          <p:nvSpPr>
            <p:cNvPr id="26" name="Text Box 5"/>
            <p:cNvSpPr txBox="1">
              <a:spLocks noChangeArrowheads="1"/>
            </p:cNvSpPr>
            <p:nvPr/>
          </p:nvSpPr>
          <p:spPr bwMode="auto">
            <a:xfrm>
              <a:off x="1992" y="1392"/>
              <a:ext cx="337" cy="404"/>
            </a:xfrm>
            <a:prstGeom prst="rect">
              <a:avLst/>
            </a:prstGeom>
            <a:noFill/>
            <a:ln w="12700">
              <a:noFill/>
              <a:miter lim="800000"/>
              <a:headEnd/>
              <a:tailEnd/>
            </a:ln>
            <a:effectLst/>
          </p:spPr>
          <p:txBody>
            <a:bodyPr wrap="none">
              <a:spAutoFit/>
            </a:bodyPr>
            <a:lstStyle/>
            <a:p>
              <a:r>
                <a:rPr lang="en-US" sz="3600" dirty="0">
                  <a:sym typeface="Symbol" pitchFamily="18" charset="2"/>
                </a:rPr>
                <a:t></a:t>
              </a:r>
            </a:p>
          </p:txBody>
        </p:sp>
        <p:sp>
          <p:nvSpPr>
            <p:cNvPr id="30" name="Text Box 6"/>
            <p:cNvSpPr txBox="1">
              <a:spLocks noChangeArrowheads="1"/>
            </p:cNvSpPr>
            <p:nvPr/>
          </p:nvSpPr>
          <p:spPr bwMode="auto">
            <a:xfrm>
              <a:off x="4104" y="1392"/>
              <a:ext cx="278" cy="404"/>
            </a:xfrm>
            <a:prstGeom prst="rect">
              <a:avLst/>
            </a:prstGeom>
            <a:noFill/>
            <a:ln w="12700">
              <a:noFill/>
              <a:miter lim="800000"/>
              <a:headEnd/>
              <a:tailEnd/>
            </a:ln>
            <a:effectLst/>
          </p:spPr>
          <p:txBody>
            <a:bodyPr wrap="none">
              <a:spAutoFit/>
            </a:bodyPr>
            <a:lstStyle/>
            <a:p>
              <a:r>
                <a:rPr lang="en-GB" sz="3600"/>
                <a:t>=</a:t>
              </a:r>
              <a:endParaRPr lang="en-US" sz="3600"/>
            </a:p>
          </p:txBody>
        </p:sp>
        <p:pic>
          <p:nvPicPr>
            <p:cNvPr id="34" name="Picture 7" descr="sin0"/>
            <p:cNvPicPr>
              <a:picLocks noChangeAspect="1" noChangeArrowheads="1"/>
            </p:cNvPicPr>
            <p:nvPr/>
          </p:nvPicPr>
          <p:blipFill>
            <a:blip r:embed="rId4" cstate="print"/>
            <a:srcRect/>
            <a:stretch>
              <a:fillRect/>
            </a:stretch>
          </p:blipFill>
          <p:spPr bwMode="auto">
            <a:xfrm>
              <a:off x="4488" y="1008"/>
              <a:ext cx="1614" cy="1210"/>
            </a:xfrm>
            <a:prstGeom prst="rect">
              <a:avLst/>
            </a:prstGeom>
            <a:noFill/>
          </p:spPr>
        </p:pic>
      </p:grpSp>
      <p:pic>
        <p:nvPicPr>
          <p:cNvPr id="47" name="Picture 10" descr="sin0"/>
          <p:cNvPicPr>
            <a:picLocks noChangeAspect="1" noChangeArrowheads="1"/>
          </p:cNvPicPr>
          <p:nvPr/>
        </p:nvPicPr>
        <p:blipFill>
          <a:blip r:embed="rId5" cstate="print"/>
          <a:srcRect/>
          <a:stretch>
            <a:fillRect/>
          </a:stretch>
        </p:blipFill>
        <p:spPr bwMode="auto">
          <a:xfrm>
            <a:off x="35496" y="4892501"/>
            <a:ext cx="2562225" cy="1920875"/>
          </a:xfrm>
          <a:prstGeom prst="rect">
            <a:avLst/>
          </a:prstGeom>
          <a:noFill/>
        </p:spPr>
      </p:pic>
      <p:grpSp>
        <p:nvGrpSpPr>
          <p:cNvPr id="49" name="Group 12"/>
          <p:cNvGrpSpPr>
            <a:grpSpLocks/>
          </p:cNvGrpSpPr>
          <p:nvPr/>
        </p:nvGrpSpPr>
        <p:grpSpPr bwMode="auto">
          <a:xfrm>
            <a:off x="2583879" y="4892501"/>
            <a:ext cx="6524625" cy="1920875"/>
            <a:chOff x="2040" y="2832"/>
            <a:chExt cx="4110" cy="1210"/>
          </a:xfrm>
        </p:grpSpPr>
        <p:sp>
          <p:nvSpPr>
            <p:cNvPr id="50" name="Text Box 13"/>
            <p:cNvSpPr txBox="1">
              <a:spLocks noChangeArrowheads="1"/>
            </p:cNvSpPr>
            <p:nvPr/>
          </p:nvSpPr>
          <p:spPr bwMode="auto">
            <a:xfrm>
              <a:off x="2040" y="3168"/>
              <a:ext cx="274" cy="404"/>
            </a:xfrm>
            <a:prstGeom prst="rect">
              <a:avLst/>
            </a:prstGeom>
            <a:noFill/>
            <a:ln w="12700">
              <a:noFill/>
              <a:miter lim="800000"/>
              <a:headEnd/>
              <a:tailEnd/>
            </a:ln>
            <a:effectLst/>
          </p:spPr>
          <p:txBody>
            <a:bodyPr wrap="none">
              <a:spAutoFit/>
            </a:bodyPr>
            <a:lstStyle/>
            <a:p>
              <a:r>
                <a:rPr lang="en-US" sz="3600" dirty="0">
                  <a:sym typeface="Symbol" pitchFamily="18" charset="2"/>
                </a:rPr>
                <a:t></a:t>
              </a:r>
            </a:p>
          </p:txBody>
        </p:sp>
        <p:sp>
          <p:nvSpPr>
            <p:cNvPr id="51" name="Text Box 14"/>
            <p:cNvSpPr txBox="1">
              <a:spLocks noChangeArrowheads="1"/>
            </p:cNvSpPr>
            <p:nvPr/>
          </p:nvSpPr>
          <p:spPr bwMode="auto">
            <a:xfrm>
              <a:off x="4152" y="3168"/>
              <a:ext cx="278" cy="404"/>
            </a:xfrm>
            <a:prstGeom prst="rect">
              <a:avLst/>
            </a:prstGeom>
            <a:noFill/>
            <a:ln w="12700">
              <a:noFill/>
              <a:miter lim="800000"/>
              <a:headEnd/>
              <a:tailEnd/>
            </a:ln>
            <a:effectLst/>
          </p:spPr>
          <p:txBody>
            <a:bodyPr wrap="none">
              <a:spAutoFit/>
            </a:bodyPr>
            <a:lstStyle/>
            <a:p>
              <a:r>
                <a:rPr lang="en-GB" sz="3600"/>
                <a:t>=</a:t>
              </a:r>
              <a:endParaRPr lang="en-US" sz="3600"/>
            </a:p>
          </p:txBody>
        </p:sp>
        <p:pic>
          <p:nvPicPr>
            <p:cNvPr id="52" name="Picture 15" descr="hrf_pow"/>
            <p:cNvPicPr>
              <a:picLocks noChangeAspect="1" noChangeArrowheads="1"/>
            </p:cNvPicPr>
            <p:nvPr/>
          </p:nvPicPr>
          <p:blipFill>
            <a:blip r:embed="rId6" cstate="print"/>
            <a:srcRect/>
            <a:stretch>
              <a:fillRect/>
            </a:stretch>
          </p:blipFill>
          <p:spPr bwMode="auto">
            <a:xfrm>
              <a:off x="2424" y="2832"/>
              <a:ext cx="1614" cy="1210"/>
            </a:xfrm>
            <a:prstGeom prst="rect">
              <a:avLst/>
            </a:prstGeom>
            <a:noFill/>
          </p:spPr>
        </p:pic>
        <p:pic>
          <p:nvPicPr>
            <p:cNvPr id="53" name="Picture 16" descr="sin0"/>
            <p:cNvPicPr>
              <a:picLocks noChangeAspect="1" noChangeArrowheads="1"/>
            </p:cNvPicPr>
            <p:nvPr/>
          </p:nvPicPr>
          <p:blipFill>
            <a:blip r:embed="rId7" cstate="print"/>
            <a:srcRect/>
            <a:stretch>
              <a:fillRect/>
            </a:stretch>
          </p:blipFill>
          <p:spPr bwMode="auto">
            <a:xfrm>
              <a:off x="4536" y="2832"/>
              <a:ext cx="1614" cy="1210"/>
            </a:xfrm>
            <a:prstGeom prst="rect">
              <a:avLst/>
            </a:prstGeom>
            <a:noFill/>
          </p:spPr>
        </p:pic>
      </p:grpSp>
      <p:pic>
        <p:nvPicPr>
          <p:cNvPr id="56" name="Picture 2" descr="sin0"/>
          <p:cNvPicPr>
            <a:picLocks noChangeAspect="1" noChangeArrowheads="1"/>
          </p:cNvPicPr>
          <p:nvPr/>
        </p:nvPicPr>
        <p:blipFill>
          <a:blip r:embed="rId8" cstate="print"/>
          <a:srcRect/>
          <a:stretch>
            <a:fillRect/>
          </a:stretch>
        </p:blipFill>
        <p:spPr bwMode="auto">
          <a:xfrm>
            <a:off x="35496" y="2372221"/>
            <a:ext cx="2562225" cy="1920875"/>
          </a:xfrm>
          <a:prstGeom prst="rect">
            <a:avLst/>
          </a:prstGeom>
          <a:noFill/>
        </p:spPr>
      </p:pic>
      <p:sp>
        <p:nvSpPr>
          <p:cNvPr id="33" name="Rectangle 32"/>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03756" y="44624"/>
            <a:ext cx="3394455" cy="646331"/>
          </a:xfrm>
          <a:prstGeom prst="rect">
            <a:avLst/>
          </a:prstGeom>
          <a:noFill/>
        </p:spPr>
        <p:txBody>
          <a:bodyPr wrap="none" rtlCol="0">
            <a:spAutoFit/>
          </a:bodyPr>
          <a:lstStyle/>
          <a:p>
            <a:r>
              <a:rPr lang="en-GB" sz="3600" b="1" dirty="0" smtClean="0"/>
              <a:t>The optimal SOA</a:t>
            </a:r>
            <a:endParaRPr lang="en-GB" sz="3600" b="1" dirty="0"/>
          </a:p>
        </p:txBody>
      </p:sp>
      <p:cxnSp>
        <p:nvCxnSpPr>
          <p:cNvPr id="36" name="Straight Connector 35"/>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4565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can"/>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99992" y="1268760"/>
            <a:ext cx="4205287" cy="3744416"/>
          </a:xfrm>
          <a:prstGeom prst="rect">
            <a:avLst/>
          </a:prstGeom>
          <a:noFill/>
        </p:spPr>
      </p:pic>
      <p:sp>
        <p:nvSpPr>
          <p:cNvPr id="9" name="TextBox 8"/>
          <p:cNvSpPr txBox="1"/>
          <p:nvPr/>
        </p:nvSpPr>
        <p:spPr>
          <a:xfrm>
            <a:off x="5261938" y="1744940"/>
            <a:ext cx="606206" cy="1107996"/>
          </a:xfrm>
          <a:prstGeom prst="rect">
            <a:avLst/>
          </a:prstGeom>
          <a:noFill/>
        </p:spPr>
        <p:txBody>
          <a:bodyPr wrap="none" rtlCol="0">
            <a:spAutoFit/>
          </a:bodyPr>
          <a:lstStyle/>
          <a:p>
            <a:r>
              <a:rPr lang="en-US" sz="6600" dirty="0" smtClean="0"/>
              <a:t>*</a:t>
            </a:r>
            <a:endParaRPr lang="en-US" sz="6600" dirty="0"/>
          </a:p>
        </p:txBody>
      </p:sp>
      <p:sp>
        <p:nvSpPr>
          <p:cNvPr id="21" name="TextBox 20"/>
          <p:cNvSpPr txBox="1"/>
          <p:nvPr/>
        </p:nvSpPr>
        <p:spPr>
          <a:xfrm>
            <a:off x="323528" y="5013176"/>
            <a:ext cx="8460432" cy="1692771"/>
          </a:xfrm>
          <a:prstGeom prst="rect">
            <a:avLst/>
          </a:prstGeom>
          <a:noFill/>
        </p:spPr>
        <p:txBody>
          <a:bodyPr wrap="square" rtlCol="0">
            <a:spAutoFit/>
          </a:bodyPr>
          <a:lstStyle/>
          <a:p>
            <a:pPr algn="ctr"/>
            <a:r>
              <a:rPr lang="en-US" sz="2800" dirty="0" smtClean="0"/>
              <a:t>Don’t always sample the neural activity at the same point in the trial</a:t>
            </a:r>
          </a:p>
          <a:p>
            <a:endParaRPr lang="en-US" sz="2400" dirty="0" smtClean="0"/>
          </a:p>
          <a:p>
            <a:r>
              <a:rPr lang="en-US" sz="2400" dirty="0" smtClean="0"/>
              <a:t>Introduce jittered ITI or SOA that is non-integer of TR, e.g. 1.5TR. </a:t>
            </a:r>
            <a:endParaRPr lang="en-US" sz="2400" dirty="0"/>
          </a:p>
        </p:txBody>
      </p:sp>
      <p:sp>
        <p:nvSpPr>
          <p:cNvPr id="22" name="TextBox 21"/>
          <p:cNvSpPr txBox="1"/>
          <p:nvPr/>
        </p:nvSpPr>
        <p:spPr>
          <a:xfrm>
            <a:off x="467544" y="1844824"/>
            <a:ext cx="4176464" cy="2677656"/>
          </a:xfrm>
          <a:prstGeom prst="rect">
            <a:avLst/>
          </a:prstGeom>
          <a:noFill/>
        </p:spPr>
        <p:txBody>
          <a:bodyPr wrap="square" rtlCol="0">
            <a:spAutoFit/>
          </a:bodyPr>
          <a:lstStyle/>
          <a:p>
            <a:pPr algn="ctr"/>
            <a:endParaRPr lang="en-US" sz="2400" dirty="0"/>
          </a:p>
          <a:p>
            <a:pPr algn="ctr"/>
            <a:r>
              <a:rPr lang="en-US" sz="2400" dirty="0" smtClean="0"/>
              <a:t>Say TR=4s, events always at the start of each trial then we only sample at 4s and 8s</a:t>
            </a:r>
          </a:p>
          <a:p>
            <a:pPr algn="ctr"/>
            <a:endParaRPr lang="en-US" sz="2400" dirty="0"/>
          </a:p>
          <a:p>
            <a:pPr algn="ctr"/>
            <a:r>
              <a:rPr lang="en-US" sz="2400" dirty="0" smtClean="0"/>
              <a:t>But now we miss part of the HRF</a:t>
            </a:r>
            <a:endParaRPr lang="en-US" sz="2400" dirty="0"/>
          </a:p>
        </p:txBody>
      </p:sp>
      <p:sp>
        <p:nvSpPr>
          <p:cNvPr id="19" name="TextBox 18"/>
          <p:cNvSpPr txBox="1"/>
          <p:nvPr/>
        </p:nvSpPr>
        <p:spPr>
          <a:xfrm>
            <a:off x="5693986" y="1700808"/>
            <a:ext cx="606206" cy="1107996"/>
          </a:xfrm>
          <a:prstGeom prst="rect">
            <a:avLst/>
          </a:prstGeom>
          <a:noFill/>
        </p:spPr>
        <p:txBody>
          <a:bodyPr wrap="none" rtlCol="0">
            <a:spAutoFit/>
          </a:bodyPr>
          <a:lstStyle/>
          <a:p>
            <a:r>
              <a:rPr lang="en-US" sz="6600" dirty="0" smtClean="0"/>
              <a:t>*</a:t>
            </a:r>
            <a:endParaRPr lang="en-US" sz="6600" dirty="0"/>
          </a:p>
        </p:txBody>
      </p:sp>
      <p:cxnSp>
        <p:nvCxnSpPr>
          <p:cNvPr id="7" name="Straight Connector 6"/>
          <p:cNvCxnSpPr/>
          <p:nvPr/>
        </p:nvCxnSpPr>
        <p:spPr>
          <a:xfrm>
            <a:off x="5940152" y="1340768"/>
            <a:ext cx="72008" cy="324036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508104" y="1412776"/>
            <a:ext cx="72008" cy="316835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03756" y="44624"/>
            <a:ext cx="7641003" cy="646331"/>
          </a:xfrm>
          <a:prstGeom prst="rect">
            <a:avLst/>
          </a:prstGeom>
          <a:noFill/>
        </p:spPr>
        <p:txBody>
          <a:bodyPr wrap="none" rtlCol="0">
            <a:spAutoFit/>
          </a:bodyPr>
          <a:lstStyle/>
          <a:p>
            <a:r>
              <a:rPr lang="en-GB" sz="3600" b="1" dirty="0" smtClean="0"/>
              <a:t>Advantages of random ITI, ‘null events’</a:t>
            </a:r>
            <a:endParaRPr lang="en-GB" sz="3600" b="1" dirty="0"/>
          </a:p>
        </p:txBody>
      </p:sp>
      <p:cxnSp>
        <p:nvCxnSpPr>
          <p:cNvPr id="14" name="Straight Connector 13"/>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051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8" descr="canonical"/>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91370" y="692696"/>
            <a:ext cx="4229102" cy="4957763"/>
          </a:xfrm>
          <a:prstGeom prst="rect">
            <a:avLst/>
          </a:prstGeom>
          <a:noFill/>
        </p:spPr>
      </p:pic>
      <p:sp>
        <p:nvSpPr>
          <p:cNvPr id="17" name="Line 1029"/>
          <p:cNvSpPr>
            <a:spLocks noChangeShapeType="1"/>
          </p:cNvSpPr>
          <p:nvPr/>
        </p:nvSpPr>
        <p:spPr bwMode="auto">
          <a:xfrm>
            <a:off x="5145411" y="3056484"/>
            <a:ext cx="0" cy="1206500"/>
          </a:xfrm>
          <a:prstGeom prst="line">
            <a:avLst/>
          </a:prstGeom>
          <a:noFill/>
          <a:ln w="38100" cmpd="sng">
            <a:solidFill>
              <a:schemeClr val="tx1"/>
            </a:solidFill>
            <a:round/>
            <a:headEnd/>
            <a:tailEnd type="arrow" w="med" len="med"/>
          </a:ln>
          <a:effectLst/>
        </p:spPr>
        <p:txBody>
          <a:bodyPr wrap="none" anchor="ctr"/>
          <a:lstStyle/>
          <a:p>
            <a:endParaRPr lang="en-GB"/>
          </a:p>
        </p:txBody>
      </p:sp>
      <p:sp>
        <p:nvSpPr>
          <p:cNvPr id="18" name="Text Box 1030"/>
          <p:cNvSpPr txBox="1">
            <a:spLocks noChangeArrowheads="1"/>
          </p:cNvSpPr>
          <p:nvPr/>
        </p:nvSpPr>
        <p:spPr bwMode="auto">
          <a:xfrm>
            <a:off x="4602485" y="2473871"/>
            <a:ext cx="971551" cy="584200"/>
          </a:xfrm>
          <a:prstGeom prst="rect">
            <a:avLst/>
          </a:prstGeom>
          <a:noFill/>
          <a:ln w="12700">
            <a:noFill/>
            <a:miter lim="800000"/>
            <a:headEnd/>
            <a:tailEnd/>
          </a:ln>
          <a:effectLst/>
        </p:spPr>
        <p:txBody>
          <a:bodyPr wrap="none">
            <a:spAutoFit/>
          </a:bodyPr>
          <a:lstStyle/>
          <a:p>
            <a:pPr algn="ctr"/>
            <a:r>
              <a:rPr lang="en-US" sz="1600"/>
              <a:t>Brief</a:t>
            </a:r>
          </a:p>
          <a:p>
            <a:pPr algn="ctr"/>
            <a:r>
              <a:rPr lang="en-US" sz="1600"/>
              <a:t>Stimulus</a:t>
            </a:r>
            <a:endParaRPr lang="en-US"/>
          </a:p>
        </p:txBody>
      </p:sp>
      <p:sp>
        <p:nvSpPr>
          <p:cNvPr id="15" name="Text Box 1032"/>
          <p:cNvSpPr txBox="1">
            <a:spLocks noChangeArrowheads="1"/>
          </p:cNvSpPr>
          <p:nvPr/>
        </p:nvSpPr>
        <p:spPr bwMode="auto">
          <a:xfrm>
            <a:off x="7255199" y="3077121"/>
            <a:ext cx="1246189" cy="338138"/>
          </a:xfrm>
          <a:prstGeom prst="rect">
            <a:avLst/>
          </a:prstGeom>
          <a:noFill/>
          <a:ln w="12700">
            <a:noFill/>
            <a:miter lim="800000"/>
            <a:headEnd/>
            <a:tailEnd/>
          </a:ln>
          <a:effectLst/>
        </p:spPr>
        <p:txBody>
          <a:bodyPr wrap="none">
            <a:spAutoFit/>
          </a:bodyPr>
          <a:lstStyle/>
          <a:p>
            <a:r>
              <a:rPr lang="en-US" sz="1600" dirty="0"/>
              <a:t>Undershoot</a:t>
            </a:r>
          </a:p>
        </p:txBody>
      </p:sp>
      <p:sp>
        <p:nvSpPr>
          <p:cNvPr id="16" name="Line 1033"/>
          <p:cNvSpPr>
            <a:spLocks noChangeShapeType="1"/>
          </p:cNvSpPr>
          <p:nvPr/>
        </p:nvSpPr>
        <p:spPr bwMode="auto">
          <a:xfrm flipH="1">
            <a:off x="7229799" y="3400971"/>
            <a:ext cx="287338" cy="1223963"/>
          </a:xfrm>
          <a:prstGeom prst="line">
            <a:avLst/>
          </a:prstGeom>
          <a:noFill/>
          <a:ln w="38100" cmpd="sng">
            <a:solidFill>
              <a:schemeClr val="tx1"/>
            </a:solidFill>
            <a:round/>
            <a:headEnd/>
            <a:tailEnd type="arrow" w="med" len="med"/>
          </a:ln>
          <a:effectLst/>
        </p:spPr>
        <p:txBody>
          <a:bodyPr wrap="none" anchor="ctr"/>
          <a:lstStyle/>
          <a:p>
            <a:endParaRPr lang="en-GB"/>
          </a:p>
        </p:txBody>
      </p:sp>
      <p:grpSp>
        <p:nvGrpSpPr>
          <p:cNvPr id="8" name="Group 1041"/>
          <p:cNvGrpSpPr>
            <a:grpSpLocks/>
          </p:cNvGrpSpPr>
          <p:nvPr/>
        </p:nvGrpSpPr>
        <p:grpSpPr bwMode="auto">
          <a:xfrm>
            <a:off x="5145408" y="3791496"/>
            <a:ext cx="1443038" cy="1281113"/>
            <a:chOff x="3732" y="2895"/>
            <a:chExt cx="909" cy="807"/>
          </a:xfrm>
        </p:grpSpPr>
        <p:sp>
          <p:nvSpPr>
            <p:cNvPr id="12" name="Freeform 1031"/>
            <p:cNvSpPr>
              <a:spLocks/>
            </p:cNvSpPr>
            <p:nvPr/>
          </p:nvSpPr>
          <p:spPr bwMode="auto">
            <a:xfrm>
              <a:off x="3732" y="2895"/>
              <a:ext cx="171" cy="623"/>
            </a:xfrm>
            <a:custGeom>
              <a:avLst/>
              <a:gdLst/>
              <a:ahLst/>
              <a:cxnLst>
                <a:cxn ang="0">
                  <a:pos x="0" y="397"/>
                </a:cxn>
                <a:cxn ang="0">
                  <a:pos x="17" y="490"/>
                </a:cxn>
                <a:cxn ang="0">
                  <a:pos x="33" y="562"/>
                </a:cxn>
                <a:cxn ang="0">
                  <a:pos x="61" y="617"/>
                </a:cxn>
                <a:cxn ang="0">
                  <a:pos x="105" y="600"/>
                </a:cxn>
                <a:cxn ang="0">
                  <a:pos x="116" y="551"/>
                </a:cxn>
                <a:cxn ang="0">
                  <a:pos x="132" y="435"/>
                </a:cxn>
                <a:cxn ang="0">
                  <a:pos x="171" y="0"/>
                </a:cxn>
              </a:cxnLst>
              <a:rect l="0" t="0" r="r" b="b"/>
              <a:pathLst>
                <a:path w="171" h="623">
                  <a:moveTo>
                    <a:pt x="0" y="397"/>
                  </a:moveTo>
                  <a:cubicBezTo>
                    <a:pt x="6" y="430"/>
                    <a:pt x="12" y="463"/>
                    <a:pt x="17" y="490"/>
                  </a:cubicBezTo>
                  <a:cubicBezTo>
                    <a:pt x="22" y="517"/>
                    <a:pt x="26" y="541"/>
                    <a:pt x="33" y="562"/>
                  </a:cubicBezTo>
                  <a:cubicBezTo>
                    <a:pt x="40" y="583"/>
                    <a:pt x="49" y="611"/>
                    <a:pt x="61" y="617"/>
                  </a:cubicBezTo>
                  <a:cubicBezTo>
                    <a:pt x="73" y="623"/>
                    <a:pt x="96" y="611"/>
                    <a:pt x="105" y="600"/>
                  </a:cubicBezTo>
                  <a:cubicBezTo>
                    <a:pt x="114" y="589"/>
                    <a:pt x="112" y="578"/>
                    <a:pt x="116" y="551"/>
                  </a:cubicBezTo>
                  <a:cubicBezTo>
                    <a:pt x="120" y="524"/>
                    <a:pt x="123" y="527"/>
                    <a:pt x="132" y="435"/>
                  </a:cubicBezTo>
                  <a:cubicBezTo>
                    <a:pt x="141" y="343"/>
                    <a:pt x="153" y="61"/>
                    <a:pt x="171" y="0"/>
                  </a:cubicBezTo>
                </a:path>
              </a:pathLst>
            </a:custGeom>
            <a:noFill/>
            <a:ln w="31750" cap="flat" cmpd="sng">
              <a:solidFill>
                <a:srgbClr val="00FF00"/>
              </a:solidFill>
              <a:prstDash val="sysDot"/>
              <a:round/>
              <a:headEnd type="none" w="med" len="med"/>
              <a:tailEnd type="none" w="med" len="med"/>
            </a:ln>
            <a:effectLst/>
          </p:spPr>
          <p:txBody>
            <a:bodyPr wrap="none" anchor="ctr"/>
            <a:lstStyle/>
            <a:p>
              <a:endParaRPr lang="en-GB"/>
            </a:p>
          </p:txBody>
        </p:sp>
        <p:sp>
          <p:nvSpPr>
            <p:cNvPr id="13" name="Text Box 1034"/>
            <p:cNvSpPr txBox="1">
              <a:spLocks noChangeArrowheads="1"/>
            </p:cNvSpPr>
            <p:nvPr/>
          </p:nvSpPr>
          <p:spPr bwMode="auto">
            <a:xfrm>
              <a:off x="3856" y="3334"/>
              <a:ext cx="785" cy="368"/>
            </a:xfrm>
            <a:prstGeom prst="rect">
              <a:avLst/>
            </a:prstGeom>
            <a:noFill/>
            <a:ln w="12700">
              <a:noFill/>
              <a:miter lim="800000"/>
              <a:headEnd/>
              <a:tailEnd/>
            </a:ln>
            <a:effectLst/>
          </p:spPr>
          <p:txBody>
            <a:bodyPr wrap="none">
              <a:spAutoFit/>
            </a:bodyPr>
            <a:lstStyle/>
            <a:p>
              <a:pPr algn="ctr"/>
              <a:r>
                <a:rPr lang="en-US" sz="1600"/>
                <a:t>Initial</a:t>
              </a:r>
            </a:p>
            <a:p>
              <a:pPr algn="ctr"/>
              <a:r>
                <a:rPr lang="en-US" sz="1600"/>
                <a:t>Undershoot</a:t>
              </a:r>
            </a:p>
          </p:txBody>
        </p:sp>
        <p:sp>
          <p:nvSpPr>
            <p:cNvPr id="14" name="Line 1035"/>
            <p:cNvSpPr>
              <a:spLocks noChangeShapeType="1"/>
            </p:cNvSpPr>
            <p:nvPr/>
          </p:nvSpPr>
          <p:spPr bwMode="auto">
            <a:xfrm flipH="1" flipV="1">
              <a:off x="3870" y="3483"/>
              <a:ext cx="209" cy="6"/>
            </a:xfrm>
            <a:prstGeom prst="line">
              <a:avLst/>
            </a:prstGeom>
            <a:noFill/>
            <a:ln w="19050">
              <a:solidFill>
                <a:srgbClr val="00CC00"/>
              </a:solidFill>
              <a:round/>
              <a:headEnd/>
              <a:tailEnd type="arrow" w="med" len="med"/>
            </a:ln>
            <a:effectLst/>
          </p:spPr>
          <p:txBody>
            <a:bodyPr wrap="none" anchor="ctr"/>
            <a:lstStyle/>
            <a:p>
              <a:endParaRPr lang="en-GB"/>
            </a:p>
          </p:txBody>
        </p:sp>
      </p:grpSp>
      <p:sp>
        <p:nvSpPr>
          <p:cNvPr id="10" name="Text Box 1036"/>
          <p:cNvSpPr txBox="1">
            <a:spLocks noChangeArrowheads="1"/>
          </p:cNvSpPr>
          <p:nvPr/>
        </p:nvSpPr>
        <p:spPr bwMode="auto">
          <a:xfrm>
            <a:off x="6524946" y="1508674"/>
            <a:ext cx="658813" cy="338138"/>
          </a:xfrm>
          <a:prstGeom prst="rect">
            <a:avLst/>
          </a:prstGeom>
          <a:noFill/>
          <a:ln w="12700">
            <a:noFill/>
            <a:miter lim="800000"/>
            <a:headEnd/>
            <a:tailEnd/>
          </a:ln>
          <a:effectLst/>
        </p:spPr>
        <p:txBody>
          <a:bodyPr wrap="none">
            <a:spAutoFit/>
          </a:bodyPr>
          <a:lstStyle/>
          <a:p>
            <a:r>
              <a:rPr lang="en-US" sz="1600">
                <a:solidFill>
                  <a:srgbClr val="000000"/>
                </a:solidFill>
              </a:rPr>
              <a:t>Peak</a:t>
            </a:r>
          </a:p>
        </p:txBody>
      </p:sp>
      <p:sp>
        <p:nvSpPr>
          <p:cNvPr id="11" name="Line 1037"/>
          <p:cNvSpPr>
            <a:spLocks noChangeShapeType="1"/>
          </p:cNvSpPr>
          <p:nvPr/>
        </p:nvSpPr>
        <p:spPr bwMode="auto">
          <a:xfrm flipH="1" flipV="1">
            <a:off x="6055046" y="1694412"/>
            <a:ext cx="442913" cy="7938"/>
          </a:xfrm>
          <a:prstGeom prst="line">
            <a:avLst/>
          </a:prstGeom>
          <a:noFill/>
          <a:ln w="38100" cmpd="sng">
            <a:solidFill>
              <a:schemeClr val="tx1"/>
            </a:solidFill>
            <a:round/>
            <a:headEnd/>
            <a:tailEnd type="arrow" w="med" len="med"/>
          </a:ln>
          <a:effectLst/>
        </p:spPr>
        <p:txBody>
          <a:bodyPr wrap="none" anchor="ctr"/>
          <a:lstStyle/>
          <a:p>
            <a:endParaRPr lang="en-GB">
              <a:solidFill>
                <a:srgbClr val="000000"/>
              </a:solidFill>
            </a:endParaRPr>
          </a:p>
        </p:txBody>
      </p:sp>
      <p:sp>
        <p:nvSpPr>
          <p:cNvPr id="22" name="TextBox 21"/>
          <p:cNvSpPr txBox="1"/>
          <p:nvPr/>
        </p:nvSpPr>
        <p:spPr>
          <a:xfrm>
            <a:off x="397089" y="1339788"/>
            <a:ext cx="3744416" cy="2554545"/>
          </a:xfrm>
          <a:prstGeom prst="rect">
            <a:avLst/>
          </a:prstGeom>
          <a:noFill/>
        </p:spPr>
        <p:txBody>
          <a:bodyPr wrap="square" rtlCol="0">
            <a:spAutoFit/>
          </a:bodyPr>
          <a:lstStyle/>
          <a:p>
            <a:pPr marL="285750" indent="-285750">
              <a:buFont typeface="Arial" charset="0"/>
              <a:buChar char="•"/>
            </a:pPr>
            <a:r>
              <a:rPr lang="en-US" sz="2000" dirty="0" smtClean="0"/>
              <a:t>Initial undershoot</a:t>
            </a:r>
          </a:p>
          <a:p>
            <a:pPr marL="285750" indent="-285750">
              <a:buFont typeface="Arial" charset="0"/>
              <a:buChar char="•"/>
            </a:pPr>
            <a:endParaRPr lang="en-US" sz="2000" dirty="0" smtClean="0"/>
          </a:p>
          <a:p>
            <a:pPr marL="285750" indent="-285750">
              <a:buFont typeface="Arial" charset="0"/>
              <a:buChar char="•"/>
            </a:pPr>
            <a:r>
              <a:rPr lang="en-US" sz="2000" dirty="0" smtClean="0"/>
              <a:t>Peak 4-6s post-stimulus</a:t>
            </a:r>
          </a:p>
          <a:p>
            <a:pPr marL="285750" indent="-285750">
              <a:buFont typeface="Arial" charset="0"/>
              <a:buChar char="•"/>
            </a:pPr>
            <a:endParaRPr lang="en-US" sz="2000" dirty="0"/>
          </a:p>
          <a:p>
            <a:pPr marL="285750" indent="-285750">
              <a:buFont typeface="Arial" charset="0"/>
              <a:buChar char="•"/>
            </a:pPr>
            <a:r>
              <a:rPr lang="en-US" sz="2000" dirty="0" smtClean="0"/>
              <a:t>Undershoot before returning to baseline</a:t>
            </a:r>
          </a:p>
          <a:p>
            <a:pPr marL="285750" indent="-285750">
              <a:buFont typeface="Arial" charset="0"/>
              <a:buChar char="•"/>
            </a:pPr>
            <a:endParaRPr lang="en-US" sz="2000" dirty="0" smtClean="0"/>
          </a:p>
          <a:p>
            <a:pPr marL="285750" indent="-285750">
              <a:buFont typeface="Arial" charset="0"/>
              <a:buChar char="•"/>
            </a:pPr>
            <a:r>
              <a:rPr lang="en-US" sz="2000" dirty="0" smtClean="0"/>
              <a:t>Total time: approx. 20 seconds</a:t>
            </a:r>
          </a:p>
        </p:txBody>
      </p:sp>
      <p:sp>
        <p:nvSpPr>
          <p:cNvPr id="2" name="TextBox 1"/>
          <p:cNvSpPr txBox="1"/>
          <p:nvPr/>
        </p:nvSpPr>
        <p:spPr>
          <a:xfrm>
            <a:off x="54388" y="5693322"/>
            <a:ext cx="9035224" cy="954107"/>
          </a:xfrm>
          <a:prstGeom prst="rect">
            <a:avLst/>
          </a:prstGeom>
          <a:noFill/>
        </p:spPr>
        <p:txBody>
          <a:bodyPr wrap="square" rtlCol="0">
            <a:spAutoFit/>
          </a:bodyPr>
          <a:lstStyle/>
          <a:p>
            <a:pPr algn="ctr"/>
            <a:r>
              <a:rPr lang="en-GB" sz="2800" i="1" dirty="0" smtClean="0"/>
              <a:t>Given how slow the BOLD response is, how often should we present our stimuli and in what order?</a:t>
            </a:r>
            <a:endParaRPr lang="en-GB" sz="2800" i="1" dirty="0"/>
          </a:p>
        </p:txBody>
      </p:sp>
      <p:sp>
        <p:nvSpPr>
          <p:cNvPr id="23" name="Rectangle 22"/>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03756" y="44624"/>
            <a:ext cx="4481611" cy="646331"/>
          </a:xfrm>
          <a:prstGeom prst="rect">
            <a:avLst/>
          </a:prstGeom>
          <a:noFill/>
        </p:spPr>
        <p:txBody>
          <a:bodyPr wrap="none" rtlCol="0">
            <a:spAutoFit/>
          </a:bodyPr>
          <a:lstStyle/>
          <a:p>
            <a:r>
              <a:rPr lang="en-GB" sz="3600" b="1" dirty="0" smtClean="0"/>
              <a:t>BOLD response is slow</a:t>
            </a:r>
            <a:endParaRPr lang="en-GB" sz="3600" b="1" dirty="0"/>
          </a:p>
        </p:txBody>
      </p:sp>
      <p:cxnSp>
        <p:nvCxnSpPr>
          <p:cNvPr id="25" name="Straight Connector 24"/>
          <p:cNvCxnSpPr/>
          <p:nvPr/>
        </p:nvCxnSpPr>
        <p:spPr>
          <a:xfrm>
            <a:off x="0" y="764704"/>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173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flipH="1">
            <a:off x="2027956" y="3790782"/>
            <a:ext cx="935999" cy="122413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p:cNvSpPr txBox="1"/>
          <p:nvPr/>
        </p:nvSpPr>
        <p:spPr>
          <a:xfrm>
            <a:off x="7191677" y="5086926"/>
            <a:ext cx="620683" cy="369332"/>
          </a:xfrm>
          <a:prstGeom prst="rect">
            <a:avLst/>
          </a:prstGeom>
          <a:noFill/>
        </p:spPr>
        <p:txBody>
          <a:bodyPr wrap="none" rtlCol="0">
            <a:spAutoFit/>
          </a:bodyPr>
          <a:lstStyle/>
          <a:p>
            <a:r>
              <a:rPr lang="en-GB" i="1" dirty="0" smtClean="0">
                <a:solidFill>
                  <a:schemeClr val="bg2">
                    <a:lumMod val="75000"/>
                  </a:schemeClr>
                </a:solidFill>
              </a:rPr>
              <a:t>time</a:t>
            </a:r>
            <a:endParaRPr lang="en-GB" i="1" dirty="0">
              <a:solidFill>
                <a:schemeClr val="bg2">
                  <a:lumMod val="75000"/>
                </a:schemeClr>
              </a:solidFill>
            </a:endParaRPr>
          </a:p>
        </p:txBody>
      </p:sp>
      <p:sp>
        <p:nvSpPr>
          <p:cNvPr id="41" name="Rectangle 40"/>
          <p:cNvSpPr/>
          <p:nvPr/>
        </p:nvSpPr>
        <p:spPr>
          <a:xfrm>
            <a:off x="3396108" y="3790782"/>
            <a:ext cx="936104" cy="122413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 name="Rectangle 43"/>
          <p:cNvSpPr/>
          <p:nvPr/>
        </p:nvSpPr>
        <p:spPr>
          <a:xfrm>
            <a:off x="6132516" y="3790782"/>
            <a:ext cx="936104" cy="122413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5" name="Rectangle 44"/>
          <p:cNvSpPr/>
          <p:nvPr/>
        </p:nvSpPr>
        <p:spPr>
          <a:xfrm flipH="1">
            <a:off x="4764364" y="3790782"/>
            <a:ext cx="935999" cy="122413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491906" y="6146140"/>
            <a:ext cx="7680612" cy="523220"/>
          </a:xfrm>
          <a:prstGeom prst="rect">
            <a:avLst/>
          </a:prstGeom>
          <a:noFill/>
        </p:spPr>
        <p:txBody>
          <a:bodyPr wrap="square" rtlCol="0">
            <a:spAutoFit/>
          </a:bodyPr>
          <a:lstStyle/>
          <a:p>
            <a:pPr algn="ctr"/>
            <a:r>
              <a:rPr lang="en-GB" sz="2800" i="1" smtClean="0"/>
              <a:t>What activity </a:t>
            </a:r>
            <a:r>
              <a:rPr lang="en-GB" sz="2800" i="1" dirty="0" smtClean="0"/>
              <a:t>do we predict from this design?</a:t>
            </a:r>
            <a:endParaRPr lang="en-GB" sz="2800" i="1" dirty="0"/>
          </a:p>
        </p:txBody>
      </p:sp>
      <p:sp>
        <p:nvSpPr>
          <p:cNvPr id="20" name="Rectangle 19"/>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03756" y="44624"/>
            <a:ext cx="7432484" cy="646331"/>
          </a:xfrm>
          <a:prstGeom prst="rect">
            <a:avLst/>
          </a:prstGeom>
          <a:noFill/>
        </p:spPr>
        <p:txBody>
          <a:bodyPr wrap="none" rtlCol="0">
            <a:spAutoFit/>
          </a:bodyPr>
          <a:lstStyle/>
          <a:p>
            <a:r>
              <a:rPr lang="en-GB" sz="3600" b="1" dirty="0" smtClean="0"/>
              <a:t>Block design: face vs scene processing</a:t>
            </a:r>
            <a:endParaRPr lang="en-GB" sz="3600" b="1" dirty="0"/>
          </a:p>
        </p:txBody>
      </p:sp>
      <p:cxnSp>
        <p:nvCxnSpPr>
          <p:cNvPr id="24" name="Straight Connector 23"/>
          <p:cNvCxnSpPr/>
          <p:nvPr/>
        </p:nvCxnSpPr>
        <p:spPr>
          <a:xfrm>
            <a:off x="0" y="764704"/>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25" name="Picture 8" descr="mage result for black and white scenes psychology stimulus  set"/>
          <p:cNvPicPr>
            <a:picLocks noChangeAspect="1" noChangeArrowheads="1"/>
          </p:cNvPicPr>
          <p:nvPr/>
        </p:nvPicPr>
        <p:blipFill rotWithShape="1">
          <a:blip r:embed="rId3">
            <a:extLst>
              <a:ext uri="{28A0092B-C50C-407E-A947-70E740481C1C}">
                <a14:useLocalDpi xmlns:a14="http://schemas.microsoft.com/office/drawing/2010/main" val="0"/>
              </a:ext>
            </a:extLst>
          </a:blip>
          <a:srcRect t="23857" r="60277" b="49866"/>
          <a:stretch/>
        </p:blipFill>
        <p:spPr bwMode="auto">
          <a:xfrm>
            <a:off x="6444208" y="2447354"/>
            <a:ext cx="1490011" cy="12258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mage result for black and white scenes psychology stimulus  set"/>
          <p:cNvPicPr>
            <a:picLocks noChangeAspect="1" noChangeArrowheads="1"/>
          </p:cNvPicPr>
          <p:nvPr/>
        </p:nvPicPr>
        <p:blipFill rotWithShape="1">
          <a:blip r:embed="rId4">
            <a:extLst>
              <a:ext uri="{28A0092B-C50C-407E-A947-70E740481C1C}">
                <a14:useLocalDpi xmlns:a14="http://schemas.microsoft.com/office/drawing/2010/main" val="0"/>
              </a:ext>
            </a:extLst>
          </a:blip>
          <a:srcRect l="53428" t="2529" r="1921" b="49868"/>
          <a:stretch/>
        </p:blipFill>
        <p:spPr bwMode="auto">
          <a:xfrm>
            <a:off x="4810632" y="2541945"/>
            <a:ext cx="1462649" cy="10592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mage result for black and white scenes psychology stimulus  set"/>
          <p:cNvPicPr>
            <a:picLocks noChangeAspect="1" noChangeArrowheads="1"/>
          </p:cNvPicPr>
          <p:nvPr/>
        </p:nvPicPr>
        <p:blipFill rotWithShape="1">
          <a:blip r:embed="rId5">
            <a:extLst>
              <a:ext uri="{28A0092B-C50C-407E-A947-70E740481C1C}">
                <a14:useLocalDpi xmlns:a14="http://schemas.microsoft.com/office/drawing/2010/main" val="0"/>
              </a:ext>
            </a:extLst>
          </a:blip>
          <a:srcRect l="56831" t="3360" r="3519" b="54320"/>
          <a:stretch/>
        </p:blipFill>
        <p:spPr bwMode="auto">
          <a:xfrm>
            <a:off x="4780224" y="1295226"/>
            <a:ext cx="1462649" cy="107261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mage result for black and white scenes psychology stimulus  set"/>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59512" b="75687"/>
          <a:stretch/>
        </p:blipFill>
        <p:spPr bwMode="auto">
          <a:xfrm>
            <a:off x="6444208" y="1301381"/>
            <a:ext cx="1490011" cy="111280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mage result for black and white face psychology stimulus  set"/>
          <p:cNvPicPr>
            <a:picLocks noChangeAspect="1" noChangeArrowheads="1"/>
          </p:cNvPicPr>
          <p:nvPr/>
        </p:nvPicPr>
        <p:blipFill rotWithShape="1">
          <a:blip r:embed="rId6">
            <a:extLst>
              <a:ext uri="{28A0092B-C50C-407E-A947-70E740481C1C}">
                <a14:useLocalDpi xmlns:a14="http://schemas.microsoft.com/office/drawing/2010/main" val="0"/>
              </a:ext>
            </a:extLst>
          </a:blip>
          <a:srcRect l="75200" t="24883" b="50125"/>
          <a:stretch/>
        </p:blipFill>
        <p:spPr bwMode="auto">
          <a:xfrm>
            <a:off x="905962" y="1268760"/>
            <a:ext cx="1145758" cy="11545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mage result for black and white face psychology stimulus  set"/>
          <p:cNvPicPr>
            <a:picLocks noChangeAspect="1" noChangeArrowheads="1"/>
          </p:cNvPicPr>
          <p:nvPr/>
        </p:nvPicPr>
        <p:blipFill rotWithShape="1">
          <a:blip r:embed="rId6">
            <a:extLst>
              <a:ext uri="{28A0092B-C50C-407E-A947-70E740481C1C}">
                <a14:useLocalDpi xmlns:a14="http://schemas.microsoft.com/office/drawing/2010/main" val="0"/>
              </a:ext>
            </a:extLst>
          </a:blip>
          <a:srcRect l="49280" r="25025" b="75245"/>
          <a:stretch/>
        </p:blipFill>
        <p:spPr bwMode="auto">
          <a:xfrm>
            <a:off x="2195736" y="1268760"/>
            <a:ext cx="1205835" cy="116177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mage result for black and white face psychology stimulus  set"/>
          <p:cNvPicPr>
            <a:picLocks noChangeAspect="1" noChangeArrowheads="1"/>
          </p:cNvPicPr>
          <p:nvPr/>
        </p:nvPicPr>
        <p:blipFill rotWithShape="1">
          <a:blip r:embed="rId6">
            <a:extLst>
              <a:ext uri="{28A0092B-C50C-407E-A947-70E740481C1C}">
                <a14:useLocalDpi xmlns:a14="http://schemas.microsoft.com/office/drawing/2010/main" val="0"/>
              </a:ext>
            </a:extLst>
          </a:blip>
          <a:srcRect l="24753" t="24181" r="50004" b="49215"/>
          <a:stretch/>
        </p:blipFill>
        <p:spPr bwMode="auto">
          <a:xfrm>
            <a:off x="917473" y="2492896"/>
            <a:ext cx="1185075" cy="124902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mage result for black and white face psychology stimulus  set"/>
          <p:cNvPicPr>
            <a:picLocks noChangeAspect="1" noChangeArrowheads="1"/>
          </p:cNvPicPr>
          <p:nvPr/>
        </p:nvPicPr>
        <p:blipFill rotWithShape="1">
          <a:blip r:embed="rId6">
            <a:extLst>
              <a:ext uri="{28A0092B-C50C-407E-A947-70E740481C1C}">
                <a14:useLocalDpi xmlns:a14="http://schemas.microsoft.com/office/drawing/2010/main" val="0"/>
              </a:ext>
            </a:extLst>
          </a:blip>
          <a:srcRect l="24753" t="49346" r="50463" b="23787"/>
          <a:stretch/>
        </p:blipFill>
        <p:spPr bwMode="auto">
          <a:xfrm>
            <a:off x="2248648" y="2492896"/>
            <a:ext cx="1171224" cy="126967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691680" y="763023"/>
            <a:ext cx="1770110" cy="523220"/>
          </a:xfrm>
          <a:prstGeom prst="rect">
            <a:avLst/>
          </a:prstGeom>
          <a:noFill/>
        </p:spPr>
        <p:txBody>
          <a:bodyPr wrap="square" rtlCol="0">
            <a:spAutoFit/>
          </a:bodyPr>
          <a:lstStyle/>
          <a:p>
            <a:r>
              <a:rPr lang="en-US" sz="2800" b="1" dirty="0" smtClean="0">
                <a:solidFill>
                  <a:srgbClr val="FFC000"/>
                </a:solidFill>
              </a:rPr>
              <a:t>Faces</a:t>
            </a:r>
            <a:endParaRPr lang="en-US" sz="2800" b="1" dirty="0">
              <a:solidFill>
                <a:srgbClr val="FFC000"/>
              </a:solidFill>
            </a:endParaRPr>
          </a:p>
        </p:txBody>
      </p:sp>
      <p:sp>
        <p:nvSpPr>
          <p:cNvPr id="37" name="TextBox 36"/>
          <p:cNvSpPr txBox="1"/>
          <p:nvPr/>
        </p:nvSpPr>
        <p:spPr>
          <a:xfrm>
            <a:off x="5652120" y="748899"/>
            <a:ext cx="1562652" cy="523220"/>
          </a:xfrm>
          <a:prstGeom prst="rect">
            <a:avLst/>
          </a:prstGeom>
          <a:noFill/>
        </p:spPr>
        <p:txBody>
          <a:bodyPr wrap="square" rtlCol="0">
            <a:spAutoFit/>
          </a:bodyPr>
          <a:lstStyle/>
          <a:p>
            <a:r>
              <a:rPr lang="en-US" sz="2800" b="1" dirty="0" smtClean="0">
                <a:solidFill>
                  <a:schemeClr val="tx2">
                    <a:lumMod val="60000"/>
                    <a:lumOff val="40000"/>
                  </a:schemeClr>
                </a:solidFill>
              </a:rPr>
              <a:t>Scenes</a:t>
            </a:r>
          </a:p>
        </p:txBody>
      </p:sp>
      <p:sp>
        <p:nvSpPr>
          <p:cNvPr id="38" name="Rectangle 37"/>
          <p:cNvSpPr/>
          <p:nvPr/>
        </p:nvSpPr>
        <p:spPr>
          <a:xfrm>
            <a:off x="2123728" y="3789040"/>
            <a:ext cx="72008" cy="12241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39" name="Rectangle 38"/>
          <p:cNvSpPr/>
          <p:nvPr/>
        </p:nvSpPr>
        <p:spPr>
          <a:xfrm>
            <a:off x="2339752" y="3789040"/>
            <a:ext cx="72008" cy="12241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46" name="Rectangle 45"/>
          <p:cNvSpPr/>
          <p:nvPr/>
        </p:nvSpPr>
        <p:spPr>
          <a:xfrm>
            <a:off x="2771800" y="3789040"/>
            <a:ext cx="72008" cy="12241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48" name="Rectangle 47"/>
          <p:cNvSpPr/>
          <p:nvPr/>
        </p:nvSpPr>
        <p:spPr>
          <a:xfrm>
            <a:off x="2555776" y="3789040"/>
            <a:ext cx="72008" cy="12241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6" name="TextBox 5"/>
          <p:cNvSpPr txBox="1"/>
          <p:nvPr/>
        </p:nvSpPr>
        <p:spPr>
          <a:xfrm>
            <a:off x="2088631" y="5086926"/>
            <a:ext cx="814647" cy="369332"/>
          </a:xfrm>
          <a:prstGeom prst="rect">
            <a:avLst/>
          </a:prstGeom>
          <a:noFill/>
        </p:spPr>
        <p:txBody>
          <a:bodyPr wrap="none" rtlCol="0">
            <a:spAutoFit/>
          </a:bodyPr>
          <a:lstStyle/>
          <a:p>
            <a:r>
              <a:rPr lang="en-US" dirty="0" smtClean="0">
                <a:solidFill>
                  <a:schemeClr val="accent1"/>
                </a:solidFill>
              </a:rPr>
              <a:t>scenes</a:t>
            </a:r>
            <a:endParaRPr lang="en-US" dirty="0">
              <a:solidFill>
                <a:schemeClr val="accent1"/>
              </a:solidFill>
            </a:endParaRPr>
          </a:p>
        </p:txBody>
      </p:sp>
      <p:sp>
        <p:nvSpPr>
          <p:cNvPr id="54" name="TextBox 53"/>
          <p:cNvSpPr txBox="1"/>
          <p:nvPr/>
        </p:nvSpPr>
        <p:spPr>
          <a:xfrm>
            <a:off x="4833838" y="5076839"/>
            <a:ext cx="814647" cy="369332"/>
          </a:xfrm>
          <a:prstGeom prst="rect">
            <a:avLst/>
          </a:prstGeom>
          <a:noFill/>
        </p:spPr>
        <p:txBody>
          <a:bodyPr wrap="none" rtlCol="0">
            <a:spAutoFit/>
          </a:bodyPr>
          <a:lstStyle/>
          <a:p>
            <a:r>
              <a:rPr lang="en-US" dirty="0" smtClean="0">
                <a:solidFill>
                  <a:schemeClr val="accent1"/>
                </a:solidFill>
              </a:rPr>
              <a:t>scenes</a:t>
            </a:r>
            <a:endParaRPr lang="en-US" dirty="0">
              <a:solidFill>
                <a:schemeClr val="accent1"/>
              </a:solidFill>
            </a:endParaRPr>
          </a:p>
        </p:txBody>
      </p:sp>
      <p:sp>
        <p:nvSpPr>
          <p:cNvPr id="55" name="TextBox 54"/>
          <p:cNvSpPr txBox="1"/>
          <p:nvPr/>
        </p:nvSpPr>
        <p:spPr>
          <a:xfrm>
            <a:off x="3465242" y="5085184"/>
            <a:ext cx="664413" cy="369332"/>
          </a:xfrm>
          <a:prstGeom prst="rect">
            <a:avLst/>
          </a:prstGeom>
          <a:noFill/>
        </p:spPr>
        <p:txBody>
          <a:bodyPr wrap="none" rtlCol="0">
            <a:spAutoFit/>
          </a:bodyPr>
          <a:lstStyle/>
          <a:p>
            <a:r>
              <a:rPr lang="en-US" dirty="0" smtClean="0">
                <a:solidFill>
                  <a:srgbClr val="FFC000"/>
                </a:solidFill>
              </a:rPr>
              <a:t>faces</a:t>
            </a:r>
            <a:endParaRPr lang="en-US" dirty="0">
              <a:solidFill>
                <a:srgbClr val="FFC000"/>
              </a:solidFill>
            </a:endParaRPr>
          </a:p>
        </p:txBody>
      </p:sp>
      <p:sp>
        <p:nvSpPr>
          <p:cNvPr id="56" name="TextBox 55"/>
          <p:cNvSpPr txBox="1"/>
          <p:nvPr/>
        </p:nvSpPr>
        <p:spPr>
          <a:xfrm>
            <a:off x="6242873" y="5085184"/>
            <a:ext cx="664413" cy="369332"/>
          </a:xfrm>
          <a:prstGeom prst="rect">
            <a:avLst/>
          </a:prstGeom>
          <a:noFill/>
        </p:spPr>
        <p:txBody>
          <a:bodyPr wrap="none" rtlCol="0">
            <a:spAutoFit/>
          </a:bodyPr>
          <a:lstStyle/>
          <a:p>
            <a:r>
              <a:rPr lang="en-US" dirty="0" smtClean="0">
                <a:solidFill>
                  <a:srgbClr val="FFC000"/>
                </a:solidFill>
              </a:rPr>
              <a:t>faces</a:t>
            </a:r>
            <a:endParaRPr lang="en-US" dirty="0">
              <a:solidFill>
                <a:srgbClr val="FFC000"/>
              </a:solidFill>
            </a:endParaRPr>
          </a:p>
        </p:txBody>
      </p:sp>
      <p:sp>
        <p:nvSpPr>
          <p:cNvPr id="57" name="Rectangle 56"/>
          <p:cNvSpPr/>
          <p:nvPr/>
        </p:nvSpPr>
        <p:spPr>
          <a:xfrm>
            <a:off x="4836476" y="3789040"/>
            <a:ext cx="72008" cy="12241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58" name="Rectangle 57"/>
          <p:cNvSpPr/>
          <p:nvPr/>
        </p:nvSpPr>
        <p:spPr>
          <a:xfrm>
            <a:off x="5052500" y="3789040"/>
            <a:ext cx="72008" cy="12241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59" name="Rectangle 58"/>
          <p:cNvSpPr/>
          <p:nvPr/>
        </p:nvSpPr>
        <p:spPr>
          <a:xfrm>
            <a:off x="5484548" y="3789040"/>
            <a:ext cx="72008" cy="12241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60" name="Rectangle 59"/>
          <p:cNvSpPr/>
          <p:nvPr/>
        </p:nvSpPr>
        <p:spPr>
          <a:xfrm>
            <a:off x="5268524" y="3789040"/>
            <a:ext cx="72008" cy="12241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2"/>
              </a:solidFill>
            </a:endParaRPr>
          </a:p>
        </p:txBody>
      </p:sp>
      <p:sp>
        <p:nvSpPr>
          <p:cNvPr id="61" name="Rectangle 60"/>
          <p:cNvSpPr/>
          <p:nvPr/>
        </p:nvSpPr>
        <p:spPr>
          <a:xfrm>
            <a:off x="3492237" y="3800538"/>
            <a:ext cx="72008" cy="122413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75000"/>
                </a:schemeClr>
              </a:solidFill>
            </a:endParaRPr>
          </a:p>
        </p:txBody>
      </p:sp>
      <p:sp>
        <p:nvSpPr>
          <p:cNvPr id="62" name="Rectangle 61"/>
          <p:cNvSpPr/>
          <p:nvPr/>
        </p:nvSpPr>
        <p:spPr>
          <a:xfrm>
            <a:off x="3708261" y="3800538"/>
            <a:ext cx="72008" cy="122413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75000"/>
                </a:schemeClr>
              </a:solidFill>
            </a:endParaRPr>
          </a:p>
        </p:txBody>
      </p:sp>
      <p:sp>
        <p:nvSpPr>
          <p:cNvPr id="63" name="Rectangle 62"/>
          <p:cNvSpPr/>
          <p:nvPr/>
        </p:nvSpPr>
        <p:spPr>
          <a:xfrm>
            <a:off x="4140309" y="3800538"/>
            <a:ext cx="72008" cy="122413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75000"/>
                </a:schemeClr>
              </a:solidFill>
            </a:endParaRPr>
          </a:p>
        </p:txBody>
      </p:sp>
      <p:sp>
        <p:nvSpPr>
          <p:cNvPr id="64" name="Rectangle 63"/>
          <p:cNvSpPr/>
          <p:nvPr/>
        </p:nvSpPr>
        <p:spPr>
          <a:xfrm>
            <a:off x="3924285" y="3800538"/>
            <a:ext cx="72008" cy="122413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75000"/>
                </a:schemeClr>
              </a:solidFill>
            </a:endParaRPr>
          </a:p>
        </p:txBody>
      </p:sp>
      <p:sp>
        <p:nvSpPr>
          <p:cNvPr id="65" name="Rectangle 64"/>
          <p:cNvSpPr/>
          <p:nvPr/>
        </p:nvSpPr>
        <p:spPr>
          <a:xfrm>
            <a:off x="6234141" y="3803655"/>
            <a:ext cx="72008" cy="122413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75000"/>
                </a:schemeClr>
              </a:solidFill>
            </a:endParaRPr>
          </a:p>
        </p:txBody>
      </p:sp>
      <p:sp>
        <p:nvSpPr>
          <p:cNvPr id="66" name="Rectangle 65"/>
          <p:cNvSpPr/>
          <p:nvPr/>
        </p:nvSpPr>
        <p:spPr>
          <a:xfrm>
            <a:off x="6450165" y="3803655"/>
            <a:ext cx="72008" cy="122413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75000"/>
                </a:schemeClr>
              </a:solidFill>
            </a:endParaRPr>
          </a:p>
        </p:txBody>
      </p:sp>
      <p:sp>
        <p:nvSpPr>
          <p:cNvPr id="67" name="Rectangle 66"/>
          <p:cNvSpPr/>
          <p:nvPr/>
        </p:nvSpPr>
        <p:spPr>
          <a:xfrm>
            <a:off x="6882213" y="3803655"/>
            <a:ext cx="72008" cy="122413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75000"/>
                </a:schemeClr>
              </a:solidFill>
            </a:endParaRPr>
          </a:p>
        </p:txBody>
      </p:sp>
      <p:sp>
        <p:nvSpPr>
          <p:cNvPr id="68" name="Rectangle 67"/>
          <p:cNvSpPr/>
          <p:nvPr/>
        </p:nvSpPr>
        <p:spPr>
          <a:xfrm>
            <a:off x="6666189" y="3803655"/>
            <a:ext cx="72008" cy="122413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lumMod val="75000"/>
                </a:schemeClr>
              </a:solidFill>
            </a:endParaRPr>
          </a:p>
        </p:txBody>
      </p:sp>
      <p:cxnSp>
        <p:nvCxnSpPr>
          <p:cNvPr id="40" name="Straight Connector 39"/>
          <p:cNvCxnSpPr/>
          <p:nvPr/>
        </p:nvCxnSpPr>
        <p:spPr>
          <a:xfrm>
            <a:off x="1739924" y="5014918"/>
            <a:ext cx="5976664"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917473" y="5475868"/>
            <a:ext cx="7131306" cy="646331"/>
          </a:xfrm>
          <a:prstGeom prst="rect">
            <a:avLst/>
          </a:prstGeom>
        </p:spPr>
        <p:txBody>
          <a:bodyPr wrap="square">
            <a:spAutoFit/>
          </a:bodyPr>
          <a:lstStyle/>
          <a:p>
            <a:pPr algn="ctr"/>
            <a:r>
              <a:rPr lang="en-US" dirty="0" smtClean="0"/>
              <a:t>Note: remember the high pass filter! Block </a:t>
            </a:r>
            <a:r>
              <a:rPr lang="en-US" dirty="0"/>
              <a:t>lengths </a:t>
            </a:r>
            <a:r>
              <a:rPr lang="en-US" dirty="0" smtClean="0"/>
              <a:t>must not be too long (15-20s is optimal and survives the 0.01Hz cut off)</a:t>
            </a:r>
            <a:endParaRPr lang="en-US" dirty="0"/>
          </a:p>
        </p:txBody>
      </p:sp>
    </p:spTree>
    <p:extLst>
      <p:ext uri="{BB962C8B-B14F-4D97-AF65-F5344CB8AC3E}">
        <p14:creationId xmlns:p14="http://schemas.microsoft.com/office/powerpoint/2010/main" val="31172095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3689" t="24643" r="46418" b="33620"/>
          <a:stretch/>
        </p:blipFill>
        <p:spPr>
          <a:xfrm>
            <a:off x="636603" y="3090844"/>
            <a:ext cx="2994383" cy="3579041"/>
          </a:xfrm>
          <a:prstGeom prst="rect">
            <a:avLst/>
          </a:prstGeom>
        </p:spPr>
      </p:pic>
      <p:sp>
        <p:nvSpPr>
          <p:cNvPr id="3" name="TextBox 2"/>
          <p:cNvSpPr txBox="1"/>
          <p:nvPr/>
        </p:nvSpPr>
        <p:spPr>
          <a:xfrm>
            <a:off x="4875018" y="1189054"/>
            <a:ext cx="1657640" cy="369332"/>
          </a:xfrm>
          <a:prstGeom prst="rect">
            <a:avLst/>
          </a:prstGeom>
          <a:noFill/>
        </p:spPr>
        <p:txBody>
          <a:bodyPr wrap="square" rtlCol="0">
            <a:spAutoFit/>
          </a:bodyPr>
          <a:lstStyle/>
          <a:p>
            <a:r>
              <a:rPr lang="en-GB" dirty="0"/>
              <a:t>s</a:t>
            </a:r>
            <a:r>
              <a:rPr lang="en-GB" dirty="0" smtClean="0"/>
              <a:t>cene stimulus</a:t>
            </a:r>
            <a:endParaRPr lang="en-GB" dirty="0"/>
          </a:p>
        </p:txBody>
      </p:sp>
      <p:sp>
        <p:nvSpPr>
          <p:cNvPr id="4" name="Rectangle 3"/>
          <p:cNvSpPr/>
          <p:nvPr/>
        </p:nvSpPr>
        <p:spPr>
          <a:xfrm>
            <a:off x="4803010" y="1189054"/>
            <a:ext cx="72008"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875018" y="1693110"/>
            <a:ext cx="1657640" cy="369332"/>
          </a:xfrm>
          <a:prstGeom prst="rect">
            <a:avLst/>
          </a:prstGeom>
          <a:noFill/>
        </p:spPr>
        <p:txBody>
          <a:bodyPr wrap="square" rtlCol="0">
            <a:spAutoFit/>
          </a:bodyPr>
          <a:lstStyle/>
          <a:p>
            <a:r>
              <a:rPr lang="en-GB" dirty="0"/>
              <a:t>f</a:t>
            </a:r>
            <a:r>
              <a:rPr lang="en-GB" dirty="0" smtClean="0"/>
              <a:t>ace stimulus</a:t>
            </a:r>
            <a:endParaRPr lang="en-GB" dirty="0"/>
          </a:p>
        </p:txBody>
      </p:sp>
      <p:sp>
        <p:nvSpPr>
          <p:cNvPr id="6" name="Rectangle 5"/>
          <p:cNvSpPr/>
          <p:nvPr/>
        </p:nvSpPr>
        <p:spPr>
          <a:xfrm>
            <a:off x="4803010" y="1693110"/>
            <a:ext cx="72008" cy="3600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594201" y="1080634"/>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023325" y="2276872"/>
            <a:ext cx="620683" cy="369332"/>
          </a:xfrm>
          <a:prstGeom prst="rect">
            <a:avLst/>
          </a:prstGeom>
          <a:noFill/>
        </p:spPr>
        <p:txBody>
          <a:bodyPr wrap="none" rtlCol="0">
            <a:spAutoFit/>
          </a:bodyPr>
          <a:lstStyle/>
          <a:p>
            <a:r>
              <a:rPr lang="en-GB" i="1" dirty="0" smtClean="0">
                <a:solidFill>
                  <a:schemeClr val="bg2">
                    <a:lumMod val="75000"/>
                  </a:schemeClr>
                </a:solidFill>
              </a:rPr>
              <a:t>time</a:t>
            </a:r>
            <a:endParaRPr lang="en-GB" i="1" dirty="0">
              <a:solidFill>
                <a:schemeClr val="bg2">
                  <a:lumMod val="75000"/>
                </a:schemeClr>
              </a:solidFill>
            </a:endParaRPr>
          </a:p>
        </p:txBody>
      </p:sp>
      <p:sp>
        <p:nvSpPr>
          <p:cNvPr id="9" name="Rectangle 8"/>
          <p:cNvSpPr/>
          <p:nvPr/>
        </p:nvSpPr>
        <p:spPr>
          <a:xfrm>
            <a:off x="2455096" y="1080634"/>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524294" y="1086260"/>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301259" y="1080634"/>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1674491" y="1086260"/>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154026" y="1084419"/>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821724" y="1080634"/>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939557" y="1080634"/>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645075" y="321623"/>
            <a:ext cx="3528392" cy="369332"/>
          </a:xfrm>
          <a:prstGeom prst="rect">
            <a:avLst/>
          </a:prstGeom>
          <a:noFill/>
        </p:spPr>
        <p:txBody>
          <a:bodyPr wrap="square" rtlCol="0">
            <a:spAutoFit/>
          </a:bodyPr>
          <a:lstStyle/>
          <a:p>
            <a:pPr algn="ctr"/>
            <a:r>
              <a:rPr lang="en-GB" dirty="0" smtClean="0"/>
              <a:t>Block Design</a:t>
            </a:r>
            <a:endParaRPr lang="en-GB" dirty="0"/>
          </a:p>
        </p:txBody>
      </p:sp>
      <p:pic>
        <p:nvPicPr>
          <p:cNvPr id="25" name="Picture 24"/>
          <p:cNvPicPr>
            <a:picLocks noChangeAspect="1"/>
          </p:cNvPicPr>
          <p:nvPr/>
        </p:nvPicPr>
        <p:blipFill rotWithShape="1">
          <a:blip r:embed="rId4"/>
          <a:srcRect l="985" t="15350" r="66582" b="51050"/>
          <a:stretch/>
        </p:blipFill>
        <p:spPr>
          <a:xfrm>
            <a:off x="6300192" y="762963"/>
            <a:ext cx="1994303" cy="2847409"/>
          </a:xfrm>
          <a:prstGeom prst="rect">
            <a:avLst/>
          </a:prstGeom>
        </p:spPr>
      </p:pic>
      <p:sp>
        <p:nvSpPr>
          <p:cNvPr id="26" name="TextBox 25"/>
          <p:cNvSpPr txBox="1"/>
          <p:nvPr/>
        </p:nvSpPr>
        <p:spPr>
          <a:xfrm>
            <a:off x="7710658" y="927444"/>
            <a:ext cx="738728" cy="523220"/>
          </a:xfrm>
          <a:prstGeom prst="rect">
            <a:avLst/>
          </a:prstGeom>
          <a:noFill/>
        </p:spPr>
        <p:txBody>
          <a:bodyPr wrap="none" rtlCol="0">
            <a:spAutoFit/>
          </a:bodyPr>
          <a:lstStyle/>
          <a:p>
            <a:r>
              <a:rPr lang="en-US" sz="2800" dirty="0" smtClean="0">
                <a:solidFill>
                  <a:schemeClr val="tx2"/>
                </a:solidFill>
              </a:rPr>
              <a:t>PPA</a:t>
            </a:r>
            <a:endParaRPr lang="en-US" sz="2800" dirty="0">
              <a:solidFill>
                <a:schemeClr val="tx2"/>
              </a:solidFill>
            </a:endParaRPr>
          </a:p>
        </p:txBody>
      </p:sp>
      <p:sp>
        <p:nvSpPr>
          <p:cNvPr id="27" name="TextBox 26"/>
          <p:cNvSpPr txBox="1"/>
          <p:nvPr/>
        </p:nvSpPr>
        <p:spPr>
          <a:xfrm>
            <a:off x="7710658" y="2692962"/>
            <a:ext cx="703141" cy="523220"/>
          </a:xfrm>
          <a:prstGeom prst="rect">
            <a:avLst/>
          </a:prstGeom>
          <a:noFill/>
        </p:spPr>
        <p:txBody>
          <a:bodyPr wrap="none" rtlCol="0">
            <a:spAutoFit/>
          </a:bodyPr>
          <a:lstStyle/>
          <a:p>
            <a:r>
              <a:rPr lang="en-US" sz="2800" dirty="0" smtClean="0">
                <a:solidFill>
                  <a:srgbClr val="FFC000"/>
                </a:solidFill>
              </a:rPr>
              <a:t>FFA</a:t>
            </a:r>
            <a:endParaRPr lang="en-US" sz="2800" dirty="0">
              <a:solidFill>
                <a:srgbClr val="FFC000"/>
              </a:solidFill>
            </a:endParaRPr>
          </a:p>
        </p:txBody>
      </p:sp>
      <p:sp>
        <p:nvSpPr>
          <p:cNvPr id="28" name="Rectangle 27"/>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03756" y="44624"/>
            <a:ext cx="7432484" cy="646331"/>
          </a:xfrm>
          <a:prstGeom prst="rect">
            <a:avLst/>
          </a:prstGeom>
          <a:noFill/>
        </p:spPr>
        <p:txBody>
          <a:bodyPr wrap="none" rtlCol="0">
            <a:spAutoFit/>
          </a:bodyPr>
          <a:lstStyle/>
          <a:p>
            <a:r>
              <a:rPr lang="en-GB" sz="3600" b="1" dirty="0" smtClean="0"/>
              <a:t>Block design: face vs scene processing</a:t>
            </a:r>
            <a:endParaRPr lang="en-GB" sz="3600" b="1" dirty="0"/>
          </a:p>
        </p:txBody>
      </p:sp>
      <p:cxnSp>
        <p:nvCxnSpPr>
          <p:cNvPr id="30" name="Straight Connector 29"/>
          <p:cNvCxnSpPr/>
          <p:nvPr/>
        </p:nvCxnSpPr>
        <p:spPr>
          <a:xfrm>
            <a:off x="0" y="764704"/>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782193" y="1072283"/>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2932390" y="1072283"/>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3079623" y="1066657"/>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197456" y="1066657"/>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3851920" y="1067578"/>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3712815" y="1067578"/>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3558978" y="1067578"/>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3411745" y="1071363"/>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p:cNvCxnSpPr/>
          <p:nvPr/>
        </p:nvCxnSpPr>
        <p:spPr>
          <a:xfrm>
            <a:off x="1331640" y="2275130"/>
            <a:ext cx="3384376" cy="1"/>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524294" y="2348880"/>
            <a:ext cx="487271" cy="205923"/>
          </a:xfrm>
          <a:prstGeom prst="rect">
            <a:avLst/>
          </a:prstGeom>
          <a:solidFill>
            <a:srgbClr val="ECD0A0"/>
          </a:solidFill>
          <a:ln>
            <a:solidFill>
              <a:srgbClr val="ECD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768691" y="2386822"/>
            <a:ext cx="487271" cy="205923"/>
          </a:xfrm>
          <a:prstGeom prst="rect">
            <a:avLst/>
          </a:prstGeom>
          <a:solidFill>
            <a:srgbClr val="ECD0A0"/>
          </a:solidFill>
          <a:ln>
            <a:solidFill>
              <a:srgbClr val="ECD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154026" y="2376778"/>
            <a:ext cx="487271" cy="205923"/>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411745" y="2395716"/>
            <a:ext cx="487271" cy="205923"/>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a:off x="1767929" y="2647486"/>
            <a:ext cx="376169" cy="396522"/>
          </a:xfrm>
          <a:prstGeom prst="line">
            <a:avLst/>
          </a:prstGeom>
          <a:ln w="38100">
            <a:solidFill>
              <a:srgbClr val="ECD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2895995" y="2649222"/>
            <a:ext cx="150197" cy="406357"/>
          </a:xfrm>
          <a:prstGeom prst="line">
            <a:avLst/>
          </a:prstGeom>
          <a:ln w="38100">
            <a:solidFill>
              <a:srgbClr val="ECD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197457" y="2692962"/>
            <a:ext cx="457923" cy="351046"/>
          </a:xfrm>
          <a:prstGeom prst="line">
            <a:avLst/>
          </a:prstGeom>
          <a:ln w="38100">
            <a:solidFill>
              <a:schemeClr val="tx2">
                <a:lumMod val="20000"/>
                <a:lumOff val="8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56136" y="2647486"/>
            <a:ext cx="132034" cy="399653"/>
          </a:xfrm>
          <a:prstGeom prst="line">
            <a:avLst/>
          </a:prstGeom>
          <a:ln w="38100">
            <a:solidFill>
              <a:schemeClr val="tx2">
                <a:lumMod val="20000"/>
                <a:lumOff val="8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86072" y="1089975"/>
            <a:ext cx="1615604" cy="400110"/>
          </a:xfrm>
          <a:prstGeom prst="rect">
            <a:avLst/>
          </a:prstGeom>
          <a:noFill/>
        </p:spPr>
        <p:txBody>
          <a:bodyPr wrap="square" rtlCol="0">
            <a:spAutoFit/>
          </a:bodyPr>
          <a:lstStyle/>
          <a:p>
            <a:r>
              <a:rPr lang="en-US" sz="2000" dirty="0" smtClean="0"/>
              <a:t>Design:</a:t>
            </a:r>
            <a:endParaRPr lang="en-US" sz="2000" dirty="0"/>
          </a:p>
        </p:txBody>
      </p:sp>
      <p:sp>
        <p:nvSpPr>
          <p:cNvPr id="67" name="TextBox 66"/>
          <p:cNvSpPr txBox="1"/>
          <p:nvPr/>
        </p:nvSpPr>
        <p:spPr>
          <a:xfrm>
            <a:off x="3411745" y="5759483"/>
            <a:ext cx="5872969" cy="954107"/>
          </a:xfrm>
          <a:prstGeom prst="rect">
            <a:avLst/>
          </a:prstGeom>
          <a:noFill/>
        </p:spPr>
        <p:txBody>
          <a:bodyPr wrap="square" rtlCol="0">
            <a:spAutoFit/>
          </a:bodyPr>
          <a:lstStyle/>
          <a:p>
            <a:pPr algn="ctr"/>
            <a:r>
              <a:rPr lang="en-GB" sz="2800" i="1" dirty="0" smtClean="0"/>
              <a:t>Double dissociation in FFA and PPA revealed using block design</a:t>
            </a:r>
            <a:endParaRPr lang="en-GB" sz="2800" i="1" dirty="0"/>
          </a:p>
        </p:txBody>
      </p:sp>
      <p:sp>
        <p:nvSpPr>
          <p:cNvPr id="69" name="TextBox 68"/>
          <p:cNvSpPr txBox="1"/>
          <p:nvPr/>
        </p:nvSpPr>
        <p:spPr>
          <a:xfrm>
            <a:off x="4218679" y="5157655"/>
            <a:ext cx="4313761" cy="400110"/>
          </a:xfrm>
          <a:prstGeom prst="rect">
            <a:avLst/>
          </a:prstGeom>
          <a:noFill/>
        </p:spPr>
        <p:txBody>
          <a:bodyPr wrap="square" rtlCol="0">
            <a:spAutoFit/>
          </a:bodyPr>
          <a:lstStyle/>
          <a:p>
            <a:r>
              <a:rPr lang="en-US" sz="2000" dirty="0" smtClean="0">
                <a:solidFill>
                  <a:schemeClr val="tx2"/>
                </a:solidFill>
              </a:rPr>
              <a:t>PPA: functional specialization for scenes</a:t>
            </a:r>
            <a:endParaRPr lang="en-US" sz="2000" dirty="0">
              <a:solidFill>
                <a:schemeClr val="tx2"/>
              </a:solidFill>
            </a:endParaRPr>
          </a:p>
        </p:txBody>
      </p:sp>
      <p:sp>
        <p:nvSpPr>
          <p:cNvPr id="70" name="TextBox 69"/>
          <p:cNvSpPr txBox="1"/>
          <p:nvPr/>
        </p:nvSpPr>
        <p:spPr>
          <a:xfrm>
            <a:off x="4211960" y="3620420"/>
            <a:ext cx="4313761" cy="400110"/>
          </a:xfrm>
          <a:prstGeom prst="rect">
            <a:avLst/>
          </a:prstGeom>
          <a:noFill/>
        </p:spPr>
        <p:txBody>
          <a:bodyPr wrap="square" rtlCol="0">
            <a:spAutoFit/>
          </a:bodyPr>
          <a:lstStyle/>
          <a:p>
            <a:r>
              <a:rPr lang="en-US" sz="2000" dirty="0" smtClean="0">
                <a:solidFill>
                  <a:srgbClr val="FFC000"/>
                </a:solidFill>
              </a:rPr>
              <a:t>FFA: functional specialization for faces</a:t>
            </a:r>
            <a:endParaRPr lang="en-US" sz="2000" dirty="0">
              <a:solidFill>
                <a:srgbClr val="FFC000"/>
              </a:solidFill>
            </a:endParaRPr>
          </a:p>
        </p:txBody>
      </p:sp>
      <p:cxnSp>
        <p:nvCxnSpPr>
          <p:cNvPr id="71" name="Straight Connector 70"/>
          <p:cNvCxnSpPr/>
          <p:nvPr/>
        </p:nvCxnSpPr>
        <p:spPr>
          <a:xfrm flipV="1">
            <a:off x="3597673" y="3797730"/>
            <a:ext cx="562238" cy="4409"/>
          </a:xfrm>
          <a:prstGeom prst="line">
            <a:avLst/>
          </a:prstGeom>
          <a:ln w="38100">
            <a:solidFill>
              <a:srgbClr val="FFC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705111" y="5373858"/>
            <a:ext cx="562238" cy="4409"/>
          </a:xfrm>
          <a:prstGeom prst="line">
            <a:avLst/>
          </a:prstGeom>
          <a:ln w="3810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874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22136"/>
            <a:ext cx="8229600" cy="4525963"/>
          </a:xfrm>
        </p:spPr>
        <p:txBody>
          <a:bodyPr>
            <a:normAutofit lnSpcReduction="10000"/>
          </a:bodyPr>
          <a:lstStyle/>
          <a:p>
            <a:pPr marL="514350" indent="-514350">
              <a:buFont typeface="+mj-lt"/>
              <a:buAutoNum type="arabicPeriod"/>
            </a:pPr>
            <a:endParaRPr lang="en-GB" b="1" dirty="0" smtClean="0">
              <a:solidFill>
                <a:schemeClr val="bg1">
                  <a:lumMod val="50000"/>
                </a:schemeClr>
              </a:solidFill>
            </a:endParaRPr>
          </a:p>
          <a:p>
            <a:pPr marL="514350" indent="-514350">
              <a:buFont typeface="+mj-lt"/>
              <a:buAutoNum type="arabicPeriod"/>
            </a:pPr>
            <a:r>
              <a:rPr lang="en-GB" b="1" dirty="0">
                <a:solidFill>
                  <a:schemeClr val="bg1">
                    <a:lumMod val="50000"/>
                  </a:schemeClr>
                </a:solidFill>
              </a:rPr>
              <a:t>B</a:t>
            </a:r>
            <a:r>
              <a:rPr lang="en-GB" b="1" dirty="0" smtClean="0">
                <a:solidFill>
                  <a:schemeClr val="bg1">
                    <a:lumMod val="50000"/>
                  </a:schemeClr>
                </a:solidFill>
              </a:rPr>
              <a:t>lock designs</a:t>
            </a:r>
          </a:p>
          <a:p>
            <a:pPr marL="514350" indent="-514350">
              <a:buFont typeface="+mj-lt"/>
              <a:buAutoNum type="arabicPeriod"/>
            </a:pPr>
            <a:endParaRPr lang="en-GB" b="1" dirty="0"/>
          </a:p>
          <a:p>
            <a:pPr marL="514350" indent="-514350">
              <a:buFont typeface="+mj-lt"/>
              <a:buAutoNum type="arabicPeriod"/>
            </a:pPr>
            <a:r>
              <a:rPr lang="en-GB" b="1" dirty="0" smtClean="0"/>
              <a:t>Event related designs</a:t>
            </a:r>
          </a:p>
          <a:p>
            <a:pPr marL="514350" indent="-514350">
              <a:buFont typeface="+mj-lt"/>
              <a:buAutoNum type="arabicPeriod"/>
            </a:pPr>
            <a:endParaRPr lang="en-GB" b="1" dirty="0">
              <a:solidFill>
                <a:schemeClr val="bg1">
                  <a:lumMod val="50000"/>
                </a:schemeClr>
              </a:solidFill>
            </a:endParaRPr>
          </a:p>
          <a:p>
            <a:pPr marL="514350" indent="-514350">
              <a:buFont typeface="+mj-lt"/>
              <a:buAutoNum type="arabicPeriod"/>
            </a:pPr>
            <a:r>
              <a:rPr lang="en-GB" b="1" dirty="0" smtClean="0">
                <a:solidFill>
                  <a:schemeClr val="bg1">
                    <a:lumMod val="50000"/>
                  </a:schemeClr>
                </a:solidFill>
              </a:rPr>
              <a:t>Modelling events</a:t>
            </a:r>
          </a:p>
          <a:p>
            <a:pPr marL="514350" indent="-514350">
              <a:buFont typeface="+mj-lt"/>
              <a:buAutoNum type="arabicPeriod"/>
            </a:pPr>
            <a:endParaRPr lang="en-GB" b="1" dirty="0" smtClean="0">
              <a:solidFill>
                <a:schemeClr val="bg1">
                  <a:lumMod val="50000"/>
                </a:schemeClr>
              </a:solidFill>
            </a:endParaRPr>
          </a:p>
          <a:p>
            <a:pPr marL="514350" indent="-514350">
              <a:buFont typeface="+mj-lt"/>
              <a:buAutoNum type="arabicPeriod"/>
            </a:pPr>
            <a:r>
              <a:rPr lang="en-GB" b="1" dirty="0" smtClean="0">
                <a:solidFill>
                  <a:schemeClr val="bg1">
                    <a:lumMod val="50000"/>
                  </a:schemeClr>
                </a:solidFill>
              </a:rPr>
              <a:t>Optimising the design</a:t>
            </a:r>
          </a:p>
        </p:txBody>
      </p:sp>
      <p:sp>
        <p:nvSpPr>
          <p:cNvPr id="8" name="Rectangle 7"/>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3756" y="44624"/>
            <a:ext cx="2017796" cy="646331"/>
          </a:xfrm>
          <a:prstGeom prst="rect">
            <a:avLst/>
          </a:prstGeom>
          <a:noFill/>
        </p:spPr>
        <p:txBody>
          <a:bodyPr wrap="none" rtlCol="0">
            <a:spAutoFit/>
          </a:bodyPr>
          <a:lstStyle/>
          <a:p>
            <a:r>
              <a:rPr lang="en-GB" sz="3600" b="1" dirty="0" smtClean="0"/>
              <a:t>Overview</a:t>
            </a:r>
            <a:endParaRPr lang="en-GB" sz="3600" b="1" dirty="0"/>
          </a:p>
        </p:txBody>
      </p:sp>
      <p:cxnSp>
        <p:nvCxnSpPr>
          <p:cNvPr id="10" name="Straight Connector 9"/>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219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Straight Connector 77"/>
          <p:cNvCxnSpPr/>
          <p:nvPr/>
        </p:nvCxnSpPr>
        <p:spPr>
          <a:xfrm flipV="1">
            <a:off x="323528" y="2034577"/>
            <a:ext cx="8353120" cy="67319"/>
          </a:xfrm>
          <a:prstGeom prst="line">
            <a:avLst/>
          </a:prstGeom>
          <a:ln w="381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223436" y="28529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3843113" y="4221088"/>
            <a:ext cx="620683" cy="369332"/>
          </a:xfrm>
          <a:prstGeom prst="rect">
            <a:avLst/>
          </a:prstGeom>
          <a:noFill/>
        </p:spPr>
        <p:txBody>
          <a:bodyPr wrap="none" rtlCol="0">
            <a:spAutoFit/>
          </a:bodyPr>
          <a:lstStyle/>
          <a:p>
            <a:r>
              <a:rPr lang="en-GB" i="1" dirty="0" smtClean="0">
                <a:solidFill>
                  <a:schemeClr val="bg2">
                    <a:lumMod val="75000"/>
                  </a:schemeClr>
                </a:solidFill>
              </a:rPr>
              <a:t>time</a:t>
            </a:r>
            <a:endParaRPr lang="en-GB" i="1" dirty="0">
              <a:solidFill>
                <a:schemeClr val="bg2">
                  <a:lumMod val="75000"/>
                </a:schemeClr>
              </a:solidFill>
            </a:endParaRPr>
          </a:p>
        </p:txBody>
      </p:sp>
      <p:sp>
        <p:nvSpPr>
          <p:cNvPr id="18" name="Rectangle 17"/>
          <p:cNvSpPr/>
          <p:nvPr/>
        </p:nvSpPr>
        <p:spPr>
          <a:xfrm>
            <a:off x="1583476" y="28529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087532" y="28529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591588" y="28529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095644" y="28529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3455684" y="2852936"/>
            <a:ext cx="72008" cy="12241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3743716" y="28529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4175764" y="2852936"/>
            <a:ext cx="72008" cy="12241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a:off x="1007412" y="4077072"/>
            <a:ext cx="360040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0" y="0"/>
            <a:ext cx="9144000" cy="76296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03756" y="44624"/>
            <a:ext cx="6461897" cy="646331"/>
          </a:xfrm>
          <a:prstGeom prst="rect">
            <a:avLst/>
          </a:prstGeom>
          <a:noFill/>
        </p:spPr>
        <p:txBody>
          <a:bodyPr wrap="none" rtlCol="0">
            <a:spAutoFit/>
          </a:bodyPr>
          <a:lstStyle/>
          <a:p>
            <a:r>
              <a:rPr lang="en-GB" sz="3600" b="1" dirty="0" smtClean="0"/>
              <a:t>What is an event-related design?</a:t>
            </a:r>
            <a:endParaRPr lang="en-GB" sz="3600" b="1" dirty="0"/>
          </a:p>
        </p:txBody>
      </p:sp>
      <p:sp>
        <p:nvSpPr>
          <p:cNvPr id="52" name="TextBox 51"/>
          <p:cNvSpPr txBox="1"/>
          <p:nvPr/>
        </p:nvSpPr>
        <p:spPr>
          <a:xfrm>
            <a:off x="5759940" y="2924944"/>
            <a:ext cx="1657640" cy="369332"/>
          </a:xfrm>
          <a:prstGeom prst="rect">
            <a:avLst/>
          </a:prstGeom>
          <a:noFill/>
        </p:spPr>
        <p:txBody>
          <a:bodyPr wrap="square" rtlCol="0">
            <a:spAutoFit/>
          </a:bodyPr>
          <a:lstStyle/>
          <a:p>
            <a:r>
              <a:rPr lang="en-GB" dirty="0"/>
              <a:t>s</a:t>
            </a:r>
            <a:r>
              <a:rPr lang="en-GB" dirty="0" smtClean="0"/>
              <a:t>cene stimulus</a:t>
            </a:r>
            <a:endParaRPr lang="en-GB" dirty="0"/>
          </a:p>
        </p:txBody>
      </p:sp>
      <p:sp>
        <p:nvSpPr>
          <p:cNvPr id="53" name="Rectangle 52"/>
          <p:cNvSpPr/>
          <p:nvPr/>
        </p:nvSpPr>
        <p:spPr>
          <a:xfrm>
            <a:off x="5687932" y="2924944"/>
            <a:ext cx="72008" cy="360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p:cNvSpPr txBox="1"/>
          <p:nvPr/>
        </p:nvSpPr>
        <p:spPr>
          <a:xfrm>
            <a:off x="5759940" y="3429000"/>
            <a:ext cx="1657640" cy="369332"/>
          </a:xfrm>
          <a:prstGeom prst="rect">
            <a:avLst/>
          </a:prstGeom>
          <a:noFill/>
        </p:spPr>
        <p:txBody>
          <a:bodyPr wrap="square" rtlCol="0">
            <a:spAutoFit/>
          </a:bodyPr>
          <a:lstStyle/>
          <a:p>
            <a:r>
              <a:rPr lang="en-GB" dirty="0"/>
              <a:t>f</a:t>
            </a:r>
            <a:r>
              <a:rPr lang="en-GB" dirty="0" smtClean="0"/>
              <a:t>ace stimulus</a:t>
            </a:r>
            <a:endParaRPr lang="en-GB" dirty="0"/>
          </a:p>
        </p:txBody>
      </p:sp>
      <p:sp>
        <p:nvSpPr>
          <p:cNvPr id="55" name="Rectangle 54"/>
          <p:cNvSpPr/>
          <p:nvPr/>
        </p:nvSpPr>
        <p:spPr>
          <a:xfrm>
            <a:off x="5687932" y="3429000"/>
            <a:ext cx="72008" cy="3600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p:nvPr/>
        </p:nvSpPr>
        <p:spPr>
          <a:xfrm>
            <a:off x="1007412" y="6237312"/>
            <a:ext cx="7180107" cy="461665"/>
          </a:xfrm>
          <a:prstGeom prst="rect">
            <a:avLst/>
          </a:prstGeom>
          <a:noFill/>
        </p:spPr>
        <p:txBody>
          <a:bodyPr wrap="none" rtlCol="0">
            <a:spAutoFit/>
          </a:bodyPr>
          <a:lstStyle/>
          <a:p>
            <a:r>
              <a:rPr lang="en-US" sz="2400" i="1" dirty="0" smtClean="0"/>
              <a:t>What is the advantage of using an event-related design?</a:t>
            </a:r>
          </a:p>
        </p:txBody>
      </p:sp>
      <p:sp>
        <p:nvSpPr>
          <p:cNvPr id="5" name="Rectangle 4"/>
          <p:cNvSpPr/>
          <p:nvPr/>
        </p:nvSpPr>
        <p:spPr>
          <a:xfrm>
            <a:off x="575364" y="1052736"/>
            <a:ext cx="6372900" cy="461665"/>
          </a:xfrm>
          <a:prstGeom prst="rect">
            <a:avLst/>
          </a:prstGeom>
        </p:spPr>
        <p:txBody>
          <a:bodyPr wrap="square">
            <a:spAutoFit/>
          </a:bodyPr>
          <a:lstStyle/>
          <a:p>
            <a:pPr algn="ctr"/>
            <a:r>
              <a:rPr lang="en-US" sz="2400" dirty="0"/>
              <a:t>S</a:t>
            </a:r>
            <a:r>
              <a:rPr lang="en-US" sz="2400" dirty="0" smtClean="0"/>
              <a:t>timuli are typically presented in a random order</a:t>
            </a:r>
            <a:endParaRPr lang="en-US" sz="2400" dirty="0"/>
          </a:p>
        </p:txBody>
      </p:sp>
      <p:sp>
        <p:nvSpPr>
          <p:cNvPr id="57" name="Rectangle 56"/>
          <p:cNvSpPr/>
          <p:nvPr/>
        </p:nvSpPr>
        <p:spPr>
          <a:xfrm>
            <a:off x="1024069" y="4597249"/>
            <a:ext cx="6393511" cy="1538883"/>
          </a:xfrm>
          <a:prstGeom prst="rect">
            <a:avLst/>
          </a:prstGeom>
        </p:spPr>
        <p:txBody>
          <a:bodyPr wrap="square">
            <a:spAutoFit/>
          </a:bodyPr>
          <a:lstStyle/>
          <a:p>
            <a:pPr marL="342900" indent="-342900">
              <a:buFont typeface="Arial" charset="0"/>
              <a:buChar char="•"/>
            </a:pPr>
            <a:r>
              <a:rPr lang="en-US" sz="2000" dirty="0" smtClean="0"/>
              <a:t>From the known presentation order of the stimuli, the BOLD response must be explicitly modelled. </a:t>
            </a:r>
          </a:p>
          <a:p>
            <a:pPr marL="342900" indent="-342900">
              <a:buFont typeface="Arial" charset="0"/>
              <a:buChar char="•"/>
            </a:pPr>
            <a:endParaRPr lang="en-US" sz="1400" dirty="0"/>
          </a:p>
          <a:p>
            <a:pPr marL="342900" indent="-342900">
              <a:buFont typeface="Arial" charset="0"/>
              <a:buChar char="•"/>
            </a:pPr>
            <a:r>
              <a:rPr lang="en-US" sz="2000" dirty="0" smtClean="0"/>
              <a:t>Because the BOLD response is slow, the timing and the order of the stimuli must be carefully chosen.</a:t>
            </a:r>
            <a:endParaRPr lang="en-US" sz="2000" dirty="0"/>
          </a:p>
        </p:txBody>
      </p:sp>
      <p:pic>
        <p:nvPicPr>
          <p:cNvPr id="58" name="Picture 8" descr="mage result for black and white scenes psychology stimulus  set"/>
          <p:cNvPicPr>
            <a:picLocks noChangeAspect="1" noChangeArrowheads="1"/>
          </p:cNvPicPr>
          <p:nvPr/>
        </p:nvPicPr>
        <p:blipFill rotWithShape="1">
          <a:blip r:embed="rId3">
            <a:extLst>
              <a:ext uri="{28A0092B-C50C-407E-A947-70E740481C1C}">
                <a14:useLocalDpi xmlns:a14="http://schemas.microsoft.com/office/drawing/2010/main" val="0"/>
              </a:ext>
            </a:extLst>
          </a:blip>
          <a:srcRect t="23857" r="60277" b="49866"/>
          <a:stretch/>
        </p:blipFill>
        <p:spPr bwMode="auto">
          <a:xfrm>
            <a:off x="5580304" y="1706199"/>
            <a:ext cx="831094" cy="68372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mage result for black and white scenes psychology stimulus  set"/>
          <p:cNvPicPr>
            <a:picLocks noChangeAspect="1" noChangeArrowheads="1"/>
          </p:cNvPicPr>
          <p:nvPr/>
        </p:nvPicPr>
        <p:blipFill rotWithShape="1">
          <a:blip r:embed="rId4">
            <a:extLst>
              <a:ext uri="{28A0092B-C50C-407E-A947-70E740481C1C}">
                <a14:useLocalDpi xmlns:a14="http://schemas.microsoft.com/office/drawing/2010/main" val="0"/>
              </a:ext>
            </a:extLst>
          </a:blip>
          <a:srcRect l="53428" t="2529" r="1921" b="49868"/>
          <a:stretch/>
        </p:blipFill>
        <p:spPr bwMode="auto">
          <a:xfrm>
            <a:off x="3564080" y="1749329"/>
            <a:ext cx="815833" cy="5908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mage result for black and white scenes psychology stimulus  set"/>
          <p:cNvPicPr>
            <a:picLocks noChangeAspect="1" noChangeArrowheads="1"/>
          </p:cNvPicPr>
          <p:nvPr/>
        </p:nvPicPr>
        <p:blipFill rotWithShape="1">
          <a:blip r:embed="rId5">
            <a:extLst>
              <a:ext uri="{28A0092B-C50C-407E-A947-70E740481C1C}">
                <a14:useLocalDpi xmlns:a14="http://schemas.microsoft.com/office/drawing/2010/main" val="0"/>
              </a:ext>
            </a:extLst>
          </a:blip>
          <a:srcRect l="56831" t="3360" r="3519" b="54320"/>
          <a:stretch/>
        </p:blipFill>
        <p:spPr bwMode="auto">
          <a:xfrm>
            <a:off x="467736" y="1799722"/>
            <a:ext cx="815832" cy="59827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mage result for black and white scenes psychology stimulus  set"/>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59512" b="75687"/>
          <a:stretch/>
        </p:blipFill>
        <p:spPr bwMode="auto">
          <a:xfrm>
            <a:off x="1547856" y="1808898"/>
            <a:ext cx="831094" cy="62069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descr="mage result for black and white face psychology stimulus  set"/>
          <p:cNvPicPr>
            <a:picLocks noChangeAspect="1" noChangeArrowheads="1"/>
          </p:cNvPicPr>
          <p:nvPr/>
        </p:nvPicPr>
        <p:blipFill rotWithShape="1">
          <a:blip r:embed="rId6">
            <a:extLst>
              <a:ext uri="{28A0092B-C50C-407E-A947-70E740481C1C}">
                <a14:useLocalDpi xmlns:a14="http://schemas.microsoft.com/office/drawing/2010/main" val="0"/>
              </a:ext>
            </a:extLst>
          </a:blip>
          <a:srcRect l="75200" t="24883" b="50125"/>
          <a:stretch/>
        </p:blipFill>
        <p:spPr bwMode="auto">
          <a:xfrm>
            <a:off x="2627976" y="1770656"/>
            <a:ext cx="639078" cy="64399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descr="mage result for black and white face psychology stimulus  set"/>
          <p:cNvPicPr>
            <a:picLocks noChangeAspect="1" noChangeArrowheads="1"/>
          </p:cNvPicPr>
          <p:nvPr/>
        </p:nvPicPr>
        <p:blipFill rotWithShape="1">
          <a:blip r:embed="rId6">
            <a:extLst>
              <a:ext uri="{28A0092B-C50C-407E-A947-70E740481C1C}">
                <a14:useLocalDpi xmlns:a14="http://schemas.microsoft.com/office/drawing/2010/main" val="0"/>
              </a:ext>
            </a:extLst>
          </a:blip>
          <a:srcRect l="49280" r="25025" b="75245"/>
          <a:stretch/>
        </p:blipFill>
        <p:spPr bwMode="auto">
          <a:xfrm>
            <a:off x="4644200" y="1741856"/>
            <a:ext cx="672588" cy="64801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4" descr="mage result for black and white face psychology stimulus  set"/>
          <p:cNvPicPr>
            <a:picLocks noChangeAspect="1" noChangeArrowheads="1"/>
          </p:cNvPicPr>
          <p:nvPr/>
        </p:nvPicPr>
        <p:blipFill rotWithShape="1">
          <a:blip r:embed="rId6">
            <a:extLst>
              <a:ext uri="{28A0092B-C50C-407E-A947-70E740481C1C}">
                <a14:useLocalDpi xmlns:a14="http://schemas.microsoft.com/office/drawing/2010/main" val="0"/>
              </a:ext>
            </a:extLst>
          </a:blip>
          <a:srcRect l="24753" t="24181" r="50004" b="49215"/>
          <a:stretch/>
        </p:blipFill>
        <p:spPr bwMode="auto">
          <a:xfrm>
            <a:off x="7524520" y="1700714"/>
            <a:ext cx="661008" cy="69668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mage result for black and white face psychology stimulus  set"/>
          <p:cNvPicPr>
            <a:picLocks noChangeAspect="1" noChangeArrowheads="1"/>
          </p:cNvPicPr>
          <p:nvPr/>
        </p:nvPicPr>
        <p:blipFill rotWithShape="1">
          <a:blip r:embed="rId6">
            <a:extLst>
              <a:ext uri="{28A0092B-C50C-407E-A947-70E740481C1C}">
                <a14:useLocalDpi xmlns:a14="http://schemas.microsoft.com/office/drawing/2010/main" val="0"/>
              </a:ext>
            </a:extLst>
          </a:blip>
          <a:srcRect l="24753" t="49346" r="50463" b="23787"/>
          <a:stretch/>
        </p:blipFill>
        <p:spPr bwMode="auto">
          <a:xfrm>
            <a:off x="6660424" y="1689802"/>
            <a:ext cx="653283" cy="708198"/>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p:cNvCxnSpPr/>
          <p:nvPr/>
        </p:nvCxnSpPr>
        <p:spPr>
          <a:xfrm>
            <a:off x="0" y="762963"/>
            <a:ext cx="914400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02947" y="2152085"/>
            <a:ext cx="614271" cy="369332"/>
          </a:xfrm>
          <a:prstGeom prst="rect">
            <a:avLst/>
          </a:prstGeom>
          <a:noFill/>
        </p:spPr>
        <p:txBody>
          <a:bodyPr wrap="none" rtlCol="0">
            <a:spAutoFit/>
          </a:bodyPr>
          <a:lstStyle/>
          <a:p>
            <a:r>
              <a:rPr lang="en-US" dirty="0" smtClean="0"/>
              <a:t>time</a:t>
            </a:r>
            <a:endParaRPr lang="en-US" dirty="0"/>
          </a:p>
        </p:txBody>
      </p:sp>
    </p:spTree>
    <p:extLst>
      <p:ext uri="{BB962C8B-B14F-4D97-AF65-F5344CB8AC3E}">
        <p14:creationId xmlns:p14="http://schemas.microsoft.com/office/powerpoint/2010/main" val="9366622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6145</TotalTime>
  <Words>4581</Words>
  <Application>Microsoft Macintosh PowerPoint</Application>
  <PresentationFormat>On-screen Show (4:3)</PresentationFormat>
  <Paragraphs>623</Paragraphs>
  <Slides>47</Slides>
  <Notes>41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4" baseType="lpstr">
      <vt:lpstr>Calibri</vt:lpstr>
      <vt:lpstr>Symbol</vt:lpstr>
      <vt:lpstr>Times New Roman</vt:lpstr>
      <vt:lpstr>Wingdings</vt:lpstr>
      <vt:lpstr>Arial</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Short randomised SOA</vt:lpstr>
      <vt:lpstr>Block design SOA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related design</dc:title>
  <dc:creator>hbarron</dc:creator>
  <cp:lastModifiedBy>H Barron</cp:lastModifiedBy>
  <cp:revision>193</cp:revision>
  <dcterms:created xsi:type="dcterms:W3CDTF">2015-05-08T13:10:22Z</dcterms:created>
  <dcterms:modified xsi:type="dcterms:W3CDTF">2017-10-13T08:09:29Z</dcterms:modified>
</cp:coreProperties>
</file>