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3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4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5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6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2" r:id="rId2"/>
    <p:sldMasterId id="2147483726" r:id="rId3"/>
    <p:sldMasterId id="2147483739" r:id="rId4"/>
    <p:sldMasterId id="2147483765" r:id="rId5"/>
    <p:sldMasterId id="2147483778" r:id="rId6"/>
    <p:sldMasterId id="2147483804" r:id="rId7"/>
    <p:sldMasterId id="2147483842" r:id="rId8"/>
    <p:sldMasterId id="2147483880" r:id="rId9"/>
    <p:sldMasterId id="2147483957" r:id="rId10"/>
    <p:sldMasterId id="2147483970" r:id="rId11"/>
    <p:sldMasterId id="2147484022" r:id="rId12"/>
    <p:sldMasterId id="2147484035" r:id="rId13"/>
    <p:sldMasterId id="2147484048" r:id="rId14"/>
    <p:sldMasterId id="2147484073" r:id="rId15"/>
    <p:sldMasterId id="2147484099" r:id="rId16"/>
    <p:sldMasterId id="2147484137" r:id="rId17"/>
  </p:sldMasterIdLst>
  <p:notesMasterIdLst>
    <p:notesMasterId r:id="rId76"/>
  </p:notesMasterIdLst>
  <p:handoutMasterIdLst>
    <p:handoutMasterId r:id="rId77"/>
  </p:handoutMasterIdLst>
  <p:sldIdLst>
    <p:sldId id="1726" r:id="rId18"/>
    <p:sldId id="1283" r:id="rId19"/>
    <p:sldId id="1837" r:id="rId20"/>
    <p:sldId id="1934" r:id="rId21"/>
    <p:sldId id="1735" r:id="rId22"/>
    <p:sldId id="1746" r:id="rId23"/>
    <p:sldId id="1774" r:id="rId24"/>
    <p:sldId id="1776" r:id="rId25"/>
    <p:sldId id="1778" r:id="rId26"/>
    <p:sldId id="1811" r:id="rId27"/>
    <p:sldId id="1812" r:id="rId28"/>
    <p:sldId id="1783" r:id="rId29"/>
    <p:sldId id="1784" r:id="rId30"/>
    <p:sldId id="1819" r:id="rId31"/>
    <p:sldId id="1939" r:id="rId32"/>
    <p:sldId id="1935" r:id="rId33"/>
    <p:sldId id="1940" r:id="rId34"/>
    <p:sldId id="1938" r:id="rId35"/>
    <p:sldId id="1856" r:id="rId36"/>
    <p:sldId id="1941" r:id="rId37"/>
    <p:sldId id="1857" r:id="rId38"/>
    <p:sldId id="1773" r:id="rId39"/>
    <p:sldId id="1701" r:id="rId40"/>
    <p:sldId id="1646" r:id="rId41"/>
    <p:sldId id="1942" r:id="rId42"/>
    <p:sldId id="1943" r:id="rId43"/>
    <p:sldId id="1944" r:id="rId44"/>
    <p:sldId id="1753" r:id="rId45"/>
    <p:sldId id="1754" r:id="rId46"/>
    <p:sldId id="1763" r:id="rId47"/>
    <p:sldId id="1685" r:id="rId48"/>
    <p:sldId id="1686" r:id="rId49"/>
    <p:sldId id="1936" r:id="rId50"/>
    <p:sldId id="1757" r:id="rId51"/>
    <p:sldId id="1764" r:id="rId52"/>
    <p:sldId id="1912" r:id="rId53"/>
    <p:sldId id="1658" r:id="rId54"/>
    <p:sldId id="1832" r:id="rId55"/>
    <p:sldId id="1833" r:id="rId56"/>
    <p:sldId id="1834" r:id="rId57"/>
    <p:sldId id="1852" r:id="rId58"/>
    <p:sldId id="1851" r:id="rId59"/>
    <p:sldId id="1853" r:id="rId60"/>
    <p:sldId id="1945" r:id="rId61"/>
    <p:sldId id="1927" r:id="rId62"/>
    <p:sldId id="1933" r:id="rId63"/>
    <p:sldId id="1706" r:id="rId64"/>
    <p:sldId id="1818" r:id="rId65"/>
    <p:sldId id="1803" r:id="rId66"/>
    <p:sldId id="1846" r:id="rId67"/>
    <p:sldId id="1804" r:id="rId68"/>
    <p:sldId id="1793" r:id="rId69"/>
    <p:sldId id="1722" r:id="rId70"/>
    <p:sldId id="1723" r:id="rId71"/>
    <p:sldId id="1900" r:id="rId72"/>
    <p:sldId id="1651" r:id="rId73"/>
    <p:sldId id="1650" r:id="rId74"/>
    <p:sldId id="1800" r:id="rId75"/>
  </p:sldIdLst>
  <p:sldSz cx="10287000" cy="6858000" type="35mm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5">
          <p15:clr>
            <a:srgbClr val="A4A3A4"/>
          </p15:clr>
        </p15:guide>
        <p15:guide id="2" pos="32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6699"/>
    <a:srgbClr val="CC00CC"/>
    <a:srgbClr val="C0C0C0"/>
    <a:srgbClr val="EAEAEA"/>
    <a:srgbClr val="3333FF"/>
    <a:srgbClr val="FFFF00"/>
    <a:srgbClr val="33CC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09" autoAdjust="0"/>
    <p:restoredTop sz="95280" autoAdjust="0"/>
  </p:normalViewPr>
  <p:slideViewPr>
    <p:cSldViewPr snapToGrid="0">
      <p:cViewPr varScale="1">
        <p:scale>
          <a:sx n="95" d="100"/>
          <a:sy n="95" d="100"/>
        </p:scale>
        <p:origin x="1116" y="72"/>
      </p:cViewPr>
      <p:guideLst>
        <p:guide orient="horz" pos="2295"/>
        <p:guide pos="32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2276"/>
    </p:cViewPr>
  </p:sorterViewPr>
  <p:notesViewPr>
    <p:cSldViewPr snapToGrid="0">
      <p:cViewPr varScale="1">
        <p:scale>
          <a:sx n="82" d="100"/>
          <a:sy n="82" d="100"/>
        </p:scale>
        <p:origin x="-2172" y="-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9.xml"/><Relationship Id="rId21" Type="http://schemas.openxmlformats.org/officeDocument/2006/relationships/slide" Target="slides/slide4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63" Type="http://schemas.openxmlformats.org/officeDocument/2006/relationships/slide" Target="slides/slide46.xml"/><Relationship Id="rId68" Type="http://schemas.openxmlformats.org/officeDocument/2006/relationships/slide" Target="slides/slide51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74" Type="http://schemas.openxmlformats.org/officeDocument/2006/relationships/slide" Target="slides/slide57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4.xml"/><Relationship Id="rId19" Type="http://schemas.openxmlformats.org/officeDocument/2006/relationships/slide" Target="slides/slide2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slide" Target="slides/slide47.xml"/><Relationship Id="rId69" Type="http://schemas.openxmlformats.org/officeDocument/2006/relationships/slide" Target="slides/slide52.xml"/><Relationship Id="rId77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72" Type="http://schemas.openxmlformats.org/officeDocument/2006/relationships/slide" Target="slides/slide55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slide" Target="slides/slide50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Relationship Id="rId70" Type="http://schemas.openxmlformats.org/officeDocument/2006/relationships/slide" Target="slides/slide53.xml"/><Relationship Id="rId75" Type="http://schemas.openxmlformats.org/officeDocument/2006/relationships/slide" Target="slides/slide5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slide" Target="slides/slide48.xml"/><Relationship Id="rId73" Type="http://schemas.openxmlformats.org/officeDocument/2006/relationships/slide" Target="slides/slide56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39" Type="http://schemas.openxmlformats.org/officeDocument/2006/relationships/slide" Target="slides/slide22.xml"/><Relationship Id="rId34" Type="http://schemas.openxmlformats.org/officeDocument/2006/relationships/slide" Target="slides/slide17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2.xml"/><Relationship Id="rId24" Type="http://schemas.openxmlformats.org/officeDocument/2006/relationships/slide" Target="slides/slide7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66" Type="http://schemas.openxmlformats.org/officeDocument/2006/relationships/slide" Target="slides/slide4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7" Type="http://schemas.openxmlformats.org/officeDocument/2006/relationships/image" Target="../media/image113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png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61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b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61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b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A3436729-222B-4A86-B55F-6DA897591E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39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3250" y="746125"/>
            <a:ext cx="55880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8050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61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b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61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b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FC485346-FB56-4583-A442-E1C6B6FC49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597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DWI:</a:t>
            </a:r>
            <a:r>
              <a:rPr lang="de-CH" baseline="0" dirty="0" smtClean="0"/>
              <a:t> http://dsi-studio.labsolver.org/Manual/use-image-data-from-human-connectome-project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6689-634A-4D92-ABE2-004896F54388}" type="slidenum">
              <a:rPr lang="en-GB" smtClean="0">
                <a:solidFill>
                  <a:srgbClr val="000000"/>
                </a:solidFill>
              </a:rPr>
              <a:pPr/>
              <a:t>3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91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6689-634A-4D92-ABE2-004896F54388}" type="slidenum">
              <a:rPr lang="en-GB" smtClean="0">
                <a:solidFill>
                  <a:prstClr val="black"/>
                </a:solidFill>
              </a:rPr>
              <a:pPr/>
              <a:t>44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90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6689-634A-4D92-ABE2-004896F54388}" type="slidenum">
              <a:rPr lang="en-GB" smtClean="0">
                <a:solidFill>
                  <a:prstClr val="black"/>
                </a:solidFill>
              </a:rPr>
              <a:pPr/>
              <a:t>45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00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de-CH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Also:</a:t>
            </a:r>
          </a:p>
          <a:p>
            <a:pPr marL="171450" indent="-171450">
              <a:buFont typeface="Arial" charset="0"/>
              <a:buChar char="•"/>
            </a:pP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RFX BMS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can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use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either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MCMC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or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VB (at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subject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and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group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-level)</a:t>
            </a:r>
          </a:p>
          <a:p>
            <a:pPr marL="171450" indent="-171450">
              <a:buFont typeface="Arial" charset="0"/>
              <a:buChar char="•"/>
            </a:pP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RFX BMS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has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established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procedures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to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deal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with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overfitting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problems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(in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model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space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);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overfitting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in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models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space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may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be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a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problem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PEB (a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very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large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number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of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models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is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tested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implicitly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)</a:t>
            </a:r>
            <a:endParaRPr lang="en-GB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171450" indent="-171450">
              <a:buFont typeface="Arial" charset="0"/>
              <a:buChar char="•"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6689-634A-4D92-ABE2-004896F54388}" type="slidenum">
              <a:rPr lang="en-GB" smtClean="0">
                <a:solidFill>
                  <a:prstClr val="black"/>
                </a:solidFill>
              </a:rPr>
              <a:pPr/>
              <a:t>46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83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Overall, Bayesian model selection is a generic and powerful procedure that has found widespread application in machine learning and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neuroimaging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 However, as every method, it has limitations and there are cases when it cannot be used at all.  For these cases, we have been developing a new approach which we colloquially refer to as “model-based decoding”. This approach rests on using a model for theory-guided dimensionality reduction and selecting those data features which are used subsequently for classification.  Here, different models can be compared, by cross-validation, in terms of how well their parameters preserve information about the relevant class labels.</a:t>
            </a:r>
            <a:endParaRPr lang="de-CH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6689-634A-4D92-ABE2-004896F54388}" type="slidenum">
              <a:rPr lang="en-GB" smtClean="0">
                <a:solidFill>
                  <a:prstClr val="black"/>
                </a:solidFill>
              </a:rPr>
              <a:pPr/>
              <a:t>49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63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85346-FB56-4583-A442-E1C6B6FC4990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147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6689-634A-4D92-ABE2-004896F54388}" type="slidenum">
              <a:rPr lang="en-GB" smtClean="0">
                <a:solidFill>
                  <a:prstClr val="black"/>
                </a:solidFill>
              </a:rPr>
              <a:pPr/>
              <a:t>30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79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6689-634A-4D92-ABE2-004896F54388}" type="slidenum">
              <a:rPr lang="en-GB" smtClean="0">
                <a:solidFill>
                  <a:prstClr val="black"/>
                </a:solidFill>
              </a:rPr>
              <a:pPr/>
              <a:t>31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33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6689-634A-4D92-ABE2-004896F54388}" type="slidenum">
              <a:rPr lang="en-GB" smtClean="0">
                <a:solidFill>
                  <a:prstClr val="black"/>
                </a:solidFill>
              </a:rPr>
              <a:pPr/>
              <a:t>32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66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 cannot be absolutely sure that in this case the B parameters encode synaptic plasticity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clinical scores did not differ between treated and non-treated FEPs: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Brief Psychiatric Rating Scale (BPRS)</a:t>
            </a:r>
            <a:r>
              <a:rPr lang="en-GB" sz="1200" kern="1200" baseline="300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37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the Scale for the Assessment of Negative Symptoms (SANS)</a:t>
            </a:r>
            <a:r>
              <a:rPr lang="en-GB" sz="1200" kern="1200" baseline="300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38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and the Global Assessment of Functioning (GAF)</a:t>
            </a:r>
          </a:p>
          <a:p>
            <a:pPr marL="171450" indent="-171450">
              <a:buFont typeface="Arial" charset="0"/>
              <a:buChar char="•"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6689-634A-4D92-ABE2-004896F54388}" type="slidenum">
              <a:rPr lang="en-GB" smtClean="0">
                <a:solidFill>
                  <a:prstClr val="black"/>
                </a:solidFill>
              </a:rPr>
              <a:pPr/>
              <a:t>40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63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6689-634A-4D92-ABE2-004896F54388}" type="slidenum">
              <a:rPr lang="en-GB" smtClean="0">
                <a:solidFill>
                  <a:prstClr val="black"/>
                </a:solidFill>
              </a:rPr>
              <a:pPr/>
              <a:t>41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286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6689-634A-4D92-ABE2-004896F54388}" type="slidenum">
              <a:rPr lang="en-GB" smtClean="0">
                <a:solidFill>
                  <a:prstClr val="black"/>
                </a:solidFill>
              </a:rPr>
              <a:pPr/>
              <a:t>42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46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6689-634A-4D92-ABE2-004896F54388}" type="slidenum">
              <a:rPr lang="en-GB" smtClean="0">
                <a:solidFill>
                  <a:prstClr val="black"/>
                </a:solidFill>
              </a:rPr>
              <a:pPr/>
              <a:t>43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80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6A361-05EB-41D1-8C8C-0CE74B200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4B52C-4CAA-4376-A923-B1D8318E7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DA4C0-CA95-42F2-896A-AEB220E94F19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780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674AB-226F-4C9A-83C9-622092277A46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3302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EB22C-7764-40BF-AFAF-66573F279EB3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45A74-FB41-4BEF-A8EE-0FC574C6C1C2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744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7D85F-4B0A-4CD7-B25C-AC37B6C12C28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438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D86AF-1238-480B-9A9E-898D0CA049F2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703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6245225"/>
            <a:ext cx="3257550" cy="47625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fld id="{4F286C05-015C-4D29-8E08-D5E8E160A02F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259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5E537-3C5E-450B-BC89-06B800E8CD7B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39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373EE-1E2A-4FF2-A6CF-AA324D8D25EF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720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89335-21EA-4613-976B-332CC1DD33A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3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ECB76-6079-460B-A4BB-98EB9153C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DFA88-4D79-4942-B811-A4289879DBAC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8607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C70A4-C5C4-4133-BAB2-1351FE75AC05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629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0DC9F-6685-4830-9517-D8C9F3C38E53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6971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AC658-CB3D-460E-ACBC-9336F2AB8E59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269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A495E-224D-4908-BE9A-D790D78E2FD6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13458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BD3C-BC42-4EAD-B163-244D00BF1EFC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725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88605-CF00-463B-B902-71BDBEE3817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7415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247DF-8D82-4F3E-ADB2-E114734D2267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0114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31069-36FE-486C-8180-89D0C887887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696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5E537-3C5E-450B-BC89-06B800E8CD7B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59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5E537-3C5E-450B-BC89-06B800E8CD7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373EE-1E2A-4FF2-A6CF-AA324D8D25EF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17923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89335-21EA-4613-976B-332CC1DD33A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0906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DFA88-4D79-4942-B811-A4289879DBAC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2769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C70A4-C5C4-4133-BAB2-1351FE75AC05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7316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0DC9F-6685-4830-9517-D8C9F3C38E53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10007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AC658-CB3D-460E-ACBC-9336F2AB8E59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5861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A495E-224D-4908-BE9A-D790D78E2FD6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0861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BD3C-BC42-4EAD-B163-244D00BF1EFC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4394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88605-CF00-463B-B902-71BDBEE3817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1187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247DF-8D82-4F3E-ADB2-E114734D2267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53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373EE-1E2A-4FF2-A6CF-AA324D8D25E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31069-36FE-486C-8180-89D0C887887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3758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5E537-3C5E-450B-BC89-06B800E8CD7B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052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373EE-1E2A-4FF2-A6CF-AA324D8D25EF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7587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89335-21EA-4613-976B-332CC1DD33A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17444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DFA88-4D79-4942-B811-A4289879DBAC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7255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C70A4-C5C4-4133-BAB2-1351FE75AC05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6696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0DC9F-6685-4830-9517-D8C9F3C38E53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0005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AC658-CB3D-460E-ACBC-9336F2AB8E59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8819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A495E-224D-4908-BE9A-D790D78E2FD6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0801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BD3C-BC42-4EAD-B163-244D00BF1EFC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93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89335-21EA-4613-976B-332CC1DD33A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88605-CF00-463B-B902-71BDBEE3817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7419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247DF-8D82-4F3E-ADB2-E114734D2267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5733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31069-36FE-486C-8180-89D0C887887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55556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5E537-3C5E-450B-BC89-06B800E8CD7B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627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373EE-1E2A-4FF2-A6CF-AA324D8D25EF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1208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89335-21EA-4613-976B-332CC1DD33A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721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DFA88-4D79-4942-B811-A4289879DBAC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352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C70A4-C5C4-4133-BAB2-1351FE75AC05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0931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0DC9F-6685-4830-9517-D8C9F3C38E53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943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AC658-CB3D-460E-ACBC-9336F2AB8E59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DFA88-4D79-4942-B811-A4289879DBA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A495E-224D-4908-BE9A-D790D78E2FD6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7966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BD3C-BC42-4EAD-B163-244D00BF1EFC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5144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88605-CF00-463B-B902-71BDBEE3817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32026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247DF-8D82-4F3E-ADB2-E114734D2267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1311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31069-36FE-486C-8180-89D0C887887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435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6A361-05EB-41D1-8C8C-0CE74B2001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0273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0474D-4185-42D1-9EB8-699917F3CA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28460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6AC74-B98A-4683-9BFE-344F28C2D4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7690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03643-AD34-4C6D-8672-C0C961FE47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8511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D1252-6D0B-430C-8B6C-62F551D61C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457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C70A4-C5C4-4133-BAB2-1351FE75AC0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2CF7E-33AB-4FA4-9861-CFE2F8AFE3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3590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E2F46-3840-4272-A6E3-7DF5D5D253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616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BFBAA-7E27-4DAF-A8F8-146B046B2F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9053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6EE17-429A-42D2-AF02-AD35C763F1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24069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4B52C-4CAA-4376-A923-B1D8318E75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30838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ECB76-6079-460B-A4BB-98EB9153C9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1597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5E537-3C5E-450B-BC89-06B800E8CD7B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1599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373EE-1E2A-4FF2-A6CF-AA324D8D25EF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8716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89335-21EA-4613-976B-332CC1DD33A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2753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DFA88-4D79-4942-B811-A4289879DBAC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65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0DC9F-6685-4830-9517-D8C9F3C38E5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C70A4-C5C4-4133-BAB2-1351FE75AC05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683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0DC9F-6685-4830-9517-D8C9F3C38E53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0231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AC658-CB3D-460E-ACBC-9336F2AB8E59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86352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A495E-224D-4908-BE9A-D790D78E2FD6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8092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BD3C-BC42-4EAD-B163-244D00BF1EFC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8573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88605-CF00-463B-B902-71BDBEE3817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5960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247DF-8D82-4F3E-ADB2-E114734D2267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3670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31069-36FE-486C-8180-89D0C887887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58486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FC132-2EAB-4862-B1B2-6E827B1EE28E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3453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5B679-1469-4EBC-9A97-154467612581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89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AC658-CB3D-460E-ACBC-9336F2AB8E5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863E0-030C-4306-A3F7-F2692FA76678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851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0ECDD-11FE-48CD-828B-3F697F5DD93C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36250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A7804-708C-468E-9BF5-C9E62BC8C830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1269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DA4C0-CA95-42F2-896A-AEB220E94F19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3449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674AB-226F-4C9A-83C9-622092277A46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6597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EB22C-7764-40BF-AFAF-66573F279EB3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19965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45A74-FB41-4BEF-A8EE-0FC574C6C1C2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6005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7D85F-4B0A-4CD7-B25C-AC37B6C12C28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58647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D86AF-1238-480B-9A9E-898D0CA049F2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07242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6245225"/>
            <a:ext cx="3257550" cy="47625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fld id="{4F286C05-015C-4D29-8E08-D5E8E160A02F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28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A495E-224D-4908-BE9A-D790D78E2FD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FC132-2EAB-4862-B1B2-6E827B1EE28E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1360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5B679-1469-4EBC-9A97-154467612581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4387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863E0-030C-4306-A3F7-F2692FA76678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55301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0ECDD-11FE-48CD-828B-3F697F5DD93C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3184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A7804-708C-468E-9BF5-C9E62BC8C830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0895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DA4C0-CA95-42F2-896A-AEB220E94F19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4035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674AB-226F-4C9A-83C9-622092277A46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33225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EB22C-7764-40BF-AFAF-66573F279EB3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8749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45A74-FB41-4BEF-A8EE-0FC574C6C1C2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07595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7D85F-4B0A-4CD7-B25C-AC37B6C12C28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1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0474D-4185-42D1-9EB8-699917F3C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BD3C-BC42-4EAD-B163-244D00BF1EF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D86AF-1238-480B-9A9E-898D0CA049F2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943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6245225"/>
            <a:ext cx="3257550" cy="47625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fld id="{4F286C05-015C-4D29-8E08-D5E8E160A02F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03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88605-CF00-463B-B902-71BDBEE3817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247DF-8D82-4F3E-ADB2-E114734D226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31069-36FE-486C-8180-89D0C887887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5E537-3C5E-450B-BC89-06B800E8CD7B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373EE-1E2A-4FF2-A6CF-AA324D8D25EF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89335-21EA-4613-976B-332CC1DD33A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DFA88-4D79-4942-B811-A4289879DBAC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C70A4-C5C4-4133-BAB2-1351FE75AC05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0DC9F-6685-4830-9517-D8C9F3C38E53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6AC74-B98A-4683-9BFE-344F28C2D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AC658-CB3D-460E-ACBC-9336F2AB8E59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A495E-224D-4908-BE9A-D790D78E2FD6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BD3C-BC42-4EAD-B163-244D00BF1EFC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88605-CF00-463B-B902-71BDBEE3817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247DF-8D82-4F3E-ADB2-E114734D2267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31069-36FE-486C-8180-89D0C887887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A778E-5EA3-4BB6-A79B-07B815F6BCBD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5DBD2-6DB4-41DA-866F-8753E86E6628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BCD6B-49BB-48EA-9158-83218B3B3A5F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61BE7-AD41-481B-96CA-E8CEFDD96E7E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03643-AD34-4C6D-8672-C0C961FE4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096A1-3180-41F1-9906-295B2F6F73F9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CE33C-F4E6-4BF4-BFA1-40516A2027E5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334C7-6A39-4081-89DC-78387012FEEB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8F4E3-7061-4BAE-A78B-2AFE69D392C2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963EF-06DA-4B49-8C9E-BB3A903AC047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D2562-58C0-4904-A720-4B27A489AFAB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5CBD7-9C49-4900-9AAF-A1B6D34646C0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6245225"/>
            <a:ext cx="3257550" cy="47625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fld id="{DBF8ED80-6494-46ED-B474-F8FC49BE22B9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A778E-5EA3-4BB6-A79B-07B815F6BCBD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5DBD2-6DB4-41DA-866F-8753E86E6628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D1252-6D0B-430C-8B6C-62F551D61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BCD6B-49BB-48EA-9158-83218B3B3A5F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61BE7-AD41-481B-96CA-E8CEFDD96E7E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096A1-3180-41F1-9906-295B2F6F73F9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CE33C-F4E6-4BF4-BFA1-40516A2027E5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334C7-6A39-4081-89DC-78387012FEEB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8F4E3-7061-4BAE-A78B-2AFE69D392C2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963EF-06DA-4B49-8C9E-BB3A903AC047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D2562-58C0-4904-A720-4B27A489AFAB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5CBD7-9C49-4900-9AAF-A1B6D34646C0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6245225"/>
            <a:ext cx="3257550" cy="47625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fld id="{DBF8ED80-6494-46ED-B474-F8FC49BE22B9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2CF7E-33AB-4FA4-9861-CFE2F8AFE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A778E-5EA3-4BB6-A79B-07B815F6BCBD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5DBD2-6DB4-41DA-866F-8753E86E6628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BCD6B-49BB-48EA-9158-83218B3B3A5F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61BE7-AD41-481B-96CA-E8CEFDD96E7E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096A1-3180-41F1-9906-295B2F6F73F9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CE33C-F4E6-4BF4-BFA1-40516A2027E5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334C7-6A39-4081-89DC-78387012FEEB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8F4E3-7061-4BAE-A78B-2AFE69D392C2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963EF-06DA-4B49-8C9E-BB3A903AC047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D2562-58C0-4904-A720-4B27A489AFAB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E2F46-3840-4272-A6E3-7DF5D5D25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5CBD7-9C49-4900-9AAF-A1B6D34646C0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6245225"/>
            <a:ext cx="3257550" cy="47625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fld id="{DBF8ED80-6494-46ED-B474-F8FC49BE22B9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3909D8-39B7-4732-9055-8FAE13F3FB1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362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F18125-05CF-4DBD-8627-747D25E076B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528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AAA156-BD21-44AA-8637-D00A8E25F73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100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4CBE1D-2276-45F4-8DE9-5866DD6F9F6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584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F03F3E-22CB-4DE1-AF40-2FB75D1104D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359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9AFD99-27F9-472D-BD50-C581B8634CE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427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3CDAC5-1B16-4793-87EE-5F4A9ED9B2B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584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11BD73-BF75-4BE8-8C76-7DE11A623AD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38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BFBAA-7E27-4DAF-A8F8-146B046B2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2DB27B-3ADC-4084-9555-2DAA1F6061C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3995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71FF4D-3009-42F8-A09B-C3A253E20AA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195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E4A4FF-C134-4EE1-A56B-E7E95B336A5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023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5E537-3C5E-450B-BC89-06B800E8CD7B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130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373EE-1E2A-4FF2-A6CF-AA324D8D25EF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449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89335-21EA-4613-976B-332CC1DD33A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616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DFA88-4D79-4942-B811-A4289879DBAC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657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C70A4-C5C4-4133-BAB2-1351FE75AC05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020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0DC9F-6685-4830-9517-D8C9F3C38E53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045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AC658-CB3D-460E-ACBC-9336F2AB8E59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564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6EE17-429A-42D2-AF02-AD35C763F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A495E-224D-4908-BE9A-D790D78E2FD6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2017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BD3C-BC42-4EAD-B163-244D00BF1EFC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914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88605-CF00-463B-B902-71BDBEE3817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532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247DF-8D82-4F3E-ADB2-E114734D2267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3862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31069-36FE-486C-8180-89D0C887887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087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FC132-2EAB-4862-B1B2-6E827B1EE28E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37877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5B679-1469-4EBC-9A97-154467612581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575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863E0-030C-4306-A3F7-F2692FA76678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421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0ECDD-11FE-48CD-828B-3F697F5DD93C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733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A7804-708C-468E-9BF5-C9E62BC8C830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132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31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1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1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b="0">
                <a:latin typeface="+mn-lt"/>
              </a:defRPr>
            </a:lvl1pPr>
          </a:lstStyle>
          <a:p>
            <a:pPr>
              <a:defRPr/>
            </a:pPr>
            <a:fld id="{FA152D36-731C-4485-8F23-76FB82323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60DDC57F-42EA-4C52-8E00-C61D787F9374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88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60DDC57F-42EA-4C52-8E00-C61D787F9374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96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60DDC57F-42EA-4C52-8E00-C61D787F9374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80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60DDC57F-42EA-4C52-8E00-C61D787F9374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4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4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31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1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b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1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b="0">
                <a:latin typeface="+mn-lt"/>
              </a:defRPr>
            </a:lvl1pPr>
          </a:lstStyle>
          <a:p>
            <a:pPr>
              <a:defRPr/>
            </a:pPr>
            <a:fld id="{FA152D36-731C-4485-8F23-76FB82323D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55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60DDC57F-42EA-4C52-8E00-C61D787F9374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4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  <p:sldLayoutId id="21474840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dirty="0" smtClean="0"/>
              <a:t>Click to edit Master title style</a:t>
            </a:r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dirty="0" smtClean="0"/>
              <a:t>Click to edit Master text styles</a:t>
            </a:r>
          </a:p>
          <a:p>
            <a:pPr lvl="1"/>
            <a:r>
              <a:rPr lang="pt-PT" dirty="0" smtClean="0"/>
              <a:t>Second level</a:t>
            </a:r>
          </a:p>
          <a:p>
            <a:pPr lvl="2"/>
            <a:r>
              <a:rPr lang="pt-PT" dirty="0" smtClean="0"/>
              <a:t>Third level</a:t>
            </a:r>
          </a:p>
          <a:p>
            <a:pPr lvl="3"/>
            <a:r>
              <a:rPr lang="pt-PT" dirty="0" smtClean="0"/>
              <a:t>Fourth level</a:t>
            </a:r>
          </a:p>
          <a:p>
            <a:pPr lvl="4"/>
            <a:r>
              <a:rPr lang="pt-PT" dirty="0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fld id="{57FC7DD8-C419-4FA8-AC95-8039371EA07C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6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  <p:sldLayoutId id="214748411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dirty="0" smtClean="0"/>
              <a:t>Click to edit Master title style</a:t>
            </a:r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dirty="0" smtClean="0"/>
              <a:t>Click to edit Master text styles</a:t>
            </a:r>
          </a:p>
          <a:p>
            <a:pPr lvl="1"/>
            <a:r>
              <a:rPr lang="pt-PT" dirty="0" smtClean="0"/>
              <a:t>Second level</a:t>
            </a:r>
          </a:p>
          <a:p>
            <a:pPr lvl="2"/>
            <a:r>
              <a:rPr lang="pt-PT" dirty="0" smtClean="0"/>
              <a:t>Third level</a:t>
            </a:r>
          </a:p>
          <a:p>
            <a:pPr lvl="3"/>
            <a:r>
              <a:rPr lang="pt-PT" dirty="0" smtClean="0"/>
              <a:t>Fourth level</a:t>
            </a:r>
          </a:p>
          <a:p>
            <a:pPr lvl="4"/>
            <a:r>
              <a:rPr lang="pt-PT" dirty="0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fld id="{57FC7DD8-C419-4FA8-AC95-8039371EA07C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7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  <p:sldLayoutId id="214748414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60DDC57F-42EA-4C52-8E00-C61D787F937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60DDC57F-42EA-4C52-8E00-C61D787F9374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fld id="{D5D1423D-8A89-4E4A-8714-629DD75AECA4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fld id="{D5D1423D-8A89-4E4A-8714-629DD75AECA4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fld id="{D5D1423D-8A89-4E4A-8714-629DD75AECA4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174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1478794-590C-4521-AF5F-7CF92EFC67F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0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60DDC57F-42EA-4C52-8E00-C61D787F9374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76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dirty="0" smtClean="0"/>
              <a:t>Click to edit Master title style</a:t>
            </a:r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dirty="0" smtClean="0"/>
              <a:t>Click to edit Master text styles</a:t>
            </a:r>
          </a:p>
          <a:p>
            <a:pPr lvl="1"/>
            <a:r>
              <a:rPr lang="pt-PT" dirty="0" smtClean="0"/>
              <a:t>Second level</a:t>
            </a:r>
          </a:p>
          <a:p>
            <a:pPr lvl="2"/>
            <a:r>
              <a:rPr lang="pt-PT" dirty="0" smtClean="0"/>
              <a:t>Third level</a:t>
            </a:r>
          </a:p>
          <a:p>
            <a:pPr lvl="3"/>
            <a:r>
              <a:rPr lang="pt-PT" dirty="0" smtClean="0"/>
              <a:t>Fourth level</a:t>
            </a:r>
          </a:p>
          <a:p>
            <a:pPr lvl="4"/>
            <a:r>
              <a:rPr lang="pt-PT" dirty="0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fld id="{57FC7DD8-C419-4FA8-AC95-8039371EA07C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2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slideLayout" Target="../slideLayouts/slideLayout172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2.wmf"/><Relationship Id="rId2" Type="http://schemas.openxmlformats.org/officeDocument/2006/relationships/tags" Target="../tags/tag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1.wmf"/><Relationship Id="rId4" Type="http://schemas.openxmlformats.org/officeDocument/2006/relationships/image" Target="../media/image23.jpeg"/><Relationship Id="rId9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emf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6.emf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21.bin"/><Relationship Id="rId3" Type="http://schemas.openxmlformats.org/officeDocument/2006/relationships/oleObject" Target="../embeddings/oleObject13.bin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161.xml"/><Relationship Id="rId16" Type="http://schemas.openxmlformats.org/officeDocument/2006/relationships/oleObject" Target="../embeddings/oleObject20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3.wmf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37.wmf"/><Relationship Id="rId4" Type="http://schemas.openxmlformats.org/officeDocument/2006/relationships/image" Target="../media/image30.png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Layout" Target="../slideLayouts/slideLayout16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oleObject" Target="../embeddings/oleObject27.bin"/><Relationship Id="rId7" Type="http://schemas.openxmlformats.org/officeDocument/2006/relationships/image" Target="../media/image1380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370.png"/><Relationship Id="rId5" Type="http://schemas.openxmlformats.org/officeDocument/2006/relationships/image" Target="../media/image1360.png"/><Relationship Id="rId4" Type="http://schemas.openxmlformats.org/officeDocument/2006/relationships/image" Target="../media/image51.wmf"/><Relationship Id="rId9" Type="http://schemas.openxmlformats.org/officeDocument/2006/relationships/image" Target="../media/image5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0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5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8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38.bin"/><Relationship Id="rId18" Type="http://schemas.openxmlformats.org/officeDocument/2006/relationships/oleObject" Target="../embeddings/oleObject41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62.wmf"/><Relationship Id="rId20" Type="http://schemas.openxmlformats.org/officeDocument/2006/relationships/image" Target="../media/image63.w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4.bin"/><Relationship Id="rId11" Type="http://schemas.openxmlformats.org/officeDocument/2006/relationships/oleObject" Target="../embeddings/oleObject37.bin"/><Relationship Id="rId5" Type="http://schemas.openxmlformats.org/officeDocument/2006/relationships/image" Target="../media/image57.wmf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59.wmf"/><Relationship Id="rId19" Type="http://schemas.openxmlformats.org/officeDocument/2006/relationships/oleObject" Target="../embeddings/oleObject42.bin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6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67.wmf"/><Relationship Id="rId4" Type="http://schemas.openxmlformats.org/officeDocument/2006/relationships/image" Target="../media/image68.emf"/><Relationship Id="rId9" Type="http://schemas.openxmlformats.org/officeDocument/2006/relationships/oleObject" Target="../embeddings/oleObject4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72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77.emf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12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76.wmf"/><Relationship Id="rId4" Type="http://schemas.openxmlformats.org/officeDocument/2006/relationships/image" Target="../media/image78.emf"/><Relationship Id="rId9" Type="http://schemas.openxmlformats.org/officeDocument/2006/relationships/oleObject" Target="../embeddings/oleObject50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8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86.png"/><Relationship Id="rId4" Type="http://schemas.openxmlformats.org/officeDocument/2006/relationships/image" Target="../media/image2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87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6.png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5.png"/><Relationship Id="rId5" Type="http://schemas.openxmlformats.org/officeDocument/2006/relationships/image" Target="../media/image94.wmf"/><Relationship Id="rId4" Type="http://schemas.openxmlformats.org/officeDocument/2006/relationships/oleObject" Target="../embeddings/oleObject53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7.png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5.png"/><Relationship Id="rId5" Type="http://schemas.openxmlformats.org/officeDocument/2006/relationships/image" Target="../media/image94.wmf"/><Relationship Id="rId4" Type="http://schemas.openxmlformats.org/officeDocument/2006/relationships/oleObject" Target="../embeddings/oleObject54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tags" Target="../tags/tag2.xml"/><Relationship Id="rId7" Type="http://schemas.openxmlformats.org/officeDocument/2006/relationships/image" Target="../media/image102.png"/><Relationship Id="rId12" Type="http://schemas.openxmlformats.org/officeDocument/2006/relationships/image" Target="../media/image105.png"/><Relationship Id="rId2" Type="http://schemas.openxmlformats.org/officeDocument/2006/relationships/vmlDrawing" Target="../drawings/vmlDrawing20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1.png"/><Relationship Id="rId11" Type="http://schemas.openxmlformats.org/officeDocument/2006/relationships/image" Target="../media/image104.png"/><Relationship Id="rId5" Type="http://schemas.openxmlformats.org/officeDocument/2006/relationships/image" Target="../media/image100.png"/><Relationship Id="rId10" Type="http://schemas.openxmlformats.org/officeDocument/2006/relationships/image" Target="../media/image99.wmf"/><Relationship Id="rId4" Type="http://schemas.openxmlformats.org/officeDocument/2006/relationships/slideLayout" Target="../slideLayouts/slideLayout42.xml"/><Relationship Id="rId9" Type="http://schemas.openxmlformats.org/officeDocument/2006/relationships/oleObject" Target="../embeddings/oleObject55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06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7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oleObject" Target="../embeddings/oleObject61.bin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111.wmf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13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2.bin"/><Relationship Id="rId10" Type="http://schemas.openxmlformats.org/officeDocument/2006/relationships/image" Target="../media/image110.wmf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112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4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4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2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2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249" y="4698068"/>
            <a:ext cx="2074401" cy="1382935"/>
          </a:xfrm>
          <a:prstGeom prst="rect">
            <a:avLst/>
          </a:prstGeom>
        </p:spPr>
      </p:pic>
      <p:sp>
        <p:nvSpPr>
          <p:cNvPr id="2037762" name="Rectangle 2"/>
          <p:cNvSpPr>
            <a:spLocks noChangeArrowheads="1"/>
          </p:cNvSpPr>
          <p:nvPr/>
        </p:nvSpPr>
        <p:spPr bwMode="auto">
          <a:xfrm>
            <a:off x="1184260" y="233363"/>
            <a:ext cx="7868479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965200"/>
            <a:r>
              <a:rPr lang="en-US" sz="3600" dirty="0" smtClean="0">
                <a:solidFill>
                  <a:srgbClr val="000000"/>
                </a:solidFill>
              </a:rPr>
              <a:t>DCM for fMRI – Advanced Topics</a:t>
            </a:r>
            <a:endParaRPr lang="en-US" sz="36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37763" name="Rectangle 3"/>
          <p:cNvSpPr>
            <a:spLocks noChangeArrowheads="1"/>
          </p:cNvSpPr>
          <p:nvPr/>
        </p:nvSpPr>
        <p:spPr bwMode="auto">
          <a:xfrm>
            <a:off x="823649" y="1736825"/>
            <a:ext cx="5474126" cy="51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77825">
              <a:lnSpc>
                <a:spcPct val="80000"/>
              </a:lnSpc>
              <a:spcBef>
                <a:spcPct val="400000"/>
              </a:spcBef>
            </a:pPr>
            <a:r>
              <a:rPr lang="en-US" sz="2400" b="0" dirty="0">
                <a:solidFill>
                  <a:srgbClr val="000000"/>
                </a:solidFill>
                <a:latin typeface="Arial"/>
              </a:rPr>
              <a:t>Klaas Enno Stephan </a:t>
            </a:r>
          </a:p>
        </p:txBody>
      </p:sp>
      <p:pic>
        <p:nvPicPr>
          <p:cNvPr id="7" name="Bild 20" descr="uzh_logo_d_pos_grau_1mm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7574" y="3269975"/>
            <a:ext cx="2164636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534" y="4286187"/>
            <a:ext cx="2559314" cy="648000"/>
          </a:xfrm>
          <a:prstGeom prst="rect">
            <a:avLst/>
          </a:prstGeom>
        </p:spPr>
      </p:pic>
      <p:pic>
        <p:nvPicPr>
          <p:cNvPr id="9" name="Picture 3" descr="C:\klaas\Dropbox\KES\science\TNU\misc\Logo\final\Logo_TNU_PNG\Logo_TNU_RG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60" y="3274881"/>
            <a:ext cx="2741854" cy="89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82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2" descr="late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2413" y="717550"/>
            <a:ext cx="252571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Oval 3"/>
          <p:cNvSpPr>
            <a:spLocks noChangeArrowheads="1"/>
          </p:cNvSpPr>
          <p:nvPr/>
        </p:nvSpPr>
        <p:spPr bwMode="auto">
          <a:xfrm>
            <a:off x="2252663" y="1147763"/>
            <a:ext cx="217487" cy="215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68" name="Oval 4"/>
          <p:cNvSpPr>
            <a:spLocks noChangeArrowheads="1"/>
          </p:cNvSpPr>
          <p:nvPr/>
        </p:nvSpPr>
        <p:spPr bwMode="auto">
          <a:xfrm>
            <a:off x="1785938" y="1801813"/>
            <a:ext cx="217487" cy="215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69" name="Oval 5"/>
          <p:cNvSpPr>
            <a:spLocks noChangeArrowheads="1"/>
          </p:cNvSpPr>
          <p:nvPr/>
        </p:nvSpPr>
        <p:spPr bwMode="auto">
          <a:xfrm>
            <a:off x="2443163" y="2028825"/>
            <a:ext cx="219075" cy="215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70" name="Oval 6"/>
          <p:cNvSpPr>
            <a:spLocks noChangeArrowheads="1"/>
          </p:cNvSpPr>
          <p:nvPr/>
        </p:nvSpPr>
        <p:spPr bwMode="auto">
          <a:xfrm>
            <a:off x="3251200" y="1447800"/>
            <a:ext cx="215900" cy="215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5371" name="AutoShape 7"/>
          <p:cNvCxnSpPr>
            <a:cxnSpLocks noChangeShapeType="1"/>
            <a:stCxn id="15368" idx="5"/>
            <a:endCxn id="15369" idx="2"/>
          </p:cNvCxnSpPr>
          <p:nvPr/>
        </p:nvCxnSpPr>
        <p:spPr bwMode="auto">
          <a:xfrm>
            <a:off x="1971675" y="1985963"/>
            <a:ext cx="471488" cy="150812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5372" name="AutoShape 8"/>
          <p:cNvCxnSpPr>
            <a:cxnSpLocks noChangeShapeType="1"/>
            <a:stCxn id="15368" idx="0"/>
            <a:endCxn id="15367" idx="3"/>
          </p:cNvCxnSpPr>
          <p:nvPr/>
        </p:nvCxnSpPr>
        <p:spPr bwMode="auto">
          <a:xfrm flipV="1">
            <a:off x="1895475" y="1331913"/>
            <a:ext cx="388938" cy="469900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5373" name="AutoShape 9"/>
          <p:cNvCxnSpPr>
            <a:cxnSpLocks noChangeShapeType="1"/>
            <a:stCxn id="15367" idx="5"/>
            <a:endCxn id="15370" idx="2"/>
          </p:cNvCxnSpPr>
          <p:nvPr/>
        </p:nvCxnSpPr>
        <p:spPr bwMode="auto">
          <a:xfrm>
            <a:off x="2438400" y="1331913"/>
            <a:ext cx="812800" cy="223837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5374" name="AutoShape 10"/>
          <p:cNvCxnSpPr>
            <a:cxnSpLocks noChangeShapeType="1"/>
            <a:stCxn id="15370" idx="3"/>
            <a:endCxn id="15369" idx="7"/>
          </p:cNvCxnSpPr>
          <p:nvPr/>
        </p:nvCxnSpPr>
        <p:spPr bwMode="auto">
          <a:xfrm flipH="1">
            <a:off x="2630488" y="1631950"/>
            <a:ext cx="652462" cy="428625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 type="arrow" w="med" len="med"/>
          </a:ln>
        </p:spPr>
      </p:cxnSp>
      <p:sp>
        <p:nvSpPr>
          <p:cNvPr id="15375" name="Text Box 11"/>
          <p:cNvSpPr txBox="1">
            <a:spLocks noChangeArrowheads="1"/>
          </p:cNvSpPr>
          <p:nvPr/>
        </p:nvSpPr>
        <p:spPr bwMode="auto">
          <a:xfrm>
            <a:off x="1533525" y="379413"/>
            <a:ext cx="20462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000000"/>
                </a:solidFill>
              </a:rPr>
              <a:t>bilinear DCM</a:t>
            </a:r>
            <a:endParaRPr lang="en-US" sz="2400">
              <a:solidFill>
                <a:srgbClr val="000000"/>
              </a:solidFill>
            </a:endParaRPr>
          </a:p>
        </p:txBody>
      </p:sp>
      <p:graphicFrame>
        <p:nvGraphicFramePr>
          <p:cNvPr id="1781772" name="Object 12"/>
          <p:cNvGraphicFramePr>
            <a:graphicFrameLocks noChangeAspect="1"/>
          </p:cNvGraphicFramePr>
          <p:nvPr/>
        </p:nvGraphicFramePr>
        <p:xfrm>
          <a:off x="5240338" y="5472113"/>
          <a:ext cx="410527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226" name="Equation" r:id="rId5" imgW="2374560" imgH="482400" progId="Equation.3">
                  <p:embed/>
                </p:oleObj>
              </mc:Choice>
              <mc:Fallback>
                <p:oleObj name="Equation" r:id="rId5" imgW="23745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0338" y="5472113"/>
                        <a:ext cx="4105275" cy="830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773" name="Object 13"/>
          <p:cNvGraphicFramePr>
            <a:graphicFrameLocks noChangeAspect="1"/>
          </p:cNvGraphicFramePr>
          <p:nvPr/>
        </p:nvGraphicFramePr>
        <p:xfrm>
          <a:off x="1014413" y="5534025"/>
          <a:ext cx="28797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227" name="Equation" r:id="rId7" imgW="1663560" imgH="457200" progId="Equation.3">
                  <p:embed/>
                </p:oleObj>
              </mc:Choice>
              <mc:Fallback>
                <p:oleObj name="Equation" r:id="rId7" imgW="1663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5534025"/>
                        <a:ext cx="287972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774" name="Text Box 14"/>
          <p:cNvSpPr txBox="1">
            <a:spLocks noChangeArrowheads="1"/>
          </p:cNvSpPr>
          <p:nvPr/>
        </p:nvSpPr>
        <p:spPr bwMode="auto">
          <a:xfrm>
            <a:off x="471488" y="5054600"/>
            <a:ext cx="445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800" b="0">
                <a:solidFill>
                  <a:srgbClr val="000000"/>
                </a:solidFill>
                <a:latin typeface="Arial Unicode MS" pitchFamily="34" charset="-128"/>
              </a:rPr>
              <a:t>Bilinear state equation:</a:t>
            </a:r>
            <a:endParaRPr lang="en-US" sz="1800" b="0" i="1">
              <a:solidFill>
                <a:srgbClr val="000000"/>
              </a:solidFill>
              <a:latin typeface="Arial Unicode MS" pitchFamily="34" charset="-128"/>
            </a:endParaRPr>
          </a:p>
        </p:txBody>
      </p:sp>
      <p:cxnSp>
        <p:nvCxnSpPr>
          <p:cNvPr id="15377" name="AutoShape 15"/>
          <p:cNvCxnSpPr>
            <a:cxnSpLocks noChangeShapeType="1"/>
            <a:stCxn id="15368" idx="1"/>
            <a:endCxn id="15378" idx="3"/>
          </p:cNvCxnSpPr>
          <p:nvPr/>
        </p:nvCxnSpPr>
        <p:spPr bwMode="auto">
          <a:xfrm flipH="1" flipV="1">
            <a:off x="1343025" y="1597025"/>
            <a:ext cx="474663" cy="236538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</p:spPr>
      </p:cxnSp>
      <p:sp>
        <p:nvSpPr>
          <p:cNvPr id="15378" name="Text Box 16"/>
          <p:cNvSpPr txBox="1">
            <a:spLocks noChangeArrowheads="1"/>
          </p:cNvSpPr>
          <p:nvPr/>
        </p:nvSpPr>
        <p:spPr bwMode="auto">
          <a:xfrm>
            <a:off x="587375" y="1352550"/>
            <a:ext cx="755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>
                <a:solidFill>
                  <a:srgbClr val="000000"/>
                </a:solidFill>
                <a:latin typeface="Arial Unicode MS" pitchFamily="34" charset="-128"/>
              </a:rPr>
              <a:t>driving </a:t>
            </a:r>
          </a:p>
          <a:p>
            <a:r>
              <a:rPr lang="de-DE">
                <a:solidFill>
                  <a:srgbClr val="000000"/>
                </a:solidFill>
                <a:latin typeface="Arial Unicode MS" pitchFamily="34" charset="-128"/>
              </a:rPr>
              <a:t>input</a:t>
            </a:r>
          </a:p>
        </p:txBody>
      </p:sp>
      <p:sp>
        <p:nvSpPr>
          <p:cNvPr id="15379" name="Oval 17"/>
          <p:cNvSpPr>
            <a:spLocks noChangeArrowheads="1"/>
          </p:cNvSpPr>
          <p:nvPr/>
        </p:nvSpPr>
        <p:spPr bwMode="auto">
          <a:xfrm>
            <a:off x="2136775" y="2065338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5380" name="AutoShape 18"/>
          <p:cNvCxnSpPr>
            <a:cxnSpLocks noChangeShapeType="1"/>
            <a:stCxn id="15381" idx="0"/>
            <a:endCxn id="15379" idx="0"/>
          </p:cNvCxnSpPr>
          <p:nvPr/>
        </p:nvCxnSpPr>
        <p:spPr bwMode="auto">
          <a:xfrm flipV="1">
            <a:off x="1897063" y="2065338"/>
            <a:ext cx="314325" cy="91440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oval" w="med" len="med"/>
          </a:ln>
        </p:spPr>
      </p:cxnSp>
      <p:sp>
        <p:nvSpPr>
          <p:cNvPr id="15381" name="Text Box 19"/>
          <p:cNvSpPr txBox="1">
            <a:spLocks noChangeArrowheads="1"/>
          </p:cNvSpPr>
          <p:nvPr/>
        </p:nvSpPr>
        <p:spPr bwMode="auto">
          <a:xfrm>
            <a:off x="1370013" y="2979738"/>
            <a:ext cx="1052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>
                <a:solidFill>
                  <a:srgbClr val="000000"/>
                </a:solidFill>
                <a:latin typeface="Arial Unicode MS" pitchFamily="34" charset="-128"/>
              </a:rPr>
              <a:t>modulation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626100" y="379413"/>
            <a:ext cx="3505200" cy="2867025"/>
            <a:chOff x="3544" y="239"/>
            <a:chExt cx="2208" cy="1806"/>
          </a:xfrm>
        </p:grpSpPr>
        <p:pic>
          <p:nvPicPr>
            <p:cNvPr id="15386" name="Picture 22" descr="latera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33" y="451"/>
              <a:ext cx="1591" cy="1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7" name="Oval 23"/>
            <p:cNvSpPr>
              <a:spLocks noChangeArrowheads="1"/>
            </p:cNvSpPr>
            <p:nvPr/>
          </p:nvSpPr>
          <p:spPr bwMode="auto">
            <a:xfrm>
              <a:off x="4593" y="719"/>
              <a:ext cx="137" cy="136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88" name="Oval 24"/>
            <p:cNvSpPr>
              <a:spLocks noChangeArrowheads="1"/>
            </p:cNvSpPr>
            <p:nvPr/>
          </p:nvSpPr>
          <p:spPr bwMode="auto">
            <a:xfrm>
              <a:off x="4299" y="1131"/>
              <a:ext cx="137" cy="136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89" name="Oval 25"/>
            <p:cNvSpPr>
              <a:spLocks noChangeArrowheads="1"/>
            </p:cNvSpPr>
            <p:nvPr/>
          </p:nvSpPr>
          <p:spPr bwMode="auto">
            <a:xfrm>
              <a:off x="4713" y="1274"/>
              <a:ext cx="138" cy="136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0" name="Oval 26"/>
            <p:cNvSpPr>
              <a:spLocks noChangeArrowheads="1"/>
            </p:cNvSpPr>
            <p:nvPr/>
          </p:nvSpPr>
          <p:spPr bwMode="auto">
            <a:xfrm>
              <a:off x="5221" y="908"/>
              <a:ext cx="137" cy="136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5391" name="AutoShape 27"/>
            <p:cNvCxnSpPr>
              <a:cxnSpLocks noChangeShapeType="1"/>
              <a:stCxn id="15388" idx="5"/>
              <a:endCxn id="15389" idx="2"/>
            </p:cNvCxnSpPr>
            <p:nvPr/>
          </p:nvCxnSpPr>
          <p:spPr bwMode="auto">
            <a:xfrm>
              <a:off x="4416" y="1247"/>
              <a:ext cx="297" cy="95"/>
            </a:xfrm>
            <a:prstGeom prst="straightConnector1">
              <a:avLst/>
            </a:prstGeom>
            <a:noFill/>
            <a:ln w="28575">
              <a:solidFill>
                <a:srgbClr val="FFFF66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5392" name="AutoShape 28"/>
            <p:cNvCxnSpPr>
              <a:cxnSpLocks noChangeShapeType="1"/>
              <a:stCxn id="15388" idx="0"/>
              <a:endCxn id="15387" idx="3"/>
            </p:cNvCxnSpPr>
            <p:nvPr/>
          </p:nvCxnSpPr>
          <p:spPr bwMode="auto">
            <a:xfrm flipV="1">
              <a:off x="4368" y="835"/>
              <a:ext cx="245" cy="296"/>
            </a:xfrm>
            <a:prstGeom prst="straightConnector1">
              <a:avLst/>
            </a:prstGeom>
            <a:noFill/>
            <a:ln w="28575">
              <a:solidFill>
                <a:srgbClr val="FFFF66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5393" name="AutoShape 29"/>
            <p:cNvCxnSpPr>
              <a:cxnSpLocks noChangeShapeType="1"/>
              <a:stCxn id="15387" idx="5"/>
              <a:endCxn id="15390" idx="2"/>
            </p:cNvCxnSpPr>
            <p:nvPr/>
          </p:nvCxnSpPr>
          <p:spPr bwMode="auto">
            <a:xfrm>
              <a:off x="4710" y="835"/>
              <a:ext cx="511" cy="141"/>
            </a:xfrm>
            <a:prstGeom prst="straightConnector1">
              <a:avLst/>
            </a:prstGeom>
            <a:noFill/>
            <a:ln w="28575">
              <a:solidFill>
                <a:srgbClr val="FFFF66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5394" name="AutoShape 30"/>
            <p:cNvCxnSpPr>
              <a:cxnSpLocks noChangeShapeType="1"/>
              <a:stCxn id="15390" idx="3"/>
              <a:endCxn id="15389" idx="7"/>
            </p:cNvCxnSpPr>
            <p:nvPr/>
          </p:nvCxnSpPr>
          <p:spPr bwMode="auto">
            <a:xfrm flipH="1">
              <a:off x="4831" y="1024"/>
              <a:ext cx="410" cy="270"/>
            </a:xfrm>
            <a:prstGeom prst="straightConnector1">
              <a:avLst/>
            </a:prstGeom>
            <a:noFill/>
            <a:ln w="28575">
              <a:solidFill>
                <a:srgbClr val="FFFF66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5395" name="AutoShape 31"/>
            <p:cNvCxnSpPr>
              <a:cxnSpLocks noChangeShapeType="1"/>
              <a:stCxn id="15388" idx="1"/>
              <a:endCxn id="15396" idx="3"/>
            </p:cNvCxnSpPr>
            <p:nvPr/>
          </p:nvCxnSpPr>
          <p:spPr bwMode="auto">
            <a:xfrm flipH="1" flipV="1">
              <a:off x="4020" y="1002"/>
              <a:ext cx="299" cy="149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  <p:sp>
          <p:nvSpPr>
            <p:cNvPr id="15396" name="Text Box 32"/>
            <p:cNvSpPr txBox="1">
              <a:spLocks noChangeArrowheads="1"/>
            </p:cNvSpPr>
            <p:nvPr/>
          </p:nvSpPr>
          <p:spPr bwMode="auto">
            <a:xfrm>
              <a:off x="3544" y="848"/>
              <a:ext cx="47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  <a:latin typeface="Arial Unicode MS" pitchFamily="34" charset="-128"/>
                </a:rPr>
                <a:t>driving </a:t>
              </a:r>
            </a:p>
            <a:p>
              <a:r>
                <a:rPr lang="de-DE">
                  <a:solidFill>
                    <a:srgbClr val="000000"/>
                  </a:solidFill>
                  <a:latin typeface="Arial Unicode MS" pitchFamily="34" charset="-128"/>
                </a:rPr>
                <a:t>input</a:t>
              </a:r>
            </a:p>
          </p:txBody>
        </p:sp>
        <p:sp>
          <p:nvSpPr>
            <p:cNvPr id="15397" name="Oval 33"/>
            <p:cNvSpPr>
              <a:spLocks noChangeArrowheads="1"/>
            </p:cNvSpPr>
            <p:nvPr/>
          </p:nvSpPr>
          <p:spPr bwMode="auto">
            <a:xfrm>
              <a:off x="4520" y="1297"/>
              <a:ext cx="94" cy="94"/>
            </a:xfrm>
            <a:prstGeom prst="ellipse">
              <a:avLst/>
            </a:prstGeom>
            <a:noFill/>
            <a:ln w="317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5398" name="AutoShape 34"/>
            <p:cNvCxnSpPr>
              <a:cxnSpLocks noChangeShapeType="1"/>
              <a:stCxn id="15387" idx="4"/>
              <a:endCxn id="15397" idx="0"/>
            </p:cNvCxnSpPr>
            <p:nvPr/>
          </p:nvCxnSpPr>
          <p:spPr bwMode="auto">
            <a:xfrm flipH="1">
              <a:off x="4567" y="855"/>
              <a:ext cx="95" cy="442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oval" w="med" len="med"/>
            </a:ln>
          </p:spPr>
        </p:cxnSp>
        <p:sp>
          <p:nvSpPr>
            <p:cNvPr id="15399" name="Text Box 35"/>
            <p:cNvSpPr txBox="1">
              <a:spLocks noChangeArrowheads="1"/>
            </p:cNvSpPr>
            <p:nvPr/>
          </p:nvSpPr>
          <p:spPr bwMode="auto">
            <a:xfrm>
              <a:off x="3580" y="525"/>
              <a:ext cx="66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  <a:latin typeface="Arial Unicode MS" pitchFamily="34" charset="-128"/>
                </a:rPr>
                <a:t>modulation</a:t>
              </a:r>
            </a:p>
          </p:txBody>
        </p:sp>
        <p:sp>
          <p:nvSpPr>
            <p:cNvPr id="15400" name="Oval 36"/>
            <p:cNvSpPr>
              <a:spLocks noChangeArrowheads="1"/>
            </p:cNvSpPr>
            <p:nvPr/>
          </p:nvSpPr>
          <p:spPr bwMode="auto">
            <a:xfrm>
              <a:off x="4915" y="901"/>
              <a:ext cx="94" cy="94"/>
            </a:xfrm>
            <a:prstGeom prst="ellipse">
              <a:avLst/>
            </a:prstGeom>
            <a:noFill/>
            <a:ln w="317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5401" name="AutoShape 37"/>
            <p:cNvCxnSpPr>
              <a:cxnSpLocks noChangeShapeType="1"/>
              <a:stCxn id="15387" idx="2"/>
              <a:endCxn id="15399" idx="3"/>
            </p:cNvCxnSpPr>
            <p:nvPr/>
          </p:nvCxnSpPr>
          <p:spPr bwMode="auto">
            <a:xfrm flipH="1" flipV="1">
              <a:off x="4242" y="612"/>
              <a:ext cx="351" cy="175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  <p:sp>
          <p:nvSpPr>
            <p:cNvPr id="15385" name="Text Box 21"/>
            <p:cNvSpPr txBox="1">
              <a:spLocks noChangeArrowheads="1"/>
            </p:cNvSpPr>
            <p:nvPr/>
          </p:nvSpPr>
          <p:spPr bwMode="auto">
            <a:xfrm>
              <a:off x="4218" y="239"/>
              <a:ext cx="153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srgbClr val="000000"/>
                  </a:solidFill>
                </a:rPr>
                <a:t>non-linear DCM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781798" name="Object 38"/>
          <p:cNvGraphicFramePr>
            <a:graphicFrameLocks noChangeAspect="1"/>
          </p:cNvGraphicFramePr>
          <p:nvPr/>
        </p:nvGraphicFramePr>
        <p:xfrm>
          <a:off x="852488" y="3887788"/>
          <a:ext cx="63500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228" name="Equation" r:id="rId9" imgW="3124080" imgH="419040" progId="Equation.3">
                  <p:embed/>
                </p:oleObj>
              </mc:Choice>
              <mc:Fallback>
                <p:oleObj name="Equation" r:id="rId9" imgW="3124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3887788"/>
                        <a:ext cx="635000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799" name="Text Box 39"/>
          <p:cNvSpPr txBox="1">
            <a:spLocks noChangeArrowheads="1"/>
          </p:cNvSpPr>
          <p:nvPr/>
        </p:nvSpPr>
        <p:spPr bwMode="auto">
          <a:xfrm>
            <a:off x="466725" y="3527425"/>
            <a:ext cx="9517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800" b="0">
                <a:solidFill>
                  <a:srgbClr val="000000"/>
                </a:solidFill>
                <a:latin typeface="Arial Unicode MS" pitchFamily="34" charset="-128"/>
              </a:rPr>
              <a:t>Two-dimensional Taylor series (around x</a:t>
            </a:r>
            <a:r>
              <a:rPr lang="de-DE" sz="1800" b="0" baseline="-25000">
                <a:solidFill>
                  <a:srgbClr val="000000"/>
                </a:solidFill>
                <a:latin typeface="Arial Unicode MS" pitchFamily="34" charset="-128"/>
              </a:rPr>
              <a:t>0</a:t>
            </a:r>
            <a:r>
              <a:rPr lang="de-DE" sz="1800" b="0">
                <a:solidFill>
                  <a:srgbClr val="000000"/>
                </a:solidFill>
                <a:latin typeface="Arial Unicode MS" pitchFamily="34" charset="-128"/>
              </a:rPr>
              <a:t>=0, u</a:t>
            </a:r>
            <a:r>
              <a:rPr lang="de-DE" sz="1800" b="0" baseline="-25000">
                <a:solidFill>
                  <a:srgbClr val="000000"/>
                </a:solidFill>
                <a:latin typeface="Arial Unicode MS" pitchFamily="34" charset="-128"/>
              </a:rPr>
              <a:t>0</a:t>
            </a:r>
            <a:r>
              <a:rPr lang="de-DE" sz="1800" b="0">
                <a:solidFill>
                  <a:srgbClr val="000000"/>
                </a:solidFill>
                <a:latin typeface="Arial Unicode MS" pitchFamily="34" charset="-128"/>
              </a:rPr>
              <a:t>=0):</a:t>
            </a:r>
            <a:endParaRPr lang="en-US" sz="1800" b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781800" name="Text Box 40"/>
          <p:cNvSpPr txBox="1">
            <a:spLocks noChangeArrowheads="1"/>
          </p:cNvSpPr>
          <p:nvPr/>
        </p:nvSpPr>
        <p:spPr bwMode="auto">
          <a:xfrm>
            <a:off x="5232400" y="5048250"/>
            <a:ext cx="4706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800" b="0">
                <a:solidFill>
                  <a:srgbClr val="000000"/>
                </a:solidFill>
                <a:latin typeface="Arial Unicode MS" pitchFamily="34" charset="-128"/>
              </a:rPr>
              <a:t>Nonlinear state equation:</a:t>
            </a:r>
            <a:endParaRPr lang="en-US" sz="1800" b="0">
              <a:solidFill>
                <a:srgbClr val="000000"/>
              </a:solidFill>
              <a:latin typeface="Arial Unicode MS" pitchFamily="34" charset="-128"/>
            </a:endParaRPr>
          </a:p>
        </p:txBody>
      </p:sp>
      <p:graphicFrame>
        <p:nvGraphicFramePr>
          <p:cNvPr id="1781801" name="Object 41"/>
          <p:cNvGraphicFramePr>
            <a:graphicFrameLocks noChangeAspect="1"/>
          </p:cNvGraphicFramePr>
          <p:nvPr/>
        </p:nvGraphicFramePr>
        <p:xfrm>
          <a:off x="850900" y="3881438"/>
          <a:ext cx="756443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229" name="Equation" r:id="rId11" imgW="3720960" imgH="419040" progId="Equation.3">
                  <p:embed/>
                </p:oleObj>
              </mc:Choice>
              <mc:Fallback>
                <p:oleObj name="Equation" r:id="rId11" imgW="3720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3881438"/>
                        <a:ext cx="7564438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52480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74" grpId="0"/>
      <p:bldP spid="1781799" grpId="0"/>
      <p:bldP spid="17818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570538" y="109538"/>
            <a:ext cx="4703762" cy="6743700"/>
            <a:chOff x="3171" y="0"/>
            <a:chExt cx="2963" cy="4248"/>
          </a:xfrm>
        </p:grpSpPr>
        <p:pic>
          <p:nvPicPr>
            <p:cNvPr id="2241539" name="Picture 3" descr="NeuralStates_D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71" y="0"/>
              <a:ext cx="2963" cy="2222"/>
            </a:xfrm>
            <a:prstGeom prst="rect">
              <a:avLst/>
            </a:prstGeom>
            <a:noFill/>
          </p:spPr>
        </p:pic>
        <p:sp>
          <p:nvSpPr>
            <p:cNvPr id="2241540" name="Text Box 4"/>
            <p:cNvSpPr txBox="1">
              <a:spLocks noChangeArrowheads="1"/>
            </p:cNvSpPr>
            <p:nvPr/>
          </p:nvSpPr>
          <p:spPr bwMode="auto">
            <a:xfrm rot="16200000">
              <a:off x="4574" y="-457"/>
              <a:ext cx="250" cy="14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</a:rPr>
                <a:t>Neural population activity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41541" name="Rectangle 5"/>
            <p:cNvSpPr>
              <a:spLocks noChangeArrowheads="1"/>
            </p:cNvSpPr>
            <p:nvPr/>
          </p:nvSpPr>
          <p:spPr bwMode="auto">
            <a:xfrm>
              <a:off x="3574" y="183"/>
              <a:ext cx="569" cy="1767"/>
            </a:xfrm>
            <a:prstGeom prst="rect">
              <a:avLst/>
            </a:prstGeom>
            <a:solidFill>
              <a:srgbClr val="C0C0C0">
                <a:alpha val="14999"/>
              </a:srgbClr>
            </a:solidFill>
            <a:ln w="9525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41542" name="Rectangle 6"/>
            <p:cNvSpPr>
              <a:spLocks noChangeArrowheads="1"/>
            </p:cNvSpPr>
            <p:nvPr/>
          </p:nvSpPr>
          <p:spPr bwMode="auto">
            <a:xfrm>
              <a:off x="4732" y="179"/>
              <a:ext cx="569" cy="1767"/>
            </a:xfrm>
            <a:prstGeom prst="rect">
              <a:avLst/>
            </a:prstGeom>
            <a:solidFill>
              <a:srgbClr val="C0C0C0">
                <a:alpha val="14999"/>
              </a:srgbClr>
            </a:solidFill>
            <a:ln w="9525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171" y="2026"/>
              <a:ext cx="2963" cy="2222"/>
              <a:chOff x="3171" y="2151"/>
              <a:chExt cx="2963" cy="2222"/>
            </a:xfrm>
          </p:grpSpPr>
          <p:pic>
            <p:nvPicPr>
              <p:cNvPr id="2241544" name="Picture 8" descr="BOLD_D1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71" y="2151"/>
                <a:ext cx="2963" cy="2222"/>
              </a:xfrm>
              <a:prstGeom prst="rect">
                <a:avLst/>
              </a:prstGeom>
              <a:noFill/>
            </p:spPr>
          </p:pic>
          <p:sp>
            <p:nvSpPr>
              <p:cNvPr id="2241545" name="Text Box 9"/>
              <p:cNvSpPr txBox="1">
                <a:spLocks noChangeArrowheads="1"/>
              </p:cNvSpPr>
              <p:nvPr/>
            </p:nvSpPr>
            <p:spPr bwMode="auto">
              <a:xfrm rot="16200000">
                <a:off x="4590" y="1771"/>
                <a:ext cx="250" cy="12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r>
                  <a:rPr lang="en-GB">
                    <a:solidFill>
                      <a:srgbClr val="000000"/>
                    </a:solidFill>
                  </a:rPr>
                  <a:t>fMRI signal change (%)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41546" name="Rectangle 10"/>
              <p:cNvSpPr>
                <a:spLocks noChangeArrowheads="1"/>
              </p:cNvSpPr>
              <p:nvPr/>
            </p:nvSpPr>
            <p:spPr bwMode="auto">
              <a:xfrm>
                <a:off x="3578" y="2342"/>
                <a:ext cx="568" cy="1767"/>
              </a:xfrm>
              <a:prstGeom prst="rect">
                <a:avLst/>
              </a:prstGeom>
              <a:solidFill>
                <a:srgbClr val="C0C0C0">
                  <a:alpha val="14999"/>
                </a:srgbClr>
              </a:solidFill>
              <a:ln w="9525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41547" name="Rectangle 11"/>
              <p:cNvSpPr>
                <a:spLocks noChangeArrowheads="1"/>
              </p:cNvSpPr>
              <p:nvPr/>
            </p:nvSpPr>
            <p:spPr bwMode="auto">
              <a:xfrm>
                <a:off x="4735" y="2338"/>
                <a:ext cx="569" cy="1767"/>
              </a:xfrm>
              <a:prstGeom prst="rect">
                <a:avLst/>
              </a:prstGeom>
              <a:solidFill>
                <a:srgbClr val="C0C0C0">
                  <a:alpha val="14999"/>
                </a:srgbClr>
              </a:solidFill>
              <a:ln w="9525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586163" y="1612900"/>
            <a:ext cx="2159000" cy="2160588"/>
            <a:chOff x="2303" y="1016"/>
            <a:chExt cx="1360" cy="1361"/>
          </a:xfrm>
        </p:grpSpPr>
        <p:sp>
          <p:nvSpPr>
            <p:cNvPr id="2241549" name="Oval 13"/>
            <p:cNvSpPr>
              <a:spLocks noChangeAspect="1" noChangeArrowheads="1"/>
            </p:cNvSpPr>
            <p:nvPr/>
          </p:nvSpPr>
          <p:spPr bwMode="auto">
            <a:xfrm>
              <a:off x="2303" y="1923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3366FF">
                    <a:gamma/>
                    <a:tint val="0"/>
                    <a:invGamma/>
                  </a:srgbClr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41550" name="Text Box 14"/>
            <p:cNvSpPr txBox="1">
              <a:spLocks noChangeArrowheads="1"/>
            </p:cNvSpPr>
            <p:nvPr/>
          </p:nvSpPr>
          <p:spPr bwMode="auto">
            <a:xfrm>
              <a:off x="2417" y="2006"/>
              <a:ext cx="2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2000">
                  <a:solidFill>
                    <a:srgbClr val="000000"/>
                  </a:solidFill>
                  <a:latin typeface="Arial Unicode MS" pitchFamily="34" charset="-128"/>
                </a:rPr>
                <a:t>x</a:t>
              </a:r>
              <a:r>
                <a:rPr lang="de-DE" sz="2000" baseline="-25000">
                  <a:solidFill>
                    <a:srgbClr val="000000"/>
                  </a:solidFill>
                  <a:latin typeface="Arial Unicode MS" pitchFamily="34" charset="-128"/>
                </a:rPr>
                <a:t>1</a:t>
              </a:r>
            </a:p>
          </p:txBody>
        </p:sp>
        <p:sp>
          <p:nvSpPr>
            <p:cNvPr id="2241551" name="Oval 15"/>
            <p:cNvSpPr>
              <a:spLocks noChangeAspect="1" noChangeArrowheads="1"/>
            </p:cNvSpPr>
            <p:nvPr/>
          </p:nvSpPr>
          <p:spPr bwMode="auto">
            <a:xfrm>
              <a:off x="3210" y="1924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33CC33">
                    <a:gamma/>
                    <a:tint val="0"/>
                    <a:invGamma/>
                  </a:srgbClr>
                </a:gs>
                <a:gs pos="100000">
                  <a:srgbClr val="33CC33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2241552" name="Text Box 16"/>
            <p:cNvSpPr txBox="1">
              <a:spLocks noChangeArrowheads="1"/>
            </p:cNvSpPr>
            <p:nvPr/>
          </p:nvSpPr>
          <p:spPr bwMode="auto">
            <a:xfrm>
              <a:off x="3320" y="2006"/>
              <a:ext cx="25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2000">
                  <a:solidFill>
                    <a:srgbClr val="000000"/>
                  </a:solidFill>
                  <a:latin typeface="Arial Unicode MS" pitchFamily="34" charset="-128"/>
                </a:rPr>
                <a:t>x</a:t>
              </a:r>
              <a:r>
                <a:rPr lang="de-DE" sz="2000" baseline="-25000">
                  <a:solidFill>
                    <a:srgbClr val="000000"/>
                  </a:solidFill>
                  <a:latin typeface="Arial Unicode MS" pitchFamily="34" charset="-128"/>
                </a:rPr>
                <a:t>2</a:t>
              </a:r>
            </a:p>
          </p:txBody>
        </p:sp>
        <p:cxnSp>
          <p:nvCxnSpPr>
            <p:cNvPr id="2241553" name="AutoShape 17"/>
            <p:cNvCxnSpPr>
              <a:cxnSpLocks noChangeShapeType="1"/>
              <a:stCxn id="2241549" idx="5"/>
              <a:endCxn id="2241551" idx="3"/>
            </p:cNvCxnSpPr>
            <p:nvPr/>
          </p:nvCxnSpPr>
          <p:spPr bwMode="auto">
            <a:xfrm>
              <a:off x="2690" y="2310"/>
              <a:ext cx="586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sp>
          <p:nvSpPr>
            <p:cNvPr id="2241554" name="Oval 18"/>
            <p:cNvSpPr>
              <a:spLocks noChangeAspect="1" noChangeArrowheads="1"/>
            </p:cNvSpPr>
            <p:nvPr/>
          </p:nvSpPr>
          <p:spPr bwMode="auto">
            <a:xfrm>
              <a:off x="2997" y="1016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3300">
                    <a:gamma/>
                    <a:tint val="0"/>
                    <a:invGamma/>
                  </a:srgbClr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41555" name="Text Box 19"/>
            <p:cNvSpPr txBox="1">
              <a:spLocks noChangeArrowheads="1"/>
            </p:cNvSpPr>
            <p:nvPr/>
          </p:nvSpPr>
          <p:spPr bwMode="auto">
            <a:xfrm>
              <a:off x="3106" y="1094"/>
              <a:ext cx="25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2000">
                  <a:solidFill>
                    <a:srgbClr val="000000"/>
                  </a:solidFill>
                  <a:latin typeface="Arial Unicode MS" pitchFamily="34" charset="-128"/>
                </a:rPr>
                <a:t>x</a:t>
              </a:r>
              <a:r>
                <a:rPr lang="de-DE" sz="2000" baseline="-25000">
                  <a:solidFill>
                    <a:srgbClr val="000000"/>
                  </a:solidFill>
                  <a:latin typeface="Arial Unicode MS" pitchFamily="34" charset="-128"/>
                </a:rPr>
                <a:t>3</a:t>
              </a:r>
            </a:p>
          </p:txBody>
        </p:sp>
        <p:cxnSp>
          <p:nvCxnSpPr>
            <p:cNvPr id="2241556" name="AutoShape 20"/>
            <p:cNvCxnSpPr>
              <a:cxnSpLocks noChangeShapeType="1"/>
              <a:stCxn id="2241551" idx="1"/>
              <a:endCxn id="2241549" idx="7"/>
            </p:cNvCxnSpPr>
            <p:nvPr/>
          </p:nvCxnSpPr>
          <p:spPr bwMode="auto">
            <a:xfrm flipH="1" flipV="1">
              <a:off x="2690" y="1989"/>
              <a:ext cx="586" cy="1"/>
            </a:xfrm>
            <a:prstGeom prst="straightConnector1">
              <a:avLst/>
            </a:prstGeom>
            <a:noFill/>
            <a:ln w="38100">
              <a:solidFill>
                <a:srgbClr val="3366FF"/>
              </a:solidFill>
              <a:round/>
              <a:headEnd type="triangle" w="med" len="med"/>
              <a:tailEnd/>
            </a:ln>
            <a:effectLst/>
          </p:spPr>
        </p:cxnSp>
        <p:sp>
          <p:nvSpPr>
            <p:cNvPr id="2241557" name="Oval 21"/>
            <p:cNvSpPr>
              <a:spLocks noChangeArrowheads="1"/>
            </p:cNvSpPr>
            <p:nvPr/>
          </p:nvSpPr>
          <p:spPr bwMode="auto">
            <a:xfrm>
              <a:off x="2924" y="1988"/>
              <a:ext cx="94" cy="94"/>
            </a:xfrm>
            <a:prstGeom prst="ellipse">
              <a:avLst/>
            </a:prstGeom>
            <a:noFill/>
            <a:ln w="31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241558" name="AutoShape 22"/>
            <p:cNvCxnSpPr>
              <a:cxnSpLocks noChangeShapeType="1"/>
              <a:stCxn id="2241554" idx="4"/>
              <a:endCxn id="2241557" idx="0"/>
            </p:cNvCxnSpPr>
            <p:nvPr/>
          </p:nvCxnSpPr>
          <p:spPr bwMode="auto">
            <a:xfrm flipH="1">
              <a:off x="2971" y="1469"/>
              <a:ext cx="253" cy="519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oval" w="med" len="med"/>
            </a:ln>
            <a:effectLst/>
          </p:spPr>
        </p:cxnSp>
        <p:cxnSp>
          <p:nvCxnSpPr>
            <p:cNvPr id="2241559" name="AutoShape 23"/>
            <p:cNvCxnSpPr>
              <a:cxnSpLocks noChangeShapeType="1"/>
              <a:stCxn id="2241549" idx="4"/>
              <a:endCxn id="2241549" idx="5"/>
            </p:cNvCxnSpPr>
            <p:nvPr/>
          </p:nvCxnSpPr>
          <p:spPr bwMode="auto">
            <a:xfrm rot="5400000" flipH="1" flipV="1">
              <a:off x="2577" y="2263"/>
              <a:ext cx="66" cy="160"/>
            </a:xfrm>
            <a:prstGeom prst="curvedConnector3">
              <a:avLst>
                <a:gd name="adj1" fmla="val -216667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241560" name="AutoShape 24"/>
            <p:cNvCxnSpPr>
              <a:cxnSpLocks noChangeShapeType="1"/>
              <a:stCxn id="2241551" idx="4"/>
              <a:endCxn id="2241551" idx="5"/>
            </p:cNvCxnSpPr>
            <p:nvPr/>
          </p:nvCxnSpPr>
          <p:spPr bwMode="auto">
            <a:xfrm rot="5400000" flipH="1" flipV="1">
              <a:off x="3484" y="2264"/>
              <a:ext cx="66" cy="160"/>
            </a:xfrm>
            <a:prstGeom prst="curvedConnector3">
              <a:avLst>
                <a:gd name="adj1" fmla="val -216667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241561" name="AutoShape 25"/>
            <p:cNvCxnSpPr>
              <a:cxnSpLocks noChangeShapeType="1"/>
              <a:stCxn id="2241554" idx="3"/>
              <a:endCxn id="2241554" idx="2"/>
            </p:cNvCxnSpPr>
            <p:nvPr/>
          </p:nvCxnSpPr>
          <p:spPr bwMode="auto">
            <a:xfrm rot="16200000" flipV="1">
              <a:off x="2950" y="1290"/>
              <a:ext cx="160" cy="66"/>
            </a:xfrm>
            <a:prstGeom prst="curvedConnector4">
              <a:avLst>
                <a:gd name="adj1" fmla="val -61875"/>
                <a:gd name="adj2" fmla="val 318181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241562" name="AutoShape 26"/>
            <p:cNvCxnSpPr>
              <a:cxnSpLocks noChangeShapeType="1"/>
              <a:stCxn id="2241554" idx="5"/>
              <a:endCxn id="2241551" idx="0"/>
            </p:cNvCxnSpPr>
            <p:nvPr/>
          </p:nvCxnSpPr>
          <p:spPr bwMode="auto">
            <a:xfrm>
              <a:off x="3384" y="1403"/>
              <a:ext cx="53" cy="52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241563" name="AutoShape 27"/>
            <p:cNvCxnSpPr>
              <a:cxnSpLocks noChangeShapeType="1"/>
              <a:stCxn id="2241554" idx="6"/>
              <a:endCxn id="2241551" idx="7"/>
            </p:cNvCxnSpPr>
            <p:nvPr/>
          </p:nvCxnSpPr>
          <p:spPr bwMode="auto">
            <a:xfrm>
              <a:off x="3450" y="1243"/>
              <a:ext cx="147" cy="747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aphicFrame>
        <p:nvGraphicFramePr>
          <p:cNvPr id="2241564" name="Object 28"/>
          <p:cNvGraphicFramePr>
            <a:graphicFrameLocks noChangeAspect="1"/>
          </p:cNvGraphicFramePr>
          <p:nvPr/>
        </p:nvGraphicFramePr>
        <p:xfrm>
          <a:off x="430213" y="4897438"/>
          <a:ext cx="5051425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46" name="Equation" r:id="rId5" imgW="2361960" imgH="482400" progId="Equation.3">
                  <p:embed/>
                </p:oleObj>
              </mc:Choice>
              <mc:Fallback>
                <p:oleObj name="Equation" r:id="rId5" imgW="2361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4897438"/>
                        <a:ext cx="5051425" cy="1027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1565" name="Text Box 29"/>
          <p:cNvSpPr txBox="1">
            <a:spLocks noChangeArrowheads="1"/>
          </p:cNvSpPr>
          <p:nvPr/>
        </p:nvSpPr>
        <p:spPr bwMode="auto">
          <a:xfrm>
            <a:off x="400050" y="4464050"/>
            <a:ext cx="49856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0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Nonlinear </a:t>
            </a:r>
            <a:r>
              <a:rPr lang="en-GB" sz="20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Dynamic Causal Model for </a:t>
            </a:r>
            <a:r>
              <a:rPr lang="en-GB" sz="200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fMRI</a:t>
            </a:r>
            <a:endParaRPr lang="en-US" sz="20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41566" name="Text Box 30"/>
          <p:cNvSpPr txBox="1">
            <a:spLocks noChangeArrowheads="1"/>
          </p:cNvSpPr>
          <p:nvPr/>
        </p:nvSpPr>
        <p:spPr bwMode="auto">
          <a:xfrm>
            <a:off x="374650" y="6299200"/>
            <a:ext cx="3625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de-DE" b="0">
                <a:solidFill>
                  <a:srgbClr val="000000"/>
                </a:solidFill>
                <a:latin typeface="Times New Roman" pitchFamily="18" charset="0"/>
              </a:rPr>
              <a:t>Stephan et al. 2008, </a:t>
            </a:r>
            <a:r>
              <a:rPr lang="de-DE" b="0" i="1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241567" name="Picture 31" descr="slide1_lar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6250" y="571500"/>
            <a:ext cx="2608263" cy="3375025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241568" name="Line 32"/>
          <p:cNvSpPr>
            <a:spLocks noChangeShapeType="1"/>
          </p:cNvSpPr>
          <p:nvPr/>
        </p:nvSpPr>
        <p:spPr bwMode="auto">
          <a:xfrm>
            <a:off x="252413" y="2319338"/>
            <a:ext cx="652462" cy="363537"/>
          </a:xfrm>
          <a:prstGeom prst="line">
            <a:avLst/>
          </a:prstGeom>
          <a:noFill/>
          <a:ln w="38100">
            <a:solidFill>
              <a:srgbClr val="0099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41569" name="Line 33"/>
          <p:cNvSpPr>
            <a:spLocks noChangeShapeType="1"/>
          </p:cNvSpPr>
          <p:nvPr/>
        </p:nvSpPr>
        <p:spPr bwMode="auto">
          <a:xfrm flipH="1">
            <a:off x="1774825" y="2143125"/>
            <a:ext cx="261938" cy="581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41570" name="Line 34"/>
          <p:cNvSpPr>
            <a:spLocks noChangeShapeType="1"/>
          </p:cNvSpPr>
          <p:nvPr/>
        </p:nvSpPr>
        <p:spPr bwMode="auto">
          <a:xfrm flipH="1">
            <a:off x="2832100" y="2141538"/>
            <a:ext cx="44450" cy="5810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241571" name="Picture 35" descr="inputs_blocked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79900" y="146050"/>
            <a:ext cx="1524000" cy="741363"/>
          </a:xfrm>
          <a:prstGeom prst="rect">
            <a:avLst/>
          </a:prstGeom>
          <a:noFill/>
        </p:spPr>
      </p:pic>
      <p:cxnSp>
        <p:nvCxnSpPr>
          <p:cNvPr id="2241572" name="AutoShape 36"/>
          <p:cNvCxnSpPr>
            <a:cxnSpLocks noChangeShapeType="1"/>
            <a:endCxn id="2241573" idx="2"/>
          </p:cNvCxnSpPr>
          <p:nvPr/>
        </p:nvCxnSpPr>
        <p:spPr bwMode="auto">
          <a:xfrm flipV="1">
            <a:off x="3946525" y="2079625"/>
            <a:ext cx="0" cy="973138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/>
          </a:ln>
          <a:effectLst/>
        </p:spPr>
      </p:cxnSp>
      <p:sp>
        <p:nvSpPr>
          <p:cNvPr id="2241573" name="Text Box 37"/>
          <p:cNvSpPr txBox="1">
            <a:spLocks noChangeArrowheads="1"/>
          </p:cNvSpPr>
          <p:nvPr/>
        </p:nvSpPr>
        <p:spPr bwMode="auto">
          <a:xfrm>
            <a:off x="3736975" y="1711325"/>
            <a:ext cx="4175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8000">
            <a:spAutoFit/>
          </a:bodyPr>
          <a:lstStyle/>
          <a:p>
            <a:r>
              <a:rPr lang="de-DE" sz="2000" b="0">
                <a:solidFill>
                  <a:srgbClr val="000000"/>
                </a:solidFill>
                <a:latin typeface="Arial Unicode MS" pitchFamily="34" charset="-128"/>
              </a:rPr>
              <a:t>u</a:t>
            </a:r>
            <a:r>
              <a:rPr lang="de-DE" sz="2000" b="0" baseline="-25000">
                <a:solidFill>
                  <a:srgbClr val="000000"/>
                </a:solidFill>
                <a:latin typeface="Arial Unicode MS" pitchFamily="34" charset="-128"/>
              </a:rPr>
              <a:t>1</a:t>
            </a:r>
          </a:p>
        </p:txBody>
      </p:sp>
      <p:pic>
        <p:nvPicPr>
          <p:cNvPr id="2241574" name="Picture 38" descr="inputs_ER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22638" y="1195388"/>
            <a:ext cx="1063625" cy="457200"/>
          </a:xfrm>
          <a:prstGeom prst="rect">
            <a:avLst/>
          </a:prstGeom>
          <a:noFill/>
        </p:spPr>
      </p:pic>
      <p:cxnSp>
        <p:nvCxnSpPr>
          <p:cNvPr id="2241575" name="AutoShape 39"/>
          <p:cNvCxnSpPr>
            <a:cxnSpLocks noChangeShapeType="1"/>
            <a:endCxn id="2241576" idx="2"/>
          </p:cNvCxnSpPr>
          <p:nvPr/>
        </p:nvCxnSpPr>
        <p:spPr bwMode="auto">
          <a:xfrm flipV="1">
            <a:off x="5048250" y="1206500"/>
            <a:ext cx="1588" cy="406400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/>
          </a:ln>
          <a:effectLst/>
        </p:spPr>
      </p:cxnSp>
      <p:sp>
        <p:nvSpPr>
          <p:cNvPr id="2241576" name="Text Box 40"/>
          <p:cNvSpPr txBox="1">
            <a:spLocks noChangeArrowheads="1"/>
          </p:cNvSpPr>
          <p:nvPr/>
        </p:nvSpPr>
        <p:spPr bwMode="auto">
          <a:xfrm>
            <a:off x="4840288" y="838200"/>
            <a:ext cx="4175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8000">
            <a:spAutoFit/>
          </a:bodyPr>
          <a:lstStyle/>
          <a:p>
            <a:r>
              <a:rPr lang="de-DE" sz="2000" b="0">
                <a:solidFill>
                  <a:srgbClr val="000000"/>
                </a:solidFill>
                <a:latin typeface="Arial Unicode MS" pitchFamily="34" charset="-128"/>
              </a:rPr>
              <a:t>u</a:t>
            </a:r>
            <a:r>
              <a:rPr lang="de-DE" sz="2000" b="0" baseline="-25000">
                <a:solidFill>
                  <a:srgbClr val="000000"/>
                </a:solidFill>
                <a:latin typeface="Arial Unicode MS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0937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ct 8"/>
          <p:cNvGraphicFramePr>
            <a:graphicFrameLocks noChangeAspect="1"/>
          </p:cNvGraphicFramePr>
          <p:nvPr/>
        </p:nvGraphicFramePr>
        <p:xfrm>
          <a:off x="5026025" y="1371578"/>
          <a:ext cx="2016125" cy="183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80" name="Image Photo Editor" r:id="rId3" imgW="5229955" imgH="4933333" progId="">
                  <p:embed/>
                </p:oleObj>
              </mc:Choice>
              <mc:Fallback>
                <p:oleObj name="Image Photo Editor" r:id="rId3" imgW="5229955" imgH="49333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6025" y="1371578"/>
                        <a:ext cx="2016125" cy="18399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3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CC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Oval 9"/>
          <p:cNvSpPr>
            <a:spLocks noChangeArrowheads="1"/>
          </p:cNvSpPr>
          <p:nvPr/>
        </p:nvSpPr>
        <p:spPr bwMode="auto">
          <a:xfrm>
            <a:off x="6964363" y="1411265"/>
            <a:ext cx="1589087" cy="19431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48" name="Object 10"/>
          <p:cNvGraphicFramePr>
            <a:graphicFrameLocks noChangeAspect="1"/>
          </p:cNvGraphicFramePr>
          <p:nvPr/>
        </p:nvGraphicFramePr>
        <p:xfrm>
          <a:off x="1712913" y="1371578"/>
          <a:ext cx="2016125" cy="183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81" name="Image Photo Editor" r:id="rId5" imgW="5229955" imgH="4933333" progId="">
                  <p:embed/>
                </p:oleObj>
              </mc:Choice>
              <mc:Fallback>
                <p:oleObj name="Image Photo Editor" r:id="rId5" imgW="5229955" imgH="49333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1371578"/>
                        <a:ext cx="2016125" cy="18399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3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CC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Oval 11"/>
          <p:cNvSpPr>
            <a:spLocks noChangeAspect="1" noChangeArrowheads="1"/>
          </p:cNvSpPr>
          <p:nvPr/>
        </p:nvSpPr>
        <p:spPr bwMode="auto">
          <a:xfrm>
            <a:off x="3186113" y="2030390"/>
            <a:ext cx="444500" cy="4603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0" name="Oval 12"/>
          <p:cNvSpPr>
            <a:spLocks noChangeAspect="1" noChangeArrowheads="1"/>
          </p:cNvSpPr>
          <p:nvPr/>
        </p:nvSpPr>
        <p:spPr bwMode="auto">
          <a:xfrm>
            <a:off x="1849438" y="1951015"/>
            <a:ext cx="227012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1" name="Oval 13"/>
          <p:cNvSpPr>
            <a:spLocks noChangeAspect="1" noChangeArrowheads="1"/>
          </p:cNvSpPr>
          <p:nvPr/>
        </p:nvSpPr>
        <p:spPr bwMode="auto">
          <a:xfrm>
            <a:off x="2759075" y="1609703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2" name="Oval 14"/>
          <p:cNvSpPr>
            <a:spLocks noChangeAspect="1" noChangeArrowheads="1"/>
          </p:cNvSpPr>
          <p:nvPr/>
        </p:nvSpPr>
        <p:spPr bwMode="auto">
          <a:xfrm>
            <a:off x="2532063" y="2293915"/>
            <a:ext cx="227012" cy="2270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cxnSp>
        <p:nvCxnSpPr>
          <p:cNvPr id="53" name="AutoShape 15"/>
          <p:cNvCxnSpPr>
            <a:cxnSpLocks noChangeShapeType="1"/>
            <a:stCxn id="50" idx="4"/>
            <a:endCxn id="52" idx="3"/>
          </p:cNvCxnSpPr>
          <p:nvPr/>
        </p:nvCxnSpPr>
        <p:spPr bwMode="auto">
          <a:xfrm rot="16200000" flipH="1">
            <a:off x="2110581" y="2032772"/>
            <a:ext cx="307975" cy="601662"/>
          </a:xfrm>
          <a:prstGeom prst="curvedConnector3">
            <a:avLst>
              <a:gd name="adj1" fmla="val 184537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4" name="AutoShape 16"/>
          <p:cNvCxnSpPr>
            <a:cxnSpLocks noChangeShapeType="1"/>
            <a:stCxn id="50" idx="6"/>
            <a:endCxn id="49" idx="2"/>
          </p:cNvCxnSpPr>
          <p:nvPr/>
        </p:nvCxnSpPr>
        <p:spPr bwMode="auto">
          <a:xfrm>
            <a:off x="2076450" y="2065315"/>
            <a:ext cx="1109663" cy="195263"/>
          </a:xfrm>
          <a:prstGeom prst="curvedConnector3">
            <a:avLst>
              <a:gd name="adj1" fmla="val 49931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5" name="AutoShape 17"/>
          <p:cNvCxnSpPr>
            <a:cxnSpLocks noChangeShapeType="1"/>
            <a:stCxn id="52" idx="7"/>
            <a:endCxn id="51" idx="4"/>
          </p:cNvCxnSpPr>
          <p:nvPr/>
        </p:nvCxnSpPr>
        <p:spPr bwMode="auto">
          <a:xfrm rot="16200000">
            <a:off x="2555082" y="2008959"/>
            <a:ext cx="488950" cy="147637"/>
          </a:xfrm>
          <a:prstGeom prst="curvedConnector3">
            <a:avLst>
              <a:gd name="adj1" fmla="val 53245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56" name="Line 18"/>
          <p:cNvSpPr>
            <a:spLocks noChangeShapeType="1"/>
          </p:cNvSpPr>
          <p:nvPr/>
        </p:nvSpPr>
        <p:spPr bwMode="auto">
          <a:xfrm flipV="1">
            <a:off x="1497013" y="2058965"/>
            <a:ext cx="36195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7" name="Object 19"/>
          <p:cNvGraphicFramePr>
            <a:graphicFrameLocks noChangeAspect="1"/>
          </p:cNvGraphicFramePr>
          <p:nvPr/>
        </p:nvGraphicFramePr>
        <p:xfrm>
          <a:off x="1292225" y="1960540"/>
          <a:ext cx="179388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82" name="Equation" r:id="rId6" imgW="126720" imgH="139680" progId="Equation.3">
                  <p:embed/>
                </p:oleObj>
              </mc:Choice>
              <mc:Fallback>
                <p:oleObj name="Equation" r:id="rId6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225" y="1960540"/>
                        <a:ext cx="179388" cy="19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 Box 20"/>
          <p:cNvSpPr txBox="1">
            <a:spLocks noChangeArrowheads="1"/>
          </p:cNvSpPr>
          <p:nvPr/>
        </p:nvSpPr>
        <p:spPr bwMode="auto">
          <a:xfrm>
            <a:off x="1016000" y="1577953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000000"/>
                </a:solidFill>
              </a:rPr>
              <a:t>input</a:t>
            </a:r>
          </a:p>
        </p:txBody>
      </p:sp>
      <p:sp>
        <p:nvSpPr>
          <p:cNvPr id="59" name="Text Box 21"/>
          <p:cNvSpPr txBox="1">
            <a:spLocks noChangeArrowheads="1"/>
          </p:cNvSpPr>
          <p:nvPr/>
        </p:nvSpPr>
        <p:spPr bwMode="auto">
          <a:xfrm>
            <a:off x="1928813" y="987403"/>
            <a:ext cx="157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Single-state DCM</a:t>
            </a:r>
          </a:p>
        </p:txBody>
      </p:sp>
      <p:graphicFrame>
        <p:nvGraphicFramePr>
          <p:cNvPr id="60" name="Object 22"/>
          <p:cNvGraphicFramePr>
            <a:graphicFrameLocks noChangeAspect="1"/>
          </p:cNvGraphicFramePr>
          <p:nvPr/>
        </p:nvGraphicFramePr>
        <p:xfrm>
          <a:off x="3335338" y="2130403"/>
          <a:ext cx="15081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83" name="Equation" r:id="rId8" imgW="152280" imgH="215640" progId="Equation.3">
                  <p:embed/>
                </p:oleObj>
              </mc:Choice>
              <mc:Fallback>
                <p:oleObj name="Equation" r:id="rId8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5338" y="2130403"/>
                        <a:ext cx="150812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 Box 23"/>
          <p:cNvSpPr txBox="1">
            <a:spLocks noChangeArrowheads="1"/>
          </p:cNvSpPr>
          <p:nvPr/>
        </p:nvSpPr>
        <p:spPr bwMode="auto">
          <a:xfrm>
            <a:off x="6103938" y="6001345"/>
            <a:ext cx="135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800000"/>
                </a:solidFill>
              </a:rPr>
              <a:t>Intrinsic (within-region) coupling</a:t>
            </a: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4448175" y="6001345"/>
            <a:ext cx="1512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800000"/>
                </a:solidFill>
              </a:rPr>
              <a:t>Extrinsic (between-region) coupling</a:t>
            </a:r>
          </a:p>
        </p:txBody>
      </p:sp>
      <p:graphicFrame>
        <p:nvGraphicFramePr>
          <p:cNvPr id="63" name="Object 25"/>
          <p:cNvGraphicFramePr>
            <a:graphicFrameLocks noChangeAspect="1"/>
          </p:cNvGraphicFramePr>
          <p:nvPr/>
        </p:nvGraphicFramePr>
        <p:xfrm>
          <a:off x="1208088" y="3705225"/>
          <a:ext cx="2813050" cy="195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84" name="Equation" r:id="rId10" imgW="2006280" imgH="1396800" progId="Equation.3">
                  <p:embed/>
                </p:oleObj>
              </mc:Choice>
              <mc:Fallback>
                <p:oleObj name="Equation" r:id="rId10" imgW="200628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3705225"/>
                        <a:ext cx="2813050" cy="195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 Box 26"/>
          <p:cNvSpPr txBox="1">
            <a:spLocks noChangeArrowheads="1"/>
          </p:cNvSpPr>
          <p:nvPr/>
        </p:nvSpPr>
        <p:spPr bwMode="auto">
          <a:xfrm>
            <a:off x="5291138" y="1004865"/>
            <a:ext cx="1416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Two-state DCM</a:t>
            </a: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65" name="Oval 27"/>
          <p:cNvSpPr>
            <a:spLocks noChangeAspect="1" noChangeArrowheads="1"/>
          </p:cNvSpPr>
          <p:nvPr/>
        </p:nvSpPr>
        <p:spPr bwMode="auto">
          <a:xfrm>
            <a:off x="6492875" y="2030390"/>
            <a:ext cx="404813" cy="5318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6" name="Oval 28"/>
          <p:cNvSpPr>
            <a:spLocks noChangeAspect="1" noChangeArrowheads="1"/>
          </p:cNvSpPr>
          <p:nvPr/>
        </p:nvSpPr>
        <p:spPr bwMode="auto">
          <a:xfrm>
            <a:off x="5156200" y="1951015"/>
            <a:ext cx="227013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7" name="Oval 29"/>
          <p:cNvSpPr>
            <a:spLocks noChangeAspect="1" noChangeArrowheads="1"/>
          </p:cNvSpPr>
          <p:nvPr/>
        </p:nvSpPr>
        <p:spPr bwMode="auto">
          <a:xfrm>
            <a:off x="6065838" y="1609703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8" name="Oval 30"/>
          <p:cNvSpPr>
            <a:spLocks noChangeAspect="1" noChangeArrowheads="1"/>
          </p:cNvSpPr>
          <p:nvPr/>
        </p:nvSpPr>
        <p:spPr bwMode="auto">
          <a:xfrm>
            <a:off x="5838825" y="2293915"/>
            <a:ext cx="227013" cy="2270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cxnSp>
        <p:nvCxnSpPr>
          <p:cNvPr id="69" name="AutoShape 31"/>
          <p:cNvCxnSpPr>
            <a:cxnSpLocks noChangeShapeType="1"/>
            <a:stCxn id="66" idx="4"/>
            <a:endCxn id="68" idx="3"/>
          </p:cNvCxnSpPr>
          <p:nvPr/>
        </p:nvCxnSpPr>
        <p:spPr bwMode="auto">
          <a:xfrm rot="16200000" flipH="1">
            <a:off x="5417344" y="2032771"/>
            <a:ext cx="307975" cy="601663"/>
          </a:xfrm>
          <a:prstGeom prst="curvedConnector3">
            <a:avLst>
              <a:gd name="adj1" fmla="val 184537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70" name="AutoShape 32"/>
          <p:cNvCxnSpPr>
            <a:cxnSpLocks noChangeShapeType="1"/>
            <a:stCxn id="66" idx="6"/>
            <a:endCxn id="65" idx="2"/>
          </p:cNvCxnSpPr>
          <p:nvPr/>
        </p:nvCxnSpPr>
        <p:spPr bwMode="auto">
          <a:xfrm>
            <a:off x="5383213" y="2065315"/>
            <a:ext cx="1109662" cy="231775"/>
          </a:xfrm>
          <a:prstGeom prst="curvedConnector3">
            <a:avLst>
              <a:gd name="adj1" fmla="val 49931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71" name="AutoShape 33"/>
          <p:cNvCxnSpPr>
            <a:cxnSpLocks noChangeShapeType="1"/>
            <a:stCxn id="68" idx="7"/>
            <a:endCxn id="67" idx="4"/>
          </p:cNvCxnSpPr>
          <p:nvPr/>
        </p:nvCxnSpPr>
        <p:spPr bwMode="auto">
          <a:xfrm rot="16200000">
            <a:off x="5861844" y="2008959"/>
            <a:ext cx="488950" cy="147638"/>
          </a:xfrm>
          <a:prstGeom prst="curvedConnector3">
            <a:avLst>
              <a:gd name="adj1" fmla="val 53245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72" name="Object 34"/>
          <p:cNvGraphicFramePr>
            <a:graphicFrameLocks noChangeAspect="1"/>
          </p:cNvGraphicFramePr>
          <p:nvPr/>
        </p:nvGraphicFramePr>
        <p:xfrm>
          <a:off x="7685088" y="1973240"/>
          <a:ext cx="201612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85" name="Equation" r:id="rId12" imgW="203040" imgH="228600" progId="Equation.3">
                  <p:embed/>
                </p:oleObj>
              </mc:Choice>
              <mc:Fallback>
                <p:oleObj name="Equation" r:id="rId12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5088" y="1973240"/>
                        <a:ext cx="201612" cy="2286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35"/>
          <p:cNvGraphicFramePr>
            <a:graphicFrameLocks noChangeAspect="1"/>
          </p:cNvGraphicFramePr>
          <p:nvPr/>
        </p:nvGraphicFramePr>
        <p:xfrm>
          <a:off x="4408488" y="3354365"/>
          <a:ext cx="3875087" cy="266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86" name="Equation" r:id="rId14" imgW="2768400" imgH="1904760" progId="Equation.3">
                  <p:embed/>
                </p:oleObj>
              </mc:Choice>
              <mc:Fallback>
                <p:oleObj name="Equation" r:id="rId14" imgW="2768400" imgH="1904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8488" y="3354365"/>
                        <a:ext cx="3875087" cy="2665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4" name="AutoShape 36"/>
          <p:cNvCxnSpPr>
            <a:cxnSpLocks noChangeShapeType="1"/>
            <a:stCxn id="65" idx="0"/>
            <a:endCxn id="47" idx="1"/>
          </p:cNvCxnSpPr>
          <p:nvPr/>
        </p:nvCxnSpPr>
        <p:spPr bwMode="auto">
          <a:xfrm flipV="1">
            <a:off x="6696075" y="1695428"/>
            <a:ext cx="501650" cy="334962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75" name="AutoShape 37"/>
          <p:cNvCxnSpPr>
            <a:cxnSpLocks noChangeShapeType="1"/>
            <a:stCxn id="65" idx="4"/>
            <a:endCxn id="47" idx="3"/>
          </p:cNvCxnSpPr>
          <p:nvPr/>
        </p:nvCxnSpPr>
        <p:spPr bwMode="auto">
          <a:xfrm>
            <a:off x="6696075" y="2562203"/>
            <a:ext cx="501650" cy="508000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76" name="AutoShape 38"/>
          <p:cNvCxnSpPr>
            <a:cxnSpLocks noChangeShapeType="1"/>
          </p:cNvCxnSpPr>
          <p:nvPr/>
        </p:nvCxnSpPr>
        <p:spPr bwMode="auto">
          <a:xfrm rot="10800000" flipH="1" flipV="1">
            <a:off x="7685088" y="2087540"/>
            <a:ext cx="201612" cy="1588"/>
          </a:xfrm>
          <a:prstGeom prst="curvedConnector5">
            <a:avLst>
              <a:gd name="adj1" fmla="val -113384"/>
              <a:gd name="adj2" fmla="val -21600000"/>
              <a:gd name="adj3" fmla="val 212597"/>
            </a:avLst>
          </a:prstGeom>
          <a:noFill/>
          <a:ln w="9525">
            <a:solidFill>
              <a:srgbClr val="000000"/>
            </a:solidFill>
            <a:prstDash val="sysDot"/>
            <a:round/>
            <a:headEnd type="triangle" w="med" len="med"/>
            <a:tailEnd/>
          </a:ln>
          <a:effectLst/>
        </p:spPr>
      </p:cxnSp>
      <p:graphicFrame>
        <p:nvGraphicFramePr>
          <p:cNvPr id="77" name="Object 39"/>
          <p:cNvGraphicFramePr>
            <a:graphicFrameLocks noChangeAspect="1"/>
          </p:cNvGraphicFramePr>
          <p:nvPr/>
        </p:nvGraphicFramePr>
        <p:xfrm>
          <a:off x="7685088" y="2478065"/>
          <a:ext cx="176212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87" name="Equation" r:id="rId16" imgW="177480" imgH="228600" progId="Equation.3">
                  <p:embed/>
                </p:oleObj>
              </mc:Choice>
              <mc:Fallback>
                <p:oleObj name="Equation" r:id="rId16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5088" y="2478065"/>
                        <a:ext cx="176212" cy="2286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8" name="AutoShape 40"/>
          <p:cNvCxnSpPr>
            <a:cxnSpLocks noChangeShapeType="1"/>
          </p:cNvCxnSpPr>
          <p:nvPr/>
        </p:nvCxnSpPr>
        <p:spPr bwMode="auto">
          <a:xfrm flipH="1">
            <a:off x="7685088" y="2592365"/>
            <a:ext cx="176212" cy="1588"/>
          </a:xfrm>
          <a:prstGeom prst="curvedConnector5">
            <a:avLst>
              <a:gd name="adj1" fmla="val -128829"/>
              <a:gd name="adj2" fmla="val 23900000"/>
              <a:gd name="adj3" fmla="val 229731"/>
            </a:avLst>
          </a:prstGeom>
          <a:noFill/>
          <a:ln w="9525">
            <a:solidFill>
              <a:srgbClr val="000000"/>
            </a:solidFill>
            <a:prstDash val="sysDot"/>
            <a:round/>
            <a:headEnd type="triangle" w="med" len="med"/>
            <a:tailEnd/>
          </a:ln>
          <a:effectLst/>
        </p:spPr>
      </p:cxnSp>
      <p:cxnSp>
        <p:nvCxnSpPr>
          <p:cNvPr id="79" name="AutoShape 41"/>
          <p:cNvCxnSpPr>
            <a:cxnSpLocks noChangeShapeType="1"/>
          </p:cNvCxnSpPr>
          <p:nvPr/>
        </p:nvCxnSpPr>
        <p:spPr bwMode="auto">
          <a:xfrm rot="10800000" flipH="1">
            <a:off x="7685088" y="2087540"/>
            <a:ext cx="1587" cy="504825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</p:cxnSp>
      <p:cxnSp>
        <p:nvCxnSpPr>
          <p:cNvPr id="80" name="AutoShape 42"/>
          <p:cNvCxnSpPr>
            <a:cxnSpLocks noChangeShapeType="1"/>
          </p:cNvCxnSpPr>
          <p:nvPr/>
        </p:nvCxnSpPr>
        <p:spPr bwMode="auto">
          <a:xfrm flipH="1">
            <a:off x="7861300" y="2087540"/>
            <a:ext cx="25400" cy="504825"/>
          </a:xfrm>
          <a:prstGeom prst="curvedConnector3">
            <a:avLst>
              <a:gd name="adj1" fmla="val -893750"/>
            </a:avLst>
          </a:prstGeom>
          <a:noFill/>
          <a:ln w="9525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</p:cxnSp>
      <p:graphicFrame>
        <p:nvGraphicFramePr>
          <p:cNvPr id="81" name="Object 43"/>
          <p:cNvGraphicFramePr>
            <a:graphicFrameLocks noChangeAspect="1"/>
          </p:cNvGraphicFramePr>
          <p:nvPr/>
        </p:nvGraphicFramePr>
        <p:xfrm>
          <a:off x="6608763" y="2058965"/>
          <a:ext cx="2016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88" name="Equation" r:id="rId18" imgW="203040" imgH="482400" progId="Equation.3">
                  <p:embed/>
                </p:oleObj>
              </mc:Choice>
              <mc:Fallback>
                <p:oleObj name="Equation" r:id="rId18" imgW="2030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8763" y="2058965"/>
                        <a:ext cx="201612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Oval 44"/>
          <p:cNvSpPr>
            <a:spLocks noChangeArrowheads="1"/>
          </p:cNvSpPr>
          <p:nvPr/>
        </p:nvSpPr>
        <p:spPr bwMode="auto">
          <a:xfrm>
            <a:off x="4592638" y="5280620"/>
            <a:ext cx="1296987" cy="1295400"/>
          </a:xfrm>
          <a:prstGeom prst="ellipse">
            <a:avLst/>
          </a:prstGeom>
          <a:noFill/>
          <a:ln w="9525" cap="rnd">
            <a:solidFill>
              <a:srgbClr val="80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rgbClr val="800000"/>
              </a:solidFill>
            </a:endParaRPr>
          </a:p>
        </p:txBody>
      </p:sp>
      <p:sp>
        <p:nvSpPr>
          <p:cNvPr id="83" name="Oval 45"/>
          <p:cNvSpPr>
            <a:spLocks noChangeArrowheads="1"/>
          </p:cNvSpPr>
          <p:nvPr/>
        </p:nvSpPr>
        <p:spPr bwMode="auto">
          <a:xfrm>
            <a:off x="6103938" y="5280620"/>
            <a:ext cx="1296987" cy="1295400"/>
          </a:xfrm>
          <a:prstGeom prst="ellipse">
            <a:avLst/>
          </a:prstGeom>
          <a:noFill/>
          <a:ln w="9525" cap="rnd">
            <a:solidFill>
              <a:srgbClr val="80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4" name="Line 46"/>
          <p:cNvSpPr>
            <a:spLocks noChangeShapeType="1"/>
          </p:cNvSpPr>
          <p:nvPr/>
        </p:nvSpPr>
        <p:spPr bwMode="auto">
          <a:xfrm flipV="1">
            <a:off x="4038600" y="2201840"/>
            <a:ext cx="769938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6" name="Title 1"/>
          <p:cNvSpPr txBox="1">
            <a:spLocks/>
          </p:cNvSpPr>
          <p:nvPr/>
        </p:nvSpPr>
        <p:spPr>
          <a:xfrm>
            <a:off x="514350" y="220046"/>
            <a:ext cx="92583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de-CH" sz="28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Two-state DCM</a:t>
            </a:r>
            <a:endParaRPr lang="en-US" sz="4000" b="0" kern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Text Box 35"/>
          <p:cNvSpPr txBox="1">
            <a:spLocks noChangeArrowheads="1"/>
          </p:cNvSpPr>
          <p:nvPr/>
        </p:nvSpPr>
        <p:spPr bwMode="auto">
          <a:xfrm>
            <a:off x="274638" y="6343650"/>
            <a:ext cx="3703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b="0" dirty="0" smtClean="0">
                <a:solidFill>
                  <a:srgbClr val="000000"/>
                </a:solidFill>
                <a:latin typeface="Times New Roman" pitchFamily="18" charset="0"/>
              </a:rPr>
              <a:t>Marreiros et </a:t>
            </a:r>
            <a:r>
              <a:rPr lang="de-DE" b="0" dirty="0">
                <a:solidFill>
                  <a:srgbClr val="000000"/>
                </a:solidFill>
                <a:latin typeface="Times New Roman" pitchFamily="18" charset="0"/>
              </a:rPr>
              <a:t>al. 2008, </a:t>
            </a:r>
            <a:r>
              <a:rPr lang="de-DE" b="0" i="1" dirty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endParaRPr lang="en-US" b="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70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098920" y="91647"/>
            <a:ext cx="367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800" dirty="0">
                <a:solidFill>
                  <a:srgbClr val="000000"/>
                </a:solidFill>
                <a:latin typeface="Arial Narrow" pitchFamily="34" charset="0"/>
              </a:rPr>
              <a:t>Estimates of hidden causes and states</a:t>
            </a:r>
          </a:p>
          <a:p>
            <a:pPr algn="ctr"/>
            <a:r>
              <a:rPr lang="en-GB" sz="1800" dirty="0">
                <a:solidFill>
                  <a:srgbClr val="000000"/>
                </a:solidFill>
                <a:latin typeface="Arial Narrow" pitchFamily="34" charset="0"/>
              </a:rPr>
              <a:t>(Generalised filtering)</a:t>
            </a: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048" y="438782"/>
            <a:ext cx="4705064" cy="677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14350" y="411118"/>
            <a:ext cx="92583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de-CH" sz="28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Stochastic DCM</a:t>
            </a:r>
            <a:endParaRPr lang="en-US" sz="4000" b="0" kern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0" y="0"/>
            <a:ext cx="10287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208897" name="Object 1"/>
          <p:cNvGraphicFramePr>
            <a:graphicFrameLocks noChangeAspect="1"/>
          </p:cNvGraphicFramePr>
          <p:nvPr/>
        </p:nvGraphicFramePr>
        <p:xfrm>
          <a:off x="692150" y="1154113"/>
          <a:ext cx="4652963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52" name="Equation" r:id="rId4" imgW="2070000" imgH="609480" progId="Equation.DSMT4">
                  <p:embed/>
                </p:oleObj>
              </mc:Choice>
              <mc:Fallback>
                <p:oleObj name="Equation" r:id="rId4" imgW="207000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1154113"/>
                        <a:ext cx="4652963" cy="1377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274638" y="6343650"/>
            <a:ext cx="3703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b="0" dirty="0" smtClean="0">
                <a:solidFill>
                  <a:srgbClr val="000000"/>
                </a:solidFill>
                <a:latin typeface="Times New Roman" pitchFamily="18" charset="0"/>
              </a:rPr>
              <a:t>Li et </a:t>
            </a:r>
            <a:r>
              <a:rPr lang="de-DE" b="0" dirty="0">
                <a:solidFill>
                  <a:srgbClr val="000000"/>
                </a:solidFill>
                <a:latin typeface="Times New Roman" pitchFamily="18" charset="0"/>
              </a:rPr>
              <a:t>al</a:t>
            </a:r>
            <a:r>
              <a:rPr lang="de-DE" b="0" dirty="0" smtClean="0">
                <a:solidFill>
                  <a:srgbClr val="000000"/>
                </a:solidFill>
                <a:latin typeface="Times New Roman" pitchFamily="18" charset="0"/>
              </a:rPr>
              <a:t>. 2011, </a:t>
            </a:r>
            <a:r>
              <a:rPr lang="de-DE" b="0" i="1" dirty="0" err="1" smtClean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endParaRPr lang="en-US" b="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149" y="2718910"/>
            <a:ext cx="464023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1800" b="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all states are represented in generalised coordinates of motion</a:t>
            </a:r>
          </a:p>
          <a:p>
            <a:pPr marL="177800" indent="-17780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1800" b="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random state fluctuations </a:t>
            </a:r>
            <a:r>
              <a:rPr lang="en-GB" sz="1800" b="0" i="1" dirty="0" smtClean="0">
                <a:solidFill>
                  <a:srgbClr val="000000"/>
                </a:solidFill>
                <a:latin typeface="Times New Roman"/>
                <a:ea typeface="SimSun"/>
                <a:cs typeface="Arial" pitchFamily="34" charset="0"/>
              </a:rPr>
              <a:t>w</a:t>
            </a:r>
            <a:r>
              <a:rPr lang="en-GB" sz="1800" b="0" baseline="30000" dirty="0" smtClean="0">
                <a:solidFill>
                  <a:srgbClr val="000000"/>
                </a:solidFill>
                <a:latin typeface="Times New Roman"/>
                <a:ea typeface="SimSun"/>
                <a:cs typeface="Arial" pitchFamily="34" charset="0"/>
              </a:rPr>
              <a:t>(</a:t>
            </a:r>
            <a:r>
              <a:rPr lang="en-GB" sz="1800" b="0" i="1" baseline="30000" dirty="0" smtClean="0">
                <a:solidFill>
                  <a:srgbClr val="000000"/>
                </a:solidFill>
                <a:latin typeface="Times New Roman"/>
                <a:ea typeface="SimSun"/>
                <a:cs typeface="Arial" pitchFamily="34" charset="0"/>
              </a:rPr>
              <a:t>x</a:t>
            </a:r>
            <a:r>
              <a:rPr lang="en-GB" sz="1800" b="0" baseline="30000" dirty="0" smtClean="0">
                <a:solidFill>
                  <a:srgbClr val="000000"/>
                </a:solidFill>
                <a:latin typeface="Times New Roman"/>
                <a:ea typeface="SimSun"/>
                <a:cs typeface="Arial" pitchFamily="34" charset="0"/>
              </a:rPr>
              <a:t>)</a:t>
            </a:r>
            <a:r>
              <a:rPr lang="en-GB" sz="1800" b="0" dirty="0" smtClean="0">
                <a:solidFill>
                  <a:srgbClr val="000000"/>
                </a:solidFill>
                <a:latin typeface="Times New Roman"/>
                <a:ea typeface="SimSun"/>
                <a:cs typeface="Arial" pitchFamily="34" charset="0"/>
              </a:rPr>
              <a:t> </a:t>
            </a:r>
            <a:r>
              <a:rPr lang="en-GB" sz="1800" b="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account </a:t>
            </a:r>
            <a:r>
              <a:rPr lang="en-GB" sz="1800" b="0" dirty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for endogenous </a:t>
            </a:r>
            <a:r>
              <a:rPr lang="en-GB" sz="1800" b="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fluctuations,</a:t>
            </a:r>
            <a:br>
              <a:rPr lang="en-GB" sz="1800" b="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</a:br>
            <a:r>
              <a:rPr lang="en-GB" sz="1800" b="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have unknown precision and smoothness </a:t>
            </a:r>
            <a:br>
              <a:rPr lang="en-GB" sz="1800" b="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</a:br>
            <a:r>
              <a:rPr lang="en-GB" sz="1800" b="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  <a:sym typeface="Symbol"/>
              </a:rPr>
              <a:t> two </a:t>
            </a:r>
            <a:r>
              <a:rPr lang="en-GB" sz="1800" b="0" dirty="0" err="1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hyperparameters</a:t>
            </a:r>
            <a:endParaRPr lang="en-GB" sz="1800" b="0" dirty="0" smtClean="0">
              <a:solidFill>
                <a:srgbClr val="000000"/>
              </a:solidFill>
              <a:latin typeface="Arial" pitchFamily="34" charset="0"/>
              <a:ea typeface="SimSun"/>
              <a:cs typeface="Arial" pitchFamily="34" charset="0"/>
            </a:endParaRPr>
          </a:p>
          <a:p>
            <a:pPr marL="177800" indent="-17780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1800" b="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fluctuations </a:t>
            </a:r>
            <a:r>
              <a:rPr lang="en-GB" sz="1800" b="0" i="1" dirty="0" smtClean="0">
                <a:solidFill>
                  <a:srgbClr val="000000"/>
                </a:solidFill>
                <a:latin typeface="Times New Roman"/>
                <a:ea typeface="SimSun"/>
                <a:cs typeface="Arial" pitchFamily="34" charset="0"/>
              </a:rPr>
              <a:t>w</a:t>
            </a:r>
            <a:r>
              <a:rPr lang="en-GB" sz="1800" b="0" baseline="30000" dirty="0" smtClean="0">
                <a:solidFill>
                  <a:srgbClr val="000000"/>
                </a:solidFill>
                <a:latin typeface="Times New Roman"/>
                <a:ea typeface="SimSun"/>
                <a:cs typeface="Arial" pitchFamily="34" charset="0"/>
              </a:rPr>
              <a:t>(</a:t>
            </a:r>
            <a:r>
              <a:rPr lang="en-GB" sz="1800" b="0" i="1" baseline="30000" dirty="0" smtClean="0">
                <a:solidFill>
                  <a:srgbClr val="000000"/>
                </a:solidFill>
                <a:latin typeface="Times New Roman"/>
                <a:ea typeface="SimSun"/>
                <a:cs typeface="Arial" pitchFamily="34" charset="0"/>
              </a:rPr>
              <a:t>v</a:t>
            </a:r>
            <a:r>
              <a:rPr lang="en-GB" sz="1800" b="0" baseline="30000" dirty="0" smtClean="0">
                <a:solidFill>
                  <a:srgbClr val="000000"/>
                </a:solidFill>
                <a:latin typeface="Times New Roman"/>
                <a:ea typeface="SimSun"/>
                <a:cs typeface="Arial" pitchFamily="34" charset="0"/>
              </a:rPr>
              <a:t>)</a:t>
            </a:r>
            <a:r>
              <a:rPr lang="en-GB" sz="1800" b="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 induce uncertainty about how inputs influence neuronal activity</a:t>
            </a:r>
          </a:p>
          <a:p>
            <a:pPr marL="177800" indent="-17780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1800" b="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can be fitted to resting state data</a:t>
            </a:r>
          </a:p>
          <a:p>
            <a:pPr marL="177800" indent="-17780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1800" b="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but slow</a:t>
            </a:r>
          </a:p>
        </p:txBody>
      </p:sp>
    </p:spTree>
    <p:extLst>
      <p:ext uri="{BB962C8B-B14F-4D97-AF65-F5344CB8AC3E}">
        <p14:creationId xmlns:p14="http://schemas.microsoft.com/office/powerpoint/2010/main" val="188460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Spectral</a:t>
            </a:r>
            <a:r>
              <a:rPr lang="de-CH" sz="28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DCM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323834"/>
            <a:ext cx="9258300" cy="4802330"/>
          </a:xfrm>
          <a:noFill/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u="sng" dirty="0"/>
              <a:t>deterministic</a:t>
            </a:r>
            <a:r>
              <a:rPr lang="en-US" sz="2000" dirty="0"/>
              <a:t> model that generates predicted </a:t>
            </a:r>
            <a:r>
              <a:rPr lang="en-US" sz="2000" dirty="0" smtClean="0"/>
              <a:t>cross-spectra in </a:t>
            </a:r>
            <a:r>
              <a:rPr lang="en-US" sz="2000" dirty="0"/>
              <a:t>a distributed neuronal network or </a:t>
            </a:r>
            <a:r>
              <a:rPr lang="en-US" sz="2000" dirty="0" smtClean="0"/>
              <a:t>graph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cross-spectra: Fourier </a:t>
            </a:r>
            <a:r>
              <a:rPr lang="en-US" sz="1800" dirty="0"/>
              <a:t>transform of cross-correlation</a:t>
            </a:r>
          </a:p>
          <a:p>
            <a:pPr>
              <a:spcBef>
                <a:spcPts val="2400"/>
              </a:spcBef>
            </a:pPr>
            <a:r>
              <a:rPr lang="en-US" sz="2000" dirty="0" smtClean="0"/>
              <a:t>finds </a:t>
            </a:r>
            <a:r>
              <a:rPr lang="en-US" sz="2000" dirty="0"/>
              <a:t>the </a:t>
            </a:r>
            <a:r>
              <a:rPr lang="en-US" sz="2000" dirty="0" smtClean="0"/>
              <a:t>effective </a:t>
            </a:r>
            <a:r>
              <a:rPr lang="en-US" sz="2000" dirty="0"/>
              <a:t>connectivity among hidden neuronal states that </a:t>
            </a:r>
            <a:r>
              <a:rPr lang="en-US" sz="2000" dirty="0" smtClean="0"/>
              <a:t>best </a:t>
            </a:r>
            <a:r>
              <a:rPr lang="en-US" sz="2000" u="sng" dirty="0" smtClean="0"/>
              <a:t>explains </a:t>
            </a:r>
            <a:r>
              <a:rPr lang="en-US" sz="2000" u="sng" dirty="0"/>
              <a:t>the observed </a:t>
            </a:r>
            <a:r>
              <a:rPr lang="en-US" sz="2000" u="sng" dirty="0" smtClean="0"/>
              <a:t>functional </a:t>
            </a:r>
            <a:r>
              <a:rPr lang="de-CH" sz="2000" u="sng" dirty="0" err="1" smtClean="0"/>
              <a:t>connectivity</a:t>
            </a:r>
            <a:r>
              <a:rPr lang="de-CH" sz="2000" dirty="0" smtClean="0"/>
              <a:t> </a:t>
            </a:r>
            <a:r>
              <a:rPr lang="de-CH" sz="2000" dirty="0" err="1"/>
              <a:t>among</a:t>
            </a:r>
            <a:r>
              <a:rPr lang="de-CH" sz="2000" dirty="0"/>
              <a:t> </a:t>
            </a:r>
            <a:r>
              <a:rPr lang="de-CH" sz="2000" dirty="0" err="1" smtClean="0"/>
              <a:t>hemodynamic</a:t>
            </a:r>
            <a:r>
              <a:rPr lang="de-CH" sz="2000" dirty="0" smtClean="0"/>
              <a:t> </a:t>
            </a:r>
            <a:r>
              <a:rPr lang="de-CH" sz="2000" dirty="0" err="1"/>
              <a:t>responses</a:t>
            </a:r>
            <a:endParaRPr lang="de-CH" sz="2000" dirty="0" smtClean="0"/>
          </a:p>
          <a:p>
            <a:pPr>
              <a:spcBef>
                <a:spcPts val="2400"/>
              </a:spcBef>
            </a:pPr>
            <a:r>
              <a:rPr lang="de-CH" sz="2000" b="1" dirty="0" err="1" smtClean="0"/>
              <a:t>advantage</a:t>
            </a:r>
            <a:r>
              <a:rPr lang="de-CH" sz="2000" b="1" dirty="0" smtClean="0"/>
              <a:t>: </a:t>
            </a:r>
            <a:r>
              <a:rPr lang="de-CH" sz="2000" dirty="0" err="1" smtClean="0"/>
              <a:t>replaces</a:t>
            </a:r>
            <a:r>
              <a:rPr lang="de-CH" sz="2000" dirty="0" smtClean="0"/>
              <a:t> an </a:t>
            </a:r>
            <a:r>
              <a:rPr lang="de-CH" sz="2000" dirty="0" err="1" smtClean="0"/>
              <a:t>optimisation</a:t>
            </a:r>
            <a:r>
              <a:rPr lang="de-CH" sz="2000" dirty="0" smtClean="0"/>
              <a:t> </a:t>
            </a:r>
            <a:r>
              <a:rPr lang="de-CH" sz="2000" dirty="0" err="1" smtClean="0"/>
              <a:t>problem</a:t>
            </a:r>
            <a:r>
              <a:rPr lang="de-CH" sz="2000" dirty="0" smtClean="0"/>
              <a:t> </a:t>
            </a:r>
            <a:r>
              <a:rPr lang="de-CH" sz="2000" dirty="0" err="1" smtClean="0"/>
              <a:t>wrt</a:t>
            </a:r>
            <a:r>
              <a:rPr lang="de-CH" sz="2000" dirty="0" smtClean="0"/>
              <a:t>. </a:t>
            </a:r>
            <a:r>
              <a:rPr lang="de-CH" sz="2000" dirty="0" err="1" smtClean="0"/>
              <a:t>stochastic</a:t>
            </a:r>
            <a:r>
              <a:rPr lang="de-CH" sz="2000" dirty="0" smtClean="0"/>
              <a:t> differential </a:t>
            </a:r>
            <a:r>
              <a:rPr lang="de-CH" sz="2000" dirty="0" err="1" smtClean="0"/>
              <a:t>equations</a:t>
            </a:r>
            <a:r>
              <a:rPr lang="de-CH" sz="2000" dirty="0" smtClean="0"/>
              <a:t> </a:t>
            </a:r>
            <a:r>
              <a:rPr lang="de-CH" sz="2000" dirty="0" err="1" smtClean="0"/>
              <a:t>with</a:t>
            </a:r>
            <a:r>
              <a:rPr lang="de-CH" sz="2000" dirty="0" smtClean="0"/>
              <a:t> a </a:t>
            </a:r>
            <a:r>
              <a:rPr lang="de-CH" sz="2000" dirty="0" err="1" smtClean="0"/>
              <a:t>deterministic</a:t>
            </a:r>
            <a:r>
              <a:rPr lang="de-CH" sz="2000" dirty="0" smtClean="0"/>
              <a:t> </a:t>
            </a:r>
            <a:r>
              <a:rPr lang="de-CH" sz="2000" dirty="0" err="1" smtClean="0"/>
              <a:t>approach</a:t>
            </a:r>
            <a:r>
              <a:rPr lang="de-CH" sz="2000" dirty="0" smtClean="0"/>
              <a:t> </a:t>
            </a:r>
            <a:r>
              <a:rPr lang="de-CH" sz="2000" dirty="0" err="1" smtClean="0"/>
              <a:t>from</a:t>
            </a:r>
            <a:r>
              <a:rPr lang="de-CH" sz="2000" dirty="0" smtClean="0"/>
              <a:t> linear </a:t>
            </a:r>
            <a:r>
              <a:rPr lang="de-CH" sz="2000" dirty="0" err="1" smtClean="0"/>
              <a:t>systems</a:t>
            </a:r>
            <a:r>
              <a:rPr lang="de-CH" sz="2000" dirty="0" smtClean="0"/>
              <a:t> </a:t>
            </a:r>
            <a:r>
              <a:rPr lang="de-CH" sz="2000" dirty="0" err="1" smtClean="0"/>
              <a:t>theory</a:t>
            </a:r>
            <a:r>
              <a:rPr lang="de-CH" sz="2000" dirty="0" smtClean="0"/>
              <a:t> </a:t>
            </a:r>
            <a:br>
              <a:rPr lang="de-CH" sz="2000" dirty="0" smtClean="0"/>
            </a:br>
            <a:r>
              <a:rPr lang="de-CH" sz="2000" dirty="0" smtClean="0">
                <a:cs typeface="Arial"/>
              </a:rPr>
              <a:t>→ </a:t>
            </a:r>
            <a:r>
              <a:rPr lang="de-CH" sz="2000" dirty="0" err="1" smtClean="0"/>
              <a:t>computationally</a:t>
            </a:r>
            <a:r>
              <a:rPr lang="de-CH" sz="2000" dirty="0" smtClean="0"/>
              <a:t> </a:t>
            </a:r>
            <a:r>
              <a:rPr lang="de-CH" sz="2000" dirty="0" err="1" smtClean="0"/>
              <a:t>very</a:t>
            </a:r>
            <a:r>
              <a:rPr lang="de-CH" sz="2000" dirty="0" smtClean="0"/>
              <a:t> </a:t>
            </a:r>
            <a:r>
              <a:rPr lang="de-CH" sz="2000" dirty="0" err="1" smtClean="0"/>
              <a:t>efficient</a:t>
            </a:r>
            <a:endParaRPr lang="de-CH" sz="2000" dirty="0" smtClean="0"/>
          </a:p>
          <a:p>
            <a:pPr>
              <a:spcBef>
                <a:spcPts val="2400"/>
              </a:spcBef>
            </a:pPr>
            <a:r>
              <a:rPr lang="de-CH" sz="2000" b="1" dirty="0" smtClean="0"/>
              <a:t> </a:t>
            </a:r>
            <a:r>
              <a:rPr lang="de-CH" sz="2000" b="1" dirty="0" err="1" smtClean="0"/>
              <a:t>disadvantage</a:t>
            </a:r>
            <a:r>
              <a:rPr lang="de-CH" sz="2000" b="1" dirty="0" smtClean="0"/>
              <a:t>: </a:t>
            </a:r>
            <a:r>
              <a:rPr lang="de-CH" sz="2000" dirty="0" err="1" smtClean="0"/>
              <a:t>assumes</a:t>
            </a:r>
            <a:r>
              <a:rPr lang="de-CH" sz="2000" dirty="0" smtClean="0"/>
              <a:t> </a:t>
            </a:r>
            <a:r>
              <a:rPr lang="de-CH" sz="2000" dirty="0" err="1" smtClean="0"/>
              <a:t>stationarity</a:t>
            </a:r>
            <a:endParaRPr lang="de-CH" sz="2000" dirty="0" smtClean="0"/>
          </a:p>
        </p:txBody>
      </p:sp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6098663" y="6261590"/>
            <a:ext cx="3703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de-DE" b="0" dirty="0" smtClean="0">
                <a:solidFill>
                  <a:srgbClr val="000000"/>
                </a:solidFill>
                <a:latin typeface="Times New Roman" pitchFamily="18" charset="0"/>
              </a:rPr>
              <a:t>Friston et </a:t>
            </a:r>
            <a:r>
              <a:rPr lang="de-DE" b="0" dirty="0">
                <a:solidFill>
                  <a:srgbClr val="000000"/>
                </a:solidFill>
                <a:latin typeface="Times New Roman" pitchFamily="18" charset="0"/>
              </a:rPr>
              <a:t>al. </a:t>
            </a:r>
            <a:r>
              <a:rPr lang="de-DE" b="0" dirty="0" smtClean="0">
                <a:solidFill>
                  <a:srgbClr val="000000"/>
                </a:solidFill>
                <a:latin typeface="Times New Roman" pitchFamily="18" charset="0"/>
              </a:rPr>
              <a:t>2014, </a:t>
            </a:r>
            <a:r>
              <a:rPr lang="de-DE" b="0" i="1" dirty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endParaRPr lang="en-US" b="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9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354" y="617509"/>
            <a:ext cx="754380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74638" y="6413990"/>
            <a:ext cx="3703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b="0" dirty="0" smtClean="0">
                <a:solidFill>
                  <a:srgbClr val="000000"/>
                </a:solidFill>
                <a:latin typeface="Times New Roman" pitchFamily="18" charset="0"/>
              </a:rPr>
              <a:t>Friston et </a:t>
            </a:r>
            <a:r>
              <a:rPr lang="de-DE" b="0" dirty="0">
                <a:solidFill>
                  <a:srgbClr val="000000"/>
                </a:solidFill>
                <a:latin typeface="Times New Roman" pitchFamily="18" charset="0"/>
              </a:rPr>
              <a:t>al. </a:t>
            </a:r>
            <a:r>
              <a:rPr lang="de-DE" b="0" dirty="0" smtClean="0">
                <a:solidFill>
                  <a:srgbClr val="000000"/>
                </a:solidFill>
                <a:latin typeface="Times New Roman" pitchFamily="18" charset="0"/>
              </a:rPr>
              <a:t>2014, </a:t>
            </a:r>
            <a:r>
              <a:rPr lang="de-DE" b="0" i="1" dirty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endParaRPr lang="en-US" b="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039" y="1198304"/>
            <a:ext cx="24293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cross-spectra</a:t>
            </a:r>
            <a:r>
              <a:rPr lang="en-US" sz="1800" b="0" dirty="0">
                <a:solidFill>
                  <a:srgbClr val="000000"/>
                </a:solidFill>
              </a:rPr>
              <a:t> </a:t>
            </a:r>
            <a:endParaRPr lang="en-US" sz="1800" b="0" dirty="0" smtClean="0">
              <a:solidFill>
                <a:srgbClr val="000000"/>
              </a:solidFill>
            </a:endParaRPr>
          </a:p>
          <a:p>
            <a:r>
              <a:rPr lang="en-US" sz="1800" b="0" dirty="0" smtClean="0">
                <a:solidFill>
                  <a:srgbClr val="000000"/>
                </a:solidFill>
              </a:rPr>
              <a:t>= Fourier </a:t>
            </a:r>
            <a:r>
              <a:rPr lang="en-US" sz="1800" b="0" dirty="0">
                <a:solidFill>
                  <a:srgbClr val="000000"/>
                </a:solidFill>
              </a:rPr>
              <a:t>transform of </a:t>
            </a:r>
            <a:r>
              <a:rPr lang="en-US" sz="1800" b="0" dirty="0" smtClean="0">
                <a:solidFill>
                  <a:srgbClr val="000000"/>
                </a:solidFill>
              </a:rPr>
              <a:t>cross-correlation</a:t>
            </a:r>
          </a:p>
          <a:p>
            <a:endParaRPr lang="en-US" sz="1800" dirty="0" smtClean="0">
              <a:solidFill>
                <a:srgbClr val="000000"/>
              </a:solidFill>
            </a:endParaRPr>
          </a:p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cross-correlation </a:t>
            </a:r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1800" b="0" dirty="0" smtClean="0">
                <a:solidFill>
                  <a:srgbClr val="000000"/>
                </a:solidFill>
              </a:rPr>
              <a:t>= </a:t>
            </a:r>
            <a:r>
              <a:rPr lang="en-US" sz="1800" b="0" dirty="0">
                <a:solidFill>
                  <a:srgbClr val="000000"/>
                </a:solidFill>
              </a:rPr>
              <a:t>generalized form of correlation (at zero lag, this is the conventional measure of functional connectivity)</a:t>
            </a:r>
          </a:p>
        </p:txBody>
      </p:sp>
    </p:spTree>
    <p:extLst>
      <p:ext uri="{BB962C8B-B14F-4D97-AF65-F5344CB8AC3E}">
        <p14:creationId xmlns:p14="http://schemas.microsoft.com/office/powerpoint/2010/main" val="92258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Large-</a:t>
            </a:r>
            <a:r>
              <a:rPr lang="de-CH" sz="28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scale</a:t>
            </a:r>
            <a:r>
              <a:rPr lang="de-CH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DCMs</a:t>
            </a:r>
            <a:endParaRPr lang="de-CH" sz="2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14350" y="1600200"/>
            <a:ext cx="3936626" cy="45259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GB" sz="1800" dirty="0" smtClean="0"/>
              <a:t>patterns of functional connectivity (modes) as constraints (</a:t>
            </a:r>
            <a:r>
              <a:rPr lang="en-GB" sz="1800" dirty="0" err="1" smtClean="0"/>
              <a:t>Seghier</a:t>
            </a:r>
            <a:r>
              <a:rPr lang="en-GB" sz="1800" dirty="0" smtClean="0"/>
              <a:t> &amp; Friston 2013)</a:t>
            </a:r>
          </a:p>
          <a:p>
            <a:pPr>
              <a:spcBef>
                <a:spcPts val="1800"/>
              </a:spcBef>
            </a:pPr>
            <a:r>
              <a:rPr lang="en-US" sz="1800" dirty="0"/>
              <a:t>replacing priors on coupling among </a:t>
            </a:r>
            <a:r>
              <a:rPr lang="en-US" sz="1800" i="1" dirty="0"/>
              <a:t>nodes </a:t>
            </a:r>
            <a:r>
              <a:rPr lang="en-US" sz="1800" dirty="0"/>
              <a:t>with priors on coupling among </a:t>
            </a:r>
            <a:r>
              <a:rPr lang="en-US" sz="1800" i="1" dirty="0"/>
              <a:t>modes </a:t>
            </a:r>
            <a:r>
              <a:rPr lang="en-US" sz="1800" dirty="0"/>
              <a:t>(</a:t>
            </a:r>
            <a:r>
              <a:rPr lang="en-US" sz="1800" dirty="0" smtClean="0"/>
              <a:t>where </a:t>
            </a:r>
            <a:r>
              <a:rPr lang="en-US" sz="1800" dirty="0"/>
              <a:t>modes correspond to the principal components of the functional connectivity </a:t>
            </a:r>
            <a:r>
              <a:rPr lang="en-US" sz="1800" dirty="0" smtClean="0"/>
              <a:t>matrix) </a:t>
            </a:r>
            <a:endParaRPr lang="en-GB" sz="1800" dirty="0" smtClean="0"/>
          </a:p>
          <a:p>
            <a:pPr>
              <a:spcBef>
                <a:spcPts val="1800"/>
              </a:spcBef>
            </a:pPr>
            <a:r>
              <a:rPr lang="en-GB" sz="1800" dirty="0" smtClean="0"/>
              <a:t>36 </a:t>
            </a:r>
            <a:r>
              <a:rPr lang="en-GB" sz="1800" dirty="0"/>
              <a:t>ROIs that form 7 large-scale brain modes or intrinsic </a:t>
            </a:r>
            <a:r>
              <a:rPr lang="en-GB" sz="1800" dirty="0" smtClean="0"/>
              <a:t>networks</a:t>
            </a:r>
          </a:p>
          <a:p>
            <a:pPr>
              <a:spcBef>
                <a:spcPts val="1800"/>
              </a:spcBef>
            </a:pPr>
            <a:r>
              <a:rPr lang="en-GB" sz="1800" dirty="0" smtClean="0"/>
              <a:t>right: result from a single subject</a:t>
            </a:r>
            <a:endParaRPr lang="en-GB" sz="1800" dirty="0"/>
          </a:p>
          <a:p>
            <a:pPr>
              <a:spcBef>
                <a:spcPts val="1800"/>
              </a:spcBef>
            </a:pPr>
            <a:endParaRPr lang="de-CH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461" y="1754841"/>
            <a:ext cx="5372314" cy="4029235"/>
          </a:xfrm>
          <a:prstGeom prst="rect">
            <a:avLst/>
          </a:prstGeom>
        </p:spPr>
      </p:pic>
      <p:sp>
        <p:nvSpPr>
          <p:cNvPr id="6" name="Text Box 65"/>
          <p:cNvSpPr txBox="1">
            <a:spLocks noChangeArrowheads="1"/>
          </p:cNvSpPr>
          <p:nvPr/>
        </p:nvSpPr>
        <p:spPr bwMode="auto">
          <a:xfrm>
            <a:off x="7187468" y="6271040"/>
            <a:ext cx="326331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0" dirty="0" err="1" smtClean="0">
                <a:solidFill>
                  <a:srgbClr val="000000"/>
                </a:solidFill>
                <a:latin typeface="Times New Roman" pitchFamily="18" charset="0"/>
              </a:rPr>
              <a:t>Razi</a:t>
            </a:r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 et </a:t>
            </a:r>
            <a:r>
              <a:rPr lang="en-GB" b="0" dirty="0">
                <a:solidFill>
                  <a:srgbClr val="000000"/>
                </a:solidFill>
                <a:latin typeface="Times New Roman" pitchFamily="18" charset="0"/>
              </a:rPr>
              <a:t>al</a:t>
            </a:r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. 2017, </a:t>
            </a:r>
            <a:r>
              <a:rPr lang="en-GB" b="0" i="1" dirty="0" smtClean="0">
                <a:solidFill>
                  <a:srgbClr val="000000"/>
                </a:solidFill>
                <a:latin typeface="Times New Roman" pitchFamily="18" charset="0"/>
              </a:rPr>
              <a:t>Network Neuroscience</a:t>
            </a:r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32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Regression DCM (</a:t>
            </a:r>
            <a:r>
              <a:rPr lang="de-CH" sz="28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rDCM</a:t>
            </a:r>
            <a:r>
              <a:rPr lang="de-CH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de-CH" sz="2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800"/>
                  </a:spcBef>
                  <a:spcAft>
                    <a:spcPts val="1200"/>
                  </a:spcAft>
                </a:pPr>
                <a:r>
                  <a:rPr lang="de-CH" sz="2000" dirty="0" err="1"/>
                  <a:t>k</a:t>
                </a:r>
                <a:r>
                  <a:rPr lang="de-CH" sz="2000" dirty="0" err="1" smtClean="0"/>
                  <a:t>ey</a:t>
                </a:r>
                <a:r>
                  <a:rPr lang="de-CH" sz="2000" dirty="0" smtClean="0"/>
                  <a:t> </a:t>
                </a:r>
                <a:r>
                  <a:rPr lang="de-CH" sz="2000" dirty="0" err="1" smtClean="0"/>
                  <a:t>idea</a:t>
                </a:r>
                <a:r>
                  <a:rPr lang="de-CH" sz="2000" dirty="0" smtClean="0"/>
                  <a:t>: turn </a:t>
                </a:r>
                <a:r>
                  <a:rPr lang="de-CH" sz="2000" dirty="0" err="1" smtClean="0"/>
                  <a:t>the</a:t>
                </a:r>
                <a:r>
                  <a:rPr lang="de-CH" sz="2000" dirty="0" smtClean="0"/>
                  <a:t> </a:t>
                </a:r>
                <a:r>
                  <a:rPr lang="de-CH" sz="2000" dirty="0" err="1" smtClean="0"/>
                  <a:t>inversion</a:t>
                </a:r>
                <a:r>
                  <a:rPr lang="de-CH" sz="2000" dirty="0" smtClean="0"/>
                  <a:t> of a generative </a:t>
                </a:r>
                <a:r>
                  <a:rPr lang="de-CH" sz="2000" dirty="0" err="1" smtClean="0"/>
                  <a:t>model</a:t>
                </a:r>
                <a:r>
                  <a:rPr lang="de-CH" sz="2000" dirty="0" smtClean="0"/>
                  <a:t> </a:t>
                </a:r>
                <a:r>
                  <a:rPr lang="de-CH" sz="2000" dirty="0" err="1" smtClean="0"/>
                  <a:t>based</a:t>
                </a:r>
                <a:r>
                  <a:rPr lang="de-CH" sz="2000" dirty="0" smtClean="0"/>
                  <a:t> on differential </a:t>
                </a:r>
                <a:r>
                  <a:rPr lang="de-CH" sz="2000" dirty="0" err="1" smtClean="0"/>
                  <a:t>equations</a:t>
                </a:r>
                <a:r>
                  <a:rPr lang="de-CH" sz="2000" dirty="0" smtClean="0"/>
                  <a:t> </a:t>
                </a:r>
                <a:r>
                  <a:rPr lang="de-CH" sz="2000" dirty="0" err="1" smtClean="0"/>
                  <a:t>into</a:t>
                </a:r>
                <a:r>
                  <a:rPr lang="de-CH" sz="2000" dirty="0" smtClean="0"/>
                  <a:t> a </a:t>
                </a:r>
                <a:r>
                  <a:rPr lang="de-CH" sz="2000" dirty="0" err="1" smtClean="0"/>
                  <a:t>Bayesian</a:t>
                </a:r>
                <a:r>
                  <a:rPr lang="de-CH" sz="2000" dirty="0" smtClean="0"/>
                  <a:t> linear </a:t>
                </a:r>
                <a:r>
                  <a:rPr lang="de-CH" sz="2000" dirty="0" err="1" smtClean="0"/>
                  <a:t>regression</a:t>
                </a:r>
                <a:r>
                  <a:rPr lang="de-CH" sz="2000" dirty="0" smtClean="0"/>
                  <a:t> </a:t>
                </a:r>
                <a:r>
                  <a:rPr lang="de-CH" sz="2000" dirty="0" err="1" smtClean="0"/>
                  <a:t>problem</a:t>
                </a:r>
                <a:r>
                  <a:rPr lang="de-CH" sz="2000" dirty="0" smtClean="0"/>
                  <a:t>.</a:t>
                </a:r>
              </a:p>
              <a:p>
                <a:pPr>
                  <a:spcBef>
                    <a:spcPts val="1800"/>
                  </a:spcBef>
                  <a:spcAft>
                    <a:spcPts val="0"/>
                  </a:spcAft>
                </a:pPr>
                <a:r>
                  <a:rPr lang="de-CH" sz="2000" dirty="0"/>
                  <a:t>d</a:t>
                </a:r>
                <a:r>
                  <a:rPr lang="de-CH" sz="2000" dirty="0" smtClean="0"/>
                  <a:t>ifferential </a:t>
                </a:r>
                <a:r>
                  <a:rPr lang="de-CH" sz="2000" dirty="0" err="1" smtClean="0"/>
                  <a:t>property</a:t>
                </a:r>
                <a:r>
                  <a:rPr lang="de-CH" sz="2000" dirty="0" smtClean="0"/>
                  <a:t> of </a:t>
                </a:r>
                <a:r>
                  <a:rPr lang="de-CH" sz="2000" dirty="0" err="1" smtClean="0"/>
                  <a:t>the</a:t>
                </a:r>
                <a:r>
                  <a:rPr lang="de-CH" sz="2000" dirty="0" smtClean="0"/>
                  <a:t> Fourier </a:t>
                </a:r>
                <a:r>
                  <a:rPr lang="de-CH" sz="2000" dirty="0" err="1" smtClean="0"/>
                  <a:t>transform</a:t>
                </a:r>
                <a:r>
                  <a:rPr lang="de-CH" sz="2000" dirty="0" smtClean="0"/>
                  <a:t>:</a:t>
                </a:r>
                <a:br>
                  <a:rPr lang="de-CH" sz="2000" dirty="0" smtClean="0"/>
                </a:br>
                <a:r>
                  <a:rPr lang="en-US" sz="2000" dirty="0" smtClean="0"/>
                  <a:t>differential </a:t>
                </a:r>
                <a:r>
                  <a:rPr lang="en-US" sz="2000" dirty="0"/>
                  <a:t>equation in time domain = algebraic equation in frequency </a:t>
                </a:r>
                <a:r>
                  <a:rPr lang="en-US" sz="2000" dirty="0" smtClean="0"/>
                  <a:t>domain</a:t>
                </a:r>
                <a:br>
                  <a:rPr lang="en-US" sz="2000" dirty="0" smtClean="0"/>
                </a:br>
                <a14:m>
                  <m:oMath xmlns:m="http://schemas.openxmlformats.org/officeDocument/2006/math">
                    <m:r>
                      <a:rPr lang="de-CH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CH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CH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CH" sz="2000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de-CH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𝐶𝑢</m:t>
                    </m:r>
                  </m:oMath>
                </a14:m>
                <a:r>
                  <a:rPr lang="de-CH" sz="2000" dirty="0" smtClean="0"/>
                  <a:t>  →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𝜔</m:t>
                    </m:r>
                    <m:acc>
                      <m:accPr>
                        <m:chr m:val="̂"/>
                        <m:ctrlPr>
                          <a:rPr lang="de-CH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̂"/>
                        <m:ctrlPr>
                          <a:rPr lang="de-CH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𝐶</m:t>
                    </m:r>
                    <m:acc>
                      <m:accPr>
                        <m:chr m:val="̂"/>
                        <m:ctrlPr>
                          <a:rPr lang="de-CH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de-CH" sz="2000" dirty="0" smtClean="0"/>
              </a:p>
              <a:p>
                <a:pPr>
                  <a:spcBef>
                    <a:spcPts val="1800"/>
                  </a:spcBef>
                  <a:spcAft>
                    <a:spcPts val="0"/>
                  </a:spcAft>
                </a:pPr>
                <a:r>
                  <a:rPr lang="de-CH" sz="2000" dirty="0" smtClean="0"/>
                  <a:t>linear </a:t>
                </a:r>
                <a:r>
                  <a:rPr lang="de-CH" sz="2000" dirty="0" err="1" smtClean="0"/>
                  <a:t>forward</a:t>
                </a:r>
                <a:r>
                  <a:rPr lang="de-CH" sz="2000" dirty="0" smtClean="0"/>
                  <a:t> </a:t>
                </a:r>
                <a:r>
                  <a:rPr lang="de-CH" sz="2000" dirty="0" err="1" smtClean="0"/>
                  <a:t>model</a:t>
                </a:r>
                <a:r>
                  <a:rPr lang="de-CH" sz="2000" dirty="0" smtClean="0"/>
                  <a:t> (</a:t>
                </a:r>
                <a:r>
                  <a:rPr lang="de-CH" sz="2000" dirty="0" err="1" smtClean="0"/>
                  <a:t>convolution</a:t>
                </a:r>
                <a:r>
                  <a:rPr lang="de-CH" sz="2000" dirty="0" smtClean="0"/>
                  <a:t>)</a:t>
                </a:r>
                <a:br>
                  <a:rPr lang="de-CH" sz="2000" dirty="0" smtClean="0"/>
                </a:br>
                <a:r>
                  <a:rPr lang="de-CH" sz="2000" dirty="0" smtClean="0"/>
                  <a:t>+ </a:t>
                </a:r>
                <a:r>
                  <a:rPr lang="de-CH" sz="2000" dirty="0" err="1" smtClean="0"/>
                  <a:t>mean-field</a:t>
                </a:r>
                <a:r>
                  <a:rPr lang="de-CH" sz="2000" dirty="0" smtClean="0"/>
                  <a:t> </a:t>
                </a:r>
                <a:r>
                  <a:rPr lang="de-CH" sz="2000" dirty="0" err="1" smtClean="0"/>
                  <a:t>approximation</a:t>
                </a:r>
                <a:r>
                  <a:rPr lang="de-CH" sz="2000" dirty="0" smtClean="0"/>
                  <a:t> </a:t>
                </a:r>
                <a:r>
                  <a:rPr lang="de-CH" sz="2000" dirty="0" err="1" smtClean="0"/>
                  <a:t>across</a:t>
                </a:r>
                <a:r>
                  <a:rPr lang="de-CH" sz="2000" dirty="0" smtClean="0"/>
                  <a:t> </a:t>
                </a:r>
                <a:r>
                  <a:rPr lang="de-CH" sz="2000" dirty="0" err="1" smtClean="0"/>
                  <a:t>regions</a:t>
                </a:r>
                <a:r>
                  <a:rPr lang="de-CH" sz="2000" dirty="0" smtClean="0"/>
                  <a:t/>
                </a:r>
                <a:br>
                  <a:rPr lang="de-CH" sz="2000" dirty="0" smtClean="0"/>
                </a:br>
                <a:r>
                  <a:rPr lang="de-CH" sz="2000" dirty="0" smtClean="0"/>
                  <a:t>+ </a:t>
                </a:r>
                <a:r>
                  <a:rPr lang="de-CH" sz="2000" dirty="0" err="1" smtClean="0"/>
                  <a:t>conjugate</a:t>
                </a:r>
                <a:r>
                  <a:rPr lang="de-CH" sz="2000" dirty="0" smtClean="0"/>
                  <a:t> </a:t>
                </a:r>
                <a:r>
                  <a:rPr lang="de-CH" sz="2000" dirty="0" err="1" smtClean="0"/>
                  <a:t>priors</a:t>
                </a:r>
                <a:r>
                  <a:rPr lang="de-CH" sz="2000" dirty="0" smtClean="0"/>
                  <a:t/>
                </a:r>
                <a:br>
                  <a:rPr lang="de-CH" sz="2000" dirty="0" smtClean="0"/>
                </a:br>
                <a:r>
                  <a:rPr lang="de-CH" sz="2000" dirty="0" smtClean="0"/>
                  <a:t>→ </a:t>
                </a:r>
                <a:r>
                  <a:rPr lang="de-CH" sz="2000" dirty="0" err="1" smtClean="0"/>
                  <a:t>highly</a:t>
                </a:r>
                <a:r>
                  <a:rPr lang="de-CH" sz="2000" dirty="0" smtClean="0"/>
                  <a:t> </a:t>
                </a:r>
                <a:r>
                  <a:rPr lang="de-CH" sz="2000" dirty="0" err="1" smtClean="0"/>
                  <a:t>efficient</a:t>
                </a:r>
                <a:r>
                  <a:rPr lang="de-CH" sz="2000" dirty="0" smtClean="0"/>
                  <a:t> VB </a:t>
                </a:r>
                <a:r>
                  <a:rPr lang="de-CH" sz="2000" dirty="0" err="1" smtClean="0"/>
                  <a:t>inversion</a:t>
                </a:r>
                <a:r>
                  <a:rPr lang="de-CH" sz="2000" dirty="0" smtClean="0"/>
                  <a:t> </a:t>
                </a:r>
                <a:r>
                  <a:rPr lang="de-CH" sz="2000" dirty="0" err="1" smtClean="0"/>
                  <a:t>scheme</a:t>
                </a:r>
                <a:r>
                  <a:rPr lang="de-CH" sz="2000" dirty="0" smtClean="0"/>
                  <a:t> </a:t>
                </a:r>
                <a:r>
                  <a:rPr lang="de-CH" sz="2000" dirty="0" err="1" smtClean="0"/>
                  <a:t>with</a:t>
                </a:r>
                <a:r>
                  <a:rPr lang="de-CH" sz="2000" dirty="0" smtClean="0"/>
                  <a:t> </a:t>
                </a:r>
                <a:r>
                  <a:rPr lang="de-CH" sz="2000" dirty="0" err="1" smtClean="0"/>
                  <a:t>analytical</a:t>
                </a:r>
                <a:r>
                  <a:rPr lang="de-CH" sz="2000" dirty="0" smtClean="0"/>
                  <a:t> update </a:t>
                </a:r>
                <a:r>
                  <a:rPr lang="de-CH" sz="2000" dirty="0" err="1" smtClean="0"/>
                  <a:t>equations</a:t>
                </a:r>
                <a:endParaRPr lang="de-CH" sz="2000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2" t="-674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 bwMode="auto">
          <a:xfrm>
            <a:off x="771525" y="5604058"/>
            <a:ext cx="8763000" cy="83801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rgbClr val="003366"/>
                </a:solidFill>
              </a:rPr>
              <a:t>linear DCM in time domain → Bayesian GLM in frequency domain</a:t>
            </a:r>
            <a:endParaRPr lang="de-CH" sz="20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4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Regression DCM</a:t>
            </a:r>
            <a:endParaRPr lang="de-CH" sz="2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9917" y="4800560"/>
            <a:ext cx="20056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800" b="0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66 </a:t>
            </a:r>
            <a:r>
              <a:rPr lang="de-CH" sz="1800" b="0" kern="0" dirty="0" err="1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areas</a:t>
            </a:r>
            <a:endParaRPr lang="de-CH" sz="1800" b="0" kern="0" dirty="0" smtClean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de-CH" sz="1800" b="0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300 </a:t>
            </a:r>
            <a:r>
              <a:rPr lang="de-CH" sz="1800" b="0" kern="0" dirty="0" err="1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parameters</a:t>
            </a:r>
            <a:endParaRPr lang="de-CH" sz="1800" b="0" kern="0" dirty="0" smtClean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de-CH" sz="1800" b="0" kern="0" dirty="0" err="1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compute</a:t>
            </a:r>
            <a:r>
              <a:rPr lang="de-CH" sz="1800" b="0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time: 3 s</a:t>
            </a:r>
            <a:endParaRPr lang="de-CH" sz="1800" b="0" kern="0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97082" y="1918176"/>
            <a:ext cx="7292835" cy="2882384"/>
            <a:chOff x="1801299" y="2131307"/>
            <a:chExt cx="7292835" cy="28823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b="49848"/>
            <a:stretch/>
          </p:blipFill>
          <p:spPr>
            <a:xfrm>
              <a:off x="1894134" y="2188501"/>
              <a:ext cx="7200000" cy="282519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1801299" y="2131307"/>
              <a:ext cx="413370" cy="43313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CH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" name="Text Box 65"/>
          <p:cNvSpPr txBox="1">
            <a:spLocks noChangeArrowheads="1"/>
          </p:cNvSpPr>
          <p:nvPr/>
        </p:nvSpPr>
        <p:spPr bwMode="auto">
          <a:xfrm>
            <a:off x="7187468" y="6271040"/>
            <a:ext cx="326331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Frässle et </a:t>
            </a:r>
            <a:r>
              <a:rPr lang="en-GB" b="0" dirty="0">
                <a:solidFill>
                  <a:srgbClr val="000000"/>
                </a:solidFill>
                <a:latin typeface="Times New Roman" pitchFamily="18" charset="0"/>
              </a:rPr>
              <a:t>al</a:t>
            </a:r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. 2017, </a:t>
            </a:r>
            <a:r>
              <a:rPr lang="en-GB" b="0" i="1" dirty="0" err="1" smtClean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67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DCM </a:t>
            </a:r>
            <a:r>
              <a:rPr lang="de-CH" sz="28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</a:t>
            </a:r>
            <a:r>
              <a:rPr lang="de-CH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28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fMRI</a:t>
            </a:r>
            <a:r>
              <a:rPr lang="de-CH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28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using</a:t>
            </a:r>
            <a:r>
              <a:rPr lang="de-CH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 </a:t>
            </a:r>
            <a:r>
              <a:rPr lang="de-CH" sz="28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canonical</a:t>
            </a:r>
            <a:r>
              <a:rPr lang="de-CH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28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microcircuit</a:t>
            </a:r>
            <a:endParaRPr lang="de-CH" sz="2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Text Box 65"/>
          <p:cNvSpPr txBox="1">
            <a:spLocks noChangeArrowheads="1"/>
          </p:cNvSpPr>
          <p:nvPr/>
        </p:nvSpPr>
        <p:spPr bwMode="auto">
          <a:xfrm>
            <a:off x="434977" y="6306209"/>
            <a:ext cx="258518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Friston et </a:t>
            </a:r>
            <a:r>
              <a:rPr lang="en-GB" b="0" dirty="0">
                <a:solidFill>
                  <a:srgbClr val="000000"/>
                </a:solidFill>
                <a:latin typeface="Times New Roman" pitchFamily="18" charset="0"/>
              </a:rPr>
              <a:t>al</a:t>
            </a:r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. 2017, </a:t>
            </a:r>
            <a:r>
              <a:rPr lang="en-GB" b="0" i="1" dirty="0" err="1" smtClean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91" y="1257466"/>
            <a:ext cx="7077018" cy="458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/>
          <p:cNvSpPr>
            <a:spLocks noChangeArrowheads="1"/>
          </p:cNvSpPr>
          <p:nvPr/>
        </p:nvSpPr>
        <p:spPr bwMode="auto">
          <a:xfrm>
            <a:off x="769938" y="446088"/>
            <a:ext cx="874395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de-DE" sz="2800" dirty="0">
                <a:latin typeface="Arial Unicode MS" pitchFamily="34" charset="-128"/>
              </a:rPr>
              <a:t>Overview</a:t>
            </a:r>
          </a:p>
        </p:txBody>
      </p:sp>
      <p:sp>
        <p:nvSpPr>
          <p:cNvPr id="31747" name="Rectangle 11"/>
          <p:cNvSpPr>
            <a:spLocks noChangeArrowheads="1"/>
          </p:cNvSpPr>
          <p:nvPr/>
        </p:nvSpPr>
        <p:spPr bwMode="auto">
          <a:xfrm>
            <a:off x="822325" y="1781175"/>
            <a:ext cx="9136063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DCM: </a:t>
            </a: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recap</a:t>
            </a: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 of </a:t>
            </a: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some</a:t>
            </a: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basic</a:t>
            </a: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concepts</a:t>
            </a:r>
            <a:endParaRPr lang="de-DE" sz="2400" b="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Evolution </a:t>
            </a: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of</a:t>
            </a: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 DCM </a:t>
            </a: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for</a:t>
            </a: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fMRI</a:t>
            </a:r>
            <a:endParaRPr lang="de-DE" sz="2400" b="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Bayesian</a:t>
            </a: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DE" sz="2400" b="0" dirty="0" err="1">
                <a:solidFill>
                  <a:srgbClr val="000000"/>
                </a:solidFill>
                <a:latin typeface="Arial Unicode MS" pitchFamily="34" charset="-128"/>
              </a:rPr>
              <a:t>model</a:t>
            </a:r>
            <a:r>
              <a:rPr lang="de-DE" sz="2400" b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DE" sz="2400" b="0" dirty="0" err="1">
                <a:solidFill>
                  <a:srgbClr val="000000"/>
                </a:solidFill>
                <a:latin typeface="Arial Unicode MS" pitchFamily="34" charset="-128"/>
              </a:rPr>
              <a:t>selection</a:t>
            </a:r>
            <a:r>
              <a:rPr lang="de-DE" sz="2400" b="0" dirty="0">
                <a:solidFill>
                  <a:srgbClr val="000000"/>
                </a:solidFill>
                <a:latin typeface="Arial Unicode MS" pitchFamily="34" charset="-128"/>
              </a:rPr>
              <a:t> (BMS) </a:t>
            </a: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Translational</a:t>
            </a: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Neuromodeling</a:t>
            </a:r>
            <a:endParaRPr lang="de-DE" sz="2400" b="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5897" y="5328884"/>
            <a:ext cx="4839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800" b="0" dirty="0" err="1" smtClean="0"/>
              <a:t>With</a:t>
            </a:r>
            <a:r>
              <a:rPr lang="de-CH" sz="1800" b="0" dirty="0" smtClean="0"/>
              <a:t> </a:t>
            </a:r>
            <a:r>
              <a:rPr lang="de-CH" sz="1800" b="0" dirty="0" err="1" smtClean="0"/>
              <a:t>many</a:t>
            </a:r>
            <a:r>
              <a:rPr lang="de-CH" sz="1800" b="0" dirty="0" smtClean="0"/>
              <a:t> </a:t>
            </a:r>
            <a:r>
              <a:rPr lang="de-CH" sz="1800" b="0" dirty="0" err="1" smtClean="0"/>
              <a:t>thanks</a:t>
            </a:r>
            <a:r>
              <a:rPr lang="de-CH" sz="1800" b="0" dirty="0" smtClean="0"/>
              <a:t> </a:t>
            </a:r>
            <a:r>
              <a:rPr lang="de-CH" sz="1800" b="0" dirty="0" err="1" smtClean="0"/>
              <a:t>for</a:t>
            </a:r>
            <a:r>
              <a:rPr lang="de-CH" sz="1800" b="0" dirty="0" smtClean="0"/>
              <a:t> </a:t>
            </a:r>
            <a:r>
              <a:rPr lang="de-CH" sz="1800" b="0" dirty="0" err="1" smtClean="0"/>
              <a:t>slides</a:t>
            </a:r>
            <a:r>
              <a:rPr lang="de-CH" sz="1800" b="0" dirty="0" smtClean="0"/>
              <a:t> </a:t>
            </a:r>
            <a:r>
              <a:rPr lang="de-CH" sz="1800" b="0" dirty="0" err="1" smtClean="0"/>
              <a:t>to</a:t>
            </a:r>
            <a:r>
              <a:rPr lang="de-CH" sz="1800" b="0" dirty="0" smtClean="0"/>
              <a:t> Peter Zeidman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DCM </a:t>
            </a:r>
            <a:r>
              <a:rPr lang="de-CH" sz="28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</a:t>
            </a:r>
            <a:r>
              <a:rPr lang="de-CH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28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fMRI</a:t>
            </a:r>
            <a:r>
              <a:rPr lang="de-CH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28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using</a:t>
            </a:r>
            <a:r>
              <a:rPr lang="de-CH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 </a:t>
            </a:r>
            <a:r>
              <a:rPr lang="de-CH" sz="28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canonical</a:t>
            </a:r>
            <a:r>
              <a:rPr lang="de-CH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28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microcircuit</a:t>
            </a:r>
            <a:endParaRPr lang="de-CH" sz="2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Text Box 65"/>
          <p:cNvSpPr txBox="1">
            <a:spLocks noChangeArrowheads="1"/>
          </p:cNvSpPr>
          <p:nvPr/>
        </p:nvSpPr>
        <p:spPr bwMode="auto">
          <a:xfrm>
            <a:off x="434977" y="6306209"/>
            <a:ext cx="258518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Friston et </a:t>
            </a:r>
            <a:r>
              <a:rPr lang="en-GB" b="0" dirty="0">
                <a:solidFill>
                  <a:srgbClr val="000000"/>
                </a:solidFill>
                <a:latin typeface="Times New Roman" pitchFamily="18" charset="0"/>
              </a:rPr>
              <a:t>al</a:t>
            </a:r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. 2017, </a:t>
            </a:r>
            <a:r>
              <a:rPr lang="en-GB" b="0" i="1" dirty="0" err="1" smtClean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648" y="1990164"/>
            <a:ext cx="5741688" cy="339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7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Multimodal fusion</a:t>
            </a:r>
            <a:endParaRPr lang="de-CH" sz="2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49" y="1250576"/>
            <a:ext cx="2329703" cy="4875587"/>
          </a:xfrm>
        </p:spPr>
        <p:txBody>
          <a:bodyPr/>
          <a:lstStyle/>
          <a:p>
            <a:r>
              <a:rPr lang="en-U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possible strategy:</a:t>
            </a:r>
          </a:p>
          <a:p>
            <a:pPr>
              <a:spcBef>
                <a:spcPts val="1200"/>
              </a:spcBef>
            </a:pPr>
            <a:r>
              <a:rPr lang="en-U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standard SPM of fMRI to detect local activations</a:t>
            </a:r>
          </a:p>
          <a:p>
            <a:pPr>
              <a:spcBef>
                <a:spcPts val="1200"/>
              </a:spcBef>
            </a:pPr>
            <a:r>
              <a:rPr lang="en-U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use activations as spatial priors for inferring neuronal parameters from EEG</a:t>
            </a:r>
          </a:p>
          <a:p>
            <a:pPr>
              <a:spcBef>
                <a:spcPts val="1200"/>
              </a:spcBef>
            </a:pPr>
            <a:r>
              <a:rPr lang="en-U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then fix these estimates and infer hemodynamic parameters</a:t>
            </a:r>
            <a:endParaRPr lang="de-CH" sz="1800" dirty="0"/>
          </a:p>
        </p:txBody>
      </p:sp>
      <p:sp>
        <p:nvSpPr>
          <p:cNvPr id="9" name="Text Box 65"/>
          <p:cNvSpPr txBox="1">
            <a:spLocks noChangeArrowheads="1"/>
          </p:cNvSpPr>
          <p:nvPr/>
        </p:nvSpPr>
        <p:spPr bwMode="auto">
          <a:xfrm>
            <a:off x="434977" y="6306209"/>
            <a:ext cx="258518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Friston et </a:t>
            </a:r>
            <a:r>
              <a:rPr lang="en-GB" b="0" dirty="0">
                <a:solidFill>
                  <a:srgbClr val="000000"/>
                </a:solidFill>
                <a:latin typeface="Times New Roman" pitchFamily="18" charset="0"/>
              </a:rPr>
              <a:t>al</a:t>
            </a:r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. 2017, </a:t>
            </a:r>
            <a:r>
              <a:rPr lang="en-GB" b="0" i="1" dirty="0" err="1" smtClean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112" y="1522471"/>
            <a:ext cx="7341863" cy="421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/>
          <p:cNvSpPr>
            <a:spLocks noChangeArrowheads="1"/>
          </p:cNvSpPr>
          <p:nvPr/>
        </p:nvSpPr>
        <p:spPr bwMode="auto">
          <a:xfrm>
            <a:off x="769938" y="446088"/>
            <a:ext cx="874395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de-DE" sz="2800" dirty="0">
                <a:solidFill>
                  <a:srgbClr val="000000"/>
                </a:solidFill>
                <a:latin typeface="Arial Unicode MS" pitchFamily="34" charset="-128"/>
              </a:rPr>
              <a:t>Overview</a:t>
            </a:r>
          </a:p>
        </p:txBody>
      </p:sp>
      <p:sp>
        <p:nvSpPr>
          <p:cNvPr id="31747" name="Rectangle 11"/>
          <p:cNvSpPr>
            <a:spLocks noChangeArrowheads="1"/>
          </p:cNvSpPr>
          <p:nvPr/>
        </p:nvSpPr>
        <p:spPr bwMode="auto">
          <a:xfrm>
            <a:off x="822325" y="1781175"/>
            <a:ext cx="9136063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DCM: </a:t>
            </a: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basic</a:t>
            </a: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concepts</a:t>
            </a:r>
            <a:endParaRPr lang="de-DE" sz="2400" b="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Evolution </a:t>
            </a: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of</a:t>
            </a: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 DCM </a:t>
            </a: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for</a:t>
            </a: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fMRI</a:t>
            </a:r>
            <a:endParaRPr lang="de-DE" sz="2400" b="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Bayesian</a:t>
            </a: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DE" sz="2400" b="0" dirty="0" err="1">
                <a:solidFill>
                  <a:srgbClr val="000000"/>
                </a:solidFill>
                <a:latin typeface="Arial Unicode MS" pitchFamily="34" charset="-128"/>
              </a:rPr>
              <a:t>model</a:t>
            </a:r>
            <a:r>
              <a:rPr lang="de-DE" sz="2400" b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DE" sz="2400" b="0" dirty="0" err="1">
                <a:solidFill>
                  <a:srgbClr val="000000"/>
                </a:solidFill>
                <a:latin typeface="Arial Unicode MS" pitchFamily="34" charset="-128"/>
              </a:rPr>
              <a:t>selection</a:t>
            </a:r>
            <a:r>
              <a:rPr lang="de-DE" sz="2400" b="0" dirty="0">
                <a:solidFill>
                  <a:srgbClr val="000000"/>
                </a:solidFill>
                <a:latin typeface="Arial Unicode MS" pitchFamily="34" charset="-128"/>
              </a:rPr>
              <a:t> (BMS) </a:t>
            </a: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Translational</a:t>
            </a: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 Neuromodeling</a:t>
            </a:r>
            <a:endParaRPr lang="de-DE" sz="2400" b="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412108" name="Rectangle 12"/>
          <p:cNvSpPr>
            <a:spLocks noChangeArrowheads="1"/>
          </p:cNvSpPr>
          <p:nvPr/>
        </p:nvSpPr>
        <p:spPr bwMode="auto">
          <a:xfrm>
            <a:off x="741363" y="3176177"/>
            <a:ext cx="9001125" cy="565150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9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Generative models &amp; model selection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200"/>
              </a:spcBef>
              <a:defRPr/>
            </a:pPr>
            <a:r>
              <a:rPr lang="de-CH" sz="2400" dirty="0" smtClean="0"/>
              <a:t>any DCM = a particular generative model of how the data (may) have been caused</a:t>
            </a:r>
          </a:p>
          <a:p>
            <a:pPr lvl="0">
              <a:spcBef>
                <a:spcPts val="2400"/>
              </a:spcBef>
              <a:defRPr/>
            </a:pPr>
            <a:r>
              <a:rPr lang="de-CH" sz="2400" dirty="0" smtClean="0"/>
              <a:t>generative </a:t>
            </a:r>
            <a:r>
              <a:rPr lang="de-CH" sz="2400" dirty="0" err="1" smtClean="0"/>
              <a:t>modelling</a:t>
            </a:r>
            <a:r>
              <a:rPr lang="de-CH" sz="2400" dirty="0" smtClean="0"/>
              <a:t>:  </a:t>
            </a:r>
            <a:r>
              <a:rPr lang="de-CH" sz="2400" dirty="0" err="1" smtClean="0"/>
              <a:t>comparing</a:t>
            </a:r>
            <a:r>
              <a:rPr lang="de-CH" sz="2400" dirty="0" smtClean="0"/>
              <a:t> competing hypotheses about the mechanisms </a:t>
            </a:r>
            <a:r>
              <a:rPr lang="de-CH" sz="2400" dirty="0" err="1" smtClean="0"/>
              <a:t>underlying</a:t>
            </a:r>
            <a:r>
              <a:rPr lang="de-CH" sz="2400" dirty="0" smtClean="0"/>
              <a:t> </a:t>
            </a:r>
            <a:r>
              <a:rPr lang="de-CH" sz="2400" dirty="0" err="1" smtClean="0"/>
              <a:t>observed</a:t>
            </a:r>
            <a:r>
              <a:rPr lang="de-CH" sz="2400" dirty="0" smtClean="0"/>
              <a:t> </a:t>
            </a:r>
            <a:r>
              <a:rPr lang="de-CH" sz="2400" dirty="0" err="1" smtClean="0"/>
              <a:t>data</a:t>
            </a:r>
            <a:endParaRPr lang="de-CH" sz="2400" dirty="0" smtClean="0"/>
          </a:p>
          <a:p>
            <a:pPr marL="800100" lvl="1" indent="-342900">
              <a:spcBef>
                <a:spcPts val="1200"/>
              </a:spcBef>
              <a:buFont typeface="Symbol" pitchFamily="18" charset="2"/>
              <a:buChar char=""/>
              <a:defRPr/>
            </a:pPr>
            <a:r>
              <a:rPr lang="de-CH" sz="2400" dirty="0" smtClean="0"/>
              <a:t>a priori </a:t>
            </a:r>
            <a:r>
              <a:rPr lang="de-CH" sz="2400" dirty="0" err="1" smtClean="0"/>
              <a:t>definition</a:t>
            </a:r>
            <a:r>
              <a:rPr lang="de-CH" sz="2400" dirty="0" smtClean="0"/>
              <a:t> </a:t>
            </a:r>
            <a:r>
              <a:rPr lang="de-CH" sz="2400" dirty="0" err="1" smtClean="0"/>
              <a:t>of</a:t>
            </a:r>
            <a:r>
              <a:rPr lang="de-CH" sz="2400" dirty="0" smtClean="0"/>
              <a:t> </a:t>
            </a:r>
            <a:r>
              <a:rPr lang="de-CH" sz="2400" dirty="0" err="1" smtClean="0"/>
              <a:t>hypothesis</a:t>
            </a:r>
            <a:r>
              <a:rPr lang="de-CH" sz="2400" dirty="0" smtClean="0"/>
              <a:t> </a:t>
            </a:r>
            <a:r>
              <a:rPr lang="de-CH" sz="2400" dirty="0" err="1" smtClean="0"/>
              <a:t>set</a:t>
            </a:r>
            <a:r>
              <a:rPr lang="de-CH" sz="2400" dirty="0" smtClean="0"/>
              <a:t> (</a:t>
            </a:r>
            <a:r>
              <a:rPr lang="de-CH" sz="2400" dirty="0" err="1" smtClean="0"/>
              <a:t>model</a:t>
            </a:r>
            <a:r>
              <a:rPr lang="de-CH" sz="2400" dirty="0" smtClean="0"/>
              <a:t> </a:t>
            </a:r>
            <a:r>
              <a:rPr lang="de-CH" sz="2400" dirty="0" err="1" smtClean="0"/>
              <a:t>space</a:t>
            </a:r>
            <a:r>
              <a:rPr lang="de-CH" sz="2400" dirty="0" smtClean="0"/>
              <a:t>) </a:t>
            </a:r>
            <a:r>
              <a:rPr lang="de-CH" sz="2400" dirty="0" err="1" smtClean="0"/>
              <a:t>is</a:t>
            </a:r>
            <a:r>
              <a:rPr lang="de-CH" sz="2400" dirty="0" smtClean="0"/>
              <a:t> </a:t>
            </a:r>
            <a:r>
              <a:rPr lang="de-CH" sz="2400" dirty="0" err="1" smtClean="0"/>
              <a:t>crucial</a:t>
            </a:r>
            <a:endParaRPr lang="de-CH" sz="2400" dirty="0" smtClean="0"/>
          </a:p>
          <a:p>
            <a:pPr marL="800100" lvl="1" indent="-342900">
              <a:spcBef>
                <a:spcPts val="1200"/>
              </a:spcBef>
              <a:buFont typeface="Symbol" pitchFamily="18" charset="2"/>
              <a:buChar char=""/>
              <a:defRPr/>
            </a:pPr>
            <a:r>
              <a:rPr lang="de-CH" sz="2400" dirty="0" err="1" smtClean="0"/>
              <a:t>determine</a:t>
            </a:r>
            <a:r>
              <a:rPr lang="de-CH" sz="2400" dirty="0" smtClean="0"/>
              <a:t> </a:t>
            </a:r>
            <a:r>
              <a:rPr lang="de-CH" sz="2400" dirty="0" err="1" smtClean="0"/>
              <a:t>the</a:t>
            </a:r>
            <a:r>
              <a:rPr lang="de-CH" sz="2400" dirty="0" smtClean="0"/>
              <a:t> </a:t>
            </a:r>
            <a:r>
              <a:rPr lang="de-CH" sz="2400" dirty="0" err="1" smtClean="0"/>
              <a:t>most</a:t>
            </a:r>
            <a:r>
              <a:rPr lang="de-CH" sz="2400" dirty="0" smtClean="0"/>
              <a:t> plausible </a:t>
            </a:r>
            <a:r>
              <a:rPr lang="de-CH" sz="2400" dirty="0" err="1" smtClean="0"/>
              <a:t>hypothesis</a:t>
            </a:r>
            <a:r>
              <a:rPr lang="de-CH" sz="2400" dirty="0" smtClean="0"/>
              <a:t> (</a:t>
            </a:r>
            <a:r>
              <a:rPr lang="de-CH" sz="2400" dirty="0" err="1" smtClean="0"/>
              <a:t>model</a:t>
            </a:r>
            <a:r>
              <a:rPr lang="de-CH" sz="2400" dirty="0" smtClean="0"/>
              <a:t>), </a:t>
            </a:r>
            <a:r>
              <a:rPr lang="de-CH" sz="2400" dirty="0" err="1" smtClean="0"/>
              <a:t>given</a:t>
            </a:r>
            <a:r>
              <a:rPr lang="de-CH" sz="2400" dirty="0" smtClean="0"/>
              <a:t> </a:t>
            </a:r>
            <a:r>
              <a:rPr lang="de-CH" sz="2400" dirty="0" err="1" smtClean="0"/>
              <a:t>the</a:t>
            </a:r>
            <a:r>
              <a:rPr lang="de-CH" sz="2400" dirty="0" smtClean="0"/>
              <a:t> </a:t>
            </a:r>
            <a:r>
              <a:rPr lang="de-CH" sz="2400" dirty="0" err="1" smtClean="0"/>
              <a:t>data</a:t>
            </a:r>
            <a:endParaRPr lang="de-CH" sz="2400" dirty="0" smtClean="0"/>
          </a:p>
          <a:p>
            <a:pPr lvl="0">
              <a:spcBef>
                <a:spcPts val="2400"/>
              </a:spcBef>
              <a:defRPr/>
            </a:pPr>
            <a:r>
              <a:rPr lang="de-CH" sz="2400" dirty="0" smtClean="0"/>
              <a:t>model selection </a:t>
            </a:r>
            <a:r>
              <a:rPr lang="de-CH" sz="2400" dirty="0" smtClean="0">
                <a:sym typeface="Symbol"/>
              </a:rPr>
              <a:t> model validation!</a:t>
            </a:r>
          </a:p>
          <a:p>
            <a:pPr marL="800100" lvl="1" indent="-342900">
              <a:spcBef>
                <a:spcPts val="1200"/>
              </a:spcBef>
              <a:buFont typeface="Symbol" pitchFamily="18" charset="2"/>
              <a:buChar char=""/>
              <a:defRPr/>
            </a:pPr>
            <a:r>
              <a:rPr lang="de-CH" sz="2400" dirty="0" smtClean="0">
                <a:sym typeface="Symbol"/>
              </a:rPr>
              <a:t>model validation requires external criteria (external to the measured data)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7758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630643"/>
              </p:ext>
            </p:extLst>
          </p:nvPr>
        </p:nvGraphicFramePr>
        <p:xfrm>
          <a:off x="449263" y="1959486"/>
          <a:ext cx="4398617" cy="65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" name="Equation" r:id="rId3" imgW="2108160" imgH="279360" progId="Equation.DSMT4">
                  <p:embed/>
                </p:oleObj>
              </mc:Choice>
              <mc:Fallback>
                <p:oleObj name="Equation" r:id="rId3" imgW="2108160" imgH="279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3" y="1959486"/>
                        <a:ext cx="4398617" cy="654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69888" y="1360089"/>
            <a:ext cx="38385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  <a:latin typeface="Arial Unicode MS" pitchFamily="34" charset="-128"/>
              </a:rPr>
              <a:t>Model evidence:</a:t>
            </a:r>
            <a:endParaRPr lang="en-US" sz="20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5402462" y="4953397"/>
            <a:ext cx="4148138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marL="176213" indent="-176213" eaLnBrk="0" hangingPunct="0">
              <a:spcBef>
                <a:spcPct val="50000"/>
              </a:spcBef>
            </a:pPr>
            <a:r>
              <a:rPr lang="en-GB" sz="2000" dirty="0">
                <a:solidFill>
                  <a:srgbClr val="000000"/>
                </a:solidFill>
                <a:latin typeface="Arial Unicode MS" pitchFamily="34" charset="-128"/>
              </a:rPr>
              <a:t>Various </a:t>
            </a:r>
            <a:r>
              <a:rPr lang="en-GB" sz="2000" dirty="0" smtClean="0">
                <a:solidFill>
                  <a:srgbClr val="000000"/>
                </a:solidFill>
                <a:latin typeface="Arial Unicode MS" pitchFamily="34" charset="-128"/>
              </a:rPr>
              <a:t>approximations to log evidence:</a:t>
            </a:r>
            <a:endParaRPr lang="en-GB" sz="20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176213" indent="-176213" eaLnBrk="0" hangingPunct="0">
              <a:spcBef>
                <a:spcPct val="20000"/>
              </a:spcBef>
              <a:buFontTx/>
              <a:buChar char="-"/>
            </a:pPr>
            <a:r>
              <a:rPr lang="en-GB" sz="2000" b="0" dirty="0">
                <a:solidFill>
                  <a:srgbClr val="000000"/>
                </a:solidFill>
                <a:latin typeface="Arial Unicode MS" pitchFamily="34" charset="-128"/>
              </a:rPr>
              <a:t>negative free energy, AIC, BIC</a:t>
            </a:r>
            <a:endParaRPr lang="en-US" sz="2000" b="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401442" y="301625"/>
            <a:ext cx="87439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800">
                <a:latin typeface="Arial Unicode MS" pitchFamily="34" charset="-128"/>
              </a:rPr>
              <a:t>Bayesian model selection (BMS)</a:t>
            </a:r>
            <a:endParaRPr lang="en-US" sz="2800">
              <a:latin typeface="Arial Unicode MS" pitchFamily="34" charset="-128"/>
            </a:endParaRP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500063" y="3336595"/>
            <a:ext cx="784225" cy="271462"/>
          </a:xfrm>
          <a:prstGeom prst="rightArrow">
            <a:avLst>
              <a:gd name="adj1" fmla="val 50000"/>
              <a:gd name="adj2" fmla="val 72222"/>
            </a:avLst>
          </a:prstGeom>
          <a:solidFill>
            <a:srgbClr val="3366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319213" y="3187370"/>
            <a:ext cx="3815495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/>
              <a:t>“If I randomly sampled from my prior and plugged the resulting value into the likelihood function, how close would the predicted data be – on average – to my observed data</a:t>
            </a:r>
            <a:r>
              <a:rPr lang="en-US" sz="2000" b="0" dirty="0" smtClean="0"/>
              <a:t>?”</a:t>
            </a:r>
            <a:endParaRPr lang="en-US" sz="2000" b="0" dirty="0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493713" y="5409658"/>
            <a:ext cx="785812" cy="271462"/>
          </a:xfrm>
          <a:prstGeom prst="rightArrow">
            <a:avLst>
              <a:gd name="adj1" fmla="val 50000"/>
              <a:gd name="adj2" fmla="val 72369"/>
            </a:avLst>
          </a:prstGeom>
          <a:solidFill>
            <a:srgbClr val="3366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312863" y="5308058"/>
            <a:ext cx="397131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b="0" dirty="0"/>
              <a:t>accounts for both accuracy and complexity of the model</a:t>
            </a:r>
            <a:endParaRPr lang="en-US" sz="2000" b="0" dirty="0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6113" y="1509314"/>
            <a:ext cx="3925887" cy="2532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6515100" y="3882627"/>
            <a:ext cx="2011363" cy="3365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possible datasets</a:t>
            </a:r>
            <a:endParaRPr lang="en-US" sz="1600" b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7732713" y="2955527"/>
            <a:ext cx="285750" cy="3365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</a:t>
            </a:r>
            <a:endParaRPr lang="en-US" sz="1600" b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 rot="10800000">
            <a:off x="5351463" y="2347514"/>
            <a:ext cx="428625" cy="728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0">
                <a:latin typeface="Trebuchet MS" pitchFamily="34" charset="0"/>
              </a:rPr>
              <a:t>p(y|m)</a:t>
            </a:r>
            <a:endParaRPr lang="en-US" sz="1600" b="0">
              <a:latin typeface="Trebuchet MS" pitchFamily="34" charset="0"/>
            </a:endParaRP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7896225" y="1437877"/>
            <a:ext cx="155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80000"/>
              </a:spcBef>
            </a:pPr>
            <a:r>
              <a:rPr lang="en-GB" dirty="0" err="1">
                <a:latin typeface="Arial Unicode MS" pitchFamily="34" charset="-128"/>
              </a:rPr>
              <a:t>Gharamani</a:t>
            </a:r>
            <a:r>
              <a:rPr lang="en-GB" dirty="0">
                <a:latin typeface="Arial Unicode MS" pitchFamily="34" charset="-128"/>
              </a:rPr>
              <a:t>, 2004</a:t>
            </a:r>
            <a:endParaRPr lang="de-DE" dirty="0">
              <a:latin typeface="Arial Unicode MS" pitchFamily="34" charset="-128"/>
            </a:endParaRP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4971456" y="6039249"/>
            <a:ext cx="50101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McKay 1992, </a:t>
            </a:r>
            <a:r>
              <a:rPr lang="en-GB" b="0" i="1" dirty="0" smtClean="0">
                <a:solidFill>
                  <a:srgbClr val="000000"/>
                </a:solidFill>
                <a:latin typeface="Times New Roman" pitchFamily="18" charset="0"/>
              </a:rPr>
              <a:t>Neural </a:t>
            </a:r>
            <a:r>
              <a:rPr lang="en-GB" b="0" i="1" dirty="0" err="1" smtClean="0">
                <a:solidFill>
                  <a:srgbClr val="000000"/>
                </a:solidFill>
                <a:latin typeface="Times New Roman" pitchFamily="18" charset="0"/>
              </a:rPr>
              <a:t>Comput</a:t>
            </a:r>
            <a:r>
              <a:rPr lang="en-GB" b="0" i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r" eaLnBrk="0" hangingPunct="0"/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Penny </a:t>
            </a:r>
            <a:r>
              <a:rPr lang="en-GB" b="0" dirty="0">
                <a:solidFill>
                  <a:srgbClr val="000000"/>
                </a:solidFill>
                <a:latin typeface="Times New Roman" pitchFamily="18" charset="0"/>
              </a:rPr>
              <a:t>et al. </a:t>
            </a:r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2004a, </a:t>
            </a:r>
            <a:r>
              <a:rPr lang="en-GB" b="0" i="1" dirty="0" err="1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r>
              <a:rPr lang="en-GB" b="0" i="1" dirty="0">
                <a:solidFill>
                  <a:srgbClr val="000000"/>
                </a:solidFill>
                <a:latin typeface="Times New Roman" pitchFamily="18" charset="0"/>
              </a:rPr>
              <a:t>    </a:t>
            </a:r>
            <a:endParaRPr lang="en-GB" b="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2914650"/>
            <a:ext cx="10287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845251" name="Object 3"/>
          <p:cNvGraphicFramePr>
            <a:graphicFrameLocks noChangeAspect="1"/>
          </p:cNvGraphicFramePr>
          <p:nvPr>
            <p:extLst/>
          </p:nvPr>
        </p:nvGraphicFramePr>
        <p:xfrm>
          <a:off x="4279900" y="4761318"/>
          <a:ext cx="364331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41" name="Equation" r:id="rId3" imgW="1562040" imgH="203040" progId="Equation.3">
                  <p:embed/>
                </p:oleObj>
              </mc:Choice>
              <mc:Fallback>
                <p:oleObj name="Equation" r:id="rId3" imgW="1562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4761318"/>
                        <a:ext cx="3643313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252" name="Text Box 4"/>
          <p:cNvSpPr txBox="1">
            <a:spLocks noChangeArrowheads="1"/>
          </p:cNvSpPr>
          <p:nvPr/>
        </p:nvSpPr>
        <p:spPr bwMode="auto">
          <a:xfrm>
            <a:off x="463550" y="1350986"/>
            <a:ext cx="25923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Logarithm is a monotonic function</a:t>
            </a:r>
            <a:endParaRPr lang="en-US" sz="2000" b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5253" name="Text Box 5"/>
          <p:cNvSpPr txBox="1">
            <a:spLocks noChangeArrowheads="1"/>
          </p:cNvSpPr>
          <p:nvPr/>
        </p:nvSpPr>
        <p:spPr bwMode="auto">
          <a:xfrm>
            <a:off x="4927600" y="1343049"/>
            <a:ext cx="49688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000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Maximizing log model evidence</a:t>
            </a:r>
          </a:p>
          <a:p>
            <a:pPr eaLnBrk="0" hangingPunct="0">
              <a:spcBef>
                <a:spcPct val="20000"/>
              </a:spcBef>
            </a:pPr>
            <a:r>
              <a:rPr lang="en-GB" sz="2000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Maximizing model evidence</a:t>
            </a:r>
            <a:endParaRPr lang="en-US" sz="2000" b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5254" name="AutoShape 6"/>
          <p:cNvSpPr>
            <a:spLocks noChangeArrowheads="1"/>
          </p:cNvSpPr>
          <p:nvPr/>
        </p:nvSpPr>
        <p:spPr bwMode="auto">
          <a:xfrm rot="16200000">
            <a:off x="3848100" y="1206524"/>
            <a:ext cx="287338" cy="1008062"/>
          </a:xfrm>
          <a:prstGeom prst="downArrow">
            <a:avLst>
              <a:gd name="adj1" fmla="val 50000"/>
              <a:gd name="adj2" fmla="val 87707"/>
            </a:avLst>
          </a:prstGeom>
          <a:solidFill>
            <a:srgbClr val="3366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845255" name="Object 7"/>
          <p:cNvGraphicFramePr>
            <a:graphicFrameLocks noChangeAspect="1"/>
          </p:cNvGraphicFramePr>
          <p:nvPr>
            <p:extLst/>
          </p:nvPr>
        </p:nvGraphicFramePr>
        <p:xfrm>
          <a:off x="1358900" y="2960579"/>
          <a:ext cx="6931025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42" name="Equation" r:id="rId5" imgW="2806560" imgH="431640" progId="Equation.3">
                  <p:embed/>
                </p:oleObj>
              </mc:Choice>
              <mc:Fallback>
                <p:oleObj name="Equation" r:id="rId5" imgW="2806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0" y="2960579"/>
                        <a:ext cx="6931025" cy="1004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257" name="Object 9"/>
          <p:cNvGraphicFramePr>
            <a:graphicFrameLocks noChangeAspect="1"/>
          </p:cNvGraphicFramePr>
          <p:nvPr>
            <p:extLst/>
          </p:nvPr>
        </p:nvGraphicFramePr>
        <p:xfrm>
          <a:off x="4279900" y="5255030"/>
          <a:ext cx="4497388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43" name="Equation" r:id="rId7" imgW="1930320" imgH="393480" progId="Equation.3">
                  <p:embed/>
                </p:oleObj>
              </mc:Choice>
              <mc:Fallback>
                <p:oleObj name="Equation" r:id="rId7" imgW="1930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5255030"/>
                        <a:ext cx="4497388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258" name="Text Box 10"/>
          <p:cNvSpPr txBox="1">
            <a:spLocks noChangeArrowheads="1"/>
          </p:cNvSpPr>
          <p:nvPr/>
        </p:nvSpPr>
        <p:spPr bwMode="auto">
          <a:xfrm>
            <a:off x="463550" y="4786718"/>
            <a:ext cx="77041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Akaike Information Criterion:</a:t>
            </a:r>
            <a:endParaRPr lang="en-US" sz="20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5259" name="Text Box 11"/>
          <p:cNvSpPr txBox="1">
            <a:spLocks noChangeArrowheads="1"/>
          </p:cNvSpPr>
          <p:nvPr/>
        </p:nvSpPr>
        <p:spPr bwMode="auto">
          <a:xfrm>
            <a:off x="463550" y="5507443"/>
            <a:ext cx="77041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Bayesian Information Criterion:</a:t>
            </a:r>
            <a:endParaRPr lang="en-US" sz="20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5260" name="Text Box 12"/>
          <p:cNvSpPr txBox="1">
            <a:spLocks noChangeArrowheads="1"/>
          </p:cNvSpPr>
          <p:nvPr/>
        </p:nvSpPr>
        <p:spPr bwMode="auto">
          <a:xfrm>
            <a:off x="469900" y="2539892"/>
            <a:ext cx="67167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Log model evidence = </a:t>
            </a:r>
            <a:r>
              <a:rPr lang="de-DE" sz="20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balance between fit and complexity</a:t>
            </a:r>
            <a:endParaRPr lang="en-US" sz="20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5261" name="Rectangle 13"/>
          <p:cNvSpPr>
            <a:spLocks noChangeArrowheads="1"/>
          </p:cNvSpPr>
          <p:nvPr/>
        </p:nvSpPr>
        <p:spPr bwMode="auto">
          <a:xfrm>
            <a:off x="7546975" y="6380163"/>
            <a:ext cx="24943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80000"/>
              </a:spcBef>
            </a:pPr>
            <a:r>
              <a:rPr lang="en-GB" b="0" dirty="0">
                <a:solidFill>
                  <a:srgbClr val="000000"/>
                </a:solidFill>
                <a:latin typeface="Times New Roman" pitchFamily="18" charset="0"/>
              </a:rPr>
              <a:t>Penny et al. </a:t>
            </a:r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2004a, </a:t>
            </a:r>
            <a:r>
              <a:rPr lang="en-GB" b="0" i="1" dirty="0" err="1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endParaRPr lang="de-DE" b="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479869" y="365125"/>
            <a:ext cx="758412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Approximations to the model evidence in DCM</a:t>
            </a:r>
            <a:endParaRPr lang="en-US" sz="28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5263" name="Oval 15"/>
          <p:cNvSpPr>
            <a:spLocks noChangeArrowheads="1"/>
          </p:cNvSpPr>
          <p:nvPr/>
        </p:nvSpPr>
        <p:spPr bwMode="auto">
          <a:xfrm>
            <a:off x="7566025" y="4753380"/>
            <a:ext cx="360363" cy="504825"/>
          </a:xfrm>
          <a:prstGeom prst="ellipse">
            <a:avLst/>
          </a:prstGeom>
          <a:noFill/>
          <a:ln w="28575" algn="ctr">
            <a:solidFill>
              <a:srgbClr val="336699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45264" name="Text Box 16"/>
          <p:cNvSpPr txBox="1">
            <a:spLocks noChangeArrowheads="1"/>
          </p:cNvSpPr>
          <p:nvPr/>
        </p:nvSpPr>
        <p:spPr bwMode="auto">
          <a:xfrm>
            <a:off x="8699500" y="3831043"/>
            <a:ext cx="13398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800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No. of </a:t>
            </a:r>
          </a:p>
          <a:p>
            <a:pPr eaLnBrk="0" hangingPunct="0"/>
            <a:r>
              <a:rPr lang="en-GB" sz="1800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parameters</a:t>
            </a:r>
            <a:endParaRPr lang="en-US" sz="1800" b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845265" name="AutoShape 17"/>
          <p:cNvCxnSpPr>
            <a:cxnSpLocks noChangeShapeType="1"/>
            <a:stCxn id="1845264" idx="1"/>
            <a:endCxn id="1845263" idx="0"/>
          </p:cNvCxnSpPr>
          <p:nvPr/>
        </p:nvCxnSpPr>
        <p:spPr bwMode="auto">
          <a:xfrm rot="10800000" flipV="1">
            <a:off x="7747000" y="4151718"/>
            <a:ext cx="952500" cy="587375"/>
          </a:xfrm>
          <a:prstGeom prst="curvedConnector2">
            <a:avLst/>
          </a:prstGeom>
          <a:noFill/>
          <a:ln w="28575">
            <a:solidFill>
              <a:srgbClr val="336699"/>
            </a:solidFill>
            <a:round/>
            <a:headEnd/>
            <a:tailEnd type="triangle" w="med" len="med"/>
          </a:ln>
        </p:spPr>
      </p:cxnSp>
      <p:sp>
        <p:nvSpPr>
          <p:cNvPr id="1845266" name="Text Box 18"/>
          <p:cNvSpPr txBox="1">
            <a:spLocks noChangeArrowheads="1"/>
          </p:cNvSpPr>
          <p:nvPr/>
        </p:nvSpPr>
        <p:spPr bwMode="auto">
          <a:xfrm>
            <a:off x="8718550" y="4700993"/>
            <a:ext cx="13017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800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No. of</a:t>
            </a:r>
          </a:p>
          <a:p>
            <a:pPr eaLnBrk="0" hangingPunct="0"/>
            <a:r>
              <a:rPr lang="en-GB" sz="1800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points</a:t>
            </a:r>
            <a:endParaRPr lang="en-US" sz="1800" b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5267" name="Oval 19"/>
          <p:cNvSpPr>
            <a:spLocks noChangeArrowheads="1"/>
          </p:cNvSpPr>
          <p:nvPr/>
        </p:nvSpPr>
        <p:spPr bwMode="auto">
          <a:xfrm>
            <a:off x="8383588" y="5439180"/>
            <a:ext cx="360362" cy="504825"/>
          </a:xfrm>
          <a:prstGeom prst="ellipse">
            <a:avLst/>
          </a:prstGeom>
          <a:noFill/>
          <a:ln w="28575" algn="ctr">
            <a:solidFill>
              <a:srgbClr val="336699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845268" name="AutoShape 20"/>
          <p:cNvCxnSpPr>
            <a:cxnSpLocks noChangeShapeType="1"/>
            <a:stCxn id="1845266" idx="1"/>
            <a:endCxn id="1845267" idx="0"/>
          </p:cNvCxnSpPr>
          <p:nvPr/>
        </p:nvCxnSpPr>
        <p:spPr bwMode="auto">
          <a:xfrm rot="10800000" flipV="1">
            <a:off x="8564563" y="5021668"/>
            <a:ext cx="153987" cy="403225"/>
          </a:xfrm>
          <a:prstGeom prst="curvedConnector2">
            <a:avLst/>
          </a:prstGeom>
          <a:noFill/>
          <a:ln w="28575">
            <a:solidFill>
              <a:srgbClr val="336699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92095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252" grpId="0"/>
      <p:bldP spid="1845253" grpId="0"/>
      <p:bldP spid="1845254" grpId="0" animBg="1"/>
      <p:bldP spid="1845258" grpId="0"/>
      <p:bldP spid="1845259" grpId="0"/>
      <p:bldP spid="1845260" grpId="0"/>
      <p:bldP spid="1845261" grpId="0"/>
      <p:bldP spid="1845263" grpId="0" animBg="1"/>
      <p:bldP spid="1845264" grpId="0"/>
      <p:bldP spid="1845266" grpId="0"/>
      <p:bldP spid="184526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103188"/>
            <a:ext cx="9258300" cy="1143000"/>
          </a:xfrm>
        </p:spPr>
        <p:txBody>
          <a:bodyPr/>
          <a:lstStyle/>
          <a:p>
            <a:pPr algn="l" eaLnBrk="1" hangingPunct="1"/>
            <a:r>
              <a:rPr lang="de-CH" sz="2800" b="1" dirty="0" smtClean="0">
                <a:latin typeface="Arial Unicode MS" pitchFamily="34" charset="-128"/>
              </a:rPr>
              <a:t>The (negative) free </a:t>
            </a:r>
            <a:r>
              <a:rPr lang="de-CH" sz="2800" b="1" dirty="0" err="1" smtClean="0">
                <a:latin typeface="Arial Unicode MS" pitchFamily="34" charset="-128"/>
              </a:rPr>
              <a:t>energy</a:t>
            </a:r>
            <a:r>
              <a:rPr lang="de-CH" sz="2800" b="1" dirty="0" smtClean="0">
                <a:latin typeface="Arial Unicode MS" pitchFamily="34" charset="-128"/>
              </a:rPr>
              <a:t> </a:t>
            </a:r>
            <a:r>
              <a:rPr lang="de-CH" sz="2800" b="1" dirty="0" err="1" smtClean="0">
                <a:latin typeface="Arial Unicode MS" pitchFamily="34" charset="-128"/>
              </a:rPr>
              <a:t>approximation</a:t>
            </a:r>
            <a:r>
              <a:rPr lang="de-CH" sz="2800" b="1" dirty="0" smtClean="0">
                <a:latin typeface="Arial Unicode MS" pitchFamily="34" charset="-128"/>
              </a:rPr>
              <a:t> </a:t>
            </a:r>
            <a:r>
              <a:rPr lang="de-CH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23" name="Object 5"/>
          <p:cNvGraphicFramePr>
            <a:graphicFrameLocks noChangeAspect="1"/>
          </p:cNvGraphicFramePr>
          <p:nvPr>
            <p:extLst/>
          </p:nvPr>
        </p:nvGraphicFramePr>
        <p:xfrm>
          <a:off x="747389" y="4298918"/>
          <a:ext cx="6545262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60" name="Equation" r:id="rId3" imgW="2641320" imgH="444240" progId="Equation.DSMT4">
                  <p:embed/>
                </p:oleObj>
              </mc:Choice>
              <mc:Fallback>
                <p:oleObj name="Equation" r:id="rId3" imgW="26413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389" y="4298918"/>
                        <a:ext cx="6545262" cy="123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Connector 33"/>
          <p:cNvCxnSpPr/>
          <p:nvPr/>
        </p:nvCxnSpPr>
        <p:spPr>
          <a:xfrm flipV="1">
            <a:off x="9266587" y="1555638"/>
            <a:ext cx="0" cy="797661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ysDot"/>
            <a:headEnd type="none" w="lg" len="lg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277433" y="1842123"/>
                <a:ext cx="798628" cy="320768"/>
              </a:xfrm>
              <a:prstGeom prst="rect">
                <a:avLst/>
              </a:prstGeom>
              <a:noFill/>
            </p:spPr>
            <p:txBody>
              <a:bodyPr wrap="square" tIns="0" rIns="0" bIns="36000" rtlCol="0" anchor="ctr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800" b="0" kern="0" smtClean="0">
                          <a:solidFill>
                            <a:srgbClr val="C00000"/>
                          </a:solidFill>
                          <a:latin typeface="Cambria Math"/>
                        </a:rPr>
                        <m:t>KL</m:t>
                      </m:r>
                      <m:r>
                        <a:rPr lang="en-GB" sz="1800" b="0" i="1" kern="0" smtClean="0">
                          <a:solidFill>
                            <a:srgbClr val="C00000"/>
                          </a:solidFill>
                          <a:latin typeface="Cambria Math"/>
                        </a:rPr>
                        <m:t>[</m:t>
                      </m:r>
                      <m:r>
                        <a:rPr lang="en-GB" sz="1800" b="0" i="1" kern="0" smtClean="0">
                          <a:solidFill>
                            <a:srgbClr val="C00000"/>
                          </a:solidFill>
                          <a:latin typeface="Cambria Math"/>
                        </a:rPr>
                        <m:t>𝑞</m:t>
                      </m:r>
                      <m:r>
                        <a:rPr lang="en-GB" sz="1800" b="0" i="1" kern="0" smtClean="0">
                          <a:solidFill>
                            <a:srgbClr val="C00000"/>
                          </a:solidFill>
                          <a:latin typeface="Cambria Math"/>
                        </a:rPr>
                        <m:t>|</m:t>
                      </m:r>
                      <m:d>
                        <m:dPr>
                          <m:begChr m:val="|"/>
                          <m:endChr m:val="]"/>
                          <m:ctrlPr>
                            <a:rPr lang="en-GB" sz="1800" b="0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kern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GB" sz="1800" b="0" kern="0" dirty="0" smtClean="0">
                  <a:solidFill>
                    <a:srgbClr val="C00000"/>
                  </a:solidFill>
                  <a:latin typeface="Georgia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433" y="1842123"/>
                <a:ext cx="798628" cy="320768"/>
              </a:xfrm>
              <a:prstGeom prst="rect">
                <a:avLst/>
              </a:prstGeom>
              <a:blipFill rotWithShape="1">
                <a:blip r:embed="rId5"/>
                <a:stretch>
                  <a:fillRect r="-16031" b="-22642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675179" y="1355211"/>
                <a:ext cx="9506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800" b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GB" sz="1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GB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de-CH" sz="1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|</m:t>
                              </m:r>
                              <m:r>
                                <a:rPr lang="de-CH" sz="1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1800" b="0" dirty="0">
                  <a:solidFill>
                    <a:prstClr val="black"/>
                  </a:solidFill>
                  <a:latin typeface="Georgia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179" y="1355211"/>
                <a:ext cx="950612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8333" b="-13115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/>
          <p:nvPr/>
        </p:nvCxnSpPr>
        <p:spPr>
          <a:xfrm flipV="1">
            <a:off x="8756040" y="2336423"/>
            <a:ext cx="630624" cy="0"/>
          </a:xfrm>
          <a:prstGeom prst="line">
            <a:avLst/>
          </a:prstGeom>
          <a:noFill/>
          <a:ln w="38100" cap="flat" cmpd="sng" algn="ctr">
            <a:solidFill>
              <a:srgbClr val="53548A">
                <a:lumMod val="60000"/>
                <a:lumOff val="40000"/>
              </a:srgbClr>
            </a:solidFill>
            <a:prstDash val="sysDot"/>
          </a:ln>
          <a:effectLst/>
        </p:spPr>
      </p:cxnSp>
      <p:cxnSp>
        <p:nvCxnSpPr>
          <p:cNvPr id="38" name="Straight Connector 37"/>
          <p:cNvCxnSpPr/>
          <p:nvPr/>
        </p:nvCxnSpPr>
        <p:spPr>
          <a:xfrm flipV="1">
            <a:off x="8740103" y="3668752"/>
            <a:ext cx="630624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9" name="Straight Connector 38"/>
          <p:cNvCxnSpPr/>
          <p:nvPr/>
        </p:nvCxnSpPr>
        <p:spPr>
          <a:xfrm flipV="1">
            <a:off x="8756040" y="1553109"/>
            <a:ext cx="630624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40" name="Straight Connector 39"/>
          <p:cNvCxnSpPr/>
          <p:nvPr/>
        </p:nvCxnSpPr>
        <p:spPr>
          <a:xfrm>
            <a:off x="8860962" y="2353298"/>
            <a:ext cx="0" cy="1325004"/>
          </a:xfrm>
          <a:prstGeom prst="line">
            <a:avLst/>
          </a:prstGeom>
          <a:noFill/>
          <a:ln w="38100" cap="flat" cmpd="sng" algn="ctr">
            <a:solidFill>
              <a:srgbClr val="53548A">
                <a:lumMod val="60000"/>
                <a:lumOff val="40000"/>
              </a:srgbClr>
            </a:solidFill>
            <a:prstDash val="sysDot"/>
            <a:headEnd type="triangle" w="lg" len="lg"/>
            <a:tailEnd type="non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819160" y="2118719"/>
                <a:ext cx="9506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GB" sz="1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GB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a:rPr lang="en-GB" sz="1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1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GB" sz="1800" b="0" dirty="0">
                  <a:solidFill>
                    <a:srgbClr val="0070C0"/>
                  </a:solidFill>
                  <a:latin typeface="Georgia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160" y="2118719"/>
                <a:ext cx="950612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736301" y="2344692"/>
          <a:ext cx="6382372" cy="78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61" name="Equation" r:id="rId8" imgW="2539800" imgH="279360" progId="Equation.DSMT4">
                  <p:embed/>
                </p:oleObj>
              </mc:Choice>
              <mc:Fallback>
                <p:oleObj name="Equation" r:id="rId8" imgW="25398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301" y="2344692"/>
                        <a:ext cx="6382372" cy="78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672442" y="3678302"/>
            <a:ext cx="593188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0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Like AIC/BIC, F </a:t>
            </a:r>
            <a:r>
              <a:rPr lang="de-CH" sz="2000" b="0" dirty="0" err="1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is</a:t>
            </a:r>
            <a:r>
              <a:rPr lang="de-CH" sz="2000" b="0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an </a:t>
            </a:r>
            <a:r>
              <a:rPr lang="de-CH" sz="2000" b="0" dirty="0" err="1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accuracy</a:t>
            </a:r>
            <a:r>
              <a:rPr lang="de-CH" sz="2000" b="0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de-DE" sz="2000" b="0" dirty="0" err="1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complexity</a:t>
            </a:r>
            <a:r>
              <a:rPr lang="de-DE" sz="2000" b="0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2000" b="0" dirty="0" err="1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tradeoff</a:t>
            </a:r>
            <a:r>
              <a:rPr lang="de-DE" sz="2000" b="0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2000" b="0" dirty="0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692322" y="1452597"/>
            <a:ext cx="629157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Neg. free energy is a lower bound on </a:t>
            </a:r>
            <a:r>
              <a:rPr lang="en-GB" sz="2000" b="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GB" sz="2000" b="0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og </a:t>
            </a:r>
            <a:r>
              <a:rPr lang="en-GB" sz="2000" b="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model </a:t>
            </a:r>
            <a:r>
              <a:rPr lang="en-GB" sz="2000" b="0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evidence:</a:t>
            </a:r>
            <a:endParaRPr lang="en-US" sz="2000" b="0" dirty="0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190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46038"/>
            <a:ext cx="9258300" cy="1143000"/>
          </a:xfrm>
        </p:spPr>
        <p:txBody>
          <a:bodyPr/>
          <a:lstStyle/>
          <a:p>
            <a:pPr algn="l" eaLnBrk="1" hangingPunct="1"/>
            <a:r>
              <a:rPr lang="de-CH" sz="2800" b="1" dirty="0" smtClean="0">
                <a:latin typeface="Arial Unicode MS" pitchFamily="34" charset="-128"/>
              </a:rPr>
              <a:t>The complexity term in </a:t>
            </a:r>
            <a:r>
              <a:rPr lang="de-CH" sz="2800" i="1" dirty="0" smtClean="0"/>
              <a:t>F</a:t>
            </a:r>
            <a:endParaRPr lang="en-US" sz="2800" i="1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138238"/>
            <a:ext cx="9258300" cy="5514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CH" sz="2400" dirty="0" smtClean="0"/>
              <a:t>In </a:t>
            </a:r>
            <a:r>
              <a:rPr lang="de-CH" sz="2400" dirty="0" err="1" smtClean="0"/>
              <a:t>contrast</a:t>
            </a:r>
            <a:r>
              <a:rPr lang="de-CH" sz="2400" dirty="0" smtClean="0"/>
              <a:t> </a:t>
            </a:r>
            <a:r>
              <a:rPr lang="de-CH" sz="2400" dirty="0" err="1" smtClean="0"/>
              <a:t>to</a:t>
            </a:r>
            <a:r>
              <a:rPr lang="de-CH" sz="2400" dirty="0" smtClean="0"/>
              <a:t> AIC &amp; BIC, </a:t>
            </a:r>
            <a:r>
              <a:rPr lang="de-CH" sz="2400" dirty="0" err="1" smtClean="0"/>
              <a:t>the</a:t>
            </a:r>
            <a:r>
              <a:rPr lang="de-CH" sz="2400" dirty="0" smtClean="0"/>
              <a:t> </a:t>
            </a:r>
            <a:r>
              <a:rPr lang="de-CH" sz="2400" dirty="0" err="1" smtClean="0"/>
              <a:t>complexity</a:t>
            </a:r>
            <a:r>
              <a:rPr lang="de-CH" sz="2400" dirty="0" smtClean="0"/>
              <a:t> </a:t>
            </a:r>
            <a:r>
              <a:rPr lang="de-CH" sz="2400" dirty="0" err="1" smtClean="0"/>
              <a:t>term</a:t>
            </a:r>
            <a:r>
              <a:rPr lang="de-CH" sz="2400" dirty="0" smtClean="0"/>
              <a:t> </a:t>
            </a:r>
            <a:r>
              <a:rPr lang="de-CH" sz="2400" dirty="0" err="1" smtClean="0"/>
              <a:t>of</a:t>
            </a:r>
            <a:r>
              <a:rPr lang="de-CH" sz="2400" dirty="0" smtClean="0"/>
              <a:t> </a:t>
            </a:r>
            <a:r>
              <a:rPr lang="de-CH" sz="2400" dirty="0" err="1" smtClean="0"/>
              <a:t>the</a:t>
            </a:r>
            <a:r>
              <a:rPr lang="de-CH" sz="2400" dirty="0" smtClean="0"/>
              <a:t> negative </a:t>
            </a:r>
            <a:r>
              <a:rPr lang="de-CH" sz="2400" dirty="0" err="1" smtClean="0"/>
              <a:t>free</a:t>
            </a:r>
            <a:r>
              <a:rPr lang="de-CH" sz="2400" dirty="0" smtClean="0"/>
              <a:t> </a:t>
            </a:r>
            <a:r>
              <a:rPr lang="de-CH" sz="2400" dirty="0" err="1" smtClean="0"/>
              <a:t>energy</a:t>
            </a:r>
            <a:r>
              <a:rPr lang="de-CH" sz="2400" dirty="0" smtClean="0"/>
              <a:t> </a:t>
            </a:r>
            <a:r>
              <a:rPr lang="de-CH" sz="2400" i="1" dirty="0" smtClean="0"/>
              <a:t>F</a:t>
            </a:r>
            <a:r>
              <a:rPr lang="de-CH" sz="2400" dirty="0" smtClean="0"/>
              <a:t> </a:t>
            </a:r>
            <a:r>
              <a:rPr lang="de-CH" sz="2400" dirty="0" err="1" smtClean="0"/>
              <a:t>accounts</a:t>
            </a:r>
            <a:r>
              <a:rPr lang="de-CH" sz="2400" dirty="0" smtClean="0"/>
              <a:t> </a:t>
            </a:r>
            <a:r>
              <a:rPr lang="de-CH" sz="2400" dirty="0" err="1" smtClean="0"/>
              <a:t>for</a:t>
            </a:r>
            <a:r>
              <a:rPr lang="de-CH" sz="2400" dirty="0" smtClean="0"/>
              <a:t> </a:t>
            </a:r>
            <a:r>
              <a:rPr lang="de-CH" sz="2400" dirty="0" err="1" smtClean="0"/>
              <a:t>parameter</a:t>
            </a:r>
            <a:r>
              <a:rPr lang="de-CH" sz="2400" dirty="0" smtClean="0"/>
              <a:t> </a:t>
            </a:r>
            <a:r>
              <a:rPr lang="de-CH" sz="2400" dirty="0" err="1" smtClean="0"/>
              <a:t>interdependencies</a:t>
            </a:r>
            <a:r>
              <a:rPr lang="de-CH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de-CH" sz="2400" dirty="0" smtClean="0"/>
          </a:p>
          <a:p>
            <a:pPr eaLnBrk="1" hangingPunct="1">
              <a:lnSpc>
                <a:spcPct val="90000"/>
              </a:lnSpc>
            </a:pPr>
            <a:endParaRPr lang="de-CH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CH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CH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CH" sz="2400" dirty="0" smtClean="0"/>
          </a:p>
          <a:p>
            <a:pPr eaLnBrk="1" hangingPunct="1">
              <a:lnSpc>
                <a:spcPct val="90000"/>
              </a:lnSpc>
            </a:pPr>
            <a:endParaRPr lang="de-CH" sz="2400" dirty="0" smtClean="0"/>
          </a:p>
          <a:p>
            <a:pPr eaLnBrk="1" hangingPunct="1">
              <a:lnSpc>
                <a:spcPct val="90000"/>
              </a:lnSpc>
            </a:pPr>
            <a:r>
              <a:rPr lang="de-CH" sz="2400" dirty="0" smtClean="0"/>
              <a:t>The </a:t>
            </a:r>
            <a:r>
              <a:rPr lang="de-CH" sz="2400" dirty="0" err="1" smtClean="0"/>
              <a:t>complexity</a:t>
            </a:r>
            <a:r>
              <a:rPr lang="de-CH" sz="2400" dirty="0" smtClean="0"/>
              <a:t> </a:t>
            </a:r>
            <a:r>
              <a:rPr lang="de-CH" sz="2400" dirty="0" err="1" smtClean="0"/>
              <a:t>term</a:t>
            </a:r>
            <a:r>
              <a:rPr lang="de-CH" sz="2400" dirty="0" smtClean="0"/>
              <a:t> </a:t>
            </a:r>
            <a:r>
              <a:rPr lang="de-CH" sz="2400" dirty="0" err="1" smtClean="0"/>
              <a:t>of</a:t>
            </a:r>
            <a:r>
              <a:rPr lang="de-CH" sz="2400" dirty="0" smtClean="0"/>
              <a:t> </a:t>
            </a:r>
            <a:r>
              <a:rPr lang="de-CH" sz="2400" i="1" dirty="0" smtClean="0"/>
              <a:t>F</a:t>
            </a:r>
            <a:r>
              <a:rPr lang="de-CH" sz="2400" dirty="0" smtClean="0"/>
              <a:t> </a:t>
            </a:r>
            <a:r>
              <a:rPr lang="de-CH" sz="2400" dirty="0" err="1" smtClean="0"/>
              <a:t>is</a:t>
            </a:r>
            <a:r>
              <a:rPr lang="de-CH" sz="2400" dirty="0" smtClean="0"/>
              <a:t> </a:t>
            </a:r>
            <a:r>
              <a:rPr lang="de-CH" sz="2400" dirty="0" err="1" smtClean="0"/>
              <a:t>higher</a:t>
            </a:r>
            <a:endParaRPr lang="de-CH" sz="2400" dirty="0" smtClean="0"/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de-CH" sz="2000" dirty="0" err="1" smtClean="0"/>
              <a:t>the</a:t>
            </a:r>
            <a:r>
              <a:rPr lang="de-CH" sz="2000" dirty="0" smtClean="0"/>
              <a:t> </a:t>
            </a:r>
            <a:r>
              <a:rPr lang="de-CH" sz="2000" dirty="0" err="1" smtClean="0"/>
              <a:t>more</a:t>
            </a:r>
            <a:r>
              <a:rPr lang="de-CH" sz="2000" dirty="0" smtClean="0"/>
              <a:t> </a:t>
            </a:r>
            <a:r>
              <a:rPr lang="de-CH" sz="2000" dirty="0" err="1" smtClean="0"/>
              <a:t>independent</a:t>
            </a:r>
            <a:r>
              <a:rPr lang="de-CH" sz="2000" dirty="0" smtClean="0"/>
              <a:t> </a:t>
            </a:r>
            <a:r>
              <a:rPr lang="de-CH" sz="2000" dirty="0" err="1" smtClean="0"/>
              <a:t>the</a:t>
            </a:r>
            <a:r>
              <a:rPr lang="de-CH" sz="2000" dirty="0" smtClean="0"/>
              <a:t> </a:t>
            </a:r>
            <a:r>
              <a:rPr lang="de-CH" sz="2000" dirty="0" err="1" smtClean="0"/>
              <a:t>prior</a:t>
            </a:r>
            <a:r>
              <a:rPr lang="de-CH" sz="2000" dirty="0" smtClean="0"/>
              <a:t> </a:t>
            </a:r>
            <a:r>
              <a:rPr lang="de-CH" sz="2000" dirty="0" err="1" smtClean="0"/>
              <a:t>parameters</a:t>
            </a:r>
            <a:r>
              <a:rPr lang="de-CH" sz="2000" dirty="0" smtClean="0"/>
              <a:t> (</a:t>
            </a:r>
            <a:r>
              <a:rPr lang="de-CH" sz="2000" dirty="0" smtClean="0">
                <a:sym typeface="Symbol" pitchFamily="18" charset="2"/>
              </a:rPr>
              <a:t> </a:t>
            </a:r>
            <a:r>
              <a:rPr lang="de-CH" sz="2000" dirty="0" err="1" smtClean="0">
                <a:sym typeface="Symbol" pitchFamily="18" charset="2"/>
              </a:rPr>
              <a:t>effective</a:t>
            </a:r>
            <a:r>
              <a:rPr lang="de-CH" sz="2000" dirty="0" smtClean="0">
                <a:sym typeface="Symbol" pitchFamily="18" charset="2"/>
              </a:rPr>
              <a:t> DFs)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de-CH" sz="2000" dirty="0" err="1" smtClean="0"/>
              <a:t>the</a:t>
            </a:r>
            <a:r>
              <a:rPr lang="de-CH" sz="2000" dirty="0" smtClean="0"/>
              <a:t> </a:t>
            </a:r>
            <a:r>
              <a:rPr lang="de-CH" sz="2000" dirty="0" err="1" smtClean="0"/>
              <a:t>more</a:t>
            </a:r>
            <a:r>
              <a:rPr lang="de-CH" sz="2000" dirty="0" smtClean="0"/>
              <a:t> </a:t>
            </a:r>
            <a:r>
              <a:rPr lang="de-CH" sz="2000" dirty="0" err="1" smtClean="0"/>
              <a:t>dependent</a:t>
            </a:r>
            <a:r>
              <a:rPr lang="de-CH" sz="2000" dirty="0" smtClean="0"/>
              <a:t> </a:t>
            </a:r>
            <a:r>
              <a:rPr lang="de-CH" sz="2000" dirty="0" err="1" smtClean="0"/>
              <a:t>the</a:t>
            </a:r>
            <a:r>
              <a:rPr lang="de-CH" sz="2000" dirty="0" smtClean="0"/>
              <a:t> </a:t>
            </a:r>
            <a:r>
              <a:rPr lang="de-CH" sz="2000" dirty="0" err="1" smtClean="0"/>
              <a:t>posterior</a:t>
            </a:r>
            <a:r>
              <a:rPr lang="de-CH" sz="2000" dirty="0" smtClean="0"/>
              <a:t> </a:t>
            </a:r>
            <a:r>
              <a:rPr lang="de-CH" sz="2000" dirty="0" err="1" smtClean="0"/>
              <a:t>parameters</a:t>
            </a:r>
            <a:endParaRPr lang="de-CH" sz="2000" dirty="0" smtClean="0"/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de-CH" sz="2000" dirty="0" err="1" smtClean="0"/>
              <a:t>the</a:t>
            </a:r>
            <a:r>
              <a:rPr lang="de-CH" sz="2000" dirty="0" smtClean="0"/>
              <a:t> </a:t>
            </a:r>
            <a:r>
              <a:rPr lang="de-CH" sz="2000" dirty="0" err="1" smtClean="0"/>
              <a:t>more</a:t>
            </a:r>
            <a:r>
              <a:rPr lang="de-CH" sz="2000" dirty="0" smtClean="0"/>
              <a:t> </a:t>
            </a:r>
            <a:r>
              <a:rPr lang="de-CH" sz="2000" dirty="0" err="1" smtClean="0"/>
              <a:t>the</a:t>
            </a:r>
            <a:r>
              <a:rPr lang="de-CH" sz="2000" dirty="0" smtClean="0"/>
              <a:t> </a:t>
            </a:r>
            <a:r>
              <a:rPr lang="de-CH" sz="2000" dirty="0" err="1" smtClean="0"/>
              <a:t>posterior</a:t>
            </a:r>
            <a:r>
              <a:rPr lang="de-CH" sz="2000" dirty="0" smtClean="0"/>
              <a:t> </a:t>
            </a:r>
            <a:r>
              <a:rPr lang="de-CH" sz="2000" dirty="0" err="1" smtClean="0"/>
              <a:t>mean</a:t>
            </a:r>
            <a:r>
              <a:rPr lang="de-CH" sz="2000" dirty="0" smtClean="0"/>
              <a:t> </a:t>
            </a:r>
            <a:r>
              <a:rPr lang="de-CH" sz="2000" dirty="0" err="1" smtClean="0"/>
              <a:t>deviates</a:t>
            </a:r>
            <a:r>
              <a:rPr lang="de-CH" sz="2000" dirty="0" smtClean="0"/>
              <a:t> </a:t>
            </a:r>
            <a:r>
              <a:rPr lang="de-CH" sz="2000" dirty="0" err="1" smtClean="0"/>
              <a:t>from</a:t>
            </a:r>
            <a:r>
              <a:rPr lang="de-CH" sz="2000" dirty="0" smtClean="0"/>
              <a:t> </a:t>
            </a:r>
            <a:r>
              <a:rPr lang="de-CH" sz="2000" dirty="0" err="1" smtClean="0"/>
              <a:t>the</a:t>
            </a:r>
            <a:r>
              <a:rPr lang="de-CH" sz="2000" dirty="0" smtClean="0"/>
              <a:t> </a:t>
            </a:r>
            <a:r>
              <a:rPr lang="de-CH" sz="2000" dirty="0" err="1" smtClean="0"/>
              <a:t>prior</a:t>
            </a:r>
            <a:r>
              <a:rPr lang="de-CH" sz="2000" dirty="0" smtClean="0"/>
              <a:t> </a:t>
            </a:r>
            <a:r>
              <a:rPr lang="de-CH" sz="2000" dirty="0" err="1" smtClean="0"/>
              <a:t>mean</a:t>
            </a:r>
            <a:endParaRPr lang="de-CH" sz="2000" dirty="0" smtClean="0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0" y="0"/>
            <a:ext cx="10287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1201738" y="2265363"/>
          <a:ext cx="7815262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79" name="Equation" r:id="rId3" imgW="3047760" imgH="634680" progId="Equation.3">
                  <p:embed/>
                </p:oleObj>
              </mc:Choice>
              <mc:Fallback>
                <p:oleObj name="Equation" r:id="rId3" imgW="30477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2265363"/>
                        <a:ext cx="7815262" cy="161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1">
                              <a:blip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129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604363" y="405098"/>
            <a:ext cx="236314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dirty="0" err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Bayes</a:t>
            </a: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factors</a:t>
            </a:r>
            <a:endParaRPr lang="en-US" sz="28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846275" name="Object 3"/>
          <p:cNvGraphicFramePr>
            <a:graphicFrameLocks noChangeAspect="1"/>
          </p:cNvGraphicFramePr>
          <p:nvPr/>
        </p:nvGraphicFramePr>
        <p:xfrm>
          <a:off x="2401888" y="3776663"/>
          <a:ext cx="28924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10" name="Equation" r:id="rId3" imgW="965160" imgH="431640" progId="Equation.3">
                  <p:embed/>
                </p:oleObj>
              </mc:Choice>
              <mc:Fallback>
                <p:oleObj name="Equation" r:id="rId3" imgW="965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888" y="3776663"/>
                        <a:ext cx="2892425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6276" name="Text Box 4"/>
          <p:cNvSpPr txBox="1">
            <a:spLocks noChangeArrowheads="1"/>
          </p:cNvSpPr>
          <p:nvPr/>
        </p:nvSpPr>
        <p:spPr bwMode="auto">
          <a:xfrm>
            <a:off x="6296025" y="3500438"/>
            <a:ext cx="24590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positive value, [0;</a:t>
            </a:r>
            <a:r>
              <a:rPr lang="en-GB" sz="2000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[</a:t>
            </a:r>
          </a:p>
        </p:txBody>
      </p:sp>
      <p:sp>
        <p:nvSpPr>
          <p:cNvPr id="1846277" name="Text Box 5"/>
          <p:cNvSpPr txBox="1">
            <a:spLocks noChangeArrowheads="1"/>
          </p:cNvSpPr>
          <p:nvPr/>
        </p:nvSpPr>
        <p:spPr bwMode="auto">
          <a:xfrm>
            <a:off x="593725" y="2163763"/>
            <a:ext cx="90868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0">
                <a:solidFill>
                  <a:srgbClr val="000000"/>
                </a:solidFill>
              </a:rPr>
              <a:t>But: the log evidence is just some number – not very intuitive!</a:t>
            </a:r>
          </a:p>
        </p:txBody>
      </p:sp>
      <p:sp>
        <p:nvSpPr>
          <p:cNvPr id="1846278" name="Rectangle 6"/>
          <p:cNvSpPr>
            <a:spLocks noChangeArrowheads="1"/>
          </p:cNvSpPr>
          <p:nvPr/>
        </p:nvSpPr>
        <p:spPr bwMode="auto">
          <a:xfrm>
            <a:off x="593725" y="2822575"/>
            <a:ext cx="930275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0">
                <a:solidFill>
                  <a:srgbClr val="000000"/>
                </a:solidFill>
              </a:rPr>
              <a:t>A more intuitive interpretation of model comparisons is made possible by </a:t>
            </a:r>
            <a:r>
              <a:rPr lang="en-US" sz="2400" b="0">
                <a:solidFill>
                  <a:srgbClr val="000000"/>
                </a:solidFill>
                <a:cs typeface="Arial" charset="0"/>
              </a:rPr>
              <a:t>Bayes factors:</a:t>
            </a:r>
          </a:p>
        </p:txBody>
      </p:sp>
      <p:sp>
        <p:nvSpPr>
          <p:cNvPr id="1846279" name="Text Box 7"/>
          <p:cNvSpPr txBox="1">
            <a:spLocks noChangeArrowheads="1"/>
          </p:cNvSpPr>
          <p:nvPr/>
        </p:nvSpPr>
        <p:spPr bwMode="auto">
          <a:xfrm>
            <a:off x="593725" y="1147763"/>
            <a:ext cx="908685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0" dirty="0">
                <a:solidFill>
                  <a:srgbClr val="000000"/>
                </a:solidFill>
              </a:rPr>
              <a:t>To compare two models, we </a:t>
            </a:r>
            <a:r>
              <a:rPr lang="en-GB" sz="2400" b="0" dirty="0" smtClean="0">
                <a:solidFill>
                  <a:srgbClr val="000000"/>
                </a:solidFill>
              </a:rPr>
              <a:t>could just </a:t>
            </a:r>
            <a:r>
              <a:rPr lang="en-GB" sz="2400" b="0" dirty="0">
                <a:solidFill>
                  <a:srgbClr val="000000"/>
                </a:solidFill>
              </a:rPr>
              <a:t>compare their log evidences.</a:t>
            </a:r>
            <a:endParaRPr lang="en-US" sz="2400" b="0" dirty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1846280" name="Group 8"/>
          <p:cNvGraphicFramePr>
            <a:graphicFrameLocks noGrp="1"/>
          </p:cNvGraphicFramePr>
          <p:nvPr/>
        </p:nvGraphicFramePr>
        <p:xfrm>
          <a:off x="5886450" y="4867275"/>
          <a:ext cx="3663950" cy="1609972"/>
        </p:xfrm>
        <a:graphic>
          <a:graphicData uri="http://schemas.openxmlformats.org/drawingml/2006/table">
            <a:tbl>
              <a:tblPr/>
              <a:tblGrid>
                <a:gridCol w="1220788"/>
                <a:gridCol w="1222375"/>
                <a:gridCol w="1220787"/>
              </a:tblGrid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</a:t>
                      </a:r>
                      <a:r>
                        <a:rPr kumimoji="0" lang="en-GB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p(m</a:t>
                      </a:r>
                      <a:r>
                        <a:rPr kumimoji="0" lang="en-GB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|y)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Evidence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 to 3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50-75%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weak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to 20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75-95%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positive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 to 150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95-99%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strong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 150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 99%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Very strong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1846306" name="Rectangle 34"/>
          <p:cNvSpPr>
            <a:spLocks noChangeArrowheads="1"/>
          </p:cNvSpPr>
          <p:nvPr/>
        </p:nvSpPr>
        <p:spPr bwMode="auto">
          <a:xfrm>
            <a:off x="593725" y="5765800"/>
            <a:ext cx="93027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0">
                <a:solidFill>
                  <a:srgbClr val="000000"/>
                </a:solidFill>
              </a:rPr>
              <a:t>Kass &amp; Raftery classification:</a:t>
            </a:r>
            <a:endParaRPr lang="en-US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619125" y="6421438"/>
            <a:ext cx="31003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0">
                <a:solidFill>
                  <a:srgbClr val="000000"/>
                </a:solidFill>
                <a:latin typeface="Times New Roman" pitchFamily="18" charset="0"/>
              </a:rPr>
              <a:t>Kass &amp; Raftery 1995, </a:t>
            </a:r>
            <a:r>
              <a:rPr lang="en-GB" b="0" i="1">
                <a:solidFill>
                  <a:srgbClr val="000000"/>
                </a:solidFill>
                <a:latin typeface="Times New Roman" pitchFamily="18" charset="0"/>
              </a:rPr>
              <a:t>J. Am. Stat. Assoc.</a:t>
            </a:r>
            <a:endParaRPr lang="en-US" b="0" i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45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e-CH" sz="2800" b="1" dirty="0" smtClean="0">
                <a:latin typeface="Arial Unicode MS" pitchFamily="34" charset="-128"/>
              </a:rPr>
              <a:t>Fixed effects BMS at group level</a:t>
            </a:r>
            <a:endParaRPr lang="en-US" sz="2800" b="1" dirty="0" smtClean="0">
              <a:latin typeface="Arial Unicode MS" pitchFamily="34" charset="-128"/>
            </a:endParaRP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600200"/>
            <a:ext cx="9258300" cy="49244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CH" sz="2400" b="1" smtClean="0"/>
              <a:t>Group Bayes factor (GBF)</a:t>
            </a:r>
            <a:r>
              <a:rPr lang="de-CH" sz="2400" smtClean="0"/>
              <a:t> for 1...</a:t>
            </a:r>
            <a:r>
              <a:rPr lang="de-CH" sz="2400" i="1" smtClean="0"/>
              <a:t>K</a:t>
            </a:r>
            <a:r>
              <a:rPr lang="de-CH" sz="2400" smtClean="0"/>
              <a:t> subjects:</a:t>
            </a:r>
          </a:p>
          <a:p>
            <a:pPr eaLnBrk="1" hangingPunct="1">
              <a:spcBef>
                <a:spcPct val="400000"/>
              </a:spcBef>
              <a:buFontTx/>
              <a:buNone/>
            </a:pPr>
            <a:r>
              <a:rPr lang="de-CH" sz="2400" b="1" smtClean="0"/>
              <a:t>Average Bayes factor (ABF):</a:t>
            </a:r>
          </a:p>
          <a:p>
            <a:pPr eaLnBrk="1" hangingPunct="1">
              <a:spcBef>
                <a:spcPct val="350000"/>
              </a:spcBef>
              <a:buFontTx/>
              <a:buNone/>
            </a:pPr>
            <a:r>
              <a:rPr lang="de-CH" sz="2400" b="1" smtClean="0"/>
              <a:t>Problems:</a:t>
            </a:r>
          </a:p>
          <a:p>
            <a:pPr eaLnBrk="1" hangingPunct="1">
              <a:buFontTx/>
              <a:buChar char="-"/>
            </a:pPr>
            <a:r>
              <a:rPr lang="de-CH" sz="2400" smtClean="0"/>
              <a:t>blind with regard to group heterogeneity</a:t>
            </a:r>
          </a:p>
          <a:p>
            <a:pPr eaLnBrk="1" hangingPunct="1">
              <a:buFontTx/>
              <a:buChar char="-"/>
            </a:pPr>
            <a:r>
              <a:rPr lang="de-CH" sz="2400" smtClean="0"/>
              <a:t>sensitive to outliers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614488" y="2276475"/>
          <a:ext cx="2789237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42" name="Equation" r:id="rId3" imgW="1104840" imgH="342720" progId="Equation.3">
                  <p:embed/>
                </p:oleObj>
              </mc:Choice>
              <mc:Fallback>
                <p:oleObj name="Equation" r:id="rId3" imgW="11048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2276475"/>
                        <a:ext cx="2789237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1417638" y="3970338"/>
          <a:ext cx="3078162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43" name="Equation" r:id="rId5" imgW="1218960" imgH="393480" progId="Equation.DSMT4">
                  <p:embed/>
                </p:oleObj>
              </mc:Choice>
              <mc:Fallback>
                <p:oleObj name="Equation" r:id="rId5" imgW="1218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8" y="3970338"/>
                        <a:ext cx="3078162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7496175" y="6370736"/>
            <a:ext cx="258891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Stephan et al. 2007, </a:t>
            </a:r>
            <a:r>
              <a:rPr lang="en-GB" b="0" i="1" dirty="0" err="1" smtClean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endParaRPr lang="en-US" b="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96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2"/>
          <p:cNvSpPr txBox="1">
            <a:spLocks noChangeArrowheads="1"/>
          </p:cNvSpPr>
          <p:nvPr/>
        </p:nvSpPr>
        <p:spPr>
          <a:xfrm>
            <a:off x="771930" y="349461"/>
            <a:ext cx="92583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Dynamic causal </a:t>
            </a:r>
            <a:r>
              <a:rPr lang="en-GB" sz="280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modeling</a:t>
            </a: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(DCM)</a:t>
            </a:r>
            <a:endParaRPr lang="en-US" sz="28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548637" y="6378535"/>
            <a:ext cx="10045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de-DE" b="0" dirty="0" smtClean="0">
                <a:solidFill>
                  <a:srgbClr val="000000"/>
                </a:solidFill>
                <a:latin typeface="Times New Roman" pitchFamily="18" charset="0"/>
              </a:rPr>
              <a:t>Friston et al. 2003</a:t>
            </a:r>
            <a:r>
              <a:rPr lang="de-DE" b="0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de-DE" b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b="0" i="1" dirty="0" err="1" smtClean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9" t="16720" r="28446" b="16099"/>
          <a:stretch/>
        </p:blipFill>
        <p:spPr bwMode="auto">
          <a:xfrm>
            <a:off x="1005109" y="2067233"/>
            <a:ext cx="1545993" cy="126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2" name="Object 22"/>
          <p:cNvGraphicFramePr>
            <a:graphicFrameLocks noChangeAspect="1"/>
          </p:cNvGraphicFramePr>
          <p:nvPr>
            <p:extLst/>
          </p:nvPr>
        </p:nvGraphicFramePr>
        <p:xfrm>
          <a:off x="3690560" y="3324498"/>
          <a:ext cx="2824573" cy="2783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63" name="Image Photo Editor" r:id="rId5" imgW="5485714" imgH="5952381" progId="MSPhotoEd.3">
                  <p:embed/>
                </p:oleObj>
              </mc:Choice>
              <mc:Fallback>
                <p:oleObj name="Image Photo Editor" r:id="rId5" imgW="5485714" imgH="59523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560" y="3324498"/>
                        <a:ext cx="2824573" cy="27834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3" name="Group 72"/>
          <p:cNvGrpSpPr/>
          <p:nvPr/>
        </p:nvGrpSpPr>
        <p:grpSpPr>
          <a:xfrm>
            <a:off x="4369824" y="3940448"/>
            <a:ext cx="1473200" cy="734121"/>
            <a:chOff x="3673209" y="3999031"/>
            <a:chExt cx="1789307" cy="894038"/>
          </a:xfrm>
        </p:grpSpPr>
        <p:sp>
          <p:nvSpPr>
            <p:cNvPr id="74" name="Oval 23"/>
            <p:cNvSpPr>
              <a:spLocks noChangeArrowheads="1"/>
            </p:cNvSpPr>
            <p:nvPr/>
          </p:nvSpPr>
          <p:spPr bwMode="auto">
            <a:xfrm>
              <a:off x="5146409" y="4419719"/>
              <a:ext cx="316107" cy="31343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 sz="1800" b="0" kern="0" smtClean="0">
                <a:solidFill>
                  <a:sysClr val="windowText" lastClr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75" name="Oval 24"/>
            <p:cNvSpPr>
              <a:spLocks noChangeAspect="1" noChangeArrowheads="1"/>
            </p:cNvSpPr>
            <p:nvPr/>
          </p:nvSpPr>
          <p:spPr bwMode="auto">
            <a:xfrm>
              <a:off x="3673209" y="4340344"/>
              <a:ext cx="233303" cy="21129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rgbClr val="8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76" name="Oval 25"/>
            <p:cNvSpPr>
              <a:spLocks noChangeAspect="1" noChangeArrowheads="1"/>
            </p:cNvSpPr>
            <p:nvPr/>
          </p:nvSpPr>
          <p:spPr bwMode="auto">
            <a:xfrm>
              <a:off x="4676509" y="3999031"/>
              <a:ext cx="230368" cy="21129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 sz="1800" b="0" kern="0" smtClean="0">
                <a:solidFill>
                  <a:sysClr val="windowText" lastClr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77" name="Oval 26"/>
            <p:cNvSpPr>
              <a:spLocks noChangeAspect="1" noChangeArrowheads="1"/>
            </p:cNvSpPr>
            <p:nvPr/>
          </p:nvSpPr>
          <p:spPr bwMode="auto">
            <a:xfrm>
              <a:off x="4425684" y="4683244"/>
              <a:ext cx="231835" cy="2098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 sz="1800" b="0" kern="0" smtClean="0">
                <a:solidFill>
                  <a:sysClr val="windowText" lastClr="000000"/>
                </a:solidFill>
                <a:latin typeface="Arial"/>
                <a:cs typeface="Arial" pitchFamily="34" charset="0"/>
              </a:endParaRPr>
            </a:p>
          </p:txBody>
        </p:sp>
        <p:cxnSp>
          <p:nvCxnSpPr>
            <p:cNvPr id="78" name="AutoShape 27"/>
            <p:cNvCxnSpPr>
              <a:cxnSpLocks noChangeShapeType="1"/>
              <a:stCxn id="75" idx="6"/>
              <a:endCxn id="77" idx="0"/>
            </p:cNvCxnSpPr>
            <p:nvPr/>
          </p:nvCxnSpPr>
          <p:spPr bwMode="auto">
            <a:xfrm>
              <a:off x="3906512" y="4445991"/>
              <a:ext cx="635090" cy="237253"/>
            </a:xfrm>
            <a:prstGeom prst="curvedConnector2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AutoShape 28"/>
            <p:cNvCxnSpPr>
              <a:cxnSpLocks noChangeShapeType="1"/>
              <a:stCxn id="75" idx="7"/>
              <a:endCxn id="74" idx="2"/>
            </p:cNvCxnSpPr>
            <p:nvPr/>
          </p:nvCxnSpPr>
          <p:spPr bwMode="auto">
            <a:xfrm rot="16200000" flipH="1">
              <a:off x="4406802" y="3836830"/>
              <a:ext cx="205149" cy="1274063"/>
            </a:xfrm>
            <a:prstGeom prst="curvedConnector4">
              <a:avLst>
                <a:gd name="adj1" fmla="val -111431"/>
                <a:gd name="adj2" fmla="val 51341"/>
              </a:avLst>
            </a:prstGeom>
            <a:noFill/>
            <a:ln w="9525">
              <a:solidFill>
                <a:srgbClr val="3333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AutoShape 29"/>
            <p:cNvCxnSpPr>
              <a:cxnSpLocks noChangeShapeType="1"/>
              <a:stCxn id="77" idx="7"/>
              <a:endCxn id="76" idx="4"/>
            </p:cNvCxnSpPr>
            <p:nvPr/>
          </p:nvCxnSpPr>
          <p:spPr bwMode="auto">
            <a:xfrm rot="5400000" flipH="1" flipV="1">
              <a:off x="4455806" y="4378086"/>
              <a:ext cx="503648" cy="168125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3333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81" name="Object 38"/>
          <p:cNvGraphicFramePr>
            <a:graphicFrameLocks noChangeAspect="1"/>
          </p:cNvGraphicFramePr>
          <p:nvPr>
            <p:extLst/>
          </p:nvPr>
        </p:nvGraphicFramePr>
        <p:xfrm>
          <a:off x="7475388" y="5321753"/>
          <a:ext cx="21336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64" name="Equation" r:id="rId7" imgW="1180800" imgH="393480" progId="Equation.DSMT4">
                  <p:embed/>
                </p:oleObj>
              </mc:Choice>
              <mc:Fallback>
                <p:oleObj name="Equation" r:id="rId7" imgW="1180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5388" y="5321753"/>
                        <a:ext cx="2133600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39"/>
          <p:cNvGraphicFramePr>
            <a:graphicFrameLocks noChangeAspect="1"/>
          </p:cNvGraphicFramePr>
          <p:nvPr>
            <p:extLst/>
          </p:nvPr>
        </p:nvGraphicFramePr>
        <p:xfrm>
          <a:off x="928793" y="5508140"/>
          <a:ext cx="169862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65" name="Equation" r:id="rId9" imgW="939600" imgH="203040" progId="Equation.3">
                  <p:embed/>
                </p:oleObj>
              </mc:Choice>
              <mc:Fallback>
                <p:oleObj name="Equation" r:id="rId9" imgW="93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793" y="5508140"/>
                        <a:ext cx="1698625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Line 41"/>
          <p:cNvSpPr>
            <a:spLocks noChangeShapeType="1"/>
          </p:cNvSpPr>
          <p:nvPr/>
        </p:nvSpPr>
        <p:spPr bwMode="auto">
          <a:xfrm>
            <a:off x="2825185" y="3037161"/>
            <a:ext cx="1079500" cy="7921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 b="0" kern="0" smtClean="0">
              <a:solidFill>
                <a:sysClr val="windowText" lastClr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84" name="Line 42"/>
          <p:cNvSpPr>
            <a:spLocks noChangeShapeType="1"/>
          </p:cNvSpPr>
          <p:nvPr/>
        </p:nvSpPr>
        <p:spPr bwMode="auto">
          <a:xfrm>
            <a:off x="2680722" y="3253061"/>
            <a:ext cx="1079500" cy="792162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 b="0" kern="0" smtClean="0">
              <a:solidFill>
                <a:sysClr val="windowText" lastClr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85" name="Text Box 44"/>
          <p:cNvSpPr txBox="1">
            <a:spLocks noChangeArrowheads="1"/>
          </p:cNvSpPr>
          <p:nvPr/>
        </p:nvSpPr>
        <p:spPr bwMode="auto">
          <a:xfrm>
            <a:off x="7352388" y="3941277"/>
            <a:ext cx="237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79216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457200"/>
            <a:r>
              <a:rPr lang="en-GB" sz="1800" dirty="0" smtClean="0">
                <a:solidFill>
                  <a:srgbClr val="FF3300"/>
                </a:solidFill>
                <a:latin typeface="Arial"/>
                <a:cs typeface="Arial" pitchFamily="34" charset="0"/>
              </a:rPr>
              <a:t>Model inversion:</a:t>
            </a:r>
          </a:p>
          <a:p>
            <a:pPr algn="ctr" defTabSz="457200"/>
            <a:r>
              <a:rPr lang="en-GB" sz="1800" b="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Estimating neuronal mechanisms</a:t>
            </a:r>
            <a:endParaRPr lang="en-US" sz="1800" b="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975" y="2009285"/>
            <a:ext cx="1760426" cy="12600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7" name="Line 41"/>
          <p:cNvSpPr>
            <a:spLocks noChangeShapeType="1"/>
          </p:cNvSpPr>
          <p:nvPr/>
        </p:nvSpPr>
        <p:spPr bwMode="auto">
          <a:xfrm flipH="1">
            <a:off x="6351846" y="3040904"/>
            <a:ext cx="1079500" cy="7921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 b="0" kern="0" smtClean="0">
              <a:solidFill>
                <a:sysClr val="windowText" lastClr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88" name="Line 42"/>
          <p:cNvSpPr>
            <a:spLocks noChangeShapeType="1"/>
          </p:cNvSpPr>
          <p:nvPr/>
        </p:nvSpPr>
        <p:spPr bwMode="auto">
          <a:xfrm flipH="1">
            <a:off x="6503600" y="3243925"/>
            <a:ext cx="1079500" cy="792162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 b="0" kern="0" smtClean="0">
              <a:solidFill>
                <a:sysClr val="windowText" lastClr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89" name="Text Box 43"/>
          <p:cNvSpPr txBox="1">
            <a:spLocks noChangeArrowheads="1"/>
          </p:cNvSpPr>
          <p:nvPr/>
        </p:nvSpPr>
        <p:spPr bwMode="auto">
          <a:xfrm>
            <a:off x="997244" y="1501072"/>
            <a:ext cx="1561722" cy="39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79216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457200"/>
            <a:r>
              <a:rPr lang="en-GB" sz="20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EEG, MEG</a:t>
            </a:r>
            <a:endParaRPr lang="en-US" sz="200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90" name="Text Box 43"/>
          <p:cNvSpPr txBox="1">
            <a:spLocks noChangeArrowheads="1"/>
          </p:cNvSpPr>
          <p:nvPr/>
        </p:nvSpPr>
        <p:spPr bwMode="auto">
          <a:xfrm>
            <a:off x="8025117" y="1498924"/>
            <a:ext cx="10341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79216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457200"/>
            <a:r>
              <a:rPr lang="en-GB" sz="20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fMRI</a:t>
            </a:r>
            <a:endParaRPr lang="en-US" sz="200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91" name="Text Box 44"/>
          <p:cNvSpPr txBox="1">
            <a:spLocks noChangeArrowheads="1"/>
          </p:cNvSpPr>
          <p:nvPr/>
        </p:nvSpPr>
        <p:spPr bwMode="auto">
          <a:xfrm>
            <a:off x="585199" y="3966206"/>
            <a:ext cx="237927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79216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457200"/>
            <a:r>
              <a:rPr lang="en-GB" sz="1800" dirty="0" smtClean="0">
                <a:solidFill>
                  <a:srgbClr val="800000"/>
                </a:solidFill>
                <a:latin typeface="Arial"/>
                <a:cs typeface="Arial" pitchFamily="34" charset="0"/>
              </a:rPr>
              <a:t>Forward model:</a:t>
            </a:r>
          </a:p>
          <a:p>
            <a:pPr algn="ctr" defTabSz="457200"/>
            <a:r>
              <a:rPr lang="en-GB" sz="1800" b="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Predicting measured activity</a:t>
            </a:r>
            <a:endParaRPr lang="en-US" sz="1800" b="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93" name="Text Box 43"/>
          <p:cNvSpPr txBox="1">
            <a:spLocks noChangeArrowheads="1"/>
          </p:cNvSpPr>
          <p:nvPr/>
        </p:nvSpPr>
        <p:spPr bwMode="auto">
          <a:xfrm>
            <a:off x="4378516" y="1138685"/>
            <a:ext cx="157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79216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457200"/>
            <a:r>
              <a:rPr lang="en-GB" sz="2000" dirty="0" err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dwMRI</a:t>
            </a:r>
            <a:endParaRPr lang="en-US" sz="200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94" name="Line 42" title="jjjffff"/>
          <p:cNvSpPr>
            <a:spLocks noChangeShapeType="1"/>
          </p:cNvSpPr>
          <p:nvPr/>
        </p:nvSpPr>
        <p:spPr bwMode="auto">
          <a:xfrm flipH="1" flipV="1">
            <a:off x="6178280" y="2324346"/>
            <a:ext cx="1247370" cy="377520"/>
          </a:xfrm>
          <a:prstGeom prst="line">
            <a:avLst/>
          </a:prstGeom>
          <a:noFill/>
          <a:ln w="38100">
            <a:solidFill>
              <a:srgbClr val="800000"/>
            </a:solidFill>
            <a:prstDash val="sys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ArchUp">
              <a:avLst>
                <a:gd name="adj" fmla="val 11114234"/>
              </a:avLst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 b="0" kern="0" smtClean="0">
              <a:solidFill>
                <a:sysClr val="windowText" lastClr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95" name="Line 42"/>
          <p:cNvSpPr>
            <a:spLocks noChangeShapeType="1"/>
          </p:cNvSpPr>
          <p:nvPr/>
        </p:nvSpPr>
        <p:spPr bwMode="auto">
          <a:xfrm flipV="1">
            <a:off x="2823226" y="2325284"/>
            <a:ext cx="1291450" cy="376582"/>
          </a:xfrm>
          <a:prstGeom prst="line">
            <a:avLst/>
          </a:prstGeom>
          <a:noFill/>
          <a:ln w="38100">
            <a:solidFill>
              <a:srgbClr val="800000"/>
            </a:solidFill>
            <a:prstDash val="sys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 b="0" kern="0" smtClean="0">
              <a:solidFill>
                <a:sysClr val="windowText" lastClr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 rot="1020000">
            <a:off x="6040939" y="2183074"/>
            <a:ext cx="16001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1600" b="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structural priors</a:t>
            </a:r>
            <a:endParaRPr lang="en-US" sz="1600" b="0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 rot="20607764">
            <a:off x="2636907" y="2172362"/>
            <a:ext cx="16001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1600" b="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structural priors</a:t>
            </a:r>
            <a:endParaRPr lang="en-US" sz="1600" b="0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14989" y="1495354"/>
            <a:ext cx="1519237" cy="127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3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04850" y="4938713"/>
            <a:ext cx="2149475" cy="935037"/>
            <a:chOff x="431" y="2750"/>
            <a:chExt cx="1406" cy="589"/>
          </a:xfrm>
        </p:grpSpPr>
        <p:sp>
          <p:nvSpPr>
            <p:cNvPr id="2386947" name="Oval 3"/>
            <p:cNvSpPr>
              <a:spLocks noChangeArrowheads="1"/>
            </p:cNvSpPr>
            <p:nvPr/>
          </p:nvSpPr>
          <p:spPr bwMode="auto">
            <a:xfrm>
              <a:off x="431" y="2750"/>
              <a:ext cx="1406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2386948" name="Object 4"/>
            <p:cNvGraphicFramePr>
              <a:graphicFrameLocks noChangeAspect="1"/>
            </p:cNvGraphicFramePr>
            <p:nvPr/>
          </p:nvGraphicFramePr>
          <p:xfrm>
            <a:off x="565" y="2886"/>
            <a:ext cx="1136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28" name="Equation" r:id="rId4" imgW="901309" imgH="215806" progId="Equation.3">
                    <p:embed/>
                  </p:oleObj>
                </mc:Choice>
                <mc:Fallback>
                  <p:oleObj name="Equation" r:id="rId4" imgW="901309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" y="2886"/>
                          <a:ext cx="1136" cy="2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052513" y="5154613"/>
            <a:ext cx="2149475" cy="935037"/>
            <a:chOff x="431" y="2750"/>
            <a:chExt cx="1406" cy="589"/>
          </a:xfrm>
        </p:grpSpPr>
        <p:sp>
          <p:nvSpPr>
            <p:cNvPr id="2386950" name="Oval 6"/>
            <p:cNvSpPr>
              <a:spLocks noChangeArrowheads="1"/>
            </p:cNvSpPr>
            <p:nvPr/>
          </p:nvSpPr>
          <p:spPr bwMode="auto">
            <a:xfrm>
              <a:off x="431" y="2750"/>
              <a:ext cx="1406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2386951" name="Object 7"/>
            <p:cNvGraphicFramePr>
              <a:graphicFrameLocks noChangeAspect="1"/>
            </p:cNvGraphicFramePr>
            <p:nvPr/>
          </p:nvGraphicFramePr>
          <p:xfrm>
            <a:off x="565" y="2886"/>
            <a:ext cx="1136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29" name="Equation" r:id="rId6" imgW="901309" imgH="215806" progId="Equation.3">
                    <p:embed/>
                  </p:oleObj>
                </mc:Choice>
                <mc:Fallback>
                  <p:oleObj name="Equation" r:id="rId6" imgW="901309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" y="2886"/>
                          <a:ext cx="1136" cy="2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398588" y="5372100"/>
            <a:ext cx="2147887" cy="935038"/>
            <a:chOff x="431" y="2750"/>
            <a:chExt cx="1406" cy="589"/>
          </a:xfrm>
        </p:grpSpPr>
        <p:sp>
          <p:nvSpPr>
            <p:cNvPr id="2386953" name="Oval 9"/>
            <p:cNvSpPr>
              <a:spLocks noChangeArrowheads="1"/>
            </p:cNvSpPr>
            <p:nvPr/>
          </p:nvSpPr>
          <p:spPr bwMode="auto">
            <a:xfrm>
              <a:off x="431" y="2750"/>
              <a:ext cx="1406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2386954" name="Object 10"/>
            <p:cNvGraphicFramePr>
              <a:graphicFrameLocks noChangeAspect="1"/>
            </p:cNvGraphicFramePr>
            <p:nvPr/>
          </p:nvGraphicFramePr>
          <p:xfrm>
            <a:off x="533" y="2886"/>
            <a:ext cx="1200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30" name="Equation" r:id="rId7" imgW="952087" imgH="215806" progId="Equation.3">
                    <p:embed/>
                  </p:oleObj>
                </mc:Choice>
                <mc:Fallback>
                  <p:oleObj name="Equation" r:id="rId7" imgW="952087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" y="2886"/>
                          <a:ext cx="1200" cy="2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812925" y="5586413"/>
            <a:ext cx="2149475" cy="935037"/>
            <a:chOff x="431" y="2750"/>
            <a:chExt cx="1406" cy="589"/>
          </a:xfrm>
        </p:grpSpPr>
        <p:sp>
          <p:nvSpPr>
            <p:cNvPr id="2386956" name="Oval 12"/>
            <p:cNvSpPr>
              <a:spLocks noChangeArrowheads="1"/>
            </p:cNvSpPr>
            <p:nvPr/>
          </p:nvSpPr>
          <p:spPr bwMode="auto">
            <a:xfrm>
              <a:off x="431" y="2750"/>
              <a:ext cx="1406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2386957" name="Object 13"/>
            <p:cNvGraphicFramePr>
              <a:graphicFrameLocks noChangeAspect="1"/>
            </p:cNvGraphicFramePr>
            <p:nvPr/>
          </p:nvGraphicFramePr>
          <p:xfrm>
            <a:off x="565" y="2886"/>
            <a:ext cx="1136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31" name="Equation" r:id="rId9" imgW="901309" imgH="215806" progId="Equation.3">
                    <p:embed/>
                  </p:oleObj>
                </mc:Choice>
                <mc:Fallback>
                  <p:oleObj name="Equation" r:id="rId9" imgW="901309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" y="2886"/>
                          <a:ext cx="1136" cy="2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773113" y="3643313"/>
            <a:ext cx="2149475" cy="935037"/>
            <a:chOff x="431" y="2750"/>
            <a:chExt cx="1406" cy="589"/>
          </a:xfrm>
        </p:grpSpPr>
        <p:sp>
          <p:nvSpPr>
            <p:cNvPr id="2386959" name="Oval 15"/>
            <p:cNvSpPr>
              <a:spLocks noChangeArrowheads="1"/>
            </p:cNvSpPr>
            <p:nvPr/>
          </p:nvSpPr>
          <p:spPr bwMode="auto">
            <a:xfrm>
              <a:off x="431" y="2750"/>
              <a:ext cx="1406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2386960" name="Object 16"/>
            <p:cNvGraphicFramePr>
              <a:graphicFrameLocks noChangeAspect="1"/>
            </p:cNvGraphicFramePr>
            <p:nvPr/>
          </p:nvGraphicFramePr>
          <p:xfrm>
            <a:off x="541" y="2878"/>
            <a:ext cx="118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32" name="Equation" r:id="rId11" imgW="939800" imgH="228600" progId="Equation.3">
                    <p:embed/>
                  </p:oleObj>
                </mc:Choice>
                <mc:Fallback>
                  <p:oleObj name="Equation" r:id="rId11" imgW="939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" y="2878"/>
                          <a:ext cx="1184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1258888" y="2346325"/>
            <a:ext cx="2149475" cy="935038"/>
            <a:chOff x="3379" y="1117"/>
            <a:chExt cx="1406" cy="589"/>
          </a:xfrm>
        </p:grpSpPr>
        <p:sp>
          <p:nvSpPr>
            <p:cNvPr id="2386962" name="Oval 18"/>
            <p:cNvSpPr>
              <a:spLocks noChangeArrowheads="1"/>
            </p:cNvSpPr>
            <p:nvPr/>
          </p:nvSpPr>
          <p:spPr bwMode="auto">
            <a:xfrm>
              <a:off x="3379" y="1117"/>
              <a:ext cx="1406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2386963" name="Object 19"/>
            <p:cNvGraphicFramePr>
              <a:graphicFrameLocks noChangeAspect="1"/>
            </p:cNvGraphicFramePr>
            <p:nvPr/>
          </p:nvGraphicFramePr>
          <p:xfrm>
            <a:off x="3588" y="1279"/>
            <a:ext cx="1040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33" name="Equation" r:id="rId13" imgW="825500" imgH="203200" progId="Equation.3">
                    <p:embed/>
                  </p:oleObj>
                </mc:Choice>
                <mc:Fallback>
                  <p:oleObj name="Equation" r:id="rId13" imgW="8255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8" y="1279"/>
                          <a:ext cx="1040" cy="2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1952625" y="1135063"/>
            <a:ext cx="831850" cy="720725"/>
            <a:chOff x="839" y="300"/>
            <a:chExt cx="544" cy="454"/>
          </a:xfrm>
        </p:grpSpPr>
        <p:sp>
          <p:nvSpPr>
            <p:cNvPr id="2386965" name="Oval 21"/>
            <p:cNvSpPr>
              <a:spLocks noChangeArrowheads="1"/>
            </p:cNvSpPr>
            <p:nvPr/>
          </p:nvSpPr>
          <p:spPr bwMode="auto">
            <a:xfrm>
              <a:off x="839" y="300"/>
              <a:ext cx="544" cy="45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2386966" name="Object 22"/>
            <p:cNvGraphicFramePr>
              <a:graphicFrameLocks noChangeAspect="1"/>
            </p:cNvGraphicFramePr>
            <p:nvPr/>
          </p:nvGraphicFramePr>
          <p:xfrm>
            <a:off x="1020" y="436"/>
            <a:ext cx="192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34" name="Equation" r:id="rId15" imgW="152334" imgH="139639" progId="Equation.3">
                    <p:embed/>
                  </p:oleObj>
                </mc:Choice>
                <mc:Fallback>
                  <p:oleObj name="Equation" r:id="rId15" imgW="152334" imgH="1396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0" y="436"/>
                          <a:ext cx="192" cy="1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86967" name="Line 23"/>
          <p:cNvSpPr>
            <a:spLocks noChangeShapeType="1"/>
          </p:cNvSpPr>
          <p:nvPr/>
        </p:nvSpPr>
        <p:spPr bwMode="auto">
          <a:xfrm>
            <a:off x="2368550" y="1855788"/>
            <a:ext cx="0" cy="5032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1119188" y="3859213"/>
            <a:ext cx="2151062" cy="935037"/>
            <a:chOff x="431" y="2750"/>
            <a:chExt cx="1406" cy="589"/>
          </a:xfrm>
        </p:grpSpPr>
        <p:sp>
          <p:nvSpPr>
            <p:cNvPr id="2386969" name="Oval 25"/>
            <p:cNvSpPr>
              <a:spLocks noChangeArrowheads="1"/>
            </p:cNvSpPr>
            <p:nvPr/>
          </p:nvSpPr>
          <p:spPr bwMode="auto">
            <a:xfrm>
              <a:off x="431" y="2750"/>
              <a:ext cx="1406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2386970" name="Object 26"/>
            <p:cNvGraphicFramePr>
              <a:graphicFrameLocks noChangeAspect="1"/>
            </p:cNvGraphicFramePr>
            <p:nvPr/>
          </p:nvGraphicFramePr>
          <p:xfrm>
            <a:off x="541" y="2878"/>
            <a:ext cx="118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35" name="Equation" r:id="rId17" imgW="939800" imgH="228600" progId="Equation.3">
                    <p:embed/>
                  </p:oleObj>
                </mc:Choice>
                <mc:Fallback>
                  <p:oleObj name="Equation" r:id="rId17" imgW="939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" y="2878"/>
                          <a:ext cx="1184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1468438" y="4075113"/>
            <a:ext cx="2147887" cy="935037"/>
            <a:chOff x="431" y="2750"/>
            <a:chExt cx="1406" cy="589"/>
          </a:xfrm>
        </p:grpSpPr>
        <p:sp>
          <p:nvSpPr>
            <p:cNvPr id="2386972" name="Oval 28"/>
            <p:cNvSpPr>
              <a:spLocks noChangeArrowheads="1"/>
            </p:cNvSpPr>
            <p:nvPr/>
          </p:nvSpPr>
          <p:spPr bwMode="auto">
            <a:xfrm>
              <a:off x="431" y="2750"/>
              <a:ext cx="1406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2386973" name="Object 29"/>
            <p:cNvGraphicFramePr>
              <a:graphicFrameLocks noChangeAspect="1"/>
            </p:cNvGraphicFramePr>
            <p:nvPr/>
          </p:nvGraphicFramePr>
          <p:xfrm>
            <a:off x="541" y="2878"/>
            <a:ext cx="118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36" name="Equation" r:id="rId18" imgW="939800" imgH="228600" progId="Equation.3">
                    <p:embed/>
                  </p:oleObj>
                </mc:Choice>
                <mc:Fallback>
                  <p:oleObj name="Equation" r:id="rId18" imgW="939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" y="2878"/>
                          <a:ext cx="1184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86974" name="Line 30"/>
          <p:cNvSpPr>
            <a:spLocks noChangeShapeType="1"/>
          </p:cNvSpPr>
          <p:nvPr/>
        </p:nvSpPr>
        <p:spPr bwMode="auto">
          <a:xfrm>
            <a:off x="2368550" y="3209925"/>
            <a:ext cx="485775" cy="10795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86975" name="Line 31"/>
          <p:cNvSpPr>
            <a:spLocks noChangeShapeType="1"/>
          </p:cNvSpPr>
          <p:nvPr/>
        </p:nvSpPr>
        <p:spPr bwMode="auto">
          <a:xfrm flipH="1">
            <a:off x="1884363" y="3209925"/>
            <a:ext cx="484187" cy="431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86976" name="Line 32"/>
          <p:cNvSpPr>
            <a:spLocks noChangeShapeType="1"/>
          </p:cNvSpPr>
          <p:nvPr/>
        </p:nvSpPr>
        <p:spPr bwMode="auto">
          <a:xfrm>
            <a:off x="2368550" y="3209925"/>
            <a:ext cx="139700" cy="863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86977" name="Line 33"/>
          <p:cNvSpPr>
            <a:spLocks noChangeShapeType="1"/>
          </p:cNvSpPr>
          <p:nvPr/>
        </p:nvSpPr>
        <p:spPr bwMode="auto">
          <a:xfrm flipH="1">
            <a:off x="2160588" y="3209925"/>
            <a:ext cx="207962" cy="6477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86978" name="Line 34"/>
          <p:cNvSpPr>
            <a:spLocks noChangeShapeType="1"/>
          </p:cNvSpPr>
          <p:nvPr/>
        </p:nvSpPr>
        <p:spPr bwMode="auto">
          <a:xfrm>
            <a:off x="2852738" y="5081588"/>
            <a:ext cx="0" cy="5032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86979" name="Line 35"/>
          <p:cNvSpPr>
            <a:spLocks noChangeShapeType="1"/>
          </p:cNvSpPr>
          <p:nvPr/>
        </p:nvSpPr>
        <p:spPr bwMode="auto">
          <a:xfrm>
            <a:off x="2508250" y="4867275"/>
            <a:ext cx="0" cy="5032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86980" name="Line 36"/>
          <p:cNvSpPr>
            <a:spLocks noChangeShapeType="1"/>
          </p:cNvSpPr>
          <p:nvPr/>
        </p:nvSpPr>
        <p:spPr bwMode="auto">
          <a:xfrm>
            <a:off x="2160588" y="4649788"/>
            <a:ext cx="0" cy="5032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1811338" y="4291013"/>
            <a:ext cx="2154237" cy="935037"/>
            <a:chOff x="3741" y="2342"/>
            <a:chExt cx="1409" cy="589"/>
          </a:xfrm>
        </p:grpSpPr>
        <p:sp>
          <p:nvSpPr>
            <p:cNvPr id="2386982" name="Oval 38"/>
            <p:cNvSpPr>
              <a:spLocks noChangeArrowheads="1"/>
            </p:cNvSpPr>
            <p:nvPr/>
          </p:nvSpPr>
          <p:spPr bwMode="auto">
            <a:xfrm>
              <a:off x="3741" y="2342"/>
              <a:ext cx="1406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2386983" name="Object 39"/>
            <p:cNvGraphicFramePr>
              <a:graphicFrameLocks noChangeAspect="1"/>
            </p:cNvGraphicFramePr>
            <p:nvPr/>
          </p:nvGraphicFramePr>
          <p:xfrm>
            <a:off x="3790" y="2496"/>
            <a:ext cx="1360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37" name="Equation" r:id="rId19" imgW="1079032" imgH="215806" progId="Equation.3">
                    <p:embed/>
                  </p:oleObj>
                </mc:Choice>
                <mc:Fallback>
                  <p:oleObj name="Equation" r:id="rId19" imgW="1079032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0" y="2496"/>
                          <a:ext cx="1360" cy="2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86984" name="Rectangle 40"/>
          <p:cNvSpPr>
            <a:spLocks noChangeArrowheads="1"/>
          </p:cNvSpPr>
          <p:nvPr/>
        </p:nvSpPr>
        <p:spPr bwMode="auto">
          <a:xfrm>
            <a:off x="711200" y="6985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de-CH" sz="2800" dirty="0">
                <a:solidFill>
                  <a:srgbClr val="000000"/>
                </a:solidFill>
                <a:latin typeface="Arial Unicode MS" pitchFamily="34" charset="-128"/>
              </a:rPr>
              <a:t>Random </a:t>
            </a:r>
            <a:r>
              <a:rPr lang="de-CH" sz="2800" dirty="0" err="1">
                <a:solidFill>
                  <a:srgbClr val="000000"/>
                </a:solidFill>
                <a:latin typeface="Arial Unicode MS" pitchFamily="34" charset="-128"/>
              </a:rPr>
              <a:t>effects</a:t>
            </a:r>
            <a:r>
              <a:rPr lang="de-CH" sz="2800" dirty="0">
                <a:solidFill>
                  <a:srgbClr val="000000"/>
                </a:solidFill>
                <a:latin typeface="Arial Unicode MS" pitchFamily="34" charset="-128"/>
              </a:rPr>
              <a:t> BMS </a:t>
            </a:r>
            <a:r>
              <a:rPr lang="de-CH" sz="2800" dirty="0" err="1">
                <a:solidFill>
                  <a:srgbClr val="000000"/>
                </a:solidFill>
                <a:latin typeface="Arial Unicode MS" pitchFamily="34" charset="-128"/>
              </a:rPr>
              <a:t>for</a:t>
            </a:r>
            <a:r>
              <a:rPr lang="de-CH" sz="28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CH" sz="2800" dirty="0" err="1" smtClean="0">
                <a:solidFill>
                  <a:srgbClr val="000000"/>
                </a:solidFill>
                <a:latin typeface="Arial Unicode MS" pitchFamily="34" charset="-128"/>
              </a:rPr>
              <a:t>heterogeneous</a:t>
            </a:r>
            <a:r>
              <a:rPr lang="de-CH" sz="28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CH" sz="2800" dirty="0" err="1" smtClean="0">
                <a:solidFill>
                  <a:srgbClr val="000000"/>
                </a:solidFill>
                <a:latin typeface="Arial Unicode MS" pitchFamily="34" charset="-128"/>
              </a:rPr>
              <a:t>groups</a:t>
            </a:r>
            <a:endParaRPr lang="en-US" sz="28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2386994" name="Rectangle 50"/>
          <p:cNvSpPr>
            <a:spLocks noChangeArrowheads="1"/>
          </p:cNvSpPr>
          <p:nvPr/>
        </p:nvSpPr>
        <p:spPr bwMode="auto">
          <a:xfrm>
            <a:off x="6505580" y="6235700"/>
            <a:ext cx="28500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80000"/>
              </a:spcBef>
            </a:pPr>
            <a:r>
              <a:rPr lang="en-GB" b="0" dirty="0">
                <a:solidFill>
                  <a:srgbClr val="000000"/>
                </a:solidFill>
                <a:latin typeface="Times New Roman" pitchFamily="18" charset="0"/>
              </a:rPr>
              <a:t>Stephan et al. </a:t>
            </a:r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2009a,  </a:t>
            </a:r>
            <a:r>
              <a:rPr lang="en-GB" b="0" i="1" dirty="0" err="1" smtClean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endParaRPr lang="en-GB" b="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spcBef>
                <a:spcPts val="0"/>
              </a:spcBef>
            </a:pPr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Penny et al. 2010,  </a:t>
            </a:r>
            <a:r>
              <a:rPr lang="en-GB" b="0" i="1" dirty="0" err="1" smtClean="0">
                <a:solidFill>
                  <a:srgbClr val="000000"/>
                </a:solidFill>
                <a:latin typeface="Times New Roman" pitchFamily="18" charset="0"/>
              </a:rPr>
              <a:t>PLoS</a:t>
            </a:r>
            <a:r>
              <a:rPr lang="en-GB" b="0" i="1" dirty="0" smtClean="0">
                <a:solidFill>
                  <a:srgbClr val="000000"/>
                </a:solidFill>
                <a:latin typeface="Times New Roman" pitchFamily="18" charset="0"/>
              </a:rPr>
              <a:t> Comp. Biol.</a:t>
            </a:r>
            <a:endParaRPr lang="de-DE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" name="Text Box 41"/>
          <p:cNvSpPr txBox="1">
            <a:spLocks noChangeArrowheads="1"/>
          </p:cNvSpPr>
          <p:nvPr/>
        </p:nvSpPr>
        <p:spPr bwMode="auto">
          <a:xfrm>
            <a:off x="4273550" y="1289050"/>
            <a:ext cx="4613275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800" b="0" dirty="0" err="1">
                <a:solidFill>
                  <a:srgbClr val="000000"/>
                </a:solidFill>
              </a:rPr>
              <a:t>Dirichlet</a:t>
            </a:r>
            <a:r>
              <a:rPr lang="en-GB" sz="1800" b="0" dirty="0">
                <a:solidFill>
                  <a:srgbClr val="000000"/>
                </a:solidFill>
              </a:rPr>
              <a:t> parameters </a:t>
            </a:r>
            <a:r>
              <a:rPr lang="en-GB" sz="2000" b="0" i="1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</a:t>
            </a:r>
            <a:endParaRPr lang="en-GB" sz="1800" b="0" i="1" dirty="0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  <a:p>
            <a:r>
              <a:rPr lang="en-GB" sz="1800" b="0" dirty="0">
                <a:solidFill>
                  <a:srgbClr val="000000"/>
                </a:solidFill>
              </a:rPr>
              <a:t>= “occurrences” of models in the population</a:t>
            </a:r>
            <a:endParaRPr lang="en-US" sz="1800" b="0" dirty="0">
              <a:solidFill>
                <a:srgbClr val="000000"/>
              </a:solidFill>
            </a:endParaRPr>
          </a:p>
        </p:txBody>
      </p:sp>
      <p:sp>
        <p:nvSpPr>
          <p:cNvPr id="52" name="Text Box 42"/>
          <p:cNvSpPr txBox="1">
            <a:spLocks noChangeArrowheads="1"/>
          </p:cNvSpPr>
          <p:nvPr/>
        </p:nvSpPr>
        <p:spPr bwMode="auto">
          <a:xfrm>
            <a:off x="4270375" y="2609850"/>
            <a:ext cx="4572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800" b="0" dirty="0" err="1">
                <a:solidFill>
                  <a:srgbClr val="000000"/>
                </a:solidFill>
              </a:rPr>
              <a:t>Dirichlet</a:t>
            </a:r>
            <a:r>
              <a:rPr lang="en-GB" sz="1800" b="0" dirty="0">
                <a:solidFill>
                  <a:srgbClr val="000000"/>
                </a:solidFill>
              </a:rPr>
              <a:t> distribution of model probabilities </a:t>
            </a:r>
            <a:r>
              <a:rPr lang="en-GB" sz="2000" b="0" i="1" dirty="0">
                <a:solidFill>
                  <a:srgbClr val="000000"/>
                </a:solidFill>
                <a:latin typeface="Times New Roman" pitchFamily="18" charset="0"/>
              </a:rPr>
              <a:t>r</a:t>
            </a:r>
            <a:endParaRPr lang="en-US" sz="1800" b="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" name="Text Box 43"/>
          <p:cNvSpPr txBox="1">
            <a:spLocks noChangeArrowheads="1"/>
          </p:cNvSpPr>
          <p:nvPr/>
        </p:nvSpPr>
        <p:spPr bwMode="auto">
          <a:xfrm>
            <a:off x="4276725" y="3924300"/>
            <a:ext cx="457835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800" b="0" dirty="0">
                <a:solidFill>
                  <a:srgbClr val="000000"/>
                </a:solidFill>
              </a:rPr>
              <a:t>Multinomial distribution of model labels </a:t>
            </a:r>
            <a:r>
              <a:rPr lang="en-GB" sz="2000" b="0" i="1" dirty="0">
                <a:solidFill>
                  <a:srgbClr val="000000"/>
                </a:solidFill>
                <a:latin typeface="Times New Roman" pitchFamily="18" charset="0"/>
              </a:rPr>
              <a:t>m</a:t>
            </a:r>
            <a:endParaRPr lang="en-US" sz="1800" b="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" name="Text Box 44"/>
          <p:cNvSpPr txBox="1">
            <a:spLocks noChangeArrowheads="1"/>
          </p:cNvSpPr>
          <p:nvPr/>
        </p:nvSpPr>
        <p:spPr bwMode="auto">
          <a:xfrm>
            <a:off x="4284663" y="5392738"/>
            <a:ext cx="2082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800" b="0" dirty="0">
                <a:solidFill>
                  <a:srgbClr val="000000"/>
                </a:solidFill>
              </a:rPr>
              <a:t>Measured data </a:t>
            </a:r>
            <a:r>
              <a:rPr lang="en-GB" sz="2000" b="0" i="1" dirty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1800" b="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" name="Text Box 45"/>
          <p:cNvSpPr txBox="1">
            <a:spLocks noChangeArrowheads="1"/>
          </p:cNvSpPr>
          <p:nvPr/>
        </p:nvSpPr>
        <p:spPr bwMode="auto">
          <a:xfrm>
            <a:off x="7329488" y="4606925"/>
            <a:ext cx="2016125" cy="1200329"/>
          </a:xfrm>
          <a:prstGeom prst="rect">
            <a:avLst/>
          </a:prstGeom>
          <a:solidFill>
            <a:srgbClr val="3366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sz="1800" dirty="0" smtClean="0">
                <a:solidFill>
                  <a:srgbClr val="FFFFFF"/>
                </a:solidFill>
              </a:rPr>
              <a:t>Model inversion </a:t>
            </a:r>
            <a:r>
              <a:rPr lang="en-GB" sz="1800" dirty="0">
                <a:solidFill>
                  <a:srgbClr val="FFFFFF"/>
                </a:solidFill>
              </a:rPr>
              <a:t>by </a:t>
            </a:r>
            <a:r>
              <a:rPr lang="en-GB" sz="1800" dirty="0" err="1">
                <a:solidFill>
                  <a:srgbClr val="FFFFFF"/>
                </a:solidFill>
              </a:rPr>
              <a:t>Variational</a:t>
            </a:r>
            <a:r>
              <a:rPr lang="en-GB" sz="1800" dirty="0">
                <a:solidFill>
                  <a:srgbClr val="FFFFFF"/>
                </a:solidFill>
              </a:rPr>
              <a:t> </a:t>
            </a:r>
            <a:r>
              <a:rPr lang="en-GB" sz="1800" dirty="0" err="1">
                <a:solidFill>
                  <a:srgbClr val="FFFFFF"/>
                </a:solidFill>
              </a:rPr>
              <a:t>Bayes</a:t>
            </a:r>
            <a:r>
              <a:rPr lang="en-GB" sz="1800" dirty="0">
                <a:solidFill>
                  <a:srgbClr val="FFFFFF"/>
                </a:solidFill>
              </a:rPr>
              <a:t> (VB</a:t>
            </a:r>
            <a:r>
              <a:rPr lang="en-GB" sz="1800" dirty="0" smtClean="0">
                <a:solidFill>
                  <a:srgbClr val="FFFFFF"/>
                </a:solidFill>
              </a:rPr>
              <a:t>) or MCMC</a:t>
            </a:r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56" name="AutoShape 46"/>
          <p:cNvCxnSpPr>
            <a:cxnSpLocks noChangeShapeType="1"/>
            <a:stCxn id="54" idx="0"/>
            <a:endCxn id="55" idx="1"/>
          </p:cNvCxnSpPr>
          <p:nvPr/>
        </p:nvCxnSpPr>
        <p:spPr bwMode="auto">
          <a:xfrm rot="5400000" flipH="1" flipV="1">
            <a:off x="6234951" y="4298202"/>
            <a:ext cx="185648" cy="200342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7" name="AutoShape 47"/>
          <p:cNvCxnSpPr>
            <a:cxnSpLocks noChangeShapeType="1"/>
            <a:stCxn id="55" idx="3"/>
            <a:endCxn id="51" idx="3"/>
          </p:cNvCxnSpPr>
          <p:nvPr/>
        </p:nvCxnSpPr>
        <p:spPr bwMode="auto">
          <a:xfrm flipH="1" flipV="1">
            <a:off x="8886825" y="1627604"/>
            <a:ext cx="458788" cy="3579486"/>
          </a:xfrm>
          <a:prstGeom prst="curvedConnector3">
            <a:avLst>
              <a:gd name="adj1" fmla="val -49827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8" name="AutoShape 48"/>
          <p:cNvCxnSpPr>
            <a:cxnSpLocks noChangeShapeType="1"/>
            <a:stCxn id="55" idx="3"/>
            <a:endCxn id="52" idx="3"/>
          </p:cNvCxnSpPr>
          <p:nvPr/>
        </p:nvCxnSpPr>
        <p:spPr bwMode="auto">
          <a:xfrm flipH="1" flipV="1">
            <a:off x="8842375" y="2809905"/>
            <a:ext cx="503238" cy="2397185"/>
          </a:xfrm>
          <a:prstGeom prst="curvedConnector3">
            <a:avLst>
              <a:gd name="adj1" fmla="val -3519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9" name="AutoShape 49"/>
          <p:cNvCxnSpPr>
            <a:cxnSpLocks noChangeShapeType="1"/>
            <a:stCxn id="55" idx="3"/>
            <a:endCxn id="53" idx="3"/>
          </p:cNvCxnSpPr>
          <p:nvPr/>
        </p:nvCxnSpPr>
        <p:spPr bwMode="auto">
          <a:xfrm flipH="1" flipV="1">
            <a:off x="8855075" y="4124355"/>
            <a:ext cx="490538" cy="1082735"/>
          </a:xfrm>
          <a:prstGeom prst="curvedConnector3">
            <a:avLst>
              <a:gd name="adj1" fmla="val -3084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9216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4475" y="1018443"/>
            <a:ext cx="5867400" cy="5697538"/>
            <a:chOff x="1380" y="409"/>
            <a:chExt cx="3838" cy="3589"/>
          </a:xfrm>
        </p:grpSpPr>
        <p:pic>
          <p:nvPicPr>
            <p:cNvPr id="249856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80" y="1752"/>
              <a:ext cx="3838" cy="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98564" name="Line 4"/>
            <p:cNvSpPr>
              <a:spLocks noChangeShapeType="1"/>
            </p:cNvSpPr>
            <p:nvPr/>
          </p:nvSpPr>
          <p:spPr bwMode="auto">
            <a:xfrm>
              <a:off x="4602" y="409"/>
              <a:ext cx="0" cy="30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864225" y="659668"/>
            <a:ext cx="3508375" cy="2957513"/>
            <a:chOff x="2095" y="740"/>
            <a:chExt cx="2295" cy="1863"/>
          </a:xfrm>
        </p:grpSpPr>
        <p:grpSp>
          <p:nvGrpSpPr>
            <p:cNvPr id="4" name="Group 6"/>
            <p:cNvGrpSpPr>
              <a:grpSpLocks noChangeAspect="1"/>
            </p:cNvGrpSpPr>
            <p:nvPr/>
          </p:nvGrpSpPr>
          <p:grpSpPr bwMode="auto">
            <a:xfrm>
              <a:off x="2232" y="1303"/>
              <a:ext cx="359" cy="272"/>
              <a:chOff x="768" y="3119"/>
              <a:chExt cx="598" cy="453"/>
            </a:xfrm>
          </p:grpSpPr>
          <p:sp>
            <p:nvSpPr>
              <p:cNvPr id="2498567" name="Oval 7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8568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768" y="3217"/>
                <a:ext cx="59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>
                    <a:solidFill>
                      <a:srgbClr val="000000"/>
                    </a:solidFill>
                  </a:rPr>
                  <a:t>MOG</a:t>
                </a:r>
              </a:p>
            </p:txBody>
          </p:sp>
        </p:grpSp>
        <p:cxnSp>
          <p:nvCxnSpPr>
            <p:cNvPr id="2498569" name="AutoShape 9"/>
            <p:cNvCxnSpPr>
              <a:cxnSpLocks noChangeAspect="1" noChangeShapeType="1"/>
              <a:stCxn id="2498567" idx="3"/>
              <a:endCxn id="2498577" idx="3"/>
            </p:cNvCxnSpPr>
            <p:nvPr/>
          </p:nvCxnSpPr>
          <p:spPr bwMode="auto">
            <a:xfrm>
              <a:off x="2316" y="1535"/>
              <a:ext cx="533" cy="54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570" name="AutoShape 10"/>
            <p:cNvCxnSpPr>
              <a:cxnSpLocks noChangeAspect="1" noChangeShapeType="1"/>
              <a:stCxn id="2498577" idx="1"/>
              <a:endCxn id="2498567" idx="5"/>
            </p:cNvCxnSpPr>
            <p:nvPr/>
          </p:nvCxnSpPr>
          <p:spPr bwMode="auto">
            <a:xfrm flipH="1" flipV="1">
              <a:off x="2508" y="1535"/>
              <a:ext cx="341" cy="35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sp>
          <p:nvSpPr>
            <p:cNvPr id="2498571" name="Oval 11"/>
            <p:cNvSpPr>
              <a:spLocks noChangeAspect="1" noChangeArrowheads="1"/>
            </p:cNvSpPr>
            <p:nvPr/>
          </p:nvSpPr>
          <p:spPr bwMode="auto">
            <a:xfrm>
              <a:off x="3222" y="1483"/>
              <a:ext cx="57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8572" name="Oval 12"/>
            <p:cNvSpPr>
              <a:spLocks noChangeAspect="1" noChangeArrowheads="1"/>
            </p:cNvSpPr>
            <p:nvPr/>
          </p:nvSpPr>
          <p:spPr bwMode="auto">
            <a:xfrm>
              <a:off x="3271" y="2025"/>
              <a:ext cx="57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573" name="AutoShape 13"/>
            <p:cNvCxnSpPr>
              <a:cxnSpLocks noChangeAspect="1" noChangeShapeType="1"/>
              <a:stCxn id="2498577" idx="4"/>
              <a:endCxn id="2498583" idx="0"/>
            </p:cNvCxnSpPr>
            <p:nvPr/>
          </p:nvCxnSpPr>
          <p:spPr bwMode="auto">
            <a:xfrm flipH="1">
              <a:off x="2813" y="2118"/>
              <a:ext cx="132" cy="2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574" name="AutoShape 14"/>
            <p:cNvCxnSpPr>
              <a:cxnSpLocks noChangeAspect="1" noChangeShapeType="1"/>
              <a:stCxn id="2498590" idx="3"/>
              <a:endCxn id="2498577" idx="1"/>
            </p:cNvCxnSpPr>
            <p:nvPr/>
          </p:nvCxnSpPr>
          <p:spPr bwMode="auto">
            <a:xfrm>
              <a:off x="2848" y="1534"/>
              <a:ext cx="1" cy="35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575" name="AutoShape 15"/>
            <p:cNvCxnSpPr>
              <a:cxnSpLocks noChangeAspect="1" noChangeShapeType="1"/>
              <a:stCxn id="2498580" idx="4"/>
              <a:endCxn id="2498584" idx="0"/>
            </p:cNvCxnSpPr>
            <p:nvPr/>
          </p:nvCxnSpPr>
          <p:spPr bwMode="auto">
            <a:xfrm>
              <a:off x="3489" y="2119"/>
              <a:ext cx="225" cy="21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grpSp>
          <p:nvGrpSpPr>
            <p:cNvPr id="5" name="Group 16"/>
            <p:cNvGrpSpPr>
              <a:grpSpLocks noChangeAspect="1"/>
            </p:cNvGrpSpPr>
            <p:nvPr/>
          </p:nvGrpSpPr>
          <p:grpSpPr bwMode="auto">
            <a:xfrm>
              <a:off x="2809" y="1847"/>
              <a:ext cx="271" cy="271"/>
              <a:chOff x="409" y="3119"/>
              <a:chExt cx="453" cy="453"/>
            </a:xfrm>
          </p:grpSpPr>
          <p:sp>
            <p:nvSpPr>
              <p:cNvPr id="2498577" name="Oval 17"/>
              <p:cNvSpPr>
                <a:spLocks noChangeAspect="1" noChangeArrowheads="1"/>
              </p:cNvSpPr>
              <p:nvPr/>
            </p:nvSpPr>
            <p:spPr bwMode="auto">
              <a:xfrm>
                <a:off x="409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8578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421" y="3218"/>
                <a:ext cx="43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>
                    <a:solidFill>
                      <a:srgbClr val="000000"/>
                    </a:solidFill>
                  </a:rPr>
                  <a:t>LG</a:t>
                </a:r>
              </a:p>
            </p:txBody>
          </p:sp>
        </p:grpSp>
        <p:grpSp>
          <p:nvGrpSpPr>
            <p:cNvPr id="6" name="Group 19"/>
            <p:cNvGrpSpPr>
              <a:grpSpLocks noChangeAspect="1"/>
            </p:cNvGrpSpPr>
            <p:nvPr/>
          </p:nvGrpSpPr>
          <p:grpSpPr bwMode="auto">
            <a:xfrm>
              <a:off x="3353" y="1847"/>
              <a:ext cx="272" cy="272"/>
              <a:chOff x="841" y="3119"/>
              <a:chExt cx="453" cy="453"/>
            </a:xfrm>
          </p:grpSpPr>
          <p:sp>
            <p:nvSpPr>
              <p:cNvPr id="2498580" name="Oval 20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8581" name="Text Box 21"/>
              <p:cNvSpPr txBox="1">
                <a:spLocks noChangeAspect="1" noChangeArrowheads="1"/>
              </p:cNvSpPr>
              <p:nvPr/>
            </p:nvSpPr>
            <p:spPr bwMode="auto">
              <a:xfrm>
                <a:off x="850" y="3217"/>
                <a:ext cx="432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>
                    <a:solidFill>
                      <a:srgbClr val="000000"/>
                    </a:solidFill>
                  </a:rPr>
                  <a:t>LG</a:t>
                </a:r>
              </a:p>
            </p:txBody>
          </p:sp>
        </p:grpSp>
        <p:cxnSp>
          <p:nvCxnSpPr>
            <p:cNvPr id="2498582" name="AutoShape 22"/>
            <p:cNvCxnSpPr>
              <a:cxnSpLocks noChangeAspect="1" noChangeShapeType="1"/>
              <a:stCxn id="2498577" idx="5"/>
              <a:endCxn id="2498580" idx="3"/>
            </p:cNvCxnSpPr>
            <p:nvPr/>
          </p:nvCxnSpPr>
          <p:spPr bwMode="auto">
            <a:xfrm>
              <a:off x="3040" y="2078"/>
              <a:ext cx="353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498583" name="Text Box 23"/>
            <p:cNvSpPr txBox="1">
              <a:spLocks noChangeAspect="1" noChangeArrowheads="1"/>
            </p:cNvSpPr>
            <p:nvPr/>
          </p:nvSpPr>
          <p:spPr bwMode="auto">
            <a:xfrm>
              <a:off x="2643" y="2333"/>
              <a:ext cx="353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800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</a:rPr>
                <a:t>RVF</a:t>
              </a:r>
            </a:p>
            <a:p>
              <a:r>
                <a:rPr lang="de-DE" sz="1200">
                  <a:solidFill>
                    <a:srgbClr val="000000"/>
                  </a:solidFill>
                </a:rPr>
                <a:t>stim.</a:t>
              </a:r>
            </a:p>
          </p:txBody>
        </p:sp>
        <p:sp>
          <p:nvSpPr>
            <p:cNvPr id="2498584" name="Text Box 24"/>
            <p:cNvSpPr txBox="1">
              <a:spLocks noChangeAspect="1" noChangeArrowheads="1"/>
            </p:cNvSpPr>
            <p:nvPr/>
          </p:nvSpPr>
          <p:spPr bwMode="auto">
            <a:xfrm>
              <a:off x="3544" y="2333"/>
              <a:ext cx="353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800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</a:rPr>
                <a:t>LVF</a:t>
              </a:r>
            </a:p>
            <a:p>
              <a:r>
                <a:rPr lang="de-DE" sz="1200">
                  <a:solidFill>
                    <a:srgbClr val="000000"/>
                  </a:solidFill>
                </a:rPr>
                <a:t>stim.</a:t>
              </a:r>
            </a:p>
          </p:txBody>
        </p:sp>
        <p:grpSp>
          <p:nvGrpSpPr>
            <p:cNvPr id="7" name="Group 25"/>
            <p:cNvGrpSpPr>
              <a:grpSpLocks noChangeAspect="1"/>
            </p:cNvGrpSpPr>
            <p:nvPr/>
          </p:nvGrpSpPr>
          <p:grpSpPr bwMode="auto">
            <a:xfrm>
              <a:off x="3353" y="1303"/>
              <a:ext cx="272" cy="271"/>
              <a:chOff x="841" y="3119"/>
              <a:chExt cx="453" cy="453"/>
            </a:xfrm>
          </p:grpSpPr>
          <p:sp>
            <p:nvSpPr>
              <p:cNvPr id="2498586" name="Oval 26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8587" name="Text Box 27"/>
              <p:cNvSpPr txBox="1">
                <a:spLocks noChangeAspect="1" noChangeArrowheads="1"/>
              </p:cNvSpPr>
              <p:nvPr/>
            </p:nvSpPr>
            <p:spPr bwMode="auto">
              <a:xfrm>
                <a:off x="850" y="3218"/>
                <a:ext cx="432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>
                    <a:solidFill>
                      <a:srgbClr val="000000"/>
                    </a:solidFill>
                  </a:rPr>
                  <a:t>FG</a:t>
                </a:r>
              </a:p>
            </p:txBody>
          </p:sp>
        </p:grpSp>
        <p:cxnSp>
          <p:nvCxnSpPr>
            <p:cNvPr id="2498588" name="AutoShape 28"/>
            <p:cNvCxnSpPr>
              <a:cxnSpLocks noChangeAspect="1" noChangeShapeType="1"/>
              <a:stCxn id="2498586" idx="3"/>
              <a:endCxn id="2498580" idx="1"/>
            </p:cNvCxnSpPr>
            <p:nvPr/>
          </p:nvCxnSpPr>
          <p:spPr bwMode="auto">
            <a:xfrm>
              <a:off x="3393" y="1534"/>
              <a:ext cx="0" cy="35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8" name="Group 29"/>
            <p:cNvGrpSpPr>
              <a:grpSpLocks noChangeAspect="1"/>
            </p:cNvGrpSpPr>
            <p:nvPr/>
          </p:nvGrpSpPr>
          <p:grpSpPr bwMode="auto">
            <a:xfrm>
              <a:off x="2808" y="1303"/>
              <a:ext cx="272" cy="271"/>
              <a:chOff x="841" y="3119"/>
              <a:chExt cx="453" cy="453"/>
            </a:xfrm>
          </p:grpSpPr>
          <p:sp>
            <p:nvSpPr>
              <p:cNvPr id="2498590" name="Oval 30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8591" name="Text Box 31"/>
              <p:cNvSpPr txBox="1">
                <a:spLocks noChangeAspect="1" noChangeArrowheads="1"/>
              </p:cNvSpPr>
              <p:nvPr/>
            </p:nvSpPr>
            <p:spPr bwMode="auto">
              <a:xfrm>
                <a:off x="850" y="3218"/>
                <a:ext cx="432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>
                    <a:solidFill>
                      <a:srgbClr val="000000"/>
                    </a:solidFill>
                  </a:rPr>
                  <a:t>FG</a:t>
                </a:r>
              </a:p>
            </p:txBody>
          </p:sp>
        </p:grpSp>
        <p:cxnSp>
          <p:nvCxnSpPr>
            <p:cNvPr id="2498592" name="AutoShape 32"/>
            <p:cNvCxnSpPr>
              <a:cxnSpLocks noChangeAspect="1" noChangeShapeType="1"/>
              <a:stCxn id="2498580" idx="1"/>
              <a:endCxn id="2498577" idx="7"/>
            </p:cNvCxnSpPr>
            <p:nvPr/>
          </p:nvCxnSpPr>
          <p:spPr bwMode="auto">
            <a:xfrm flipH="1">
              <a:off x="3040" y="1887"/>
              <a:ext cx="353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98593" name="AutoShape 33"/>
            <p:cNvCxnSpPr>
              <a:cxnSpLocks noChangeAspect="1" noChangeShapeType="1"/>
              <a:stCxn id="2498580" idx="7"/>
              <a:endCxn id="2498586" idx="5"/>
            </p:cNvCxnSpPr>
            <p:nvPr/>
          </p:nvCxnSpPr>
          <p:spPr bwMode="auto">
            <a:xfrm flipV="1">
              <a:off x="3585" y="1534"/>
              <a:ext cx="0" cy="35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98594" name="AutoShape 34"/>
            <p:cNvCxnSpPr>
              <a:cxnSpLocks noChangeAspect="1" noChangeShapeType="1"/>
              <a:stCxn id="2498577" idx="7"/>
              <a:endCxn id="2498590" idx="5"/>
            </p:cNvCxnSpPr>
            <p:nvPr/>
          </p:nvCxnSpPr>
          <p:spPr bwMode="auto">
            <a:xfrm flipV="1">
              <a:off x="3040" y="1534"/>
              <a:ext cx="0" cy="35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595" name="AutoShape 35"/>
            <p:cNvCxnSpPr>
              <a:cxnSpLocks noChangeAspect="1" noChangeShapeType="1"/>
              <a:stCxn id="2498586" idx="1"/>
              <a:endCxn id="2498590" idx="7"/>
            </p:cNvCxnSpPr>
            <p:nvPr/>
          </p:nvCxnSpPr>
          <p:spPr bwMode="auto">
            <a:xfrm flipH="1">
              <a:off x="3040" y="1343"/>
              <a:ext cx="353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98596" name="AutoShape 36"/>
            <p:cNvCxnSpPr>
              <a:cxnSpLocks noChangeAspect="1" noChangeShapeType="1"/>
              <a:stCxn id="2498590" idx="5"/>
              <a:endCxn id="2498586" idx="3"/>
            </p:cNvCxnSpPr>
            <p:nvPr/>
          </p:nvCxnSpPr>
          <p:spPr bwMode="auto">
            <a:xfrm>
              <a:off x="3040" y="1534"/>
              <a:ext cx="353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498597" name="Text Box 37"/>
            <p:cNvSpPr txBox="1">
              <a:spLocks noChangeAspect="1" noChangeArrowheads="1"/>
            </p:cNvSpPr>
            <p:nvPr/>
          </p:nvSpPr>
          <p:spPr bwMode="auto">
            <a:xfrm>
              <a:off x="2962" y="2333"/>
              <a:ext cx="48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800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</a:rPr>
                <a:t>LD|RVF</a:t>
              </a:r>
              <a:endParaRPr lang="de-DE" sz="1200" baseline="-25000">
                <a:solidFill>
                  <a:srgbClr val="000000"/>
                </a:solidFill>
              </a:endParaRPr>
            </a:p>
          </p:txBody>
        </p:sp>
        <p:cxnSp>
          <p:nvCxnSpPr>
            <p:cNvPr id="2498598" name="AutoShape 38"/>
            <p:cNvCxnSpPr>
              <a:cxnSpLocks noChangeAspect="1" noChangeShapeType="1"/>
              <a:stCxn id="2498597" idx="0"/>
              <a:endCxn id="2498571" idx="4"/>
            </p:cNvCxnSpPr>
            <p:nvPr/>
          </p:nvCxnSpPr>
          <p:spPr bwMode="auto">
            <a:xfrm flipV="1">
              <a:off x="3194" y="1540"/>
              <a:ext cx="57" cy="79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</p:cxnSp>
        <p:cxnSp>
          <p:nvCxnSpPr>
            <p:cNvPr id="2498599" name="AutoShape 39"/>
            <p:cNvCxnSpPr>
              <a:cxnSpLocks noChangeAspect="1" noChangeShapeType="1"/>
              <a:stCxn id="2498597" idx="0"/>
              <a:endCxn id="2498572" idx="4"/>
            </p:cNvCxnSpPr>
            <p:nvPr/>
          </p:nvCxnSpPr>
          <p:spPr bwMode="auto">
            <a:xfrm flipV="1">
              <a:off x="3194" y="2081"/>
              <a:ext cx="106" cy="25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</p:cxnSp>
        <p:sp>
          <p:nvSpPr>
            <p:cNvPr id="2498600" name="Text Box 40"/>
            <p:cNvSpPr txBox="1">
              <a:spLocks noChangeAspect="1" noChangeArrowheads="1"/>
            </p:cNvSpPr>
            <p:nvPr/>
          </p:nvSpPr>
          <p:spPr bwMode="auto">
            <a:xfrm>
              <a:off x="3141" y="740"/>
              <a:ext cx="47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800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</a:rPr>
                <a:t>LD|LVF</a:t>
              </a:r>
            </a:p>
          </p:txBody>
        </p:sp>
        <p:cxnSp>
          <p:nvCxnSpPr>
            <p:cNvPr id="2498601" name="AutoShape 41"/>
            <p:cNvCxnSpPr>
              <a:cxnSpLocks noChangeAspect="1" noChangeShapeType="1"/>
              <a:stCxn id="2498600" idx="2"/>
              <a:endCxn id="2498602" idx="0"/>
            </p:cNvCxnSpPr>
            <p:nvPr/>
          </p:nvCxnSpPr>
          <p:spPr bwMode="auto">
            <a:xfrm flipH="1">
              <a:off x="3252" y="895"/>
              <a:ext cx="116" cy="4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</p:cxnSp>
        <p:sp>
          <p:nvSpPr>
            <p:cNvPr id="2498602" name="Oval 42"/>
            <p:cNvSpPr>
              <a:spLocks noChangeAspect="1" noChangeArrowheads="1"/>
            </p:cNvSpPr>
            <p:nvPr/>
          </p:nvSpPr>
          <p:spPr bwMode="auto">
            <a:xfrm>
              <a:off x="3223" y="1345"/>
              <a:ext cx="57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8603" name="Oval 43"/>
            <p:cNvSpPr>
              <a:spLocks noChangeAspect="1" noChangeArrowheads="1"/>
            </p:cNvSpPr>
            <p:nvPr/>
          </p:nvSpPr>
          <p:spPr bwMode="auto">
            <a:xfrm>
              <a:off x="3270" y="1886"/>
              <a:ext cx="57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04" name="AutoShape 44"/>
            <p:cNvCxnSpPr>
              <a:cxnSpLocks noChangeAspect="1" noChangeShapeType="1"/>
              <a:stCxn id="2498600" idx="2"/>
              <a:endCxn id="2498603" idx="0"/>
            </p:cNvCxnSpPr>
            <p:nvPr/>
          </p:nvCxnSpPr>
          <p:spPr bwMode="auto">
            <a:xfrm flipH="1">
              <a:off x="3299" y="895"/>
              <a:ext cx="69" cy="99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sm" len="sm"/>
            </a:ln>
            <a:effectLst/>
          </p:spPr>
        </p:cxnSp>
        <p:sp>
          <p:nvSpPr>
            <p:cNvPr id="2498605" name="Text Box 45"/>
            <p:cNvSpPr txBox="1">
              <a:spLocks noChangeAspect="1" noChangeArrowheads="1"/>
            </p:cNvSpPr>
            <p:nvPr/>
          </p:nvSpPr>
          <p:spPr bwMode="auto">
            <a:xfrm>
              <a:off x="2095" y="1631"/>
              <a:ext cx="25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800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</a:rPr>
                <a:t>LD</a:t>
              </a:r>
              <a:endParaRPr lang="de-DE" sz="1200" baseline="-25000">
                <a:solidFill>
                  <a:srgbClr val="000000"/>
                </a:solidFill>
              </a:endParaRPr>
            </a:p>
          </p:txBody>
        </p:sp>
        <p:sp>
          <p:nvSpPr>
            <p:cNvPr id="2498606" name="Oval 46"/>
            <p:cNvSpPr>
              <a:spLocks noChangeAspect="1" noChangeArrowheads="1"/>
            </p:cNvSpPr>
            <p:nvPr/>
          </p:nvSpPr>
          <p:spPr bwMode="auto">
            <a:xfrm>
              <a:off x="2845" y="1690"/>
              <a:ext cx="57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07" name="AutoShape 47"/>
            <p:cNvCxnSpPr>
              <a:cxnSpLocks noChangeAspect="1" noChangeShapeType="1"/>
              <a:stCxn id="2498605" idx="3"/>
              <a:endCxn id="2498606" idx="2"/>
            </p:cNvCxnSpPr>
            <p:nvPr/>
          </p:nvCxnSpPr>
          <p:spPr bwMode="auto">
            <a:xfrm>
              <a:off x="2339" y="1709"/>
              <a:ext cx="506" cy="1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sm" len="sm"/>
            </a:ln>
            <a:effectLst/>
          </p:spPr>
        </p:cxnSp>
        <p:sp>
          <p:nvSpPr>
            <p:cNvPr id="2498608" name="Text Box 48"/>
            <p:cNvSpPr txBox="1">
              <a:spLocks noChangeAspect="1" noChangeArrowheads="1"/>
            </p:cNvSpPr>
            <p:nvPr/>
          </p:nvSpPr>
          <p:spPr bwMode="auto">
            <a:xfrm>
              <a:off x="4137" y="1631"/>
              <a:ext cx="25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800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</a:rPr>
                <a:t>LD</a:t>
              </a:r>
              <a:endParaRPr lang="de-DE" sz="1200" baseline="-25000">
                <a:solidFill>
                  <a:srgbClr val="000000"/>
                </a:solidFill>
              </a:endParaRPr>
            </a:p>
          </p:txBody>
        </p:sp>
        <p:sp>
          <p:nvSpPr>
            <p:cNvPr id="2498609" name="Oval 49"/>
            <p:cNvSpPr>
              <a:spLocks noChangeAspect="1" noChangeArrowheads="1"/>
            </p:cNvSpPr>
            <p:nvPr/>
          </p:nvSpPr>
          <p:spPr bwMode="auto">
            <a:xfrm>
              <a:off x="3529" y="1691"/>
              <a:ext cx="57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10" name="AutoShape 50"/>
            <p:cNvCxnSpPr>
              <a:cxnSpLocks noChangeAspect="1" noChangeShapeType="1"/>
              <a:stCxn id="2498608" idx="1"/>
              <a:endCxn id="2498609" idx="6"/>
            </p:cNvCxnSpPr>
            <p:nvPr/>
          </p:nvCxnSpPr>
          <p:spPr bwMode="auto">
            <a:xfrm flipH="1">
              <a:off x="3586" y="1709"/>
              <a:ext cx="551" cy="1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sm" len="sm"/>
            </a:ln>
            <a:effectLst/>
          </p:spPr>
        </p:cxnSp>
        <p:grpSp>
          <p:nvGrpSpPr>
            <p:cNvPr id="9" name="Group 51"/>
            <p:cNvGrpSpPr>
              <a:grpSpLocks noChangeAspect="1"/>
            </p:cNvGrpSpPr>
            <p:nvPr/>
          </p:nvGrpSpPr>
          <p:grpSpPr bwMode="auto">
            <a:xfrm>
              <a:off x="3837" y="1303"/>
              <a:ext cx="359" cy="272"/>
              <a:chOff x="767" y="3119"/>
              <a:chExt cx="598" cy="453"/>
            </a:xfrm>
          </p:grpSpPr>
          <p:sp>
            <p:nvSpPr>
              <p:cNvPr id="2498612" name="Oval 52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8613" name="Text Box 53"/>
              <p:cNvSpPr txBox="1">
                <a:spLocks noChangeAspect="1" noChangeArrowheads="1"/>
              </p:cNvSpPr>
              <p:nvPr/>
            </p:nvSpPr>
            <p:spPr bwMode="auto">
              <a:xfrm>
                <a:off x="767" y="3217"/>
                <a:ext cx="59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>
                    <a:solidFill>
                      <a:srgbClr val="000000"/>
                    </a:solidFill>
                  </a:rPr>
                  <a:t>MOG</a:t>
                </a:r>
              </a:p>
            </p:txBody>
          </p:sp>
        </p:grpSp>
        <p:cxnSp>
          <p:nvCxnSpPr>
            <p:cNvPr id="2498614" name="AutoShape 54"/>
            <p:cNvCxnSpPr>
              <a:cxnSpLocks noChangeAspect="1" noChangeShapeType="1"/>
              <a:stCxn id="2498567" idx="7"/>
              <a:endCxn id="2498612" idx="1"/>
            </p:cNvCxnSpPr>
            <p:nvPr/>
          </p:nvCxnSpPr>
          <p:spPr bwMode="auto">
            <a:xfrm rot="5400000" flipV="1">
              <a:off x="3214" y="637"/>
              <a:ext cx="1" cy="1413"/>
            </a:xfrm>
            <a:prstGeom prst="curvedConnector3">
              <a:avLst>
                <a:gd name="adj1" fmla="val -124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98615" name="AutoShape 55"/>
            <p:cNvCxnSpPr>
              <a:cxnSpLocks noChangeAspect="1" noChangeShapeType="1"/>
              <a:stCxn id="2498612" idx="0"/>
              <a:endCxn id="2498567" idx="0"/>
            </p:cNvCxnSpPr>
            <p:nvPr/>
          </p:nvCxnSpPr>
          <p:spPr bwMode="auto">
            <a:xfrm rot="16200000" flipH="1" flipV="1">
              <a:off x="3214" y="501"/>
              <a:ext cx="1" cy="1606"/>
            </a:xfrm>
            <a:prstGeom prst="curvedConnector3">
              <a:avLst>
                <a:gd name="adj1" fmla="val -193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98616" name="AutoShape 56"/>
            <p:cNvCxnSpPr>
              <a:cxnSpLocks noChangeAspect="1" noChangeShapeType="1"/>
              <a:stCxn id="2498612" idx="5"/>
              <a:endCxn id="2498580" idx="5"/>
            </p:cNvCxnSpPr>
            <p:nvPr/>
          </p:nvCxnSpPr>
          <p:spPr bwMode="auto">
            <a:xfrm flipH="1">
              <a:off x="3585" y="1535"/>
              <a:ext cx="529" cy="54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617" name="AutoShape 57"/>
            <p:cNvCxnSpPr>
              <a:cxnSpLocks noChangeAspect="1" noChangeShapeType="1"/>
              <a:stCxn id="2498612" idx="3"/>
              <a:endCxn id="2498580" idx="7"/>
            </p:cNvCxnSpPr>
            <p:nvPr/>
          </p:nvCxnSpPr>
          <p:spPr bwMode="auto">
            <a:xfrm flipH="1">
              <a:off x="3585" y="1535"/>
              <a:ext cx="336" cy="35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498618" name="Oval 58"/>
            <p:cNvSpPr>
              <a:spLocks noChangeAspect="1" noChangeArrowheads="1"/>
            </p:cNvSpPr>
            <p:nvPr/>
          </p:nvSpPr>
          <p:spPr bwMode="auto">
            <a:xfrm>
              <a:off x="2627" y="1857"/>
              <a:ext cx="56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19" name="AutoShape 59"/>
            <p:cNvCxnSpPr>
              <a:cxnSpLocks noChangeAspect="1" noChangeShapeType="1"/>
              <a:stCxn id="2498605" idx="3"/>
              <a:endCxn id="2498618" idx="1"/>
            </p:cNvCxnSpPr>
            <p:nvPr/>
          </p:nvCxnSpPr>
          <p:spPr bwMode="auto">
            <a:xfrm>
              <a:off x="2339" y="1709"/>
              <a:ext cx="296" cy="156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</p:cxnSp>
        <p:sp>
          <p:nvSpPr>
            <p:cNvPr id="2498620" name="Oval 60"/>
            <p:cNvSpPr>
              <a:spLocks noChangeAspect="1" noChangeArrowheads="1"/>
            </p:cNvSpPr>
            <p:nvPr/>
          </p:nvSpPr>
          <p:spPr bwMode="auto">
            <a:xfrm>
              <a:off x="3743" y="1856"/>
              <a:ext cx="56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21" name="AutoShape 61"/>
            <p:cNvCxnSpPr>
              <a:cxnSpLocks noChangeAspect="1" noChangeShapeType="1"/>
              <a:stCxn id="2498608" idx="1"/>
              <a:endCxn id="2498620" idx="7"/>
            </p:cNvCxnSpPr>
            <p:nvPr/>
          </p:nvCxnSpPr>
          <p:spPr bwMode="auto">
            <a:xfrm flipH="1">
              <a:off x="3791" y="1709"/>
              <a:ext cx="346" cy="155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</p:cxnSp>
        <p:cxnSp>
          <p:nvCxnSpPr>
            <p:cNvPr id="2498622" name="AutoShape 62"/>
            <p:cNvCxnSpPr>
              <a:cxnSpLocks noChangeAspect="1" noChangeShapeType="1"/>
              <a:stCxn id="2498590" idx="3"/>
              <a:endCxn id="2498567" idx="5"/>
            </p:cNvCxnSpPr>
            <p:nvPr/>
          </p:nvCxnSpPr>
          <p:spPr bwMode="auto">
            <a:xfrm flipH="1">
              <a:off x="2508" y="1534"/>
              <a:ext cx="340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623" name="AutoShape 63"/>
            <p:cNvCxnSpPr>
              <a:cxnSpLocks noChangeAspect="1" noChangeShapeType="1"/>
              <a:stCxn id="2498567" idx="7"/>
              <a:endCxn id="2498590" idx="1"/>
            </p:cNvCxnSpPr>
            <p:nvPr/>
          </p:nvCxnSpPr>
          <p:spPr bwMode="auto">
            <a:xfrm>
              <a:off x="2508" y="1343"/>
              <a:ext cx="34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624" name="AutoShape 64"/>
            <p:cNvCxnSpPr>
              <a:cxnSpLocks noChangeAspect="1" noChangeShapeType="1"/>
              <a:stCxn id="2498612" idx="3"/>
              <a:endCxn id="2498586" idx="5"/>
            </p:cNvCxnSpPr>
            <p:nvPr/>
          </p:nvCxnSpPr>
          <p:spPr bwMode="auto">
            <a:xfrm flipH="1" flipV="1">
              <a:off x="3585" y="1534"/>
              <a:ext cx="336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625" name="AutoShape 65"/>
            <p:cNvCxnSpPr>
              <a:cxnSpLocks noChangeAspect="1" noChangeShapeType="1"/>
              <a:stCxn id="2498586" idx="7"/>
              <a:endCxn id="2498612" idx="1"/>
            </p:cNvCxnSpPr>
            <p:nvPr/>
          </p:nvCxnSpPr>
          <p:spPr bwMode="auto">
            <a:xfrm>
              <a:off x="3585" y="1343"/>
              <a:ext cx="336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sp>
          <p:nvSpPr>
            <p:cNvPr id="2498626" name="Oval 66"/>
            <p:cNvSpPr>
              <a:spLocks noChangeAspect="1" noChangeArrowheads="1"/>
            </p:cNvSpPr>
            <p:nvPr/>
          </p:nvSpPr>
          <p:spPr bwMode="auto">
            <a:xfrm>
              <a:off x="3147" y="1194"/>
              <a:ext cx="56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27" name="AutoShape 67"/>
            <p:cNvCxnSpPr>
              <a:cxnSpLocks noChangeAspect="1" noChangeShapeType="1"/>
              <a:stCxn id="2498597" idx="0"/>
              <a:endCxn id="2498626" idx="2"/>
            </p:cNvCxnSpPr>
            <p:nvPr/>
          </p:nvCxnSpPr>
          <p:spPr bwMode="auto">
            <a:xfrm flipH="1" flipV="1">
              <a:off x="3147" y="1222"/>
              <a:ext cx="47" cy="1111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</p:cxnSp>
        <p:sp>
          <p:nvSpPr>
            <p:cNvPr id="2498628" name="Oval 68"/>
            <p:cNvSpPr>
              <a:spLocks noChangeAspect="1" noChangeArrowheads="1"/>
            </p:cNvSpPr>
            <p:nvPr/>
          </p:nvSpPr>
          <p:spPr bwMode="auto">
            <a:xfrm>
              <a:off x="3092" y="1084"/>
              <a:ext cx="56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29" name="AutoShape 69"/>
            <p:cNvCxnSpPr>
              <a:cxnSpLocks noChangeAspect="1" noChangeShapeType="1"/>
              <a:stCxn id="2498600" idx="2"/>
              <a:endCxn id="2498628" idx="6"/>
            </p:cNvCxnSpPr>
            <p:nvPr/>
          </p:nvCxnSpPr>
          <p:spPr bwMode="auto">
            <a:xfrm flipH="1">
              <a:off x="3148" y="895"/>
              <a:ext cx="220" cy="218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</p:cxnSp>
      </p:grpSp>
      <p:grpSp>
        <p:nvGrpSpPr>
          <p:cNvPr id="10" name="Group 70"/>
          <p:cNvGrpSpPr>
            <a:grpSpLocks/>
          </p:cNvGrpSpPr>
          <p:nvPr/>
        </p:nvGrpSpPr>
        <p:grpSpPr bwMode="auto">
          <a:xfrm>
            <a:off x="647700" y="659668"/>
            <a:ext cx="4294188" cy="2957513"/>
            <a:chOff x="282" y="346"/>
            <a:chExt cx="2810" cy="1863"/>
          </a:xfrm>
        </p:grpSpPr>
        <p:grpSp>
          <p:nvGrpSpPr>
            <p:cNvPr id="11" name="Group 71"/>
            <p:cNvGrpSpPr>
              <a:grpSpLocks noChangeAspect="1"/>
            </p:cNvGrpSpPr>
            <p:nvPr/>
          </p:nvGrpSpPr>
          <p:grpSpPr bwMode="auto">
            <a:xfrm>
              <a:off x="716" y="909"/>
              <a:ext cx="359" cy="272"/>
              <a:chOff x="768" y="3119"/>
              <a:chExt cx="598" cy="453"/>
            </a:xfrm>
          </p:grpSpPr>
          <p:sp>
            <p:nvSpPr>
              <p:cNvPr id="2498632" name="Oval 72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8633" name="Text Box 73"/>
              <p:cNvSpPr txBox="1">
                <a:spLocks noChangeAspect="1" noChangeArrowheads="1"/>
              </p:cNvSpPr>
              <p:nvPr/>
            </p:nvSpPr>
            <p:spPr bwMode="auto">
              <a:xfrm>
                <a:off x="768" y="3217"/>
                <a:ext cx="59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>
                    <a:solidFill>
                      <a:srgbClr val="000000"/>
                    </a:solidFill>
                  </a:rPr>
                  <a:t>MOG</a:t>
                </a:r>
              </a:p>
            </p:txBody>
          </p:sp>
        </p:grpSp>
        <p:cxnSp>
          <p:nvCxnSpPr>
            <p:cNvPr id="2498634" name="AutoShape 74"/>
            <p:cNvCxnSpPr>
              <a:cxnSpLocks noChangeAspect="1" noChangeShapeType="1"/>
              <a:stCxn id="2498632" idx="3"/>
              <a:endCxn id="2498642" idx="3"/>
            </p:cNvCxnSpPr>
            <p:nvPr/>
          </p:nvCxnSpPr>
          <p:spPr bwMode="auto">
            <a:xfrm>
              <a:off x="800" y="1141"/>
              <a:ext cx="533" cy="54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635" name="AutoShape 75"/>
            <p:cNvCxnSpPr>
              <a:cxnSpLocks noChangeAspect="1" noChangeShapeType="1"/>
              <a:stCxn id="2498642" idx="1"/>
              <a:endCxn id="2498632" idx="5"/>
            </p:cNvCxnSpPr>
            <p:nvPr/>
          </p:nvCxnSpPr>
          <p:spPr bwMode="auto">
            <a:xfrm flipH="1" flipV="1">
              <a:off x="992" y="1141"/>
              <a:ext cx="341" cy="35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sp>
          <p:nvSpPr>
            <p:cNvPr id="2498636" name="Oval 76"/>
            <p:cNvSpPr>
              <a:spLocks noChangeAspect="1" noChangeArrowheads="1"/>
            </p:cNvSpPr>
            <p:nvPr/>
          </p:nvSpPr>
          <p:spPr bwMode="auto">
            <a:xfrm>
              <a:off x="1706" y="1089"/>
              <a:ext cx="57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8637" name="Oval 77"/>
            <p:cNvSpPr>
              <a:spLocks noChangeAspect="1" noChangeArrowheads="1"/>
            </p:cNvSpPr>
            <p:nvPr/>
          </p:nvSpPr>
          <p:spPr bwMode="auto">
            <a:xfrm>
              <a:off x="1755" y="1631"/>
              <a:ext cx="57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38" name="AutoShape 78"/>
            <p:cNvCxnSpPr>
              <a:cxnSpLocks noChangeAspect="1" noChangeShapeType="1"/>
              <a:stCxn id="2498642" idx="4"/>
              <a:endCxn id="2498648" idx="0"/>
            </p:cNvCxnSpPr>
            <p:nvPr/>
          </p:nvCxnSpPr>
          <p:spPr bwMode="auto">
            <a:xfrm flipH="1">
              <a:off x="1297" y="1724"/>
              <a:ext cx="132" cy="2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639" name="AutoShape 79"/>
            <p:cNvCxnSpPr>
              <a:cxnSpLocks noChangeAspect="1" noChangeShapeType="1"/>
              <a:stCxn id="2498655" idx="3"/>
              <a:endCxn id="2498642" idx="1"/>
            </p:cNvCxnSpPr>
            <p:nvPr/>
          </p:nvCxnSpPr>
          <p:spPr bwMode="auto">
            <a:xfrm>
              <a:off x="1332" y="1140"/>
              <a:ext cx="1" cy="35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640" name="AutoShape 80"/>
            <p:cNvCxnSpPr>
              <a:cxnSpLocks noChangeAspect="1" noChangeShapeType="1"/>
              <a:stCxn id="2498645" idx="4"/>
              <a:endCxn id="2498649" idx="0"/>
            </p:cNvCxnSpPr>
            <p:nvPr/>
          </p:nvCxnSpPr>
          <p:spPr bwMode="auto">
            <a:xfrm>
              <a:off x="1973" y="1725"/>
              <a:ext cx="225" cy="21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grpSp>
          <p:nvGrpSpPr>
            <p:cNvPr id="12" name="Group 81"/>
            <p:cNvGrpSpPr>
              <a:grpSpLocks noChangeAspect="1"/>
            </p:cNvGrpSpPr>
            <p:nvPr/>
          </p:nvGrpSpPr>
          <p:grpSpPr bwMode="auto">
            <a:xfrm>
              <a:off x="1293" y="1453"/>
              <a:ext cx="271" cy="271"/>
              <a:chOff x="409" y="3119"/>
              <a:chExt cx="453" cy="453"/>
            </a:xfrm>
          </p:grpSpPr>
          <p:sp>
            <p:nvSpPr>
              <p:cNvPr id="2498642" name="Oval 82"/>
              <p:cNvSpPr>
                <a:spLocks noChangeAspect="1" noChangeArrowheads="1"/>
              </p:cNvSpPr>
              <p:nvPr/>
            </p:nvSpPr>
            <p:spPr bwMode="auto">
              <a:xfrm>
                <a:off x="409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8643" name="Text Box 83"/>
              <p:cNvSpPr txBox="1">
                <a:spLocks noChangeAspect="1" noChangeArrowheads="1"/>
              </p:cNvSpPr>
              <p:nvPr/>
            </p:nvSpPr>
            <p:spPr bwMode="auto">
              <a:xfrm>
                <a:off x="421" y="3218"/>
                <a:ext cx="43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>
                    <a:solidFill>
                      <a:srgbClr val="000000"/>
                    </a:solidFill>
                  </a:rPr>
                  <a:t>LG</a:t>
                </a:r>
              </a:p>
            </p:txBody>
          </p:sp>
        </p:grpSp>
        <p:grpSp>
          <p:nvGrpSpPr>
            <p:cNvPr id="13" name="Group 84"/>
            <p:cNvGrpSpPr>
              <a:grpSpLocks noChangeAspect="1"/>
            </p:cNvGrpSpPr>
            <p:nvPr/>
          </p:nvGrpSpPr>
          <p:grpSpPr bwMode="auto">
            <a:xfrm>
              <a:off x="1837" y="1453"/>
              <a:ext cx="272" cy="272"/>
              <a:chOff x="841" y="3119"/>
              <a:chExt cx="453" cy="453"/>
            </a:xfrm>
          </p:grpSpPr>
          <p:sp>
            <p:nvSpPr>
              <p:cNvPr id="2498645" name="Oval 85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8646" name="Text Box 86"/>
              <p:cNvSpPr txBox="1">
                <a:spLocks noChangeAspect="1" noChangeArrowheads="1"/>
              </p:cNvSpPr>
              <p:nvPr/>
            </p:nvSpPr>
            <p:spPr bwMode="auto">
              <a:xfrm>
                <a:off x="850" y="3217"/>
                <a:ext cx="432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 dirty="0">
                    <a:solidFill>
                      <a:srgbClr val="000000"/>
                    </a:solidFill>
                  </a:rPr>
                  <a:t>LG</a:t>
                </a:r>
              </a:p>
            </p:txBody>
          </p:sp>
        </p:grpSp>
        <p:cxnSp>
          <p:nvCxnSpPr>
            <p:cNvPr id="2498647" name="AutoShape 87"/>
            <p:cNvCxnSpPr>
              <a:cxnSpLocks noChangeAspect="1" noChangeShapeType="1"/>
              <a:stCxn id="2498642" idx="5"/>
              <a:endCxn id="2498645" idx="3"/>
            </p:cNvCxnSpPr>
            <p:nvPr/>
          </p:nvCxnSpPr>
          <p:spPr bwMode="auto">
            <a:xfrm>
              <a:off x="1524" y="1684"/>
              <a:ext cx="353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498648" name="Text Box 88"/>
            <p:cNvSpPr txBox="1">
              <a:spLocks noChangeAspect="1" noChangeArrowheads="1"/>
            </p:cNvSpPr>
            <p:nvPr/>
          </p:nvSpPr>
          <p:spPr bwMode="auto">
            <a:xfrm>
              <a:off x="1127" y="1939"/>
              <a:ext cx="353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800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</a:rPr>
                <a:t>RVF</a:t>
              </a:r>
            </a:p>
            <a:p>
              <a:r>
                <a:rPr lang="de-DE" sz="1200">
                  <a:solidFill>
                    <a:srgbClr val="000000"/>
                  </a:solidFill>
                </a:rPr>
                <a:t>stim.</a:t>
              </a:r>
            </a:p>
          </p:txBody>
        </p:sp>
        <p:sp>
          <p:nvSpPr>
            <p:cNvPr id="2498649" name="Text Box 89"/>
            <p:cNvSpPr txBox="1">
              <a:spLocks noChangeAspect="1" noChangeArrowheads="1"/>
            </p:cNvSpPr>
            <p:nvPr/>
          </p:nvSpPr>
          <p:spPr bwMode="auto">
            <a:xfrm>
              <a:off x="2028" y="1939"/>
              <a:ext cx="353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800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</a:rPr>
                <a:t>LVF</a:t>
              </a:r>
            </a:p>
            <a:p>
              <a:r>
                <a:rPr lang="de-DE" sz="1200">
                  <a:solidFill>
                    <a:srgbClr val="000000"/>
                  </a:solidFill>
                </a:rPr>
                <a:t>stim.</a:t>
              </a:r>
            </a:p>
          </p:txBody>
        </p:sp>
        <p:grpSp>
          <p:nvGrpSpPr>
            <p:cNvPr id="14" name="Group 90"/>
            <p:cNvGrpSpPr>
              <a:grpSpLocks noChangeAspect="1"/>
            </p:cNvGrpSpPr>
            <p:nvPr/>
          </p:nvGrpSpPr>
          <p:grpSpPr bwMode="auto">
            <a:xfrm>
              <a:off x="1837" y="909"/>
              <a:ext cx="272" cy="271"/>
              <a:chOff x="841" y="3119"/>
              <a:chExt cx="453" cy="453"/>
            </a:xfrm>
          </p:grpSpPr>
          <p:sp>
            <p:nvSpPr>
              <p:cNvPr id="2498651" name="Oval 91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8652" name="Text Box 92"/>
              <p:cNvSpPr txBox="1">
                <a:spLocks noChangeAspect="1" noChangeArrowheads="1"/>
              </p:cNvSpPr>
              <p:nvPr/>
            </p:nvSpPr>
            <p:spPr bwMode="auto">
              <a:xfrm>
                <a:off x="850" y="3218"/>
                <a:ext cx="432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>
                    <a:solidFill>
                      <a:srgbClr val="000000"/>
                    </a:solidFill>
                  </a:rPr>
                  <a:t>FG</a:t>
                </a:r>
              </a:p>
            </p:txBody>
          </p:sp>
        </p:grpSp>
        <p:cxnSp>
          <p:nvCxnSpPr>
            <p:cNvPr id="2498653" name="AutoShape 93"/>
            <p:cNvCxnSpPr>
              <a:cxnSpLocks noChangeAspect="1" noChangeShapeType="1"/>
              <a:stCxn id="2498651" idx="3"/>
              <a:endCxn id="2498645" idx="1"/>
            </p:cNvCxnSpPr>
            <p:nvPr/>
          </p:nvCxnSpPr>
          <p:spPr bwMode="auto">
            <a:xfrm>
              <a:off x="1877" y="1140"/>
              <a:ext cx="0" cy="35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15" name="Group 94"/>
            <p:cNvGrpSpPr>
              <a:grpSpLocks noChangeAspect="1"/>
            </p:cNvGrpSpPr>
            <p:nvPr/>
          </p:nvGrpSpPr>
          <p:grpSpPr bwMode="auto">
            <a:xfrm>
              <a:off x="1292" y="909"/>
              <a:ext cx="272" cy="271"/>
              <a:chOff x="841" y="3119"/>
              <a:chExt cx="453" cy="453"/>
            </a:xfrm>
          </p:grpSpPr>
          <p:sp>
            <p:nvSpPr>
              <p:cNvPr id="2498655" name="Oval 95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8656" name="Text Box 96"/>
              <p:cNvSpPr txBox="1">
                <a:spLocks noChangeAspect="1" noChangeArrowheads="1"/>
              </p:cNvSpPr>
              <p:nvPr/>
            </p:nvSpPr>
            <p:spPr bwMode="auto">
              <a:xfrm>
                <a:off x="850" y="3218"/>
                <a:ext cx="432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>
                    <a:solidFill>
                      <a:srgbClr val="000000"/>
                    </a:solidFill>
                  </a:rPr>
                  <a:t>FG</a:t>
                </a:r>
              </a:p>
            </p:txBody>
          </p:sp>
        </p:grpSp>
        <p:cxnSp>
          <p:nvCxnSpPr>
            <p:cNvPr id="2498657" name="AutoShape 97"/>
            <p:cNvCxnSpPr>
              <a:cxnSpLocks noChangeAspect="1" noChangeShapeType="1"/>
              <a:stCxn id="2498645" idx="1"/>
              <a:endCxn id="2498642" idx="7"/>
            </p:cNvCxnSpPr>
            <p:nvPr/>
          </p:nvCxnSpPr>
          <p:spPr bwMode="auto">
            <a:xfrm flipH="1">
              <a:off x="1524" y="1493"/>
              <a:ext cx="353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98658" name="AutoShape 98"/>
            <p:cNvCxnSpPr>
              <a:cxnSpLocks noChangeAspect="1" noChangeShapeType="1"/>
              <a:stCxn id="2498645" idx="7"/>
              <a:endCxn id="2498651" idx="5"/>
            </p:cNvCxnSpPr>
            <p:nvPr/>
          </p:nvCxnSpPr>
          <p:spPr bwMode="auto">
            <a:xfrm flipV="1">
              <a:off x="2069" y="1140"/>
              <a:ext cx="0" cy="35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98659" name="AutoShape 99"/>
            <p:cNvCxnSpPr>
              <a:cxnSpLocks noChangeAspect="1" noChangeShapeType="1"/>
              <a:stCxn id="2498642" idx="7"/>
              <a:endCxn id="2498655" idx="5"/>
            </p:cNvCxnSpPr>
            <p:nvPr/>
          </p:nvCxnSpPr>
          <p:spPr bwMode="auto">
            <a:xfrm flipV="1">
              <a:off x="1524" y="1140"/>
              <a:ext cx="0" cy="35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660" name="AutoShape 100"/>
            <p:cNvCxnSpPr>
              <a:cxnSpLocks noChangeAspect="1" noChangeShapeType="1"/>
              <a:stCxn id="2498651" idx="1"/>
              <a:endCxn id="2498655" idx="7"/>
            </p:cNvCxnSpPr>
            <p:nvPr/>
          </p:nvCxnSpPr>
          <p:spPr bwMode="auto">
            <a:xfrm flipH="1">
              <a:off x="1524" y="949"/>
              <a:ext cx="353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98661" name="AutoShape 101"/>
            <p:cNvCxnSpPr>
              <a:cxnSpLocks noChangeAspect="1" noChangeShapeType="1"/>
              <a:stCxn id="2498655" idx="5"/>
              <a:endCxn id="2498651" idx="3"/>
            </p:cNvCxnSpPr>
            <p:nvPr/>
          </p:nvCxnSpPr>
          <p:spPr bwMode="auto">
            <a:xfrm>
              <a:off x="1524" y="1140"/>
              <a:ext cx="353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498662" name="Text Box 102"/>
            <p:cNvSpPr txBox="1">
              <a:spLocks noChangeAspect="1" noChangeArrowheads="1"/>
            </p:cNvSpPr>
            <p:nvPr/>
          </p:nvSpPr>
          <p:spPr bwMode="auto">
            <a:xfrm>
              <a:off x="1506" y="1939"/>
              <a:ext cx="25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800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</a:rPr>
                <a:t>LD</a:t>
              </a:r>
              <a:endParaRPr lang="de-DE" sz="1200" baseline="-25000">
                <a:solidFill>
                  <a:srgbClr val="000000"/>
                </a:solidFill>
              </a:endParaRPr>
            </a:p>
          </p:txBody>
        </p:sp>
        <p:cxnSp>
          <p:nvCxnSpPr>
            <p:cNvPr id="2498663" name="AutoShape 103"/>
            <p:cNvCxnSpPr>
              <a:cxnSpLocks noChangeAspect="1" noChangeShapeType="1"/>
              <a:stCxn id="2498662" idx="0"/>
              <a:endCxn id="2498636" idx="4"/>
            </p:cNvCxnSpPr>
            <p:nvPr/>
          </p:nvCxnSpPr>
          <p:spPr bwMode="auto">
            <a:xfrm flipV="1">
              <a:off x="1628" y="1146"/>
              <a:ext cx="107" cy="79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</p:cxnSp>
        <p:cxnSp>
          <p:nvCxnSpPr>
            <p:cNvPr id="2498664" name="AutoShape 104"/>
            <p:cNvCxnSpPr>
              <a:cxnSpLocks noChangeAspect="1" noChangeShapeType="1"/>
              <a:stCxn id="2498662" idx="0"/>
              <a:endCxn id="2498637" idx="4"/>
            </p:cNvCxnSpPr>
            <p:nvPr/>
          </p:nvCxnSpPr>
          <p:spPr bwMode="auto">
            <a:xfrm flipV="1">
              <a:off x="1628" y="1687"/>
              <a:ext cx="156" cy="25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</p:cxnSp>
        <p:sp>
          <p:nvSpPr>
            <p:cNvPr id="2498665" name="Text Box 105"/>
            <p:cNvSpPr txBox="1">
              <a:spLocks noChangeAspect="1" noChangeArrowheads="1"/>
            </p:cNvSpPr>
            <p:nvPr/>
          </p:nvSpPr>
          <p:spPr bwMode="auto">
            <a:xfrm>
              <a:off x="1661" y="346"/>
              <a:ext cx="25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800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</a:rPr>
                <a:t>LD</a:t>
              </a:r>
            </a:p>
          </p:txBody>
        </p:sp>
        <p:cxnSp>
          <p:nvCxnSpPr>
            <p:cNvPr id="2498666" name="AutoShape 106"/>
            <p:cNvCxnSpPr>
              <a:cxnSpLocks noChangeAspect="1" noChangeShapeType="1"/>
              <a:stCxn id="2498665" idx="2"/>
              <a:endCxn id="2498667" idx="0"/>
            </p:cNvCxnSpPr>
            <p:nvPr/>
          </p:nvCxnSpPr>
          <p:spPr bwMode="auto">
            <a:xfrm flipH="1">
              <a:off x="1736" y="501"/>
              <a:ext cx="47" cy="4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</p:cxnSp>
        <p:sp>
          <p:nvSpPr>
            <p:cNvPr id="2498667" name="Oval 107"/>
            <p:cNvSpPr>
              <a:spLocks noChangeAspect="1" noChangeArrowheads="1"/>
            </p:cNvSpPr>
            <p:nvPr/>
          </p:nvSpPr>
          <p:spPr bwMode="auto">
            <a:xfrm>
              <a:off x="1707" y="951"/>
              <a:ext cx="57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8668" name="Oval 108"/>
            <p:cNvSpPr>
              <a:spLocks noChangeAspect="1" noChangeArrowheads="1"/>
            </p:cNvSpPr>
            <p:nvPr/>
          </p:nvSpPr>
          <p:spPr bwMode="auto">
            <a:xfrm>
              <a:off x="1754" y="1492"/>
              <a:ext cx="57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69" name="AutoShape 109"/>
            <p:cNvCxnSpPr>
              <a:cxnSpLocks noChangeAspect="1" noChangeShapeType="1"/>
              <a:stCxn id="2498665" idx="2"/>
              <a:endCxn id="2498668" idx="0"/>
            </p:cNvCxnSpPr>
            <p:nvPr/>
          </p:nvCxnSpPr>
          <p:spPr bwMode="auto">
            <a:xfrm>
              <a:off x="1783" y="501"/>
              <a:ext cx="0" cy="99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sm" len="sm"/>
            </a:ln>
            <a:effectLst/>
          </p:spPr>
        </p:cxnSp>
        <p:sp>
          <p:nvSpPr>
            <p:cNvPr id="2498670" name="Text Box 110"/>
            <p:cNvSpPr txBox="1">
              <a:spLocks noChangeAspect="1" noChangeArrowheads="1"/>
            </p:cNvSpPr>
            <p:nvPr/>
          </p:nvSpPr>
          <p:spPr bwMode="auto">
            <a:xfrm>
              <a:off x="282" y="1237"/>
              <a:ext cx="48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800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</a:rPr>
                <a:t>LD|RVF</a:t>
              </a:r>
              <a:endParaRPr lang="de-DE" sz="1200" baseline="-25000">
                <a:solidFill>
                  <a:srgbClr val="000000"/>
                </a:solidFill>
              </a:endParaRPr>
            </a:p>
          </p:txBody>
        </p:sp>
        <p:sp>
          <p:nvSpPr>
            <p:cNvPr id="2498671" name="Oval 111"/>
            <p:cNvSpPr>
              <a:spLocks noChangeAspect="1" noChangeArrowheads="1"/>
            </p:cNvSpPr>
            <p:nvPr/>
          </p:nvSpPr>
          <p:spPr bwMode="auto">
            <a:xfrm>
              <a:off x="1329" y="1296"/>
              <a:ext cx="57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72" name="AutoShape 112"/>
            <p:cNvCxnSpPr>
              <a:cxnSpLocks noChangeAspect="1" noChangeShapeType="1"/>
              <a:stCxn id="2498670" idx="3"/>
              <a:endCxn id="2498671" idx="2"/>
            </p:cNvCxnSpPr>
            <p:nvPr/>
          </p:nvCxnSpPr>
          <p:spPr bwMode="auto">
            <a:xfrm>
              <a:off x="745" y="1315"/>
              <a:ext cx="584" cy="1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sm" len="sm"/>
            </a:ln>
            <a:effectLst/>
          </p:spPr>
        </p:cxnSp>
        <p:sp>
          <p:nvSpPr>
            <p:cNvPr id="2498673" name="Text Box 113"/>
            <p:cNvSpPr txBox="1">
              <a:spLocks noChangeAspect="1" noChangeArrowheads="1"/>
            </p:cNvSpPr>
            <p:nvPr/>
          </p:nvSpPr>
          <p:spPr bwMode="auto">
            <a:xfrm>
              <a:off x="2621" y="1237"/>
              <a:ext cx="4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800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</a:rPr>
                <a:t>LD|LVF</a:t>
              </a:r>
              <a:endParaRPr lang="de-DE" sz="1200" baseline="-25000">
                <a:solidFill>
                  <a:srgbClr val="000000"/>
                </a:solidFill>
              </a:endParaRPr>
            </a:p>
          </p:txBody>
        </p:sp>
        <p:sp>
          <p:nvSpPr>
            <p:cNvPr id="2498674" name="Oval 114"/>
            <p:cNvSpPr>
              <a:spLocks noChangeAspect="1" noChangeArrowheads="1"/>
            </p:cNvSpPr>
            <p:nvPr/>
          </p:nvSpPr>
          <p:spPr bwMode="auto">
            <a:xfrm>
              <a:off x="2013" y="1297"/>
              <a:ext cx="57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75" name="AutoShape 115"/>
            <p:cNvCxnSpPr>
              <a:cxnSpLocks noChangeAspect="1" noChangeShapeType="1"/>
              <a:stCxn id="2498673" idx="1"/>
              <a:endCxn id="2498674" idx="6"/>
            </p:cNvCxnSpPr>
            <p:nvPr/>
          </p:nvCxnSpPr>
          <p:spPr bwMode="auto">
            <a:xfrm flipH="1">
              <a:off x="2070" y="1315"/>
              <a:ext cx="551" cy="1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sm" len="sm"/>
            </a:ln>
            <a:effectLst/>
          </p:spPr>
        </p:cxnSp>
        <p:grpSp>
          <p:nvGrpSpPr>
            <p:cNvPr id="16" name="Group 116"/>
            <p:cNvGrpSpPr>
              <a:grpSpLocks noChangeAspect="1"/>
            </p:cNvGrpSpPr>
            <p:nvPr/>
          </p:nvGrpSpPr>
          <p:grpSpPr bwMode="auto">
            <a:xfrm>
              <a:off x="2321" y="909"/>
              <a:ext cx="359" cy="272"/>
              <a:chOff x="767" y="3119"/>
              <a:chExt cx="598" cy="453"/>
            </a:xfrm>
          </p:grpSpPr>
          <p:sp>
            <p:nvSpPr>
              <p:cNvPr id="2498677" name="Oval 117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8678" name="Text Box 118"/>
              <p:cNvSpPr txBox="1">
                <a:spLocks noChangeAspect="1" noChangeArrowheads="1"/>
              </p:cNvSpPr>
              <p:nvPr/>
            </p:nvSpPr>
            <p:spPr bwMode="auto">
              <a:xfrm>
                <a:off x="767" y="3217"/>
                <a:ext cx="59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>
                    <a:solidFill>
                      <a:srgbClr val="000000"/>
                    </a:solidFill>
                  </a:rPr>
                  <a:t>MOG</a:t>
                </a:r>
              </a:p>
            </p:txBody>
          </p:sp>
        </p:grpSp>
        <p:cxnSp>
          <p:nvCxnSpPr>
            <p:cNvPr id="2498679" name="AutoShape 119"/>
            <p:cNvCxnSpPr>
              <a:cxnSpLocks noChangeAspect="1" noChangeShapeType="1"/>
              <a:stCxn id="2498632" idx="7"/>
              <a:endCxn id="2498677" idx="1"/>
            </p:cNvCxnSpPr>
            <p:nvPr/>
          </p:nvCxnSpPr>
          <p:spPr bwMode="auto">
            <a:xfrm rot="5400000" flipV="1">
              <a:off x="1698" y="243"/>
              <a:ext cx="1" cy="1413"/>
            </a:xfrm>
            <a:prstGeom prst="curvedConnector3">
              <a:avLst>
                <a:gd name="adj1" fmla="val -124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98680" name="AutoShape 120"/>
            <p:cNvCxnSpPr>
              <a:cxnSpLocks noChangeAspect="1" noChangeShapeType="1"/>
              <a:stCxn id="2498677" idx="0"/>
              <a:endCxn id="2498632" idx="0"/>
            </p:cNvCxnSpPr>
            <p:nvPr/>
          </p:nvCxnSpPr>
          <p:spPr bwMode="auto">
            <a:xfrm rot="16200000" flipH="1" flipV="1">
              <a:off x="1698" y="107"/>
              <a:ext cx="1" cy="1606"/>
            </a:xfrm>
            <a:prstGeom prst="curvedConnector3">
              <a:avLst>
                <a:gd name="adj1" fmla="val -193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98681" name="AutoShape 121"/>
            <p:cNvCxnSpPr>
              <a:cxnSpLocks noChangeAspect="1" noChangeShapeType="1"/>
              <a:stCxn id="2498677" idx="5"/>
              <a:endCxn id="2498645" idx="5"/>
            </p:cNvCxnSpPr>
            <p:nvPr/>
          </p:nvCxnSpPr>
          <p:spPr bwMode="auto">
            <a:xfrm flipH="1">
              <a:off x="2069" y="1141"/>
              <a:ext cx="529" cy="54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682" name="AutoShape 122"/>
            <p:cNvCxnSpPr>
              <a:cxnSpLocks noChangeAspect="1" noChangeShapeType="1"/>
              <a:stCxn id="2498677" idx="3"/>
              <a:endCxn id="2498645" idx="7"/>
            </p:cNvCxnSpPr>
            <p:nvPr/>
          </p:nvCxnSpPr>
          <p:spPr bwMode="auto">
            <a:xfrm flipH="1">
              <a:off x="2069" y="1141"/>
              <a:ext cx="336" cy="35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498683" name="Oval 123"/>
            <p:cNvSpPr>
              <a:spLocks noChangeAspect="1" noChangeArrowheads="1"/>
            </p:cNvSpPr>
            <p:nvPr/>
          </p:nvSpPr>
          <p:spPr bwMode="auto">
            <a:xfrm>
              <a:off x="1111" y="1463"/>
              <a:ext cx="56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84" name="AutoShape 124"/>
            <p:cNvCxnSpPr>
              <a:cxnSpLocks noChangeAspect="1" noChangeShapeType="1"/>
              <a:stCxn id="2498670" idx="3"/>
              <a:endCxn id="2498683" idx="1"/>
            </p:cNvCxnSpPr>
            <p:nvPr/>
          </p:nvCxnSpPr>
          <p:spPr bwMode="auto">
            <a:xfrm>
              <a:off x="745" y="1315"/>
              <a:ext cx="374" cy="156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</p:cxnSp>
        <p:sp>
          <p:nvSpPr>
            <p:cNvPr id="2498685" name="Oval 125"/>
            <p:cNvSpPr>
              <a:spLocks noChangeAspect="1" noChangeArrowheads="1"/>
            </p:cNvSpPr>
            <p:nvPr/>
          </p:nvSpPr>
          <p:spPr bwMode="auto">
            <a:xfrm>
              <a:off x="2227" y="1462"/>
              <a:ext cx="56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86" name="AutoShape 126"/>
            <p:cNvCxnSpPr>
              <a:cxnSpLocks noChangeAspect="1" noChangeShapeType="1"/>
              <a:stCxn id="2498673" idx="1"/>
              <a:endCxn id="2498685" idx="7"/>
            </p:cNvCxnSpPr>
            <p:nvPr/>
          </p:nvCxnSpPr>
          <p:spPr bwMode="auto">
            <a:xfrm flipH="1">
              <a:off x="2275" y="1315"/>
              <a:ext cx="346" cy="155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</p:cxnSp>
        <p:cxnSp>
          <p:nvCxnSpPr>
            <p:cNvPr id="2498687" name="AutoShape 127"/>
            <p:cNvCxnSpPr>
              <a:cxnSpLocks noChangeAspect="1" noChangeShapeType="1"/>
              <a:stCxn id="2498655" idx="3"/>
              <a:endCxn id="2498632" idx="5"/>
            </p:cNvCxnSpPr>
            <p:nvPr/>
          </p:nvCxnSpPr>
          <p:spPr bwMode="auto">
            <a:xfrm flipH="1">
              <a:off x="992" y="1140"/>
              <a:ext cx="340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688" name="AutoShape 128"/>
            <p:cNvCxnSpPr>
              <a:cxnSpLocks noChangeAspect="1" noChangeShapeType="1"/>
              <a:stCxn id="2498632" idx="7"/>
              <a:endCxn id="2498655" idx="1"/>
            </p:cNvCxnSpPr>
            <p:nvPr/>
          </p:nvCxnSpPr>
          <p:spPr bwMode="auto">
            <a:xfrm>
              <a:off x="992" y="949"/>
              <a:ext cx="34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689" name="AutoShape 129"/>
            <p:cNvCxnSpPr>
              <a:cxnSpLocks noChangeAspect="1" noChangeShapeType="1"/>
              <a:stCxn id="2498677" idx="3"/>
              <a:endCxn id="2498651" idx="5"/>
            </p:cNvCxnSpPr>
            <p:nvPr/>
          </p:nvCxnSpPr>
          <p:spPr bwMode="auto">
            <a:xfrm flipH="1" flipV="1">
              <a:off x="2069" y="1140"/>
              <a:ext cx="336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690" name="AutoShape 130"/>
            <p:cNvCxnSpPr>
              <a:cxnSpLocks noChangeAspect="1" noChangeShapeType="1"/>
              <a:stCxn id="2498651" idx="7"/>
              <a:endCxn id="2498677" idx="1"/>
            </p:cNvCxnSpPr>
            <p:nvPr/>
          </p:nvCxnSpPr>
          <p:spPr bwMode="auto">
            <a:xfrm>
              <a:off x="2069" y="949"/>
              <a:ext cx="336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sp>
          <p:nvSpPr>
            <p:cNvPr id="2498691" name="Oval 131"/>
            <p:cNvSpPr>
              <a:spLocks noChangeAspect="1" noChangeArrowheads="1"/>
            </p:cNvSpPr>
            <p:nvPr/>
          </p:nvSpPr>
          <p:spPr bwMode="auto">
            <a:xfrm>
              <a:off x="1631" y="800"/>
              <a:ext cx="56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92" name="AutoShape 132"/>
            <p:cNvCxnSpPr>
              <a:cxnSpLocks noChangeAspect="1" noChangeShapeType="1"/>
              <a:stCxn id="2498662" idx="0"/>
              <a:endCxn id="2498691" idx="2"/>
            </p:cNvCxnSpPr>
            <p:nvPr/>
          </p:nvCxnSpPr>
          <p:spPr bwMode="auto">
            <a:xfrm flipV="1">
              <a:off x="1628" y="828"/>
              <a:ext cx="3" cy="1111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</p:cxnSp>
        <p:sp>
          <p:nvSpPr>
            <p:cNvPr id="2498693" name="Oval 133"/>
            <p:cNvSpPr>
              <a:spLocks noChangeAspect="1" noChangeArrowheads="1"/>
            </p:cNvSpPr>
            <p:nvPr/>
          </p:nvSpPr>
          <p:spPr bwMode="auto">
            <a:xfrm>
              <a:off x="1576" y="690"/>
              <a:ext cx="56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94" name="AutoShape 134"/>
            <p:cNvCxnSpPr>
              <a:cxnSpLocks noChangeAspect="1" noChangeShapeType="1"/>
              <a:stCxn id="2498665" idx="2"/>
              <a:endCxn id="2498693" idx="6"/>
            </p:cNvCxnSpPr>
            <p:nvPr/>
          </p:nvCxnSpPr>
          <p:spPr bwMode="auto">
            <a:xfrm flipH="1">
              <a:off x="1632" y="501"/>
              <a:ext cx="151" cy="218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</p:cxnSp>
      </p:grpSp>
      <p:sp>
        <p:nvSpPr>
          <p:cNvPr id="2498695" name="Text Box 135"/>
          <p:cNvSpPr txBox="1">
            <a:spLocks noChangeArrowheads="1"/>
          </p:cNvSpPr>
          <p:nvPr/>
        </p:nvSpPr>
        <p:spPr bwMode="auto">
          <a:xfrm>
            <a:off x="3087688" y="4018818"/>
            <a:ext cx="50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0" i="1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en-GB" sz="2400" b="0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400" b="0" baseline="-25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98696" name="Text Box 136"/>
          <p:cNvSpPr txBox="1">
            <a:spLocks noChangeArrowheads="1"/>
          </p:cNvSpPr>
          <p:nvPr/>
        </p:nvSpPr>
        <p:spPr bwMode="auto">
          <a:xfrm>
            <a:off x="7042150" y="4018818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0" i="1" dirty="0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en-GB" sz="2400" b="0" baseline="-2500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400" b="0" baseline="-25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98697" name="Oval 137"/>
          <p:cNvSpPr>
            <a:spLocks noChangeArrowheads="1"/>
          </p:cNvSpPr>
          <p:nvPr/>
        </p:nvSpPr>
        <p:spPr bwMode="auto">
          <a:xfrm>
            <a:off x="9336088" y="656493"/>
            <a:ext cx="522287" cy="525463"/>
          </a:xfrm>
          <a:prstGeom prst="ellipse">
            <a:avLst/>
          </a:prstGeom>
          <a:solidFill>
            <a:srgbClr val="0066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CH" sz="2400" i="1" dirty="0">
                <a:solidFill>
                  <a:srgbClr val="FFFFFF"/>
                </a:solidFill>
                <a:latin typeface="Times New Roman" pitchFamily="18" charset="0"/>
              </a:rPr>
              <a:t>m</a:t>
            </a:r>
            <a:r>
              <a:rPr lang="de-CH" sz="2400" baseline="-25000" dirty="0">
                <a:solidFill>
                  <a:srgbClr val="FFFFFF"/>
                </a:solidFill>
                <a:latin typeface="Times New Roman" pitchFamily="18" charset="0"/>
              </a:rPr>
              <a:t>1</a:t>
            </a:r>
            <a:endParaRPr lang="en-US" sz="2400" baseline="-25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498698" name="Oval 138"/>
          <p:cNvSpPr>
            <a:spLocks noChangeArrowheads="1"/>
          </p:cNvSpPr>
          <p:nvPr/>
        </p:nvSpPr>
        <p:spPr bwMode="auto">
          <a:xfrm>
            <a:off x="498475" y="635856"/>
            <a:ext cx="522288" cy="525462"/>
          </a:xfrm>
          <a:prstGeom prst="ellipse">
            <a:avLst/>
          </a:prstGeom>
          <a:solidFill>
            <a:srgbClr val="0066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CH" sz="2400" i="1">
                <a:solidFill>
                  <a:srgbClr val="FFFFFF"/>
                </a:solidFill>
                <a:latin typeface="Times New Roman" pitchFamily="18" charset="0"/>
              </a:rPr>
              <a:t>m</a:t>
            </a:r>
            <a:r>
              <a:rPr lang="de-CH" sz="2400" baseline="-25000">
                <a:solidFill>
                  <a:srgbClr val="FFFFFF"/>
                </a:solidFill>
                <a:latin typeface="Times New Roman" pitchFamily="18" charset="0"/>
              </a:rPr>
              <a:t>2</a:t>
            </a:r>
            <a:endParaRPr lang="en-US" sz="2400" baseline="-250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498699" name="Rectangle 139"/>
          <p:cNvSpPr>
            <a:spLocks noChangeArrowheads="1"/>
          </p:cNvSpPr>
          <p:nvPr/>
        </p:nvSpPr>
        <p:spPr bwMode="auto">
          <a:xfrm>
            <a:off x="6023991" y="5215793"/>
            <a:ext cx="4093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80000"/>
              </a:spcBef>
            </a:pPr>
            <a:r>
              <a:rPr lang="en-GB" sz="1800" dirty="0" smtClean="0">
                <a:solidFill>
                  <a:srgbClr val="000000"/>
                </a:solidFill>
                <a:latin typeface="Times New Roman" pitchFamily="18" charset="0"/>
              </a:rPr>
              <a:t>Data:</a:t>
            </a:r>
            <a:r>
              <a:rPr lang="en-GB" sz="1800" b="0" dirty="0" smtClean="0">
                <a:solidFill>
                  <a:srgbClr val="000000"/>
                </a:solidFill>
                <a:latin typeface="Times New Roman" pitchFamily="18" charset="0"/>
              </a:rPr>
              <a:t>	Stephan et al. 2003, </a:t>
            </a:r>
            <a:r>
              <a:rPr lang="en-GB" sz="1800" b="0" i="1" dirty="0" smtClean="0">
                <a:solidFill>
                  <a:srgbClr val="000000"/>
                </a:solidFill>
                <a:latin typeface="Times New Roman" pitchFamily="18" charset="0"/>
              </a:rPr>
              <a:t>Science</a:t>
            </a:r>
          </a:p>
          <a:p>
            <a:pPr eaLnBrk="0" hangingPunct="0">
              <a:spcBef>
                <a:spcPts val="0"/>
              </a:spcBef>
            </a:pPr>
            <a:r>
              <a:rPr lang="en-GB" sz="1800" dirty="0" smtClean="0">
                <a:solidFill>
                  <a:srgbClr val="000000"/>
                </a:solidFill>
                <a:latin typeface="Times New Roman" pitchFamily="18" charset="0"/>
              </a:rPr>
              <a:t>Models:</a:t>
            </a:r>
            <a:r>
              <a:rPr lang="en-GB" sz="1800" b="0" dirty="0" smtClean="0">
                <a:solidFill>
                  <a:srgbClr val="000000"/>
                </a:solidFill>
                <a:latin typeface="Times New Roman" pitchFamily="18" charset="0"/>
              </a:rPr>
              <a:t>	Stephan et al. 2007, </a:t>
            </a:r>
            <a:r>
              <a:rPr lang="en-GB" sz="1800" b="0" i="1" dirty="0" smtClean="0">
                <a:solidFill>
                  <a:srgbClr val="000000"/>
                </a:solidFill>
                <a:latin typeface="Times New Roman" pitchFamily="18" charset="0"/>
              </a:rPr>
              <a:t>J. </a:t>
            </a:r>
            <a:r>
              <a:rPr lang="en-GB" sz="1800" b="0" i="1" dirty="0" err="1" smtClean="0">
                <a:solidFill>
                  <a:srgbClr val="000000"/>
                </a:solidFill>
                <a:latin typeface="Times New Roman" pitchFamily="18" charset="0"/>
              </a:rPr>
              <a:t>Neurosci</a:t>
            </a:r>
            <a:r>
              <a:rPr lang="en-GB" sz="1800" b="0" i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9586" name="Picture 2" descr="dirichlet_6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775" y="542925"/>
            <a:ext cx="8451850" cy="5751513"/>
          </a:xfrm>
          <a:prstGeom prst="rect">
            <a:avLst/>
          </a:prstGeom>
          <a:noFill/>
        </p:spPr>
      </p:pic>
      <p:sp>
        <p:nvSpPr>
          <p:cNvPr id="2499587" name="Oval 3"/>
          <p:cNvSpPr>
            <a:spLocks noChangeArrowheads="1"/>
          </p:cNvSpPr>
          <p:nvPr/>
        </p:nvSpPr>
        <p:spPr bwMode="auto">
          <a:xfrm>
            <a:off x="7102475" y="2092325"/>
            <a:ext cx="522288" cy="525463"/>
          </a:xfrm>
          <a:prstGeom prst="ellipse">
            <a:avLst/>
          </a:prstGeom>
          <a:solidFill>
            <a:srgbClr val="0066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CH" sz="2400" i="1">
                <a:solidFill>
                  <a:srgbClr val="FFFFFF"/>
                </a:solidFill>
                <a:latin typeface="Times New Roman" pitchFamily="18" charset="0"/>
              </a:rPr>
              <a:t>m</a:t>
            </a:r>
            <a:r>
              <a:rPr lang="de-CH" sz="2400" baseline="-25000">
                <a:solidFill>
                  <a:srgbClr val="FFFFFF"/>
                </a:solidFill>
                <a:latin typeface="Times New Roman" pitchFamily="18" charset="0"/>
              </a:rPr>
              <a:t>1</a:t>
            </a:r>
            <a:endParaRPr lang="en-US" sz="2400" baseline="-250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499588" name="Oval 4"/>
          <p:cNvSpPr>
            <a:spLocks noChangeArrowheads="1"/>
          </p:cNvSpPr>
          <p:nvPr/>
        </p:nvSpPr>
        <p:spPr bwMode="auto">
          <a:xfrm>
            <a:off x="2498725" y="2071688"/>
            <a:ext cx="523875" cy="525462"/>
          </a:xfrm>
          <a:prstGeom prst="ellipse">
            <a:avLst/>
          </a:prstGeom>
          <a:solidFill>
            <a:srgbClr val="0066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CH" sz="2400" i="1">
                <a:solidFill>
                  <a:srgbClr val="FFFFFF"/>
                </a:solidFill>
                <a:latin typeface="Times New Roman" pitchFamily="18" charset="0"/>
              </a:rPr>
              <a:t>m</a:t>
            </a:r>
            <a:r>
              <a:rPr lang="de-CH" sz="2400" baseline="-25000">
                <a:solidFill>
                  <a:srgbClr val="FFFFFF"/>
                </a:solidFill>
                <a:latin typeface="Times New Roman" pitchFamily="18" charset="0"/>
              </a:rPr>
              <a:t>2</a:t>
            </a:r>
            <a:endParaRPr lang="en-US" sz="2400" baseline="-25000">
              <a:solidFill>
                <a:srgbClr val="FFFFFF"/>
              </a:solidFill>
              <a:latin typeface="Times New Roman" pitchFamily="18" charset="0"/>
            </a:endParaRPr>
          </a:p>
        </p:txBody>
      </p:sp>
      <p:graphicFrame>
        <p:nvGraphicFramePr>
          <p:cNvPr id="2499589" name="Object 5"/>
          <p:cNvGraphicFramePr>
            <a:graphicFrameLocks noChangeAspect="1"/>
          </p:cNvGraphicFramePr>
          <p:nvPr/>
        </p:nvGraphicFramePr>
        <p:xfrm>
          <a:off x="5813425" y="4535488"/>
          <a:ext cx="1690688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60" name="Equation" r:id="rId5" imgW="787058" imgH="482391" progId="Equation.DSMT4">
                  <p:embed/>
                </p:oleObj>
              </mc:Choice>
              <mc:Fallback>
                <p:oleObj name="Equation" r:id="rId5" imgW="787058" imgH="482391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3425" y="4535488"/>
                        <a:ext cx="1690688" cy="1036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9590" name="Object 6"/>
          <p:cNvGraphicFramePr>
            <a:graphicFrameLocks noChangeAspect="1"/>
          </p:cNvGraphicFramePr>
          <p:nvPr/>
        </p:nvGraphicFramePr>
        <p:xfrm>
          <a:off x="2547938" y="4546600"/>
          <a:ext cx="172085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61" name="Equation" r:id="rId7" imgW="799753" imgH="482391" progId="Equation.DSMT4">
                  <p:embed/>
                </p:oleObj>
              </mc:Choice>
              <mc:Fallback>
                <p:oleObj name="Equation" r:id="rId7" imgW="799753" imgH="482391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938" y="4546600"/>
                        <a:ext cx="1720850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9591" name="Object 7"/>
          <p:cNvGraphicFramePr>
            <a:graphicFrameLocks noChangeAspect="1"/>
          </p:cNvGraphicFramePr>
          <p:nvPr/>
        </p:nvGraphicFramePr>
        <p:xfrm>
          <a:off x="3328988" y="2030413"/>
          <a:ext cx="3167062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62" name="Equation" r:id="rId9" imgW="1129810" imgH="215806" progId="Equation.3">
                  <p:embed/>
                </p:oleObj>
              </mc:Choice>
              <mc:Fallback>
                <p:oleObj name="Equation" r:id="rId9" imgW="1129810" imgH="215806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988" y="2030413"/>
                        <a:ext cx="3167062" cy="604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99592" name="Rectangle 8"/>
          <p:cNvSpPr>
            <a:spLocks noChangeArrowheads="1"/>
          </p:cNvSpPr>
          <p:nvPr/>
        </p:nvSpPr>
        <p:spPr bwMode="auto">
          <a:xfrm>
            <a:off x="4016375" y="260350"/>
            <a:ext cx="2089150" cy="6477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781" y="6363085"/>
            <a:ext cx="26241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80000"/>
              </a:spcBef>
            </a:pPr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Stephan et al. 2009a, </a:t>
            </a:r>
            <a:r>
              <a:rPr lang="en-GB" b="0" i="1" dirty="0" err="1" smtClean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endParaRPr lang="en-GB" b="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Protected</a:t>
            </a:r>
            <a:r>
              <a:rPr lang="de-CH" sz="28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b="1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exceedance</a:t>
            </a:r>
            <a:r>
              <a:rPr lang="de-CH" sz="28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b="1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probability</a:t>
            </a:r>
            <a:r>
              <a:rPr lang="de-CH" sz="28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(EP):</a:t>
            </a:r>
            <a:br>
              <a:rPr lang="de-CH" sz="28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de-CH" sz="2800" b="1" dirty="0" err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de-CH" sz="2800" b="1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</a:t>
            </a:r>
            <a:r>
              <a:rPr lang="de-CH" sz="28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BMA </a:t>
            </a:r>
            <a:r>
              <a:rPr lang="de-CH" sz="2800" b="1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</a:t>
            </a:r>
            <a:r>
              <a:rPr lang="de-CH" sz="28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b="1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protect</a:t>
            </a:r>
            <a:r>
              <a:rPr lang="de-CH" sz="28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b="1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against</a:t>
            </a:r>
            <a:r>
              <a:rPr lang="de-CH" sz="28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b="1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chance</a:t>
            </a:r>
            <a:r>
              <a:rPr lang="de-CH" sz="28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b="1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findings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323834"/>
            <a:ext cx="9258300" cy="4802330"/>
          </a:xfrm>
          <a:noFill/>
        </p:spPr>
        <p:txBody>
          <a:bodyPr/>
          <a:lstStyle/>
          <a:p>
            <a:pPr>
              <a:spcBef>
                <a:spcPts val="1200"/>
              </a:spcBef>
            </a:pPr>
            <a:r>
              <a:rPr lang="de-CH" sz="2000" dirty="0" smtClean="0"/>
              <a:t>EPs express </a:t>
            </a:r>
            <a:r>
              <a:rPr lang="de-CH" sz="2000" dirty="0" err="1" smtClean="0"/>
              <a:t>our</a:t>
            </a:r>
            <a:r>
              <a:rPr lang="de-CH" sz="2000" dirty="0" smtClean="0"/>
              <a:t> </a:t>
            </a:r>
            <a:r>
              <a:rPr lang="de-CH" sz="2000" dirty="0" err="1" smtClean="0"/>
              <a:t>confidence</a:t>
            </a:r>
            <a:r>
              <a:rPr lang="de-CH" sz="2000" dirty="0" smtClean="0"/>
              <a:t> </a:t>
            </a:r>
            <a:r>
              <a:rPr lang="de-CH" sz="2000" dirty="0" err="1" smtClean="0"/>
              <a:t>that</a:t>
            </a:r>
            <a:r>
              <a:rPr lang="de-CH" sz="2000" dirty="0" smtClean="0"/>
              <a:t> </a:t>
            </a:r>
            <a:r>
              <a:rPr lang="de-CH" sz="2000" dirty="0" err="1" smtClean="0"/>
              <a:t>the</a:t>
            </a:r>
            <a:r>
              <a:rPr lang="de-CH" sz="2000" dirty="0" smtClean="0"/>
              <a:t> </a:t>
            </a:r>
            <a:r>
              <a:rPr lang="de-CH" sz="2000" dirty="0" err="1" smtClean="0"/>
              <a:t>posterior</a:t>
            </a:r>
            <a:r>
              <a:rPr lang="de-CH" sz="2000" dirty="0" smtClean="0"/>
              <a:t> </a:t>
            </a:r>
            <a:r>
              <a:rPr lang="de-CH" sz="2000" dirty="0" err="1" smtClean="0"/>
              <a:t>probabilities</a:t>
            </a:r>
            <a:r>
              <a:rPr lang="de-CH" sz="2000" dirty="0" smtClean="0"/>
              <a:t> </a:t>
            </a:r>
            <a:r>
              <a:rPr lang="de-CH" sz="2000" dirty="0" err="1" smtClean="0"/>
              <a:t>of</a:t>
            </a:r>
            <a:r>
              <a:rPr lang="de-CH" sz="2000" dirty="0" smtClean="0"/>
              <a:t> </a:t>
            </a:r>
            <a:r>
              <a:rPr lang="de-CH" sz="2000" dirty="0" err="1" smtClean="0"/>
              <a:t>models</a:t>
            </a:r>
            <a:r>
              <a:rPr lang="de-CH" sz="2000" dirty="0" smtClean="0"/>
              <a:t> </a:t>
            </a:r>
            <a:r>
              <a:rPr lang="de-CH" sz="2000" dirty="0" err="1" smtClean="0"/>
              <a:t>are</a:t>
            </a:r>
            <a:r>
              <a:rPr lang="de-CH" sz="2000" dirty="0" smtClean="0"/>
              <a:t> different – </a:t>
            </a:r>
            <a:r>
              <a:rPr lang="de-CH" sz="2000" dirty="0" err="1" smtClean="0"/>
              <a:t>under</a:t>
            </a:r>
            <a:r>
              <a:rPr lang="de-CH" sz="2000" dirty="0" smtClean="0"/>
              <a:t> </a:t>
            </a:r>
            <a:r>
              <a:rPr lang="de-CH" sz="2000" dirty="0" err="1" smtClean="0"/>
              <a:t>the</a:t>
            </a:r>
            <a:r>
              <a:rPr lang="de-CH" sz="2000" dirty="0" smtClean="0"/>
              <a:t> </a:t>
            </a:r>
            <a:r>
              <a:rPr lang="de-CH" sz="2000" dirty="0" err="1" smtClean="0"/>
              <a:t>hypothesis</a:t>
            </a:r>
            <a:r>
              <a:rPr lang="de-CH" sz="2000" dirty="0" smtClean="0"/>
              <a:t> H</a:t>
            </a:r>
            <a:r>
              <a:rPr lang="de-CH" sz="2000" baseline="-25000" dirty="0" smtClean="0"/>
              <a:t>1</a:t>
            </a:r>
            <a:r>
              <a:rPr lang="de-CH" sz="2000" dirty="0" smtClean="0"/>
              <a:t> </a:t>
            </a:r>
            <a:r>
              <a:rPr lang="de-CH" sz="2000" dirty="0" err="1" smtClean="0"/>
              <a:t>that</a:t>
            </a:r>
            <a:r>
              <a:rPr lang="de-CH" sz="2000" dirty="0" smtClean="0"/>
              <a:t> </a:t>
            </a:r>
            <a:r>
              <a:rPr lang="de-CH" sz="2000" dirty="0" err="1" smtClean="0"/>
              <a:t>models</a:t>
            </a:r>
            <a:r>
              <a:rPr lang="de-CH" sz="2000" dirty="0" smtClean="0"/>
              <a:t> </a:t>
            </a:r>
            <a:r>
              <a:rPr lang="de-CH" sz="2000" dirty="0" err="1" smtClean="0"/>
              <a:t>differ</a:t>
            </a:r>
            <a:r>
              <a:rPr lang="de-CH" sz="2000" dirty="0" smtClean="0"/>
              <a:t> in </a:t>
            </a:r>
            <a:r>
              <a:rPr lang="de-CH" sz="2000" dirty="0" err="1" smtClean="0"/>
              <a:t>probability</a:t>
            </a:r>
            <a:r>
              <a:rPr lang="de-CH" sz="2000" dirty="0" smtClean="0"/>
              <a:t>: r</a:t>
            </a:r>
            <a:r>
              <a:rPr lang="de-CH" sz="2000" baseline="-25000" dirty="0" smtClean="0"/>
              <a:t>k</a:t>
            </a:r>
            <a:r>
              <a:rPr lang="de-CH" sz="2000" dirty="0" smtClean="0">
                <a:sym typeface="Symbol"/>
              </a:rPr>
              <a:t></a:t>
            </a:r>
            <a:r>
              <a:rPr lang="de-CH" sz="2000" dirty="0" smtClean="0"/>
              <a:t>1/K</a:t>
            </a:r>
            <a:endParaRPr lang="de-CH" sz="2000" dirty="0"/>
          </a:p>
          <a:p>
            <a:pPr>
              <a:spcBef>
                <a:spcPts val="1200"/>
              </a:spcBef>
            </a:pPr>
            <a:r>
              <a:rPr lang="de-CH" sz="2000" dirty="0" err="1" smtClean="0"/>
              <a:t>does</a:t>
            </a:r>
            <a:r>
              <a:rPr lang="de-CH" sz="2000" dirty="0" smtClean="0"/>
              <a:t> not </a:t>
            </a:r>
            <a:r>
              <a:rPr lang="de-CH" sz="2000" dirty="0" err="1" smtClean="0"/>
              <a:t>account</a:t>
            </a:r>
            <a:r>
              <a:rPr lang="de-CH" sz="2000" dirty="0" smtClean="0"/>
              <a:t> </a:t>
            </a:r>
            <a:r>
              <a:rPr lang="de-CH" sz="2000" dirty="0" err="1" smtClean="0"/>
              <a:t>for</a:t>
            </a:r>
            <a:r>
              <a:rPr lang="de-CH" sz="2000" dirty="0" smtClean="0"/>
              <a:t> </a:t>
            </a:r>
            <a:r>
              <a:rPr lang="de-CH" sz="2000" dirty="0" err="1" smtClean="0"/>
              <a:t>possible</a:t>
            </a:r>
            <a:r>
              <a:rPr lang="de-CH" sz="2000" dirty="0" smtClean="0"/>
              <a:t> "null </a:t>
            </a:r>
            <a:r>
              <a:rPr lang="de-CH" sz="2000" dirty="0" err="1" smtClean="0"/>
              <a:t>hypothesis</a:t>
            </a:r>
            <a:r>
              <a:rPr lang="de-CH" sz="2000" dirty="0" smtClean="0"/>
              <a:t>" H</a:t>
            </a:r>
            <a:r>
              <a:rPr lang="de-CH" sz="2000" baseline="-25000" dirty="0" smtClean="0"/>
              <a:t>0</a:t>
            </a:r>
            <a:r>
              <a:rPr lang="de-CH" sz="2000" dirty="0" smtClean="0"/>
              <a:t>: </a:t>
            </a:r>
            <a:r>
              <a:rPr lang="de-CH" sz="2000" dirty="0" err="1" smtClean="0"/>
              <a:t>r</a:t>
            </a:r>
            <a:r>
              <a:rPr lang="de-CH" sz="2000" baseline="-25000" dirty="0" err="1" smtClean="0"/>
              <a:t>k</a:t>
            </a:r>
            <a:r>
              <a:rPr lang="de-CH" sz="2000" dirty="0" smtClean="0"/>
              <a:t>=1/K</a:t>
            </a:r>
          </a:p>
          <a:p>
            <a:pPr>
              <a:spcBef>
                <a:spcPts val="1200"/>
              </a:spcBef>
            </a:pPr>
            <a:r>
              <a:rPr lang="de-CH" sz="2000" b="1" dirty="0" err="1" smtClean="0"/>
              <a:t>Bayesian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omnibus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risk</a:t>
            </a:r>
            <a:r>
              <a:rPr lang="de-CH" sz="2000" b="1" dirty="0" smtClean="0"/>
              <a:t> (BOR)</a:t>
            </a:r>
            <a:r>
              <a:rPr lang="de-CH" sz="2000" dirty="0" smtClean="0"/>
              <a:t> </a:t>
            </a:r>
            <a:r>
              <a:rPr lang="de-CH" sz="2000" dirty="0" err="1" smtClean="0"/>
              <a:t>of</a:t>
            </a:r>
            <a:r>
              <a:rPr lang="de-CH" sz="2000" dirty="0" smtClean="0"/>
              <a:t> </a:t>
            </a:r>
            <a:r>
              <a:rPr lang="de-CH" sz="2000" dirty="0" err="1" smtClean="0"/>
              <a:t>wrongly</a:t>
            </a:r>
            <a:r>
              <a:rPr lang="de-CH" sz="2000" dirty="0" smtClean="0"/>
              <a:t> </a:t>
            </a:r>
            <a:r>
              <a:rPr lang="de-CH" sz="2000" dirty="0" err="1" smtClean="0"/>
              <a:t>accepting</a:t>
            </a:r>
            <a:r>
              <a:rPr lang="de-CH" sz="2000" dirty="0" smtClean="0"/>
              <a:t> H</a:t>
            </a:r>
            <a:r>
              <a:rPr lang="de-CH" sz="2000" baseline="-25000" dirty="0" smtClean="0"/>
              <a:t>1</a:t>
            </a:r>
            <a:r>
              <a:rPr lang="de-CH" sz="2000" dirty="0" smtClean="0"/>
              <a:t> </a:t>
            </a:r>
            <a:r>
              <a:rPr lang="de-CH" sz="2000" dirty="0" err="1" smtClean="0"/>
              <a:t>over</a:t>
            </a:r>
            <a:r>
              <a:rPr lang="de-CH" sz="2000" dirty="0" smtClean="0"/>
              <a:t> H</a:t>
            </a:r>
            <a:r>
              <a:rPr lang="de-CH" sz="2000" baseline="-25000" dirty="0"/>
              <a:t>0</a:t>
            </a:r>
            <a:r>
              <a:rPr lang="de-CH" sz="2000" dirty="0" smtClean="0"/>
              <a:t>:</a:t>
            </a:r>
          </a:p>
          <a:p>
            <a:pPr>
              <a:spcBef>
                <a:spcPts val="1200"/>
              </a:spcBef>
            </a:pPr>
            <a:endParaRPr lang="de-CH" sz="2000" dirty="0"/>
          </a:p>
          <a:p>
            <a:pPr>
              <a:spcBef>
                <a:spcPts val="1200"/>
              </a:spcBef>
            </a:pPr>
            <a:endParaRPr lang="de-CH" sz="2000" dirty="0" smtClean="0"/>
          </a:p>
          <a:p>
            <a:pPr>
              <a:spcBef>
                <a:spcPts val="1200"/>
              </a:spcBef>
            </a:pPr>
            <a:endParaRPr lang="de-CH" sz="2000" dirty="0"/>
          </a:p>
          <a:p>
            <a:pPr>
              <a:spcBef>
                <a:spcPts val="1200"/>
              </a:spcBef>
            </a:pPr>
            <a:r>
              <a:rPr lang="de-CH" sz="2000" b="1" dirty="0" err="1" smtClean="0"/>
              <a:t>protected</a:t>
            </a:r>
            <a:r>
              <a:rPr lang="de-CH" sz="2000" b="1" dirty="0" smtClean="0"/>
              <a:t> EP</a:t>
            </a:r>
            <a:r>
              <a:rPr lang="de-CH" sz="2000" dirty="0" smtClean="0"/>
              <a:t>: </a:t>
            </a:r>
            <a:r>
              <a:rPr lang="de-CH" sz="2000" dirty="0" err="1" smtClean="0"/>
              <a:t>Bayesian</a:t>
            </a:r>
            <a:r>
              <a:rPr lang="de-CH" sz="2000" dirty="0" smtClean="0"/>
              <a:t> </a:t>
            </a:r>
            <a:r>
              <a:rPr lang="de-CH" sz="2000" dirty="0" err="1" smtClean="0"/>
              <a:t>model</a:t>
            </a:r>
            <a:r>
              <a:rPr lang="de-CH" sz="2000" dirty="0" smtClean="0"/>
              <a:t> </a:t>
            </a:r>
            <a:r>
              <a:rPr lang="de-CH" sz="2000" dirty="0" err="1" smtClean="0"/>
              <a:t>averaging</a:t>
            </a:r>
            <a:r>
              <a:rPr lang="de-CH" sz="2000" dirty="0" smtClean="0"/>
              <a:t> </a:t>
            </a:r>
            <a:r>
              <a:rPr lang="de-CH" sz="2000" dirty="0" err="1" smtClean="0"/>
              <a:t>over</a:t>
            </a:r>
            <a:r>
              <a:rPr lang="de-CH" sz="2000" dirty="0" smtClean="0"/>
              <a:t> H</a:t>
            </a:r>
            <a:r>
              <a:rPr lang="de-CH" sz="2000" baseline="-25000" dirty="0"/>
              <a:t>0</a:t>
            </a:r>
            <a:r>
              <a:rPr lang="de-CH" sz="2000" dirty="0" smtClean="0"/>
              <a:t> and H</a:t>
            </a:r>
            <a:r>
              <a:rPr lang="de-CH" sz="2000" baseline="-25000" dirty="0" smtClean="0"/>
              <a:t>1</a:t>
            </a:r>
            <a:r>
              <a:rPr lang="de-CH" sz="2000" dirty="0" smtClean="0"/>
              <a:t>:</a:t>
            </a:r>
          </a:p>
          <a:p>
            <a:pPr>
              <a:spcBef>
                <a:spcPts val="1200"/>
              </a:spcBef>
            </a:pPr>
            <a:endParaRPr lang="de-CH" sz="2000" dirty="0" smtClean="0"/>
          </a:p>
        </p:txBody>
      </p:sp>
      <p:pic>
        <p:nvPicPr>
          <p:cNvPr id="262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72" y="3073718"/>
            <a:ext cx="2057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72" y="4879072"/>
            <a:ext cx="61245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93769" y="6469983"/>
            <a:ext cx="2494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Rigoux et al. 2014, </a:t>
            </a:r>
            <a:r>
              <a:rPr lang="de-CH" b="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NeuroImage</a:t>
            </a:r>
            <a:endParaRPr lang="en-US" b="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90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err="1" smtClean="0"/>
              <a:t>Overfitting</a:t>
            </a:r>
            <a:r>
              <a:rPr lang="de-CH" sz="2800" b="1" dirty="0" smtClean="0"/>
              <a:t> at </a:t>
            </a:r>
            <a:r>
              <a:rPr lang="de-CH" sz="2800" b="1" dirty="0" err="1" smtClean="0"/>
              <a:t>the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level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of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models</a:t>
            </a:r>
            <a:endParaRPr lang="de-CH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4972050" cy="4525963"/>
          </a:xfrm>
        </p:spPr>
        <p:txBody>
          <a:bodyPr/>
          <a:lstStyle/>
          <a:p>
            <a:r>
              <a:rPr lang="de-CH" sz="2000" dirty="0" smtClean="0">
                <a:sym typeface="Symbol"/>
              </a:rPr>
              <a:t> #</a:t>
            </a:r>
            <a:r>
              <a:rPr lang="de-CH" sz="2000" dirty="0" err="1" smtClean="0">
                <a:sym typeface="Symbol"/>
              </a:rPr>
              <a:t>models</a:t>
            </a:r>
            <a:r>
              <a:rPr lang="de-CH" sz="2000" dirty="0" smtClean="0">
                <a:sym typeface="Symbol"/>
              </a:rPr>
              <a:t>   </a:t>
            </a:r>
            <a:r>
              <a:rPr lang="de-CH" sz="2000" dirty="0" err="1" smtClean="0">
                <a:sym typeface="Symbol"/>
              </a:rPr>
              <a:t>risk</a:t>
            </a:r>
            <a:r>
              <a:rPr lang="de-CH" sz="2000" dirty="0" smtClean="0">
                <a:sym typeface="Symbol"/>
              </a:rPr>
              <a:t> </a:t>
            </a:r>
            <a:r>
              <a:rPr lang="de-CH" sz="2000" dirty="0" err="1" smtClean="0">
                <a:sym typeface="Symbol"/>
              </a:rPr>
              <a:t>of</a:t>
            </a:r>
            <a:r>
              <a:rPr lang="de-CH" sz="2000" dirty="0" smtClean="0">
                <a:sym typeface="Symbol"/>
              </a:rPr>
              <a:t> </a:t>
            </a:r>
            <a:r>
              <a:rPr lang="de-CH" sz="2000" dirty="0" err="1" smtClean="0">
                <a:sym typeface="Symbol"/>
              </a:rPr>
              <a:t>overfitting</a:t>
            </a:r>
            <a:endParaRPr lang="de-CH" sz="2000" dirty="0" smtClean="0">
              <a:sym typeface="Symbol"/>
            </a:endParaRPr>
          </a:p>
          <a:p>
            <a:pPr>
              <a:spcBef>
                <a:spcPts val="1800"/>
              </a:spcBef>
            </a:pPr>
            <a:r>
              <a:rPr lang="de-CH" sz="2000" dirty="0" err="1" smtClean="0">
                <a:sym typeface="Symbol"/>
              </a:rPr>
              <a:t>solutions</a:t>
            </a:r>
            <a:r>
              <a:rPr lang="de-CH" sz="2000" dirty="0" smtClean="0">
                <a:sym typeface="Symbol"/>
              </a:rPr>
              <a:t>: </a:t>
            </a:r>
          </a:p>
          <a:p>
            <a:pPr lvl="1"/>
            <a:r>
              <a:rPr lang="de-CH" sz="2000" dirty="0" err="1" smtClean="0">
                <a:sym typeface="Symbol"/>
              </a:rPr>
              <a:t>regularisation</a:t>
            </a:r>
            <a:r>
              <a:rPr lang="de-CH" sz="2000" dirty="0" smtClean="0">
                <a:sym typeface="Symbol"/>
              </a:rPr>
              <a:t>: </a:t>
            </a:r>
            <a:r>
              <a:rPr lang="de-CH" sz="2000" dirty="0" err="1">
                <a:sym typeface="Symbol"/>
              </a:rPr>
              <a:t>definition</a:t>
            </a:r>
            <a:r>
              <a:rPr lang="de-CH" sz="2000" dirty="0">
                <a:sym typeface="Symbol"/>
              </a:rPr>
              <a:t> </a:t>
            </a:r>
            <a:r>
              <a:rPr lang="de-CH" sz="2000" dirty="0" err="1">
                <a:sym typeface="Symbol"/>
              </a:rPr>
              <a:t>of</a:t>
            </a:r>
            <a:r>
              <a:rPr lang="de-CH" sz="2000" dirty="0">
                <a:sym typeface="Symbol"/>
              </a:rPr>
              <a:t> </a:t>
            </a:r>
            <a:r>
              <a:rPr lang="de-CH" sz="2000" dirty="0" err="1">
                <a:sym typeface="Symbol"/>
              </a:rPr>
              <a:t>model</a:t>
            </a:r>
            <a:r>
              <a:rPr lang="de-CH" sz="2000" dirty="0">
                <a:sym typeface="Symbol"/>
              </a:rPr>
              <a:t> </a:t>
            </a:r>
            <a:r>
              <a:rPr lang="de-CH" sz="2000" dirty="0" err="1" smtClean="0">
                <a:sym typeface="Symbol"/>
              </a:rPr>
              <a:t>space</a:t>
            </a:r>
            <a:r>
              <a:rPr lang="de-CH" sz="2000" dirty="0" smtClean="0">
                <a:sym typeface="Symbol"/>
              </a:rPr>
              <a:t> = </a:t>
            </a:r>
            <a:r>
              <a:rPr lang="de-CH" sz="2000" dirty="0" err="1">
                <a:sym typeface="Symbol"/>
              </a:rPr>
              <a:t>choosing</a:t>
            </a:r>
            <a:r>
              <a:rPr lang="de-CH" sz="2000" dirty="0">
                <a:sym typeface="Symbol"/>
              </a:rPr>
              <a:t> </a:t>
            </a:r>
            <a:r>
              <a:rPr lang="de-CH" sz="2000" dirty="0" err="1">
                <a:sym typeface="Symbol"/>
              </a:rPr>
              <a:t>priors</a:t>
            </a:r>
            <a:r>
              <a:rPr lang="de-CH" sz="2000" dirty="0">
                <a:sym typeface="Symbol"/>
              </a:rPr>
              <a:t> p(m</a:t>
            </a:r>
            <a:r>
              <a:rPr lang="de-CH" sz="2000" dirty="0" smtClean="0">
                <a:sym typeface="Symbol"/>
              </a:rPr>
              <a:t>)</a:t>
            </a:r>
            <a:endParaRPr lang="de-CH" sz="2000" dirty="0">
              <a:sym typeface="Symbol"/>
            </a:endParaRPr>
          </a:p>
          <a:p>
            <a:pPr lvl="1"/>
            <a:r>
              <a:rPr lang="de-CH" sz="2000" dirty="0" err="1" smtClean="0"/>
              <a:t>family</a:t>
            </a:r>
            <a:r>
              <a:rPr lang="de-CH" sz="2000" dirty="0" smtClean="0"/>
              <a:t>-level BMS</a:t>
            </a:r>
          </a:p>
          <a:p>
            <a:pPr lvl="1"/>
            <a:r>
              <a:rPr lang="de-CH" sz="2000" dirty="0" err="1" smtClean="0"/>
              <a:t>Bayesian</a:t>
            </a:r>
            <a:r>
              <a:rPr lang="de-CH" sz="2000" dirty="0" smtClean="0"/>
              <a:t> </a:t>
            </a:r>
            <a:r>
              <a:rPr lang="de-CH" sz="2000" dirty="0" err="1" smtClean="0"/>
              <a:t>model</a:t>
            </a:r>
            <a:r>
              <a:rPr lang="de-CH" sz="2000" dirty="0" smtClean="0"/>
              <a:t> </a:t>
            </a:r>
            <a:r>
              <a:rPr lang="de-CH" sz="2000" dirty="0" err="1" smtClean="0"/>
              <a:t>averaging</a:t>
            </a:r>
            <a:r>
              <a:rPr lang="de-CH" sz="2000" dirty="0" smtClean="0"/>
              <a:t> (BMA)</a:t>
            </a:r>
            <a:endParaRPr lang="de-CH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669130"/>
              </p:ext>
            </p:extLst>
          </p:nvPr>
        </p:nvGraphicFramePr>
        <p:xfrm>
          <a:off x="6083030" y="4944204"/>
          <a:ext cx="3689350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14" name="Equation" r:id="rId3" imgW="1524000" imgH="609600" progId="Equation.DSMT4">
                  <p:embed/>
                </p:oleObj>
              </mc:Choice>
              <mc:Fallback>
                <p:oleObj name="Equation" r:id="rId3" imgW="1524000" imgH="609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030" y="4944204"/>
                        <a:ext cx="3689350" cy="147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683390"/>
              </p:ext>
            </p:extLst>
          </p:nvPr>
        </p:nvGraphicFramePr>
        <p:xfrm>
          <a:off x="6091706" y="2073499"/>
          <a:ext cx="2982913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15" name="Equation" r:id="rId5" imgW="1231560" imgH="812520" progId="Equation.DSMT4">
                  <p:embed/>
                </p:oleObj>
              </mc:Choice>
              <mc:Fallback>
                <p:oleObj name="Equation" r:id="rId5" imgW="1231560" imgH="8125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706" y="2073499"/>
                        <a:ext cx="2982913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44393" y="1647977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0" dirty="0" err="1" smtClean="0"/>
              <a:t>posterior</a:t>
            </a:r>
            <a:r>
              <a:rPr lang="de-CH" sz="2000" b="0" dirty="0" smtClean="0"/>
              <a:t> </a:t>
            </a:r>
            <a:r>
              <a:rPr lang="de-CH" sz="2000" b="0" dirty="0" err="1" smtClean="0"/>
              <a:t>model</a:t>
            </a:r>
            <a:r>
              <a:rPr lang="de-CH" sz="2000" b="0" dirty="0" smtClean="0"/>
              <a:t> </a:t>
            </a:r>
            <a:r>
              <a:rPr lang="de-CH" sz="2000" b="0" dirty="0" err="1" smtClean="0"/>
              <a:t>probability</a:t>
            </a:r>
            <a:r>
              <a:rPr lang="de-CH" sz="2000" b="0" dirty="0" smtClean="0"/>
              <a:t>:</a:t>
            </a:r>
            <a:endParaRPr lang="de-CH" sz="20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6040190" y="4544094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0" dirty="0" smtClean="0"/>
              <a:t>BMA:</a:t>
            </a:r>
            <a:endParaRPr lang="de-CH" sz="2000" b="0" dirty="0"/>
          </a:p>
        </p:txBody>
      </p:sp>
    </p:spTree>
    <p:extLst>
      <p:ext uri="{BB962C8B-B14F-4D97-AF65-F5344CB8AC3E}">
        <p14:creationId xmlns:p14="http://schemas.microsoft.com/office/powerpoint/2010/main" val="174956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2044700"/>
            <a:ext cx="57435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5202238" y="361950"/>
            <a:ext cx="46402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de-CH" sz="2800" dirty="0" smtClean="0">
                <a:solidFill>
                  <a:srgbClr val="000000"/>
                </a:solidFill>
                <a:latin typeface="Arial Unicode MS" pitchFamily="34" charset="-128"/>
              </a:rPr>
              <a:t>Model space partitioning:</a:t>
            </a:r>
            <a:endParaRPr lang="en-US" sz="280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algn="r"/>
            <a:r>
              <a:rPr lang="de-CH" sz="2800" dirty="0" smtClean="0">
                <a:solidFill>
                  <a:srgbClr val="000000"/>
                </a:solidFill>
                <a:latin typeface="Arial Unicode MS" pitchFamily="34" charset="-128"/>
              </a:rPr>
              <a:t>comparing model families</a:t>
            </a:r>
            <a:endParaRPr lang="en-US" sz="28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33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" y="190500"/>
            <a:ext cx="4214813" cy="647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59941" name="Object 5"/>
          <p:cNvGraphicFramePr>
            <a:graphicFrameLocks noChangeAspect="1"/>
          </p:cNvGraphicFramePr>
          <p:nvPr/>
        </p:nvGraphicFramePr>
        <p:xfrm>
          <a:off x="7720013" y="4589463"/>
          <a:ext cx="15271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66" name="Equation" r:id="rId5" imgW="799920" imgH="253800" progId="Equation.DSMT4">
                  <p:embed/>
                </p:oleObj>
              </mc:Choice>
              <mc:Fallback>
                <p:oleObj name="Equation" r:id="rId5" imgW="799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0013" y="4589463"/>
                        <a:ext cx="1527175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9942" name="Object 6"/>
          <p:cNvGraphicFramePr>
            <a:graphicFrameLocks noChangeAspect="1"/>
          </p:cNvGraphicFramePr>
          <p:nvPr/>
        </p:nvGraphicFramePr>
        <p:xfrm>
          <a:off x="5565775" y="4589463"/>
          <a:ext cx="15509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67" name="Equation" r:id="rId7" imgW="812520" imgH="253800" progId="Equation.DSMT4">
                  <p:embed/>
                </p:oleObj>
              </mc:Choice>
              <mc:Fallback>
                <p:oleObj name="Equation" r:id="rId7" imgW="812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775" y="4589463"/>
                        <a:ext cx="1550988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9943" name="Object 7"/>
          <p:cNvGraphicFramePr>
            <a:graphicFrameLocks noChangeAspect="1"/>
          </p:cNvGraphicFramePr>
          <p:nvPr/>
        </p:nvGraphicFramePr>
        <p:xfrm>
          <a:off x="6042025" y="3302000"/>
          <a:ext cx="26924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68" name="Equation" r:id="rId9" imgW="1168200" imgH="253800" progId="Equation.DSMT4">
                  <p:embed/>
                </p:oleObj>
              </mc:Choice>
              <mc:Fallback>
                <p:oleObj name="Equation" r:id="rId9" imgW="1168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2025" y="3302000"/>
                        <a:ext cx="269240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Oval 8"/>
          <p:cNvSpPr>
            <a:spLocks noChangeAspect="1" noChangeArrowheads="1"/>
          </p:cNvSpPr>
          <p:nvPr/>
        </p:nvSpPr>
        <p:spPr bwMode="auto">
          <a:xfrm>
            <a:off x="2351088" y="4851400"/>
            <a:ext cx="449262" cy="449263"/>
          </a:xfrm>
          <a:prstGeom prst="ellipse">
            <a:avLst/>
          </a:prstGeom>
          <a:solidFill>
            <a:srgbClr val="0066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2400" i="1">
                <a:solidFill>
                  <a:srgbClr val="FFFFFF"/>
                </a:solidFill>
                <a:latin typeface="Times New Roman" pitchFamily="18" charset="0"/>
              </a:rPr>
              <a:t>m</a:t>
            </a:r>
            <a:r>
              <a:rPr lang="de-CH" sz="2400" baseline="-25000">
                <a:solidFill>
                  <a:srgbClr val="FFFFFF"/>
                </a:solidFill>
                <a:latin typeface="Times New Roman" pitchFamily="18" charset="0"/>
              </a:rPr>
              <a:t>1</a:t>
            </a:r>
            <a:endParaRPr lang="en-US" sz="2400" baseline="-250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321" name="Oval 9"/>
          <p:cNvSpPr>
            <a:spLocks noChangeAspect="1" noChangeArrowheads="1"/>
          </p:cNvSpPr>
          <p:nvPr/>
        </p:nvSpPr>
        <p:spPr bwMode="auto">
          <a:xfrm>
            <a:off x="3582988" y="4835525"/>
            <a:ext cx="449262" cy="449263"/>
          </a:xfrm>
          <a:prstGeom prst="ellipse">
            <a:avLst/>
          </a:prstGeom>
          <a:solidFill>
            <a:srgbClr val="0066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2400" i="1">
                <a:solidFill>
                  <a:srgbClr val="FFFFFF"/>
                </a:solidFill>
                <a:latin typeface="Times New Roman" pitchFamily="18" charset="0"/>
              </a:rPr>
              <a:t>m</a:t>
            </a:r>
            <a:r>
              <a:rPr lang="de-CH" sz="2400" baseline="-25000">
                <a:solidFill>
                  <a:srgbClr val="FFFFFF"/>
                </a:solidFill>
                <a:latin typeface="Times New Roman" pitchFamily="18" charset="0"/>
              </a:rPr>
              <a:t>2</a:t>
            </a:r>
            <a:endParaRPr lang="en-US" sz="2400" baseline="-250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59946" name="Oval 10"/>
          <p:cNvSpPr>
            <a:spLocks noChangeAspect="1" noChangeArrowheads="1"/>
          </p:cNvSpPr>
          <p:nvPr/>
        </p:nvSpPr>
        <p:spPr bwMode="auto">
          <a:xfrm>
            <a:off x="9105900" y="2532063"/>
            <a:ext cx="449263" cy="449262"/>
          </a:xfrm>
          <a:prstGeom prst="ellipse">
            <a:avLst/>
          </a:prstGeom>
          <a:solidFill>
            <a:srgbClr val="0066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2400" i="1">
                <a:solidFill>
                  <a:srgbClr val="FFFFFF"/>
                </a:solidFill>
                <a:latin typeface="Times New Roman" pitchFamily="18" charset="0"/>
              </a:rPr>
              <a:t>m</a:t>
            </a:r>
            <a:r>
              <a:rPr lang="de-CH" sz="2400" baseline="-25000">
                <a:solidFill>
                  <a:srgbClr val="FFFFFF"/>
                </a:solidFill>
                <a:latin typeface="Times New Roman" pitchFamily="18" charset="0"/>
              </a:rPr>
              <a:t>1</a:t>
            </a:r>
            <a:endParaRPr lang="en-US" sz="2400" baseline="-250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59947" name="Oval 11"/>
          <p:cNvSpPr>
            <a:spLocks noChangeAspect="1" noChangeArrowheads="1"/>
          </p:cNvSpPr>
          <p:nvPr/>
        </p:nvSpPr>
        <p:spPr bwMode="auto">
          <a:xfrm>
            <a:off x="5449888" y="2530475"/>
            <a:ext cx="449262" cy="449263"/>
          </a:xfrm>
          <a:prstGeom prst="ellipse">
            <a:avLst/>
          </a:prstGeom>
          <a:solidFill>
            <a:srgbClr val="0066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2400" i="1">
                <a:solidFill>
                  <a:srgbClr val="FFFFFF"/>
                </a:solidFill>
                <a:latin typeface="Times New Roman" pitchFamily="18" charset="0"/>
              </a:rPr>
              <a:t>m</a:t>
            </a:r>
            <a:r>
              <a:rPr lang="de-CH" sz="2400" baseline="-25000">
                <a:solidFill>
                  <a:srgbClr val="FFFFFF"/>
                </a:solidFill>
                <a:latin typeface="Times New Roman" pitchFamily="18" charset="0"/>
              </a:rPr>
              <a:t>2</a:t>
            </a:r>
            <a:endParaRPr lang="en-US" sz="2400" baseline="-250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7310438" y="6235700"/>
            <a:ext cx="2527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80000"/>
              </a:spcBef>
            </a:pPr>
            <a:r>
              <a:rPr lang="en-GB" b="0">
                <a:solidFill>
                  <a:srgbClr val="000000"/>
                </a:solidFill>
                <a:latin typeface="Times New Roman" pitchFamily="18" charset="0"/>
              </a:rPr>
              <a:t>Stephan et al. 2009, </a:t>
            </a:r>
            <a:r>
              <a:rPr lang="en-GB" b="0" i="1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endParaRPr lang="de-DE" b="0" i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36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3194" y="856804"/>
            <a:ext cx="4500989" cy="331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2" y="77328"/>
            <a:ext cx="9037803" cy="1143000"/>
          </a:xfrm>
        </p:spPr>
        <p:txBody>
          <a:bodyPr/>
          <a:lstStyle/>
          <a:p>
            <a:pPr algn="l"/>
            <a:r>
              <a:rPr lang="de-C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Comparing </a:t>
            </a:r>
            <a:r>
              <a:rPr lang="de-CH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</a:t>
            </a:r>
            <a:r>
              <a:rPr lang="de-C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families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030" y="1282884"/>
            <a:ext cx="3336458" cy="48722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data from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Leff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et al. 2008, J.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Neurosci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one driving input, one modulatory input</a:t>
            </a:r>
          </a:p>
          <a:p>
            <a:pPr>
              <a:spcBef>
                <a:spcPts val="1200"/>
              </a:spcBef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CH" sz="2000" baseline="30000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= 64 possible modulations</a:t>
            </a:r>
          </a:p>
          <a:p>
            <a:pPr>
              <a:spcBef>
                <a:spcPts val="1200"/>
              </a:spcBef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CH" sz="20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 – 1 input patterns</a:t>
            </a:r>
          </a:p>
          <a:p>
            <a:pPr>
              <a:spcBef>
                <a:spcPts val="1200"/>
              </a:spcBef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de-CH" sz="2000" dirty="0" smtClean="0">
                <a:latin typeface="Arial" pitchFamily="34" charset="0"/>
                <a:cs typeface="Arial" pitchFamily="34" charset="0"/>
                <a:sym typeface="Symbol"/>
              </a:rPr>
              <a:t>64 = 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448 models</a:t>
            </a:r>
          </a:p>
          <a:p>
            <a:pPr>
              <a:spcBef>
                <a:spcPts val="1200"/>
              </a:spcBef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integrate out uncertainty about modulatory patterns and ask where auditory input enters</a:t>
            </a:r>
          </a:p>
        </p:txBody>
      </p:sp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519319" y="6354058"/>
            <a:ext cx="29562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b="0" dirty="0" smtClean="0">
                <a:solidFill>
                  <a:srgbClr val="000000"/>
                </a:solidFill>
                <a:latin typeface="Times New Roman" pitchFamily="18" charset="0"/>
              </a:rPr>
              <a:t>Penny et al. 2010, </a:t>
            </a:r>
            <a:r>
              <a:rPr lang="de-DE" b="0" i="1" dirty="0" smtClean="0">
                <a:solidFill>
                  <a:srgbClr val="000000"/>
                </a:solidFill>
                <a:latin typeface="Times New Roman" pitchFamily="18" charset="0"/>
              </a:rPr>
              <a:t>PLoS Comput. Biol.</a:t>
            </a:r>
            <a:endParaRPr lang="en-US" b="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0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6525" y="4367279"/>
            <a:ext cx="6452003" cy="217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499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268400"/>
            <a:ext cx="8743950" cy="1143000"/>
          </a:xfrm>
        </p:spPr>
        <p:txBody>
          <a:bodyPr/>
          <a:lstStyle/>
          <a:p>
            <a:pPr algn="l"/>
            <a:r>
              <a:rPr lang="de-C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Bayesian Model Averaging (BMA)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029" y="1446660"/>
            <a:ext cx="4919598" cy="48722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abandons dependence of parameter inference on a single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model and takes into account model uncertainty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represents a particularly useful alternative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when none of the models (or model subspaces) considered clearly outperforms all others</a:t>
            </a:r>
          </a:p>
          <a:p>
            <a:pPr lvl="1">
              <a:spcBef>
                <a:spcPts val="600"/>
              </a:spcBef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when comparing groups for which the optimal model differs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014164"/>
              </p:ext>
            </p:extLst>
          </p:nvPr>
        </p:nvGraphicFramePr>
        <p:xfrm>
          <a:off x="5672336" y="1950727"/>
          <a:ext cx="3689350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01" name="Equation" r:id="rId3" imgW="1523880" imgH="609480" progId="Equation.DSMT4">
                  <p:embed/>
                </p:oleObj>
              </mc:Choice>
              <mc:Fallback>
                <p:oleObj name="Equation" r:id="rId3" imgW="1523880" imgH="609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2336" y="1950727"/>
                        <a:ext cx="3689350" cy="147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7042947" y="6285819"/>
            <a:ext cx="29562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b="0" dirty="0" smtClean="0">
                <a:latin typeface="Times New Roman" pitchFamily="18" charset="0"/>
              </a:rPr>
              <a:t>Penny et al. 2010, </a:t>
            </a:r>
            <a:r>
              <a:rPr lang="de-DE" b="0" i="1" dirty="0" smtClean="0">
                <a:latin typeface="Times New Roman" pitchFamily="18" charset="0"/>
              </a:rPr>
              <a:t>PLoS Comput. Biol.</a:t>
            </a:r>
            <a:endParaRPr lang="en-US" b="0" i="1" dirty="0">
              <a:latin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343130"/>
              </p:ext>
            </p:extLst>
          </p:nvPr>
        </p:nvGraphicFramePr>
        <p:xfrm>
          <a:off x="5670794" y="3973038"/>
          <a:ext cx="4335078" cy="1475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02" name="Equation" r:id="rId5" imgW="1790640" imgH="609480" progId="Equation.DSMT4">
                  <p:embed/>
                </p:oleObj>
              </mc:Choice>
              <mc:Fallback>
                <p:oleObj name="Equation" r:id="rId5" imgW="179064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0794" y="3973038"/>
                        <a:ext cx="4335078" cy="14758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13544" y="5414879"/>
            <a:ext cx="320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b="0" dirty="0" smtClean="0"/>
              <a:t>NB: </a:t>
            </a:r>
            <a:r>
              <a:rPr lang="de-CH" sz="1800" b="0" i="1" dirty="0" smtClean="0">
                <a:latin typeface="Times New Roman" pitchFamily="18" charset="0"/>
              </a:rPr>
              <a:t>p</a:t>
            </a:r>
            <a:r>
              <a:rPr lang="de-CH" sz="1800" b="0" dirty="0" smtClean="0">
                <a:latin typeface="Times New Roman" pitchFamily="18" charset="0"/>
              </a:rPr>
              <a:t>(</a:t>
            </a:r>
            <a:r>
              <a:rPr lang="de-CH" sz="1800" b="0" i="1" dirty="0" smtClean="0">
                <a:latin typeface="Times New Roman" pitchFamily="18" charset="0"/>
              </a:rPr>
              <a:t>m</a:t>
            </a:r>
            <a:r>
              <a:rPr lang="de-CH" sz="1800" b="0" dirty="0" smtClean="0">
                <a:latin typeface="Times New Roman" pitchFamily="18" charset="0"/>
              </a:rPr>
              <a:t>|</a:t>
            </a:r>
            <a:r>
              <a:rPr lang="de-CH" sz="1800" b="0" i="1" dirty="0" smtClean="0">
                <a:latin typeface="Times New Roman" pitchFamily="18" charset="0"/>
              </a:rPr>
              <a:t>y</a:t>
            </a:r>
            <a:r>
              <a:rPr lang="de-CH" sz="1800" b="0" baseline="-25000" dirty="0" smtClean="0">
                <a:latin typeface="Times New Roman" pitchFamily="18" charset="0"/>
              </a:rPr>
              <a:t>1..</a:t>
            </a:r>
            <a:r>
              <a:rPr lang="de-CH" sz="1800" b="0" i="1" baseline="-25000" dirty="0" smtClean="0">
                <a:latin typeface="Times New Roman" pitchFamily="18" charset="0"/>
              </a:rPr>
              <a:t>N</a:t>
            </a:r>
            <a:r>
              <a:rPr lang="de-CH" sz="1800" b="0" dirty="0" smtClean="0">
                <a:latin typeface="Times New Roman" pitchFamily="18" charset="0"/>
              </a:rPr>
              <a:t>)</a:t>
            </a:r>
            <a:r>
              <a:rPr lang="de-CH" sz="1800" b="0" dirty="0" smtClean="0"/>
              <a:t> can be obtained by either FFX or RFX BMS</a:t>
            </a:r>
            <a:endParaRPr lang="en-US" sz="18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5688464" y="1478926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smtClean="0"/>
              <a:t>single-</a:t>
            </a:r>
            <a:r>
              <a:rPr lang="de-CH" sz="2000" dirty="0" err="1" smtClean="0"/>
              <a:t>subject</a:t>
            </a:r>
            <a:r>
              <a:rPr lang="de-CH" sz="2000" dirty="0" smtClean="0"/>
              <a:t> BMA:</a:t>
            </a:r>
            <a:endParaRPr lang="de-CH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686316" y="3576055"/>
            <a:ext cx="2377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err="1" smtClean="0"/>
              <a:t>group</a:t>
            </a:r>
            <a:r>
              <a:rPr lang="de-CH" sz="2000" dirty="0" smtClean="0"/>
              <a:t>-level BMA:</a:t>
            </a:r>
            <a:endParaRPr lang="de-C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3463" y="142353"/>
            <a:ext cx="2540000" cy="2540000"/>
            <a:chOff x="103463" y="142353"/>
            <a:chExt cx="2540000" cy="2540000"/>
          </a:xfrm>
        </p:grpSpPr>
        <p:pic>
          <p:nvPicPr>
            <p:cNvPr id="4" name="Picture 3" descr="lateral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3463" y="142353"/>
              <a:ext cx="2540000" cy="2540000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651174" y="605540"/>
              <a:ext cx="324000" cy="3240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61647" y="756714"/>
              <a:ext cx="324000" cy="3240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866430" y="1013708"/>
              <a:ext cx="217488" cy="2159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365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36" y="1380934"/>
            <a:ext cx="686752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5"/>
          <p:cNvSpPr txBox="1">
            <a:spLocks noChangeArrowheads="1"/>
          </p:cNvSpPr>
          <p:nvPr/>
        </p:nvSpPr>
        <p:spPr bwMode="auto">
          <a:xfrm>
            <a:off x="610362" y="6302118"/>
            <a:ext cx="324041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Schmidt et </a:t>
            </a:r>
            <a:r>
              <a:rPr lang="en-GB" b="0" dirty="0">
                <a:solidFill>
                  <a:srgbClr val="000000"/>
                </a:solidFill>
                <a:latin typeface="Times New Roman" pitchFamily="18" charset="0"/>
              </a:rPr>
              <a:t>al</a:t>
            </a:r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. 2013, </a:t>
            </a:r>
            <a:r>
              <a:rPr lang="en-GB" b="0" i="1" dirty="0" smtClean="0">
                <a:solidFill>
                  <a:srgbClr val="000000"/>
                </a:solidFill>
                <a:latin typeface="Times New Roman" pitchFamily="18" charset="0"/>
              </a:rPr>
              <a:t>JAMA Psychiatry</a:t>
            </a:r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33358" y="216056"/>
            <a:ext cx="703929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28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Prefrontal-parietal connectivity during </a:t>
            </a:r>
            <a:r>
              <a:rPr lang="de-CH" sz="2800" kern="0" dirty="0" err="1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working</a:t>
            </a:r>
            <a:r>
              <a:rPr lang="de-CH" sz="2800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2800" kern="0" dirty="0" err="1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memory</a:t>
            </a:r>
            <a:r>
              <a:rPr lang="de-CH" sz="2800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in </a:t>
            </a:r>
            <a:r>
              <a:rPr lang="de-CH" sz="2800" kern="0" dirty="0" err="1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schizophrenia</a:t>
            </a:r>
            <a:endParaRPr lang="en-US" sz="2800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453" y="2890998"/>
            <a:ext cx="26825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000" b="0" dirty="0" smtClean="0">
                <a:solidFill>
                  <a:srgbClr val="000000"/>
                </a:solidFill>
              </a:rPr>
              <a:t>17 at-</a:t>
            </a:r>
            <a:r>
              <a:rPr lang="de-CH" sz="2000" b="0" dirty="0" err="1" smtClean="0">
                <a:solidFill>
                  <a:srgbClr val="000000"/>
                </a:solidFill>
              </a:rPr>
              <a:t>risk</a:t>
            </a:r>
            <a:r>
              <a:rPr lang="de-CH" sz="2000" b="0" dirty="0" smtClean="0">
                <a:solidFill>
                  <a:srgbClr val="000000"/>
                </a:solidFill>
              </a:rPr>
              <a:t> mental </a:t>
            </a:r>
            <a:r>
              <a:rPr lang="de-CH" sz="2000" b="0" dirty="0" err="1" smtClean="0">
                <a:solidFill>
                  <a:srgbClr val="000000"/>
                </a:solidFill>
              </a:rPr>
              <a:t>state</a:t>
            </a:r>
            <a:r>
              <a:rPr lang="de-CH" sz="2000" b="0" dirty="0" smtClean="0">
                <a:solidFill>
                  <a:srgbClr val="000000"/>
                </a:solidFill>
              </a:rPr>
              <a:t> (ARMS) </a:t>
            </a:r>
            <a:r>
              <a:rPr lang="de-CH" sz="2000" b="0" dirty="0" err="1" smtClean="0">
                <a:solidFill>
                  <a:srgbClr val="000000"/>
                </a:solidFill>
              </a:rPr>
              <a:t>individuals</a:t>
            </a:r>
            <a:endParaRPr lang="de-CH" sz="2000" b="0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000" b="0" dirty="0" smtClean="0">
                <a:solidFill>
                  <a:srgbClr val="000000"/>
                </a:solidFill>
              </a:rPr>
              <a:t>21 first-episode </a:t>
            </a:r>
            <a:r>
              <a:rPr lang="de-CH" sz="2000" b="0" dirty="0" err="1" smtClean="0">
                <a:solidFill>
                  <a:srgbClr val="000000"/>
                </a:solidFill>
              </a:rPr>
              <a:t>patients</a:t>
            </a:r>
            <a:r>
              <a:rPr lang="de-CH" sz="2000" b="0" dirty="0" smtClean="0">
                <a:solidFill>
                  <a:srgbClr val="000000"/>
                </a:solidFill>
              </a:rPr>
              <a:t/>
            </a:r>
            <a:br>
              <a:rPr lang="de-CH" sz="2000" b="0" dirty="0" smtClean="0">
                <a:solidFill>
                  <a:srgbClr val="000000"/>
                </a:solidFill>
              </a:rPr>
            </a:br>
            <a:r>
              <a:rPr lang="de-CH" sz="2000" b="0" dirty="0" smtClean="0">
                <a:solidFill>
                  <a:srgbClr val="000000"/>
                </a:solidFill>
              </a:rPr>
              <a:t>(13 non-</a:t>
            </a:r>
            <a:r>
              <a:rPr lang="de-CH" sz="2000" b="0" dirty="0" err="1" smtClean="0">
                <a:solidFill>
                  <a:srgbClr val="000000"/>
                </a:solidFill>
              </a:rPr>
              <a:t>treated</a:t>
            </a:r>
            <a:r>
              <a:rPr lang="de-CH" sz="2000" b="0" dirty="0" smtClean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000" b="0" dirty="0" smtClean="0">
                <a:solidFill>
                  <a:srgbClr val="000000"/>
                </a:solidFill>
              </a:rPr>
              <a:t>20 </a:t>
            </a:r>
            <a:r>
              <a:rPr lang="de-CH" sz="2000" b="0" dirty="0" err="1" smtClean="0">
                <a:solidFill>
                  <a:srgbClr val="000000"/>
                </a:solidFill>
              </a:rPr>
              <a:t>controls</a:t>
            </a:r>
            <a:endParaRPr lang="de-CH" sz="2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1255713"/>
            <a:ext cx="770572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5"/>
          <p:cNvSpPr txBox="1">
            <a:spLocks noChangeArrowheads="1"/>
          </p:cNvSpPr>
          <p:nvPr/>
        </p:nvSpPr>
        <p:spPr bwMode="auto">
          <a:xfrm>
            <a:off x="610362" y="6302118"/>
            <a:ext cx="324041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Schmidt et </a:t>
            </a:r>
            <a:r>
              <a:rPr lang="en-GB" b="0" dirty="0">
                <a:solidFill>
                  <a:srgbClr val="000000"/>
                </a:solidFill>
                <a:latin typeface="Times New Roman" pitchFamily="18" charset="0"/>
              </a:rPr>
              <a:t>al</a:t>
            </a:r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. 2013, </a:t>
            </a:r>
            <a:r>
              <a:rPr lang="en-GB" b="0" i="1" dirty="0" smtClean="0">
                <a:solidFill>
                  <a:srgbClr val="000000"/>
                </a:solidFill>
                <a:latin typeface="Times New Roman" pitchFamily="18" charset="0"/>
              </a:rPr>
              <a:t>JAMA Psychiatry</a:t>
            </a:r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14350" y="171606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de-CH" sz="28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BMS </a:t>
            </a:r>
            <a:r>
              <a:rPr lang="de-CH" sz="28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results</a:t>
            </a:r>
            <a:r>
              <a:rPr lang="de-CH" sz="28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</a:t>
            </a:r>
            <a:r>
              <a:rPr lang="de-CH" sz="28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all </a:t>
            </a:r>
            <a:r>
              <a:rPr lang="de-CH" sz="28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groups</a:t>
            </a:r>
            <a:endParaRPr lang="en-US" sz="2800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428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 Box 30"/>
          <p:cNvSpPr txBox="1">
            <a:spLocks noChangeArrowheads="1"/>
          </p:cNvSpPr>
          <p:nvPr/>
        </p:nvSpPr>
        <p:spPr bwMode="auto">
          <a:xfrm>
            <a:off x="450549" y="6184001"/>
            <a:ext cx="16706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de-DE" b="0" dirty="0" smtClean="0">
                <a:solidFill>
                  <a:srgbClr val="000000"/>
                </a:solidFill>
                <a:latin typeface="Times New Roman" pitchFamily="18" charset="0"/>
              </a:rPr>
              <a:t>Stephan et al. 2015, </a:t>
            </a:r>
            <a:r>
              <a:rPr lang="de-DE" b="0" i="1" dirty="0" smtClean="0">
                <a:solidFill>
                  <a:srgbClr val="000000"/>
                </a:solidFill>
                <a:latin typeface="Times New Roman" pitchFamily="18" charset="0"/>
              </a:rPr>
              <a:t>Neuron</a:t>
            </a:r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" name="Rectangle 2"/>
          <p:cNvSpPr txBox="1">
            <a:spLocks noChangeArrowheads="1"/>
          </p:cNvSpPr>
          <p:nvPr/>
        </p:nvSpPr>
        <p:spPr>
          <a:xfrm>
            <a:off x="450549" y="214643"/>
            <a:ext cx="1843665" cy="1143000"/>
          </a:xfrm>
          <a:prstGeom prst="rect">
            <a:avLst/>
          </a:prstGeom>
        </p:spPr>
        <p:txBody>
          <a:bodyPr anchor="ctr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DCM for </a:t>
            </a:r>
          </a:p>
          <a:p>
            <a:pPr algn="l"/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fMRI</a:t>
            </a:r>
            <a:endParaRPr lang="en-US" sz="28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1" name="Picture 2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397" y="288758"/>
            <a:ext cx="6826483" cy="636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9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71606"/>
            <a:ext cx="9258300" cy="1143000"/>
          </a:xfrm>
        </p:spPr>
        <p:txBody>
          <a:bodyPr/>
          <a:lstStyle/>
          <a:p>
            <a:pPr algn="l"/>
            <a:r>
              <a:rPr lang="de-C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BMA </a:t>
            </a:r>
            <a:r>
              <a:rPr lang="de-CH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results</a:t>
            </a:r>
            <a:r>
              <a:rPr lang="de-C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PFC </a:t>
            </a:r>
            <a:r>
              <a:rPr lang="de-C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anose="05050102010706020507" pitchFamily="18" charset="2"/>
              </a:rPr>
              <a:t> </a:t>
            </a:r>
            <a:r>
              <a:rPr lang="de-C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PPC </a:t>
            </a:r>
            <a:r>
              <a:rPr lang="de-CH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connectivity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" name="Text Box 65"/>
          <p:cNvSpPr txBox="1">
            <a:spLocks noChangeArrowheads="1"/>
          </p:cNvSpPr>
          <p:nvPr/>
        </p:nvSpPr>
        <p:spPr bwMode="auto">
          <a:xfrm>
            <a:off x="610362" y="6302118"/>
            <a:ext cx="324041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Schmidt et </a:t>
            </a:r>
            <a:r>
              <a:rPr lang="en-GB" b="0" dirty="0">
                <a:solidFill>
                  <a:srgbClr val="000000"/>
                </a:solidFill>
                <a:latin typeface="Times New Roman" pitchFamily="18" charset="0"/>
              </a:rPr>
              <a:t>al</a:t>
            </a:r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. 2013, </a:t>
            </a:r>
            <a:r>
              <a:rPr lang="en-GB" b="0" i="1" dirty="0" smtClean="0">
                <a:solidFill>
                  <a:srgbClr val="000000"/>
                </a:solidFill>
                <a:latin typeface="Times New Roman" pitchFamily="18" charset="0"/>
              </a:rPr>
              <a:t>JAMA Psychiatry</a:t>
            </a:r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2005379" name="Picture 3" descr="C:\klaas\Dropbox\SHARED\papers\submitted\Schmidt_DCM_ARMS\ArchGenPsychiatry\revision\Figure2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88" y="3534770"/>
            <a:ext cx="3184477" cy="238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lateral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496" y="1134027"/>
            <a:ext cx="2540000" cy="2540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1158207" y="1597214"/>
            <a:ext cx="324000" cy="324000"/>
          </a:xfrm>
          <a:prstGeom prst="ellipse">
            <a:avLst/>
          </a:prstGeom>
          <a:solidFill>
            <a:schemeClr val="tx1"/>
          </a:solidFill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2368680" y="1748388"/>
            <a:ext cx="324000" cy="324000"/>
          </a:xfrm>
          <a:prstGeom prst="ellipse">
            <a:avLst/>
          </a:prstGeom>
          <a:solidFill>
            <a:schemeClr val="tx1"/>
          </a:solidFill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9" name="AutoShape 8"/>
          <p:cNvCxnSpPr>
            <a:cxnSpLocks noChangeShapeType="1"/>
            <a:stCxn id="15" idx="6"/>
            <a:endCxn id="16" idx="2"/>
          </p:cNvCxnSpPr>
          <p:nvPr/>
        </p:nvCxnSpPr>
        <p:spPr bwMode="auto">
          <a:xfrm>
            <a:off x="1482207" y="1759214"/>
            <a:ext cx="886473" cy="151174"/>
          </a:xfrm>
          <a:prstGeom prst="straightConnector1">
            <a:avLst/>
          </a:prstGeom>
          <a:noFill/>
          <a:ln w="38100">
            <a:solidFill>
              <a:srgbClr val="FFFF66"/>
            </a:solidFill>
            <a:round/>
            <a:headEnd type="triangle" w="med" len="med"/>
            <a:tailEnd type="none" w="med" len="med"/>
          </a:ln>
          <a:effectLst/>
        </p:spPr>
      </p:cxnSp>
      <p:sp>
        <p:nvSpPr>
          <p:cNvPr id="23" name="Oval 12"/>
          <p:cNvSpPr>
            <a:spLocks noChangeArrowheads="1"/>
          </p:cNvSpPr>
          <p:nvPr/>
        </p:nvSpPr>
        <p:spPr bwMode="auto">
          <a:xfrm>
            <a:off x="1373463" y="2005382"/>
            <a:ext cx="217488" cy="2159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2863" y="5338198"/>
            <a:ext cx="4772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b="0" dirty="0" smtClean="0">
                <a:solidFill>
                  <a:srgbClr val="000000"/>
                </a:solidFill>
              </a:rPr>
              <a:t>17 ARMS, 21 first-episode (13 non-</a:t>
            </a:r>
            <a:r>
              <a:rPr lang="de-CH" sz="1800" b="0" dirty="0" err="1" smtClean="0">
                <a:solidFill>
                  <a:srgbClr val="000000"/>
                </a:solidFill>
              </a:rPr>
              <a:t>treated</a:t>
            </a:r>
            <a:r>
              <a:rPr lang="de-CH" sz="1800" b="0" dirty="0" smtClean="0">
                <a:solidFill>
                  <a:srgbClr val="000000"/>
                </a:solidFill>
              </a:rPr>
              <a:t>), 20 </a:t>
            </a:r>
            <a:r>
              <a:rPr lang="de-CH" sz="1800" b="0" dirty="0" err="1" smtClean="0">
                <a:solidFill>
                  <a:srgbClr val="000000"/>
                </a:solidFill>
              </a:rPr>
              <a:t>controls</a:t>
            </a:r>
            <a:endParaRPr lang="de-CH" sz="1800" b="0" dirty="0">
              <a:solidFill>
                <a:srgbClr val="000000"/>
              </a:solidFill>
            </a:endParaRPr>
          </a:p>
        </p:txBody>
      </p:sp>
      <p:pic>
        <p:nvPicPr>
          <p:cNvPr id="121303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855" y="1858370"/>
            <a:ext cx="44577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409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71606"/>
            <a:ext cx="9258300" cy="1143000"/>
          </a:xfrm>
        </p:spPr>
        <p:txBody>
          <a:bodyPr/>
          <a:lstStyle/>
          <a:p>
            <a:pPr algn="l"/>
            <a:r>
              <a:rPr lang="de-CH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Parametric</a:t>
            </a:r>
            <a:r>
              <a:rPr lang="de-CH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Empirical</a:t>
            </a:r>
            <a:r>
              <a:rPr lang="de-CH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Bayes</a:t>
            </a:r>
            <a:r>
              <a:rPr lang="de-C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(PEB)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" name="Text Box 65"/>
          <p:cNvSpPr txBox="1">
            <a:spLocks noChangeArrowheads="1"/>
          </p:cNvSpPr>
          <p:nvPr/>
        </p:nvSpPr>
        <p:spPr bwMode="auto">
          <a:xfrm>
            <a:off x="610362" y="6302118"/>
            <a:ext cx="324041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Friston et </a:t>
            </a:r>
            <a:r>
              <a:rPr lang="en-GB" b="0" dirty="0">
                <a:solidFill>
                  <a:srgbClr val="000000"/>
                </a:solidFill>
                <a:latin typeface="Times New Roman" pitchFamily="18" charset="0"/>
              </a:rPr>
              <a:t>al</a:t>
            </a:r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. 2016, </a:t>
            </a:r>
            <a:r>
              <a:rPr lang="en-GB" b="0" i="1" dirty="0" err="1" smtClean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2366963" y="1169466"/>
            <a:ext cx="6221934" cy="4895736"/>
            <a:chOff x="2843213" y="1887538"/>
            <a:chExt cx="6221934" cy="4895736"/>
          </a:xfrm>
        </p:grpSpPr>
        <p:grpSp>
          <p:nvGrpSpPr>
            <p:cNvPr id="70" name="Group 14"/>
            <p:cNvGrpSpPr>
              <a:grpSpLocks/>
            </p:cNvGrpSpPr>
            <p:nvPr/>
          </p:nvGrpSpPr>
          <p:grpSpPr bwMode="auto">
            <a:xfrm>
              <a:off x="2965450" y="4429125"/>
              <a:ext cx="2224088" cy="1527175"/>
              <a:chOff x="6147593" y="3296194"/>
              <a:chExt cx="1342713" cy="922421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6363232" y="3296194"/>
                <a:ext cx="288477" cy="288616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7201829" y="3296194"/>
                <a:ext cx="288477" cy="288616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6660335" y="3929999"/>
                <a:ext cx="288477" cy="288616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89" name="Straight Arrow Connector 88"/>
              <p:cNvCxnSpPr/>
              <p:nvPr/>
            </p:nvCxnSpPr>
            <p:spPr>
              <a:xfrm>
                <a:off x="6147593" y="3432352"/>
                <a:ext cx="207972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dash"/>
                <a:miter lim="800000"/>
                <a:tailEnd type="triangle"/>
              </a:ln>
              <a:effectLst/>
            </p:spPr>
          </p:cxnSp>
          <p:cxnSp>
            <p:nvCxnSpPr>
              <p:cNvPr id="90" name="Straight Arrow Connector 89"/>
              <p:cNvCxnSpPr>
                <a:stCxn id="86" idx="6"/>
                <a:endCxn id="87" idx="2"/>
              </p:cNvCxnSpPr>
              <p:nvPr/>
            </p:nvCxnSpPr>
            <p:spPr>
              <a:xfrm>
                <a:off x="6651709" y="3440982"/>
                <a:ext cx="550119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91" name="Straight Arrow Connector 90"/>
              <p:cNvCxnSpPr>
                <a:stCxn id="87" idx="3"/>
                <a:endCxn id="88" idx="7"/>
              </p:cNvCxnSpPr>
              <p:nvPr/>
            </p:nvCxnSpPr>
            <p:spPr>
              <a:xfrm flipH="1">
                <a:off x="6906643" y="3542621"/>
                <a:ext cx="337355" cy="429568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</p:grpSp>
        <p:grpSp>
          <p:nvGrpSpPr>
            <p:cNvPr id="71" name="Group 23"/>
            <p:cNvGrpSpPr>
              <a:grpSpLocks/>
            </p:cNvGrpSpPr>
            <p:nvPr/>
          </p:nvGrpSpPr>
          <p:grpSpPr bwMode="auto">
            <a:xfrm>
              <a:off x="3289300" y="3097213"/>
              <a:ext cx="1617663" cy="955675"/>
              <a:chOff x="2145524" y="3064817"/>
              <a:chExt cx="1618713" cy="955472"/>
            </a:xfrm>
          </p:grpSpPr>
          <p:pic>
            <p:nvPicPr>
              <p:cNvPr id="84" name="Picture 83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rgbClr val="ED7D3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30" t="-468" r="30351" b="57135"/>
              <a:stretch/>
            </p:blipFill>
            <p:spPr>
              <a:xfrm>
                <a:off x="2805651" y="3458452"/>
                <a:ext cx="269924" cy="561837"/>
              </a:xfrm>
              <a:prstGeom prst="rect">
                <a:avLst/>
              </a:prstGeom>
            </p:spPr>
          </p:pic>
          <p:sp>
            <p:nvSpPr>
              <p:cNvPr id="85" name="TextBox 25"/>
              <p:cNvSpPr txBox="1">
                <a:spLocks noChangeArrowheads="1"/>
              </p:cNvSpPr>
              <p:nvPr/>
            </p:nvSpPr>
            <p:spPr bwMode="auto">
              <a:xfrm>
                <a:off x="2145524" y="3064817"/>
                <a:ext cx="161871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</a:rPr>
                  <a:t>First level DCM</a:t>
                </a:r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2843213" y="4221163"/>
              <a:ext cx="2489200" cy="1873250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flipH="1">
              <a:off x="5191125" y="3587750"/>
              <a:ext cx="2125663" cy="1717675"/>
            </a:xfrm>
            <a:prstGeom prst="straightConnector1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70"/>
            <a:stretch>
              <a:fillRect/>
            </a:stretch>
          </p:blipFill>
          <p:spPr bwMode="auto">
            <a:xfrm>
              <a:off x="5699125" y="2522538"/>
              <a:ext cx="1055688" cy="89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TextBox 74"/>
            <p:cNvSpPr txBox="1">
              <a:spLocks noChangeArrowheads="1"/>
            </p:cNvSpPr>
            <p:nvPr/>
          </p:nvSpPr>
          <p:spPr bwMode="auto">
            <a:xfrm>
              <a:off x="5834063" y="1887538"/>
              <a:ext cx="78105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rPr>
                <a:t>Group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rPr>
                <a:t>Mean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4545013" y="5046663"/>
              <a:ext cx="552450" cy="501650"/>
            </a:xfrm>
            <a:prstGeom prst="ellips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flipH="1">
              <a:off x="5100638" y="3619500"/>
              <a:ext cx="1058862" cy="1517650"/>
            </a:xfrm>
            <a:prstGeom prst="straightConnector1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pic>
          <p:nvPicPr>
            <p:cNvPr id="78" name="Picture 77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rgbClr val="70AD47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322"/>
            <a:stretch/>
          </p:blipFill>
          <p:spPr>
            <a:xfrm>
              <a:off x="6947498" y="2522731"/>
              <a:ext cx="1055381" cy="460967"/>
            </a:xfrm>
            <a:prstGeom prst="rect">
              <a:avLst/>
            </a:prstGeom>
          </p:spPr>
        </p:pic>
        <p:sp>
          <p:nvSpPr>
            <p:cNvPr id="79" name="TextBox 78"/>
            <p:cNvSpPr txBox="1">
              <a:spLocks noChangeArrowheads="1"/>
            </p:cNvSpPr>
            <p:nvPr/>
          </p:nvSpPr>
          <p:spPr bwMode="auto">
            <a:xfrm>
              <a:off x="7019925" y="1930400"/>
              <a:ext cx="914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rPr>
                <a:t>Disease</a:t>
              </a: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016" b="14971"/>
            <a:stretch/>
          </p:blipFill>
          <p:spPr>
            <a:xfrm>
              <a:off x="6936480" y="2983697"/>
              <a:ext cx="1055381" cy="443401"/>
            </a:xfrm>
            <a:prstGeom prst="rect">
              <a:avLst/>
            </a:prstGeom>
          </p:spPr>
        </p:pic>
        <p:sp>
          <p:nvSpPr>
            <p:cNvPr id="81" name="TextBox 8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064208" y="4392150"/>
              <a:ext cx="200696" cy="276999"/>
            </a:xfrm>
            <a:prstGeom prst="rect">
              <a:avLst/>
            </a:prstGeom>
            <a:blipFill rotWithShape="0">
              <a:blip r:embed="rId5"/>
              <a:stretch>
                <a:fillRect l="-27273" r="-18182" b="-8696"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noFill/>
                  <a:effectLst/>
                  <a:uLnTx/>
                  <a:uFillTx/>
                  <a:latin typeface="Calibri" panose="020F0502020204030204"/>
                </a:rPr>
                <a:t> </a:t>
              </a:r>
            </a:p>
          </p:txBody>
        </p:sp>
        <p:sp>
          <p:nvSpPr>
            <p:cNvPr id="82" name="TextBox 8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621137" y="5114849"/>
              <a:ext cx="200696" cy="276999"/>
            </a:xfrm>
            <a:prstGeom prst="rect">
              <a:avLst/>
            </a:prstGeom>
            <a:blipFill rotWithShape="0">
              <a:blip r:embed="rId6"/>
              <a:stretch>
                <a:fillRect l="-24242" r="-21212" b="-11111"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noFill/>
                  <a:effectLst/>
                  <a:uLnTx/>
                  <a:uFillTx/>
                  <a:latin typeface="Calibri" panose="020F0502020204030204"/>
                </a:rPr>
                <a:t> 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213084" y="6537053"/>
              <a:ext cx="2852063" cy="2462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</a:rPr>
                <a:t>Image credit: Wilson Joseph from Noun Project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6999348" y="6302117"/>
            <a:ext cx="3201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b="0" dirty="0" smtClean="0"/>
              <a:t>PEB </a:t>
            </a:r>
            <a:r>
              <a:rPr lang="de-CH" b="0" dirty="0" err="1" smtClean="0"/>
              <a:t>slides</a:t>
            </a:r>
            <a:r>
              <a:rPr lang="de-CH" b="0" dirty="0" smtClean="0"/>
              <a:t> </a:t>
            </a:r>
            <a:r>
              <a:rPr lang="de-CH" b="0" dirty="0" err="1" smtClean="0"/>
              <a:t>courtesy</a:t>
            </a:r>
            <a:r>
              <a:rPr lang="de-CH" b="0" dirty="0" smtClean="0"/>
              <a:t> of Peter </a:t>
            </a:r>
            <a:r>
              <a:rPr lang="de-CH" b="0" dirty="0"/>
              <a:t>Zeidman</a:t>
            </a:r>
          </a:p>
        </p:txBody>
      </p:sp>
    </p:spTree>
    <p:extLst>
      <p:ext uri="{BB962C8B-B14F-4D97-AF65-F5344CB8AC3E}">
        <p14:creationId xmlns:p14="http://schemas.microsoft.com/office/powerpoint/2010/main" val="426252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71606"/>
            <a:ext cx="9258300" cy="1143000"/>
          </a:xfrm>
        </p:spPr>
        <p:txBody>
          <a:bodyPr/>
          <a:lstStyle/>
          <a:p>
            <a:pPr algn="l"/>
            <a:r>
              <a:rPr lang="de-CH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Parametric</a:t>
            </a:r>
            <a:r>
              <a:rPr lang="de-CH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Empirical</a:t>
            </a:r>
            <a:r>
              <a:rPr lang="de-CH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Bayes</a:t>
            </a:r>
            <a:r>
              <a:rPr lang="de-C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(PEB)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2325688" y="3033713"/>
            <a:ext cx="3735387" cy="1212850"/>
            <a:chOff x="2317434" y="3400776"/>
            <a:chExt cx="3735256" cy="1212272"/>
          </a:xfrm>
        </p:grpSpPr>
        <p:sp>
          <p:nvSpPr>
            <p:cNvPr id="45" name="Rectangle 44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317434" y="3400776"/>
              <a:ext cx="3302827" cy="486672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noFill/>
                  <a:effectLst/>
                  <a:uLnTx/>
                  <a:uFillTx/>
                  <a:latin typeface="+mn-lt"/>
                  <a:ea typeface="ＭＳ Ｐゴシック" charset="0"/>
                </a:rPr>
                <a:t> </a:t>
              </a: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V="1">
              <a:off x="3396896" y="3978351"/>
              <a:ext cx="0" cy="309414"/>
            </a:xfrm>
            <a:prstGeom prst="straightConnector1">
              <a:avLst/>
            </a:prstGeom>
            <a:noFill/>
            <a:ln w="6350" cap="flat" cmpd="sng" algn="ctr">
              <a:solidFill>
                <a:srgbClr val="54823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7" name="TextBox 16"/>
            <p:cNvSpPr txBox="1">
              <a:spLocks noChangeArrowheads="1"/>
            </p:cNvSpPr>
            <p:nvPr/>
          </p:nvSpPr>
          <p:spPr bwMode="auto">
            <a:xfrm>
              <a:off x="3072387" y="4243716"/>
              <a:ext cx="29803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</a:rPr>
                <a:t>Second level (linear) model</a:t>
              </a:r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2336800" y="1487488"/>
            <a:ext cx="4449763" cy="1171575"/>
            <a:chOff x="2313969" y="4789705"/>
            <a:chExt cx="4450968" cy="1170699"/>
          </a:xfrm>
        </p:grpSpPr>
        <p:sp>
          <p:nvSpPr>
            <p:cNvPr id="49" name="Rectangle 48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313969" y="4789705"/>
              <a:ext cx="2193806" cy="486672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noFill/>
                  <a:effectLst/>
                  <a:uLnTx/>
                  <a:uFillTx/>
                  <a:latin typeface="+mn-lt"/>
                  <a:ea typeface="ＭＳ Ｐゴシック" charset="0"/>
                </a:rPr>
                <a:t> 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3403289" y="5325879"/>
              <a:ext cx="0" cy="309331"/>
            </a:xfrm>
            <a:prstGeom prst="straightConnector1">
              <a:avLst/>
            </a:prstGeom>
            <a:noFill/>
            <a:ln w="6350" cap="flat" cmpd="sng" algn="ctr">
              <a:solidFill>
                <a:srgbClr val="54823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1" name="TextBox 18"/>
            <p:cNvSpPr txBox="1">
              <a:spLocks noChangeArrowheads="1"/>
            </p:cNvSpPr>
            <p:nvPr/>
          </p:nvSpPr>
          <p:spPr bwMode="auto">
            <a:xfrm>
              <a:off x="3079313" y="5591072"/>
              <a:ext cx="36856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</a:rPr>
                <a:t>Priors on second level parameters</a:t>
              </a:r>
            </a:p>
          </p:txBody>
        </p:sp>
      </p:grpSp>
      <p:sp>
        <p:nvSpPr>
          <p:cNvPr id="52" name="Oval 51"/>
          <p:cNvSpPr/>
          <p:nvPr/>
        </p:nvSpPr>
        <p:spPr>
          <a:xfrm>
            <a:off x="4900613" y="3006725"/>
            <a:ext cx="619125" cy="52705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5519738" y="3375025"/>
            <a:ext cx="407987" cy="15875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927725" y="3368675"/>
            <a:ext cx="24416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altLang="en-US" sz="1800" b="0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Between-subject error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628650" y="2765425"/>
            <a:ext cx="9144000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</p:cxn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628650" y="4376738"/>
            <a:ext cx="9144000" cy="1263650"/>
            <a:chOff x="0" y="5239906"/>
            <a:chExt cx="9144000" cy="1264132"/>
          </a:xfrm>
        </p:grpSpPr>
        <p:grpSp>
          <p:nvGrpSpPr>
            <p:cNvPr id="57" name="Group 1"/>
            <p:cNvGrpSpPr>
              <a:grpSpLocks/>
            </p:cNvGrpSpPr>
            <p:nvPr/>
          </p:nvGrpSpPr>
          <p:grpSpPr bwMode="auto">
            <a:xfrm>
              <a:off x="2126859" y="5395177"/>
              <a:ext cx="4086225" cy="1108861"/>
              <a:chOff x="2743806" y="2124877"/>
              <a:chExt cx="4086225" cy="1108861"/>
            </a:xfrm>
          </p:grpSpPr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806" y="2124877"/>
                <a:ext cx="4086225" cy="47012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>
                    <a:ln>
                      <a:noFill/>
                    </a:ln>
                    <a:noFill/>
                    <a:effectLst/>
                    <a:uLnTx/>
                    <a:uFillTx/>
                    <a:latin typeface="+mn-lt"/>
                    <a:ea typeface="ＭＳ Ｐゴシック" charset="0"/>
                  </a:rPr>
                  <a:t> </a:t>
                </a:r>
              </a:p>
            </p:txBody>
          </p:sp>
          <p:cxnSp>
            <p:nvCxnSpPr>
              <p:cNvPr id="66" name="Straight Arrow Connector 65"/>
              <p:cNvCxnSpPr/>
              <p:nvPr/>
            </p:nvCxnSpPr>
            <p:spPr>
              <a:xfrm flipV="1">
                <a:off x="3401422" y="2600083"/>
                <a:ext cx="0" cy="30968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48235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67" name="TextBox 14"/>
              <p:cNvSpPr txBox="1">
                <a:spLocks noChangeArrowheads="1"/>
              </p:cNvSpPr>
              <p:nvPr/>
            </p:nvSpPr>
            <p:spPr bwMode="auto">
              <a:xfrm>
                <a:off x="3076575" y="2865438"/>
                <a:ext cx="1954213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48235"/>
                    </a:solidFill>
                    <a:effectLst/>
                    <a:uLnTx/>
                    <a:uFillTx/>
                    <a:latin typeface="+mn-lt"/>
                    <a:ea typeface="MS PGothic" panose="020B0600070205080204" pitchFamily="34" charset="-128"/>
                  </a:rPr>
                  <a:t>DCM for subject i</a:t>
                </a:r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4271963" y="5382835"/>
              <a:ext cx="619125" cy="527251"/>
            </a:xfrm>
            <a:prstGeom prst="ellips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H="1" flipV="1">
              <a:off x="4891088" y="5751276"/>
              <a:ext cx="407987" cy="158811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60" name="TextBox 19"/>
            <p:cNvSpPr txBox="1">
              <a:spLocks noChangeArrowheads="1"/>
            </p:cNvSpPr>
            <p:nvPr/>
          </p:nvSpPr>
          <p:spPr bwMode="auto">
            <a:xfrm>
              <a:off x="5298683" y="5744121"/>
              <a:ext cx="2210862" cy="369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</a:rPr>
                <a:t>Measurement noise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0" y="5239906"/>
              <a:ext cx="9144000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62" name="Group 35"/>
            <p:cNvGrpSpPr>
              <a:grpSpLocks/>
            </p:cNvGrpSpPr>
            <p:nvPr/>
          </p:nvGrpSpPr>
          <p:grpSpPr bwMode="auto">
            <a:xfrm>
              <a:off x="177410" y="5470197"/>
              <a:ext cx="1172116" cy="922421"/>
              <a:chOff x="2145524" y="3097868"/>
              <a:chExt cx="1172116" cy="922421"/>
            </a:xfrm>
          </p:grpSpPr>
          <p:pic>
            <p:nvPicPr>
              <p:cNvPr id="63" name="Picture 3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30" t="-468" r="30351" b="57135"/>
              <a:stretch>
                <a:fillRect/>
              </a:stretch>
            </p:blipFill>
            <p:spPr bwMode="auto">
              <a:xfrm>
                <a:off x="2562495" y="3458452"/>
                <a:ext cx="269924" cy="561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" name="TextBox 37"/>
              <p:cNvSpPr txBox="1">
                <a:spLocks noChangeArrowheads="1"/>
              </p:cNvSpPr>
              <p:nvPr/>
            </p:nvSpPr>
            <p:spPr bwMode="auto">
              <a:xfrm>
                <a:off x="2145524" y="3097868"/>
                <a:ext cx="1172116" cy="369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MS PGothic" panose="020B0600070205080204" pitchFamily="34" charset="-128"/>
                  </a:rPr>
                  <a:t>First level</a:t>
                </a:r>
              </a:p>
            </p:txBody>
          </p:sp>
        </p:grpSp>
      </p:grpSp>
      <p:grpSp>
        <p:nvGrpSpPr>
          <p:cNvPr id="68" name="Group 67"/>
          <p:cNvGrpSpPr>
            <a:grpSpLocks/>
          </p:cNvGrpSpPr>
          <p:nvPr/>
        </p:nvGrpSpPr>
        <p:grpSpPr bwMode="auto">
          <a:xfrm>
            <a:off x="690564" y="2940050"/>
            <a:ext cx="1505540" cy="1323975"/>
            <a:chOff x="2051288" y="1236214"/>
            <a:chExt cx="1504045" cy="1323864"/>
          </a:xfrm>
        </p:grpSpPr>
        <p:pic>
          <p:nvPicPr>
            <p:cNvPr id="69" name="Picture 3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70"/>
            <a:stretch>
              <a:fillRect/>
            </a:stretch>
          </p:blipFill>
          <p:spPr bwMode="auto">
            <a:xfrm>
              <a:off x="2154840" y="1662696"/>
              <a:ext cx="1055381" cy="89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TextBox 40"/>
            <p:cNvSpPr txBox="1">
              <a:spLocks noChangeArrowheads="1"/>
            </p:cNvSpPr>
            <p:nvPr/>
          </p:nvSpPr>
          <p:spPr bwMode="auto">
            <a:xfrm>
              <a:off x="2051288" y="1236214"/>
              <a:ext cx="1504045" cy="369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GB" altLang="en-US" sz="1800" b="0">
                  <a:solidFill>
                    <a:prstClr val="black"/>
                  </a:solidFill>
                  <a:latin typeface="+mn-lt"/>
                  <a:ea typeface="MS PGothic" panose="020B0600070205080204" pitchFamily="34" charset="-128"/>
                </a:rPr>
                <a:t>Second level</a:t>
              </a:r>
            </a:p>
          </p:txBody>
        </p:sp>
      </p:grpSp>
      <p:sp>
        <p:nvSpPr>
          <p:cNvPr id="33" name="Text Box 65"/>
          <p:cNvSpPr txBox="1">
            <a:spLocks noChangeArrowheads="1"/>
          </p:cNvSpPr>
          <p:nvPr/>
        </p:nvSpPr>
        <p:spPr bwMode="auto">
          <a:xfrm>
            <a:off x="610362" y="6302118"/>
            <a:ext cx="324041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Friston et </a:t>
            </a:r>
            <a:r>
              <a:rPr lang="en-GB" b="0" dirty="0">
                <a:solidFill>
                  <a:srgbClr val="000000"/>
                </a:solidFill>
                <a:latin typeface="Times New Roman" pitchFamily="18" charset="0"/>
              </a:rPr>
              <a:t>al</a:t>
            </a:r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. 2016, </a:t>
            </a:r>
            <a:r>
              <a:rPr lang="en-GB" b="0" i="1" dirty="0" err="1" smtClean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244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71606"/>
            <a:ext cx="9258300" cy="1143000"/>
          </a:xfrm>
        </p:spPr>
        <p:txBody>
          <a:bodyPr/>
          <a:lstStyle/>
          <a:p>
            <a:pPr algn="l"/>
            <a:r>
              <a:rPr lang="de-CH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Parametric</a:t>
            </a:r>
            <a:r>
              <a:rPr lang="de-CH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Empirical</a:t>
            </a:r>
            <a:r>
              <a:rPr lang="de-CH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Bayes</a:t>
            </a:r>
            <a:r>
              <a:rPr lang="de-C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(PEB)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704992"/>
              </p:ext>
            </p:extLst>
          </p:nvPr>
        </p:nvGraphicFramePr>
        <p:xfrm>
          <a:off x="3446463" y="1185583"/>
          <a:ext cx="275272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20" name="Equation" r:id="rId4" imgW="1397000" imgH="228600" progId="Equation.DSMT4">
                  <p:embed/>
                </p:oleObj>
              </mc:Choice>
              <mc:Fallback>
                <p:oleObj name="Equation" r:id="rId4" imgW="139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463" y="1185583"/>
                        <a:ext cx="275272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8" name="Group 147"/>
          <p:cNvGrpSpPr>
            <a:grpSpLocks/>
          </p:cNvGrpSpPr>
          <p:nvPr/>
        </p:nvGrpSpPr>
        <p:grpSpPr bwMode="auto">
          <a:xfrm>
            <a:off x="5446713" y="1604683"/>
            <a:ext cx="1724025" cy="952500"/>
            <a:chOff x="4786483" y="2223689"/>
            <a:chExt cx="1723549" cy="952798"/>
          </a:xfrm>
        </p:grpSpPr>
        <p:cxnSp>
          <p:nvCxnSpPr>
            <p:cNvPr id="149" name="Straight Arrow Connector 148"/>
            <p:cNvCxnSpPr/>
            <p:nvPr/>
          </p:nvCxnSpPr>
          <p:spPr>
            <a:xfrm flipV="1">
              <a:off x="5007084" y="2223689"/>
              <a:ext cx="0" cy="309659"/>
            </a:xfrm>
            <a:prstGeom prst="straightConnector1">
              <a:avLst/>
            </a:prstGeom>
            <a:noFill/>
            <a:ln w="6350" cap="flat" cmpd="sng" algn="ctr">
              <a:solidFill>
                <a:srgbClr val="54823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50" name="TextBox 13"/>
            <p:cNvSpPr txBox="1">
              <a:spLocks noChangeArrowheads="1"/>
            </p:cNvSpPr>
            <p:nvPr/>
          </p:nvSpPr>
          <p:spPr bwMode="auto">
            <a:xfrm>
              <a:off x="4786483" y="2530156"/>
              <a:ext cx="172354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</a:rPr>
                <a:t>Matrix of DCM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</a:rPr>
                <a:t>connections</a:t>
              </a:r>
            </a:p>
          </p:txBody>
        </p:sp>
      </p:grpSp>
      <p:grpSp>
        <p:nvGrpSpPr>
          <p:cNvPr id="151" name="Group 150"/>
          <p:cNvGrpSpPr>
            <a:grpSpLocks/>
          </p:cNvGrpSpPr>
          <p:nvPr/>
        </p:nvGrpSpPr>
        <p:grpSpPr bwMode="auto">
          <a:xfrm>
            <a:off x="3976688" y="2719336"/>
            <a:ext cx="2266950" cy="2540000"/>
            <a:chOff x="3316557" y="3426261"/>
            <a:chExt cx="2266156" cy="2540000"/>
          </a:xfrm>
        </p:grpSpPr>
        <p:sp>
          <p:nvSpPr>
            <p:cNvPr id="152" name="Rectangle 48"/>
            <p:cNvSpPr>
              <a:spLocks noChangeArrowheads="1"/>
            </p:cNvSpPr>
            <p:nvPr/>
          </p:nvSpPr>
          <p:spPr bwMode="auto">
            <a:xfrm>
              <a:off x="3649138" y="3650099"/>
              <a:ext cx="1933575" cy="1946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en-GB" altLang="en-US" sz="1800" b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3" name="Rectangle 49"/>
            <p:cNvSpPr>
              <a:spLocks noChangeArrowheads="1"/>
            </p:cNvSpPr>
            <p:nvPr/>
          </p:nvSpPr>
          <p:spPr bwMode="auto">
            <a:xfrm>
              <a:off x="3649138" y="3650099"/>
              <a:ext cx="1933575" cy="19462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en-GB" altLang="en-US" sz="1800" b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pic>
          <p:nvPicPr>
            <p:cNvPr id="154" name="Picture 5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9138" y="3659624"/>
              <a:ext cx="1933575" cy="193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Rectangle 51"/>
            <p:cNvSpPr>
              <a:spLocks noChangeArrowheads="1"/>
            </p:cNvSpPr>
            <p:nvPr/>
          </p:nvSpPr>
          <p:spPr bwMode="auto">
            <a:xfrm>
              <a:off x="4047601" y="3426261"/>
              <a:ext cx="1166813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Within-subjects (W)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56" name="Rectangle 52"/>
            <p:cNvSpPr>
              <a:spLocks noChangeArrowheads="1"/>
            </p:cNvSpPr>
            <p:nvPr/>
          </p:nvSpPr>
          <p:spPr bwMode="auto">
            <a:xfrm>
              <a:off x="4280963" y="5791636"/>
              <a:ext cx="700088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Connection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57" name="Rectangle 53"/>
            <p:cNvSpPr>
              <a:spLocks noChangeArrowheads="1"/>
            </p:cNvSpPr>
            <p:nvPr/>
          </p:nvSpPr>
          <p:spPr bwMode="auto">
            <a:xfrm rot="-5400000">
              <a:off x="3053826" y="4513699"/>
              <a:ext cx="700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Connection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58" name="Line 54"/>
            <p:cNvSpPr>
              <a:spLocks noChangeShapeType="1"/>
            </p:cNvSpPr>
            <p:nvPr/>
          </p:nvSpPr>
          <p:spPr bwMode="auto">
            <a:xfrm>
              <a:off x="3649138" y="5596374"/>
              <a:ext cx="1933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Line 55"/>
            <p:cNvSpPr>
              <a:spLocks noChangeShapeType="1"/>
            </p:cNvSpPr>
            <p:nvPr/>
          </p:nvSpPr>
          <p:spPr bwMode="auto">
            <a:xfrm>
              <a:off x="3649138" y="3650099"/>
              <a:ext cx="1933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Line 56"/>
            <p:cNvSpPr>
              <a:spLocks noChangeShapeType="1"/>
            </p:cNvSpPr>
            <p:nvPr/>
          </p:nvSpPr>
          <p:spPr bwMode="auto">
            <a:xfrm>
              <a:off x="5582713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Line 57"/>
            <p:cNvSpPr>
              <a:spLocks noChangeShapeType="1"/>
            </p:cNvSpPr>
            <p:nvPr/>
          </p:nvSpPr>
          <p:spPr bwMode="auto">
            <a:xfrm>
              <a:off x="3649138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Line 58"/>
            <p:cNvSpPr>
              <a:spLocks noChangeShapeType="1"/>
            </p:cNvSpPr>
            <p:nvPr/>
          </p:nvSpPr>
          <p:spPr bwMode="auto">
            <a:xfrm>
              <a:off x="3649138" y="5596374"/>
              <a:ext cx="1933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Line 59"/>
            <p:cNvSpPr>
              <a:spLocks noChangeShapeType="1"/>
            </p:cNvSpPr>
            <p:nvPr/>
          </p:nvSpPr>
          <p:spPr bwMode="auto">
            <a:xfrm>
              <a:off x="3649138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Line 60"/>
            <p:cNvSpPr>
              <a:spLocks noChangeShapeType="1"/>
            </p:cNvSpPr>
            <p:nvPr/>
          </p:nvSpPr>
          <p:spPr bwMode="auto">
            <a:xfrm flipV="1">
              <a:off x="4125388" y="5577324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Line 61"/>
            <p:cNvSpPr>
              <a:spLocks noChangeShapeType="1"/>
            </p:cNvSpPr>
            <p:nvPr/>
          </p:nvSpPr>
          <p:spPr bwMode="auto">
            <a:xfrm>
              <a:off x="4125388" y="3650099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Rectangle 62"/>
            <p:cNvSpPr>
              <a:spLocks noChangeArrowheads="1"/>
            </p:cNvSpPr>
            <p:nvPr/>
          </p:nvSpPr>
          <p:spPr bwMode="auto">
            <a:xfrm>
              <a:off x="4095226" y="5626536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2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67" name="Line 63"/>
            <p:cNvSpPr>
              <a:spLocks noChangeShapeType="1"/>
            </p:cNvSpPr>
            <p:nvPr/>
          </p:nvSpPr>
          <p:spPr bwMode="auto">
            <a:xfrm flipV="1">
              <a:off x="4776263" y="5577324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Line 64"/>
            <p:cNvSpPr>
              <a:spLocks noChangeShapeType="1"/>
            </p:cNvSpPr>
            <p:nvPr/>
          </p:nvSpPr>
          <p:spPr bwMode="auto">
            <a:xfrm>
              <a:off x="4776263" y="3650099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Rectangle 65"/>
            <p:cNvSpPr>
              <a:spLocks noChangeArrowheads="1"/>
            </p:cNvSpPr>
            <p:nvPr/>
          </p:nvSpPr>
          <p:spPr bwMode="auto">
            <a:xfrm>
              <a:off x="4747688" y="5626536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4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70" name="Line 66"/>
            <p:cNvSpPr>
              <a:spLocks noChangeShapeType="1"/>
            </p:cNvSpPr>
            <p:nvPr/>
          </p:nvSpPr>
          <p:spPr bwMode="auto">
            <a:xfrm flipV="1">
              <a:off x="5417613" y="5577324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Line 67"/>
            <p:cNvSpPr>
              <a:spLocks noChangeShapeType="1"/>
            </p:cNvSpPr>
            <p:nvPr/>
          </p:nvSpPr>
          <p:spPr bwMode="auto">
            <a:xfrm>
              <a:off x="5417613" y="3650099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Rectangle 68"/>
            <p:cNvSpPr>
              <a:spLocks noChangeArrowheads="1"/>
            </p:cNvSpPr>
            <p:nvPr/>
          </p:nvSpPr>
          <p:spPr bwMode="auto">
            <a:xfrm>
              <a:off x="5389038" y="5626536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6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73" name="Line 69"/>
            <p:cNvSpPr>
              <a:spLocks noChangeShapeType="1"/>
            </p:cNvSpPr>
            <p:nvPr/>
          </p:nvSpPr>
          <p:spPr bwMode="auto">
            <a:xfrm>
              <a:off x="3649138" y="38151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Line 70"/>
            <p:cNvSpPr>
              <a:spLocks noChangeShapeType="1"/>
            </p:cNvSpPr>
            <p:nvPr/>
          </p:nvSpPr>
          <p:spPr bwMode="auto">
            <a:xfrm flipH="1">
              <a:off x="5563663" y="38151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Rectangle 71"/>
            <p:cNvSpPr>
              <a:spLocks noChangeArrowheads="1"/>
            </p:cNvSpPr>
            <p:nvPr/>
          </p:nvSpPr>
          <p:spPr bwMode="auto">
            <a:xfrm>
              <a:off x="3541188" y="3737411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1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76" name="Line 72"/>
            <p:cNvSpPr>
              <a:spLocks noChangeShapeType="1"/>
            </p:cNvSpPr>
            <p:nvPr/>
          </p:nvSpPr>
          <p:spPr bwMode="auto">
            <a:xfrm>
              <a:off x="3649138" y="4135874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Line 73"/>
            <p:cNvSpPr>
              <a:spLocks noChangeShapeType="1"/>
            </p:cNvSpPr>
            <p:nvPr/>
          </p:nvSpPr>
          <p:spPr bwMode="auto">
            <a:xfrm flipH="1">
              <a:off x="5563663" y="4135874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Rectangle 74"/>
            <p:cNvSpPr>
              <a:spLocks noChangeArrowheads="1"/>
            </p:cNvSpPr>
            <p:nvPr/>
          </p:nvSpPr>
          <p:spPr bwMode="auto">
            <a:xfrm>
              <a:off x="3541188" y="4058086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2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79" name="Line 75"/>
            <p:cNvSpPr>
              <a:spLocks noChangeShapeType="1"/>
            </p:cNvSpPr>
            <p:nvPr/>
          </p:nvSpPr>
          <p:spPr bwMode="auto">
            <a:xfrm>
              <a:off x="3649138" y="4458136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Line 76"/>
            <p:cNvSpPr>
              <a:spLocks noChangeShapeType="1"/>
            </p:cNvSpPr>
            <p:nvPr/>
          </p:nvSpPr>
          <p:spPr bwMode="auto">
            <a:xfrm flipH="1">
              <a:off x="5563663" y="4458136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Rectangle 77"/>
            <p:cNvSpPr>
              <a:spLocks noChangeArrowheads="1"/>
            </p:cNvSpPr>
            <p:nvPr/>
          </p:nvSpPr>
          <p:spPr bwMode="auto">
            <a:xfrm>
              <a:off x="3541188" y="4380349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3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82" name="Line 78"/>
            <p:cNvSpPr>
              <a:spLocks noChangeShapeType="1"/>
            </p:cNvSpPr>
            <p:nvPr/>
          </p:nvSpPr>
          <p:spPr bwMode="auto">
            <a:xfrm>
              <a:off x="3649138" y="4788336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Line 79"/>
            <p:cNvSpPr>
              <a:spLocks noChangeShapeType="1"/>
            </p:cNvSpPr>
            <p:nvPr/>
          </p:nvSpPr>
          <p:spPr bwMode="auto">
            <a:xfrm flipH="1">
              <a:off x="5563663" y="4788336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Rectangle 80"/>
            <p:cNvSpPr>
              <a:spLocks noChangeArrowheads="1"/>
            </p:cNvSpPr>
            <p:nvPr/>
          </p:nvSpPr>
          <p:spPr bwMode="auto">
            <a:xfrm>
              <a:off x="3541188" y="4710549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4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85" name="Line 81"/>
            <p:cNvSpPr>
              <a:spLocks noChangeShapeType="1"/>
            </p:cNvSpPr>
            <p:nvPr/>
          </p:nvSpPr>
          <p:spPr bwMode="auto">
            <a:xfrm>
              <a:off x="3649138" y="51105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Line 82"/>
            <p:cNvSpPr>
              <a:spLocks noChangeShapeType="1"/>
            </p:cNvSpPr>
            <p:nvPr/>
          </p:nvSpPr>
          <p:spPr bwMode="auto">
            <a:xfrm flipH="1">
              <a:off x="5563663" y="51105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Rectangle 83"/>
            <p:cNvSpPr>
              <a:spLocks noChangeArrowheads="1"/>
            </p:cNvSpPr>
            <p:nvPr/>
          </p:nvSpPr>
          <p:spPr bwMode="auto">
            <a:xfrm>
              <a:off x="3541188" y="5032811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5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88" name="Line 84"/>
            <p:cNvSpPr>
              <a:spLocks noChangeShapeType="1"/>
            </p:cNvSpPr>
            <p:nvPr/>
          </p:nvSpPr>
          <p:spPr bwMode="auto">
            <a:xfrm>
              <a:off x="3649138" y="5431274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Line 85"/>
            <p:cNvSpPr>
              <a:spLocks noChangeShapeType="1"/>
            </p:cNvSpPr>
            <p:nvPr/>
          </p:nvSpPr>
          <p:spPr bwMode="auto">
            <a:xfrm flipH="1">
              <a:off x="5563663" y="5431274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" name="Rectangle 86"/>
            <p:cNvSpPr>
              <a:spLocks noChangeArrowheads="1"/>
            </p:cNvSpPr>
            <p:nvPr/>
          </p:nvSpPr>
          <p:spPr bwMode="auto">
            <a:xfrm>
              <a:off x="3541188" y="5353486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6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91" name="Line 87"/>
            <p:cNvSpPr>
              <a:spLocks noChangeShapeType="1"/>
            </p:cNvSpPr>
            <p:nvPr/>
          </p:nvSpPr>
          <p:spPr bwMode="auto">
            <a:xfrm>
              <a:off x="3649138" y="5596374"/>
              <a:ext cx="1933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Line 88"/>
            <p:cNvSpPr>
              <a:spLocks noChangeShapeType="1"/>
            </p:cNvSpPr>
            <p:nvPr/>
          </p:nvSpPr>
          <p:spPr bwMode="auto">
            <a:xfrm>
              <a:off x="3649138" y="3650099"/>
              <a:ext cx="1933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Line 89"/>
            <p:cNvSpPr>
              <a:spLocks noChangeShapeType="1"/>
            </p:cNvSpPr>
            <p:nvPr/>
          </p:nvSpPr>
          <p:spPr bwMode="auto">
            <a:xfrm>
              <a:off x="5582713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" name="Line 90"/>
            <p:cNvSpPr>
              <a:spLocks noChangeShapeType="1"/>
            </p:cNvSpPr>
            <p:nvPr/>
          </p:nvSpPr>
          <p:spPr bwMode="auto">
            <a:xfrm>
              <a:off x="3649138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42" name="Group 151"/>
          <p:cNvGrpSpPr>
            <a:grpSpLocks/>
          </p:cNvGrpSpPr>
          <p:nvPr/>
        </p:nvGrpSpPr>
        <p:grpSpPr bwMode="auto">
          <a:xfrm>
            <a:off x="3619500" y="1604683"/>
            <a:ext cx="1595438" cy="911225"/>
            <a:chOff x="2959556" y="2223689"/>
            <a:chExt cx="1595309" cy="911635"/>
          </a:xfrm>
        </p:grpSpPr>
        <p:cxnSp>
          <p:nvCxnSpPr>
            <p:cNvPr id="243" name="Straight Arrow Connector 242"/>
            <p:cNvCxnSpPr/>
            <p:nvPr/>
          </p:nvCxnSpPr>
          <p:spPr>
            <a:xfrm flipV="1">
              <a:off x="4446924" y="2223689"/>
              <a:ext cx="0" cy="309701"/>
            </a:xfrm>
            <a:prstGeom prst="straightConnector1">
              <a:avLst/>
            </a:prstGeom>
            <a:noFill/>
            <a:ln w="6350" cap="flat" cmpd="sng" algn="ctr">
              <a:solidFill>
                <a:srgbClr val="54823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44" name="TextBox 11"/>
            <p:cNvSpPr txBox="1">
              <a:spLocks noChangeArrowheads="1"/>
            </p:cNvSpPr>
            <p:nvPr/>
          </p:nvSpPr>
          <p:spPr bwMode="auto">
            <a:xfrm>
              <a:off x="2959556" y="2488993"/>
              <a:ext cx="159530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</a:rPr>
                <a:t>Design matrix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</a:rPr>
                <a:t>(covariates)</a:t>
              </a:r>
            </a:p>
          </p:txBody>
        </p:sp>
      </p:grpSp>
      <p:grpSp>
        <p:nvGrpSpPr>
          <p:cNvPr id="245" name="Group 148"/>
          <p:cNvGrpSpPr>
            <a:grpSpLocks/>
          </p:cNvGrpSpPr>
          <p:nvPr/>
        </p:nvGrpSpPr>
        <p:grpSpPr bwMode="auto">
          <a:xfrm>
            <a:off x="1373188" y="2719336"/>
            <a:ext cx="2333625" cy="2540000"/>
            <a:chOff x="712263" y="3426261"/>
            <a:chExt cx="2333626" cy="2540000"/>
          </a:xfrm>
        </p:grpSpPr>
        <p:sp>
          <p:nvSpPr>
            <p:cNvPr id="246" name="Rectangle 5"/>
            <p:cNvSpPr>
              <a:spLocks noChangeArrowheads="1"/>
            </p:cNvSpPr>
            <p:nvPr/>
          </p:nvSpPr>
          <p:spPr bwMode="auto">
            <a:xfrm>
              <a:off x="1101201" y="3650099"/>
              <a:ext cx="1944688" cy="1946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47" name="Rectangle 6"/>
            <p:cNvSpPr>
              <a:spLocks noChangeArrowheads="1"/>
            </p:cNvSpPr>
            <p:nvPr/>
          </p:nvSpPr>
          <p:spPr bwMode="auto">
            <a:xfrm>
              <a:off x="1101201" y="3650099"/>
              <a:ext cx="1944688" cy="19462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pic>
          <p:nvPicPr>
            <p:cNvPr id="248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726" y="3659624"/>
              <a:ext cx="1935163" cy="193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9" name="Rectangle 17"/>
            <p:cNvSpPr>
              <a:spLocks noChangeArrowheads="1"/>
            </p:cNvSpPr>
            <p:nvPr/>
          </p:nvSpPr>
          <p:spPr bwMode="auto">
            <a:xfrm>
              <a:off x="1471088" y="3426261"/>
              <a:ext cx="1254125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</a:rPr>
                <a:t>Between-subjects (X)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50" name="Rectangle 18"/>
            <p:cNvSpPr>
              <a:spLocks noChangeArrowheads="1"/>
            </p:cNvSpPr>
            <p:nvPr/>
          </p:nvSpPr>
          <p:spPr bwMode="auto">
            <a:xfrm>
              <a:off x="1801288" y="5791636"/>
              <a:ext cx="60325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</a:rPr>
                <a:t>Covariate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51" name="Rectangle 19"/>
            <p:cNvSpPr>
              <a:spLocks noChangeArrowheads="1"/>
            </p:cNvSpPr>
            <p:nvPr/>
          </p:nvSpPr>
          <p:spPr bwMode="auto">
            <a:xfrm rot="-5400000">
              <a:off x="561451" y="4521636"/>
              <a:ext cx="47625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</a:rPr>
                <a:t>Subject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52" name="Line 11"/>
            <p:cNvSpPr>
              <a:spLocks noChangeShapeType="1"/>
            </p:cNvSpPr>
            <p:nvPr/>
          </p:nvSpPr>
          <p:spPr bwMode="auto">
            <a:xfrm>
              <a:off x="1101201" y="5596374"/>
              <a:ext cx="1944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53" name="Line 12"/>
            <p:cNvSpPr>
              <a:spLocks noChangeShapeType="1"/>
            </p:cNvSpPr>
            <p:nvPr/>
          </p:nvSpPr>
          <p:spPr bwMode="auto">
            <a:xfrm>
              <a:off x="1101201" y="3650099"/>
              <a:ext cx="1944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54" name="Line 13"/>
            <p:cNvSpPr>
              <a:spLocks noChangeShapeType="1"/>
            </p:cNvSpPr>
            <p:nvPr/>
          </p:nvSpPr>
          <p:spPr bwMode="auto">
            <a:xfrm>
              <a:off x="3045888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55" name="Line 14"/>
            <p:cNvSpPr>
              <a:spLocks noChangeShapeType="1"/>
            </p:cNvSpPr>
            <p:nvPr/>
          </p:nvSpPr>
          <p:spPr bwMode="auto">
            <a:xfrm>
              <a:off x="1101201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56" name="Line 15"/>
            <p:cNvSpPr>
              <a:spLocks noChangeShapeType="1"/>
            </p:cNvSpPr>
            <p:nvPr/>
          </p:nvSpPr>
          <p:spPr bwMode="auto">
            <a:xfrm>
              <a:off x="1101201" y="5596374"/>
              <a:ext cx="1944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57" name="Line 16"/>
            <p:cNvSpPr>
              <a:spLocks noChangeShapeType="1"/>
            </p:cNvSpPr>
            <p:nvPr/>
          </p:nvSpPr>
          <p:spPr bwMode="auto">
            <a:xfrm>
              <a:off x="1101201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58" name="Line 17"/>
            <p:cNvSpPr>
              <a:spLocks noChangeShapeType="1"/>
            </p:cNvSpPr>
            <p:nvPr/>
          </p:nvSpPr>
          <p:spPr bwMode="auto">
            <a:xfrm flipV="1">
              <a:off x="1431401" y="5577324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59" name="Line 18"/>
            <p:cNvSpPr>
              <a:spLocks noChangeShapeType="1"/>
            </p:cNvSpPr>
            <p:nvPr/>
          </p:nvSpPr>
          <p:spPr bwMode="auto">
            <a:xfrm>
              <a:off x="1431401" y="3650099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60" name="Rectangle 28"/>
            <p:cNvSpPr>
              <a:spLocks noChangeArrowheads="1"/>
            </p:cNvSpPr>
            <p:nvPr/>
          </p:nvSpPr>
          <p:spPr bwMode="auto">
            <a:xfrm>
              <a:off x="1402826" y="5626536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</a:rPr>
                <a:t>1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61" name="Line 20"/>
            <p:cNvSpPr>
              <a:spLocks noChangeShapeType="1"/>
            </p:cNvSpPr>
            <p:nvPr/>
          </p:nvSpPr>
          <p:spPr bwMode="auto">
            <a:xfrm flipV="1">
              <a:off x="2072751" y="5577324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62" name="Line 21"/>
            <p:cNvSpPr>
              <a:spLocks noChangeShapeType="1"/>
            </p:cNvSpPr>
            <p:nvPr/>
          </p:nvSpPr>
          <p:spPr bwMode="auto">
            <a:xfrm>
              <a:off x="2072751" y="3650099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63" name="Rectangle 31"/>
            <p:cNvSpPr>
              <a:spLocks noChangeArrowheads="1"/>
            </p:cNvSpPr>
            <p:nvPr/>
          </p:nvSpPr>
          <p:spPr bwMode="auto">
            <a:xfrm>
              <a:off x="2044176" y="5626536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</a:rPr>
                <a:t>2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64" name="Line 23"/>
            <p:cNvSpPr>
              <a:spLocks noChangeShapeType="1"/>
            </p:cNvSpPr>
            <p:nvPr/>
          </p:nvSpPr>
          <p:spPr bwMode="auto">
            <a:xfrm flipV="1">
              <a:off x="2715688" y="5577324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65" name="Line 24"/>
            <p:cNvSpPr>
              <a:spLocks noChangeShapeType="1"/>
            </p:cNvSpPr>
            <p:nvPr/>
          </p:nvSpPr>
          <p:spPr bwMode="auto">
            <a:xfrm>
              <a:off x="2715688" y="3650099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66" name="Rectangle 34"/>
            <p:cNvSpPr>
              <a:spLocks noChangeArrowheads="1"/>
            </p:cNvSpPr>
            <p:nvPr/>
          </p:nvSpPr>
          <p:spPr bwMode="auto">
            <a:xfrm>
              <a:off x="2685526" y="5626536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</a:rPr>
                <a:t>3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67" name="Line 26"/>
            <p:cNvSpPr>
              <a:spLocks noChangeShapeType="1"/>
            </p:cNvSpPr>
            <p:nvPr/>
          </p:nvSpPr>
          <p:spPr bwMode="auto">
            <a:xfrm>
              <a:off x="1101201" y="39421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68" name="Line 27"/>
            <p:cNvSpPr>
              <a:spLocks noChangeShapeType="1"/>
            </p:cNvSpPr>
            <p:nvPr/>
          </p:nvSpPr>
          <p:spPr bwMode="auto">
            <a:xfrm flipH="1">
              <a:off x="3026838" y="39421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69" name="Rectangle 37"/>
            <p:cNvSpPr>
              <a:spLocks noChangeArrowheads="1"/>
            </p:cNvSpPr>
            <p:nvPr/>
          </p:nvSpPr>
          <p:spPr bwMode="auto">
            <a:xfrm>
              <a:off x="1004363" y="3864411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</a:rPr>
                <a:t>5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70" name="Line 29"/>
            <p:cNvSpPr>
              <a:spLocks noChangeShapeType="1"/>
            </p:cNvSpPr>
            <p:nvPr/>
          </p:nvSpPr>
          <p:spPr bwMode="auto">
            <a:xfrm>
              <a:off x="1101201" y="42723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71" name="Line 30"/>
            <p:cNvSpPr>
              <a:spLocks noChangeShapeType="1"/>
            </p:cNvSpPr>
            <p:nvPr/>
          </p:nvSpPr>
          <p:spPr bwMode="auto">
            <a:xfrm flipH="1">
              <a:off x="3026838" y="42723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72" name="Rectangle 31"/>
            <p:cNvSpPr>
              <a:spLocks noChangeArrowheads="1"/>
            </p:cNvSpPr>
            <p:nvPr/>
          </p:nvSpPr>
          <p:spPr bwMode="auto">
            <a:xfrm>
              <a:off x="936101" y="4194611"/>
              <a:ext cx="193675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</a:rPr>
                <a:t>10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73" name="Line 32"/>
            <p:cNvSpPr>
              <a:spLocks noChangeShapeType="1"/>
            </p:cNvSpPr>
            <p:nvPr/>
          </p:nvSpPr>
          <p:spPr bwMode="auto">
            <a:xfrm>
              <a:off x="1101201" y="4594661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74" name="Line 33"/>
            <p:cNvSpPr>
              <a:spLocks noChangeShapeType="1"/>
            </p:cNvSpPr>
            <p:nvPr/>
          </p:nvSpPr>
          <p:spPr bwMode="auto">
            <a:xfrm flipH="1">
              <a:off x="3026838" y="4594661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75" name="Rectangle 34"/>
            <p:cNvSpPr>
              <a:spLocks noChangeArrowheads="1"/>
            </p:cNvSpPr>
            <p:nvPr/>
          </p:nvSpPr>
          <p:spPr bwMode="auto">
            <a:xfrm>
              <a:off x="936101" y="4516874"/>
              <a:ext cx="193675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</a:rPr>
                <a:t>15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76" name="Line 35"/>
            <p:cNvSpPr>
              <a:spLocks noChangeShapeType="1"/>
            </p:cNvSpPr>
            <p:nvPr/>
          </p:nvSpPr>
          <p:spPr bwMode="auto">
            <a:xfrm>
              <a:off x="1101201" y="4915336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77" name="Line 36"/>
            <p:cNvSpPr>
              <a:spLocks noChangeShapeType="1"/>
            </p:cNvSpPr>
            <p:nvPr/>
          </p:nvSpPr>
          <p:spPr bwMode="auto">
            <a:xfrm flipH="1">
              <a:off x="3026838" y="4915336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78" name="Rectangle 37"/>
            <p:cNvSpPr>
              <a:spLocks noChangeArrowheads="1"/>
            </p:cNvSpPr>
            <p:nvPr/>
          </p:nvSpPr>
          <p:spPr bwMode="auto">
            <a:xfrm>
              <a:off x="936101" y="4837549"/>
              <a:ext cx="193675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</a:rPr>
                <a:t>20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79" name="Line 38"/>
            <p:cNvSpPr>
              <a:spLocks noChangeShapeType="1"/>
            </p:cNvSpPr>
            <p:nvPr/>
          </p:nvSpPr>
          <p:spPr bwMode="auto">
            <a:xfrm>
              <a:off x="1101201" y="5236011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80" name="Line 39"/>
            <p:cNvSpPr>
              <a:spLocks noChangeShapeType="1"/>
            </p:cNvSpPr>
            <p:nvPr/>
          </p:nvSpPr>
          <p:spPr bwMode="auto">
            <a:xfrm flipH="1">
              <a:off x="3026838" y="5236011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81" name="Rectangle 40"/>
            <p:cNvSpPr>
              <a:spLocks noChangeArrowheads="1"/>
            </p:cNvSpPr>
            <p:nvPr/>
          </p:nvSpPr>
          <p:spPr bwMode="auto">
            <a:xfrm>
              <a:off x="936101" y="5158224"/>
              <a:ext cx="193675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</a:rPr>
                <a:t>25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82" name="Line 41"/>
            <p:cNvSpPr>
              <a:spLocks noChangeShapeType="1"/>
            </p:cNvSpPr>
            <p:nvPr/>
          </p:nvSpPr>
          <p:spPr bwMode="auto">
            <a:xfrm>
              <a:off x="1101201" y="5558274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83" name="Line 42"/>
            <p:cNvSpPr>
              <a:spLocks noChangeShapeType="1"/>
            </p:cNvSpPr>
            <p:nvPr/>
          </p:nvSpPr>
          <p:spPr bwMode="auto">
            <a:xfrm flipH="1">
              <a:off x="3026838" y="5558274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84" name="Rectangle 43"/>
            <p:cNvSpPr>
              <a:spLocks noChangeArrowheads="1"/>
            </p:cNvSpPr>
            <p:nvPr/>
          </p:nvSpPr>
          <p:spPr bwMode="auto">
            <a:xfrm>
              <a:off x="936101" y="5480486"/>
              <a:ext cx="193675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</a:rPr>
                <a:t>30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85" name="Line 44"/>
            <p:cNvSpPr>
              <a:spLocks noChangeShapeType="1"/>
            </p:cNvSpPr>
            <p:nvPr/>
          </p:nvSpPr>
          <p:spPr bwMode="auto">
            <a:xfrm>
              <a:off x="1101201" y="5596374"/>
              <a:ext cx="1944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86" name="Line 45"/>
            <p:cNvSpPr>
              <a:spLocks noChangeShapeType="1"/>
            </p:cNvSpPr>
            <p:nvPr/>
          </p:nvSpPr>
          <p:spPr bwMode="auto">
            <a:xfrm>
              <a:off x="1101201" y="3650099"/>
              <a:ext cx="1944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87" name="Line 46"/>
            <p:cNvSpPr>
              <a:spLocks noChangeShapeType="1"/>
            </p:cNvSpPr>
            <p:nvPr/>
          </p:nvSpPr>
          <p:spPr bwMode="auto">
            <a:xfrm>
              <a:off x="3045888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88" name="Line 47"/>
            <p:cNvSpPr>
              <a:spLocks noChangeShapeType="1"/>
            </p:cNvSpPr>
            <p:nvPr/>
          </p:nvSpPr>
          <p:spPr bwMode="auto">
            <a:xfrm>
              <a:off x="1101201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1107550" y="3651686"/>
              <a:ext cx="1936751" cy="71438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2" name="Rectangle 291"/>
          <p:cNvSpPr/>
          <p:nvPr/>
        </p:nvSpPr>
        <p:spPr>
          <a:xfrm>
            <a:off x="1341921" y="5546386"/>
            <a:ext cx="5956567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de-CH" sz="1600" dirty="0" smtClean="0"/>
              <a:t>X </a:t>
            </a:r>
            <a:r>
              <a:rPr lang="de-CH" sz="1600" b="0" dirty="0" smtClean="0"/>
              <a:t>(</a:t>
            </a:r>
            <a:r>
              <a:rPr lang="de-CH" sz="1600" b="0" dirty="0" err="1" smtClean="0"/>
              <a:t>between-subject</a:t>
            </a:r>
            <a:r>
              <a:rPr lang="de-CH" sz="1600" b="0" dirty="0" smtClean="0"/>
              <a:t>):  </a:t>
            </a:r>
            <a:r>
              <a:rPr lang="de-CH" sz="1600" b="0" dirty="0" err="1" smtClean="0"/>
              <a:t>overall</a:t>
            </a:r>
            <a:r>
              <a:rPr lang="de-CH" sz="1600" b="0" dirty="0" smtClean="0"/>
              <a:t> </a:t>
            </a:r>
            <a:r>
              <a:rPr lang="de-CH" sz="1600" b="0" dirty="0" err="1" smtClean="0"/>
              <a:t>mean</a:t>
            </a:r>
            <a:r>
              <a:rPr lang="de-CH" sz="1600" b="0" dirty="0" smtClean="0"/>
              <a:t>, </a:t>
            </a:r>
            <a:r>
              <a:rPr lang="de-CH" sz="1600" b="0" dirty="0" err="1" smtClean="0"/>
              <a:t>group</a:t>
            </a:r>
            <a:r>
              <a:rPr lang="de-CH" sz="1600" b="0" dirty="0" smtClean="0"/>
              <a:t> </a:t>
            </a:r>
            <a:r>
              <a:rPr lang="de-CH" sz="1600" b="0" dirty="0" err="1" smtClean="0"/>
              <a:t>differences</a:t>
            </a:r>
            <a:r>
              <a:rPr lang="de-CH" sz="1600" b="0" dirty="0" smtClean="0"/>
              <a:t>, </a:t>
            </a:r>
            <a:r>
              <a:rPr lang="de-CH" sz="1600" b="0" dirty="0" err="1" smtClean="0"/>
              <a:t>age</a:t>
            </a:r>
            <a:r>
              <a:rPr lang="de-CH" sz="1600" b="0" dirty="0" smtClean="0"/>
              <a:t> etc.</a:t>
            </a:r>
          </a:p>
          <a:p>
            <a:pPr>
              <a:spcBef>
                <a:spcPts val="600"/>
              </a:spcBef>
            </a:pPr>
            <a:r>
              <a:rPr lang="de-CH" sz="1600" dirty="0" smtClean="0"/>
              <a:t>W</a:t>
            </a:r>
            <a:r>
              <a:rPr lang="de-CH" sz="1600" b="0" dirty="0" smtClean="0"/>
              <a:t> (</a:t>
            </a:r>
            <a:r>
              <a:rPr lang="de-CH" sz="1600" b="0" dirty="0" err="1" smtClean="0"/>
              <a:t>within-subject</a:t>
            </a:r>
            <a:r>
              <a:rPr lang="de-CH" sz="1600" b="0" dirty="0" smtClean="0"/>
              <a:t>):     </a:t>
            </a:r>
            <a:r>
              <a:rPr lang="de-CH" sz="1600" b="0" dirty="0" err="1" smtClean="0"/>
              <a:t>parameters</a:t>
            </a:r>
            <a:r>
              <a:rPr lang="de-CH" sz="1600" b="0" dirty="0" smtClean="0"/>
              <a:t> </a:t>
            </a:r>
            <a:r>
              <a:rPr lang="de-CH" sz="1600" b="0" dirty="0" err="1" smtClean="0"/>
              <a:t>that</a:t>
            </a:r>
            <a:r>
              <a:rPr lang="de-CH" sz="1600" b="0" dirty="0" smtClean="0"/>
              <a:t> </a:t>
            </a:r>
            <a:r>
              <a:rPr lang="de-CH" sz="1600" b="0" dirty="0" err="1" smtClean="0"/>
              <a:t>show</a:t>
            </a:r>
            <a:r>
              <a:rPr lang="de-CH" sz="1600" b="0" dirty="0" smtClean="0"/>
              <a:t> </a:t>
            </a:r>
            <a:r>
              <a:rPr lang="de-CH" sz="1600" b="0" dirty="0" err="1" smtClean="0"/>
              <a:t>random</a:t>
            </a:r>
            <a:r>
              <a:rPr lang="de-CH" sz="1600" b="0" dirty="0" smtClean="0"/>
              <a:t> </a:t>
            </a:r>
            <a:r>
              <a:rPr lang="de-CH" sz="1600" b="0" dirty="0" err="1" smtClean="0"/>
              <a:t>effects</a:t>
            </a:r>
            <a:endParaRPr lang="de-CH" sz="1600" b="0" dirty="0"/>
          </a:p>
        </p:txBody>
      </p:sp>
    </p:spTree>
    <p:extLst>
      <p:ext uri="{BB962C8B-B14F-4D97-AF65-F5344CB8AC3E}">
        <p14:creationId xmlns:p14="http://schemas.microsoft.com/office/powerpoint/2010/main" val="880620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71606"/>
            <a:ext cx="9258300" cy="1143000"/>
          </a:xfrm>
        </p:spPr>
        <p:txBody>
          <a:bodyPr/>
          <a:lstStyle/>
          <a:p>
            <a:pPr algn="l"/>
            <a:r>
              <a:rPr lang="de-CH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Parametric</a:t>
            </a:r>
            <a:r>
              <a:rPr lang="de-CH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Empirical</a:t>
            </a:r>
            <a:r>
              <a:rPr lang="de-CH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Bayes</a:t>
            </a:r>
            <a:r>
              <a:rPr lang="de-C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(PEB)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47" name="Object 7"/>
          <p:cNvGraphicFramePr>
            <a:graphicFrameLocks noChangeAspect="1"/>
          </p:cNvGraphicFramePr>
          <p:nvPr>
            <p:extLst/>
          </p:nvPr>
        </p:nvGraphicFramePr>
        <p:xfrm>
          <a:off x="3446463" y="1185583"/>
          <a:ext cx="275272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02" name="Equation" r:id="rId4" imgW="1397000" imgH="228600" progId="Equation.DSMT4">
                  <p:embed/>
                </p:oleObj>
              </mc:Choice>
              <mc:Fallback>
                <p:oleObj name="Equation" r:id="rId4" imgW="139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463" y="1185583"/>
                        <a:ext cx="275272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8" name="Group 147"/>
          <p:cNvGrpSpPr>
            <a:grpSpLocks/>
          </p:cNvGrpSpPr>
          <p:nvPr/>
        </p:nvGrpSpPr>
        <p:grpSpPr bwMode="auto">
          <a:xfrm>
            <a:off x="5446713" y="1604683"/>
            <a:ext cx="1724025" cy="952500"/>
            <a:chOff x="4786483" y="2223689"/>
            <a:chExt cx="1723549" cy="952798"/>
          </a:xfrm>
        </p:grpSpPr>
        <p:cxnSp>
          <p:nvCxnSpPr>
            <p:cNvPr id="149" name="Straight Arrow Connector 148"/>
            <p:cNvCxnSpPr/>
            <p:nvPr/>
          </p:nvCxnSpPr>
          <p:spPr>
            <a:xfrm flipV="1">
              <a:off x="5007084" y="2223689"/>
              <a:ext cx="0" cy="309659"/>
            </a:xfrm>
            <a:prstGeom prst="straightConnector1">
              <a:avLst/>
            </a:prstGeom>
            <a:noFill/>
            <a:ln w="6350" cap="flat" cmpd="sng" algn="ctr">
              <a:solidFill>
                <a:srgbClr val="54823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50" name="TextBox 13"/>
            <p:cNvSpPr txBox="1">
              <a:spLocks noChangeArrowheads="1"/>
            </p:cNvSpPr>
            <p:nvPr/>
          </p:nvSpPr>
          <p:spPr bwMode="auto">
            <a:xfrm>
              <a:off x="4786483" y="2530156"/>
              <a:ext cx="172354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</a:rPr>
                <a:t>Matrix of DCM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</a:rPr>
                <a:t>connections</a:t>
              </a:r>
            </a:p>
          </p:txBody>
        </p:sp>
      </p:grpSp>
      <p:grpSp>
        <p:nvGrpSpPr>
          <p:cNvPr id="151" name="Group 150"/>
          <p:cNvGrpSpPr>
            <a:grpSpLocks/>
          </p:cNvGrpSpPr>
          <p:nvPr/>
        </p:nvGrpSpPr>
        <p:grpSpPr bwMode="auto">
          <a:xfrm>
            <a:off x="3976688" y="2719336"/>
            <a:ext cx="2266950" cy="2540000"/>
            <a:chOff x="3316557" y="3426261"/>
            <a:chExt cx="2266156" cy="2540000"/>
          </a:xfrm>
        </p:grpSpPr>
        <p:sp>
          <p:nvSpPr>
            <p:cNvPr id="152" name="Rectangle 48"/>
            <p:cNvSpPr>
              <a:spLocks noChangeArrowheads="1"/>
            </p:cNvSpPr>
            <p:nvPr/>
          </p:nvSpPr>
          <p:spPr bwMode="auto">
            <a:xfrm>
              <a:off x="3649138" y="3650099"/>
              <a:ext cx="1933575" cy="1946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en-GB" altLang="en-US" sz="1800" b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3" name="Rectangle 49"/>
            <p:cNvSpPr>
              <a:spLocks noChangeArrowheads="1"/>
            </p:cNvSpPr>
            <p:nvPr/>
          </p:nvSpPr>
          <p:spPr bwMode="auto">
            <a:xfrm>
              <a:off x="3649138" y="3650099"/>
              <a:ext cx="1933575" cy="19462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en-GB" altLang="en-US" sz="1800" b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pic>
          <p:nvPicPr>
            <p:cNvPr id="154" name="Picture 5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9138" y="3659624"/>
              <a:ext cx="1933575" cy="193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Rectangle 51"/>
            <p:cNvSpPr>
              <a:spLocks noChangeArrowheads="1"/>
            </p:cNvSpPr>
            <p:nvPr/>
          </p:nvSpPr>
          <p:spPr bwMode="auto">
            <a:xfrm>
              <a:off x="4047601" y="3426261"/>
              <a:ext cx="1166813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Within-subjects (W)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56" name="Rectangle 52"/>
            <p:cNvSpPr>
              <a:spLocks noChangeArrowheads="1"/>
            </p:cNvSpPr>
            <p:nvPr/>
          </p:nvSpPr>
          <p:spPr bwMode="auto">
            <a:xfrm>
              <a:off x="4280963" y="5791636"/>
              <a:ext cx="700088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Connection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57" name="Rectangle 53"/>
            <p:cNvSpPr>
              <a:spLocks noChangeArrowheads="1"/>
            </p:cNvSpPr>
            <p:nvPr/>
          </p:nvSpPr>
          <p:spPr bwMode="auto">
            <a:xfrm rot="-5400000">
              <a:off x="3053826" y="4513699"/>
              <a:ext cx="700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Connection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58" name="Line 54"/>
            <p:cNvSpPr>
              <a:spLocks noChangeShapeType="1"/>
            </p:cNvSpPr>
            <p:nvPr/>
          </p:nvSpPr>
          <p:spPr bwMode="auto">
            <a:xfrm>
              <a:off x="3649138" y="5596374"/>
              <a:ext cx="1933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Line 55"/>
            <p:cNvSpPr>
              <a:spLocks noChangeShapeType="1"/>
            </p:cNvSpPr>
            <p:nvPr/>
          </p:nvSpPr>
          <p:spPr bwMode="auto">
            <a:xfrm>
              <a:off x="3649138" y="3650099"/>
              <a:ext cx="1933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Line 56"/>
            <p:cNvSpPr>
              <a:spLocks noChangeShapeType="1"/>
            </p:cNvSpPr>
            <p:nvPr/>
          </p:nvSpPr>
          <p:spPr bwMode="auto">
            <a:xfrm>
              <a:off x="5582713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Line 57"/>
            <p:cNvSpPr>
              <a:spLocks noChangeShapeType="1"/>
            </p:cNvSpPr>
            <p:nvPr/>
          </p:nvSpPr>
          <p:spPr bwMode="auto">
            <a:xfrm>
              <a:off x="3649138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Line 58"/>
            <p:cNvSpPr>
              <a:spLocks noChangeShapeType="1"/>
            </p:cNvSpPr>
            <p:nvPr/>
          </p:nvSpPr>
          <p:spPr bwMode="auto">
            <a:xfrm>
              <a:off x="3649138" y="5596374"/>
              <a:ext cx="1933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Line 59"/>
            <p:cNvSpPr>
              <a:spLocks noChangeShapeType="1"/>
            </p:cNvSpPr>
            <p:nvPr/>
          </p:nvSpPr>
          <p:spPr bwMode="auto">
            <a:xfrm>
              <a:off x="3649138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Line 60"/>
            <p:cNvSpPr>
              <a:spLocks noChangeShapeType="1"/>
            </p:cNvSpPr>
            <p:nvPr/>
          </p:nvSpPr>
          <p:spPr bwMode="auto">
            <a:xfrm flipV="1">
              <a:off x="4125388" y="5577324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Line 61"/>
            <p:cNvSpPr>
              <a:spLocks noChangeShapeType="1"/>
            </p:cNvSpPr>
            <p:nvPr/>
          </p:nvSpPr>
          <p:spPr bwMode="auto">
            <a:xfrm>
              <a:off x="4125388" y="3650099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Rectangle 62"/>
            <p:cNvSpPr>
              <a:spLocks noChangeArrowheads="1"/>
            </p:cNvSpPr>
            <p:nvPr/>
          </p:nvSpPr>
          <p:spPr bwMode="auto">
            <a:xfrm>
              <a:off x="4095226" y="5626536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2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67" name="Line 63"/>
            <p:cNvSpPr>
              <a:spLocks noChangeShapeType="1"/>
            </p:cNvSpPr>
            <p:nvPr/>
          </p:nvSpPr>
          <p:spPr bwMode="auto">
            <a:xfrm flipV="1">
              <a:off x="4776263" y="5577324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Line 64"/>
            <p:cNvSpPr>
              <a:spLocks noChangeShapeType="1"/>
            </p:cNvSpPr>
            <p:nvPr/>
          </p:nvSpPr>
          <p:spPr bwMode="auto">
            <a:xfrm>
              <a:off x="4776263" y="3650099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Rectangle 65"/>
            <p:cNvSpPr>
              <a:spLocks noChangeArrowheads="1"/>
            </p:cNvSpPr>
            <p:nvPr/>
          </p:nvSpPr>
          <p:spPr bwMode="auto">
            <a:xfrm>
              <a:off x="4747688" y="5626536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4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70" name="Line 66"/>
            <p:cNvSpPr>
              <a:spLocks noChangeShapeType="1"/>
            </p:cNvSpPr>
            <p:nvPr/>
          </p:nvSpPr>
          <p:spPr bwMode="auto">
            <a:xfrm flipV="1">
              <a:off x="5417613" y="5577324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Line 67"/>
            <p:cNvSpPr>
              <a:spLocks noChangeShapeType="1"/>
            </p:cNvSpPr>
            <p:nvPr/>
          </p:nvSpPr>
          <p:spPr bwMode="auto">
            <a:xfrm>
              <a:off x="5417613" y="3650099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Rectangle 68"/>
            <p:cNvSpPr>
              <a:spLocks noChangeArrowheads="1"/>
            </p:cNvSpPr>
            <p:nvPr/>
          </p:nvSpPr>
          <p:spPr bwMode="auto">
            <a:xfrm>
              <a:off x="5389038" y="5626536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6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73" name="Line 69"/>
            <p:cNvSpPr>
              <a:spLocks noChangeShapeType="1"/>
            </p:cNvSpPr>
            <p:nvPr/>
          </p:nvSpPr>
          <p:spPr bwMode="auto">
            <a:xfrm>
              <a:off x="3649138" y="38151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Line 70"/>
            <p:cNvSpPr>
              <a:spLocks noChangeShapeType="1"/>
            </p:cNvSpPr>
            <p:nvPr/>
          </p:nvSpPr>
          <p:spPr bwMode="auto">
            <a:xfrm flipH="1">
              <a:off x="5563663" y="38151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Rectangle 71"/>
            <p:cNvSpPr>
              <a:spLocks noChangeArrowheads="1"/>
            </p:cNvSpPr>
            <p:nvPr/>
          </p:nvSpPr>
          <p:spPr bwMode="auto">
            <a:xfrm>
              <a:off x="3541188" y="3737411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1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76" name="Line 72"/>
            <p:cNvSpPr>
              <a:spLocks noChangeShapeType="1"/>
            </p:cNvSpPr>
            <p:nvPr/>
          </p:nvSpPr>
          <p:spPr bwMode="auto">
            <a:xfrm>
              <a:off x="3649138" y="4135874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Line 73"/>
            <p:cNvSpPr>
              <a:spLocks noChangeShapeType="1"/>
            </p:cNvSpPr>
            <p:nvPr/>
          </p:nvSpPr>
          <p:spPr bwMode="auto">
            <a:xfrm flipH="1">
              <a:off x="5563663" y="4135874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Rectangle 74"/>
            <p:cNvSpPr>
              <a:spLocks noChangeArrowheads="1"/>
            </p:cNvSpPr>
            <p:nvPr/>
          </p:nvSpPr>
          <p:spPr bwMode="auto">
            <a:xfrm>
              <a:off x="3541188" y="4058086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2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79" name="Line 75"/>
            <p:cNvSpPr>
              <a:spLocks noChangeShapeType="1"/>
            </p:cNvSpPr>
            <p:nvPr/>
          </p:nvSpPr>
          <p:spPr bwMode="auto">
            <a:xfrm>
              <a:off x="3649138" y="4458136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Line 76"/>
            <p:cNvSpPr>
              <a:spLocks noChangeShapeType="1"/>
            </p:cNvSpPr>
            <p:nvPr/>
          </p:nvSpPr>
          <p:spPr bwMode="auto">
            <a:xfrm flipH="1">
              <a:off x="5563663" y="4458136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Rectangle 77"/>
            <p:cNvSpPr>
              <a:spLocks noChangeArrowheads="1"/>
            </p:cNvSpPr>
            <p:nvPr/>
          </p:nvSpPr>
          <p:spPr bwMode="auto">
            <a:xfrm>
              <a:off x="3541188" y="4380349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3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82" name="Line 78"/>
            <p:cNvSpPr>
              <a:spLocks noChangeShapeType="1"/>
            </p:cNvSpPr>
            <p:nvPr/>
          </p:nvSpPr>
          <p:spPr bwMode="auto">
            <a:xfrm>
              <a:off x="3649138" y="4788336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Line 79"/>
            <p:cNvSpPr>
              <a:spLocks noChangeShapeType="1"/>
            </p:cNvSpPr>
            <p:nvPr/>
          </p:nvSpPr>
          <p:spPr bwMode="auto">
            <a:xfrm flipH="1">
              <a:off x="5563663" y="4788336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Rectangle 80"/>
            <p:cNvSpPr>
              <a:spLocks noChangeArrowheads="1"/>
            </p:cNvSpPr>
            <p:nvPr/>
          </p:nvSpPr>
          <p:spPr bwMode="auto">
            <a:xfrm>
              <a:off x="3541188" y="4710549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4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85" name="Line 81"/>
            <p:cNvSpPr>
              <a:spLocks noChangeShapeType="1"/>
            </p:cNvSpPr>
            <p:nvPr/>
          </p:nvSpPr>
          <p:spPr bwMode="auto">
            <a:xfrm>
              <a:off x="3649138" y="51105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Line 82"/>
            <p:cNvSpPr>
              <a:spLocks noChangeShapeType="1"/>
            </p:cNvSpPr>
            <p:nvPr/>
          </p:nvSpPr>
          <p:spPr bwMode="auto">
            <a:xfrm flipH="1">
              <a:off x="5563663" y="51105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Rectangle 83"/>
            <p:cNvSpPr>
              <a:spLocks noChangeArrowheads="1"/>
            </p:cNvSpPr>
            <p:nvPr/>
          </p:nvSpPr>
          <p:spPr bwMode="auto">
            <a:xfrm>
              <a:off x="3541188" y="5032811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5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88" name="Line 84"/>
            <p:cNvSpPr>
              <a:spLocks noChangeShapeType="1"/>
            </p:cNvSpPr>
            <p:nvPr/>
          </p:nvSpPr>
          <p:spPr bwMode="auto">
            <a:xfrm>
              <a:off x="3649138" y="5431274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Line 85"/>
            <p:cNvSpPr>
              <a:spLocks noChangeShapeType="1"/>
            </p:cNvSpPr>
            <p:nvPr/>
          </p:nvSpPr>
          <p:spPr bwMode="auto">
            <a:xfrm flipH="1">
              <a:off x="5563663" y="5431274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" name="Rectangle 86"/>
            <p:cNvSpPr>
              <a:spLocks noChangeArrowheads="1"/>
            </p:cNvSpPr>
            <p:nvPr/>
          </p:nvSpPr>
          <p:spPr bwMode="auto">
            <a:xfrm>
              <a:off x="3541188" y="5353486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6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91" name="Line 87"/>
            <p:cNvSpPr>
              <a:spLocks noChangeShapeType="1"/>
            </p:cNvSpPr>
            <p:nvPr/>
          </p:nvSpPr>
          <p:spPr bwMode="auto">
            <a:xfrm>
              <a:off x="3649138" y="5596374"/>
              <a:ext cx="1933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Line 88"/>
            <p:cNvSpPr>
              <a:spLocks noChangeShapeType="1"/>
            </p:cNvSpPr>
            <p:nvPr/>
          </p:nvSpPr>
          <p:spPr bwMode="auto">
            <a:xfrm>
              <a:off x="3649138" y="3650099"/>
              <a:ext cx="1933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Line 89"/>
            <p:cNvSpPr>
              <a:spLocks noChangeShapeType="1"/>
            </p:cNvSpPr>
            <p:nvPr/>
          </p:nvSpPr>
          <p:spPr bwMode="auto">
            <a:xfrm>
              <a:off x="5582713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" name="Line 90"/>
            <p:cNvSpPr>
              <a:spLocks noChangeShapeType="1"/>
            </p:cNvSpPr>
            <p:nvPr/>
          </p:nvSpPr>
          <p:spPr bwMode="auto">
            <a:xfrm>
              <a:off x="3649138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95" name="Group 194"/>
          <p:cNvGrpSpPr>
            <a:grpSpLocks/>
          </p:cNvGrpSpPr>
          <p:nvPr/>
        </p:nvGrpSpPr>
        <p:grpSpPr bwMode="auto">
          <a:xfrm>
            <a:off x="6524625" y="2679649"/>
            <a:ext cx="2266950" cy="2559050"/>
            <a:chOff x="5864494" y="3386574"/>
            <a:chExt cx="2266157" cy="2558950"/>
          </a:xfrm>
        </p:grpSpPr>
        <p:sp>
          <p:nvSpPr>
            <p:cNvPr id="196" name="Rectangle 91"/>
            <p:cNvSpPr>
              <a:spLocks noChangeArrowheads="1"/>
            </p:cNvSpPr>
            <p:nvPr/>
          </p:nvSpPr>
          <p:spPr bwMode="auto">
            <a:xfrm>
              <a:off x="6195488" y="3650099"/>
              <a:ext cx="1935163" cy="1946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en-GB" altLang="en-US" sz="1800" b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97" name="Rectangle 92"/>
            <p:cNvSpPr>
              <a:spLocks noChangeArrowheads="1"/>
            </p:cNvSpPr>
            <p:nvPr/>
          </p:nvSpPr>
          <p:spPr bwMode="auto">
            <a:xfrm>
              <a:off x="6195488" y="3650099"/>
              <a:ext cx="1935163" cy="19462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en-GB" altLang="en-US" sz="1800" b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pic>
          <p:nvPicPr>
            <p:cNvPr id="198" name="Picture 9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5488" y="3659624"/>
              <a:ext cx="1935163" cy="193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9" name="Rectangle 94"/>
            <p:cNvSpPr>
              <a:spLocks noChangeArrowheads="1"/>
            </p:cNvSpPr>
            <p:nvPr/>
          </p:nvSpPr>
          <p:spPr bwMode="auto">
            <a:xfrm>
              <a:off x="6914626" y="3426261"/>
              <a:ext cx="14605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X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00" name="Rectangle 95"/>
            <p:cNvSpPr>
              <a:spLocks noChangeArrowheads="1"/>
            </p:cNvSpPr>
            <p:nvPr/>
          </p:nvSpPr>
          <p:spPr bwMode="auto">
            <a:xfrm>
              <a:off x="6982888" y="3386574"/>
              <a:ext cx="193675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8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(1)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01" name="Rectangle 96"/>
            <p:cNvSpPr>
              <a:spLocks noChangeArrowheads="1"/>
            </p:cNvSpPr>
            <p:nvPr/>
          </p:nvSpPr>
          <p:spPr bwMode="auto">
            <a:xfrm>
              <a:off x="7119413" y="3426261"/>
              <a:ext cx="96838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 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02" name="Rectangle 97"/>
            <p:cNvSpPr>
              <a:spLocks noChangeArrowheads="1"/>
            </p:cNvSpPr>
            <p:nvPr/>
          </p:nvSpPr>
          <p:spPr bwMode="auto">
            <a:xfrm>
              <a:off x="7159101" y="3415149"/>
              <a:ext cx="184150" cy="195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Symbol" panose="05050102010706020507" pitchFamily="18" charset="2"/>
                  <a:ea typeface="MS PGothic" panose="020B0600070205080204" pitchFamily="34" charset="-128"/>
                </a:rPr>
                <a:t>Ä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03" name="Rectangle 98"/>
            <p:cNvSpPr>
              <a:spLocks noChangeArrowheads="1"/>
            </p:cNvSpPr>
            <p:nvPr/>
          </p:nvSpPr>
          <p:spPr bwMode="auto">
            <a:xfrm>
              <a:off x="7265463" y="3426261"/>
              <a:ext cx="174625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 K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04" name="Rectangle 99"/>
            <p:cNvSpPr>
              <a:spLocks noChangeArrowheads="1"/>
            </p:cNvSpPr>
            <p:nvPr/>
          </p:nvSpPr>
          <p:spPr bwMode="auto">
            <a:xfrm>
              <a:off x="6701901" y="5791636"/>
              <a:ext cx="117475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PEB </a:t>
              </a:r>
              <a:r>
                <a:rPr lang="en-GB" altLang="en-US" sz="1000" b="0">
                  <a:solidFill>
                    <a:prstClr val="black"/>
                  </a:solidFill>
                  <a:ea typeface="MS PGothic" panose="020B0600070205080204" pitchFamily="34" charset="-128"/>
                </a:rPr>
                <a:t>Parameter</a:t>
              </a:r>
            </a:p>
          </p:txBody>
        </p:sp>
        <p:sp>
          <p:nvSpPr>
            <p:cNvPr id="205" name="Rectangle 100"/>
            <p:cNvSpPr>
              <a:spLocks noChangeArrowheads="1"/>
            </p:cNvSpPr>
            <p:nvPr/>
          </p:nvSpPr>
          <p:spPr bwMode="auto">
            <a:xfrm rot="-5400000">
              <a:off x="5601763" y="4515286"/>
              <a:ext cx="700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Connection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06" name="Line 101"/>
            <p:cNvSpPr>
              <a:spLocks noChangeShapeType="1"/>
            </p:cNvSpPr>
            <p:nvPr/>
          </p:nvSpPr>
          <p:spPr bwMode="auto">
            <a:xfrm>
              <a:off x="6195488" y="5596374"/>
              <a:ext cx="1935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" name="Line 102"/>
            <p:cNvSpPr>
              <a:spLocks noChangeShapeType="1"/>
            </p:cNvSpPr>
            <p:nvPr/>
          </p:nvSpPr>
          <p:spPr bwMode="auto">
            <a:xfrm>
              <a:off x="6195488" y="3650099"/>
              <a:ext cx="1935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" name="Line 103"/>
            <p:cNvSpPr>
              <a:spLocks noChangeShapeType="1"/>
            </p:cNvSpPr>
            <p:nvPr/>
          </p:nvSpPr>
          <p:spPr bwMode="auto">
            <a:xfrm>
              <a:off x="8130651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Line 104"/>
            <p:cNvSpPr>
              <a:spLocks noChangeShapeType="1"/>
            </p:cNvSpPr>
            <p:nvPr/>
          </p:nvSpPr>
          <p:spPr bwMode="auto">
            <a:xfrm>
              <a:off x="6195488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Line 105"/>
            <p:cNvSpPr>
              <a:spLocks noChangeShapeType="1"/>
            </p:cNvSpPr>
            <p:nvPr/>
          </p:nvSpPr>
          <p:spPr bwMode="auto">
            <a:xfrm>
              <a:off x="6195488" y="5596374"/>
              <a:ext cx="1935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Line 106"/>
            <p:cNvSpPr>
              <a:spLocks noChangeShapeType="1"/>
            </p:cNvSpPr>
            <p:nvPr/>
          </p:nvSpPr>
          <p:spPr bwMode="auto">
            <a:xfrm>
              <a:off x="6195488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Line 107"/>
            <p:cNvSpPr>
              <a:spLocks noChangeShapeType="1"/>
            </p:cNvSpPr>
            <p:nvPr/>
          </p:nvSpPr>
          <p:spPr bwMode="auto">
            <a:xfrm flipV="1">
              <a:off x="6671738" y="5577324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" name="Line 108"/>
            <p:cNvSpPr>
              <a:spLocks noChangeShapeType="1"/>
            </p:cNvSpPr>
            <p:nvPr/>
          </p:nvSpPr>
          <p:spPr bwMode="auto">
            <a:xfrm>
              <a:off x="6671738" y="3650099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" name="Rectangle 109"/>
            <p:cNvSpPr>
              <a:spLocks noChangeArrowheads="1"/>
            </p:cNvSpPr>
            <p:nvPr/>
          </p:nvSpPr>
          <p:spPr bwMode="auto">
            <a:xfrm>
              <a:off x="6643163" y="5626536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5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15" name="Line 110"/>
            <p:cNvSpPr>
              <a:spLocks noChangeShapeType="1"/>
            </p:cNvSpPr>
            <p:nvPr/>
          </p:nvSpPr>
          <p:spPr bwMode="auto">
            <a:xfrm flipV="1">
              <a:off x="7216251" y="5577324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Line 111"/>
            <p:cNvSpPr>
              <a:spLocks noChangeShapeType="1"/>
            </p:cNvSpPr>
            <p:nvPr/>
          </p:nvSpPr>
          <p:spPr bwMode="auto">
            <a:xfrm>
              <a:off x="7216251" y="3650099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" name="Rectangle 112"/>
            <p:cNvSpPr>
              <a:spLocks noChangeArrowheads="1"/>
            </p:cNvSpPr>
            <p:nvPr/>
          </p:nvSpPr>
          <p:spPr bwMode="auto">
            <a:xfrm>
              <a:off x="7147988" y="5626536"/>
              <a:ext cx="193675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10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18" name="Line 113"/>
            <p:cNvSpPr>
              <a:spLocks noChangeShapeType="1"/>
            </p:cNvSpPr>
            <p:nvPr/>
          </p:nvSpPr>
          <p:spPr bwMode="auto">
            <a:xfrm flipV="1">
              <a:off x="7751238" y="5577324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Line 114"/>
            <p:cNvSpPr>
              <a:spLocks noChangeShapeType="1"/>
            </p:cNvSpPr>
            <p:nvPr/>
          </p:nvSpPr>
          <p:spPr bwMode="auto">
            <a:xfrm>
              <a:off x="7751238" y="3650099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Rectangle 115"/>
            <p:cNvSpPr>
              <a:spLocks noChangeArrowheads="1"/>
            </p:cNvSpPr>
            <p:nvPr/>
          </p:nvSpPr>
          <p:spPr bwMode="auto">
            <a:xfrm>
              <a:off x="7682976" y="5626536"/>
              <a:ext cx="193675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15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21" name="Line 116"/>
            <p:cNvSpPr>
              <a:spLocks noChangeShapeType="1"/>
            </p:cNvSpPr>
            <p:nvPr/>
          </p:nvSpPr>
          <p:spPr bwMode="auto">
            <a:xfrm>
              <a:off x="6195488" y="38151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" name="Line 117"/>
            <p:cNvSpPr>
              <a:spLocks noChangeShapeType="1"/>
            </p:cNvSpPr>
            <p:nvPr/>
          </p:nvSpPr>
          <p:spPr bwMode="auto">
            <a:xfrm flipH="1">
              <a:off x="8111601" y="38151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Rectangle 118"/>
            <p:cNvSpPr>
              <a:spLocks noChangeArrowheads="1"/>
            </p:cNvSpPr>
            <p:nvPr/>
          </p:nvSpPr>
          <p:spPr bwMode="auto">
            <a:xfrm>
              <a:off x="6089126" y="3737411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1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24" name="Line 119"/>
            <p:cNvSpPr>
              <a:spLocks noChangeShapeType="1"/>
            </p:cNvSpPr>
            <p:nvPr/>
          </p:nvSpPr>
          <p:spPr bwMode="auto">
            <a:xfrm>
              <a:off x="6195488" y="4135874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" name="Line 120"/>
            <p:cNvSpPr>
              <a:spLocks noChangeShapeType="1"/>
            </p:cNvSpPr>
            <p:nvPr/>
          </p:nvSpPr>
          <p:spPr bwMode="auto">
            <a:xfrm flipH="1">
              <a:off x="8111601" y="4135874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" name="Rectangle 121"/>
            <p:cNvSpPr>
              <a:spLocks noChangeArrowheads="1"/>
            </p:cNvSpPr>
            <p:nvPr/>
          </p:nvSpPr>
          <p:spPr bwMode="auto">
            <a:xfrm>
              <a:off x="6089126" y="4058086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2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27" name="Line 122"/>
            <p:cNvSpPr>
              <a:spLocks noChangeShapeType="1"/>
            </p:cNvSpPr>
            <p:nvPr/>
          </p:nvSpPr>
          <p:spPr bwMode="auto">
            <a:xfrm>
              <a:off x="6195488" y="4458136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" name="Line 123"/>
            <p:cNvSpPr>
              <a:spLocks noChangeShapeType="1"/>
            </p:cNvSpPr>
            <p:nvPr/>
          </p:nvSpPr>
          <p:spPr bwMode="auto">
            <a:xfrm flipH="1">
              <a:off x="8111601" y="4458136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" name="Rectangle 124"/>
            <p:cNvSpPr>
              <a:spLocks noChangeArrowheads="1"/>
            </p:cNvSpPr>
            <p:nvPr/>
          </p:nvSpPr>
          <p:spPr bwMode="auto">
            <a:xfrm>
              <a:off x="6089126" y="4380349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3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30" name="Line 125"/>
            <p:cNvSpPr>
              <a:spLocks noChangeShapeType="1"/>
            </p:cNvSpPr>
            <p:nvPr/>
          </p:nvSpPr>
          <p:spPr bwMode="auto">
            <a:xfrm>
              <a:off x="6195488" y="4788336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" name="Line 126"/>
            <p:cNvSpPr>
              <a:spLocks noChangeShapeType="1"/>
            </p:cNvSpPr>
            <p:nvPr/>
          </p:nvSpPr>
          <p:spPr bwMode="auto">
            <a:xfrm flipH="1">
              <a:off x="8111601" y="4788336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" name="Rectangle 127"/>
            <p:cNvSpPr>
              <a:spLocks noChangeArrowheads="1"/>
            </p:cNvSpPr>
            <p:nvPr/>
          </p:nvSpPr>
          <p:spPr bwMode="auto">
            <a:xfrm>
              <a:off x="6089126" y="4710549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4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33" name="Line 128"/>
            <p:cNvSpPr>
              <a:spLocks noChangeShapeType="1"/>
            </p:cNvSpPr>
            <p:nvPr/>
          </p:nvSpPr>
          <p:spPr bwMode="auto">
            <a:xfrm>
              <a:off x="6195488" y="51105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" name="Line 129"/>
            <p:cNvSpPr>
              <a:spLocks noChangeShapeType="1"/>
            </p:cNvSpPr>
            <p:nvPr/>
          </p:nvSpPr>
          <p:spPr bwMode="auto">
            <a:xfrm flipH="1">
              <a:off x="8111601" y="51105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" name="Rectangle 130"/>
            <p:cNvSpPr>
              <a:spLocks noChangeArrowheads="1"/>
            </p:cNvSpPr>
            <p:nvPr/>
          </p:nvSpPr>
          <p:spPr bwMode="auto">
            <a:xfrm>
              <a:off x="6089126" y="5032811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5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36" name="Line 131"/>
            <p:cNvSpPr>
              <a:spLocks noChangeShapeType="1"/>
            </p:cNvSpPr>
            <p:nvPr/>
          </p:nvSpPr>
          <p:spPr bwMode="auto">
            <a:xfrm>
              <a:off x="6195488" y="5431274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" name="Line 132"/>
            <p:cNvSpPr>
              <a:spLocks noChangeShapeType="1"/>
            </p:cNvSpPr>
            <p:nvPr/>
          </p:nvSpPr>
          <p:spPr bwMode="auto">
            <a:xfrm flipH="1">
              <a:off x="8111601" y="5431274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" name="Rectangle 133"/>
            <p:cNvSpPr>
              <a:spLocks noChangeArrowheads="1"/>
            </p:cNvSpPr>
            <p:nvPr/>
          </p:nvSpPr>
          <p:spPr bwMode="auto">
            <a:xfrm>
              <a:off x="6089126" y="5353486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6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39" name="Line 134"/>
            <p:cNvSpPr>
              <a:spLocks noChangeShapeType="1"/>
            </p:cNvSpPr>
            <p:nvPr/>
          </p:nvSpPr>
          <p:spPr bwMode="auto">
            <a:xfrm>
              <a:off x="6195488" y="5596374"/>
              <a:ext cx="1935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" name="Line 135"/>
            <p:cNvSpPr>
              <a:spLocks noChangeShapeType="1"/>
            </p:cNvSpPr>
            <p:nvPr/>
          </p:nvSpPr>
          <p:spPr bwMode="auto">
            <a:xfrm>
              <a:off x="6195488" y="3650099"/>
              <a:ext cx="1935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" name="Line 136"/>
            <p:cNvSpPr>
              <a:spLocks noChangeShapeType="1"/>
            </p:cNvSpPr>
            <p:nvPr/>
          </p:nvSpPr>
          <p:spPr bwMode="auto">
            <a:xfrm>
              <a:off x="8130651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42" name="Group 151"/>
          <p:cNvGrpSpPr>
            <a:grpSpLocks/>
          </p:cNvGrpSpPr>
          <p:nvPr/>
        </p:nvGrpSpPr>
        <p:grpSpPr bwMode="auto">
          <a:xfrm>
            <a:off x="3619500" y="1604683"/>
            <a:ext cx="1595438" cy="911225"/>
            <a:chOff x="2959556" y="2223689"/>
            <a:chExt cx="1595309" cy="911635"/>
          </a:xfrm>
        </p:grpSpPr>
        <p:cxnSp>
          <p:nvCxnSpPr>
            <p:cNvPr id="243" name="Straight Arrow Connector 242"/>
            <p:cNvCxnSpPr/>
            <p:nvPr/>
          </p:nvCxnSpPr>
          <p:spPr>
            <a:xfrm flipV="1">
              <a:off x="4446924" y="2223689"/>
              <a:ext cx="0" cy="309701"/>
            </a:xfrm>
            <a:prstGeom prst="straightConnector1">
              <a:avLst/>
            </a:prstGeom>
            <a:noFill/>
            <a:ln w="6350" cap="flat" cmpd="sng" algn="ctr">
              <a:solidFill>
                <a:srgbClr val="54823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44" name="TextBox 11"/>
            <p:cNvSpPr txBox="1">
              <a:spLocks noChangeArrowheads="1"/>
            </p:cNvSpPr>
            <p:nvPr/>
          </p:nvSpPr>
          <p:spPr bwMode="auto">
            <a:xfrm>
              <a:off x="2959556" y="2488993"/>
              <a:ext cx="159530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</a:rPr>
                <a:t>Design matrix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</a:rPr>
                <a:t>(covariates)</a:t>
              </a:r>
            </a:p>
          </p:txBody>
        </p:sp>
      </p:grpSp>
      <p:grpSp>
        <p:nvGrpSpPr>
          <p:cNvPr id="245" name="Group 148"/>
          <p:cNvGrpSpPr>
            <a:grpSpLocks/>
          </p:cNvGrpSpPr>
          <p:nvPr/>
        </p:nvGrpSpPr>
        <p:grpSpPr bwMode="auto">
          <a:xfrm>
            <a:off x="1373188" y="2719336"/>
            <a:ext cx="2333625" cy="2540000"/>
            <a:chOff x="712263" y="3426261"/>
            <a:chExt cx="2333626" cy="2540000"/>
          </a:xfrm>
        </p:grpSpPr>
        <p:sp>
          <p:nvSpPr>
            <p:cNvPr id="246" name="Rectangle 5"/>
            <p:cNvSpPr>
              <a:spLocks noChangeArrowheads="1"/>
            </p:cNvSpPr>
            <p:nvPr/>
          </p:nvSpPr>
          <p:spPr bwMode="auto">
            <a:xfrm>
              <a:off x="1101201" y="3650099"/>
              <a:ext cx="1944688" cy="1946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47" name="Rectangle 6"/>
            <p:cNvSpPr>
              <a:spLocks noChangeArrowheads="1"/>
            </p:cNvSpPr>
            <p:nvPr/>
          </p:nvSpPr>
          <p:spPr bwMode="auto">
            <a:xfrm>
              <a:off x="1101201" y="3650099"/>
              <a:ext cx="1944688" cy="19462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pic>
          <p:nvPicPr>
            <p:cNvPr id="248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726" y="3659624"/>
              <a:ext cx="1935163" cy="193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9" name="Rectangle 17"/>
            <p:cNvSpPr>
              <a:spLocks noChangeArrowheads="1"/>
            </p:cNvSpPr>
            <p:nvPr/>
          </p:nvSpPr>
          <p:spPr bwMode="auto">
            <a:xfrm>
              <a:off x="1471088" y="3426261"/>
              <a:ext cx="1254125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</a:rPr>
                <a:t>Between-subjects (X)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50" name="Rectangle 18"/>
            <p:cNvSpPr>
              <a:spLocks noChangeArrowheads="1"/>
            </p:cNvSpPr>
            <p:nvPr/>
          </p:nvSpPr>
          <p:spPr bwMode="auto">
            <a:xfrm>
              <a:off x="1801288" y="5791636"/>
              <a:ext cx="60325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</a:rPr>
                <a:t>Covariate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51" name="Rectangle 19"/>
            <p:cNvSpPr>
              <a:spLocks noChangeArrowheads="1"/>
            </p:cNvSpPr>
            <p:nvPr/>
          </p:nvSpPr>
          <p:spPr bwMode="auto">
            <a:xfrm rot="-5400000">
              <a:off x="561451" y="4521636"/>
              <a:ext cx="47625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</a:rPr>
                <a:t>Subject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52" name="Line 11"/>
            <p:cNvSpPr>
              <a:spLocks noChangeShapeType="1"/>
            </p:cNvSpPr>
            <p:nvPr/>
          </p:nvSpPr>
          <p:spPr bwMode="auto">
            <a:xfrm>
              <a:off x="1101201" y="5596374"/>
              <a:ext cx="1944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53" name="Line 12"/>
            <p:cNvSpPr>
              <a:spLocks noChangeShapeType="1"/>
            </p:cNvSpPr>
            <p:nvPr/>
          </p:nvSpPr>
          <p:spPr bwMode="auto">
            <a:xfrm>
              <a:off x="1101201" y="3650099"/>
              <a:ext cx="1944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54" name="Line 13"/>
            <p:cNvSpPr>
              <a:spLocks noChangeShapeType="1"/>
            </p:cNvSpPr>
            <p:nvPr/>
          </p:nvSpPr>
          <p:spPr bwMode="auto">
            <a:xfrm>
              <a:off x="3045888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55" name="Line 14"/>
            <p:cNvSpPr>
              <a:spLocks noChangeShapeType="1"/>
            </p:cNvSpPr>
            <p:nvPr/>
          </p:nvSpPr>
          <p:spPr bwMode="auto">
            <a:xfrm>
              <a:off x="1101201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56" name="Line 15"/>
            <p:cNvSpPr>
              <a:spLocks noChangeShapeType="1"/>
            </p:cNvSpPr>
            <p:nvPr/>
          </p:nvSpPr>
          <p:spPr bwMode="auto">
            <a:xfrm>
              <a:off x="1101201" y="5596374"/>
              <a:ext cx="1944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57" name="Line 16"/>
            <p:cNvSpPr>
              <a:spLocks noChangeShapeType="1"/>
            </p:cNvSpPr>
            <p:nvPr/>
          </p:nvSpPr>
          <p:spPr bwMode="auto">
            <a:xfrm>
              <a:off x="1101201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58" name="Line 17"/>
            <p:cNvSpPr>
              <a:spLocks noChangeShapeType="1"/>
            </p:cNvSpPr>
            <p:nvPr/>
          </p:nvSpPr>
          <p:spPr bwMode="auto">
            <a:xfrm flipV="1">
              <a:off x="1431401" y="5577324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59" name="Line 18"/>
            <p:cNvSpPr>
              <a:spLocks noChangeShapeType="1"/>
            </p:cNvSpPr>
            <p:nvPr/>
          </p:nvSpPr>
          <p:spPr bwMode="auto">
            <a:xfrm>
              <a:off x="1431401" y="3650099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60" name="Rectangle 28"/>
            <p:cNvSpPr>
              <a:spLocks noChangeArrowheads="1"/>
            </p:cNvSpPr>
            <p:nvPr/>
          </p:nvSpPr>
          <p:spPr bwMode="auto">
            <a:xfrm>
              <a:off x="1402826" y="5626536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</a:rPr>
                <a:t>1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61" name="Line 20"/>
            <p:cNvSpPr>
              <a:spLocks noChangeShapeType="1"/>
            </p:cNvSpPr>
            <p:nvPr/>
          </p:nvSpPr>
          <p:spPr bwMode="auto">
            <a:xfrm flipV="1">
              <a:off x="2072751" y="5577324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62" name="Line 21"/>
            <p:cNvSpPr>
              <a:spLocks noChangeShapeType="1"/>
            </p:cNvSpPr>
            <p:nvPr/>
          </p:nvSpPr>
          <p:spPr bwMode="auto">
            <a:xfrm>
              <a:off x="2072751" y="3650099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63" name="Rectangle 31"/>
            <p:cNvSpPr>
              <a:spLocks noChangeArrowheads="1"/>
            </p:cNvSpPr>
            <p:nvPr/>
          </p:nvSpPr>
          <p:spPr bwMode="auto">
            <a:xfrm>
              <a:off x="2044176" y="5626536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</a:rPr>
                <a:t>2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64" name="Line 23"/>
            <p:cNvSpPr>
              <a:spLocks noChangeShapeType="1"/>
            </p:cNvSpPr>
            <p:nvPr/>
          </p:nvSpPr>
          <p:spPr bwMode="auto">
            <a:xfrm flipV="1">
              <a:off x="2715688" y="5577324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65" name="Line 24"/>
            <p:cNvSpPr>
              <a:spLocks noChangeShapeType="1"/>
            </p:cNvSpPr>
            <p:nvPr/>
          </p:nvSpPr>
          <p:spPr bwMode="auto">
            <a:xfrm>
              <a:off x="2715688" y="3650099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66" name="Rectangle 34"/>
            <p:cNvSpPr>
              <a:spLocks noChangeArrowheads="1"/>
            </p:cNvSpPr>
            <p:nvPr/>
          </p:nvSpPr>
          <p:spPr bwMode="auto">
            <a:xfrm>
              <a:off x="2685526" y="5626536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</a:rPr>
                <a:t>3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67" name="Line 26"/>
            <p:cNvSpPr>
              <a:spLocks noChangeShapeType="1"/>
            </p:cNvSpPr>
            <p:nvPr/>
          </p:nvSpPr>
          <p:spPr bwMode="auto">
            <a:xfrm>
              <a:off x="1101201" y="39421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68" name="Line 27"/>
            <p:cNvSpPr>
              <a:spLocks noChangeShapeType="1"/>
            </p:cNvSpPr>
            <p:nvPr/>
          </p:nvSpPr>
          <p:spPr bwMode="auto">
            <a:xfrm flipH="1">
              <a:off x="3026838" y="39421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69" name="Rectangle 37"/>
            <p:cNvSpPr>
              <a:spLocks noChangeArrowheads="1"/>
            </p:cNvSpPr>
            <p:nvPr/>
          </p:nvSpPr>
          <p:spPr bwMode="auto">
            <a:xfrm>
              <a:off x="1004363" y="3864411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</a:rPr>
                <a:t>5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70" name="Line 29"/>
            <p:cNvSpPr>
              <a:spLocks noChangeShapeType="1"/>
            </p:cNvSpPr>
            <p:nvPr/>
          </p:nvSpPr>
          <p:spPr bwMode="auto">
            <a:xfrm>
              <a:off x="1101201" y="42723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71" name="Line 30"/>
            <p:cNvSpPr>
              <a:spLocks noChangeShapeType="1"/>
            </p:cNvSpPr>
            <p:nvPr/>
          </p:nvSpPr>
          <p:spPr bwMode="auto">
            <a:xfrm flipH="1">
              <a:off x="3026838" y="42723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72" name="Rectangle 31"/>
            <p:cNvSpPr>
              <a:spLocks noChangeArrowheads="1"/>
            </p:cNvSpPr>
            <p:nvPr/>
          </p:nvSpPr>
          <p:spPr bwMode="auto">
            <a:xfrm>
              <a:off x="936101" y="4194611"/>
              <a:ext cx="193675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</a:rPr>
                <a:t>10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73" name="Line 32"/>
            <p:cNvSpPr>
              <a:spLocks noChangeShapeType="1"/>
            </p:cNvSpPr>
            <p:nvPr/>
          </p:nvSpPr>
          <p:spPr bwMode="auto">
            <a:xfrm>
              <a:off x="1101201" y="4594661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74" name="Line 33"/>
            <p:cNvSpPr>
              <a:spLocks noChangeShapeType="1"/>
            </p:cNvSpPr>
            <p:nvPr/>
          </p:nvSpPr>
          <p:spPr bwMode="auto">
            <a:xfrm flipH="1">
              <a:off x="3026838" y="4594661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75" name="Rectangle 34"/>
            <p:cNvSpPr>
              <a:spLocks noChangeArrowheads="1"/>
            </p:cNvSpPr>
            <p:nvPr/>
          </p:nvSpPr>
          <p:spPr bwMode="auto">
            <a:xfrm>
              <a:off x="936101" y="4516874"/>
              <a:ext cx="193675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</a:rPr>
                <a:t>15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76" name="Line 35"/>
            <p:cNvSpPr>
              <a:spLocks noChangeShapeType="1"/>
            </p:cNvSpPr>
            <p:nvPr/>
          </p:nvSpPr>
          <p:spPr bwMode="auto">
            <a:xfrm>
              <a:off x="1101201" y="4915336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77" name="Line 36"/>
            <p:cNvSpPr>
              <a:spLocks noChangeShapeType="1"/>
            </p:cNvSpPr>
            <p:nvPr/>
          </p:nvSpPr>
          <p:spPr bwMode="auto">
            <a:xfrm flipH="1">
              <a:off x="3026838" y="4915336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78" name="Rectangle 37"/>
            <p:cNvSpPr>
              <a:spLocks noChangeArrowheads="1"/>
            </p:cNvSpPr>
            <p:nvPr/>
          </p:nvSpPr>
          <p:spPr bwMode="auto">
            <a:xfrm>
              <a:off x="936101" y="4837549"/>
              <a:ext cx="193675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</a:rPr>
                <a:t>20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79" name="Line 38"/>
            <p:cNvSpPr>
              <a:spLocks noChangeShapeType="1"/>
            </p:cNvSpPr>
            <p:nvPr/>
          </p:nvSpPr>
          <p:spPr bwMode="auto">
            <a:xfrm>
              <a:off x="1101201" y="5236011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80" name="Line 39"/>
            <p:cNvSpPr>
              <a:spLocks noChangeShapeType="1"/>
            </p:cNvSpPr>
            <p:nvPr/>
          </p:nvSpPr>
          <p:spPr bwMode="auto">
            <a:xfrm flipH="1">
              <a:off x="3026838" y="5236011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81" name="Rectangle 40"/>
            <p:cNvSpPr>
              <a:spLocks noChangeArrowheads="1"/>
            </p:cNvSpPr>
            <p:nvPr/>
          </p:nvSpPr>
          <p:spPr bwMode="auto">
            <a:xfrm>
              <a:off x="936101" y="5158224"/>
              <a:ext cx="193675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</a:rPr>
                <a:t>25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82" name="Line 41"/>
            <p:cNvSpPr>
              <a:spLocks noChangeShapeType="1"/>
            </p:cNvSpPr>
            <p:nvPr/>
          </p:nvSpPr>
          <p:spPr bwMode="auto">
            <a:xfrm>
              <a:off x="1101201" y="5558274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83" name="Line 42"/>
            <p:cNvSpPr>
              <a:spLocks noChangeShapeType="1"/>
            </p:cNvSpPr>
            <p:nvPr/>
          </p:nvSpPr>
          <p:spPr bwMode="auto">
            <a:xfrm flipH="1">
              <a:off x="3026838" y="5558274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84" name="Rectangle 43"/>
            <p:cNvSpPr>
              <a:spLocks noChangeArrowheads="1"/>
            </p:cNvSpPr>
            <p:nvPr/>
          </p:nvSpPr>
          <p:spPr bwMode="auto">
            <a:xfrm>
              <a:off x="936101" y="5480486"/>
              <a:ext cx="193675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</a:rPr>
                <a:t>30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85" name="Line 44"/>
            <p:cNvSpPr>
              <a:spLocks noChangeShapeType="1"/>
            </p:cNvSpPr>
            <p:nvPr/>
          </p:nvSpPr>
          <p:spPr bwMode="auto">
            <a:xfrm>
              <a:off x="1101201" y="5596374"/>
              <a:ext cx="1944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86" name="Line 45"/>
            <p:cNvSpPr>
              <a:spLocks noChangeShapeType="1"/>
            </p:cNvSpPr>
            <p:nvPr/>
          </p:nvSpPr>
          <p:spPr bwMode="auto">
            <a:xfrm>
              <a:off x="1101201" y="3650099"/>
              <a:ext cx="1944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87" name="Line 46"/>
            <p:cNvSpPr>
              <a:spLocks noChangeShapeType="1"/>
            </p:cNvSpPr>
            <p:nvPr/>
          </p:nvSpPr>
          <p:spPr bwMode="auto">
            <a:xfrm>
              <a:off x="3045888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88" name="Line 47"/>
            <p:cNvSpPr>
              <a:spLocks noChangeShapeType="1"/>
            </p:cNvSpPr>
            <p:nvPr/>
          </p:nvSpPr>
          <p:spPr bwMode="auto">
            <a:xfrm>
              <a:off x="1101201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1107550" y="3651686"/>
              <a:ext cx="1936751" cy="71438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2" name="Rectangle 291"/>
          <p:cNvSpPr/>
          <p:nvPr/>
        </p:nvSpPr>
        <p:spPr>
          <a:xfrm>
            <a:off x="1341921" y="5546386"/>
            <a:ext cx="5956567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de-CH" sz="1600" dirty="0" smtClean="0"/>
              <a:t>X </a:t>
            </a:r>
            <a:r>
              <a:rPr lang="de-CH" sz="1600" b="0" dirty="0" smtClean="0"/>
              <a:t>(</a:t>
            </a:r>
            <a:r>
              <a:rPr lang="de-CH" sz="1600" b="0" dirty="0" err="1" smtClean="0"/>
              <a:t>between-subject</a:t>
            </a:r>
            <a:r>
              <a:rPr lang="de-CH" sz="1600" b="0" dirty="0" smtClean="0"/>
              <a:t>):  </a:t>
            </a:r>
            <a:r>
              <a:rPr lang="de-CH" sz="1600" b="0" dirty="0" err="1" smtClean="0"/>
              <a:t>overall</a:t>
            </a:r>
            <a:r>
              <a:rPr lang="de-CH" sz="1600" b="0" dirty="0" smtClean="0"/>
              <a:t> </a:t>
            </a:r>
            <a:r>
              <a:rPr lang="de-CH" sz="1600" b="0" dirty="0" err="1" smtClean="0"/>
              <a:t>mean</a:t>
            </a:r>
            <a:r>
              <a:rPr lang="de-CH" sz="1600" b="0" dirty="0" smtClean="0"/>
              <a:t>, </a:t>
            </a:r>
            <a:r>
              <a:rPr lang="de-CH" sz="1600" b="0" dirty="0" err="1" smtClean="0"/>
              <a:t>group</a:t>
            </a:r>
            <a:r>
              <a:rPr lang="de-CH" sz="1600" b="0" dirty="0" smtClean="0"/>
              <a:t> </a:t>
            </a:r>
            <a:r>
              <a:rPr lang="de-CH" sz="1600" b="0" dirty="0" err="1" smtClean="0"/>
              <a:t>differences</a:t>
            </a:r>
            <a:r>
              <a:rPr lang="de-CH" sz="1600" b="0" dirty="0" smtClean="0"/>
              <a:t>, </a:t>
            </a:r>
            <a:r>
              <a:rPr lang="de-CH" sz="1600" b="0" dirty="0" err="1" smtClean="0"/>
              <a:t>age</a:t>
            </a:r>
            <a:r>
              <a:rPr lang="de-CH" sz="1600" b="0" dirty="0" smtClean="0"/>
              <a:t> etc.</a:t>
            </a:r>
          </a:p>
          <a:p>
            <a:pPr>
              <a:spcBef>
                <a:spcPts val="600"/>
              </a:spcBef>
            </a:pPr>
            <a:r>
              <a:rPr lang="de-CH" sz="1600" dirty="0" smtClean="0"/>
              <a:t>W</a:t>
            </a:r>
            <a:r>
              <a:rPr lang="de-CH" sz="1600" b="0" dirty="0" smtClean="0"/>
              <a:t> (</a:t>
            </a:r>
            <a:r>
              <a:rPr lang="de-CH" sz="1600" b="0" dirty="0" err="1" smtClean="0"/>
              <a:t>within-subject</a:t>
            </a:r>
            <a:r>
              <a:rPr lang="de-CH" sz="1600" b="0" dirty="0" smtClean="0"/>
              <a:t>):     </a:t>
            </a:r>
            <a:r>
              <a:rPr lang="de-CH" sz="1600" b="0" dirty="0" err="1" smtClean="0"/>
              <a:t>parameters</a:t>
            </a:r>
            <a:r>
              <a:rPr lang="de-CH" sz="1600" b="0" dirty="0" smtClean="0"/>
              <a:t> </a:t>
            </a:r>
            <a:r>
              <a:rPr lang="de-CH" sz="1600" b="0" dirty="0" err="1" smtClean="0"/>
              <a:t>that</a:t>
            </a:r>
            <a:r>
              <a:rPr lang="de-CH" sz="1600" b="0" dirty="0" smtClean="0"/>
              <a:t> </a:t>
            </a:r>
            <a:r>
              <a:rPr lang="de-CH" sz="1600" b="0" dirty="0" err="1" smtClean="0"/>
              <a:t>show</a:t>
            </a:r>
            <a:r>
              <a:rPr lang="de-CH" sz="1600" b="0" dirty="0" smtClean="0"/>
              <a:t> </a:t>
            </a:r>
            <a:r>
              <a:rPr lang="de-CH" sz="1600" b="0" dirty="0" err="1" smtClean="0"/>
              <a:t>random</a:t>
            </a:r>
            <a:r>
              <a:rPr lang="de-CH" sz="1600" b="0" dirty="0" smtClean="0"/>
              <a:t> </a:t>
            </a:r>
            <a:r>
              <a:rPr lang="de-CH" sz="1600" b="0" dirty="0" err="1" smtClean="0"/>
              <a:t>effects</a:t>
            </a:r>
            <a:endParaRPr lang="de-CH" sz="1600" b="0" dirty="0"/>
          </a:p>
        </p:txBody>
      </p:sp>
    </p:spTree>
    <p:extLst>
      <p:ext uri="{BB962C8B-B14F-4D97-AF65-F5344CB8AC3E}">
        <p14:creationId xmlns:p14="http://schemas.microsoft.com/office/powerpoint/2010/main" val="1252189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Parametric</a:t>
            </a:r>
            <a:r>
              <a:rPr lang="de-CH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Empirical</a:t>
            </a:r>
            <a:r>
              <a:rPr lang="de-CH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Bayes</a:t>
            </a:r>
            <a:r>
              <a:rPr lang="de-C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(PEB)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4350" y="1600200"/>
            <a:ext cx="4166507" cy="45259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000" dirty="0"/>
              <a:t>Bayesian model reduction: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analytic equations for the log evidence of any </a:t>
            </a:r>
            <a:r>
              <a:rPr lang="en-US" sz="1800" dirty="0" err="1"/>
              <a:t>submodel</a:t>
            </a:r>
            <a:r>
              <a:rPr lang="en-US" sz="1800" dirty="0"/>
              <a:t>, once the full model has been inverted</a:t>
            </a:r>
          </a:p>
          <a:p>
            <a:pPr>
              <a:spcBef>
                <a:spcPts val="2400"/>
              </a:spcBef>
            </a:pPr>
            <a:r>
              <a:rPr lang="en-US" sz="2000" dirty="0" smtClean="0"/>
              <a:t>model space = all models that are nested within a full model</a:t>
            </a:r>
          </a:p>
          <a:p>
            <a:pPr>
              <a:spcBef>
                <a:spcPts val="2400"/>
              </a:spcBef>
            </a:pPr>
            <a:r>
              <a:rPr lang="en-US" sz="2000" dirty="0" smtClean="0"/>
              <a:t>Note:</a:t>
            </a:r>
            <a:br>
              <a:rPr lang="en-US" sz="2000" dirty="0" smtClean="0"/>
            </a:br>
            <a:r>
              <a:rPr lang="en-US" sz="2000" dirty="0" smtClean="0"/>
              <a:t>random </a:t>
            </a:r>
            <a:r>
              <a:rPr lang="en-US" sz="2000" dirty="0"/>
              <a:t>effects approach in </a:t>
            </a:r>
            <a:r>
              <a:rPr lang="en-US" sz="2000" dirty="0" smtClean="0"/>
              <a:t>parameters, not models </a:t>
            </a:r>
            <a:r>
              <a:rPr lang="en-US" sz="2000" dirty="0"/>
              <a:t>(random parametric effects</a:t>
            </a:r>
            <a:r>
              <a:rPr lang="en-US" sz="2000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128" y="1515085"/>
            <a:ext cx="4126451" cy="5146971"/>
          </a:xfrm>
          <a:prstGeom prst="rect">
            <a:avLst/>
          </a:prstGeom>
        </p:spPr>
      </p:pic>
      <p:sp>
        <p:nvSpPr>
          <p:cNvPr id="291" name="Text Box 65"/>
          <p:cNvSpPr txBox="1">
            <a:spLocks noChangeArrowheads="1"/>
          </p:cNvSpPr>
          <p:nvPr/>
        </p:nvSpPr>
        <p:spPr bwMode="auto">
          <a:xfrm>
            <a:off x="4507448" y="5962000"/>
            <a:ext cx="154863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Litvak et </a:t>
            </a:r>
            <a:r>
              <a:rPr lang="en-GB" b="0" dirty="0">
                <a:solidFill>
                  <a:srgbClr val="000000"/>
                </a:solidFill>
                <a:latin typeface="Times New Roman" pitchFamily="18" charset="0"/>
              </a:rPr>
              <a:t>al</a:t>
            </a:r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. 2016, </a:t>
            </a:r>
          </a:p>
          <a:p>
            <a:r>
              <a:rPr lang="en-GB" b="0" i="1" dirty="0" smtClean="0">
                <a:solidFill>
                  <a:srgbClr val="000000"/>
                </a:solidFill>
                <a:latin typeface="Times New Roman" pitchFamily="18" charset="0"/>
              </a:rPr>
              <a:t>Frontiers</a:t>
            </a:r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894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Comparison of RFX BMS and PEB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151283"/>
              </p:ext>
            </p:extLst>
          </p:nvPr>
        </p:nvGraphicFramePr>
        <p:xfrm>
          <a:off x="514350" y="1364879"/>
          <a:ext cx="9258300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9150"/>
                <a:gridCol w="462915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>
                          <a:solidFill>
                            <a:schemeClr val="tx1"/>
                          </a:solidFill>
                        </a:rPr>
                        <a:t>RFX BMS (</a:t>
                      </a:r>
                      <a:r>
                        <a:rPr lang="de-CH" sz="1800" dirty="0" err="1" smtClean="0">
                          <a:solidFill>
                            <a:schemeClr val="tx1"/>
                          </a:solidFill>
                        </a:rPr>
                        <a:t>spm_bms</a:t>
                      </a:r>
                      <a:r>
                        <a:rPr lang="de-CH" sz="18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PEB (</a:t>
                      </a:r>
                      <a:r>
                        <a:rPr lang="de-CH" dirty="0" err="1" smtClean="0">
                          <a:solidFill>
                            <a:schemeClr val="tx1"/>
                          </a:solidFill>
                        </a:rPr>
                        <a:t>spm_dcm_peb</a:t>
                      </a:r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lvl="1" indent="0"/>
                      <a:r>
                        <a:rPr lang="de-CH" sz="1800" dirty="0" err="1" smtClean="0"/>
                        <a:t>treats</a:t>
                      </a:r>
                      <a:r>
                        <a:rPr lang="de-CH" sz="1800" dirty="0" smtClean="0"/>
                        <a:t> </a:t>
                      </a:r>
                      <a:r>
                        <a:rPr lang="de-CH" sz="1800" dirty="0" err="1" smtClean="0"/>
                        <a:t>models</a:t>
                      </a:r>
                      <a:r>
                        <a:rPr lang="de-CH" sz="1800" dirty="0" smtClean="0"/>
                        <a:t> </a:t>
                      </a:r>
                      <a:r>
                        <a:rPr lang="de-CH" sz="1800" dirty="0" err="1" smtClean="0"/>
                        <a:t>as</a:t>
                      </a:r>
                      <a:r>
                        <a:rPr lang="de-CH" sz="1800" dirty="0" smtClean="0"/>
                        <a:t> </a:t>
                      </a:r>
                      <a:r>
                        <a:rPr lang="de-CH" sz="1800" dirty="0" err="1" smtClean="0"/>
                        <a:t>random</a:t>
                      </a:r>
                      <a:r>
                        <a:rPr lang="de-CH" sz="1800" dirty="0" smtClean="0"/>
                        <a:t> </a:t>
                      </a:r>
                      <a:r>
                        <a:rPr lang="de-CH" sz="1800" dirty="0" err="1" smtClean="0"/>
                        <a:t>effects</a:t>
                      </a:r>
                      <a:r>
                        <a:rPr lang="de-CH" sz="1800" dirty="0" smtClean="0"/>
                        <a:t> in </a:t>
                      </a:r>
                      <a:r>
                        <a:rPr lang="de-CH" sz="1800" dirty="0" err="1" smtClean="0"/>
                        <a:t>the</a:t>
                      </a:r>
                      <a:r>
                        <a:rPr lang="de-CH" sz="1800" dirty="0" smtClean="0"/>
                        <a:t> </a:t>
                      </a:r>
                      <a:r>
                        <a:rPr lang="de-CH" sz="1800" dirty="0" err="1" smtClean="0"/>
                        <a:t>population</a:t>
                      </a:r>
                      <a:endParaRPr lang="de-CH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treats parameters (of a full model) as random effects in the population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lvl="1" indent="0"/>
                      <a:r>
                        <a:rPr lang="de-CH" sz="1800" dirty="0" err="1" smtClean="0"/>
                        <a:t>implementation</a:t>
                      </a:r>
                      <a:r>
                        <a:rPr lang="de-CH" sz="1800" dirty="0" smtClean="0"/>
                        <a:t> </a:t>
                      </a:r>
                      <a:r>
                        <a:rPr lang="de-CH" sz="1800" dirty="0" err="1" smtClean="0"/>
                        <a:t>works</a:t>
                      </a:r>
                      <a:r>
                        <a:rPr lang="de-CH" sz="1800" dirty="0" smtClean="0"/>
                        <a:t> </a:t>
                      </a:r>
                      <a:r>
                        <a:rPr lang="de-CH" sz="1800" dirty="0" err="1" smtClean="0"/>
                        <a:t>for</a:t>
                      </a:r>
                      <a:r>
                        <a:rPr lang="de-CH" sz="1800" dirty="0" smtClean="0"/>
                        <a:t> </a:t>
                      </a:r>
                      <a:r>
                        <a:rPr lang="de-CH" sz="1800" dirty="0" err="1" smtClean="0"/>
                        <a:t>any</a:t>
                      </a:r>
                      <a:r>
                        <a:rPr lang="de-CH" sz="1800" dirty="0" smtClean="0"/>
                        <a:t> type of </a:t>
                      </a:r>
                      <a:r>
                        <a:rPr lang="de-CH" sz="1800" dirty="0" err="1" smtClean="0"/>
                        <a:t>model</a:t>
                      </a:r>
                      <a:r>
                        <a:rPr lang="de-CH" sz="1800" dirty="0" smtClean="0"/>
                        <a:t> (incl. </a:t>
                      </a:r>
                      <a:r>
                        <a:rPr lang="de-CH" sz="1800" dirty="0" err="1" smtClean="0"/>
                        <a:t>models</a:t>
                      </a:r>
                      <a:r>
                        <a:rPr lang="de-CH" sz="1800" dirty="0" smtClean="0"/>
                        <a:t> of </a:t>
                      </a:r>
                      <a:r>
                        <a:rPr lang="de-CH" sz="1800" dirty="0" err="1" smtClean="0"/>
                        <a:t>behaviour</a:t>
                      </a:r>
                      <a:r>
                        <a:rPr lang="de-CH" sz="18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currently implemented for </a:t>
                      </a:r>
                      <a:r>
                        <a:rPr lang="en-US" baseline="0" dirty="0" smtClean="0"/>
                        <a:t>models in SPM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lvl="1" indent="0"/>
                      <a:r>
                        <a:rPr lang="de-CH" sz="1800" dirty="0" err="1" smtClean="0"/>
                        <a:t>can</a:t>
                      </a:r>
                      <a:r>
                        <a:rPr lang="de-CH" sz="1800" dirty="0" smtClean="0"/>
                        <a:t> deal </a:t>
                      </a:r>
                      <a:r>
                        <a:rPr lang="de-CH" sz="1800" dirty="0" err="1" smtClean="0"/>
                        <a:t>with</a:t>
                      </a:r>
                      <a:r>
                        <a:rPr lang="de-CH" sz="1800" dirty="0" smtClean="0"/>
                        <a:t> non-</a:t>
                      </a:r>
                      <a:r>
                        <a:rPr lang="de-CH" sz="1800" dirty="0" err="1" smtClean="0"/>
                        <a:t>nested</a:t>
                      </a:r>
                      <a:r>
                        <a:rPr lang="de-CH" sz="1800" dirty="0" smtClean="0"/>
                        <a:t> </a:t>
                      </a:r>
                      <a:r>
                        <a:rPr lang="de-CH" sz="1800" dirty="0" err="1" smtClean="0"/>
                        <a:t>models</a:t>
                      </a:r>
                      <a:r>
                        <a:rPr lang="de-CH" sz="1800" dirty="0" smtClean="0"/>
                        <a:t> (</a:t>
                      </a:r>
                      <a:r>
                        <a:rPr lang="de-CH" sz="1800" dirty="0" err="1" smtClean="0"/>
                        <a:t>structurally</a:t>
                      </a:r>
                      <a:r>
                        <a:rPr lang="de-CH" sz="1800" dirty="0" smtClean="0"/>
                        <a:t> different </a:t>
                      </a:r>
                      <a:r>
                        <a:rPr lang="de-CH" sz="1800" dirty="0" err="1" smtClean="0"/>
                        <a:t>likelihoods</a:t>
                      </a:r>
                      <a:r>
                        <a:rPr lang="de-CH" sz="18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restricted</a:t>
                      </a:r>
                      <a:r>
                        <a:rPr lang="en-US" baseline="0" dirty="0" smtClean="0"/>
                        <a:t> to nested models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lvl="1" indent="0"/>
                      <a:r>
                        <a:rPr lang="de-CH" sz="1800" dirty="0" err="1" smtClean="0"/>
                        <a:t>pre-defined</a:t>
                      </a:r>
                      <a:r>
                        <a:rPr lang="de-CH" sz="1800" dirty="0" smtClean="0"/>
                        <a:t> </a:t>
                      </a:r>
                      <a:r>
                        <a:rPr lang="de-CH" sz="1800" dirty="0" err="1" smtClean="0"/>
                        <a:t>model</a:t>
                      </a:r>
                      <a:r>
                        <a:rPr lang="de-CH" sz="1800" dirty="0" smtClean="0"/>
                        <a:t> </a:t>
                      </a:r>
                      <a:r>
                        <a:rPr lang="de-CH" sz="1800" dirty="0" err="1" smtClean="0"/>
                        <a:t>space</a:t>
                      </a:r>
                      <a:endParaRPr lang="de-CH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exhaustive comparison of all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sub</a:t>
                      </a:r>
                      <a:r>
                        <a:rPr lang="en-US" dirty="0" err="1" smtClean="0"/>
                        <a:t>models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nested within </a:t>
                      </a:r>
                      <a:r>
                        <a:rPr lang="en-US" dirty="0" smtClean="0"/>
                        <a:t>a full model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lvl="1" indent="0"/>
                      <a:r>
                        <a:rPr lang="de-CH" sz="1800" dirty="0" err="1" smtClean="0"/>
                        <a:t>fully</a:t>
                      </a:r>
                      <a:r>
                        <a:rPr lang="de-CH" sz="1800" dirty="0" smtClean="0"/>
                        <a:t> </a:t>
                      </a:r>
                      <a:r>
                        <a:rPr lang="de-CH" sz="1800" dirty="0" err="1" smtClean="0"/>
                        <a:t>Bayesian</a:t>
                      </a:r>
                      <a:r>
                        <a:rPr lang="de-CH" sz="1800" dirty="0" smtClean="0"/>
                        <a:t> </a:t>
                      </a:r>
                      <a:r>
                        <a:rPr lang="de-CH" sz="1800" dirty="0" err="1" smtClean="0"/>
                        <a:t>approach</a:t>
                      </a:r>
                      <a:r>
                        <a:rPr lang="de-CH" sz="1800" dirty="0" smtClean="0"/>
                        <a:t> </a:t>
                      </a:r>
                      <a:br>
                        <a:rPr lang="de-CH" sz="1800" dirty="0" smtClean="0"/>
                      </a:br>
                      <a:r>
                        <a:rPr lang="de-CH" sz="1800" dirty="0" smtClean="0"/>
                        <a:t>(flat </a:t>
                      </a:r>
                      <a:r>
                        <a:rPr lang="de-CH" sz="1800" dirty="0" err="1" smtClean="0"/>
                        <a:t>Dirichlet</a:t>
                      </a:r>
                      <a:r>
                        <a:rPr lang="de-CH" sz="1800" baseline="0" dirty="0" smtClean="0"/>
                        <a:t> </a:t>
                      </a:r>
                      <a:r>
                        <a:rPr lang="de-CH" sz="1800" dirty="0" err="1" smtClean="0"/>
                        <a:t>prior</a:t>
                      </a:r>
                      <a:r>
                        <a:rPr lang="de-CH" sz="1800" baseline="0" dirty="0" smtClean="0"/>
                        <a:t> on </a:t>
                      </a:r>
                      <a:r>
                        <a:rPr lang="de-CH" sz="1800" baseline="0" dirty="0" err="1" smtClean="0"/>
                        <a:t>model</a:t>
                      </a:r>
                      <a:r>
                        <a:rPr lang="de-CH" sz="1800" baseline="0" dirty="0" smtClean="0"/>
                        <a:t> </a:t>
                      </a:r>
                      <a:r>
                        <a:rPr lang="de-CH" sz="1800" baseline="0" dirty="0" err="1" smtClean="0"/>
                        <a:t>frequency</a:t>
                      </a:r>
                      <a:r>
                        <a:rPr lang="de-CH" sz="1800" baseline="0" dirty="0" smtClean="0"/>
                        <a:t>, </a:t>
                      </a:r>
                      <a:r>
                        <a:rPr lang="de-CH" sz="1800" baseline="0" dirty="0" err="1" smtClean="0"/>
                        <a:t>informed</a:t>
                      </a:r>
                      <a:r>
                        <a:rPr lang="de-CH" sz="1800" baseline="0" dirty="0" smtClean="0"/>
                        <a:t> </a:t>
                      </a:r>
                      <a:r>
                        <a:rPr lang="de-CH" sz="1800" baseline="0" dirty="0" err="1" smtClean="0"/>
                        <a:t>priors</a:t>
                      </a:r>
                      <a:r>
                        <a:rPr lang="de-CH" sz="1800" baseline="0" dirty="0" smtClean="0"/>
                        <a:t> on </a:t>
                      </a:r>
                      <a:r>
                        <a:rPr lang="de-CH" sz="1800" baseline="0" dirty="0" err="1" smtClean="0"/>
                        <a:t>model</a:t>
                      </a:r>
                      <a:r>
                        <a:rPr lang="de-CH" sz="1800" baseline="0" dirty="0" smtClean="0"/>
                        <a:t> </a:t>
                      </a:r>
                      <a:r>
                        <a:rPr lang="de-CH" sz="1800" baseline="0" dirty="0" err="1" smtClean="0"/>
                        <a:t>parameters</a:t>
                      </a:r>
                      <a:r>
                        <a:rPr lang="de-CH" sz="1800" baseline="0" dirty="0" smtClean="0"/>
                        <a:t>)</a:t>
                      </a:r>
                      <a:endParaRPr lang="de-CH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empirical Bayesian approach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(informed prior on between-subject variability</a:t>
                      </a:r>
                      <a:r>
                        <a:rPr lang="de-CH" sz="1800" baseline="0" dirty="0" smtClean="0"/>
                        <a:t>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lvl="1" indent="0"/>
                      <a:r>
                        <a:rPr lang="de-CH" sz="1800" dirty="0" smtClean="0"/>
                        <a:t>VB </a:t>
                      </a:r>
                      <a:r>
                        <a:rPr lang="de-CH" sz="1800" dirty="0" err="1" smtClean="0"/>
                        <a:t>or</a:t>
                      </a:r>
                      <a:r>
                        <a:rPr lang="de-CH" sz="1800" dirty="0" smtClean="0"/>
                        <a:t> MCMC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VB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lvl="1" indent="0"/>
                      <a:r>
                        <a:rPr lang="de-CH" sz="1800" dirty="0" err="1" smtClean="0"/>
                        <a:t>usually</a:t>
                      </a:r>
                      <a:r>
                        <a:rPr lang="de-CH" sz="1800" dirty="0" smtClean="0"/>
                        <a:t> </a:t>
                      </a:r>
                      <a:r>
                        <a:rPr lang="de-CH" sz="1800" dirty="0" err="1" smtClean="0"/>
                        <a:t>slow</a:t>
                      </a:r>
                      <a:r>
                        <a:rPr lang="de-CH" sz="1800" baseline="0" dirty="0" smtClean="0"/>
                        <a:t> at 1st </a:t>
                      </a:r>
                      <a:r>
                        <a:rPr lang="de-CH" sz="1800" baseline="0" dirty="0" err="1" smtClean="0"/>
                        <a:t>level</a:t>
                      </a:r>
                      <a:r>
                        <a:rPr lang="de-CH" sz="1800" baseline="0" dirty="0" smtClean="0"/>
                        <a:t>, fast at 2nd </a:t>
                      </a:r>
                      <a:r>
                        <a:rPr lang="de-CH" sz="1800" baseline="0" dirty="0" err="1" smtClean="0"/>
                        <a:t>level</a:t>
                      </a:r>
                      <a:endParaRPr lang="de-CH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fast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126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769938" y="446088"/>
            <a:ext cx="874395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de-DE" sz="3200">
                <a:solidFill>
                  <a:srgbClr val="000000"/>
                </a:solidFill>
                <a:latin typeface="Arial Unicode MS" pitchFamily="34" charset="-128"/>
              </a:rPr>
              <a:t>Overview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822325" y="1781175"/>
            <a:ext cx="9136063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>
                <a:solidFill>
                  <a:srgbClr val="000000"/>
                </a:solidFill>
                <a:latin typeface="Arial Unicode MS" pitchFamily="34" charset="-128"/>
              </a:rPr>
              <a:t>DCM: </a:t>
            </a:r>
            <a:r>
              <a:rPr lang="de-DE" sz="2400" b="0" dirty="0" err="1">
                <a:solidFill>
                  <a:srgbClr val="000000"/>
                </a:solidFill>
                <a:latin typeface="Arial Unicode MS" pitchFamily="34" charset="-128"/>
              </a:rPr>
              <a:t>basic</a:t>
            </a:r>
            <a:r>
              <a:rPr lang="de-DE" sz="2400" b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DE" sz="2400" b="0" dirty="0" err="1">
                <a:solidFill>
                  <a:srgbClr val="000000"/>
                </a:solidFill>
                <a:latin typeface="Arial Unicode MS" pitchFamily="34" charset="-128"/>
              </a:rPr>
              <a:t>concepts</a:t>
            </a:r>
            <a:endParaRPr lang="de-DE" sz="2400" b="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>
                <a:solidFill>
                  <a:srgbClr val="000000"/>
                </a:solidFill>
                <a:latin typeface="Arial Unicode MS" pitchFamily="34" charset="-128"/>
              </a:rPr>
              <a:t>Evolution </a:t>
            </a:r>
            <a:r>
              <a:rPr lang="de-DE" sz="2400" b="0" dirty="0" err="1">
                <a:solidFill>
                  <a:srgbClr val="000000"/>
                </a:solidFill>
                <a:latin typeface="Arial Unicode MS" pitchFamily="34" charset="-128"/>
              </a:rPr>
              <a:t>of</a:t>
            </a:r>
            <a:r>
              <a:rPr lang="de-DE" sz="2400" b="0" dirty="0">
                <a:solidFill>
                  <a:srgbClr val="000000"/>
                </a:solidFill>
                <a:latin typeface="Arial Unicode MS" pitchFamily="34" charset="-128"/>
              </a:rPr>
              <a:t> DCM </a:t>
            </a:r>
            <a:r>
              <a:rPr lang="de-DE" sz="2400" b="0" dirty="0" err="1">
                <a:solidFill>
                  <a:srgbClr val="000000"/>
                </a:solidFill>
                <a:latin typeface="Arial Unicode MS" pitchFamily="34" charset="-128"/>
              </a:rPr>
              <a:t>for</a:t>
            </a:r>
            <a:r>
              <a:rPr lang="de-DE" sz="2400" b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DE" sz="2400" b="0" dirty="0" err="1">
                <a:solidFill>
                  <a:srgbClr val="000000"/>
                </a:solidFill>
                <a:latin typeface="Arial Unicode MS" pitchFamily="34" charset="-128"/>
              </a:rPr>
              <a:t>fMRI</a:t>
            </a:r>
            <a:endParaRPr lang="de-DE" sz="2400" b="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 err="1">
                <a:solidFill>
                  <a:srgbClr val="000000"/>
                </a:solidFill>
                <a:latin typeface="Arial Unicode MS" pitchFamily="34" charset="-128"/>
              </a:rPr>
              <a:t>Bayesian</a:t>
            </a:r>
            <a:r>
              <a:rPr lang="de-DE" sz="2400" b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DE" sz="2400" b="0" dirty="0" err="1">
                <a:solidFill>
                  <a:srgbClr val="000000"/>
                </a:solidFill>
                <a:latin typeface="Arial Unicode MS" pitchFamily="34" charset="-128"/>
              </a:rPr>
              <a:t>model</a:t>
            </a:r>
            <a:r>
              <a:rPr lang="de-DE" sz="2400" b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DE" sz="2400" b="0" dirty="0" err="1">
                <a:solidFill>
                  <a:srgbClr val="000000"/>
                </a:solidFill>
                <a:latin typeface="Arial Unicode MS" pitchFamily="34" charset="-128"/>
              </a:rPr>
              <a:t>selection</a:t>
            </a:r>
            <a:r>
              <a:rPr lang="de-DE" sz="2400" b="0" dirty="0">
                <a:solidFill>
                  <a:srgbClr val="000000"/>
                </a:solidFill>
                <a:latin typeface="Arial Unicode MS" pitchFamily="34" charset="-128"/>
              </a:rPr>
              <a:t> (BMS) </a:t>
            </a: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Translational</a:t>
            </a: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DE" sz="2400" b="0" dirty="0">
                <a:solidFill>
                  <a:srgbClr val="000000"/>
                </a:solidFill>
                <a:latin typeface="Arial Unicode MS" pitchFamily="34" charset="-128"/>
              </a:rPr>
              <a:t>Neuromodeling</a:t>
            </a: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738188" y="3897635"/>
            <a:ext cx="9001125" cy="557212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1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6646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50"/>
          <a:stretch/>
        </p:blipFill>
        <p:spPr bwMode="auto">
          <a:xfrm>
            <a:off x="8856000" y="2645522"/>
            <a:ext cx="722819" cy="59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103" y="4385877"/>
            <a:ext cx="720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286" y="3285550"/>
            <a:ext cx="720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00616" name="Text Box 8"/>
          <p:cNvSpPr txBox="1">
            <a:spLocks noChangeArrowheads="1"/>
          </p:cNvSpPr>
          <p:nvPr/>
        </p:nvSpPr>
        <p:spPr bwMode="auto">
          <a:xfrm>
            <a:off x="592137" y="5830888"/>
            <a:ext cx="340836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Application to brain activity and behaviour of individual patients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2500626" name="Rectangle 18"/>
          <p:cNvSpPr>
            <a:spLocks noChangeArrowheads="1"/>
          </p:cNvSpPr>
          <p:nvPr/>
        </p:nvSpPr>
        <p:spPr bwMode="auto">
          <a:xfrm>
            <a:off x="498474" y="384176"/>
            <a:ext cx="359774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Computational assays:</a:t>
            </a:r>
          </a:p>
          <a:p>
            <a:r>
              <a:rPr lang="en-GB" sz="1600" dirty="0" smtClean="0">
                <a:solidFill>
                  <a:srgbClr val="000000"/>
                </a:solidFill>
              </a:rPr>
              <a:t>Models of disease mechanisms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500627" name="Text Box 19"/>
          <p:cNvSpPr txBox="1">
            <a:spLocks noChangeArrowheads="1"/>
          </p:cNvSpPr>
          <p:nvPr/>
        </p:nvSpPr>
        <p:spPr bwMode="auto">
          <a:xfrm>
            <a:off x="158750" y="325438"/>
            <a:ext cx="4556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sym typeface="Wingdings" pitchFamily="2" charset="2"/>
              </a:rPr>
              <a:t></a:t>
            </a:r>
          </a:p>
        </p:txBody>
      </p:sp>
      <p:cxnSp>
        <p:nvCxnSpPr>
          <p:cNvPr id="2500639" name="AutoShape 31"/>
          <p:cNvCxnSpPr>
            <a:cxnSpLocks noChangeShapeType="1"/>
            <a:stCxn id="11973634" idx="2"/>
          </p:cNvCxnSpPr>
          <p:nvPr/>
        </p:nvCxnSpPr>
        <p:spPr bwMode="auto">
          <a:xfrm rot="16200000" flipH="1">
            <a:off x="789591" y="3742906"/>
            <a:ext cx="1225191" cy="115926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ffectLst/>
        </p:spPr>
      </p:cxnSp>
      <p:sp>
        <p:nvSpPr>
          <p:cNvPr id="2500640" name="Text Box 32"/>
          <p:cNvSpPr txBox="1">
            <a:spLocks noChangeArrowheads="1"/>
          </p:cNvSpPr>
          <p:nvPr/>
        </p:nvSpPr>
        <p:spPr bwMode="auto">
          <a:xfrm>
            <a:off x="222250" y="5776913"/>
            <a:ext cx="4556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sym typeface="Wingdings" pitchFamily="2" charset="2"/>
              </a:rPr>
              <a:t></a:t>
            </a:r>
          </a:p>
        </p:txBody>
      </p:sp>
      <p:sp>
        <p:nvSpPr>
          <p:cNvPr id="2500653" name="Text Box 45"/>
          <p:cNvSpPr txBox="1">
            <a:spLocks noChangeArrowheads="1"/>
          </p:cNvSpPr>
          <p:nvPr/>
        </p:nvSpPr>
        <p:spPr bwMode="auto">
          <a:xfrm>
            <a:off x="4062912" y="2882225"/>
            <a:ext cx="364175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Detecting physiological subgroups </a:t>
            </a:r>
            <a:br>
              <a:rPr lang="en-GB" sz="1600" dirty="0" smtClean="0">
                <a:solidFill>
                  <a:srgbClr val="000000"/>
                </a:solidFill>
              </a:rPr>
            </a:br>
            <a:r>
              <a:rPr lang="en-GB" sz="1600" dirty="0" smtClean="0">
                <a:solidFill>
                  <a:srgbClr val="000000"/>
                </a:solidFill>
              </a:rPr>
              <a:t>(based on inferred mechanisms)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2500654" name="Text Box 46"/>
          <p:cNvSpPr txBox="1">
            <a:spLocks noChangeArrowheads="1"/>
          </p:cNvSpPr>
          <p:nvPr/>
        </p:nvSpPr>
        <p:spPr bwMode="auto">
          <a:xfrm>
            <a:off x="3686676" y="2825075"/>
            <a:ext cx="3762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>
                <a:solidFill>
                  <a:srgbClr val="000000"/>
                </a:solidFill>
                <a:latin typeface="Arial Unicode MS" pitchFamily="34" charset="-128"/>
                <a:sym typeface="Wingdings" pitchFamily="2" charset="2"/>
              </a:rPr>
              <a:t></a:t>
            </a:r>
          </a:p>
        </p:txBody>
      </p:sp>
      <p:sp>
        <p:nvSpPr>
          <p:cNvPr id="2500655" name="Rectangle 47"/>
          <p:cNvSpPr>
            <a:spLocks noChangeArrowheads="1"/>
          </p:cNvSpPr>
          <p:nvPr/>
        </p:nvSpPr>
        <p:spPr bwMode="auto">
          <a:xfrm>
            <a:off x="2700828" y="385763"/>
            <a:ext cx="726281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Translational </a:t>
            </a:r>
            <a:r>
              <a:rPr lang="en-GB" sz="2800" dirty="0" err="1" smtClean="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Neuromodeling</a:t>
            </a:r>
            <a:endParaRPr lang="en-US" sz="2800" dirty="0">
              <a:solidFill>
                <a:srgbClr val="000000"/>
              </a:solidFill>
              <a:latin typeface="Arial Unicode MS" pitchFamily="34" charset="-128"/>
              <a:cs typeface="Arial" charset="0"/>
            </a:endParaRPr>
          </a:p>
        </p:txBody>
      </p:sp>
      <p:cxnSp>
        <p:nvCxnSpPr>
          <p:cNvPr id="8" name="Curved Connector 7"/>
          <p:cNvCxnSpPr>
            <a:stCxn id="64" idx="3"/>
          </p:cNvCxnSpPr>
          <p:nvPr/>
        </p:nvCxnSpPr>
        <p:spPr bwMode="auto">
          <a:xfrm flipV="1">
            <a:off x="8255286" y="3246913"/>
            <a:ext cx="955711" cy="398637"/>
          </a:xfrm>
          <a:prstGeom prst="curvedConnector2">
            <a:avLst/>
          </a:prstGeom>
          <a:solidFill>
            <a:srgbClr val="C0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Curved Connector 53"/>
          <p:cNvCxnSpPr>
            <a:stCxn id="66" idx="3"/>
          </p:cNvCxnSpPr>
          <p:nvPr/>
        </p:nvCxnSpPr>
        <p:spPr bwMode="auto">
          <a:xfrm flipV="1">
            <a:off x="8262103" y="4248421"/>
            <a:ext cx="947255" cy="497456"/>
          </a:xfrm>
          <a:prstGeom prst="curvedConnector2">
            <a:avLst/>
          </a:prstGeom>
          <a:solidFill>
            <a:srgbClr val="C0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Curved Connector 57"/>
          <p:cNvCxnSpPr>
            <a:stCxn id="65" idx="3"/>
          </p:cNvCxnSpPr>
          <p:nvPr/>
        </p:nvCxnSpPr>
        <p:spPr bwMode="auto">
          <a:xfrm flipV="1">
            <a:off x="8255286" y="5326131"/>
            <a:ext cx="955337" cy="504757"/>
          </a:xfrm>
          <a:prstGeom prst="curvedConnector2">
            <a:avLst/>
          </a:prstGeom>
          <a:solidFill>
            <a:srgbClr val="C0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1" name="Text Box 45"/>
          <p:cNvSpPr txBox="1">
            <a:spLocks noChangeArrowheads="1"/>
          </p:cNvSpPr>
          <p:nvPr/>
        </p:nvSpPr>
        <p:spPr bwMode="auto">
          <a:xfrm>
            <a:off x="6998241" y="2119959"/>
            <a:ext cx="336708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Individual treatment prediction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62" name="Text Box 46"/>
          <p:cNvSpPr txBox="1">
            <a:spLocks noChangeArrowheads="1"/>
          </p:cNvSpPr>
          <p:nvPr/>
        </p:nvSpPr>
        <p:spPr bwMode="auto">
          <a:xfrm>
            <a:off x="6622004" y="2062809"/>
            <a:ext cx="3762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smtClean="0">
                <a:solidFill>
                  <a:srgbClr val="000000"/>
                </a:solidFill>
                <a:latin typeface="Arial Unicode MS" pitchFamily="34" charset="-128"/>
                <a:sym typeface="Wingdings"/>
              </a:rPr>
              <a:t></a:t>
            </a:r>
            <a:endParaRPr lang="en-US" sz="2400" b="0" dirty="0">
              <a:solidFill>
                <a:srgbClr val="000000"/>
              </a:solidFill>
              <a:latin typeface="Arial Unicode MS" pitchFamily="34" charset="-128"/>
              <a:sym typeface="Wingdings" pitchFamily="2" charset="2"/>
            </a:endParaRPr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286" y="5470888"/>
            <a:ext cx="720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5190725" y="5724280"/>
            <a:ext cx="190308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40808"/>
                </a:solidFill>
                <a:sym typeface="Symbol"/>
              </a:rPr>
              <a:t> disease mechanism A</a:t>
            </a:r>
          </a:p>
          <a:p>
            <a:r>
              <a:rPr lang="en-US" sz="1200" dirty="0" smtClean="0">
                <a:solidFill>
                  <a:srgbClr val="02B017"/>
                </a:solidFill>
                <a:sym typeface="Symbol"/>
              </a:rPr>
              <a:t> disease </a:t>
            </a:r>
            <a:r>
              <a:rPr lang="en-US" sz="1200" dirty="0">
                <a:solidFill>
                  <a:srgbClr val="02B017"/>
                </a:solidFill>
                <a:sym typeface="Symbol"/>
              </a:rPr>
              <a:t>mechanism </a:t>
            </a:r>
            <a:r>
              <a:rPr lang="en-US" sz="1200" dirty="0" smtClean="0">
                <a:solidFill>
                  <a:srgbClr val="02B017"/>
                </a:solidFill>
                <a:sym typeface="Symbol"/>
              </a:rPr>
              <a:t>B</a:t>
            </a:r>
          </a:p>
          <a:p>
            <a:r>
              <a:rPr lang="en-US" sz="1200" dirty="0" smtClean="0">
                <a:solidFill>
                  <a:srgbClr val="0099CC"/>
                </a:solidFill>
                <a:sym typeface="Symbol"/>
              </a:rPr>
              <a:t> </a:t>
            </a:r>
            <a:r>
              <a:rPr lang="en-US" sz="1200" dirty="0">
                <a:solidFill>
                  <a:srgbClr val="0099CC"/>
                </a:solidFill>
                <a:sym typeface="Symbol"/>
              </a:rPr>
              <a:t>disease mechanism C</a:t>
            </a:r>
          </a:p>
        </p:txBody>
      </p:sp>
      <p:pic>
        <p:nvPicPr>
          <p:cNvPr id="1197363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8" y="1298428"/>
            <a:ext cx="1920730" cy="188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237810" y="1302999"/>
          <a:ext cx="1193655" cy="396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92" name="Equation" r:id="rId9" imgW="1180800" imgH="393480" progId="Equation.DSMT4">
                  <p:embed/>
                </p:oleObj>
              </mc:Choice>
              <mc:Fallback>
                <p:oleObj name="Equation" r:id="rId9" imgW="1180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7810" y="1302999"/>
                        <a:ext cx="1193655" cy="396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175" y="5017353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" name="Picture 3"/>
          <p:cNvPicPr>
            <a:picLocks noChangeAspect="1" noChangeArrowheads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278" y="4990652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" name="Picture 109"/>
          <p:cNvPicPr>
            <a:picLocks noChangeAspect="1" noChangeArrowheads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405" y="5255131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" name="Picture 3"/>
          <p:cNvPicPr>
            <a:picLocks noChangeAspect="1" noChangeArrowheads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33" y="4718930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" name="Picture 3"/>
          <p:cNvPicPr>
            <a:picLocks noChangeAspect="1" noChangeArrowheads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421" y="5040652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078" y="4779332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37" y="4878251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038" y="4501072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" name="Picture 2"/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37" y="5356377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" name="Picture 3"/>
          <p:cNvPicPr>
            <a:picLocks noChangeAspect="1" noChangeArrowheads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31" y="4542857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" name="Picture 3"/>
          <p:cNvPicPr>
            <a:picLocks noChangeAspect="1" noChangeArrowheads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893" y="4616690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" name="Picture 3"/>
          <p:cNvPicPr>
            <a:picLocks noChangeAspect="1" noChangeArrowheads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274" y="4928649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" name="Picture 3"/>
          <p:cNvPicPr>
            <a:picLocks noChangeAspect="1" noChangeArrowheads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237" y="4802190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" name="Picture 2"/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455" y="5083230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" name="Picture 2"/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712" y="4903330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" name="Picture 2"/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740" y="4178907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" name="Picture 3"/>
          <p:cNvPicPr>
            <a:picLocks noChangeAspect="1" noChangeArrowheads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636" y="4773315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" name="Picture 3"/>
          <p:cNvPicPr>
            <a:picLocks noChangeAspect="1" noChangeArrowheads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45" y="4225107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" name="Picture 3"/>
          <p:cNvPicPr>
            <a:picLocks noChangeAspect="1" noChangeArrowheads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400" y="3934096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" name="Picture 3"/>
          <p:cNvPicPr>
            <a:picLocks noChangeAspect="1" noChangeArrowheads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986" y="4154581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" name="Picture 2"/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427" y="4887905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" name="Picture 2"/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12" y="4208185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" name="Picture 2"/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47" y="5109328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" name="Picture 2"/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340" y="3903996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9" name="Picture 3"/>
          <p:cNvPicPr>
            <a:picLocks noChangeAspect="1" noChangeArrowheads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065" y="4502265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0" name="Picture 3"/>
          <p:cNvPicPr>
            <a:picLocks noChangeAspect="1" noChangeArrowheads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703" y="5105105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1" name="Picture 3"/>
          <p:cNvPicPr>
            <a:picLocks noChangeAspect="1" noChangeArrowheads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046" y="5210382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" name="Picture 2"/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242" y="5332020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" name="Picture 2"/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71" y="4457711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" name="Picture 2"/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13" y="5337327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" name="Picture 2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446" y="4921352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" name="Picture 3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549" y="4894651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" name="Picture 159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676" y="5159130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" name="Picture 3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404" y="4622929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692" y="4944651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" name="Picture 2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349" y="4683331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" name="Picture 2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708" y="4782250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" name="Picture 2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309" y="4405071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" name="Picture 2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708" y="5260376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" name="Picture 3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02" y="4446856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" name="Picture 3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64" y="4520689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" name="Picture 3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45" y="4832648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" name="Picture 3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508" y="4706189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" name="Picture 2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26" y="4987229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" name="Picture 2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983" y="4807329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" name="Picture 2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011" y="4082906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" name="Picture 3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907" y="4677314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" name="Picture 3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016" y="4129106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7" name="Picture 3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671" y="3838095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" name="Picture 3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257" y="4058580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9" name="Picture 2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698" y="4791904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0" name="Picture 2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183" y="4112184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1" name="Picture 2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18" y="5013327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2" name="Picture 2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611" y="3807995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3" name="Picture 3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336" y="4406264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" name="Picture 3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974" y="5009104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5" name="Picture 3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317" y="5114381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7" name="Picture 2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513" y="5236019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" name="Picture 2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342" y="4361710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" name="Picture 2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784" y="5241326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" name="Oval 189"/>
          <p:cNvSpPr/>
          <p:nvPr/>
        </p:nvSpPr>
        <p:spPr bwMode="auto">
          <a:xfrm rot="1756902">
            <a:off x="5362212" y="4608170"/>
            <a:ext cx="1200879" cy="913665"/>
          </a:xfrm>
          <a:prstGeom prst="ellipse">
            <a:avLst/>
          </a:prstGeom>
          <a:noFill/>
          <a:ln w="9525" cap="flat" cmpd="sng" algn="ctr">
            <a:solidFill>
              <a:srgbClr val="0099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CH" smtClean="0">
              <a:solidFill>
                <a:srgbClr val="000000"/>
              </a:solidFill>
            </a:endParaRPr>
          </a:p>
        </p:txBody>
      </p:sp>
      <p:sp>
        <p:nvSpPr>
          <p:cNvPr id="191" name="Oval 190"/>
          <p:cNvSpPr/>
          <p:nvPr/>
        </p:nvSpPr>
        <p:spPr bwMode="auto">
          <a:xfrm rot="3370662">
            <a:off x="4890430" y="3812158"/>
            <a:ext cx="1236040" cy="913665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CH" smtClean="0">
              <a:solidFill>
                <a:srgbClr val="000000"/>
              </a:solidFill>
            </a:endParaRPr>
          </a:p>
        </p:txBody>
      </p:sp>
      <p:pic>
        <p:nvPicPr>
          <p:cNvPr id="192" name="Picture 5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50"/>
          <a:stretch/>
        </p:blipFill>
        <p:spPr bwMode="auto">
          <a:xfrm>
            <a:off x="8854981" y="3636749"/>
            <a:ext cx="722819" cy="59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" name="Oval 192"/>
          <p:cNvSpPr/>
          <p:nvPr/>
        </p:nvSpPr>
        <p:spPr bwMode="auto">
          <a:xfrm rot="3370662">
            <a:off x="4299032" y="4505692"/>
            <a:ext cx="1376551" cy="913665"/>
          </a:xfrm>
          <a:prstGeom prst="ellips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CH" smtClean="0">
              <a:solidFill>
                <a:srgbClr val="000000"/>
              </a:solidFill>
            </a:endParaRPr>
          </a:p>
        </p:txBody>
      </p:sp>
      <p:pic>
        <p:nvPicPr>
          <p:cNvPr id="194" name="Picture 5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50"/>
          <a:stretch/>
        </p:blipFill>
        <p:spPr bwMode="auto">
          <a:xfrm>
            <a:off x="8856000" y="4711555"/>
            <a:ext cx="722819" cy="59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Rectangle 86"/>
          <p:cNvSpPr/>
          <p:nvPr/>
        </p:nvSpPr>
        <p:spPr>
          <a:xfrm>
            <a:off x="5001578" y="6461759"/>
            <a:ext cx="51435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Stephan et al. 2015, </a:t>
            </a:r>
            <a:r>
              <a:rPr lang="en-US" b="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Neuron</a:t>
            </a:r>
            <a:endParaRPr lang="de-CH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82383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3" descr="lateral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031" y="1934485"/>
            <a:ext cx="2540000" cy="2540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637869" name="Text Box 45"/>
          <p:cNvSpPr txBox="1">
            <a:spLocks noChangeArrowheads="1"/>
          </p:cNvSpPr>
          <p:nvPr/>
        </p:nvSpPr>
        <p:spPr bwMode="auto">
          <a:xfrm>
            <a:off x="1835598" y="1909547"/>
            <a:ext cx="159018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b="0" dirty="0">
                <a:solidFill>
                  <a:srgbClr val="000000"/>
                </a:solidFill>
              </a:rPr>
              <a:t>model structure </a:t>
            </a:r>
            <a:endParaRPr lang="en-GB" sz="2400" b="0" dirty="0" smtClean="0">
              <a:solidFill>
                <a:srgbClr val="000000"/>
              </a:solidFill>
            </a:endParaRPr>
          </a:p>
        </p:txBody>
      </p:sp>
      <p:sp>
        <p:nvSpPr>
          <p:cNvPr id="2637871" name="Rectangle 47"/>
          <p:cNvSpPr>
            <a:spLocks noChangeArrowheads="1"/>
          </p:cNvSpPr>
          <p:nvPr/>
        </p:nvSpPr>
        <p:spPr bwMode="auto">
          <a:xfrm>
            <a:off x="707201" y="533243"/>
            <a:ext cx="850009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Model-based </a:t>
            </a: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predictions for single patients</a:t>
            </a:r>
            <a:endParaRPr lang="en-US" sz="28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9" name="Text Box 45"/>
          <p:cNvSpPr txBox="1">
            <a:spLocks noChangeArrowheads="1"/>
          </p:cNvSpPr>
          <p:nvPr/>
        </p:nvSpPr>
        <p:spPr bwMode="auto">
          <a:xfrm>
            <a:off x="1871885" y="5085902"/>
            <a:ext cx="33670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b="0" dirty="0" smtClean="0">
                <a:solidFill>
                  <a:srgbClr val="000000"/>
                </a:solidFill>
              </a:rPr>
              <a:t>parameter </a:t>
            </a:r>
            <a:r>
              <a:rPr lang="en-GB" sz="2400" b="0" dirty="0">
                <a:solidFill>
                  <a:srgbClr val="000000"/>
                </a:solidFill>
              </a:rPr>
              <a:t>estimates</a:t>
            </a:r>
          </a:p>
        </p:txBody>
      </p:sp>
      <p:pic>
        <p:nvPicPr>
          <p:cNvPr id="41" name="Picture 3" descr="D:\Documents\Studies\Mbfc\Figures\figSeparability.tif"/>
          <p:cNvPicPr>
            <a:picLocks noChangeAspect="1" noChangeArrowheads="1"/>
          </p:cNvPicPr>
          <p:nvPr/>
        </p:nvPicPr>
        <p:blipFill>
          <a:blip r:embed="rId4" cstate="print"/>
          <a:srcRect l="16074" t="14456" r="56509" b="18813"/>
          <a:stretch>
            <a:fillRect/>
          </a:stretch>
        </p:blipFill>
        <p:spPr bwMode="auto">
          <a:xfrm>
            <a:off x="6270170" y="4603077"/>
            <a:ext cx="2380329" cy="1930910"/>
          </a:xfrm>
          <a:prstGeom prst="rect">
            <a:avLst/>
          </a:prstGeom>
          <a:noFill/>
        </p:spPr>
      </p:pic>
      <p:sp>
        <p:nvSpPr>
          <p:cNvPr id="43" name="Right Arrow 42"/>
          <p:cNvSpPr/>
          <p:nvPr/>
        </p:nvSpPr>
        <p:spPr bwMode="auto">
          <a:xfrm>
            <a:off x="791033" y="5643941"/>
            <a:ext cx="899886" cy="272381"/>
          </a:xfrm>
          <a:prstGeom prst="rightArrow">
            <a:avLst/>
          </a:prstGeom>
          <a:solidFill>
            <a:srgbClr val="00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smtClean="0">
              <a:solidFill>
                <a:srgbClr val="000000"/>
              </a:solidFill>
            </a:endParaRPr>
          </a:p>
        </p:txBody>
      </p:sp>
      <p:sp>
        <p:nvSpPr>
          <p:cNvPr id="90" name="Oval 4"/>
          <p:cNvSpPr>
            <a:spLocks noChangeArrowheads="1"/>
          </p:cNvSpPr>
          <p:nvPr/>
        </p:nvSpPr>
        <p:spPr bwMode="auto">
          <a:xfrm>
            <a:off x="3869069" y="2613909"/>
            <a:ext cx="217488" cy="215900"/>
          </a:xfrm>
          <a:prstGeom prst="ellipse">
            <a:avLst/>
          </a:prstGeom>
          <a:solidFill>
            <a:schemeClr val="tx1"/>
          </a:solidFill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1" name="Oval 5"/>
          <p:cNvSpPr>
            <a:spLocks noChangeArrowheads="1"/>
          </p:cNvSpPr>
          <p:nvPr/>
        </p:nvSpPr>
        <p:spPr bwMode="auto">
          <a:xfrm>
            <a:off x="5455565" y="2546219"/>
            <a:ext cx="217488" cy="215900"/>
          </a:xfrm>
          <a:prstGeom prst="ellipse">
            <a:avLst/>
          </a:prstGeom>
          <a:solidFill>
            <a:schemeClr val="tx1"/>
          </a:solidFill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" name="Oval 6"/>
          <p:cNvSpPr>
            <a:spLocks noChangeArrowheads="1"/>
          </p:cNvSpPr>
          <p:nvPr/>
        </p:nvSpPr>
        <p:spPr bwMode="auto">
          <a:xfrm>
            <a:off x="4817025" y="3101505"/>
            <a:ext cx="217488" cy="215900"/>
          </a:xfrm>
          <a:prstGeom prst="ellipse">
            <a:avLst/>
          </a:prstGeom>
          <a:solidFill>
            <a:schemeClr val="tx1"/>
          </a:solidFill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93" name="AutoShape 7"/>
          <p:cNvCxnSpPr>
            <a:cxnSpLocks noChangeShapeType="1"/>
            <a:stCxn id="90" idx="4"/>
            <a:endCxn id="92" idx="1"/>
          </p:cNvCxnSpPr>
          <p:nvPr/>
        </p:nvCxnSpPr>
        <p:spPr bwMode="auto">
          <a:xfrm rot="16200000" flipH="1">
            <a:off x="4261687" y="2545935"/>
            <a:ext cx="303314" cy="871062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 type="arrow" w="med" len="med"/>
          </a:ln>
          <a:effectLst/>
        </p:spPr>
      </p:cxnSp>
      <p:cxnSp>
        <p:nvCxnSpPr>
          <p:cNvPr id="94" name="AutoShape 8"/>
          <p:cNvCxnSpPr>
            <a:cxnSpLocks noChangeShapeType="1"/>
            <a:stCxn id="90" idx="6"/>
            <a:endCxn id="91" idx="1"/>
          </p:cNvCxnSpPr>
          <p:nvPr/>
        </p:nvCxnSpPr>
        <p:spPr bwMode="auto">
          <a:xfrm flipV="1">
            <a:off x="4086557" y="2577837"/>
            <a:ext cx="1400858" cy="144022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/>
          </a:ln>
          <a:effectLst/>
        </p:spPr>
      </p:cxnSp>
      <p:cxnSp>
        <p:nvCxnSpPr>
          <p:cNvPr id="95" name="AutoShape 9"/>
          <p:cNvCxnSpPr>
            <a:cxnSpLocks noChangeShapeType="1"/>
            <a:stCxn id="92" idx="6"/>
            <a:endCxn id="91" idx="3"/>
          </p:cNvCxnSpPr>
          <p:nvPr/>
        </p:nvCxnSpPr>
        <p:spPr bwMode="auto">
          <a:xfrm flipV="1">
            <a:off x="5034513" y="2730501"/>
            <a:ext cx="452902" cy="478954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 type="arrow" w="med" len="med"/>
          </a:ln>
          <a:effectLst/>
        </p:spPr>
      </p:cxnSp>
      <p:sp>
        <p:nvSpPr>
          <p:cNvPr id="97" name="Oval 11"/>
          <p:cNvSpPr>
            <a:spLocks noChangeArrowheads="1"/>
          </p:cNvSpPr>
          <p:nvPr/>
        </p:nvSpPr>
        <p:spPr bwMode="auto">
          <a:xfrm>
            <a:off x="4702023" y="3566128"/>
            <a:ext cx="217487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8" name="Oval 12"/>
          <p:cNvSpPr>
            <a:spLocks noChangeArrowheads="1"/>
          </p:cNvSpPr>
          <p:nvPr/>
        </p:nvSpPr>
        <p:spPr bwMode="auto">
          <a:xfrm>
            <a:off x="4325998" y="2805840"/>
            <a:ext cx="217488" cy="2159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9" name="Oval 13"/>
          <p:cNvSpPr>
            <a:spLocks noChangeArrowheads="1"/>
          </p:cNvSpPr>
          <p:nvPr/>
        </p:nvSpPr>
        <p:spPr bwMode="auto">
          <a:xfrm>
            <a:off x="5051276" y="2853675"/>
            <a:ext cx="217487" cy="2159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00" name="AutoShape 14"/>
          <p:cNvCxnSpPr>
            <a:cxnSpLocks noChangeShapeType="1"/>
            <a:stCxn id="97" idx="0"/>
            <a:endCxn id="98" idx="3"/>
          </p:cNvCxnSpPr>
          <p:nvPr/>
        </p:nvCxnSpPr>
        <p:spPr bwMode="auto">
          <a:xfrm rot="16200000" flipV="1">
            <a:off x="4296305" y="3051665"/>
            <a:ext cx="576006" cy="45291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prstDash val="sysDash"/>
            <a:round/>
            <a:headEnd/>
            <a:tailEnd type="oval" w="med" len="med"/>
          </a:ln>
          <a:effectLst/>
        </p:spPr>
      </p:cxnSp>
      <p:sp>
        <p:nvSpPr>
          <p:cNvPr id="114" name="Text Box 31"/>
          <p:cNvSpPr txBox="1">
            <a:spLocks noChangeArrowheads="1"/>
          </p:cNvSpPr>
          <p:nvPr/>
        </p:nvSpPr>
        <p:spPr bwMode="auto">
          <a:xfrm>
            <a:off x="9062681" y="2288576"/>
            <a:ext cx="650875" cy="376237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CH" sz="1800" dirty="0">
                <a:solidFill>
                  <a:srgbClr val="FFFFFF"/>
                </a:solidFill>
              </a:rPr>
              <a:t>DA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46" name="Picture 3" descr="lateral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3771" y="1951975"/>
            <a:ext cx="2540000" cy="2540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47" name="Oval 4"/>
          <p:cNvSpPr>
            <a:spLocks noChangeArrowheads="1"/>
          </p:cNvSpPr>
          <p:nvPr/>
        </p:nvSpPr>
        <p:spPr bwMode="auto">
          <a:xfrm>
            <a:off x="6538837" y="2631399"/>
            <a:ext cx="217488" cy="215900"/>
          </a:xfrm>
          <a:prstGeom prst="ellipse">
            <a:avLst/>
          </a:prstGeom>
          <a:solidFill>
            <a:schemeClr val="tx1"/>
          </a:solidFill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8" name="Oval 5"/>
          <p:cNvSpPr>
            <a:spLocks noChangeArrowheads="1"/>
          </p:cNvSpPr>
          <p:nvPr/>
        </p:nvSpPr>
        <p:spPr bwMode="auto">
          <a:xfrm>
            <a:off x="8096305" y="2563709"/>
            <a:ext cx="217488" cy="215900"/>
          </a:xfrm>
          <a:prstGeom prst="ellipse">
            <a:avLst/>
          </a:prstGeom>
          <a:solidFill>
            <a:schemeClr val="tx1"/>
          </a:solidFill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9" name="Oval 6"/>
          <p:cNvSpPr>
            <a:spLocks noChangeArrowheads="1"/>
          </p:cNvSpPr>
          <p:nvPr/>
        </p:nvSpPr>
        <p:spPr bwMode="auto">
          <a:xfrm>
            <a:off x="7457765" y="3118995"/>
            <a:ext cx="217488" cy="215900"/>
          </a:xfrm>
          <a:prstGeom prst="ellipse">
            <a:avLst/>
          </a:prstGeom>
          <a:solidFill>
            <a:schemeClr val="tx1"/>
          </a:solidFill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50" name="AutoShape 7"/>
          <p:cNvCxnSpPr>
            <a:cxnSpLocks noChangeShapeType="1"/>
            <a:stCxn id="147" idx="4"/>
            <a:endCxn id="149" idx="1"/>
          </p:cNvCxnSpPr>
          <p:nvPr/>
        </p:nvCxnSpPr>
        <p:spPr bwMode="auto">
          <a:xfrm rot="16200000" flipH="1">
            <a:off x="6916941" y="2577939"/>
            <a:ext cx="303314" cy="842034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 type="arrow" w="med" len="med"/>
          </a:ln>
          <a:effectLst/>
        </p:spPr>
      </p:cxnSp>
      <p:cxnSp>
        <p:nvCxnSpPr>
          <p:cNvPr id="151" name="AutoShape 8"/>
          <p:cNvCxnSpPr>
            <a:cxnSpLocks noChangeShapeType="1"/>
            <a:stCxn id="147" idx="6"/>
            <a:endCxn id="148" idx="1"/>
          </p:cNvCxnSpPr>
          <p:nvPr/>
        </p:nvCxnSpPr>
        <p:spPr bwMode="auto">
          <a:xfrm flipV="1">
            <a:off x="6756325" y="2595327"/>
            <a:ext cx="1371830" cy="144022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/>
          </a:ln>
          <a:effectLst/>
        </p:spPr>
      </p:cxnSp>
      <p:cxnSp>
        <p:nvCxnSpPr>
          <p:cNvPr id="152" name="AutoShape 9"/>
          <p:cNvCxnSpPr>
            <a:cxnSpLocks noChangeShapeType="1"/>
            <a:stCxn id="149" idx="6"/>
            <a:endCxn id="148" idx="3"/>
          </p:cNvCxnSpPr>
          <p:nvPr/>
        </p:nvCxnSpPr>
        <p:spPr bwMode="auto">
          <a:xfrm flipV="1">
            <a:off x="7675253" y="2747991"/>
            <a:ext cx="452902" cy="478954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 type="arrow" w="med" len="med"/>
          </a:ln>
          <a:effectLst/>
        </p:spPr>
      </p:cxnSp>
      <p:sp>
        <p:nvSpPr>
          <p:cNvPr id="154" name="Oval 11"/>
          <p:cNvSpPr>
            <a:spLocks noChangeArrowheads="1"/>
          </p:cNvSpPr>
          <p:nvPr/>
        </p:nvSpPr>
        <p:spPr bwMode="auto">
          <a:xfrm>
            <a:off x="7342763" y="3598132"/>
            <a:ext cx="217487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5" name="Oval 12"/>
          <p:cNvSpPr>
            <a:spLocks noChangeArrowheads="1"/>
          </p:cNvSpPr>
          <p:nvPr/>
        </p:nvSpPr>
        <p:spPr bwMode="auto">
          <a:xfrm>
            <a:off x="6966738" y="2784693"/>
            <a:ext cx="217488" cy="2159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6" name="Oval 13"/>
          <p:cNvSpPr>
            <a:spLocks noChangeArrowheads="1"/>
          </p:cNvSpPr>
          <p:nvPr/>
        </p:nvSpPr>
        <p:spPr bwMode="auto">
          <a:xfrm>
            <a:off x="7692016" y="2871165"/>
            <a:ext cx="217487" cy="2159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61" name="AutoShape 14"/>
          <p:cNvCxnSpPr>
            <a:cxnSpLocks noChangeShapeType="1"/>
            <a:stCxn id="154" idx="6"/>
            <a:endCxn id="156" idx="6"/>
          </p:cNvCxnSpPr>
          <p:nvPr/>
        </p:nvCxnSpPr>
        <p:spPr bwMode="auto">
          <a:xfrm flipV="1">
            <a:off x="7560250" y="2979115"/>
            <a:ext cx="349253" cy="726967"/>
          </a:xfrm>
          <a:prstGeom prst="curvedConnector3">
            <a:avLst>
              <a:gd name="adj1" fmla="val 90650"/>
            </a:avLst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oval" w="med" len="med"/>
          </a:ln>
          <a:effectLst/>
        </p:spPr>
      </p:cxnSp>
      <p:sp>
        <p:nvSpPr>
          <p:cNvPr id="40" name="Right Arrow 39"/>
          <p:cNvSpPr/>
          <p:nvPr/>
        </p:nvSpPr>
        <p:spPr bwMode="auto">
          <a:xfrm>
            <a:off x="808963" y="2945947"/>
            <a:ext cx="899886" cy="272381"/>
          </a:xfrm>
          <a:prstGeom prst="rightArrow">
            <a:avLst/>
          </a:prstGeom>
          <a:solidFill>
            <a:srgbClr val="00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smtClean="0">
              <a:solidFill>
                <a:srgbClr val="000000"/>
              </a:solidFill>
            </a:endParaRPr>
          </a:p>
        </p:txBody>
      </p:sp>
      <p:sp>
        <p:nvSpPr>
          <p:cNvPr id="42" name="Text Box 45"/>
          <p:cNvSpPr txBox="1">
            <a:spLocks noChangeArrowheads="1"/>
          </p:cNvSpPr>
          <p:nvPr/>
        </p:nvSpPr>
        <p:spPr bwMode="auto">
          <a:xfrm>
            <a:off x="1826634" y="2855319"/>
            <a:ext cx="169649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i="1" dirty="0" smtClean="0">
                <a:solidFill>
                  <a:srgbClr val="000000"/>
                </a:solidFill>
                <a:latin typeface="Calibri" pitchFamily="34" charset="0"/>
              </a:rPr>
              <a:t>BMS</a:t>
            </a:r>
            <a:endParaRPr lang="en-GB" sz="2000" i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4" name="Text Box 45"/>
          <p:cNvSpPr txBox="1">
            <a:spLocks noChangeArrowheads="1"/>
          </p:cNvSpPr>
          <p:nvPr/>
        </p:nvSpPr>
        <p:spPr bwMode="auto">
          <a:xfrm>
            <a:off x="1844563" y="5555910"/>
            <a:ext cx="341640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i="1" dirty="0" smtClean="0">
                <a:solidFill>
                  <a:srgbClr val="000000"/>
                </a:solidFill>
                <a:latin typeface="Calibri" pitchFamily="34" charset="0"/>
              </a:rPr>
              <a:t>model-based decoding</a:t>
            </a:r>
          </a:p>
          <a:p>
            <a:r>
              <a:rPr lang="en-GB" sz="2400" i="1" dirty="0" smtClean="0">
                <a:solidFill>
                  <a:srgbClr val="000000"/>
                </a:solidFill>
                <a:latin typeface="Calibri" pitchFamily="34" charset="0"/>
              </a:rPr>
              <a:t>(generative embedding)</a:t>
            </a:r>
          </a:p>
        </p:txBody>
      </p:sp>
    </p:spTree>
    <p:extLst>
      <p:ext uri="{BB962C8B-B14F-4D97-AF65-F5344CB8AC3E}">
        <p14:creationId xmlns:p14="http://schemas.microsoft.com/office/powerpoint/2010/main" val="256597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6754" name="Line 2"/>
          <p:cNvSpPr>
            <a:spLocks noChangeShapeType="1"/>
          </p:cNvSpPr>
          <p:nvPr/>
        </p:nvSpPr>
        <p:spPr bwMode="auto">
          <a:xfrm>
            <a:off x="8275638" y="1201884"/>
            <a:ext cx="0" cy="47513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06755" name="Rectangle 3"/>
          <p:cNvSpPr>
            <a:spLocks noChangeArrowheads="1"/>
          </p:cNvSpPr>
          <p:nvPr/>
        </p:nvSpPr>
        <p:spPr bwMode="auto">
          <a:xfrm>
            <a:off x="3522663" y="1489221"/>
            <a:ext cx="2951162" cy="71913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06756" name="Rectangle 4"/>
          <p:cNvSpPr>
            <a:spLocks noChangeArrowheads="1"/>
          </p:cNvSpPr>
          <p:nvPr/>
        </p:nvSpPr>
        <p:spPr bwMode="auto">
          <a:xfrm>
            <a:off x="3522663" y="2281384"/>
            <a:ext cx="2952750" cy="8636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25067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435814"/>
              </p:ext>
            </p:extLst>
          </p:nvPr>
        </p:nvGraphicFramePr>
        <p:xfrm>
          <a:off x="3940175" y="1694009"/>
          <a:ext cx="1993900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82" name="Equation" r:id="rId3" imgW="1104900" imgH="673100" progId="Equation.DSMT4">
                  <p:embed/>
                </p:oleObj>
              </mc:Choice>
              <mc:Fallback>
                <p:oleObj name="Equation" r:id="rId3" imgW="11049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0175" y="1694009"/>
                        <a:ext cx="1993900" cy="121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67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345501"/>
              </p:ext>
            </p:extLst>
          </p:nvPr>
        </p:nvGraphicFramePr>
        <p:xfrm>
          <a:off x="3311525" y="4840434"/>
          <a:ext cx="3505200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83" name="Equation" r:id="rId5" imgW="1943100" imgH="736600" progId="Equation.3">
                  <p:embed/>
                </p:oleObj>
              </mc:Choice>
              <mc:Fallback>
                <p:oleObj name="Equation" r:id="rId5" imgW="19431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525" y="4840434"/>
                        <a:ext cx="3505200" cy="132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67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399969"/>
              </p:ext>
            </p:extLst>
          </p:nvPr>
        </p:nvGraphicFramePr>
        <p:xfrm>
          <a:off x="3497263" y="3433909"/>
          <a:ext cx="3049587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84" name="Equation" r:id="rId7" imgW="1688367" imgH="431613" progId="Equation.3">
                  <p:embed/>
                </p:oleObj>
              </mc:Choice>
              <mc:Fallback>
                <p:oleObj name="Equation" r:id="rId7" imgW="1688367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3" y="3433909"/>
                        <a:ext cx="3049587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6760" name="Text Box 8"/>
          <p:cNvSpPr txBox="1">
            <a:spLocks noChangeArrowheads="1"/>
          </p:cNvSpPr>
          <p:nvPr/>
        </p:nvSpPr>
        <p:spPr bwMode="auto">
          <a:xfrm>
            <a:off x="7627938" y="4945209"/>
            <a:ext cx="1316037" cy="34925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en-GB" sz="1600" b="0" dirty="0">
                <a:solidFill>
                  <a:srgbClr val="FFFFFF"/>
                </a:solidFill>
              </a:rPr>
              <a:t>Invert model</a:t>
            </a:r>
          </a:p>
        </p:txBody>
      </p:sp>
      <p:sp>
        <p:nvSpPr>
          <p:cNvPr id="2506761" name="Text Box 9"/>
          <p:cNvSpPr txBox="1">
            <a:spLocks noChangeArrowheads="1"/>
          </p:cNvSpPr>
          <p:nvPr/>
        </p:nvSpPr>
        <p:spPr bwMode="auto">
          <a:xfrm>
            <a:off x="7339013" y="5953271"/>
            <a:ext cx="1944687" cy="34925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GB" sz="1600" b="0" dirty="0">
                <a:solidFill>
                  <a:srgbClr val="FFFFFF"/>
                </a:solidFill>
              </a:rPr>
              <a:t>Make inferences</a:t>
            </a:r>
          </a:p>
        </p:txBody>
      </p:sp>
      <p:sp>
        <p:nvSpPr>
          <p:cNvPr id="2506762" name="Text Box 10"/>
          <p:cNvSpPr txBox="1">
            <a:spLocks noChangeArrowheads="1"/>
          </p:cNvSpPr>
          <p:nvPr/>
        </p:nvSpPr>
        <p:spPr bwMode="auto">
          <a:xfrm>
            <a:off x="7137400" y="2065484"/>
            <a:ext cx="2290763" cy="34925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en-GB" sz="1600" b="0" dirty="0">
                <a:solidFill>
                  <a:srgbClr val="FFFFFF"/>
                </a:solidFill>
              </a:rPr>
              <a:t>Define likelihood model</a:t>
            </a:r>
          </a:p>
        </p:txBody>
      </p:sp>
      <p:sp>
        <p:nvSpPr>
          <p:cNvPr id="2506763" name="Text Box 11"/>
          <p:cNvSpPr txBox="1">
            <a:spLocks noChangeArrowheads="1"/>
          </p:cNvSpPr>
          <p:nvPr/>
        </p:nvSpPr>
        <p:spPr bwMode="auto">
          <a:xfrm>
            <a:off x="7567613" y="3649809"/>
            <a:ext cx="1427162" cy="34925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en-GB" sz="1600" b="0" dirty="0">
                <a:solidFill>
                  <a:srgbClr val="FFFFFF"/>
                </a:solidFill>
              </a:rPr>
              <a:t>Specify priors</a:t>
            </a:r>
          </a:p>
        </p:txBody>
      </p:sp>
      <p:cxnSp>
        <p:nvCxnSpPr>
          <p:cNvPr id="2506764" name="AutoShape 12"/>
          <p:cNvCxnSpPr>
            <a:cxnSpLocks noChangeShapeType="1"/>
            <a:endCxn id="2506755" idx="0"/>
          </p:cNvCxnSpPr>
          <p:nvPr/>
        </p:nvCxnSpPr>
        <p:spPr bwMode="auto">
          <a:xfrm rot="5400000">
            <a:off x="4819650" y="1309834"/>
            <a:ext cx="358775" cy="0"/>
          </a:xfrm>
          <a:prstGeom prst="straightConnector1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med" len="med"/>
          </a:ln>
          <a:effectLst/>
        </p:spPr>
      </p:cxnSp>
      <p:sp>
        <p:nvSpPr>
          <p:cNvPr id="2506765" name="Text Box 13"/>
          <p:cNvSpPr txBox="1">
            <a:spLocks noChangeArrowheads="1"/>
          </p:cNvSpPr>
          <p:nvPr/>
        </p:nvSpPr>
        <p:spPr bwMode="auto">
          <a:xfrm>
            <a:off x="544513" y="1633684"/>
            <a:ext cx="259238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800" b="0">
                <a:solidFill>
                  <a:srgbClr val="000000"/>
                </a:solidFill>
              </a:rPr>
              <a:t>Neural dynamics</a:t>
            </a:r>
          </a:p>
        </p:txBody>
      </p:sp>
      <p:sp>
        <p:nvSpPr>
          <p:cNvPr id="2506766" name="Text Box 14"/>
          <p:cNvSpPr txBox="1">
            <a:spLocks noChangeArrowheads="1"/>
          </p:cNvSpPr>
          <p:nvPr/>
        </p:nvSpPr>
        <p:spPr bwMode="auto">
          <a:xfrm>
            <a:off x="544513" y="2471884"/>
            <a:ext cx="259238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800" b="0">
                <a:solidFill>
                  <a:srgbClr val="000000"/>
                </a:solidFill>
              </a:rPr>
              <a:t>Observer function</a:t>
            </a:r>
          </a:p>
        </p:txBody>
      </p:sp>
      <p:sp>
        <p:nvSpPr>
          <p:cNvPr id="2506767" name="Text Box 15"/>
          <p:cNvSpPr txBox="1">
            <a:spLocks noChangeArrowheads="1"/>
          </p:cNvSpPr>
          <p:nvPr/>
        </p:nvSpPr>
        <p:spPr bwMode="auto">
          <a:xfrm>
            <a:off x="6980238" y="841521"/>
            <a:ext cx="2663825" cy="34925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GB" sz="1600" b="0" dirty="0">
                <a:solidFill>
                  <a:srgbClr val="FFFFFF"/>
                </a:solidFill>
              </a:rPr>
              <a:t>Design experimental inputs</a:t>
            </a:r>
          </a:p>
        </p:txBody>
      </p:sp>
      <p:graphicFrame>
        <p:nvGraphicFramePr>
          <p:cNvPr id="250676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615646"/>
              </p:ext>
            </p:extLst>
          </p:nvPr>
        </p:nvGraphicFramePr>
        <p:xfrm>
          <a:off x="4746625" y="768496"/>
          <a:ext cx="50482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85" name="Equation" r:id="rId9" imgW="279279" imgH="203112" progId="Equation.3">
                  <p:embed/>
                </p:oleObj>
              </mc:Choice>
              <mc:Fallback>
                <p:oleObj name="Equation" r:id="rId9" imgW="27927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25" y="768496"/>
                        <a:ext cx="504825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6769" name="Text Box 17"/>
          <p:cNvSpPr txBox="1">
            <a:spLocks noChangeArrowheads="1"/>
          </p:cNvSpPr>
          <p:nvPr/>
        </p:nvSpPr>
        <p:spPr bwMode="auto">
          <a:xfrm>
            <a:off x="400050" y="4805509"/>
            <a:ext cx="2592388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800" b="0">
                <a:solidFill>
                  <a:srgbClr val="000000"/>
                </a:solidFill>
              </a:rPr>
              <a:t>Inference on model structure</a:t>
            </a:r>
          </a:p>
        </p:txBody>
      </p:sp>
      <p:sp>
        <p:nvSpPr>
          <p:cNvPr id="2506770" name="Text Box 18"/>
          <p:cNvSpPr txBox="1">
            <a:spLocks noChangeArrowheads="1"/>
          </p:cNvSpPr>
          <p:nvPr/>
        </p:nvSpPr>
        <p:spPr bwMode="auto">
          <a:xfrm>
            <a:off x="288925" y="5572271"/>
            <a:ext cx="28876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800" b="0">
                <a:solidFill>
                  <a:srgbClr val="000000"/>
                </a:solidFill>
              </a:rPr>
              <a:t>Inference on parameters</a:t>
            </a:r>
          </a:p>
        </p:txBody>
      </p:sp>
      <p:sp>
        <p:nvSpPr>
          <p:cNvPr id="2506771" name="Rectangle 19"/>
          <p:cNvSpPr>
            <a:spLocks noChangeArrowheads="1"/>
          </p:cNvSpPr>
          <p:nvPr/>
        </p:nvSpPr>
        <p:spPr bwMode="auto">
          <a:xfrm>
            <a:off x="258202" y="251996"/>
            <a:ext cx="569884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Bayesian </a:t>
            </a: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system </a:t>
            </a:r>
            <a:b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</a:b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identification </a:t>
            </a:r>
            <a:endParaRPr lang="en-US" sz="28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864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2106" y="2223622"/>
            <a:ext cx="1620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dirty="0" smtClean="0">
                <a:solidFill>
                  <a:srgbClr val="000000"/>
                </a:solidFill>
              </a:rPr>
              <a:t>SYMPTOM</a:t>
            </a:r>
          </a:p>
          <a:p>
            <a:r>
              <a:rPr lang="de-CH" sz="1800" b="0" dirty="0">
                <a:solidFill>
                  <a:srgbClr val="000000"/>
                </a:solidFill>
              </a:rPr>
              <a:t>(</a:t>
            </a:r>
            <a:r>
              <a:rPr lang="de-CH" sz="1800" b="0" dirty="0" err="1" smtClean="0">
                <a:solidFill>
                  <a:srgbClr val="000000"/>
                </a:solidFill>
              </a:rPr>
              <a:t>behaviour</a:t>
            </a:r>
            <a:r>
              <a:rPr lang="de-CH" sz="1800" b="0" dirty="0" smtClean="0">
                <a:solidFill>
                  <a:srgbClr val="000000"/>
                </a:solidFill>
              </a:rPr>
              <a:t> </a:t>
            </a:r>
          </a:p>
          <a:p>
            <a:r>
              <a:rPr lang="de-CH" sz="1800" b="0" dirty="0" err="1" smtClean="0">
                <a:solidFill>
                  <a:srgbClr val="000000"/>
                </a:solidFill>
              </a:rPr>
              <a:t>or</a:t>
            </a:r>
            <a:r>
              <a:rPr lang="de-CH" sz="1800" b="0" dirty="0" smtClean="0">
                <a:solidFill>
                  <a:srgbClr val="000000"/>
                </a:solidFill>
              </a:rPr>
              <a:t> </a:t>
            </a:r>
            <a:r>
              <a:rPr lang="de-CH" sz="1800" b="0" dirty="0" err="1" smtClean="0">
                <a:solidFill>
                  <a:srgbClr val="000000"/>
                </a:solidFill>
              </a:rPr>
              <a:t>physiology</a:t>
            </a:r>
            <a:r>
              <a:rPr lang="de-CH" sz="1800" b="0" dirty="0" smtClean="0">
                <a:solidFill>
                  <a:srgbClr val="000000"/>
                </a:solidFill>
              </a:rPr>
              <a:t>)</a:t>
            </a:r>
            <a:endParaRPr lang="de-CH" sz="1800" b="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2106" y="4553166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dirty="0" smtClean="0">
                <a:solidFill>
                  <a:srgbClr val="000000"/>
                </a:solidFill>
              </a:rPr>
              <a:t>HYPOTHETICAL</a:t>
            </a:r>
          </a:p>
          <a:p>
            <a:r>
              <a:rPr lang="de-CH" sz="1800" dirty="0" smtClean="0">
                <a:solidFill>
                  <a:srgbClr val="000000"/>
                </a:solidFill>
              </a:rPr>
              <a:t>MECHANISM</a:t>
            </a:r>
            <a:endParaRPr lang="de-CH" sz="1800" i="1" dirty="0" smtClean="0">
              <a:solidFill>
                <a:srgbClr val="000000"/>
              </a:solidFill>
            </a:endParaRPr>
          </a:p>
        </p:txBody>
      </p:sp>
      <p:sp>
        <p:nvSpPr>
          <p:cNvPr id="7" name="Curved Left Arrow 6"/>
          <p:cNvSpPr/>
          <p:nvPr/>
        </p:nvSpPr>
        <p:spPr bwMode="auto">
          <a:xfrm>
            <a:off x="7331006" y="2393714"/>
            <a:ext cx="672636" cy="1951667"/>
          </a:xfrm>
          <a:prstGeom prst="curvedLeftArrow">
            <a:avLst/>
          </a:prstGeom>
          <a:solidFill>
            <a:srgbClr val="00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CH" smtClean="0">
              <a:solidFill>
                <a:srgbClr val="000000"/>
              </a:solidFill>
            </a:endParaRPr>
          </a:p>
        </p:txBody>
      </p:sp>
      <p:sp>
        <p:nvSpPr>
          <p:cNvPr id="12" name="Oval 6"/>
          <p:cNvSpPr>
            <a:spLocks noChangeAspect="1" noChangeArrowheads="1"/>
          </p:cNvSpPr>
          <p:nvPr/>
        </p:nvSpPr>
        <p:spPr bwMode="auto">
          <a:xfrm>
            <a:off x="5356249" y="2167182"/>
            <a:ext cx="720725" cy="719137"/>
          </a:xfrm>
          <a:prstGeom prst="ellipse">
            <a:avLst/>
          </a:prstGeom>
          <a:gradFill rotWithShape="1">
            <a:gsLst>
              <a:gs pos="0">
                <a:srgbClr val="B2B2B2">
                  <a:gamma/>
                  <a:tint val="0"/>
                  <a:invGamma/>
                </a:srgbClr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3" name="AutoShape 10"/>
          <p:cNvCxnSpPr>
            <a:cxnSpLocks noChangeShapeType="1"/>
            <a:stCxn id="32" idx="0"/>
            <a:endCxn id="12" idx="5"/>
          </p:cNvCxnSpPr>
          <p:nvPr/>
        </p:nvCxnSpPr>
        <p:spPr bwMode="auto">
          <a:xfrm flipH="1" flipV="1">
            <a:off x="5971426" y="2781004"/>
            <a:ext cx="1150491" cy="171776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" name="AutoShape 10"/>
          <p:cNvCxnSpPr>
            <a:cxnSpLocks noChangeShapeType="1"/>
            <a:stCxn id="31" idx="0"/>
            <a:endCxn id="12" idx="3"/>
          </p:cNvCxnSpPr>
          <p:nvPr/>
        </p:nvCxnSpPr>
        <p:spPr bwMode="auto">
          <a:xfrm flipV="1">
            <a:off x="4235212" y="2781004"/>
            <a:ext cx="1226585" cy="171660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7" name="TextBox 16"/>
          <p:cNvSpPr txBox="1"/>
          <p:nvPr/>
        </p:nvSpPr>
        <p:spPr>
          <a:xfrm>
            <a:off x="4765113" y="4510710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 smtClean="0">
                <a:solidFill>
                  <a:srgbClr val="000000"/>
                </a:solidFill>
              </a:rPr>
              <a:t>...</a:t>
            </a:r>
            <a:endParaRPr lang="de-CH" sz="2800" dirty="0">
              <a:solidFill>
                <a:srgbClr val="000000"/>
              </a:solidFill>
            </a:endParaRPr>
          </a:p>
        </p:txBody>
      </p:sp>
      <p:sp>
        <p:nvSpPr>
          <p:cNvPr id="25" name="Curved Left Arrow 24"/>
          <p:cNvSpPr/>
          <p:nvPr/>
        </p:nvSpPr>
        <p:spPr bwMode="auto">
          <a:xfrm rot="10800000">
            <a:off x="3390377" y="2393712"/>
            <a:ext cx="672636" cy="1951667"/>
          </a:xfrm>
          <a:prstGeom prst="curvedLeftArrow">
            <a:avLst/>
          </a:prstGeom>
          <a:solidFill>
            <a:srgbClr val="00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CH" smtClean="0">
              <a:solidFill>
                <a:srgbClr val="000000"/>
              </a:solidFill>
            </a:endParaRPr>
          </a:p>
        </p:txBody>
      </p:sp>
      <p:graphicFrame>
        <p:nvGraphicFramePr>
          <p:cNvPr id="26" name="Object 38"/>
          <p:cNvGraphicFramePr>
            <a:graphicFrameLocks noChangeAspect="1"/>
          </p:cNvGraphicFramePr>
          <p:nvPr>
            <p:extLst/>
          </p:nvPr>
        </p:nvGraphicFramePr>
        <p:xfrm>
          <a:off x="6500621" y="3072245"/>
          <a:ext cx="13049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24" name="Equation" r:id="rId3" imgW="596880" imgH="228600" progId="Equation.DSMT4">
                  <p:embed/>
                </p:oleObj>
              </mc:Choice>
              <mc:Fallback>
                <p:oleObj name="Equation" r:id="rId3" imgW="596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621" y="3072245"/>
                        <a:ext cx="130492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8"/>
          <p:cNvGraphicFramePr>
            <a:graphicFrameLocks noChangeAspect="1"/>
          </p:cNvGraphicFramePr>
          <p:nvPr>
            <p:extLst/>
          </p:nvPr>
        </p:nvGraphicFramePr>
        <p:xfrm>
          <a:off x="3456249" y="3072245"/>
          <a:ext cx="16097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25" name="Equation" r:id="rId5" imgW="736560" imgH="228600" progId="Equation.DSMT4">
                  <p:embed/>
                </p:oleObj>
              </mc:Choice>
              <mc:Fallback>
                <p:oleObj name="Equation" r:id="rId5" imgW="736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6249" y="3072245"/>
                        <a:ext cx="160972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8"/>
          <p:cNvGraphicFramePr>
            <a:graphicFrameLocks noChangeAspect="1"/>
          </p:cNvGraphicFramePr>
          <p:nvPr>
            <p:extLst/>
          </p:nvPr>
        </p:nvGraphicFramePr>
        <p:xfrm>
          <a:off x="5595975" y="2385766"/>
          <a:ext cx="3048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26" name="Equation" r:id="rId7" imgW="139680" imgH="164880" progId="Equation.DSMT4">
                  <p:embed/>
                </p:oleObj>
              </mc:Choice>
              <mc:Fallback>
                <p:oleObj name="Equation" r:id="rId7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975" y="2385766"/>
                        <a:ext cx="3048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"/>
          <p:cNvSpPr>
            <a:spLocks noChangeAspect="1" noChangeArrowheads="1"/>
          </p:cNvSpPr>
          <p:nvPr/>
        </p:nvSpPr>
        <p:spPr bwMode="auto">
          <a:xfrm>
            <a:off x="3874849" y="4497605"/>
            <a:ext cx="720725" cy="719137"/>
          </a:xfrm>
          <a:prstGeom prst="ellipse">
            <a:avLst/>
          </a:prstGeom>
          <a:gradFill rotWithShape="1">
            <a:gsLst>
              <a:gs pos="0">
                <a:srgbClr val="B2B2B2">
                  <a:gamma/>
                  <a:tint val="0"/>
                  <a:invGamma/>
                </a:srgbClr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Oval 6"/>
          <p:cNvSpPr>
            <a:spLocks noChangeAspect="1" noChangeArrowheads="1"/>
          </p:cNvSpPr>
          <p:nvPr/>
        </p:nvSpPr>
        <p:spPr bwMode="auto">
          <a:xfrm>
            <a:off x="6761554" y="4498771"/>
            <a:ext cx="720725" cy="719137"/>
          </a:xfrm>
          <a:prstGeom prst="ellipse">
            <a:avLst/>
          </a:prstGeom>
          <a:gradFill rotWithShape="1">
            <a:gsLst>
              <a:gs pos="0">
                <a:srgbClr val="B2B2B2">
                  <a:gamma/>
                  <a:tint val="0"/>
                  <a:invGamma/>
                </a:srgbClr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29" name="Object 38"/>
          <p:cNvGraphicFramePr>
            <a:graphicFrameLocks noChangeAspect="1"/>
          </p:cNvGraphicFramePr>
          <p:nvPr>
            <p:extLst/>
          </p:nvPr>
        </p:nvGraphicFramePr>
        <p:xfrm>
          <a:off x="4037680" y="4554092"/>
          <a:ext cx="501424" cy="60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27" name="Equation" r:id="rId9" imgW="190440" imgH="228600" progId="Equation.DSMT4">
                  <p:embed/>
                </p:oleObj>
              </mc:Choice>
              <mc:Fallback>
                <p:oleObj name="Equation" r:id="rId9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7680" y="4554092"/>
                        <a:ext cx="501424" cy="60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8"/>
          <p:cNvGraphicFramePr>
            <a:graphicFrameLocks noChangeAspect="1"/>
          </p:cNvGraphicFramePr>
          <p:nvPr>
            <p:extLst/>
          </p:nvPr>
        </p:nvGraphicFramePr>
        <p:xfrm>
          <a:off x="6872666" y="4553166"/>
          <a:ext cx="601663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28" name="Equation" r:id="rId11" imgW="228600" imgH="228600" progId="Equation.DSMT4">
                  <p:embed/>
                </p:oleObj>
              </mc:Choice>
              <mc:Fallback>
                <p:oleObj name="Equation" r:id="rId11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666" y="4553166"/>
                        <a:ext cx="601663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Oval 6"/>
          <p:cNvSpPr>
            <a:spLocks noChangeAspect="1" noChangeArrowheads="1"/>
          </p:cNvSpPr>
          <p:nvPr/>
        </p:nvSpPr>
        <p:spPr bwMode="auto">
          <a:xfrm>
            <a:off x="5344419" y="4497604"/>
            <a:ext cx="720725" cy="719137"/>
          </a:xfrm>
          <a:prstGeom prst="ellipse">
            <a:avLst/>
          </a:prstGeom>
          <a:gradFill rotWithShape="1">
            <a:gsLst>
              <a:gs pos="0">
                <a:srgbClr val="B2B2B2">
                  <a:gamma/>
                  <a:tint val="0"/>
                  <a:invGamma/>
                </a:srgbClr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35" name="AutoShape 10"/>
          <p:cNvCxnSpPr>
            <a:cxnSpLocks noChangeShapeType="1"/>
            <a:stCxn id="34" idx="0"/>
            <a:endCxn id="12" idx="4"/>
          </p:cNvCxnSpPr>
          <p:nvPr/>
        </p:nvCxnSpPr>
        <p:spPr bwMode="auto">
          <a:xfrm flipV="1">
            <a:off x="5704782" y="2886319"/>
            <a:ext cx="11830" cy="161128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aphicFrame>
        <p:nvGraphicFramePr>
          <p:cNvPr id="37" name="Object 38"/>
          <p:cNvGraphicFramePr>
            <a:graphicFrameLocks noChangeAspect="1"/>
          </p:cNvGraphicFramePr>
          <p:nvPr>
            <p:extLst/>
          </p:nvPr>
        </p:nvGraphicFramePr>
        <p:xfrm>
          <a:off x="5490971" y="4542270"/>
          <a:ext cx="534988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29" name="Equation" r:id="rId13" imgW="203040" imgH="228600" progId="Equation.DSMT4">
                  <p:embed/>
                </p:oleObj>
              </mc:Choice>
              <mc:Fallback>
                <p:oleObj name="Equation" r:id="rId13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0971" y="4542270"/>
                        <a:ext cx="534988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202027" y="4510710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 smtClean="0">
                <a:solidFill>
                  <a:srgbClr val="000000"/>
                </a:solidFill>
              </a:rPr>
              <a:t>...</a:t>
            </a:r>
            <a:endParaRPr lang="de-CH" sz="2800" dirty="0">
              <a:solidFill>
                <a:srgbClr val="000000"/>
              </a:solidFill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973307" y="767348"/>
            <a:ext cx="87439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Model-based differential diagnosis</a:t>
            </a:r>
            <a:endParaRPr lang="en-US" sz="28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/>
          </p:nvPr>
        </p:nvGraphicFramePr>
        <p:xfrm>
          <a:off x="4205968" y="5403118"/>
          <a:ext cx="2666698" cy="857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30" name="Equation" r:id="rId15" imgW="1866600" imgH="533160" progId="Equation.DSMT4">
                  <p:embed/>
                </p:oleObj>
              </mc:Choice>
              <mc:Fallback>
                <p:oleObj name="Equation" r:id="rId15" imgW="18666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968" y="5403118"/>
                        <a:ext cx="2666698" cy="85738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5006525" y="6321915"/>
            <a:ext cx="501015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Stephan et </a:t>
            </a:r>
            <a:r>
              <a:rPr lang="en-GB" b="0" dirty="0">
                <a:solidFill>
                  <a:srgbClr val="000000"/>
                </a:solidFill>
                <a:latin typeface="Times New Roman" pitchFamily="18" charset="0"/>
              </a:rPr>
              <a:t>al. </a:t>
            </a:r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2017, </a:t>
            </a:r>
            <a:r>
              <a:rPr lang="en-GB" b="0" i="1" dirty="0" err="1" smtClean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endParaRPr lang="en-GB" b="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12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32" y="154980"/>
            <a:ext cx="5083946" cy="65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36895" y="445157"/>
            <a:ext cx="4157613" cy="153862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CH" sz="2800" kern="0" dirty="0" err="1" smtClean="0">
                <a:solidFill>
                  <a:srgbClr val="000000"/>
                </a:solidFill>
                <a:latin typeface="Arial Unicode MS" pitchFamily="34" charset="-128"/>
              </a:rPr>
              <a:t>Synaesthesia</a:t>
            </a:r>
            <a:endParaRPr lang="en-US" sz="2800" kern="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461" y="1286368"/>
            <a:ext cx="3549112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00000"/>
                </a:solidFill>
              </a:rPr>
              <a:t>“projectors” experience </a:t>
            </a:r>
            <a:r>
              <a:rPr lang="en-US" sz="2000" b="0" dirty="0">
                <a:solidFill>
                  <a:srgbClr val="000000"/>
                </a:solidFill>
              </a:rPr>
              <a:t>color externally </a:t>
            </a:r>
            <a:r>
              <a:rPr lang="en-US" sz="2000" b="0" dirty="0" err="1">
                <a:solidFill>
                  <a:srgbClr val="000000"/>
                </a:solidFill>
              </a:rPr>
              <a:t>colocalized</a:t>
            </a:r>
            <a:r>
              <a:rPr lang="en-US" sz="2000" b="0" dirty="0">
                <a:solidFill>
                  <a:srgbClr val="000000"/>
                </a:solidFill>
              </a:rPr>
              <a:t> with a presented </a:t>
            </a:r>
            <a:r>
              <a:rPr lang="en-US" sz="2000" b="0" dirty="0" smtClean="0">
                <a:solidFill>
                  <a:srgbClr val="000000"/>
                </a:solidFill>
              </a:rPr>
              <a:t>grapheme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00000"/>
                </a:solidFill>
              </a:rPr>
              <a:t>“</a:t>
            </a:r>
            <a:r>
              <a:rPr lang="en-US" sz="2000" b="0" dirty="0" err="1">
                <a:solidFill>
                  <a:srgbClr val="000000"/>
                </a:solidFill>
              </a:rPr>
              <a:t>associators</a:t>
            </a:r>
            <a:r>
              <a:rPr lang="en-US" sz="2000" b="0" dirty="0">
                <a:solidFill>
                  <a:srgbClr val="000000"/>
                </a:solidFill>
              </a:rPr>
              <a:t>” report </a:t>
            </a:r>
            <a:r>
              <a:rPr lang="en-US" sz="2000" b="0" dirty="0" smtClean="0">
                <a:solidFill>
                  <a:srgbClr val="000000"/>
                </a:solidFill>
              </a:rPr>
              <a:t>an internally </a:t>
            </a:r>
            <a:r>
              <a:rPr lang="en-US" sz="2000" b="0" dirty="0">
                <a:solidFill>
                  <a:srgbClr val="000000"/>
                </a:solidFill>
              </a:rPr>
              <a:t>evoked </a:t>
            </a:r>
            <a:r>
              <a:rPr lang="en-US" sz="2000" b="0" dirty="0" smtClean="0">
                <a:solidFill>
                  <a:srgbClr val="000000"/>
                </a:solidFill>
              </a:rPr>
              <a:t>association</a:t>
            </a:r>
            <a:endParaRPr lang="de-CH" sz="2000" b="0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CH" sz="2000" b="0" dirty="0" err="1" smtClean="0">
                <a:solidFill>
                  <a:srgbClr val="000000"/>
                </a:solidFill>
              </a:rPr>
              <a:t>across</a:t>
            </a:r>
            <a:r>
              <a:rPr lang="de-CH" sz="2000" b="0" dirty="0" smtClean="0">
                <a:solidFill>
                  <a:srgbClr val="000000"/>
                </a:solidFill>
              </a:rPr>
              <a:t> all </a:t>
            </a:r>
            <a:r>
              <a:rPr lang="de-CH" sz="2000" b="0" dirty="0" err="1" smtClean="0">
                <a:solidFill>
                  <a:srgbClr val="000000"/>
                </a:solidFill>
              </a:rPr>
              <a:t>subjects</a:t>
            </a:r>
            <a:r>
              <a:rPr lang="de-CH" sz="2000" b="0" dirty="0" smtClean="0">
                <a:solidFill>
                  <a:srgbClr val="000000"/>
                </a:solidFill>
              </a:rPr>
              <a:t>: </a:t>
            </a:r>
            <a:r>
              <a:rPr lang="de-CH" sz="2000" b="0" dirty="0" err="1" smtClean="0">
                <a:solidFill>
                  <a:srgbClr val="000000"/>
                </a:solidFill>
              </a:rPr>
              <a:t>no</a:t>
            </a:r>
            <a:r>
              <a:rPr lang="de-CH" sz="2000" b="0" dirty="0" smtClean="0">
                <a:solidFill>
                  <a:srgbClr val="000000"/>
                </a:solidFill>
              </a:rPr>
              <a:t> </a:t>
            </a:r>
            <a:r>
              <a:rPr lang="de-CH" sz="2000" b="0" dirty="0" err="1" smtClean="0">
                <a:solidFill>
                  <a:srgbClr val="000000"/>
                </a:solidFill>
              </a:rPr>
              <a:t>evidence</a:t>
            </a:r>
            <a:r>
              <a:rPr lang="de-CH" sz="2000" b="0" dirty="0" smtClean="0">
                <a:solidFill>
                  <a:srgbClr val="000000"/>
                </a:solidFill>
              </a:rPr>
              <a:t> </a:t>
            </a:r>
            <a:r>
              <a:rPr lang="de-CH" sz="2000" b="0" dirty="0" err="1" smtClean="0">
                <a:solidFill>
                  <a:srgbClr val="000000"/>
                </a:solidFill>
              </a:rPr>
              <a:t>for</a:t>
            </a:r>
            <a:r>
              <a:rPr lang="de-CH" sz="2000" b="0" dirty="0" smtClean="0">
                <a:solidFill>
                  <a:srgbClr val="000000"/>
                </a:solidFill>
              </a:rPr>
              <a:t> </a:t>
            </a:r>
            <a:r>
              <a:rPr lang="de-CH" sz="2000" b="0" dirty="0" err="1" smtClean="0">
                <a:solidFill>
                  <a:srgbClr val="000000"/>
                </a:solidFill>
              </a:rPr>
              <a:t>either</a:t>
            </a:r>
            <a:r>
              <a:rPr lang="de-CH" sz="2000" b="0" dirty="0" smtClean="0">
                <a:solidFill>
                  <a:srgbClr val="000000"/>
                </a:solidFill>
              </a:rPr>
              <a:t> </a:t>
            </a:r>
            <a:r>
              <a:rPr lang="de-CH" sz="2000" b="0" dirty="0" err="1" smtClean="0">
                <a:solidFill>
                  <a:srgbClr val="000000"/>
                </a:solidFill>
              </a:rPr>
              <a:t>model</a:t>
            </a:r>
            <a:endParaRPr lang="de-CH" sz="2000" b="0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CH" sz="2000" b="0" dirty="0" smtClean="0">
                <a:solidFill>
                  <a:srgbClr val="000000"/>
                </a:solidFill>
              </a:rPr>
              <a:t>but BMS </a:t>
            </a:r>
            <a:r>
              <a:rPr lang="de-CH" sz="2000" b="0" dirty="0" err="1" smtClean="0">
                <a:solidFill>
                  <a:srgbClr val="000000"/>
                </a:solidFill>
              </a:rPr>
              <a:t>results</a:t>
            </a:r>
            <a:r>
              <a:rPr lang="de-CH" sz="2000" b="0" dirty="0" smtClean="0">
                <a:solidFill>
                  <a:srgbClr val="000000"/>
                </a:solidFill>
              </a:rPr>
              <a:t> </a:t>
            </a:r>
            <a:r>
              <a:rPr lang="de-CH" sz="2000" b="0" dirty="0" err="1" smtClean="0">
                <a:solidFill>
                  <a:srgbClr val="000000"/>
                </a:solidFill>
              </a:rPr>
              <a:t>map</a:t>
            </a:r>
            <a:r>
              <a:rPr lang="de-CH" sz="2000" b="0" dirty="0" smtClean="0">
                <a:solidFill>
                  <a:srgbClr val="000000"/>
                </a:solidFill>
              </a:rPr>
              <a:t> </a:t>
            </a:r>
            <a:r>
              <a:rPr lang="de-CH" sz="2000" b="0" dirty="0" err="1" smtClean="0">
                <a:solidFill>
                  <a:srgbClr val="000000"/>
                </a:solidFill>
              </a:rPr>
              <a:t>precisely</a:t>
            </a:r>
            <a:r>
              <a:rPr lang="de-CH" sz="2000" b="0" dirty="0" smtClean="0">
                <a:solidFill>
                  <a:srgbClr val="000000"/>
                </a:solidFill>
              </a:rPr>
              <a:t> </a:t>
            </a:r>
            <a:r>
              <a:rPr lang="de-CH" sz="2000" b="0" dirty="0" err="1" smtClean="0">
                <a:solidFill>
                  <a:srgbClr val="000000"/>
                </a:solidFill>
              </a:rPr>
              <a:t>onto</a:t>
            </a:r>
            <a:r>
              <a:rPr lang="de-CH" sz="2000" b="0" dirty="0" smtClean="0">
                <a:solidFill>
                  <a:srgbClr val="000000"/>
                </a:solidFill>
              </a:rPr>
              <a:t> </a:t>
            </a:r>
            <a:r>
              <a:rPr lang="de-CH" sz="2000" b="0" dirty="0" err="1" smtClean="0">
                <a:solidFill>
                  <a:srgbClr val="000000"/>
                </a:solidFill>
              </a:rPr>
              <a:t>projectors</a:t>
            </a:r>
            <a:r>
              <a:rPr lang="de-CH" sz="2000" b="0" dirty="0" smtClean="0">
                <a:solidFill>
                  <a:srgbClr val="000000"/>
                </a:solidFill>
              </a:rPr>
              <a:t> (</a:t>
            </a:r>
            <a:r>
              <a:rPr lang="de-CH" sz="2000" b="0" dirty="0" err="1" smtClean="0">
                <a:solidFill>
                  <a:srgbClr val="000000"/>
                </a:solidFill>
              </a:rPr>
              <a:t>bottom-up</a:t>
            </a:r>
            <a:r>
              <a:rPr lang="de-CH" sz="2000" b="0" dirty="0" smtClean="0">
                <a:solidFill>
                  <a:srgbClr val="000000"/>
                </a:solidFill>
              </a:rPr>
              <a:t> </a:t>
            </a:r>
            <a:r>
              <a:rPr lang="de-CH" sz="2000" b="0" dirty="0" err="1">
                <a:solidFill>
                  <a:srgbClr val="000000"/>
                </a:solidFill>
              </a:rPr>
              <a:t>mechanisms</a:t>
            </a:r>
            <a:r>
              <a:rPr lang="de-CH" sz="2000" b="0" dirty="0" smtClean="0">
                <a:solidFill>
                  <a:srgbClr val="000000"/>
                </a:solidFill>
              </a:rPr>
              <a:t>) and </a:t>
            </a:r>
            <a:r>
              <a:rPr lang="de-CH" sz="2000" b="0" dirty="0" err="1" smtClean="0">
                <a:solidFill>
                  <a:srgbClr val="000000"/>
                </a:solidFill>
              </a:rPr>
              <a:t>associators</a:t>
            </a:r>
            <a:r>
              <a:rPr lang="de-CH" sz="2000" b="0" dirty="0" smtClean="0">
                <a:solidFill>
                  <a:srgbClr val="000000"/>
                </a:solidFill>
              </a:rPr>
              <a:t> (top-down)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339895" y="6298864"/>
            <a:ext cx="3927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solidFill>
                  <a:srgbClr val="000000"/>
                </a:solidFill>
                <a:latin typeface="Times New Roman" pitchFamily="18" charset="0"/>
              </a:rPr>
              <a:t>van </a:t>
            </a:r>
            <a:r>
              <a:rPr lang="en-US" b="0" dirty="0" err="1" smtClean="0">
                <a:solidFill>
                  <a:srgbClr val="000000"/>
                </a:solidFill>
                <a:latin typeface="Times New Roman" pitchFamily="18" charset="0"/>
              </a:rPr>
              <a:t>Leeuwen</a:t>
            </a:r>
            <a:r>
              <a:rPr lang="en-US" b="0" dirty="0" smtClean="0">
                <a:solidFill>
                  <a:srgbClr val="000000"/>
                </a:solidFill>
                <a:latin typeface="Times New Roman" pitchFamily="18" charset="0"/>
              </a:rPr>
              <a:t> et </a:t>
            </a:r>
            <a:r>
              <a:rPr lang="en-US" b="0" dirty="0">
                <a:solidFill>
                  <a:srgbClr val="000000"/>
                </a:solidFill>
                <a:latin typeface="Times New Roman" pitchFamily="18" charset="0"/>
              </a:rPr>
              <a:t>al</a:t>
            </a:r>
            <a:r>
              <a:rPr lang="en-US" b="0" dirty="0" smtClean="0">
                <a:solidFill>
                  <a:srgbClr val="000000"/>
                </a:solidFill>
                <a:latin typeface="Times New Roman" pitchFamily="18" charset="0"/>
              </a:rPr>
              <a:t>. 2011, 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J. </a:t>
            </a:r>
            <a:r>
              <a:rPr lang="en-US" b="0" i="1" dirty="0" err="1" smtClean="0">
                <a:solidFill>
                  <a:srgbClr val="000000"/>
                </a:solidFill>
                <a:latin typeface="Times New Roman" pitchFamily="18" charset="0"/>
              </a:rPr>
              <a:t>Neurosci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de-DE" b="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74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12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29" y="1525428"/>
            <a:ext cx="9575592" cy="416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Title 63"/>
          <p:cNvSpPr txBox="1">
            <a:spLocks/>
          </p:cNvSpPr>
          <p:nvPr/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ctr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de-CH" sz="28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Generative </a:t>
            </a:r>
            <a:r>
              <a:rPr lang="de-CH" sz="28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embedding</a:t>
            </a:r>
            <a:r>
              <a:rPr lang="de-CH" sz="28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de-CH" sz="28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unsupervised</a:t>
            </a:r>
            <a:r>
              <a:rPr lang="de-CH" sz="28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 </a:t>
            </a:r>
            <a:r>
              <a:rPr lang="de-CH" sz="28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detecting</a:t>
            </a:r>
            <a:r>
              <a:rPr lang="de-CH" sz="28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patient</a:t>
            </a:r>
            <a:r>
              <a:rPr lang="de-CH" sz="28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subgroups</a:t>
            </a:r>
            <a:endParaRPr lang="en-US" sz="2800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91183" y="6277191"/>
            <a:ext cx="3387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b="0" dirty="0">
                <a:solidFill>
                  <a:srgbClr val="000000"/>
                </a:solidFill>
                <a:latin typeface="Times New Roman" pitchFamily="18" charset="0"/>
              </a:rPr>
              <a:t>Brodersen et al</a:t>
            </a:r>
            <a:r>
              <a:rPr lang="de-CH" b="0" dirty="0" smtClean="0">
                <a:solidFill>
                  <a:srgbClr val="000000"/>
                </a:solidFill>
                <a:latin typeface="Times New Roman" pitchFamily="18" charset="0"/>
              </a:rPr>
              <a:t>. 2014, </a:t>
            </a:r>
            <a:r>
              <a:rPr lang="de-CH" b="0" i="1" dirty="0" err="1" smtClean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r>
              <a:rPr lang="de-CH" b="0" i="1" dirty="0" smtClean="0">
                <a:solidFill>
                  <a:srgbClr val="000000"/>
                </a:solidFill>
                <a:latin typeface="Times New Roman" pitchFamily="18" charset="0"/>
              </a:rPr>
              <a:t>: Clinical</a:t>
            </a:r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6428483" cy="1143000"/>
          </a:xfrm>
        </p:spPr>
        <p:txBody>
          <a:bodyPr/>
          <a:lstStyle/>
          <a:p>
            <a:pPr algn="l"/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Generative embedding of </a:t>
            </a:r>
            <a:r>
              <a:rPr lang="en-US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ariational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 Mixture 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Models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 Box 56"/>
          <p:cNvSpPr txBox="1">
            <a:spLocks noChangeArrowheads="1"/>
          </p:cNvSpPr>
          <p:nvPr/>
        </p:nvSpPr>
        <p:spPr bwMode="auto">
          <a:xfrm>
            <a:off x="756495" y="6394311"/>
            <a:ext cx="344677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b="0" dirty="0" smtClean="0">
                <a:solidFill>
                  <a:srgbClr val="000000"/>
                </a:solidFill>
                <a:latin typeface="Times New Roman" pitchFamily="18" charset="0"/>
              </a:rPr>
              <a:t>Brodersen et al. (2014) </a:t>
            </a:r>
            <a:r>
              <a:rPr lang="de-CH" b="0" i="1" dirty="0" err="1" smtClean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r>
              <a:rPr lang="de-CH" b="0" i="1" dirty="0" smtClean="0">
                <a:solidFill>
                  <a:srgbClr val="000000"/>
                </a:solidFill>
                <a:latin typeface="Times New Roman" pitchFamily="18" charset="0"/>
              </a:rPr>
              <a:t>: Clinical</a:t>
            </a:r>
            <a:endParaRPr lang="en-US" b="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5864" y="5486388"/>
            <a:ext cx="848385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</a:rPr>
              <a:t>42 controls vs. </a:t>
            </a:r>
            <a:r>
              <a:rPr lang="en-US" sz="1800" b="0" dirty="0" smtClean="0">
                <a:solidFill>
                  <a:srgbClr val="000000"/>
                </a:solidFill>
              </a:rPr>
              <a:t>41 </a:t>
            </a:r>
            <a:r>
              <a:rPr lang="en-US" sz="1800" b="0" dirty="0">
                <a:solidFill>
                  <a:srgbClr val="000000"/>
                </a:solidFill>
              </a:rPr>
              <a:t>schizophrenic </a:t>
            </a:r>
            <a:r>
              <a:rPr lang="en-US" sz="1800" b="0" dirty="0" smtClean="0">
                <a:solidFill>
                  <a:srgbClr val="000000"/>
                </a:solidFill>
              </a:rPr>
              <a:t>patients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800" b="0" dirty="0" smtClean="0">
                <a:solidFill>
                  <a:srgbClr val="000000"/>
                </a:solidFill>
              </a:rPr>
              <a:t>fMRI </a:t>
            </a:r>
            <a:r>
              <a:rPr lang="en-US" sz="1800" b="0" dirty="0">
                <a:solidFill>
                  <a:srgbClr val="000000"/>
                </a:solidFill>
              </a:rPr>
              <a:t>data </a:t>
            </a:r>
            <a:r>
              <a:rPr lang="en-US" sz="1800" b="0" dirty="0" smtClean="0">
                <a:solidFill>
                  <a:srgbClr val="000000"/>
                </a:solidFill>
              </a:rPr>
              <a:t>from working memory task (</a:t>
            </a:r>
            <a:r>
              <a:rPr lang="it-IT" sz="1800" b="0" dirty="0" smtClean="0">
                <a:solidFill>
                  <a:srgbClr val="000000"/>
                </a:solidFill>
              </a:rPr>
              <a:t>Deserno </a:t>
            </a:r>
            <a:r>
              <a:rPr lang="it-IT" sz="1800" b="0" dirty="0">
                <a:solidFill>
                  <a:srgbClr val="000000"/>
                </a:solidFill>
              </a:rPr>
              <a:t>et al. 2012, J. </a:t>
            </a:r>
            <a:r>
              <a:rPr lang="it-IT" sz="1800" b="0" dirty="0" err="1" smtClean="0">
                <a:solidFill>
                  <a:srgbClr val="000000"/>
                </a:solidFill>
              </a:rPr>
              <a:t>Neurosci</a:t>
            </a:r>
            <a:r>
              <a:rPr lang="it-IT" sz="1800" b="0" dirty="0" smtClean="0">
                <a:solidFill>
                  <a:srgbClr val="000000"/>
                </a:solidFill>
              </a:rPr>
              <a:t>)</a:t>
            </a:r>
            <a:endParaRPr lang="de-CH" sz="1800" b="0" dirty="0">
              <a:solidFill>
                <a:srgbClr val="00000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788840" y="1643664"/>
            <a:ext cx="5588428" cy="3616952"/>
          </a:xfrm>
          <a:prstGeom prst="roundRect">
            <a:avLst>
              <a:gd name="adj" fmla="val 2913"/>
            </a:avLst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114300" dist="25400" dir="2700000" algn="tl" rotWithShape="0">
              <a:prstClr val="black">
                <a:alpha val="64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6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05865" y="1643664"/>
            <a:ext cx="2750852" cy="3616952"/>
          </a:xfrm>
          <a:prstGeom prst="roundRect">
            <a:avLst>
              <a:gd name="adj" fmla="val 2913"/>
            </a:avLst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114300" dist="25400" dir="2700000" algn="tl" rotWithShape="0">
              <a:prstClr val="black">
                <a:alpha val="64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6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7531" y="1662228"/>
            <a:ext cx="3055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  <a:latin typeface="Arial"/>
              </a:rPr>
              <a:t>Supervised:</a:t>
            </a:r>
            <a:br>
              <a:rPr lang="en-GB" sz="1600" dirty="0" smtClean="0">
                <a:solidFill>
                  <a:srgbClr val="000000"/>
                </a:solidFill>
                <a:latin typeface="Arial"/>
              </a:rPr>
            </a:br>
            <a:r>
              <a:rPr lang="en-GB" sz="1600" dirty="0" smtClean="0">
                <a:solidFill>
                  <a:srgbClr val="000000"/>
                </a:solidFill>
                <a:latin typeface="Arial"/>
              </a:rPr>
              <a:t>SVM classification</a:t>
            </a:r>
            <a:endParaRPr lang="en-GB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96238" y="1662228"/>
            <a:ext cx="5485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  <a:latin typeface="Arial"/>
              </a:rPr>
              <a:t>Unsupervised:</a:t>
            </a:r>
            <a:br>
              <a:rPr lang="en-GB" sz="1600" dirty="0" smtClean="0">
                <a:solidFill>
                  <a:srgbClr val="000000"/>
                </a:solidFill>
                <a:latin typeface="Arial"/>
              </a:rPr>
            </a:br>
            <a:r>
              <a:rPr lang="en-GB" sz="1600" dirty="0" smtClean="0">
                <a:solidFill>
                  <a:srgbClr val="000000"/>
                </a:solidFill>
                <a:latin typeface="Arial"/>
              </a:rPr>
              <a:t>GMM clustering</a:t>
            </a:r>
            <a:endParaRPr lang="en-GB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44365" y="4795319"/>
            <a:ext cx="2378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number of clusters</a:t>
            </a:r>
            <a:endParaRPr lang="en-GB" sz="16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13304" y="4795319"/>
            <a:ext cx="2378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number of clusters</a:t>
            </a:r>
            <a:endParaRPr lang="en-GB" sz="16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002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833" y="521496"/>
            <a:ext cx="1947061" cy="158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777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238" y="2152734"/>
            <a:ext cx="5642782" cy="298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/>
          <p:cNvSpPr/>
          <p:nvPr/>
        </p:nvSpPr>
        <p:spPr>
          <a:xfrm>
            <a:off x="4852087" y="2606181"/>
            <a:ext cx="218021" cy="218021"/>
          </a:xfrm>
          <a:prstGeom prst="ellipse">
            <a:avLst/>
          </a:prstGeom>
          <a:solidFill>
            <a:srgbClr val="00B050">
              <a:alpha val="30196"/>
            </a:srgbClr>
          </a:solidFill>
          <a:ln w="1905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800" b="0" kern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481843" y="2944304"/>
            <a:ext cx="218021" cy="218021"/>
          </a:xfrm>
          <a:prstGeom prst="ellipse">
            <a:avLst/>
          </a:prstGeom>
          <a:solidFill>
            <a:srgbClr val="00B050">
              <a:alpha val="30196"/>
            </a:srgbClr>
          </a:solidFill>
          <a:ln w="1905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800" b="0" kern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99864" y="2815542"/>
            <a:ext cx="631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71</a:t>
            </a:r>
            <a:r>
              <a:rPr lang="en-GB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GB" sz="11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Elbow Connector 5"/>
          <p:cNvCxnSpPr>
            <a:stCxn id="18" idx="6"/>
            <a:endCxn id="19" idx="0"/>
          </p:cNvCxnSpPr>
          <p:nvPr/>
        </p:nvCxnSpPr>
        <p:spPr bwMode="auto">
          <a:xfrm>
            <a:off x="5070108" y="2715192"/>
            <a:ext cx="2520746" cy="22911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pic>
        <p:nvPicPr>
          <p:cNvPr id="119889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95" y="2194919"/>
            <a:ext cx="2867280" cy="3278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61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06997"/>
            <a:ext cx="7132310" cy="1683165"/>
          </a:xfrm>
        </p:spPr>
        <p:txBody>
          <a:bodyPr/>
          <a:lstStyle/>
          <a:p>
            <a:pPr algn="l"/>
            <a:r>
              <a:rPr lang="de-CH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Detecting</a:t>
            </a:r>
            <a:r>
              <a:rPr lang="de-C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subgroups</a:t>
            </a:r>
            <a:r>
              <a:rPr lang="de-C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de-C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patients</a:t>
            </a:r>
            <a:r>
              <a:rPr lang="de-C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de-CH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schizophrenia</a:t>
            </a:r>
            <a:endParaRPr lang="de-CH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" name="Content Placeholder 1"/>
          <p:cNvSpPr>
            <a:spLocks noGrp="1"/>
          </p:cNvSpPr>
          <p:nvPr>
            <p:ph sz="quarter" idx="1"/>
          </p:nvPr>
        </p:nvSpPr>
        <p:spPr bwMode="auto">
          <a:xfrm>
            <a:off x="598713" y="1980925"/>
            <a:ext cx="5988292" cy="123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three distinct subgroups (total N=41)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subgroups differ (p &lt; 0.05)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wrt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negative symptoms on the </a:t>
            </a:r>
            <a:r>
              <a:rPr kumimoji="0" lang="en-GB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positive and negative symptom scale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(PANSS)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87005" y="450459"/>
            <a:ext cx="143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Optimal cluster solution</a:t>
            </a:r>
            <a:endParaRPr lang="en-GB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0094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628" y="3115002"/>
            <a:ext cx="1564716" cy="263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094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660" y="450460"/>
            <a:ext cx="1538958" cy="243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094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20" y="3662185"/>
            <a:ext cx="6422409" cy="203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756495" y="6394311"/>
            <a:ext cx="344677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b="0" dirty="0" smtClean="0">
                <a:solidFill>
                  <a:srgbClr val="000000"/>
                </a:solidFill>
                <a:latin typeface="Times New Roman" pitchFamily="18" charset="0"/>
              </a:rPr>
              <a:t>Brodersen et al. (2014) </a:t>
            </a:r>
            <a:r>
              <a:rPr lang="de-CH" b="0" i="1" dirty="0" err="1" smtClean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r>
              <a:rPr lang="de-CH" b="0" i="1" dirty="0" smtClean="0">
                <a:solidFill>
                  <a:srgbClr val="000000"/>
                </a:solidFill>
                <a:latin typeface="Times New Roman" pitchFamily="18" charset="0"/>
              </a:rPr>
              <a:t>: Clinical</a:t>
            </a:r>
            <a:endParaRPr lang="en-US" b="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02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hierarchical model for </a:t>
            </a:r>
            <a:r>
              <a:rPr lang="en-US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unsupervised </a:t>
            </a:r>
            <a:r>
              <a:rPr lang="en-US" sz="2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generative embedding and empirical Bayes</a:t>
            </a:r>
            <a:endParaRPr lang="de-CH" sz="2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2065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76" y="2264334"/>
            <a:ext cx="5642220" cy="313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65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96" y="2086379"/>
            <a:ext cx="4123438" cy="167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65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616" y="4874321"/>
            <a:ext cx="3765073" cy="124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05996" y="1661375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b="0" dirty="0" smtClean="0">
                <a:solidFill>
                  <a:srgbClr val="000000"/>
                </a:solidFill>
              </a:rPr>
              <a:t>Finite </a:t>
            </a:r>
            <a:r>
              <a:rPr lang="de-CH" sz="1800" b="0" dirty="0" err="1" smtClean="0">
                <a:solidFill>
                  <a:srgbClr val="000000"/>
                </a:solidFill>
              </a:rPr>
              <a:t>mixture</a:t>
            </a:r>
            <a:r>
              <a:rPr lang="de-CH" sz="1800" b="0" dirty="0" smtClean="0">
                <a:solidFill>
                  <a:srgbClr val="000000"/>
                </a:solidFill>
              </a:rPr>
              <a:t> </a:t>
            </a:r>
            <a:r>
              <a:rPr lang="de-CH" sz="1800" b="0" dirty="0" err="1" smtClean="0">
                <a:solidFill>
                  <a:srgbClr val="000000"/>
                </a:solidFill>
              </a:rPr>
              <a:t>model</a:t>
            </a:r>
            <a:r>
              <a:rPr lang="de-CH" sz="1800" b="0" dirty="0" smtClean="0">
                <a:solidFill>
                  <a:srgbClr val="000000"/>
                </a:solidFill>
              </a:rPr>
              <a:t>:</a:t>
            </a:r>
            <a:endParaRPr lang="de-CH" sz="1800" b="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5996" y="4453473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b="0" dirty="0" smtClean="0">
                <a:solidFill>
                  <a:srgbClr val="000000"/>
                </a:solidFill>
              </a:rPr>
              <a:t>Infinite </a:t>
            </a:r>
            <a:r>
              <a:rPr lang="de-CH" sz="1800" b="0" dirty="0" err="1" smtClean="0">
                <a:solidFill>
                  <a:srgbClr val="000000"/>
                </a:solidFill>
              </a:rPr>
              <a:t>mixture</a:t>
            </a:r>
            <a:r>
              <a:rPr lang="de-CH" sz="1800" b="0" dirty="0" smtClean="0">
                <a:solidFill>
                  <a:srgbClr val="000000"/>
                </a:solidFill>
              </a:rPr>
              <a:t> </a:t>
            </a:r>
            <a:r>
              <a:rPr lang="de-CH" sz="1800" b="0" dirty="0" err="1" smtClean="0">
                <a:solidFill>
                  <a:srgbClr val="000000"/>
                </a:solidFill>
              </a:rPr>
              <a:t>model</a:t>
            </a:r>
            <a:r>
              <a:rPr lang="de-CH" sz="1800" b="0" dirty="0" smtClean="0">
                <a:solidFill>
                  <a:srgbClr val="000000"/>
                </a:solidFill>
              </a:rPr>
              <a:t>:</a:t>
            </a:r>
            <a:endParaRPr lang="de-CH" sz="1800" b="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1183" y="6277191"/>
            <a:ext cx="31050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b="0" dirty="0" smtClean="0">
                <a:solidFill>
                  <a:srgbClr val="000000"/>
                </a:solidFill>
                <a:latin typeface="Times New Roman" pitchFamily="18" charset="0"/>
              </a:rPr>
              <a:t>Raman et </a:t>
            </a:r>
            <a:r>
              <a:rPr lang="de-CH" b="0" dirty="0">
                <a:solidFill>
                  <a:srgbClr val="000000"/>
                </a:solidFill>
                <a:latin typeface="Times New Roman" pitchFamily="18" charset="0"/>
              </a:rPr>
              <a:t>al</a:t>
            </a:r>
            <a:r>
              <a:rPr lang="de-CH" b="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de-CH" b="0" smtClean="0">
                <a:solidFill>
                  <a:srgbClr val="000000"/>
                </a:solidFill>
                <a:latin typeface="Times New Roman" pitchFamily="18" charset="0"/>
              </a:rPr>
              <a:t>2016, </a:t>
            </a:r>
            <a:r>
              <a:rPr lang="de-CH" b="0" i="1" dirty="0" smtClean="0">
                <a:solidFill>
                  <a:srgbClr val="000000"/>
                </a:solidFill>
                <a:latin typeface="Times New Roman" pitchFamily="18" charset="0"/>
              </a:rPr>
              <a:t>J. </a:t>
            </a:r>
            <a:r>
              <a:rPr lang="de-CH" b="0" i="1" dirty="0" err="1" smtClean="0">
                <a:solidFill>
                  <a:srgbClr val="000000"/>
                </a:solidFill>
                <a:latin typeface="Times New Roman" pitchFamily="18" charset="0"/>
              </a:rPr>
              <a:t>Neurosci</a:t>
            </a:r>
            <a:r>
              <a:rPr lang="de-CH" b="0" i="1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de-CH" b="0" i="1" dirty="0" err="1" smtClean="0">
                <a:solidFill>
                  <a:srgbClr val="000000"/>
                </a:solidFill>
                <a:latin typeface="Times New Roman" pitchFamily="18" charset="0"/>
              </a:rPr>
              <a:t>Methods</a:t>
            </a:r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44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100013"/>
            <a:ext cx="9258300" cy="1143000"/>
          </a:xfrm>
        </p:spPr>
        <p:txBody>
          <a:bodyPr/>
          <a:lstStyle/>
          <a:p>
            <a:pPr algn="l" eaLnBrk="1" hangingPunct="1"/>
            <a:r>
              <a:rPr lang="de-CH" sz="2400" b="1" dirty="0" smtClean="0">
                <a:latin typeface="Arial Unicode MS" pitchFamily="34" charset="-128"/>
              </a:rPr>
              <a:t>Further </a:t>
            </a:r>
            <a:r>
              <a:rPr lang="de-CH" sz="2400" b="1" dirty="0" err="1" smtClean="0">
                <a:latin typeface="Arial Unicode MS" pitchFamily="34" charset="-128"/>
              </a:rPr>
              <a:t>reading</a:t>
            </a:r>
            <a:r>
              <a:rPr lang="de-CH" sz="2400" b="1" dirty="0" smtClean="0">
                <a:latin typeface="Arial Unicode MS" pitchFamily="34" charset="-128"/>
              </a:rPr>
              <a:t>:  DCM for fMRI and BMS – part 1</a:t>
            </a:r>
            <a:endParaRPr lang="en-US" sz="2400" b="1" dirty="0" smtClean="0">
              <a:latin typeface="Arial Unicode MS" pitchFamily="34" charset="-128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139825"/>
            <a:ext cx="9258300" cy="5546725"/>
          </a:xfrm>
          <a:noFill/>
        </p:spPr>
        <p:txBody>
          <a:bodyPr/>
          <a:lstStyle/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050" dirty="0"/>
              <a:t>Aponte EA, Raman S, Sengupta B, Penny WD, Stephan KE, Heinzle </a:t>
            </a:r>
            <a:r>
              <a:rPr lang="da-DK" sz="1050" dirty="0" smtClean="0"/>
              <a:t>J (2016) </a:t>
            </a:r>
            <a:r>
              <a:rPr lang="en-US" sz="1050" dirty="0" err="1"/>
              <a:t>mpdcm</a:t>
            </a:r>
            <a:r>
              <a:rPr lang="en-US" sz="1050" dirty="0"/>
              <a:t>: A toolbox for massively parallel dynamic causal modeling</a:t>
            </a:r>
            <a:r>
              <a:rPr lang="en-US" sz="1050" dirty="0" smtClean="0"/>
              <a:t>. </a:t>
            </a:r>
            <a:r>
              <a:rPr lang="nl-NL" sz="1050" dirty="0"/>
              <a:t>J Neurosci </a:t>
            </a:r>
            <a:r>
              <a:rPr lang="nl-NL" sz="1050" dirty="0" smtClean="0"/>
              <a:t>Methods 257:7-16.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050" dirty="0" smtClean="0"/>
              <a:t>Brodersen </a:t>
            </a:r>
            <a:r>
              <a:rPr lang="da-DK" sz="1050" dirty="0"/>
              <a:t>KH, Schofield TM, Leff AP, Ong CS, Lomakina EI, Buhmann JM, Stephan KE (2011) Generative embedding for model-based classification of fMRI data. PLoS Computational Biology 7: e1002079</a:t>
            </a:r>
            <a:r>
              <a:rPr lang="da-DK" sz="1050" dirty="0" smtClean="0"/>
              <a:t>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050" dirty="0" smtClean="0"/>
              <a:t>Brodersen  </a:t>
            </a:r>
            <a:r>
              <a:rPr lang="da-DK" sz="1050" dirty="0"/>
              <a:t>KH, Deserno L, Schlagenhauf F, Lin Z, Penny WD, Buhmann JM, Stephan KE (2014) Dissecting psychiatric spectrum disorders by generative embedding.  NeuroImage: Clinical 4: 98-111</a:t>
            </a:r>
            <a:endParaRPr lang="da-DK" sz="1050" dirty="0" smtClean="0"/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050" dirty="0" smtClean="0"/>
              <a:t>Daunizeau </a:t>
            </a:r>
            <a:r>
              <a:rPr lang="en-US" sz="1050" dirty="0"/>
              <a:t>J, David, O, Stephan KE (2011) Dynamic Causal </a:t>
            </a:r>
            <a:r>
              <a:rPr lang="en-US" sz="1050" dirty="0" err="1"/>
              <a:t>Modelling</a:t>
            </a:r>
            <a:r>
              <a:rPr lang="en-US" sz="1050" dirty="0"/>
              <a:t>: A critical review of the biophysical and statistical foundations. </a:t>
            </a:r>
            <a:r>
              <a:rPr lang="en-US" sz="1050" dirty="0" err="1"/>
              <a:t>NeuroImage</a:t>
            </a:r>
            <a:r>
              <a:rPr lang="en-US" sz="1050" dirty="0"/>
              <a:t> 58: 312-322.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050" dirty="0"/>
              <a:t>Daunizeau J, Stephan KE, Friston KJ (2012) Stochastic Dynamic Causal Modelling of fMRI data: Should we care about neural noise? NeuroImage 62: 464-481</a:t>
            </a:r>
            <a:r>
              <a:rPr lang="da-DK" sz="1050" dirty="0" smtClean="0"/>
              <a:t>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050" dirty="0"/>
              <a:t>Frässle S, Lomakina EI, Razi A, Friston KJ, Buhmann JM, Stephan </a:t>
            </a:r>
            <a:r>
              <a:rPr lang="da-DK" sz="1050" dirty="0" smtClean="0"/>
              <a:t>KE (2017</a:t>
            </a:r>
            <a:r>
              <a:rPr lang="da-DK" sz="1050" dirty="0"/>
              <a:t>) Regression DCM for fMRI</a:t>
            </a:r>
            <a:r>
              <a:rPr lang="da-DK" sz="1050" dirty="0" smtClean="0"/>
              <a:t>. NeuroImage </a:t>
            </a:r>
            <a:r>
              <a:rPr lang="de-CH" sz="1050" dirty="0" smtClean="0"/>
              <a:t>155:406-421.</a:t>
            </a:r>
            <a:endParaRPr lang="da-DK" sz="1050" dirty="0" smtClean="0"/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050" dirty="0" smtClean="0"/>
              <a:t>Friston </a:t>
            </a:r>
            <a:r>
              <a:rPr lang="da-DK" sz="1050" dirty="0"/>
              <a:t>KJ, Harrison L, Penny W (2003) Dynamic causal modelling. NeuroImage 19:1273-1302.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050" dirty="0"/>
              <a:t>Friston K, Stephan KE, Li B, Daunizeau J (2010) Generalised filtering. Mathematical Problems in Engineering 2010: 621670</a:t>
            </a:r>
            <a:r>
              <a:rPr lang="da-DK" sz="1050" dirty="0" smtClean="0"/>
              <a:t>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050" dirty="0"/>
              <a:t>Friston KJ, Li B, Daunizeau J, Stephan KE (2011) Network discovery with DCM. NeuroImage 56: 1202–1221</a:t>
            </a:r>
            <a:r>
              <a:rPr lang="da-DK" sz="1050" dirty="0" smtClean="0"/>
              <a:t>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050" dirty="0" smtClean="0"/>
              <a:t>Friston </a:t>
            </a:r>
            <a:r>
              <a:rPr lang="da-DK" sz="1050" dirty="0"/>
              <a:t>K, Penny </a:t>
            </a:r>
            <a:r>
              <a:rPr lang="da-DK" sz="1050" dirty="0" smtClean="0"/>
              <a:t>W (2011) </a:t>
            </a:r>
            <a:r>
              <a:rPr lang="da-DK" sz="1050" dirty="0"/>
              <a:t>Post hoc Bayesian model </a:t>
            </a:r>
            <a:r>
              <a:rPr lang="da-DK" sz="1050" dirty="0" smtClean="0"/>
              <a:t>selection. Neuroimage 56: 2089-2099.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e-CH" sz="1050" dirty="0"/>
              <a:t>Friston KJ, Litvak V, </a:t>
            </a:r>
            <a:r>
              <a:rPr lang="de-CH" sz="1050" dirty="0" err="1"/>
              <a:t>Oswal</a:t>
            </a:r>
            <a:r>
              <a:rPr lang="de-CH" sz="1050" dirty="0"/>
              <a:t> A, </a:t>
            </a:r>
            <a:r>
              <a:rPr lang="de-CH" sz="1050" dirty="0" err="1"/>
              <a:t>Razi</a:t>
            </a:r>
            <a:r>
              <a:rPr lang="de-CH" sz="1050" dirty="0"/>
              <a:t> A, Stephan KE, van Wijk BC, Ziegler G, Zeidman </a:t>
            </a:r>
            <a:r>
              <a:rPr lang="de-CH" sz="1050" dirty="0" smtClean="0"/>
              <a:t>P (2016) </a:t>
            </a:r>
            <a:r>
              <a:rPr lang="en-US" sz="1050" dirty="0"/>
              <a:t>Bayesian model reduction and empirical Bayes for group (DCM) </a:t>
            </a:r>
            <a:r>
              <a:rPr lang="en-US" sz="1050" dirty="0" smtClean="0"/>
              <a:t>studies. </a:t>
            </a:r>
            <a:r>
              <a:rPr lang="da-DK" sz="1050" dirty="0"/>
              <a:t>NeuroImage </a:t>
            </a:r>
            <a:r>
              <a:rPr lang="da-DK" sz="1050" dirty="0" smtClean="0"/>
              <a:t>128:413-431.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050" dirty="0"/>
              <a:t>Friston KJ, Preller KH, Mathys C, Cagnan H, Heinzle J, Razi A, Zeidman </a:t>
            </a:r>
            <a:r>
              <a:rPr lang="da-DK" sz="1050" dirty="0" smtClean="0"/>
              <a:t>P (2017</a:t>
            </a:r>
            <a:r>
              <a:rPr lang="da-DK" sz="1050" dirty="0"/>
              <a:t>) Dynamic causal modelling revisited</a:t>
            </a:r>
            <a:r>
              <a:rPr lang="da-DK" sz="1050" dirty="0" smtClean="0"/>
              <a:t>. </a:t>
            </a:r>
            <a:r>
              <a:rPr lang="de-CH" sz="1050" dirty="0" err="1" smtClean="0"/>
              <a:t>NeuroImage</a:t>
            </a:r>
            <a:r>
              <a:rPr lang="de-CH" sz="1050" dirty="0" smtClean="0"/>
              <a:t>, </a:t>
            </a:r>
            <a:r>
              <a:rPr lang="de-CH" sz="1050" dirty="0" err="1" smtClean="0"/>
              <a:t>doi</a:t>
            </a:r>
            <a:r>
              <a:rPr lang="de-CH" sz="1050" dirty="0"/>
              <a:t>: 10.1016/j.neuroimage.2017.02.045. </a:t>
            </a:r>
            <a:endParaRPr lang="da-DK" sz="1050" dirty="0"/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050" dirty="0"/>
              <a:t>Heinzle J, Koopmans PJ, den Ouden HE, Raman S, Stephan </a:t>
            </a:r>
            <a:r>
              <a:rPr lang="da-DK" sz="1050" dirty="0" smtClean="0"/>
              <a:t>KE (2016</a:t>
            </a:r>
            <a:r>
              <a:rPr lang="da-DK" sz="1050" dirty="0"/>
              <a:t>) A hemodynamic model for layered BOLD signals. </a:t>
            </a:r>
            <a:r>
              <a:rPr lang="da-DK" sz="1050" dirty="0" smtClean="0"/>
              <a:t>Neuroimage 125:556-570.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050" dirty="0"/>
              <a:t>Kiebel SJ, Kloppel S, Weiskopf N, Friston KJ (2007) Dynamic causal modeling: a generative model of slice timing in fMRI. NeuroImage 34:1487-1496.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050" dirty="0" smtClean="0"/>
              <a:t>Li </a:t>
            </a:r>
            <a:r>
              <a:rPr lang="da-DK" sz="1050" dirty="0"/>
              <a:t>B, Daunizeau J, Stephan KE, Penny WD, Friston KJ (2011</a:t>
            </a:r>
            <a:r>
              <a:rPr lang="da-DK" sz="1050" dirty="0" smtClean="0"/>
              <a:t>) </a:t>
            </a:r>
            <a:r>
              <a:rPr lang="en-US" sz="1050" dirty="0"/>
              <a:t>Stochastic DCM and </a:t>
            </a:r>
            <a:r>
              <a:rPr lang="en-US" sz="1050" dirty="0" err="1"/>
              <a:t>generalised</a:t>
            </a:r>
            <a:r>
              <a:rPr lang="en-US" sz="1050" dirty="0"/>
              <a:t> filtering. </a:t>
            </a:r>
            <a:r>
              <a:rPr lang="en-US" sz="1050" dirty="0" err="1"/>
              <a:t>NeuroImage</a:t>
            </a:r>
            <a:r>
              <a:rPr lang="en-US" sz="1050" dirty="0"/>
              <a:t> 58: </a:t>
            </a:r>
            <a:r>
              <a:rPr lang="en-US" sz="1050" dirty="0" smtClean="0"/>
              <a:t>442-457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050" dirty="0" smtClean="0"/>
              <a:t>Lomakina </a:t>
            </a:r>
            <a:r>
              <a:rPr lang="da-DK" sz="1050" dirty="0"/>
              <a:t>EI, Paliwal S, Diaconescu AO, Brodersen KH, Aponte EA, Buhmann JM, Stephan KE (2015) Inversion of Hierarchical Bayesian models using Gaussian processes.  NeuroImage 118: 133-145.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050" dirty="0"/>
              <a:t>Marreiros AC, Kiebel SJ, Friston KJ (2008) Dynamic causal modelling for fMRI: a two-state model. NeuroImage 39:269-278</a:t>
            </a:r>
            <a:r>
              <a:rPr lang="da-DK" sz="1050" dirty="0" smtClean="0"/>
              <a:t>.</a:t>
            </a:r>
            <a:endParaRPr lang="da-DK" sz="10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100013"/>
            <a:ext cx="9258300" cy="1143000"/>
          </a:xfrm>
        </p:spPr>
        <p:txBody>
          <a:bodyPr/>
          <a:lstStyle/>
          <a:p>
            <a:pPr algn="l" eaLnBrk="1" hangingPunct="1"/>
            <a:r>
              <a:rPr lang="de-CH" sz="2400" b="1" dirty="0">
                <a:latin typeface="Arial Unicode MS" pitchFamily="34" charset="-128"/>
              </a:rPr>
              <a:t>Further </a:t>
            </a:r>
            <a:r>
              <a:rPr lang="de-CH" sz="2400" b="1" dirty="0" err="1">
                <a:latin typeface="Arial Unicode MS" pitchFamily="34" charset="-128"/>
              </a:rPr>
              <a:t>reading</a:t>
            </a:r>
            <a:r>
              <a:rPr lang="de-CH" sz="2400" b="1" dirty="0">
                <a:latin typeface="Arial Unicode MS" pitchFamily="34" charset="-128"/>
              </a:rPr>
              <a:t>:</a:t>
            </a:r>
            <a:r>
              <a:rPr lang="de-CH" sz="2400" b="1" dirty="0" smtClean="0">
                <a:latin typeface="Arial Unicode MS" pitchFamily="34" charset="-128"/>
              </a:rPr>
              <a:t>  </a:t>
            </a:r>
            <a:r>
              <a:rPr lang="de-CH" sz="2400" b="1" dirty="0">
                <a:latin typeface="Arial Unicode MS" pitchFamily="34" charset="-128"/>
              </a:rPr>
              <a:t>DCM </a:t>
            </a:r>
            <a:r>
              <a:rPr lang="de-CH" sz="2400" b="1" dirty="0" err="1">
                <a:latin typeface="Arial Unicode MS" pitchFamily="34" charset="-128"/>
              </a:rPr>
              <a:t>for</a:t>
            </a:r>
            <a:r>
              <a:rPr lang="de-CH" sz="2400" b="1" dirty="0">
                <a:latin typeface="Arial Unicode MS" pitchFamily="34" charset="-128"/>
              </a:rPr>
              <a:t> </a:t>
            </a:r>
            <a:r>
              <a:rPr lang="de-CH" sz="2400" b="1" dirty="0" err="1">
                <a:latin typeface="Arial Unicode MS" pitchFamily="34" charset="-128"/>
              </a:rPr>
              <a:t>fMRI</a:t>
            </a:r>
            <a:r>
              <a:rPr lang="de-CH" sz="2400" b="1" dirty="0">
                <a:latin typeface="Arial Unicode MS" pitchFamily="34" charset="-128"/>
              </a:rPr>
              <a:t> </a:t>
            </a:r>
            <a:r>
              <a:rPr lang="de-CH" sz="2400" b="1" dirty="0" err="1">
                <a:latin typeface="Arial Unicode MS" pitchFamily="34" charset="-128"/>
              </a:rPr>
              <a:t>and</a:t>
            </a:r>
            <a:r>
              <a:rPr lang="de-CH" sz="2400" b="1" dirty="0">
                <a:latin typeface="Arial Unicode MS" pitchFamily="34" charset="-128"/>
              </a:rPr>
              <a:t> BMS – </a:t>
            </a:r>
            <a:r>
              <a:rPr lang="de-CH" sz="2400" b="1" dirty="0" err="1">
                <a:latin typeface="Arial Unicode MS" pitchFamily="34" charset="-128"/>
              </a:rPr>
              <a:t>part</a:t>
            </a:r>
            <a:r>
              <a:rPr lang="de-CH" sz="2400" b="1" dirty="0">
                <a:latin typeface="Arial Unicode MS" pitchFamily="34" charset="-128"/>
              </a:rPr>
              <a:t> </a:t>
            </a:r>
            <a:r>
              <a:rPr lang="de-CH" sz="2400" b="1" dirty="0" smtClean="0">
                <a:latin typeface="Arial Unicode MS" pitchFamily="34" charset="-128"/>
              </a:rPr>
              <a:t>2</a:t>
            </a:r>
            <a:endParaRPr lang="en-US" sz="2400" b="1" dirty="0" smtClean="0">
              <a:latin typeface="Arial Unicode MS" pitchFamily="34" charset="-128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139825"/>
            <a:ext cx="9258300" cy="5546725"/>
          </a:xfrm>
          <a:noFill/>
        </p:spPr>
        <p:txBody>
          <a:bodyPr/>
          <a:lstStyle/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200" dirty="0"/>
              <a:t>Penny WD, Stephan KE, Mechelli A, Friston KJ (2004a) Comparing dynamic causal models. NeuroImage 22:1157-1172.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200" dirty="0"/>
              <a:t>Penny WD, Stephan KE, Mechelli A, Friston KJ (2004b) Modelling functional integration: a comparison of structural equation and dynamic causal models. NeuroImage 23 Suppl 1:S264-274.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200" dirty="0" smtClean="0"/>
              <a:t>Penny WD, Stephan KE, Daunizeau J, Joao M, Friston K, Schofield T, Leff AP (2010) Comparing Families of Dynamic Causal Models. PLoS Computational Biology </a:t>
            </a:r>
            <a:r>
              <a:rPr lang="en-US" sz="1200" dirty="0" smtClean="0"/>
              <a:t>6: e1000709. 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200" dirty="0" smtClean="0"/>
              <a:t>Penny WD (2012) </a:t>
            </a:r>
            <a:r>
              <a:rPr lang="en-US" sz="1200" dirty="0"/>
              <a:t>Comparing dynamic causal models using AIC, BIC and free </a:t>
            </a:r>
            <a:r>
              <a:rPr lang="en-US" sz="1200" dirty="0" smtClean="0"/>
              <a:t>energy. </a:t>
            </a:r>
            <a:r>
              <a:rPr lang="en-US" sz="1200" dirty="0" err="1" smtClean="0"/>
              <a:t>Neuroimage</a:t>
            </a:r>
            <a:r>
              <a:rPr lang="en-US" sz="1200" dirty="0" smtClean="0"/>
              <a:t> 59: 319-330.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e-CH" sz="1200" dirty="0" smtClean="0"/>
              <a:t>Raman S, Deserno L, Schlagenhauf F, Stephan KE (2016) </a:t>
            </a:r>
            <a:r>
              <a:rPr lang="en-US" sz="1200" dirty="0" smtClean="0"/>
              <a:t>A </a:t>
            </a:r>
            <a:r>
              <a:rPr lang="en-US" sz="1200" dirty="0"/>
              <a:t>hierarchical model for integrating unsupervised generative embedding and empirical Bayes</a:t>
            </a:r>
            <a:r>
              <a:rPr lang="en-US" sz="1200" dirty="0" smtClean="0"/>
              <a:t>. </a:t>
            </a:r>
            <a:r>
              <a:rPr lang="nl-NL" sz="1200" dirty="0"/>
              <a:t>J Neurosci </a:t>
            </a:r>
            <a:r>
              <a:rPr lang="nl-NL" sz="1200" dirty="0" smtClean="0"/>
              <a:t>Methods 269: 6-20</a:t>
            </a:r>
            <a:r>
              <a:rPr lang="nl-NL" sz="1200" dirty="0"/>
              <a:t>.</a:t>
            </a:r>
            <a:endParaRPr lang="en-US" sz="1200" dirty="0" smtClean="0"/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200" dirty="0" smtClean="0"/>
              <a:t>Rigoux </a:t>
            </a:r>
            <a:r>
              <a:rPr lang="en-US" sz="1200" dirty="0"/>
              <a:t>L, Stephan KE, Friston KJ, </a:t>
            </a:r>
            <a:r>
              <a:rPr lang="en-US" sz="1200" dirty="0" err="1"/>
              <a:t>Daunizeau</a:t>
            </a:r>
            <a:r>
              <a:rPr lang="en-US" sz="1200" dirty="0"/>
              <a:t> J (2014) Bayesian model selection for group studies – revisited.  </a:t>
            </a:r>
            <a:r>
              <a:rPr lang="en-US" sz="1200" dirty="0" err="1"/>
              <a:t>NeuroImage</a:t>
            </a:r>
            <a:r>
              <a:rPr lang="en-US" sz="1200" dirty="0"/>
              <a:t> 84: 971-985.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200" dirty="0" smtClean="0"/>
              <a:t>Stephan KE, Weiskopf N, Drysdale PM, Robinson PA, Friston KJ (2007) Comparing hemodynamic models with DCM. NeuroImage 38:387-401.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200" dirty="0" smtClean="0"/>
              <a:t>Stephan KE, Kasper L, Harrison LM, Daunizeau J, den Ouden HE, Breakspear M, Friston KJ (2008) Nonlinear dynamic causal models for fMRI. NeuroImage 42:649-662.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200" dirty="0" smtClean="0"/>
              <a:t>Stephan KE, Penny WD, Daunizeau J, Moran RJ, Friston KJ (2009a) Bayesian model selection for group studies. NeuroImage 46:1004-1017.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200" dirty="0" smtClean="0"/>
              <a:t>Stephan KE, Tittgemeyer M, Knösche TR, Moran RJ, Friston KJ (2009b) Tractography-based priors for dynamic causal models. NeuroImage 47: 1628-1638.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200" dirty="0" smtClean="0"/>
              <a:t>Stephan KE, Penny WD, Moran RJ, den Ouden HEM, Daunizeau J, Friston KJ (2010) Ten simple rules for Dynamic Causal Modelling. NeuroImage 49: 3099-3109. 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200" dirty="0" smtClean="0"/>
              <a:t>Stephan </a:t>
            </a:r>
            <a:r>
              <a:rPr lang="da-DK" sz="1200" dirty="0"/>
              <a:t>KE, Iglesias S, Heinzle J, Diaconescu AO (2015) Translational Perspectives for Computational Neuroimaging.  Neuron 87: 716-732</a:t>
            </a:r>
            <a:r>
              <a:rPr lang="da-DK" sz="1200" dirty="0" smtClean="0"/>
              <a:t>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e-CH" sz="1200" dirty="0"/>
              <a:t>Stephan KE, Schlagenhauf F, Huys QJ, Raman S, Aponte EA, Brodersen KH, Rigoux L, Moran RJ, </a:t>
            </a:r>
            <a:r>
              <a:rPr lang="de-CH" sz="1200" dirty="0" err="1"/>
              <a:t>Daunizeau</a:t>
            </a:r>
            <a:r>
              <a:rPr lang="de-CH" sz="1200" dirty="0"/>
              <a:t> J, Dolan RJ, Friston KJ, Heinz A</a:t>
            </a:r>
            <a:r>
              <a:rPr lang="de-CH" sz="1200" dirty="0" smtClean="0"/>
              <a:t>.(</a:t>
            </a:r>
            <a:r>
              <a:rPr lang="da-DK" sz="1200" dirty="0" smtClean="0"/>
              <a:t>2017)</a:t>
            </a:r>
            <a:r>
              <a:rPr lang="en-US" sz="1200" dirty="0"/>
              <a:t> Computational neuroimaging strategies for single patient </a:t>
            </a:r>
            <a:r>
              <a:rPr lang="en-US" sz="1200" dirty="0" smtClean="0"/>
              <a:t>predictions.</a:t>
            </a:r>
            <a:r>
              <a:rPr lang="da-DK" sz="1200" dirty="0" smtClean="0"/>
              <a:t> </a:t>
            </a:r>
            <a:r>
              <a:rPr lang="en-US" sz="1200" dirty="0" err="1" smtClean="0"/>
              <a:t>NeuroiIage</a:t>
            </a:r>
            <a:r>
              <a:rPr lang="en-US" sz="1200" dirty="0" smtClean="0"/>
              <a:t> 145: 180-199.</a:t>
            </a:r>
            <a:endParaRPr lang="da-DK" sz="12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658813"/>
            <a:ext cx="9258300" cy="1143000"/>
          </a:xfrm>
        </p:spPr>
        <p:txBody>
          <a:bodyPr/>
          <a:lstStyle/>
          <a:p>
            <a:r>
              <a:rPr lang="en-GB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Thank you</a:t>
            </a:r>
            <a:endParaRPr lang="en-US" sz="3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738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Weaknesses</a:t>
            </a:r>
            <a:r>
              <a:rPr lang="de-CH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of DCM </a:t>
            </a:r>
            <a:r>
              <a:rPr lang="de-CH" sz="28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</a:t>
            </a:r>
            <a:r>
              <a:rPr lang="de-CH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28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new</a:t>
            </a:r>
            <a:r>
              <a:rPr lang="de-CH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28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solutions</a:t>
            </a:r>
            <a:endParaRPr lang="de-CH" sz="2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de-CH" sz="2000" b="1" dirty="0" err="1" smtClean="0"/>
              <a:t>vulnerability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to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local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extrema</a:t>
            </a:r>
            <a:r>
              <a:rPr lang="de-CH" sz="2000" b="1" dirty="0" smtClean="0"/>
              <a:t> </a:t>
            </a:r>
            <a:r>
              <a:rPr lang="de-CH" sz="2000" b="1" dirty="0" smtClean="0">
                <a:sym typeface="Symbol" panose="05050102010706020507" pitchFamily="18" charset="2"/>
              </a:rPr>
              <a:t> </a:t>
            </a:r>
            <a:r>
              <a:rPr lang="de-CH" sz="2000" b="1" dirty="0" smtClean="0"/>
              <a:t>global </a:t>
            </a:r>
            <a:r>
              <a:rPr lang="de-CH" sz="2000" b="1" dirty="0" err="1"/>
              <a:t>optimisation</a:t>
            </a:r>
            <a:r>
              <a:rPr lang="de-CH" sz="2000" b="1" dirty="0"/>
              <a:t> </a:t>
            </a:r>
            <a:r>
              <a:rPr lang="de-CH" sz="2000" b="1" dirty="0" smtClean="0"/>
              <a:t>:</a:t>
            </a:r>
            <a:endParaRPr lang="de-CH" sz="2000" b="1" dirty="0"/>
          </a:p>
          <a:p>
            <a:pPr lvl="1">
              <a:spcBef>
                <a:spcPts val="600"/>
              </a:spcBef>
            </a:pPr>
            <a:r>
              <a:rPr lang="de-CH" sz="2000" dirty="0" smtClean="0"/>
              <a:t>MCMC:</a:t>
            </a:r>
          </a:p>
          <a:p>
            <a:pPr lvl="2">
              <a:spcBef>
                <a:spcPts val="0"/>
              </a:spcBef>
            </a:pPr>
            <a:r>
              <a:rPr lang="de-CH" sz="2000" dirty="0" smtClean="0"/>
              <a:t>Sengupta et al 2016, </a:t>
            </a:r>
            <a:r>
              <a:rPr lang="de-CH" sz="2000" dirty="0" err="1" smtClean="0"/>
              <a:t>NeuroImage</a:t>
            </a:r>
            <a:endParaRPr lang="de-CH" sz="2000" dirty="0"/>
          </a:p>
          <a:p>
            <a:pPr lvl="2">
              <a:spcBef>
                <a:spcPts val="0"/>
              </a:spcBef>
            </a:pPr>
            <a:r>
              <a:rPr lang="de-CH" sz="2000" dirty="0" smtClean="0"/>
              <a:t>Aponte et al. 2016, J </a:t>
            </a:r>
            <a:r>
              <a:rPr lang="de-CH" sz="2000" dirty="0" err="1" smtClean="0"/>
              <a:t>Neurosci</a:t>
            </a:r>
            <a:r>
              <a:rPr lang="de-CH" sz="2000" dirty="0" smtClean="0"/>
              <a:t> </a:t>
            </a:r>
            <a:r>
              <a:rPr lang="de-CH" sz="2000" dirty="0" err="1" smtClean="0"/>
              <a:t>Methods</a:t>
            </a:r>
            <a:endParaRPr lang="de-CH" sz="2000" dirty="0" smtClean="0"/>
          </a:p>
          <a:p>
            <a:pPr lvl="1">
              <a:spcBef>
                <a:spcPts val="600"/>
              </a:spcBef>
            </a:pPr>
            <a:r>
              <a:rPr lang="de-CH" sz="2000" dirty="0" err="1" smtClean="0"/>
              <a:t>Gaussian</a:t>
            </a:r>
            <a:r>
              <a:rPr lang="de-CH" sz="2000" dirty="0" smtClean="0"/>
              <a:t> </a:t>
            </a:r>
            <a:r>
              <a:rPr lang="de-CH" sz="2000" dirty="0" err="1" smtClean="0"/>
              <a:t>processes</a:t>
            </a:r>
            <a:r>
              <a:rPr lang="de-CH" sz="2000" dirty="0" smtClean="0"/>
              <a:t>:</a:t>
            </a:r>
            <a:br>
              <a:rPr lang="de-CH" sz="2000" dirty="0" smtClean="0"/>
            </a:br>
            <a:r>
              <a:rPr lang="de-CH" sz="2000" dirty="0" smtClean="0"/>
              <a:t>Lomakina et al. 2015, </a:t>
            </a:r>
            <a:r>
              <a:rPr lang="de-CH" sz="2000" dirty="0" err="1" smtClean="0"/>
              <a:t>NeuroImage</a:t>
            </a:r>
            <a:endParaRPr lang="de-CH" sz="2000" dirty="0" smtClean="0"/>
          </a:p>
          <a:p>
            <a:pPr>
              <a:spcBef>
                <a:spcPts val="1800"/>
              </a:spcBef>
            </a:pPr>
            <a:r>
              <a:rPr lang="de-CH" sz="2000" b="1" dirty="0" err="1" smtClean="0"/>
              <a:t>choice</a:t>
            </a:r>
            <a:r>
              <a:rPr lang="de-CH" sz="2000" b="1" dirty="0" smtClean="0"/>
              <a:t> of </a:t>
            </a:r>
            <a:r>
              <a:rPr lang="de-CH" sz="2000" b="1" dirty="0" err="1" smtClean="0"/>
              <a:t>priors</a:t>
            </a:r>
            <a:r>
              <a:rPr lang="de-CH" sz="2000" b="1" dirty="0" smtClean="0"/>
              <a:t> </a:t>
            </a:r>
            <a:r>
              <a:rPr lang="de-CH" sz="2000" b="1" dirty="0" smtClean="0">
                <a:sym typeface="Symbol" panose="05050102010706020507" pitchFamily="18" charset="2"/>
              </a:rPr>
              <a:t> </a:t>
            </a:r>
            <a:r>
              <a:rPr lang="de-CH" sz="2000" b="1" dirty="0" err="1" smtClean="0"/>
              <a:t>hierarchical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models</a:t>
            </a:r>
            <a:r>
              <a:rPr lang="de-CH" sz="2000" b="1" dirty="0" smtClean="0"/>
              <a:t> (</a:t>
            </a:r>
            <a:r>
              <a:rPr lang="de-CH" sz="2000" b="1" dirty="0" err="1" smtClean="0"/>
              <a:t>empirical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Bayes</a:t>
            </a:r>
            <a:r>
              <a:rPr lang="de-CH" sz="2000" b="1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de-CH" sz="2000" dirty="0" smtClean="0"/>
              <a:t>Friston et al. 2016, </a:t>
            </a:r>
            <a:r>
              <a:rPr lang="de-CH" sz="2000" dirty="0" err="1" smtClean="0"/>
              <a:t>NeuroImage</a:t>
            </a:r>
            <a:endParaRPr lang="de-CH" sz="2000" dirty="0" smtClean="0"/>
          </a:p>
          <a:p>
            <a:pPr lvl="1">
              <a:spcBef>
                <a:spcPts val="0"/>
              </a:spcBef>
            </a:pPr>
            <a:r>
              <a:rPr lang="de-CH" sz="2000" dirty="0" smtClean="0"/>
              <a:t>Raman et al. 2016, J </a:t>
            </a:r>
            <a:r>
              <a:rPr lang="de-CH" sz="2000" dirty="0" err="1" smtClean="0"/>
              <a:t>Neurosci</a:t>
            </a:r>
            <a:r>
              <a:rPr lang="de-CH" sz="2000" dirty="0" smtClean="0"/>
              <a:t> </a:t>
            </a:r>
            <a:r>
              <a:rPr lang="de-CH" sz="2000" dirty="0" err="1" smtClean="0"/>
              <a:t>Methods</a:t>
            </a:r>
            <a:endParaRPr lang="de-CH" sz="2000" dirty="0"/>
          </a:p>
          <a:p>
            <a:pPr>
              <a:spcBef>
                <a:spcPts val="1800"/>
              </a:spcBef>
            </a:pPr>
            <a:r>
              <a:rPr lang="de-CH" sz="2000" b="1" dirty="0" err="1" smtClean="0"/>
              <a:t>restricted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to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small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systems</a:t>
            </a:r>
            <a:r>
              <a:rPr lang="de-CH" sz="2000" b="1" dirty="0" smtClean="0"/>
              <a:t> </a:t>
            </a:r>
            <a:r>
              <a:rPr lang="de-CH" sz="2000" b="1" dirty="0" smtClean="0">
                <a:sym typeface="Symbol" panose="05050102010706020507" pitchFamily="18" charset="2"/>
              </a:rPr>
              <a:t> large-</a:t>
            </a:r>
            <a:r>
              <a:rPr lang="de-CH" sz="2000" b="1" dirty="0" err="1" smtClean="0">
                <a:sym typeface="Symbol" panose="05050102010706020507" pitchFamily="18" charset="2"/>
              </a:rPr>
              <a:t>scale</a:t>
            </a:r>
            <a:r>
              <a:rPr lang="de-CH" sz="2000" b="1" dirty="0" smtClean="0">
                <a:sym typeface="Symbol" panose="05050102010706020507" pitchFamily="18" charset="2"/>
              </a:rPr>
              <a:t> </a:t>
            </a:r>
            <a:r>
              <a:rPr lang="de-CH" sz="2000" b="1" dirty="0" smtClean="0"/>
              <a:t>DCMs</a:t>
            </a:r>
          </a:p>
          <a:p>
            <a:pPr lvl="1">
              <a:spcBef>
                <a:spcPts val="0"/>
              </a:spcBef>
            </a:pPr>
            <a:r>
              <a:rPr lang="de-CH" sz="2000" dirty="0" smtClean="0"/>
              <a:t>Frässle et al. 2017, NeuroImage</a:t>
            </a:r>
          </a:p>
          <a:p>
            <a:pPr lvl="1">
              <a:spcBef>
                <a:spcPts val="0"/>
              </a:spcBef>
            </a:pPr>
            <a:r>
              <a:rPr lang="de-CH" sz="2000" dirty="0" err="1" smtClean="0"/>
              <a:t>Razi</a:t>
            </a:r>
            <a:r>
              <a:rPr lang="de-CH" sz="2000" dirty="0" smtClean="0"/>
              <a:t> et al. 2017, Network Neuroscience</a:t>
            </a:r>
          </a:p>
        </p:txBody>
      </p:sp>
    </p:spTree>
    <p:extLst>
      <p:ext uri="{BB962C8B-B14F-4D97-AF65-F5344CB8AC3E}">
        <p14:creationId xmlns:p14="http://schemas.microsoft.com/office/powerpoint/2010/main" val="295058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/>
          <p:cNvSpPr>
            <a:spLocks noChangeArrowheads="1"/>
          </p:cNvSpPr>
          <p:nvPr/>
        </p:nvSpPr>
        <p:spPr bwMode="auto">
          <a:xfrm>
            <a:off x="769938" y="446088"/>
            <a:ext cx="874395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de-DE" sz="2800" dirty="0">
                <a:latin typeface="Arial Unicode MS" pitchFamily="34" charset="-128"/>
              </a:rPr>
              <a:t>Overview</a:t>
            </a:r>
          </a:p>
        </p:txBody>
      </p:sp>
      <p:sp>
        <p:nvSpPr>
          <p:cNvPr id="31747" name="Rectangle 11"/>
          <p:cNvSpPr>
            <a:spLocks noChangeArrowheads="1"/>
          </p:cNvSpPr>
          <p:nvPr/>
        </p:nvSpPr>
        <p:spPr bwMode="auto">
          <a:xfrm>
            <a:off x="822325" y="1781175"/>
            <a:ext cx="9136063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DCM: </a:t>
            </a: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basic</a:t>
            </a: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concepts</a:t>
            </a:r>
            <a:endParaRPr lang="de-DE" sz="2400" b="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Evolution </a:t>
            </a: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of</a:t>
            </a: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 DCM </a:t>
            </a: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for</a:t>
            </a: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fMRI</a:t>
            </a:r>
            <a:endParaRPr lang="de-DE" sz="2400" b="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Bayesian</a:t>
            </a: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DE" sz="2400" b="0" dirty="0" err="1">
                <a:solidFill>
                  <a:srgbClr val="000000"/>
                </a:solidFill>
                <a:latin typeface="Arial Unicode MS" pitchFamily="34" charset="-128"/>
              </a:rPr>
              <a:t>model</a:t>
            </a:r>
            <a:r>
              <a:rPr lang="de-DE" sz="2400" b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DE" sz="2400" b="0" dirty="0" err="1">
                <a:solidFill>
                  <a:srgbClr val="000000"/>
                </a:solidFill>
                <a:latin typeface="Arial Unicode MS" pitchFamily="34" charset="-128"/>
              </a:rPr>
              <a:t>selection</a:t>
            </a:r>
            <a:r>
              <a:rPr lang="de-DE" sz="2400" b="0" dirty="0">
                <a:solidFill>
                  <a:srgbClr val="000000"/>
                </a:solidFill>
                <a:latin typeface="Arial Unicode MS" pitchFamily="34" charset="-128"/>
              </a:rPr>
              <a:t> (BMS) </a:t>
            </a: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Translational</a:t>
            </a: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 Neuromodeling</a:t>
            </a:r>
            <a:endParaRPr lang="de-DE" sz="2400" b="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412108" name="Rectangle 12"/>
          <p:cNvSpPr>
            <a:spLocks noChangeArrowheads="1"/>
          </p:cNvSpPr>
          <p:nvPr/>
        </p:nvSpPr>
        <p:spPr bwMode="auto">
          <a:xfrm>
            <a:off x="741363" y="2442074"/>
            <a:ext cx="9001125" cy="565150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evolution of DCM in SPM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286354"/>
            <a:ext cx="9258300" cy="2748617"/>
          </a:xfrm>
        </p:spPr>
        <p:txBody>
          <a:bodyPr/>
          <a:lstStyle/>
          <a:p>
            <a:pPr lvl="0">
              <a:spcBef>
                <a:spcPts val="1800"/>
              </a:spcBef>
            </a:pPr>
            <a:r>
              <a:rPr lang="de-CH" sz="2000" dirty="0" smtClean="0"/>
              <a:t>DCM is not one specific model, but a </a:t>
            </a:r>
            <a:r>
              <a:rPr lang="de-CH" sz="2000" dirty="0" err="1" smtClean="0"/>
              <a:t>framework</a:t>
            </a:r>
            <a:r>
              <a:rPr lang="de-CH" sz="2000" dirty="0" smtClean="0"/>
              <a:t> for Bayesian inversion of dynamic system models</a:t>
            </a:r>
          </a:p>
          <a:p>
            <a:pPr lvl="0">
              <a:spcBef>
                <a:spcPts val="2400"/>
              </a:spcBef>
            </a:pPr>
            <a:r>
              <a:rPr lang="de-CH" sz="2000" dirty="0" smtClean="0"/>
              <a:t>The </a:t>
            </a:r>
            <a:r>
              <a:rPr lang="de-CH" sz="2000" dirty="0" err="1" smtClean="0"/>
              <a:t>implementation</a:t>
            </a:r>
            <a:r>
              <a:rPr lang="de-CH" sz="2000" dirty="0" smtClean="0"/>
              <a:t> in SPM </a:t>
            </a:r>
            <a:r>
              <a:rPr lang="de-CH" sz="2000" dirty="0" err="1" smtClean="0"/>
              <a:t>has</a:t>
            </a:r>
            <a:r>
              <a:rPr lang="de-CH" sz="2000" dirty="0" smtClean="0"/>
              <a:t> </a:t>
            </a:r>
            <a:r>
              <a:rPr lang="de-CH" sz="2000" dirty="0" err="1" smtClean="0"/>
              <a:t>been</a:t>
            </a:r>
            <a:r>
              <a:rPr lang="de-CH" sz="2000" dirty="0" smtClean="0"/>
              <a:t> evolving </a:t>
            </a:r>
            <a:r>
              <a:rPr lang="de-CH" sz="2000" dirty="0" err="1" smtClean="0"/>
              <a:t>over</a:t>
            </a:r>
            <a:r>
              <a:rPr lang="de-CH" sz="2000" dirty="0" smtClean="0"/>
              <a:t> time, e.g.</a:t>
            </a:r>
          </a:p>
          <a:p>
            <a:pPr lvl="1">
              <a:spcBef>
                <a:spcPts val="600"/>
              </a:spcBef>
            </a:pPr>
            <a:r>
              <a:rPr lang="de-CH" sz="2000" dirty="0" err="1" smtClean="0"/>
              <a:t>improvements</a:t>
            </a:r>
            <a:r>
              <a:rPr lang="de-CH" sz="2000" dirty="0" smtClean="0"/>
              <a:t> </a:t>
            </a:r>
            <a:r>
              <a:rPr lang="de-CH" sz="2000" dirty="0" err="1" smtClean="0"/>
              <a:t>of</a:t>
            </a:r>
            <a:r>
              <a:rPr lang="de-CH" sz="2000" dirty="0" smtClean="0"/>
              <a:t> </a:t>
            </a:r>
            <a:r>
              <a:rPr lang="de-CH" sz="2000" dirty="0" err="1" smtClean="0"/>
              <a:t>numerical</a:t>
            </a:r>
            <a:r>
              <a:rPr lang="de-CH" sz="2000" dirty="0" smtClean="0"/>
              <a:t> </a:t>
            </a:r>
            <a:r>
              <a:rPr lang="de-CH" sz="2000" dirty="0" err="1" smtClean="0"/>
              <a:t>routines</a:t>
            </a:r>
            <a:r>
              <a:rPr lang="de-CH" sz="2000" dirty="0" smtClean="0"/>
              <a:t> (e.g., </a:t>
            </a:r>
            <a:r>
              <a:rPr lang="de-CH" sz="2000" dirty="0" err="1" smtClean="0"/>
              <a:t>optimisation</a:t>
            </a:r>
            <a:r>
              <a:rPr lang="de-CH" sz="2000" dirty="0" smtClean="0"/>
              <a:t> </a:t>
            </a:r>
            <a:r>
              <a:rPr lang="de-CH" sz="2000" dirty="0" err="1" smtClean="0"/>
              <a:t>scheme</a:t>
            </a:r>
            <a:r>
              <a:rPr lang="de-CH" sz="2000" dirty="0" smtClean="0"/>
              <a:t>)</a:t>
            </a:r>
          </a:p>
          <a:p>
            <a:pPr lvl="1">
              <a:spcBef>
                <a:spcPts val="600"/>
              </a:spcBef>
            </a:pPr>
            <a:r>
              <a:rPr lang="de-CH" sz="2000" dirty="0" smtClean="0"/>
              <a:t>change in priors </a:t>
            </a:r>
            <a:r>
              <a:rPr lang="de-CH" sz="2000" dirty="0" err="1" smtClean="0"/>
              <a:t>to</a:t>
            </a:r>
            <a:r>
              <a:rPr lang="de-CH" sz="2000" dirty="0" smtClean="0"/>
              <a:t> </a:t>
            </a:r>
            <a:r>
              <a:rPr lang="de-CH" sz="2000" dirty="0" err="1" smtClean="0"/>
              <a:t>cover</a:t>
            </a:r>
            <a:r>
              <a:rPr lang="de-CH" sz="2000" dirty="0" smtClean="0"/>
              <a:t> </a:t>
            </a:r>
            <a:r>
              <a:rPr lang="de-CH" sz="2000" dirty="0" err="1" smtClean="0"/>
              <a:t>new</a:t>
            </a:r>
            <a:r>
              <a:rPr lang="de-CH" sz="2000" dirty="0" smtClean="0"/>
              <a:t> </a:t>
            </a:r>
            <a:r>
              <a:rPr lang="de-CH" sz="2000" dirty="0" err="1" smtClean="0"/>
              <a:t>variants</a:t>
            </a:r>
            <a:r>
              <a:rPr lang="de-CH" sz="2000" dirty="0" smtClean="0"/>
              <a:t> (e.g., </a:t>
            </a:r>
            <a:r>
              <a:rPr lang="de-CH" sz="2000" dirty="0" err="1" smtClean="0"/>
              <a:t>stochastic</a:t>
            </a:r>
            <a:r>
              <a:rPr lang="de-CH" sz="2000" dirty="0" smtClean="0"/>
              <a:t> DCMs)</a:t>
            </a:r>
          </a:p>
          <a:p>
            <a:pPr lvl="1">
              <a:spcBef>
                <a:spcPts val="600"/>
              </a:spcBef>
            </a:pPr>
            <a:r>
              <a:rPr lang="de-CH" sz="2000" dirty="0" err="1" smtClean="0"/>
              <a:t>changes</a:t>
            </a:r>
            <a:r>
              <a:rPr lang="de-CH" sz="2000" dirty="0" smtClean="0"/>
              <a:t> </a:t>
            </a:r>
            <a:r>
              <a:rPr lang="de-CH" sz="2000" dirty="0" err="1" smtClean="0"/>
              <a:t>of</a:t>
            </a:r>
            <a:r>
              <a:rPr lang="de-CH" sz="2000" dirty="0" smtClean="0"/>
              <a:t> </a:t>
            </a:r>
            <a:r>
              <a:rPr lang="de-CH" sz="2000" dirty="0" err="1" smtClean="0"/>
              <a:t>hemodynamic</a:t>
            </a:r>
            <a:r>
              <a:rPr lang="de-CH" sz="2000" dirty="0" smtClean="0"/>
              <a:t> </a:t>
            </a:r>
            <a:r>
              <a:rPr lang="de-CH" sz="2000" dirty="0" err="1" smtClean="0"/>
              <a:t>model</a:t>
            </a:r>
            <a:endParaRPr lang="de-CH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959420" y="4463755"/>
            <a:ext cx="7024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0" dirty="0" smtClean="0">
                <a:solidFill>
                  <a:srgbClr val="000000"/>
                </a:solidFill>
              </a:rPr>
              <a:t>To enable replication of your results, you </a:t>
            </a:r>
            <a:r>
              <a:rPr lang="de-CH" sz="2000" b="0" dirty="0" err="1" smtClean="0">
                <a:solidFill>
                  <a:srgbClr val="000000"/>
                </a:solidFill>
              </a:rPr>
              <a:t>should</a:t>
            </a:r>
            <a:r>
              <a:rPr lang="de-CH" sz="2000" b="0" dirty="0" smtClean="0">
                <a:solidFill>
                  <a:srgbClr val="000000"/>
                </a:solidFill>
              </a:rPr>
              <a:t> </a:t>
            </a:r>
            <a:r>
              <a:rPr lang="de-CH" sz="2000" b="0" dirty="0" err="1" smtClean="0">
                <a:solidFill>
                  <a:srgbClr val="000000"/>
                </a:solidFill>
              </a:rPr>
              <a:t>state</a:t>
            </a:r>
            <a:r>
              <a:rPr lang="de-CH" sz="2000" b="0" dirty="0" smtClean="0">
                <a:solidFill>
                  <a:srgbClr val="000000"/>
                </a:solidFill>
              </a:rPr>
              <a:t> which SPM </a:t>
            </a:r>
            <a:r>
              <a:rPr lang="de-CH" sz="2000" b="0" dirty="0" err="1" smtClean="0">
                <a:solidFill>
                  <a:srgbClr val="000000"/>
                </a:solidFill>
              </a:rPr>
              <a:t>version</a:t>
            </a:r>
            <a:r>
              <a:rPr lang="de-CH" sz="2000" b="0" dirty="0" smtClean="0">
                <a:solidFill>
                  <a:srgbClr val="000000"/>
                </a:solidFill>
              </a:rPr>
              <a:t> (</a:t>
            </a:r>
            <a:r>
              <a:rPr lang="de-CH" sz="2000" b="0" dirty="0" err="1" smtClean="0">
                <a:solidFill>
                  <a:srgbClr val="000000"/>
                </a:solidFill>
              </a:rPr>
              <a:t>release</a:t>
            </a:r>
            <a:r>
              <a:rPr lang="de-CH" sz="2000" b="0" dirty="0" smtClean="0">
                <a:solidFill>
                  <a:srgbClr val="000000"/>
                </a:solidFill>
              </a:rPr>
              <a:t> </a:t>
            </a:r>
            <a:r>
              <a:rPr lang="de-CH" sz="2000" b="0" dirty="0" err="1" smtClean="0">
                <a:solidFill>
                  <a:srgbClr val="000000"/>
                </a:solidFill>
              </a:rPr>
              <a:t>number</a:t>
            </a:r>
            <a:r>
              <a:rPr lang="de-CH" sz="2000" b="0" dirty="0" smtClean="0">
                <a:solidFill>
                  <a:srgbClr val="000000"/>
                </a:solidFill>
              </a:rPr>
              <a:t>) </a:t>
            </a:r>
            <a:r>
              <a:rPr lang="de-CH" sz="2000" b="0" dirty="0" err="1" smtClean="0">
                <a:solidFill>
                  <a:srgbClr val="000000"/>
                </a:solidFill>
              </a:rPr>
              <a:t>you</a:t>
            </a:r>
            <a:r>
              <a:rPr lang="de-CH" sz="2000" b="0" dirty="0" smtClean="0">
                <a:solidFill>
                  <a:srgbClr val="000000"/>
                </a:solidFill>
              </a:rPr>
              <a:t> are using when publishing </a:t>
            </a:r>
            <a:r>
              <a:rPr lang="de-CH" sz="2000" b="0" dirty="0" err="1" smtClean="0">
                <a:solidFill>
                  <a:srgbClr val="000000"/>
                </a:solidFill>
              </a:rPr>
              <a:t>papers</a:t>
            </a:r>
            <a:r>
              <a:rPr lang="de-CH" sz="2000" b="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928914" y="4492483"/>
            <a:ext cx="769257" cy="362857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Factorial structure of </a:t>
            </a:r>
            <a:r>
              <a:rPr lang="de-CH" sz="2800" b="1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</a:t>
            </a:r>
            <a:r>
              <a:rPr lang="de-CH" sz="28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b="1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specification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323834"/>
            <a:ext cx="9258300" cy="480233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e-CH" sz="2400" dirty="0" smtClean="0"/>
              <a:t>Three dimensions of model specification:</a:t>
            </a:r>
          </a:p>
          <a:p>
            <a:pPr lvl="1">
              <a:spcBef>
                <a:spcPts val="1200"/>
              </a:spcBef>
            </a:pPr>
            <a:r>
              <a:rPr lang="de-CH" sz="2000" dirty="0" smtClean="0"/>
              <a:t>bilinear vs. nonlinear</a:t>
            </a:r>
          </a:p>
          <a:p>
            <a:pPr lvl="1">
              <a:spcBef>
                <a:spcPts val="1200"/>
              </a:spcBef>
            </a:pPr>
            <a:r>
              <a:rPr lang="de-CH" sz="2000" dirty="0" smtClean="0"/>
              <a:t>single-state vs. two-state (per region)</a:t>
            </a:r>
          </a:p>
          <a:p>
            <a:pPr lvl="1">
              <a:spcBef>
                <a:spcPts val="1200"/>
              </a:spcBef>
            </a:pPr>
            <a:r>
              <a:rPr lang="de-CH" sz="2000" dirty="0" smtClean="0"/>
              <a:t>deterministic vs. </a:t>
            </a:r>
            <a:r>
              <a:rPr lang="de-CH" sz="2000" dirty="0" err="1" smtClean="0"/>
              <a:t>stochastic</a:t>
            </a:r>
            <a:endParaRPr lang="de-CH" sz="2000" dirty="0" smtClean="0"/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6255" y="1697796"/>
            <a:ext cx="2636838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6225" y="2439537"/>
            <a:ext cx="2644775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3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5249" y="3349176"/>
            <a:ext cx="2636838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455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3|26.5|11.5|38.5|48.7|16.4|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4.4|9|12.3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SI_I">
    <a:dk1>
      <a:srgbClr val="000000"/>
    </a:dk1>
    <a:lt1>
      <a:srgbClr val="FFFFFF"/>
    </a:lt1>
    <a:dk2>
      <a:srgbClr val="434342"/>
    </a:dk2>
    <a:lt2>
      <a:srgbClr val="CDD7D9"/>
    </a:lt2>
    <a:accent1>
      <a:srgbClr val="7030A0"/>
    </a:accent1>
    <a:accent2>
      <a:srgbClr val="FF3398"/>
    </a:accent2>
    <a:accent3>
      <a:srgbClr val="08A1D9"/>
    </a:accent3>
    <a:accent4>
      <a:srgbClr val="00B050"/>
    </a:accent4>
    <a:accent5>
      <a:srgbClr val="C00000"/>
    </a:accent5>
    <a:accent6>
      <a:srgbClr val="27374A"/>
    </a:accent6>
    <a:hlink>
      <a:srgbClr val="5F5F5F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S:\vortrag_000523\Ahmet\Power_Point_Vorlagen\csn.pot</Template>
  <TotalTime>0</TotalTime>
  <Words>3454</Words>
  <Application>Microsoft Office PowerPoint</Application>
  <PresentationFormat>35mm Slides</PresentationFormat>
  <Paragraphs>555</Paragraphs>
  <Slides>58</Slides>
  <Notes>13</Notes>
  <HiddenSlides>1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91" baseType="lpstr">
      <vt:lpstr>Arial Unicode MS</vt:lpstr>
      <vt:lpstr>MS PGothic</vt:lpstr>
      <vt:lpstr>MS PGothic</vt:lpstr>
      <vt:lpstr>SimSun</vt:lpstr>
      <vt:lpstr>Arial</vt:lpstr>
      <vt:lpstr>Arial Narrow</vt:lpstr>
      <vt:lpstr>Calibri</vt:lpstr>
      <vt:lpstr>Cambria Math</vt:lpstr>
      <vt:lpstr>Georgia</vt:lpstr>
      <vt:lpstr>Helvetica</vt:lpstr>
      <vt:lpstr>Symbol</vt:lpstr>
      <vt:lpstr>Times New Roman</vt:lpstr>
      <vt:lpstr>Trebuchet MS</vt:lpstr>
      <vt:lpstr>Wingdings</vt:lpstr>
      <vt:lpstr>Blank Presentation</vt:lpstr>
      <vt:lpstr>1_Default Design</vt:lpstr>
      <vt:lpstr>5_Default Design</vt:lpstr>
      <vt:lpstr>6_Default Design</vt:lpstr>
      <vt:lpstr>8_Default Design</vt:lpstr>
      <vt:lpstr>9_Default Design</vt:lpstr>
      <vt:lpstr>7_Default Design</vt:lpstr>
      <vt:lpstr>11_Default Design</vt:lpstr>
      <vt:lpstr>13_Default Design</vt:lpstr>
      <vt:lpstr>19_Default Design</vt:lpstr>
      <vt:lpstr>20_Default Design</vt:lpstr>
      <vt:lpstr>24_Default Design</vt:lpstr>
      <vt:lpstr>25_Default Design</vt:lpstr>
      <vt:lpstr>1_Blank Presentation</vt:lpstr>
      <vt:lpstr>26_Default Design</vt:lpstr>
      <vt:lpstr>22_Default Design</vt:lpstr>
      <vt:lpstr>2_Default Design</vt:lpstr>
      <vt:lpstr>Image Photo Editor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Weaknesses of DCM and new solutions</vt:lpstr>
      <vt:lpstr>PowerPoint Presentation</vt:lpstr>
      <vt:lpstr>The evolution of DCM in SPM</vt:lpstr>
      <vt:lpstr>Factorial structure of model specification</vt:lpstr>
      <vt:lpstr>PowerPoint Presentation</vt:lpstr>
      <vt:lpstr>PowerPoint Presentation</vt:lpstr>
      <vt:lpstr>PowerPoint Presentation</vt:lpstr>
      <vt:lpstr>PowerPoint Presentation</vt:lpstr>
      <vt:lpstr>Spectral DCM</vt:lpstr>
      <vt:lpstr>PowerPoint Presentation</vt:lpstr>
      <vt:lpstr>Large-scale DCMs</vt:lpstr>
      <vt:lpstr>Regression DCM (rDCM)</vt:lpstr>
      <vt:lpstr>Regression DCM</vt:lpstr>
      <vt:lpstr>DCM for fMRI using a canonical microcircuit</vt:lpstr>
      <vt:lpstr>DCM for fMRI using a canonical microcircuit</vt:lpstr>
      <vt:lpstr>Multimodal fusion</vt:lpstr>
      <vt:lpstr>PowerPoint Presentation</vt:lpstr>
      <vt:lpstr>Generative models &amp; model selection</vt:lpstr>
      <vt:lpstr>PowerPoint Presentation</vt:lpstr>
      <vt:lpstr>PowerPoint Presentation</vt:lpstr>
      <vt:lpstr>The (negative) free energy approximation F</vt:lpstr>
      <vt:lpstr>The complexity term in F</vt:lpstr>
      <vt:lpstr>PowerPoint Presentation</vt:lpstr>
      <vt:lpstr>Fixed effects BMS at group level</vt:lpstr>
      <vt:lpstr>PowerPoint Presentation</vt:lpstr>
      <vt:lpstr>PowerPoint Presentation</vt:lpstr>
      <vt:lpstr>PowerPoint Presentation</vt:lpstr>
      <vt:lpstr>Protected exceedance probability (EP): Using BMA to protect against chance findings</vt:lpstr>
      <vt:lpstr>Overfitting at the level of models</vt:lpstr>
      <vt:lpstr>PowerPoint Presentation</vt:lpstr>
      <vt:lpstr>Comparing model families</vt:lpstr>
      <vt:lpstr>Bayesian Model Averaging (BMA)</vt:lpstr>
      <vt:lpstr>PowerPoint Presentation</vt:lpstr>
      <vt:lpstr>PowerPoint Presentation</vt:lpstr>
      <vt:lpstr>BMA results:  PFC  PPC connectivity</vt:lpstr>
      <vt:lpstr>Parametric Empirical Bayes (PEB)</vt:lpstr>
      <vt:lpstr>Parametric Empirical Bayes (PEB)</vt:lpstr>
      <vt:lpstr>Parametric Empirical Bayes (PEB)</vt:lpstr>
      <vt:lpstr>Parametric Empirical Bayes (PEB)</vt:lpstr>
      <vt:lpstr>Parametric Empirical Bayes (PEB)</vt:lpstr>
      <vt:lpstr>Comparison of RFX BMS and PEB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Generative embedding of variational Gaussian Mixture Models</vt:lpstr>
      <vt:lpstr>Detecting subgroups of patients in schizophrenia</vt:lpstr>
      <vt:lpstr>A hierarchical model for unsupervised generative embedding and empirical Bayes</vt:lpstr>
      <vt:lpstr>Further reading:  DCM for fMRI and BMS – part 1</vt:lpstr>
      <vt:lpstr>Further reading:  DCM for fMRI and BMS – part 2</vt:lpstr>
      <vt:lpstr>Thank you</vt:lpstr>
    </vt:vector>
  </TitlesOfParts>
  <Company>FIL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DCM</dc:title>
  <dc:creator>Klaas Enno Stephan</dc:creator>
  <cp:lastModifiedBy>Klaas Enno Stephan</cp:lastModifiedBy>
  <cp:revision>1870</cp:revision>
  <cp:lastPrinted>2000-08-31T18:39:38Z</cp:lastPrinted>
  <dcterms:created xsi:type="dcterms:W3CDTF">2000-05-18T20:05:13Z</dcterms:created>
  <dcterms:modified xsi:type="dcterms:W3CDTF">2017-10-13T14:11:37Z</dcterms:modified>
</cp:coreProperties>
</file>