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3" r:id="rId1"/>
    <p:sldMasterId id="2147483781" r:id="rId2"/>
  </p:sldMasterIdLst>
  <p:notesMasterIdLst>
    <p:notesMasterId r:id="rId11"/>
  </p:notesMasterIdLst>
  <p:sldIdLst>
    <p:sldId id="266" r:id="rId3"/>
    <p:sldId id="292" r:id="rId4"/>
    <p:sldId id="277" r:id="rId5"/>
    <p:sldId id="288" r:id="rId6"/>
    <p:sldId id="287" r:id="rId7"/>
    <p:sldId id="291" r:id="rId8"/>
    <p:sldId id="290" r:id="rId9"/>
    <p:sldId id="289" r:id="rId10"/>
  </p:sldIdLst>
  <p:sldSz cx="9144000" cy="6858000" type="screen4x3"/>
  <p:notesSz cx="6858000" cy="9144000"/>
  <p:custDataLst>
    <p:tags r:id="rId12"/>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578">
          <p15:clr>
            <a:srgbClr val="A4A3A4"/>
          </p15:clr>
        </p15:guide>
        <p15:guide id="2" orient="horz" pos="1706">
          <p15:clr>
            <a:srgbClr val="A4A3A4"/>
          </p15:clr>
        </p15:guide>
        <p15:guide id="3" orient="horz" pos="2840">
          <p15:clr>
            <a:srgbClr val="A4A3A4"/>
          </p15:clr>
        </p15:guide>
        <p15:guide id="4" orient="horz" pos="3884">
          <p15:clr>
            <a:srgbClr val="A4A3A4"/>
          </p15:clr>
        </p15:guide>
        <p15:guide id="5" pos="208">
          <p15:clr>
            <a:srgbClr val="A4A3A4"/>
          </p15:clr>
        </p15:guide>
        <p15:guide id="6" pos="2018">
          <p15:clr>
            <a:srgbClr val="A4A3A4"/>
          </p15:clr>
        </p15:guide>
        <p15:guide id="7" pos="5556">
          <p15:clr>
            <a:srgbClr val="A4A3A4"/>
          </p15:clr>
        </p15:guide>
        <p15:guide id="8"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FFCC99"/>
    <a:srgbClr val="008000"/>
    <a:srgbClr val="FF0000"/>
    <a:srgbClr val="F2EFF2"/>
    <a:srgbClr val="E9D1DD"/>
    <a:srgbClr val="E5F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88099" autoAdjust="0"/>
  </p:normalViewPr>
  <p:slideViewPr>
    <p:cSldViewPr snapToGrid="0">
      <p:cViewPr varScale="1">
        <p:scale>
          <a:sx n="113" d="100"/>
          <a:sy n="113" d="100"/>
        </p:scale>
        <p:origin x="1536" y="102"/>
      </p:cViewPr>
      <p:guideLst>
        <p:guide orient="horz" pos="578"/>
        <p:guide orient="horz" pos="1706"/>
        <p:guide orient="horz" pos="2840"/>
        <p:guide orient="horz" pos="3884"/>
        <p:guide pos="208"/>
        <p:guide pos="2018"/>
        <p:guide pos="5556"/>
        <p:guide pos="374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1C23921B-53EA-43A2-8E80-AC774B84C2FD}" type="datetimeFigureOut">
              <a:rPr lang="en-GB"/>
              <a:pPr>
                <a:defRPr/>
              </a:pPr>
              <a:t>16/10/2017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F3AF56C-28DC-4C7B-BAD5-26E6B783E3ED}" type="slidenum">
              <a:rPr lang="en-GB" altLang="en-US"/>
              <a:pPr/>
              <a:t>‹#›</a:t>
            </a:fld>
            <a:endParaRPr lang="en-GB" altLang="en-US"/>
          </a:p>
        </p:txBody>
      </p:sp>
    </p:spTree>
    <p:extLst>
      <p:ext uri="{BB962C8B-B14F-4D97-AF65-F5344CB8AC3E}">
        <p14:creationId xmlns:p14="http://schemas.microsoft.com/office/powerpoint/2010/main" val="9183128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altLang="en-US" dirty="0" smtClean="0"/>
              <a:t>In this</a:t>
            </a:r>
            <a:r>
              <a:rPr lang="en-GB" altLang="en-US" baseline="0" dirty="0" smtClean="0"/>
              <a:t> session, I am going to demonstrate how we can analyse the fMRI data from event-related design using SPM.  The basic principle of data analysis and SPM machinery is same for both event-related design and block design you looked yesterday. We are going to construct a general linear model to explain our fMRI </a:t>
            </a:r>
            <a:r>
              <a:rPr lang="en-GB" altLang="en-US" baseline="0" dirty="0" err="1" smtClean="0"/>
              <a:t>timeseries</a:t>
            </a:r>
            <a:r>
              <a:rPr lang="en-GB" altLang="en-US" baseline="0" dirty="0" smtClean="0"/>
              <a:t> and test our hypothesis using a linear contrast. But, compared to block design, we can ask more flexible question using an event-related design experiment, like whether the shape of the fMRI activation is different for each experimental condition, and whether there is a parametric modulation of brain response in some experimental condition.</a:t>
            </a:r>
            <a:endParaRPr lang="en-GB"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067B7769-4C4E-45D1-B12A-BF8911B49CB1}" type="slidenum">
              <a:rPr lang="en-GB" altLang="en-US"/>
              <a:pPr eaLnBrk="1" hangingPunct="1"/>
              <a:t>1</a:t>
            </a:fld>
            <a:endParaRPr lang="en-GB" altLang="en-US"/>
          </a:p>
        </p:txBody>
      </p:sp>
    </p:spTree>
    <p:extLst>
      <p:ext uri="{BB962C8B-B14F-4D97-AF65-F5344CB8AC3E}">
        <p14:creationId xmlns:p14="http://schemas.microsoft.com/office/powerpoint/2010/main" val="3776587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data we will use today is called ‘face data’ and you</a:t>
            </a:r>
            <a:r>
              <a:rPr lang="en-US" baseline="0" dirty="0" smtClean="0"/>
              <a:t> can download it from </a:t>
            </a:r>
            <a:r>
              <a:rPr lang="en-US" baseline="0" dirty="0" err="1" smtClean="0"/>
              <a:t>spm</a:t>
            </a:r>
            <a:r>
              <a:rPr lang="en-US" baseline="0" dirty="0" smtClean="0"/>
              <a:t> website. And the instruction for this data analysis is included in SPM manual, so you can review it later.</a:t>
            </a:r>
            <a:endParaRPr lang="en-GB" dirty="0" smtClean="0"/>
          </a:p>
          <a:p>
            <a:endParaRPr lang="en-GB" dirty="0"/>
          </a:p>
        </p:txBody>
      </p:sp>
      <p:sp>
        <p:nvSpPr>
          <p:cNvPr id="4" name="Slide Number Placeholder 3"/>
          <p:cNvSpPr>
            <a:spLocks noGrp="1"/>
          </p:cNvSpPr>
          <p:nvPr>
            <p:ph type="sldNum" sz="quarter" idx="10"/>
          </p:nvPr>
        </p:nvSpPr>
        <p:spPr/>
        <p:txBody>
          <a:bodyPr/>
          <a:lstStyle/>
          <a:p>
            <a:fld id="{DF3AF56C-28DC-4C7B-BAD5-26E6B783E3ED}" type="slidenum">
              <a:rPr lang="en-GB" altLang="en-US" smtClean="0"/>
              <a:pPr/>
              <a:t>2</a:t>
            </a:fld>
            <a:endParaRPr lang="en-GB" altLang="en-US"/>
          </a:p>
        </p:txBody>
      </p:sp>
    </p:spTree>
    <p:extLst>
      <p:ext uri="{BB962C8B-B14F-4D97-AF65-F5344CB8AC3E}">
        <p14:creationId xmlns:p14="http://schemas.microsoft.com/office/powerpoint/2010/main" val="730056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baseline="0" dirty="0" smtClean="0"/>
              <a:t>In this experiment,  26 pictures of famous and non-famous faces were briefly presented for 0.5s with ISI of about 4s.. And each face was presented twice to test the repetition effect. The repetition effect is a well known phenomenon found in both invasive electrophysiology and fMRI that repeated stimulus evoke smaller neural response than novel stimulus. Based on this, one can localize the brain region which process the certain type of stimulus. So to </a:t>
            </a:r>
            <a:r>
              <a:rPr lang="en-US" altLang="en-US" baseline="0" dirty="0" err="1" smtClean="0"/>
              <a:t>summarise</a:t>
            </a:r>
            <a:r>
              <a:rPr lang="en-US" altLang="en-US" baseline="0" dirty="0" smtClean="0"/>
              <a:t>,</a:t>
            </a:r>
            <a:r>
              <a:rPr lang="en-US" altLang="en-US" dirty="0" smtClean="0"/>
              <a:t> this is 2 x 2 factorial design</a:t>
            </a:r>
            <a:r>
              <a:rPr lang="en-US" altLang="en-US" baseline="0" dirty="0" smtClean="0"/>
              <a:t>, we can ask a question whether there is different brain activation for famous and non-famous face, or whether the first and second presentation of the picture are different.  </a:t>
            </a:r>
            <a:endParaRPr lang="en-GB"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E304F9D7-3D4B-4205-B745-4CB0031800B0}" type="slidenum">
              <a:rPr lang="en-GB" altLang="en-US"/>
              <a:pPr eaLnBrk="1" hangingPunct="1"/>
              <a:t>3</a:t>
            </a:fld>
            <a:endParaRPr lang="en-GB" altLang="en-US"/>
          </a:p>
        </p:txBody>
      </p:sp>
    </p:spTree>
    <p:extLst>
      <p:ext uri="{BB962C8B-B14F-4D97-AF65-F5344CB8AC3E}">
        <p14:creationId xmlns:p14="http://schemas.microsoft.com/office/powerpoint/2010/main" val="2872802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smtClean="0"/>
              <a:t>The</a:t>
            </a:r>
            <a:r>
              <a:rPr lang="en-GB" altLang="en-US" baseline="0" dirty="0" smtClean="0"/>
              <a:t> common practice of setting up this </a:t>
            </a:r>
            <a:r>
              <a:rPr lang="en-GB" altLang="en-US" baseline="0" dirty="0" err="1" smtClean="0"/>
              <a:t>microresolution</a:t>
            </a:r>
            <a:r>
              <a:rPr lang="en-GB" altLang="en-US" baseline="0" dirty="0" smtClean="0"/>
              <a:t> is using the number of slice within each scan and use the middle slice for the reference onset. In this example, 24 slices were used so the onset can be 12</a:t>
            </a:r>
            <a:r>
              <a:rPr lang="en-GB" altLang="en-US" baseline="30000" dirty="0" smtClean="0"/>
              <a:t>th</a:t>
            </a:r>
            <a:r>
              <a:rPr lang="en-GB" altLang="en-US" baseline="0" dirty="0" smtClean="0"/>
              <a:t> slice.  Having explained this concept of </a:t>
            </a:r>
            <a:r>
              <a:rPr lang="en-GB" altLang="en-US" baseline="0" dirty="0" err="1" smtClean="0"/>
              <a:t>microresolution</a:t>
            </a:r>
            <a:r>
              <a:rPr lang="en-GB" altLang="en-US" baseline="0" dirty="0" smtClean="0"/>
              <a:t>, I want to tell you that the </a:t>
            </a:r>
            <a:r>
              <a:rPr lang="en-GB" altLang="en-US" baseline="0" dirty="0" err="1" smtClean="0"/>
              <a:t>microtimebin</a:t>
            </a:r>
            <a:r>
              <a:rPr lang="en-GB" altLang="en-US" baseline="0" dirty="0" smtClean="0"/>
              <a:t> won’t and should not make a significant effect on the final result. SPM will re-sample again the convoluted </a:t>
            </a:r>
            <a:r>
              <a:rPr lang="en-GB" altLang="en-US" baseline="0" dirty="0" err="1" smtClean="0"/>
              <a:t>regressor</a:t>
            </a:r>
            <a:r>
              <a:rPr lang="en-GB" altLang="en-US" baseline="0" dirty="0" smtClean="0"/>
              <a:t> to the original fMRI sampling rate at the end. And you can leave it to default value of 16.</a:t>
            </a:r>
            <a:endParaRPr lang="en-GB" alt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36E3AEE8-3A9C-428F-8964-6728C41FD4B9}" type="slidenum">
              <a:rPr lang="en-GB" altLang="en-US"/>
              <a:pPr eaLnBrk="1" hangingPunct="1"/>
              <a:t>5</a:t>
            </a:fld>
            <a:endParaRPr lang="en-GB" altLang="en-US"/>
          </a:p>
        </p:txBody>
      </p:sp>
    </p:spTree>
    <p:extLst>
      <p:ext uri="{BB962C8B-B14F-4D97-AF65-F5344CB8AC3E}">
        <p14:creationId xmlns:p14="http://schemas.microsoft.com/office/powerpoint/2010/main" val="3100338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understand what the </a:t>
            </a:r>
            <a:r>
              <a:rPr lang="en-US" dirty="0" err="1" smtClean="0"/>
              <a:t>microtime</a:t>
            </a:r>
            <a:r>
              <a:rPr lang="en-US" dirty="0" smtClean="0"/>
              <a:t> resolution is. Sampling</a:t>
            </a:r>
            <a:r>
              <a:rPr lang="en-US" baseline="0" dirty="0" smtClean="0"/>
              <a:t> rate of typical fMRI data acquisition  is 2 to 3 seconds. If we make the hemodynamic basis function with this low sampling frequency, the shape of HRF looks very coarse and discrete. And, particularly in event-related design, the precise timing is important and the event can occur at the beginning of 3s TR or middle or end of TR, and making a </a:t>
            </a:r>
            <a:r>
              <a:rPr lang="en-US" baseline="0" dirty="0" err="1" smtClean="0"/>
              <a:t>hrf</a:t>
            </a:r>
            <a:r>
              <a:rPr lang="en-US" baseline="0" dirty="0" smtClean="0"/>
              <a:t> with scan interval will ignore this temporal precision. Therefore, SPM create the basis function with finer resolution called </a:t>
            </a:r>
            <a:r>
              <a:rPr lang="en-US" baseline="0" dirty="0" err="1" smtClean="0"/>
              <a:t>microtime</a:t>
            </a:r>
            <a:r>
              <a:rPr lang="en-US" baseline="0" dirty="0" smtClean="0"/>
              <a:t> and decide when each event </a:t>
            </a:r>
            <a:r>
              <a:rPr lang="en-US" baseline="0" dirty="0" err="1" smtClean="0"/>
              <a:t>regressor</a:t>
            </a:r>
            <a:r>
              <a:rPr lang="en-US" baseline="0" dirty="0" smtClean="0"/>
              <a:t> is aligned.</a:t>
            </a:r>
            <a:endParaRPr lang="en-GB" dirty="0"/>
          </a:p>
        </p:txBody>
      </p:sp>
      <p:sp>
        <p:nvSpPr>
          <p:cNvPr id="4" name="Slide Number Placeholder 3"/>
          <p:cNvSpPr>
            <a:spLocks noGrp="1"/>
          </p:cNvSpPr>
          <p:nvPr>
            <p:ph type="sldNum" sz="quarter" idx="10"/>
          </p:nvPr>
        </p:nvSpPr>
        <p:spPr/>
        <p:txBody>
          <a:bodyPr/>
          <a:lstStyle/>
          <a:p>
            <a:fld id="{DF3AF56C-28DC-4C7B-BAD5-26E6B783E3ED}" type="slidenum">
              <a:rPr lang="en-GB" altLang="en-US" smtClean="0"/>
              <a:pPr/>
              <a:t>6</a:t>
            </a:fld>
            <a:endParaRPr lang="en-GB" altLang="en-US"/>
          </a:p>
        </p:txBody>
      </p:sp>
    </p:spTree>
    <p:extLst>
      <p:ext uri="{BB962C8B-B14F-4D97-AF65-F5344CB8AC3E}">
        <p14:creationId xmlns:p14="http://schemas.microsoft.com/office/powerpoint/2010/main" val="918589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t>Several conditions with random onset</a:t>
            </a:r>
          </a:p>
          <a:p>
            <a:pPr eaLnBrk="1" hangingPunct="1"/>
            <a:r>
              <a:rPr lang="en-GB" altLang="en-US" smtClean="0"/>
              <a:t>Duration: 0</a:t>
            </a:r>
          </a:p>
          <a:p>
            <a:pPr eaLnBrk="1" hangingPunct="1"/>
            <a:r>
              <a:rPr lang="en-GB" altLang="en-US" smtClean="0"/>
              <a:t>Specify onsets</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AC7DAB26-DA06-40C6-9F91-CA784B87D6D2}" type="slidenum">
              <a:rPr lang="en-GB" altLang="en-US"/>
              <a:pPr eaLnBrk="1" hangingPunct="1"/>
              <a:t>8</a:t>
            </a:fld>
            <a:endParaRPr lang="en-GB" altLang="en-US"/>
          </a:p>
        </p:txBody>
      </p:sp>
    </p:spTree>
    <p:extLst>
      <p:ext uri="{BB962C8B-B14F-4D97-AF65-F5344CB8AC3E}">
        <p14:creationId xmlns:p14="http://schemas.microsoft.com/office/powerpoint/2010/main" val="1272383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8"/>
          <p:cNvPicPr>
            <a:picLocks noChangeAspect="1" noChangeArrowheads="1"/>
          </p:cNvPicPr>
          <p:nvPr/>
        </p:nvPicPr>
        <p:blipFill>
          <a:blip r:embed="rId2">
            <a:extLst>
              <a:ext uri="{28A0092B-C50C-407E-A947-70E740481C1C}">
                <a14:useLocalDpi xmlns:a14="http://schemas.microsoft.com/office/drawing/2010/main" val="0"/>
              </a:ext>
            </a:extLst>
          </a:blip>
          <a:srcRect l="41956" t="30807" r="2130"/>
          <a:stretch>
            <a:fillRect/>
          </a:stretch>
        </p:blipFill>
        <p:spPr bwMode="auto">
          <a:xfrm>
            <a:off x="0" y="0"/>
            <a:ext cx="9144000"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pPr lvl="0"/>
            <a:r>
              <a:rPr lang="en-US" altLang="en-US" noProof="0" smtClean="0"/>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a:latin typeface="Arial" charset="0"/>
              </a:defRPr>
            </a:lvl1pPr>
          </a:lstStyle>
          <a:p>
            <a:pPr>
              <a:defRPr/>
            </a:pPr>
            <a:endParaRPr lang="en-US" altLang="en-US"/>
          </a:p>
        </p:txBody>
      </p:sp>
    </p:spTree>
    <p:extLst>
      <p:ext uri="{BB962C8B-B14F-4D97-AF65-F5344CB8AC3E}">
        <p14:creationId xmlns:p14="http://schemas.microsoft.com/office/powerpoint/2010/main" val="1822200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C6E87700-D17F-4357-82AB-16750738E2CC}" type="slidenum">
              <a:rPr lang="en-US" altLang="en-US"/>
              <a:pPr/>
              <a:t>‹#›</a:t>
            </a:fld>
            <a:endParaRPr lang="en-US" altLang="en-US"/>
          </a:p>
        </p:txBody>
      </p:sp>
    </p:spTree>
    <p:extLst>
      <p:ext uri="{BB962C8B-B14F-4D97-AF65-F5344CB8AC3E}">
        <p14:creationId xmlns:p14="http://schemas.microsoft.com/office/powerpoint/2010/main" val="757963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8138" y="908050"/>
            <a:ext cx="2132012" cy="5257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88925" y="908050"/>
            <a:ext cx="6246813"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35417AE4-9DBC-4E58-8400-2F53AC96F216}" type="slidenum">
              <a:rPr lang="en-US" altLang="en-US"/>
              <a:pPr/>
              <a:t>‹#›</a:t>
            </a:fld>
            <a:endParaRPr lang="en-US" altLang="en-US"/>
          </a:p>
        </p:txBody>
      </p:sp>
    </p:spTree>
    <p:extLst>
      <p:ext uri="{BB962C8B-B14F-4D97-AF65-F5344CB8AC3E}">
        <p14:creationId xmlns:p14="http://schemas.microsoft.com/office/powerpoint/2010/main" val="4220002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8"/>
          <p:cNvPicPr>
            <a:picLocks noChangeAspect="1" noChangeArrowheads="1"/>
          </p:cNvPicPr>
          <p:nvPr/>
        </p:nvPicPr>
        <p:blipFill>
          <a:blip r:embed="rId2">
            <a:extLst>
              <a:ext uri="{28A0092B-C50C-407E-A947-70E740481C1C}">
                <a14:useLocalDpi xmlns:a14="http://schemas.microsoft.com/office/drawing/2010/main" val="0"/>
              </a:ext>
            </a:extLst>
          </a:blip>
          <a:srcRect l="41956" t="30807" r="2130"/>
          <a:stretch>
            <a:fillRect/>
          </a:stretch>
        </p:blipFill>
        <p:spPr bwMode="auto">
          <a:xfrm>
            <a:off x="0" y="0"/>
            <a:ext cx="9144000"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pPr lvl="0"/>
            <a:r>
              <a:rPr lang="en-US" altLang="en-US" noProof="0" smtClean="0"/>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a:latin typeface="Arial" charset="0"/>
              </a:defRPr>
            </a:lvl1pPr>
          </a:lstStyle>
          <a:p>
            <a:pPr>
              <a:defRPr/>
            </a:pPr>
            <a:endParaRPr lang="en-US" altLang="en-US"/>
          </a:p>
        </p:txBody>
      </p:sp>
    </p:spTree>
    <p:extLst>
      <p:ext uri="{BB962C8B-B14F-4D97-AF65-F5344CB8AC3E}">
        <p14:creationId xmlns:p14="http://schemas.microsoft.com/office/powerpoint/2010/main" val="3698896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BC0C5B36-AAEC-4870-8F4F-51880AD59CD6}" type="slidenum">
              <a:rPr lang="en-US" altLang="en-US"/>
              <a:pPr/>
              <a:t>‹#›</a:t>
            </a:fld>
            <a:endParaRPr lang="en-US" altLang="en-US"/>
          </a:p>
        </p:txBody>
      </p:sp>
    </p:spTree>
    <p:extLst>
      <p:ext uri="{BB962C8B-B14F-4D97-AF65-F5344CB8AC3E}">
        <p14:creationId xmlns:p14="http://schemas.microsoft.com/office/powerpoint/2010/main" val="2552978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F504C5C0-93D2-4EED-9CB4-09971678B9AF}" type="slidenum">
              <a:rPr lang="en-US" altLang="en-US"/>
              <a:pPr/>
              <a:t>‹#›</a:t>
            </a:fld>
            <a:endParaRPr lang="en-US" altLang="en-US"/>
          </a:p>
        </p:txBody>
      </p:sp>
    </p:spTree>
    <p:extLst>
      <p:ext uri="{BB962C8B-B14F-4D97-AF65-F5344CB8AC3E}">
        <p14:creationId xmlns:p14="http://schemas.microsoft.com/office/powerpoint/2010/main" val="1055094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fld id="{3A47F36A-EFF1-4E3E-A35A-BA7E93738074}" type="slidenum">
              <a:rPr lang="en-US" altLang="en-US"/>
              <a:pPr/>
              <a:t>‹#›</a:t>
            </a:fld>
            <a:endParaRPr lang="en-US" altLang="en-US"/>
          </a:p>
        </p:txBody>
      </p:sp>
    </p:spTree>
    <p:extLst>
      <p:ext uri="{BB962C8B-B14F-4D97-AF65-F5344CB8AC3E}">
        <p14:creationId xmlns:p14="http://schemas.microsoft.com/office/powerpoint/2010/main" val="4196819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fld id="{EED6B12B-96F5-48B1-8239-0363ED21A129}" type="slidenum">
              <a:rPr lang="en-US" altLang="en-US"/>
              <a:pPr/>
              <a:t>‹#›</a:t>
            </a:fld>
            <a:endParaRPr lang="en-US" altLang="en-US"/>
          </a:p>
        </p:txBody>
      </p:sp>
    </p:spTree>
    <p:extLst>
      <p:ext uri="{BB962C8B-B14F-4D97-AF65-F5344CB8AC3E}">
        <p14:creationId xmlns:p14="http://schemas.microsoft.com/office/powerpoint/2010/main" val="2130366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fld id="{1B8135A2-F350-480A-85B0-6D072EF08551}" type="slidenum">
              <a:rPr lang="en-US" altLang="en-US"/>
              <a:pPr/>
              <a:t>‹#›</a:t>
            </a:fld>
            <a:endParaRPr lang="en-US" altLang="en-US"/>
          </a:p>
        </p:txBody>
      </p:sp>
    </p:spTree>
    <p:extLst>
      <p:ext uri="{BB962C8B-B14F-4D97-AF65-F5344CB8AC3E}">
        <p14:creationId xmlns:p14="http://schemas.microsoft.com/office/powerpoint/2010/main" val="3072827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F2F9A4C6-170B-43F4-94D6-C152DF294885}" type="slidenum">
              <a:rPr lang="en-US" altLang="en-US"/>
              <a:pPr/>
              <a:t>‹#›</a:t>
            </a:fld>
            <a:endParaRPr lang="en-US" altLang="en-US"/>
          </a:p>
        </p:txBody>
      </p:sp>
    </p:spTree>
    <p:extLst>
      <p:ext uri="{BB962C8B-B14F-4D97-AF65-F5344CB8AC3E}">
        <p14:creationId xmlns:p14="http://schemas.microsoft.com/office/powerpoint/2010/main" val="3559746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9007DC6E-ADD2-4997-8621-9D803CA7EF62}" type="slidenum">
              <a:rPr lang="en-US" altLang="en-US"/>
              <a:pPr/>
              <a:t>‹#›</a:t>
            </a:fld>
            <a:endParaRPr lang="en-US" altLang="en-US"/>
          </a:p>
        </p:txBody>
      </p:sp>
    </p:spTree>
    <p:extLst>
      <p:ext uri="{BB962C8B-B14F-4D97-AF65-F5344CB8AC3E}">
        <p14:creationId xmlns:p14="http://schemas.microsoft.com/office/powerpoint/2010/main" val="509684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6"/>
          <p:cNvSpPr>
            <a:spLocks noGrp="1" noChangeArrowheads="1"/>
          </p:cNvSpPr>
          <p:nvPr>
            <p:ph type="sldNum" sz="quarter" idx="10"/>
          </p:nvPr>
        </p:nvSpPr>
        <p:spPr>
          <a:ln/>
        </p:spPr>
        <p:txBody>
          <a:bodyPr/>
          <a:lstStyle>
            <a:lvl1pPr>
              <a:defRPr/>
            </a:lvl1pPr>
          </a:lstStyle>
          <a:p>
            <a:fld id="{8052BD8E-55EA-4699-A120-A5DF3E0A017A}" type="slidenum">
              <a:rPr lang="en-US" altLang="en-US"/>
              <a:pPr/>
              <a:t>‹#›</a:t>
            </a:fld>
            <a:endParaRPr lang="en-US" altLang="en-US"/>
          </a:p>
        </p:txBody>
      </p:sp>
    </p:spTree>
    <p:extLst>
      <p:ext uri="{BB962C8B-B14F-4D97-AF65-F5344CB8AC3E}">
        <p14:creationId xmlns:p14="http://schemas.microsoft.com/office/powerpoint/2010/main" val="930153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6815A5E2-F55C-4F37-B502-8AA562B48214}" type="slidenum">
              <a:rPr lang="en-US" altLang="en-US"/>
              <a:pPr/>
              <a:t>‹#›</a:t>
            </a:fld>
            <a:endParaRPr lang="en-US" altLang="en-US"/>
          </a:p>
        </p:txBody>
      </p:sp>
    </p:spTree>
    <p:extLst>
      <p:ext uri="{BB962C8B-B14F-4D97-AF65-F5344CB8AC3E}">
        <p14:creationId xmlns:p14="http://schemas.microsoft.com/office/powerpoint/2010/main" val="2035642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03246C7A-9447-4550-B6BC-88E1B2C2F9AF}" type="slidenum">
              <a:rPr lang="en-US" altLang="en-US"/>
              <a:pPr/>
              <a:t>‹#›</a:t>
            </a:fld>
            <a:endParaRPr lang="en-US" altLang="en-US"/>
          </a:p>
        </p:txBody>
      </p:sp>
    </p:spTree>
    <p:extLst>
      <p:ext uri="{BB962C8B-B14F-4D97-AF65-F5344CB8AC3E}">
        <p14:creationId xmlns:p14="http://schemas.microsoft.com/office/powerpoint/2010/main" val="45177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8138" y="908050"/>
            <a:ext cx="2132012" cy="5257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88925" y="908050"/>
            <a:ext cx="6246813"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8067F8F4-59EF-4102-B625-A92B9AE03CA3}" type="slidenum">
              <a:rPr lang="en-US" altLang="en-US"/>
              <a:pPr/>
              <a:t>‹#›</a:t>
            </a:fld>
            <a:endParaRPr lang="en-US" altLang="en-US"/>
          </a:p>
        </p:txBody>
      </p:sp>
    </p:spTree>
    <p:extLst>
      <p:ext uri="{BB962C8B-B14F-4D97-AF65-F5344CB8AC3E}">
        <p14:creationId xmlns:p14="http://schemas.microsoft.com/office/powerpoint/2010/main" val="541614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9350D9A1-C2E0-48A8-B7DF-37B22DB63E82}" type="slidenum">
              <a:rPr lang="en-US" altLang="en-US"/>
              <a:pPr/>
              <a:t>‹#›</a:t>
            </a:fld>
            <a:endParaRPr lang="en-US" altLang="en-US"/>
          </a:p>
        </p:txBody>
      </p:sp>
    </p:spTree>
    <p:extLst>
      <p:ext uri="{BB962C8B-B14F-4D97-AF65-F5344CB8AC3E}">
        <p14:creationId xmlns:p14="http://schemas.microsoft.com/office/powerpoint/2010/main" val="1826859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fld id="{EE5EA51C-66C5-4846-9197-984E94AA4AC6}" type="slidenum">
              <a:rPr lang="en-US" altLang="en-US"/>
              <a:pPr/>
              <a:t>‹#›</a:t>
            </a:fld>
            <a:endParaRPr lang="en-US" altLang="en-US"/>
          </a:p>
        </p:txBody>
      </p:sp>
    </p:spTree>
    <p:extLst>
      <p:ext uri="{BB962C8B-B14F-4D97-AF65-F5344CB8AC3E}">
        <p14:creationId xmlns:p14="http://schemas.microsoft.com/office/powerpoint/2010/main" val="2604146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fld id="{660D7DD6-8813-4497-A327-2A8BF79C60C5}" type="slidenum">
              <a:rPr lang="en-US" altLang="en-US"/>
              <a:pPr/>
              <a:t>‹#›</a:t>
            </a:fld>
            <a:endParaRPr lang="en-US" altLang="en-US"/>
          </a:p>
        </p:txBody>
      </p:sp>
    </p:spTree>
    <p:extLst>
      <p:ext uri="{BB962C8B-B14F-4D97-AF65-F5344CB8AC3E}">
        <p14:creationId xmlns:p14="http://schemas.microsoft.com/office/powerpoint/2010/main" val="3752603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fld id="{FA3E47DF-41DD-4653-8C8D-3F55CCBF2635}" type="slidenum">
              <a:rPr lang="en-US" altLang="en-US"/>
              <a:pPr/>
              <a:t>‹#›</a:t>
            </a:fld>
            <a:endParaRPr lang="en-US" altLang="en-US"/>
          </a:p>
        </p:txBody>
      </p:sp>
    </p:spTree>
    <p:extLst>
      <p:ext uri="{BB962C8B-B14F-4D97-AF65-F5344CB8AC3E}">
        <p14:creationId xmlns:p14="http://schemas.microsoft.com/office/powerpoint/2010/main" val="1091844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6CBF1994-BA9E-4934-ADF5-DA69BE37470B}" type="slidenum">
              <a:rPr lang="en-US" altLang="en-US"/>
              <a:pPr/>
              <a:t>‹#›</a:t>
            </a:fld>
            <a:endParaRPr lang="en-US" altLang="en-US"/>
          </a:p>
        </p:txBody>
      </p:sp>
    </p:spTree>
    <p:extLst>
      <p:ext uri="{BB962C8B-B14F-4D97-AF65-F5344CB8AC3E}">
        <p14:creationId xmlns:p14="http://schemas.microsoft.com/office/powerpoint/2010/main" val="2313216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E4A6EE1D-167D-4F45-AC53-A62B67AE9E55}" type="slidenum">
              <a:rPr lang="en-US" altLang="en-US"/>
              <a:pPr/>
              <a:t>‹#›</a:t>
            </a:fld>
            <a:endParaRPr lang="en-US" altLang="en-US"/>
          </a:p>
        </p:txBody>
      </p:sp>
    </p:spTree>
    <p:extLst>
      <p:ext uri="{BB962C8B-B14F-4D97-AF65-F5344CB8AC3E}">
        <p14:creationId xmlns:p14="http://schemas.microsoft.com/office/powerpoint/2010/main" val="412092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17BA4285-FF69-47FA-925E-509EF67D0C16}" type="slidenum">
              <a:rPr lang="en-US" altLang="en-US"/>
              <a:pPr/>
              <a:t>‹#›</a:t>
            </a:fld>
            <a:endParaRPr lang="en-US" altLang="en-US"/>
          </a:p>
        </p:txBody>
      </p:sp>
    </p:spTree>
    <p:extLst>
      <p:ext uri="{BB962C8B-B14F-4D97-AF65-F5344CB8AC3E}">
        <p14:creationId xmlns:p14="http://schemas.microsoft.com/office/powerpoint/2010/main" val="1489261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EEF2F6"/>
            </a:gs>
          </a:gsLst>
          <a:lin ang="5400000" scaled="1"/>
        </a:gradFill>
        <a:effectLst/>
      </p:bgPr>
    </p:bg>
    <p:spTree>
      <p:nvGrpSpPr>
        <p:cNvPr id="1" name=""/>
        <p:cNvGrpSpPr/>
        <p:nvPr/>
      </p:nvGrpSpPr>
      <p:grpSpPr>
        <a:xfrm>
          <a:off x="0" y="0"/>
          <a:ext cx="0" cy="0"/>
          <a:chOff x="0" y="0"/>
          <a:chExt cx="0" cy="0"/>
        </a:xfrm>
      </p:grpSpPr>
      <p:pic>
        <p:nvPicPr>
          <p:cNvPr id="1026" name="Picture 21"/>
          <p:cNvPicPr>
            <a:picLocks noChangeAspect="1" noChangeArrowheads="1"/>
          </p:cNvPicPr>
          <p:nvPr/>
        </p:nvPicPr>
        <p:blipFill>
          <a:blip r:embed="rId13">
            <a:extLst>
              <a:ext uri="{28A0092B-C50C-407E-A947-70E740481C1C}">
                <a14:useLocalDpi xmlns:a14="http://schemas.microsoft.com/office/drawing/2010/main" val="0"/>
              </a:ext>
            </a:extLst>
          </a:blip>
          <a:srcRect l="17627" t="58952" r="2347"/>
          <a:stretch>
            <a:fillRect/>
          </a:stretch>
        </p:blipFill>
        <p:spPr bwMode="auto">
          <a:xfrm>
            <a:off x="-1588" y="0"/>
            <a:ext cx="914558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88925"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768C2F0-C1D5-4EFD-B17B-52E75BC83D3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27"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EEF2F6"/>
            </a:gs>
          </a:gsLst>
          <a:lin ang="5400000" scaled="1"/>
        </a:gradFill>
        <a:effectLst/>
      </p:bgPr>
    </p:bg>
    <p:spTree>
      <p:nvGrpSpPr>
        <p:cNvPr id="1" name=""/>
        <p:cNvGrpSpPr/>
        <p:nvPr/>
      </p:nvGrpSpPr>
      <p:grpSpPr>
        <a:xfrm>
          <a:off x="0" y="0"/>
          <a:ext cx="0" cy="0"/>
          <a:chOff x="0" y="0"/>
          <a:chExt cx="0" cy="0"/>
        </a:xfrm>
      </p:grpSpPr>
      <p:pic>
        <p:nvPicPr>
          <p:cNvPr id="2050" name="Picture 21"/>
          <p:cNvPicPr>
            <a:picLocks noChangeAspect="1" noChangeArrowheads="1"/>
          </p:cNvPicPr>
          <p:nvPr/>
        </p:nvPicPr>
        <p:blipFill>
          <a:blip r:embed="rId13">
            <a:extLst>
              <a:ext uri="{28A0092B-C50C-407E-A947-70E740481C1C}">
                <a14:useLocalDpi xmlns:a14="http://schemas.microsoft.com/office/drawing/2010/main" val="0"/>
              </a:ext>
            </a:extLst>
          </a:blip>
          <a:srcRect l="17627" t="58952" r="2347"/>
          <a:stretch>
            <a:fillRect/>
          </a:stretch>
        </p:blipFill>
        <p:spPr bwMode="auto">
          <a:xfrm>
            <a:off x="-1588" y="0"/>
            <a:ext cx="914558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288925"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052" name="Rectangle 3"/>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8BC8A63-D6B7-4C44-90B6-E781748B4D2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28"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fil.ion.ucl.ac.uk/spm/data/"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4.xml"/><Relationship Id="rId7" Type="http://schemas.openxmlformats.org/officeDocument/2006/relationships/slideLayout" Target="../slideLayouts/slideLayout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image" Target="../media/image8.png"/><Relationship Id="rId4" Type="http://schemas.openxmlformats.org/officeDocument/2006/relationships/tags" Target="../tags/tag5.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4213" y="2544763"/>
            <a:ext cx="7983537" cy="808037"/>
          </a:xfrm>
        </p:spPr>
        <p:txBody>
          <a:bodyPr/>
          <a:lstStyle/>
          <a:p>
            <a:pPr algn="ctr" eaLnBrk="1" hangingPunct="1"/>
            <a:r>
              <a:rPr lang="en-GB" altLang="en-US" sz="4800" smtClean="0">
                <a:solidFill>
                  <a:schemeClr val="tx1"/>
                </a:solidFill>
              </a:rPr>
              <a:t>Event-related fMRI demo</a:t>
            </a:r>
          </a:p>
        </p:txBody>
      </p:sp>
      <p:sp>
        <p:nvSpPr>
          <p:cNvPr id="5123" name="Rectangle 2"/>
          <p:cNvSpPr txBox="1">
            <a:spLocks noChangeArrowheads="1"/>
          </p:cNvSpPr>
          <p:nvPr/>
        </p:nvSpPr>
        <p:spPr bwMode="auto">
          <a:xfrm>
            <a:off x="652463" y="3424238"/>
            <a:ext cx="7983537"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dirty="0" smtClean="0"/>
              <a:t>Misun Kim</a:t>
            </a:r>
            <a:endParaRPr lang="en-GB" altLang="en-US" dirty="0"/>
          </a:p>
          <a:p>
            <a:pPr algn="ctr" eaLnBrk="1" hangingPunct="1">
              <a:spcBef>
                <a:spcPct val="0"/>
              </a:spcBef>
              <a:buFontTx/>
              <a:buNone/>
            </a:pPr>
            <a:r>
              <a:rPr lang="en-GB" altLang="en-US" sz="2400" dirty="0" err="1"/>
              <a:t>Wellcome</a:t>
            </a:r>
            <a:r>
              <a:rPr lang="en-GB" altLang="en-US" sz="2400" dirty="0"/>
              <a:t> Trust Centre for Neuroimaging</a:t>
            </a:r>
          </a:p>
          <a:p>
            <a:pPr algn="ctr" eaLnBrk="1" hangingPunct="1">
              <a:spcBef>
                <a:spcPct val="0"/>
              </a:spcBef>
              <a:buFontTx/>
              <a:buNone/>
            </a:pPr>
            <a:r>
              <a:rPr lang="en-GB" altLang="en-US" sz="2400" dirty="0"/>
              <a:t>University College London</a:t>
            </a:r>
          </a:p>
          <a:p>
            <a:pPr algn="ctr" eaLnBrk="1" hangingPunct="1">
              <a:spcBef>
                <a:spcPct val="0"/>
              </a:spcBef>
              <a:buFontTx/>
              <a:buNone/>
            </a:pPr>
            <a:endParaRPr lang="en-GB" altLang="en-US" sz="2400" dirty="0"/>
          </a:p>
          <a:p>
            <a:pPr algn="ctr" eaLnBrk="1" hangingPunct="1">
              <a:spcBef>
                <a:spcPct val="0"/>
              </a:spcBef>
              <a:buFontTx/>
              <a:buNone/>
            </a:pPr>
            <a:r>
              <a:rPr lang="en-GB" altLang="en-US" sz="2400" dirty="0"/>
              <a:t>SPM </a:t>
            </a:r>
            <a:r>
              <a:rPr lang="en-GB" altLang="en-US" sz="2400" dirty="0" smtClean="0"/>
              <a:t>course</a:t>
            </a:r>
            <a:endParaRPr lang="en-GB" altLang="en-US" sz="24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2"/>
          <p:cNvSpPr txBox="1">
            <a:spLocks noChangeArrowheads="1"/>
          </p:cNvSpPr>
          <p:nvPr/>
        </p:nvSpPr>
        <p:spPr bwMode="auto">
          <a:xfrm>
            <a:off x="428625" y="901332"/>
            <a:ext cx="7386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b="1" dirty="0">
                <a:solidFill>
                  <a:schemeClr val="accent2"/>
                </a:solidFill>
              </a:rPr>
              <a:t>Data available online:</a:t>
            </a:r>
            <a:endParaRPr lang="en-US" altLang="en-US" sz="2400" b="1" dirty="0">
              <a:solidFill>
                <a:schemeClr val="accent2"/>
              </a:solidFill>
            </a:endParaRPr>
          </a:p>
        </p:txBody>
      </p:sp>
      <p:sp>
        <p:nvSpPr>
          <p:cNvPr id="7" name="Text Box 33"/>
          <p:cNvSpPr txBox="1">
            <a:spLocks noChangeArrowheads="1"/>
          </p:cNvSpPr>
          <p:nvPr/>
        </p:nvSpPr>
        <p:spPr bwMode="auto">
          <a:xfrm>
            <a:off x="403225" y="1542682"/>
            <a:ext cx="85486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dirty="0">
                <a:hlinkClick r:id="rId3"/>
              </a:rPr>
              <a:t>http://www.fil.ion.ucl.ac.uk/spm/data</a:t>
            </a:r>
            <a:r>
              <a:rPr lang="en-GB" altLang="en-US" sz="1600" dirty="0" smtClean="0">
                <a:hlinkClick r:id="rId3"/>
              </a:rPr>
              <a:t>/</a:t>
            </a:r>
            <a:endParaRPr lang="en-GB" altLang="en-US" sz="1600" dirty="0" smtClean="0"/>
          </a:p>
          <a:p>
            <a:pPr eaLnBrk="1" hangingPunct="1">
              <a:spcBef>
                <a:spcPct val="50000"/>
              </a:spcBef>
              <a:buFontTx/>
              <a:buNone/>
            </a:pPr>
            <a:r>
              <a:rPr lang="en-US" altLang="en-US" sz="1600" dirty="0" smtClean="0"/>
              <a:t>fMRI: event-related (Rik Henson)</a:t>
            </a:r>
            <a:endParaRPr lang="en-US" altLang="en-US" sz="1600" dirty="0"/>
          </a:p>
        </p:txBody>
      </p:sp>
      <p:sp>
        <p:nvSpPr>
          <p:cNvPr id="8" name="Text Box 32"/>
          <p:cNvSpPr txBox="1">
            <a:spLocks noChangeArrowheads="1"/>
          </p:cNvSpPr>
          <p:nvPr/>
        </p:nvSpPr>
        <p:spPr bwMode="auto">
          <a:xfrm>
            <a:off x="403225" y="3635107"/>
            <a:ext cx="7386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b="1" dirty="0">
                <a:solidFill>
                  <a:schemeClr val="accent2"/>
                </a:solidFill>
              </a:rPr>
              <a:t>Instructions within the SPM manual:</a:t>
            </a:r>
            <a:endParaRPr lang="en-US" altLang="en-US" sz="2400" b="1" dirty="0">
              <a:solidFill>
                <a:schemeClr val="accent2"/>
              </a:solidFill>
            </a:endParaRPr>
          </a:p>
        </p:txBody>
      </p:sp>
      <p:pic>
        <p:nvPicPr>
          <p:cNvPr id="9" name="Picture 8"/>
          <p:cNvPicPr>
            <a:picLocks noChangeAspect="1"/>
          </p:cNvPicPr>
          <p:nvPr/>
        </p:nvPicPr>
        <p:blipFill>
          <a:blip r:embed="rId4"/>
          <a:stretch>
            <a:fillRect/>
          </a:stretch>
        </p:blipFill>
        <p:spPr>
          <a:xfrm>
            <a:off x="3942540" y="666683"/>
            <a:ext cx="4820386" cy="2733775"/>
          </a:xfrm>
          <a:prstGeom prst="rect">
            <a:avLst/>
          </a:prstGeom>
          <a:ln>
            <a:solidFill>
              <a:srgbClr val="000000"/>
            </a:solidFill>
          </a:ln>
        </p:spPr>
      </p:pic>
      <p:pic>
        <p:nvPicPr>
          <p:cNvPr id="10" name="Picture 9"/>
          <p:cNvPicPr>
            <a:picLocks noChangeAspect="1"/>
          </p:cNvPicPr>
          <p:nvPr/>
        </p:nvPicPr>
        <p:blipFill rotWithShape="1">
          <a:blip r:embed="rId5"/>
          <a:srcRect t="23176"/>
          <a:stretch/>
        </p:blipFill>
        <p:spPr>
          <a:xfrm>
            <a:off x="3942540" y="4276457"/>
            <a:ext cx="4905375" cy="2487930"/>
          </a:xfrm>
          <a:prstGeom prst="rect">
            <a:avLst/>
          </a:prstGeom>
          <a:ln>
            <a:solidFill>
              <a:srgbClr val="000000"/>
            </a:solidFill>
          </a:ln>
        </p:spPr>
      </p:pic>
      <p:sp>
        <p:nvSpPr>
          <p:cNvPr id="11" name="Text Box 33"/>
          <p:cNvSpPr txBox="1">
            <a:spLocks noChangeArrowheads="1"/>
          </p:cNvSpPr>
          <p:nvPr/>
        </p:nvSpPr>
        <p:spPr bwMode="auto">
          <a:xfrm>
            <a:off x="403225" y="4322442"/>
            <a:ext cx="85486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dirty="0" smtClean="0"/>
              <a:t>spm12/man/manual.pdf</a:t>
            </a:r>
            <a:endParaRPr lang="en-US" altLang="en-US" sz="1600" dirty="0"/>
          </a:p>
        </p:txBody>
      </p:sp>
    </p:spTree>
    <p:extLst>
      <p:ext uri="{BB962C8B-B14F-4D97-AF65-F5344CB8AC3E}">
        <p14:creationId xmlns:p14="http://schemas.microsoft.com/office/powerpoint/2010/main" val="3955255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92075" y="363538"/>
            <a:ext cx="6565900" cy="671512"/>
          </a:xfrm>
        </p:spPr>
        <p:txBody>
          <a:bodyPr/>
          <a:lstStyle/>
          <a:p>
            <a:pPr eaLnBrk="1" hangingPunct="1"/>
            <a:r>
              <a:rPr lang="en-GB" altLang="en-US" sz="3400" smtClean="0">
                <a:solidFill>
                  <a:schemeClr val="bg1"/>
                </a:solidFill>
              </a:rPr>
              <a:t>Event-related fMRI – Face data</a:t>
            </a:r>
          </a:p>
        </p:txBody>
      </p:sp>
      <p:sp>
        <p:nvSpPr>
          <p:cNvPr id="7172" name="Text Box 32"/>
          <p:cNvSpPr txBox="1">
            <a:spLocks noChangeArrowheads="1"/>
          </p:cNvSpPr>
          <p:nvPr/>
        </p:nvSpPr>
        <p:spPr bwMode="auto">
          <a:xfrm>
            <a:off x="5623510" y="1341061"/>
            <a:ext cx="2265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b="1">
                <a:solidFill>
                  <a:schemeClr val="accent2"/>
                </a:solidFill>
              </a:rPr>
              <a:t>Design</a:t>
            </a:r>
            <a:endParaRPr lang="en-US" altLang="en-US" sz="2400" b="1">
              <a:solidFill>
                <a:schemeClr val="accent2"/>
              </a:solidFill>
            </a:endParaRPr>
          </a:p>
        </p:txBody>
      </p:sp>
      <p:pic>
        <p:nvPicPr>
          <p:cNvPr id="7174" name="Picture 3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1938" b="2870"/>
          <a:stretch>
            <a:fillRect/>
          </a:stretch>
        </p:blipFill>
        <p:spPr bwMode="auto">
          <a:xfrm>
            <a:off x="180574" y="1333093"/>
            <a:ext cx="495776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35"/>
          <p:cNvSpPr txBox="1">
            <a:spLocks noChangeArrowheads="1"/>
          </p:cNvSpPr>
          <p:nvPr/>
        </p:nvSpPr>
        <p:spPr bwMode="auto">
          <a:xfrm>
            <a:off x="5700380" y="6269312"/>
            <a:ext cx="344362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GB" altLang="en-US" sz="1000" dirty="0" smtClean="0"/>
              <a:t>Henson et al (</a:t>
            </a:r>
            <a:r>
              <a:rPr lang="en-GB" altLang="en-US" sz="1000" dirty="0"/>
              <a:t>2002</a:t>
            </a:r>
            <a:r>
              <a:rPr lang="en-GB" altLang="en-US" sz="1000" dirty="0" smtClean="0"/>
              <a:t>) </a:t>
            </a:r>
            <a:r>
              <a:rPr lang="en-GB" sz="1000" dirty="0"/>
              <a:t>Face repetition </a:t>
            </a:r>
            <a:r>
              <a:rPr lang="en-GB" sz="1000" dirty="0" smtClean="0"/>
              <a:t>effects in implicit </a:t>
            </a:r>
            <a:r>
              <a:rPr lang="en-GB" sz="1000" dirty="0"/>
              <a:t>and explicit memory tests as measured by </a:t>
            </a:r>
            <a:r>
              <a:rPr lang="en-GB" sz="1000" dirty="0" smtClean="0"/>
              <a:t>fMRI,</a:t>
            </a:r>
            <a:r>
              <a:rPr lang="en-GB" altLang="en-US" sz="1000" dirty="0" smtClean="0"/>
              <a:t> </a:t>
            </a:r>
            <a:r>
              <a:rPr lang="en-GB" altLang="en-US" sz="1000" i="1" dirty="0"/>
              <a:t>Cerebral </a:t>
            </a:r>
            <a:r>
              <a:rPr lang="en-GB" altLang="en-US" sz="1000" i="1" dirty="0" smtClean="0"/>
              <a:t>Cortex</a:t>
            </a:r>
            <a:endParaRPr lang="en-GB" altLang="en-US" sz="1000" i="1" dirty="0"/>
          </a:p>
        </p:txBody>
      </p:sp>
      <p:sp>
        <p:nvSpPr>
          <p:cNvPr id="21" name="Text Box 33"/>
          <p:cNvSpPr txBox="1">
            <a:spLocks noChangeArrowheads="1"/>
          </p:cNvSpPr>
          <p:nvPr/>
        </p:nvSpPr>
        <p:spPr bwMode="auto">
          <a:xfrm>
            <a:off x="5551989" y="1764893"/>
            <a:ext cx="35020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5738" indent="-185738"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Char char="-"/>
            </a:pPr>
            <a:r>
              <a:rPr lang="en-US" altLang="en-US" sz="2000" dirty="0" smtClean="0"/>
              <a:t>26 </a:t>
            </a:r>
            <a:r>
              <a:rPr lang="en-US" altLang="en-US" sz="2000" dirty="0"/>
              <a:t>famous/non-famous </a:t>
            </a:r>
            <a:r>
              <a:rPr lang="en-US" altLang="en-US" sz="2000" dirty="0" smtClean="0"/>
              <a:t>faces were presented twice.</a:t>
            </a:r>
          </a:p>
          <a:p>
            <a:pPr eaLnBrk="1" hangingPunct="1">
              <a:spcBef>
                <a:spcPct val="50000"/>
              </a:spcBef>
              <a:buFontTx/>
              <a:buChar char="-"/>
            </a:pPr>
            <a:r>
              <a:rPr lang="en-GB" altLang="en-US" sz="2000" dirty="0" smtClean="0"/>
              <a:t>2 x 2 factorial design </a:t>
            </a:r>
            <a:endParaRPr lang="en-US" altLang="en-US" sz="2000" dirty="0"/>
          </a:p>
        </p:txBody>
      </p:sp>
      <p:grpSp>
        <p:nvGrpSpPr>
          <p:cNvPr id="7" name="Group 6"/>
          <p:cNvGrpSpPr/>
          <p:nvPr/>
        </p:nvGrpSpPr>
        <p:grpSpPr>
          <a:xfrm>
            <a:off x="180574" y="4535772"/>
            <a:ext cx="5365698" cy="2132442"/>
            <a:chOff x="180574" y="4677933"/>
            <a:chExt cx="5365698" cy="2132442"/>
          </a:xfrm>
        </p:grpSpPr>
        <p:sp>
          <p:nvSpPr>
            <p:cNvPr id="24" name="TextBox 23"/>
            <p:cNvSpPr txBox="1"/>
            <p:nvPr/>
          </p:nvSpPr>
          <p:spPr>
            <a:xfrm>
              <a:off x="3258018" y="4721226"/>
              <a:ext cx="2105064" cy="523220"/>
            </a:xfrm>
            <a:prstGeom prst="rect">
              <a:avLst/>
            </a:prstGeom>
            <a:noFill/>
          </p:spPr>
          <p:txBody>
            <a:bodyPr wrap="none" rtlCol="0">
              <a:spAutoFit/>
            </a:bodyPr>
            <a:lstStyle/>
            <a:p>
              <a:pPr algn="ctr"/>
              <a:r>
                <a:rPr lang="en-US" sz="1400" dirty="0" smtClean="0">
                  <a:cs typeface="Arial" pitchFamily="34" charset="0"/>
                </a:rPr>
                <a:t>Repeated stimulus</a:t>
              </a:r>
              <a:endParaRPr lang="en-GB" sz="1400" dirty="0" smtClean="0">
                <a:latin typeface="Arial" pitchFamily="34" charset="0"/>
                <a:cs typeface="Arial" pitchFamily="34" charset="0"/>
              </a:endParaRPr>
            </a:p>
            <a:p>
              <a:pPr algn="ctr"/>
              <a:r>
                <a:rPr lang="en-GB" sz="1400" dirty="0" smtClean="0">
                  <a:latin typeface="Arial" pitchFamily="34" charset="0"/>
                  <a:cs typeface="Arial" pitchFamily="34" charset="0"/>
                </a:rPr>
                <a:t>: Repetition suppression</a:t>
              </a:r>
            </a:p>
          </p:txBody>
        </p:sp>
        <p:sp>
          <p:nvSpPr>
            <p:cNvPr id="25" name="Freeform 24"/>
            <p:cNvSpPr/>
            <p:nvPr/>
          </p:nvSpPr>
          <p:spPr>
            <a:xfrm flipV="1">
              <a:off x="524418" y="6056687"/>
              <a:ext cx="622208" cy="669726"/>
            </a:xfrm>
            <a:custGeom>
              <a:avLst/>
              <a:gdLst>
                <a:gd name="connsiteX0" fmla="*/ 0 w 2202287"/>
                <a:gd name="connsiteY0" fmla="*/ 440461 h 1374116"/>
                <a:gd name="connsiteX1" fmla="*/ 399245 w 2202287"/>
                <a:gd name="connsiteY1" fmla="*/ 1367740 h 1374116"/>
                <a:gd name="connsiteX2" fmla="*/ 785611 w 2202287"/>
                <a:gd name="connsiteY2" fmla="*/ 28337 h 1374116"/>
                <a:gd name="connsiteX3" fmla="*/ 1210614 w 2202287"/>
                <a:gd name="connsiteY3" fmla="*/ 453340 h 1374116"/>
                <a:gd name="connsiteX4" fmla="*/ 2202287 w 2202287"/>
                <a:gd name="connsiteY4" fmla="*/ 440461 h 13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2287" h="1374116">
                  <a:moveTo>
                    <a:pt x="0" y="440461"/>
                  </a:moveTo>
                  <a:cubicBezTo>
                    <a:pt x="134155" y="938444"/>
                    <a:pt x="268310" y="1436427"/>
                    <a:pt x="399245" y="1367740"/>
                  </a:cubicBezTo>
                  <a:cubicBezTo>
                    <a:pt x="530180" y="1299053"/>
                    <a:pt x="650383" y="180737"/>
                    <a:pt x="785611" y="28337"/>
                  </a:cubicBezTo>
                  <a:cubicBezTo>
                    <a:pt x="920839" y="-124063"/>
                    <a:pt x="974501" y="384653"/>
                    <a:pt x="1210614" y="453340"/>
                  </a:cubicBezTo>
                  <a:cubicBezTo>
                    <a:pt x="1446727" y="522027"/>
                    <a:pt x="1972614" y="446900"/>
                    <a:pt x="2202287" y="440461"/>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itchFamily="34" charset="0"/>
                <a:cs typeface="Arial" pitchFamily="34" charset="0"/>
              </a:endParaRPr>
            </a:p>
          </p:txBody>
        </p:sp>
        <p:sp>
          <p:nvSpPr>
            <p:cNvPr id="26" name="Freeform 25"/>
            <p:cNvSpPr/>
            <p:nvPr/>
          </p:nvSpPr>
          <p:spPr>
            <a:xfrm flipV="1">
              <a:off x="4574306" y="6281169"/>
              <a:ext cx="596565" cy="304723"/>
            </a:xfrm>
            <a:custGeom>
              <a:avLst/>
              <a:gdLst>
                <a:gd name="connsiteX0" fmla="*/ 0 w 2202287"/>
                <a:gd name="connsiteY0" fmla="*/ 440461 h 1374116"/>
                <a:gd name="connsiteX1" fmla="*/ 399245 w 2202287"/>
                <a:gd name="connsiteY1" fmla="*/ 1367740 h 1374116"/>
                <a:gd name="connsiteX2" fmla="*/ 785611 w 2202287"/>
                <a:gd name="connsiteY2" fmla="*/ 28337 h 1374116"/>
                <a:gd name="connsiteX3" fmla="*/ 1210614 w 2202287"/>
                <a:gd name="connsiteY3" fmla="*/ 453340 h 1374116"/>
                <a:gd name="connsiteX4" fmla="*/ 2202287 w 2202287"/>
                <a:gd name="connsiteY4" fmla="*/ 440461 h 13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2287" h="1374116">
                  <a:moveTo>
                    <a:pt x="0" y="440461"/>
                  </a:moveTo>
                  <a:cubicBezTo>
                    <a:pt x="134155" y="938444"/>
                    <a:pt x="268310" y="1436427"/>
                    <a:pt x="399245" y="1367740"/>
                  </a:cubicBezTo>
                  <a:cubicBezTo>
                    <a:pt x="530180" y="1299053"/>
                    <a:pt x="650383" y="180737"/>
                    <a:pt x="785611" y="28337"/>
                  </a:cubicBezTo>
                  <a:cubicBezTo>
                    <a:pt x="920839" y="-124063"/>
                    <a:pt x="974501" y="384653"/>
                    <a:pt x="1210614" y="453340"/>
                  </a:cubicBezTo>
                  <a:cubicBezTo>
                    <a:pt x="1446727" y="522027"/>
                    <a:pt x="1972614" y="446900"/>
                    <a:pt x="2202287" y="440461"/>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itchFamily="34" charset="0"/>
                <a:cs typeface="Arial" pitchFamily="34" charset="0"/>
              </a:endParaRPr>
            </a:p>
          </p:txBody>
        </p:sp>
        <p:cxnSp>
          <p:nvCxnSpPr>
            <p:cNvPr id="3" name="Straight Arrow Connector 2"/>
            <p:cNvCxnSpPr/>
            <p:nvPr/>
          </p:nvCxnSpPr>
          <p:spPr>
            <a:xfrm>
              <a:off x="1087654" y="5608438"/>
              <a:ext cx="3657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a:stretch>
              <a:fillRect/>
            </a:stretch>
          </p:blipFill>
          <p:spPr>
            <a:xfrm>
              <a:off x="476671" y="5229624"/>
              <a:ext cx="485775" cy="800100"/>
            </a:xfrm>
            <a:prstGeom prst="rect">
              <a:avLst/>
            </a:prstGeom>
          </p:spPr>
        </p:pic>
        <p:pic>
          <p:nvPicPr>
            <p:cNvPr id="5" name="Picture 4"/>
            <p:cNvPicPr>
              <a:picLocks noChangeAspect="1"/>
            </p:cNvPicPr>
            <p:nvPr/>
          </p:nvPicPr>
          <p:blipFill>
            <a:blip r:embed="rId5"/>
            <a:stretch>
              <a:fillRect/>
            </a:stretch>
          </p:blipFill>
          <p:spPr>
            <a:xfrm>
              <a:off x="1516369" y="5202098"/>
              <a:ext cx="508913" cy="854590"/>
            </a:xfrm>
            <a:prstGeom prst="rect">
              <a:avLst/>
            </a:prstGeom>
          </p:spPr>
        </p:pic>
        <p:pic>
          <p:nvPicPr>
            <p:cNvPr id="31" name="Picture 30"/>
            <p:cNvPicPr>
              <a:picLocks noChangeAspect="1"/>
            </p:cNvPicPr>
            <p:nvPr/>
          </p:nvPicPr>
          <p:blipFill>
            <a:blip r:embed="rId4"/>
            <a:stretch>
              <a:fillRect/>
            </a:stretch>
          </p:blipFill>
          <p:spPr>
            <a:xfrm>
              <a:off x="4485890" y="5256587"/>
              <a:ext cx="485775" cy="800100"/>
            </a:xfrm>
            <a:prstGeom prst="rect">
              <a:avLst/>
            </a:prstGeom>
          </p:spPr>
        </p:pic>
        <p:cxnSp>
          <p:nvCxnSpPr>
            <p:cNvPr id="32" name="Straight Arrow Connector 31"/>
            <p:cNvCxnSpPr/>
            <p:nvPr/>
          </p:nvCxnSpPr>
          <p:spPr>
            <a:xfrm>
              <a:off x="4039230" y="5608438"/>
              <a:ext cx="3657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4"/>
            <a:stretch>
              <a:fillRect/>
            </a:stretch>
          </p:blipFill>
          <p:spPr>
            <a:xfrm>
              <a:off x="3428247" y="5229624"/>
              <a:ext cx="485775" cy="800100"/>
            </a:xfrm>
            <a:prstGeom prst="rect">
              <a:avLst/>
            </a:prstGeom>
          </p:spPr>
        </p:pic>
        <p:sp>
          <p:nvSpPr>
            <p:cNvPr id="34" name="Freeform 33"/>
            <p:cNvSpPr/>
            <p:nvPr/>
          </p:nvSpPr>
          <p:spPr>
            <a:xfrm flipV="1">
              <a:off x="3428247" y="6078675"/>
              <a:ext cx="622208" cy="669726"/>
            </a:xfrm>
            <a:custGeom>
              <a:avLst/>
              <a:gdLst>
                <a:gd name="connsiteX0" fmla="*/ 0 w 2202287"/>
                <a:gd name="connsiteY0" fmla="*/ 440461 h 1374116"/>
                <a:gd name="connsiteX1" fmla="*/ 399245 w 2202287"/>
                <a:gd name="connsiteY1" fmla="*/ 1367740 h 1374116"/>
                <a:gd name="connsiteX2" fmla="*/ 785611 w 2202287"/>
                <a:gd name="connsiteY2" fmla="*/ 28337 h 1374116"/>
                <a:gd name="connsiteX3" fmla="*/ 1210614 w 2202287"/>
                <a:gd name="connsiteY3" fmla="*/ 453340 h 1374116"/>
                <a:gd name="connsiteX4" fmla="*/ 2202287 w 2202287"/>
                <a:gd name="connsiteY4" fmla="*/ 440461 h 13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2287" h="1374116">
                  <a:moveTo>
                    <a:pt x="0" y="440461"/>
                  </a:moveTo>
                  <a:cubicBezTo>
                    <a:pt x="134155" y="938444"/>
                    <a:pt x="268310" y="1436427"/>
                    <a:pt x="399245" y="1367740"/>
                  </a:cubicBezTo>
                  <a:cubicBezTo>
                    <a:pt x="530180" y="1299053"/>
                    <a:pt x="650383" y="180737"/>
                    <a:pt x="785611" y="28337"/>
                  </a:cubicBezTo>
                  <a:cubicBezTo>
                    <a:pt x="920839" y="-124063"/>
                    <a:pt x="974501" y="384653"/>
                    <a:pt x="1210614" y="453340"/>
                  </a:cubicBezTo>
                  <a:cubicBezTo>
                    <a:pt x="1446727" y="522027"/>
                    <a:pt x="1972614" y="446900"/>
                    <a:pt x="2202287" y="440461"/>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itchFamily="34" charset="0"/>
                <a:cs typeface="Arial" pitchFamily="34" charset="0"/>
              </a:endParaRPr>
            </a:p>
          </p:txBody>
        </p:sp>
        <p:sp>
          <p:nvSpPr>
            <p:cNvPr id="35" name="Freeform 34"/>
            <p:cNvSpPr/>
            <p:nvPr/>
          </p:nvSpPr>
          <p:spPr>
            <a:xfrm flipV="1">
              <a:off x="1670477" y="6056687"/>
              <a:ext cx="622208" cy="669726"/>
            </a:xfrm>
            <a:custGeom>
              <a:avLst/>
              <a:gdLst>
                <a:gd name="connsiteX0" fmla="*/ 0 w 2202287"/>
                <a:gd name="connsiteY0" fmla="*/ 440461 h 1374116"/>
                <a:gd name="connsiteX1" fmla="*/ 399245 w 2202287"/>
                <a:gd name="connsiteY1" fmla="*/ 1367740 h 1374116"/>
                <a:gd name="connsiteX2" fmla="*/ 785611 w 2202287"/>
                <a:gd name="connsiteY2" fmla="*/ 28337 h 1374116"/>
                <a:gd name="connsiteX3" fmla="*/ 1210614 w 2202287"/>
                <a:gd name="connsiteY3" fmla="*/ 453340 h 1374116"/>
                <a:gd name="connsiteX4" fmla="*/ 2202287 w 2202287"/>
                <a:gd name="connsiteY4" fmla="*/ 440461 h 137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2287" h="1374116">
                  <a:moveTo>
                    <a:pt x="0" y="440461"/>
                  </a:moveTo>
                  <a:cubicBezTo>
                    <a:pt x="134155" y="938444"/>
                    <a:pt x="268310" y="1436427"/>
                    <a:pt x="399245" y="1367740"/>
                  </a:cubicBezTo>
                  <a:cubicBezTo>
                    <a:pt x="530180" y="1299053"/>
                    <a:pt x="650383" y="180737"/>
                    <a:pt x="785611" y="28337"/>
                  </a:cubicBezTo>
                  <a:cubicBezTo>
                    <a:pt x="920839" y="-124063"/>
                    <a:pt x="974501" y="384653"/>
                    <a:pt x="1210614" y="453340"/>
                  </a:cubicBezTo>
                  <a:cubicBezTo>
                    <a:pt x="1446727" y="522027"/>
                    <a:pt x="1972614" y="446900"/>
                    <a:pt x="2202287" y="440461"/>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itchFamily="34" charset="0"/>
                <a:cs typeface="Arial" pitchFamily="34" charset="0"/>
              </a:endParaRPr>
            </a:p>
          </p:txBody>
        </p:sp>
        <p:sp>
          <p:nvSpPr>
            <p:cNvPr id="36" name="TextBox 35"/>
            <p:cNvSpPr txBox="1"/>
            <p:nvPr/>
          </p:nvSpPr>
          <p:spPr>
            <a:xfrm>
              <a:off x="531246" y="4721226"/>
              <a:ext cx="1527983" cy="523220"/>
            </a:xfrm>
            <a:prstGeom prst="rect">
              <a:avLst/>
            </a:prstGeom>
            <a:noFill/>
          </p:spPr>
          <p:txBody>
            <a:bodyPr wrap="none" rtlCol="0">
              <a:spAutoFit/>
            </a:bodyPr>
            <a:lstStyle/>
            <a:p>
              <a:pPr algn="ctr"/>
              <a:r>
                <a:rPr lang="en-US" sz="1400" dirty="0" smtClean="0">
                  <a:latin typeface="Arial" pitchFamily="34" charset="0"/>
                  <a:cs typeface="Arial" pitchFamily="34" charset="0"/>
                </a:rPr>
                <a:t>Novel stimulus</a:t>
              </a:r>
            </a:p>
            <a:p>
              <a:pPr algn="ctr"/>
              <a:r>
                <a:rPr lang="en-US" sz="1400" dirty="0" smtClean="0">
                  <a:cs typeface="Arial" pitchFamily="34" charset="0"/>
                </a:rPr>
                <a:t>: </a:t>
              </a:r>
              <a:r>
                <a:rPr lang="en-US" sz="1400" dirty="0" smtClean="0">
                  <a:latin typeface="Arial" pitchFamily="34" charset="0"/>
                  <a:cs typeface="Arial" pitchFamily="34" charset="0"/>
                </a:rPr>
                <a:t>No suppression</a:t>
              </a:r>
              <a:endParaRPr lang="en-GB" sz="1400" dirty="0" smtClean="0">
                <a:latin typeface="Arial" pitchFamily="34" charset="0"/>
                <a:cs typeface="Arial" pitchFamily="34" charset="0"/>
              </a:endParaRPr>
            </a:p>
          </p:txBody>
        </p:sp>
        <p:sp>
          <p:nvSpPr>
            <p:cNvPr id="6" name="Rectangle 5"/>
            <p:cNvSpPr/>
            <p:nvPr/>
          </p:nvSpPr>
          <p:spPr>
            <a:xfrm>
              <a:off x="180574" y="4677933"/>
              <a:ext cx="5365698" cy="21324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39" name="Table 38"/>
          <p:cNvGraphicFramePr>
            <a:graphicFrameLocks noGrp="1"/>
          </p:cNvGraphicFramePr>
          <p:nvPr>
            <p:extLst>
              <p:ext uri="{D42A27DB-BD31-4B8C-83A1-F6EECF244321}">
                <p14:modId xmlns:p14="http://schemas.microsoft.com/office/powerpoint/2010/main" val="230352635"/>
              </p:ext>
            </p:extLst>
          </p:nvPr>
        </p:nvGraphicFramePr>
        <p:xfrm>
          <a:off x="5947453" y="3378309"/>
          <a:ext cx="2768178" cy="2555888"/>
        </p:xfrm>
        <a:graphic>
          <a:graphicData uri="http://schemas.openxmlformats.org/drawingml/2006/table">
            <a:tbl>
              <a:tblPr firstRow="1" bandRow="1">
                <a:tableStyleId>{F5AB1C69-6EDB-4FF4-983F-18BD219EF322}</a:tableStyleId>
              </a:tblPr>
              <a:tblGrid>
                <a:gridCol w="388917"/>
                <a:gridCol w="480428"/>
                <a:gridCol w="970995"/>
                <a:gridCol w="927838"/>
              </a:tblGrid>
              <a:tr h="393977">
                <a:tc rowSpan="2" gridSpan="2">
                  <a:txBody>
                    <a:bodyPr/>
                    <a:lstStyle/>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rowSpan="2" h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algn="ctr"/>
                      <a:r>
                        <a:rPr lang="en-US" sz="2000" dirty="0" smtClean="0">
                          <a:solidFill>
                            <a:schemeClr val="tx1"/>
                          </a:solidFill>
                        </a:rPr>
                        <a:t>Fame</a:t>
                      </a:r>
                      <a:endParaRPr lang="en-US" sz="12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hMerge="1">
                  <a:txBody>
                    <a:bodyPr/>
                    <a:lstStyle/>
                    <a:p>
                      <a:endParaRPr lang="en-US" dirty="0"/>
                    </a:p>
                  </a:txBody>
                  <a:tcPr/>
                </a:tc>
              </a:tr>
              <a:tr h="460512">
                <a:tc gridSpan="2" vMerge="1">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v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Famous</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pPr algn="ctr"/>
                      <a:r>
                        <a:rPr lang="en-US" sz="1400" dirty="0" smtClean="0"/>
                        <a:t>Non-famous</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r>
              <a:tr h="820744">
                <a:tc rowSpan="2">
                  <a:txBody>
                    <a:bodyPr/>
                    <a:lstStyle/>
                    <a:p>
                      <a:pPr algn="ctr"/>
                      <a:r>
                        <a:rPr lang="en-US" sz="1800" b="1" dirty="0" smtClean="0">
                          <a:solidFill>
                            <a:schemeClr val="tx1"/>
                          </a:solidFill>
                        </a:rPr>
                        <a:t>Repetition</a:t>
                      </a:r>
                      <a:endParaRPr lang="en-US" sz="1800" b="1" dirty="0"/>
                    </a:p>
                  </a:txBody>
                  <a:tcPr vert="vert27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pPr algn="ctr"/>
                      <a:r>
                        <a:rPr lang="en-US" sz="1200" dirty="0" smtClean="0"/>
                        <a:t>First</a:t>
                      </a:r>
                      <a:endParaRPr lang="en-US" sz="1800" dirty="0"/>
                    </a:p>
                  </a:txBody>
                  <a:tcPr vert="vert27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pPr algn="ctr"/>
                      <a:r>
                        <a:rPr lang="en-US" sz="3200" dirty="0" smtClean="0"/>
                        <a:t>F1</a:t>
                      </a:r>
                      <a:endParaRPr lang="en-US" sz="3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pPr algn="ctr"/>
                      <a:r>
                        <a:rPr lang="en-US" sz="3200" dirty="0" smtClean="0"/>
                        <a:t>N1</a:t>
                      </a:r>
                      <a:endParaRPr lang="en-US" sz="3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r>
              <a:tr h="820744">
                <a:tc vMerge="1">
                  <a:txBody>
                    <a:bodyPr/>
                    <a:lstStyle/>
                    <a:p>
                      <a:endParaRPr lang="en-US" dirty="0"/>
                    </a:p>
                  </a:txBody>
                  <a:tcPr/>
                </a:tc>
                <a:tc>
                  <a:txBody>
                    <a:bodyPr/>
                    <a:lstStyle/>
                    <a:p>
                      <a:pPr algn="ctr"/>
                      <a:r>
                        <a:rPr lang="en-US" sz="1200" dirty="0" smtClean="0"/>
                        <a:t>Second</a:t>
                      </a:r>
                      <a:endParaRPr lang="en-US" sz="1200" dirty="0"/>
                    </a:p>
                  </a:txBody>
                  <a:tcPr vert="vert27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pPr algn="ctr"/>
                      <a:r>
                        <a:rPr lang="en-US" sz="3200" dirty="0" smtClean="0"/>
                        <a:t>F2</a:t>
                      </a:r>
                      <a:endParaRPr lang="en-US" sz="3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pPr algn="ctr"/>
                      <a:r>
                        <a:rPr lang="en-US" sz="3200" dirty="0" smtClean="0"/>
                        <a:t>N2</a:t>
                      </a:r>
                      <a:endParaRPr lang="en-US" sz="3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GB" altLang="en-US" smtClean="0"/>
              <a:t>Questions we can ask	</a:t>
            </a:r>
          </a:p>
        </p:txBody>
      </p:sp>
      <p:sp>
        <p:nvSpPr>
          <p:cNvPr id="9219" name="Content Placeholder 2"/>
          <p:cNvSpPr>
            <a:spLocks noGrp="1"/>
          </p:cNvSpPr>
          <p:nvPr>
            <p:ph idx="1"/>
          </p:nvPr>
        </p:nvSpPr>
        <p:spPr/>
        <p:txBody>
          <a:bodyPr/>
          <a:lstStyle/>
          <a:p>
            <a:pPr eaLnBrk="1" hangingPunct="1"/>
            <a:r>
              <a:rPr lang="en-GB" altLang="en-US" dirty="0" smtClean="0"/>
              <a:t>Main effect of fame? </a:t>
            </a:r>
          </a:p>
          <a:p>
            <a:pPr eaLnBrk="1" hangingPunct="1"/>
            <a:r>
              <a:rPr lang="en-GB" altLang="en-US" dirty="0" smtClean="0"/>
              <a:t>Main effect of repetition? </a:t>
            </a:r>
          </a:p>
          <a:p>
            <a:pPr eaLnBrk="1" hangingPunct="1"/>
            <a:r>
              <a:rPr lang="en-US" altLang="en-US" dirty="0" smtClean="0"/>
              <a:t>Amplitude and/or shape of the activation profile</a:t>
            </a:r>
            <a:endParaRPr lang="en-GB" altLang="en-US" dirty="0" smtClean="0"/>
          </a:p>
          <a:p>
            <a:pPr eaLnBrk="1" hangingPunct="1"/>
            <a:r>
              <a:rPr lang="en-GB" altLang="en-US" dirty="0" smtClean="0"/>
              <a:t>Response as a function of ‘lag’ (parametric effect)?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9"/>
          <p:cNvSpPr txBox="1">
            <a:spLocks noChangeArrowheads="1"/>
          </p:cNvSpPr>
          <p:nvPr/>
        </p:nvSpPr>
        <p:spPr bwMode="auto">
          <a:xfrm>
            <a:off x="88900" y="2195513"/>
            <a:ext cx="25558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dirty="0" err="1"/>
              <a:t>Microtime</a:t>
            </a:r>
            <a:r>
              <a:rPr lang="en-US" altLang="en-US" dirty="0"/>
              <a:t> onset: </a:t>
            </a:r>
          </a:p>
          <a:p>
            <a:pPr eaLnBrk="1" hangingPunct="1"/>
            <a:r>
              <a:rPr lang="en-US" altLang="en-US" dirty="0"/>
              <a:t>time-bin at </a:t>
            </a:r>
            <a:r>
              <a:rPr lang="en-US" altLang="en-US" dirty="0" smtClean="0"/>
              <a:t>which </a:t>
            </a:r>
            <a:r>
              <a:rPr lang="en-US" altLang="en-US" dirty="0"/>
              <a:t>the</a:t>
            </a:r>
          </a:p>
          <a:p>
            <a:pPr eaLnBrk="1" hangingPunct="1"/>
            <a:r>
              <a:rPr lang="en-US" altLang="en-US" dirty="0" err="1"/>
              <a:t>regressors</a:t>
            </a:r>
            <a:r>
              <a:rPr lang="en-US" altLang="en-US" dirty="0"/>
              <a:t> are </a:t>
            </a:r>
          </a:p>
          <a:p>
            <a:pPr eaLnBrk="1" hangingPunct="1"/>
            <a:r>
              <a:rPr lang="en-US" altLang="en-US" dirty="0"/>
              <a:t>resampled to coincide</a:t>
            </a:r>
          </a:p>
          <a:p>
            <a:pPr eaLnBrk="1" hangingPunct="1"/>
            <a:r>
              <a:rPr lang="en-US" altLang="en-US" dirty="0"/>
              <a:t>with the data (here: 12)</a:t>
            </a:r>
            <a:endParaRPr lang="en-GB" altLang="en-US" dirty="0"/>
          </a:p>
        </p:txBody>
      </p:sp>
      <p:sp>
        <p:nvSpPr>
          <p:cNvPr id="11267" name="Eingekerbter Richtungspfeil 14"/>
          <p:cNvSpPr>
            <a:spLocks noChangeArrowheads="1"/>
          </p:cNvSpPr>
          <p:nvPr>
            <p:custDataLst>
              <p:tags r:id="rId1"/>
            </p:custDataLst>
          </p:nvPr>
        </p:nvSpPr>
        <p:spPr bwMode="auto">
          <a:xfrm>
            <a:off x="7493000" y="4314825"/>
            <a:ext cx="1463675" cy="795338"/>
          </a:xfrm>
          <a:prstGeom prst="chevron">
            <a:avLst>
              <a:gd name="adj" fmla="val 19451"/>
            </a:avLst>
          </a:prstGeom>
          <a:solidFill>
            <a:srgbClr val="FFFFFF"/>
          </a:solidFill>
          <a:ln w="9525">
            <a:solidFill>
              <a:schemeClr val="accent1"/>
            </a:solidFill>
            <a:prstDash val="lgDash"/>
            <a:miter lim="800000"/>
            <a:headEnd/>
            <a:tailEnd/>
          </a:ln>
        </p:spPr>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de-DE" altLang="en-US" sz="1600"/>
              <a:t>...</a:t>
            </a:r>
            <a:endParaRPr lang="en-AU" altLang="en-US" sz="1600"/>
          </a:p>
        </p:txBody>
      </p:sp>
      <p:pic>
        <p:nvPicPr>
          <p:cNvPr id="11268" name="Picture 2"/>
          <p:cNvPicPr>
            <a:picLocks noChangeAspect="1" noChangeArrowheads="1"/>
          </p:cNvPicPr>
          <p:nvPr/>
        </p:nvPicPr>
        <p:blipFill>
          <a:blip r:embed="rId9">
            <a:extLst>
              <a:ext uri="{28A0092B-C50C-407E-A947-70E740481C1C}">
                <a14:useLocalDpi xmlns:a14="http://schemas.microsoft.com/office/drawing/2010/main" val="0"/>
              </a:ext>
            </a:extLst>
          </a:blip>
          <a:srcRect l="51768" t="19014" r="29723" b="53081"/>
          <a:stretch>
            <a:fillRect/>
          </a:stretch>
        </p:blipFill>
        <p:spPr bwMode="auto">
          <a:xfrm>
            <a:off x="2773363" y="1408113"/>
            <a:ext cx="2762250" cy="2341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1" name="Straight Connector 50"/>
          <p:cNvCxnSpPr>
            <a:cxnSpLocks noChangeShapeType="1"/>
          </p:cNvCxnSpPr>
          <p:nvPr/>
        </p:nvCxnSpPr>
        <p:spPr bwMode="auto">
          <a:xfrm>
            <a:off x="2640013" y="3675063"/>
            <a:ext cx="720725" cy="639762"/>
          </a:xfrm>
          <a:prstGeom prst="line">
            <a:avLst/>
          </a:prstGeom>
          <a:noFill/>
          <a:ln w="25400">
            <a:solidFill>
              <a:schemeClr val="accent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Arrow Connector 14"/>
          <p:cNvCxnSpPr/>
          <p:nvPr/>
        </p:nvCxnSpPr>
        <p:spPr>
          <a:xfrm>
            <a:off x="603250" y="5507038"/>
            <a:ext cx="817880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1271" name="TextBox 15"/>
          <p:cNvSpPr txBox="1">
            <a:spLocks noChangeArrowheads="1"/>
          </p:cNvSpPr>
          <p:nvPr/>
        </p:nvSpPr>
        <p:spPr bwMode="auto">
          <a:xfrm>
            <a:off x="7869238" y="5564188"/>
            <a:ext cx="1265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GB" altLang="en-US"/>
              <a:t>Time (sec)</a:t>
            </a:r>
          </a:p>
        </p:txBody>
      </p:sp>
      <p:sp>
        <p:nvSpPr>
          <p:cNvPr id="11272" name="TextBox 17"/>
          <p:cNvSpPr txBox="1">
            <a:spLocks noChangeArrowheads="1"/>
          </p:cNvSpPr>
          <p:nvPr/>
        </p:nvSpPr>
        <p:spPr bwMode="auto">
          <a:xfrm>
            <a:off x="487363" y="5164138"/>
            <a:ext cx="71096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GB" altLang="en-US" dirty="0"/>
              <a:t>0                   2                    4                   </a:t>
            </a:r>
            <a:r>
              <a:rPr lang="en-GB" altLang="en-US" dirty="0" smtClean="0"/>
              <a:t>6                    8                 10</a:t>
            </a:r>
            <a:endParaRPr lang="en-GB" altLang="en-US" dirty="0"/>
          </a:p>
        </p:txBody>
      </p:sp>
      <p:sp>
        <p:nvSpPr>
          <p:cNvPr id="11273" name="Richtungspfeil 13"/>
          <p:cNvSpPr>
            <a:spLocks noChangeArrowheads="1"/>
          </p:cNvSpPr>
          <p:nvPr>
            <p:custDataLst>
              <p:tags r:id="rId2"/>
            </p:custDataLst>
          </p:nvPr>
        </p:nvSpPr>
        <p:spPr bwMode="auto">
          <a:xfrm>
            <a:off x="603250" y="4314825"/>
            <a:ext cx="1463675" cy="795338"/>
          </a:xfrm>
          <a:prstGeom prst="homePlate">
            <a:avLst>
              <a:gd name="adj" fmla="val 19545"/>
            </a:avLst>
          </a:prstGeom>
          <a:solidFill>
            <a:schemeClr val="accent1"/>
          </a:solidFill>
          <a:ln w="9525">
            <a:solidFill>
              <a:schemeClr val="accent1"/>
            </a:solidFill>
            <a:miter lim="800000"/>
            <a:headEnd/>
            <a:tailEnd/>
          </a:ln>
        </p:spPr>
        <p:txBody>
          <a:bodyPr lIns="90000" tIns="46800" rIns="90000" bIns="46800"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de-DE" altLang="en-US" sz="1600">
                <a:solidFill>
                  <a:schemeClr val="bg1"/>
                </a:solidFill>
              </a:rPr>
              <a:t>1</a:t>
            </a:r>
            <a:endParaRPr lang="en-AU" altLang="en-US" sz="1600">
              <a:solidFill>
                <a:schemeClr val="bg1"/>
              </a:solidFill>
            </a:endParaRPr>
          </a:p>
        </p:txBody>
      </p:sp>
      <p:sp>
        <p:nvSpPr>
          <p:cNvPr id="11274" name="Eingekerbter Richtungspfeil 16"/>
          <p:cNvSpPr>
            <a:spLocks noChangeArrowheads="1"/>
          </p:cNvSpPr>
          <p:nvPr>
            <p:custDataLst>
              <p:tags r:id="rId3"/>
            </p:custDataLst>
          </p:nvPr>
        </p:nvSpPr>
        <p:spPr bwMode="auto">
          <a:xfrm>
            <a:off x="4737100" y="4314825"/>
            <a:ext cx="1465263" cy="795338"/>
          </a:xfrm>
          <a:prstGeom prst="chevron">
            <a:avLst>
              <a:gd name="adj" fmla="val 19447"/>
            </a:avLst>
          </a:prstGeom>
          <a:solidFill>
            <a:schemeClr val="accent1"/>
          </a:solidFill>
          <a:ln w="9525">
            <a:solidFill>
              <a:schemeClr val="accent1"/>
            </a:solidFill>
            <a:miter lim="800000"/>
            <a:headEnd/>
            <a:tailEnd/>
          </a:ln>
        </p:spPr>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de-DE" altLang="en-US" sz="1600">
                <a:solidFill>
                  <a:schemeClr val="bg1"/>
                </a:solidFill>
              </a:rPr>
              <a:t>4</a:t>
            </a:r>
            <a:endParaRPr lang="en-AU" altLang="en-US" sz="1600">
              <a:solidFill>
                <a:schemeClr val="bg1"/>
              </a:solidFill>
            </a:endParaRPr>
          </a:p>
        </p:txBody>
      </p:sp>
      <p:sp>
        <p:nvSpPr>
          <p:cNvPr id="11275" name="Eingekerbter Richtungspfeil 18"/>
          <p:cNvSpPr>
            <a:spLocks noChangeArrowheads="1"/>
          </p:cNvSpPr>
          <p:nvPr>
            <p:custDataLst>
              <p:tags r:id="rId4"/>
            </p:custDataLst>
          </p:nvPr>
        </p:nvSpPr>
        <p:spPr bwMode="auto">
          <a:xfrm>
            <a:off x="1981200" y="4314825"/>
            <a:ext cx="1465263" cy="795338"/>
          </a:xfrm>
          <a:prstGeom prst="chevron">
            <a:avLst>
              <a:gd name="adj" fmla="val 19447"/>
            </a:avLst>
          </a:prstGeom>
          <a:solidFill>
            <a:schemeClr val="accent1"/>
          </a:solidFill>
          <a:ln w="9525">
            <a:solidFill>
              <a:schemeClr val="accent1"/>
            </a:solidFill>
            <a:miter lim="800000"/>
            <a:headEnd/>
            <a:tailEnd/>
          </a:ln>
        </p:spPr>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de-DE" altLang="en-US" sz="1600">
                <a:solidFill>
                  <a:schemeClr val="bg1"/>
                </a:solidFill>
              </a:rPr>
              <a:t>2</a:t>
            </a:r>
            <a:endParaRPr lang="en-AU" altLang="en-US" sz="1600">
              <a:solidFill>
                <a:schemeClr val="bg1"/>
              </a:solidFill>
            </a:endParaRPr>
          </a:p>
        </p:txBody>
      </p:sp>
      <p:sp>
        <p:nvSpPr>
          <p:cNvPr id="11276" name="Eingekerbter Richtungspfeil 15"/>
          <p:cNvSpPr>
            <a:spLocks noChangeArrowheads="1"/>
          </p:cNvSpPr>
          <p:nvPr>
            <p:custDataLst>
              <p:tags r:id="rId5"/>
            </p:custDataLst>
          </p:nvPr>
        </p:nvSpPr>
        <p:spPr bwMode="auto">
          <a:xfrm>
            <a:off x="6115050" y="4314825"/>
            <a:ext cx="1465263" cy="795338"/>
          </a:xfrm>
          <a:prstGeom prst="chevron">
            <a:avLst>
              <a:gd name="adj" fmla="val 19447"/>
            </a:avLst>
          </a:prstGeom>
          <a:solidFill>
            <a:schemeClr val="accent1"/>
          </a:solidFill>
          <a:ln w="9525">
            <a:solidFill>
              <a:schemeClr val="accent1"/>
            </a:solidFill>
            <a:miter lim="800000"/>
            <a:headEnd/>
            <a:tailEnd/>
          </a:ln>
        </p:spPr>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de-DE" altLang="en-US" sz="1600">
                <a:solidFill>
                  <a:schemeClr val="bg1"/>
                </a:solidFill>
              </a:rPr>
              <a:t>5</a:t>
            </a:r>
            <a:endParaRPr lang="en-AU" altLang="en-US" sz="1600">
              <a:solidFill>
                <a:schemeClr val="bg1"/>
              </a:solidFill>
            </a:endParaRPr>
          </a:p>
        </p:txBody>
      </p:sp>
      <p:sp>
        <p:nvSpPr>
          <p:cNvPr id="11277" name="Eingekerbter Richtungspfeil 17"/>
          <p:cNvSpPr>
            <a:spLocks noChangeArrowheads="1"/>
          </p:cNvSpPr>
          <p:nvPr>
            <p:custDataLst>
              <p:tags r:id="rId6"/>
            </p:custDataLst>
          </p:nvPr>
        </p:nvSpPr>
        <p:spPr bwMode="auto">
          <a:xfrm>
            <a:off x="3360738" y="4314825"/>
            <a:ext cx="1465262" cy="795338"/>
          </a:xfrm>
          <a:prstGeom prst="chevron">
            <a:avLst>
              <a:gd name="adj" fmla="val 19447"/>
            </a:avLst>
          </a:prstGeom>
          <a:solidFill>
            <a:schemeClr val="accent1"/>
          </a:solidFill>
          <a:ln w="9525">
            <a:solidFill>
              <a:schemeClr val="accent1"/>
            </a:solidFill>
            <a:miter lim="800000"/>
            <a:headEnd/>
            <a:tailEnd/>
          </a:ln>
        </p:spPr>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de-DE" altLang="en-US" sz="1600">
                <a:solidFill>
                  <a:schemeClr val="bg1"/>
                </a:solidFill>
              </a:rPr>
              <a:t>3</a:t>
            </a:r>
            <a:endParaRPr lang="en-AU" altLang="en-US" sz="1600">
              <a:solidFill>
                <a:schemeClr val="bg1"/>
              </a:solidFill>
            </a:endParaRPr>
          </a:p>
        </p:txBody>
      </p:sp>
      <p:sp>
        <p:nvSpPr>
          <p:cNvPr id="11278" name="TextBox 21"/>
          <p:cNvSpPr txBox="1">
            <a:spLocks noChangeArrowheads="1"/>
          </p:cNvSpPr>
          <p:nvPr/>
        </p:nvSpPr>
        <p:spPr bwMode="auto">
          <a:xfrm>
            <a:off x="790575" y="3908425"/>
            <a:ext cx="954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GB" altLang="en-US"/>
              <a:t>Volume</a:t>
            </a:r>
          </a:p>
        </p:txBody>
      </p:sp>
      <p:sp>
        <p:nvSpPr>
          <p:cNvPr id="170" name="Rectangle 169"/>
          <p:cNvSpPr/>
          <p:nvPr/>
        </p:nvSpPr>
        <p:spPr>
          <a:xfrm>
            <a:off x="2651125" y="1492250"/>
            <a:ext cx="2884488" cy="21796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4818" name="Picture 2" descr="http://cdn.crn.de/thumbs/fileadmin/images/Lupe_01.jpg.218x0.jpg"/>
          <p:cNvPicPr>
            <a:picLocks noChangeAspect="1" noChangeArrowheads="1"/>
          </p:cNvPicPr>
          <p:nvPr/>
        </p:nvPicPr>
        <p:blipFill>
          <a:blip r:embed="rId10"/>
          <a:srcRect/>
          <a:stretch>
            <a:fillRect/>
          </a:stretch>
        </p:blipFill>
        <p:spPr bwMode="auto">
          <a:xfrm rot="16365660">
            <a:off x="3671094" y="3439319"/>
            <a:ext cx="1182687" cy="1184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172" name="Straight Connector 171"/>
          <p:cNvCxnSpPr>
            <a:cxnSpLocks noChangeShapeType="1"/>
          </p:cNvCxnSpPr>
          <p:nvPr/>
        </p:nvCxnSpPr>
        <p:spPr bwMode="auto">
          <a:xfrm flipH="1">
            <a:off x="4692650" y="3671888"/>
            <a:ext cx="842963" cy="646112"/>
          </a:xfrm>
          <a:prstGeom prst="line">
            <a:avLst/>
          </a:prstGeom>
          <a:noFill/>
          <a:ln w="25400">
            <a:solidFill>
              <a:schemeClr val="accent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5" name="Straight Connector 174"/>
          <p:cNvCxnSpPr>
            <a:cxnSpLocks noChangeShapeType="1"/>
          </p:cNvCxnSpPr>
          <p:nvPr/>
        </p:nvCxnSpPr>
        <p:spPr bwMode="auto">
          <a:xfrm>
            <a:off x="603250" y="5740400"/>
            <a:ext cx="1319213" cy="0"/>
          </a:xfrm>
          <a:prstGeom prst="line">
            <a:avLst/>
          </a:prstGeom>
          <a:noFill/>
          <a:ln w="28575">
            <a:solidFill>
              <a:schemeClr val="tx1"/>
            </a:solidFill>
            <a:round/>
            <a:headEnd type="diamond" w="med" len="med"/>
            <a:tailEnd type="diamond"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1283" name="TextBox 12"/>
          <p:cNvSpPr txBox="1">
            <a:spLocks noChangeArrowheads="1"/>
          </p:cNvSpPr>
          <p:nvPr/>
        </p:nvSpPr>
        <p:spPr bwMode="auto">
          <a:xfrm>
            <a:off x="561975" y="5748338"/>
            <a:ext cx="1296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1 TR = 2s</a:t>
            </a:r>
          </a:p>
        </p:txBody>
      </p:sp>
      <p:cxnSp>
        <p:nvCxnSpPr>
          <p:cNvPr id="6" name="Straight Arrow Connector 5"/>
          <p:cNvCxnSpPr>
            <a:endCxn id="170" idx="1"/>
          </p:cNvCxnSpPr>
          <p:nvPr/>
        </p:nvCxnSpPr>
        <p:spPr>
          <a:xfrm flipV="1">
            <a:off x="1981200" y="2581275"/>
            <a:ext cx="669925" cy="295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2651125" y="1492250"/>
            <a:ext cx="2884488" cy="825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7" name="Rectangle 56"/>
          <p:cNvSpPr/>
          <p:nvPr/>
        </p:nvSpPr>
        <p:spPr>
          <a:xfrm>
            <a:off x="2651125" y="1574800"/>
            <a:ext cx="2884488" cy="841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8" name="Rectangle 57"/>
          <p:cNvSpPr/>
          <p:nvPr/>
        </p:nvSpPr>
        <p:spPr>
          <a:xfrm>
            <a:off x="2651125" y="1658938"/>
            <a:ext cx="2884488" cy="841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9" name="Rectangle 58"/>
          <p:cNvSpPr/>
          <p:nvPr/>
        </p:nvSpPr>
        <p:spPr>
          <a:xfrm>
            <a:off x="2651125" y="1743075"/>
            <a:ext cx="2884488" cy="841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0" name="Rectangle 59"/>
          <p:cNvSpPr/>
          <p:nvPr/>
        </p:nvSpPr>
        <p:spPr>
          <a:xfrm>
            <a:off x="2651125" y="1827213"/>
            <a:ext cx="2884488" cy="825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1" name="Rectangle 60"/>
          <p:cNvSpPr/>
          <p:nvPr/>
        </p:nvSpPr>
        <p:spPr>
          <a:xfrm>
            <a:off x="2651125" y="1912938"/>
            <a:ext cx="2884488" cy="841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2" name="Rectangle 61"/>
          <p:cNvSpPr/>
          <p:nvPr/>
        </p:nvSpPr>
        <p:spPr>
          <a:xfrm>
            <a:off x="2651125" y="1997075"/>
            <a:ext cx="2884488" cy="841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3" name="Rectangle 62"/>
          <p:cNvSpPr/>
          <p:nvPr/>
        </p:nvSpPr>
        <p:spPr>
          <a:xfrm>
            <a:off x="2651125" y="2081213"/>
            <a:ext cx="2884488" cy="825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4" name="Rectangle 63"/>
          <p:cNvSpPr/>
          <p:nvPr/>
        </p:nvSpPr>
        <p:spPr>
          <a:xfrm>
            <a:off x="2651125" y="2163763"/>
            <a:ext cx="2884488" cy="841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5" name="Rectangle 64"/>
          <p:cNvSpPr/>
          <p:nvPr/>
        </p:nvSpPr>
        <p:spPr>
          <a:xfrm>
            <a:off x="2651125" y="2247900"/>
            <a:ext cx="2884488" cy="841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6" name="Rectangle 65"/>
          <p:cNvSpPr/>
          <p:nvPr/>
        </p:nvSpPr>
        <p:spPr>
          <a:xfrm>
            <a:off x="2651125" y="2332038"/>
            <a:ext cx="2884488" cy="841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7" name="Rectangle 66"/>
          <p:cNvSpPr/>
          <p:nvPr/>
        </p:nvSpPr>
        <p:spPr>
          <a:xfrm>
            <a:off x="2651125" y="2416175"/>
            <a:ext cx="2884488" cy="825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8" name="Rectangle 67"/>
          <p:cNvSpPr/>
          <p:nvPr/>
        </p:nvSpPr>
        <p:spPr>
          <a:xfrm>
            <a:off x="2651125" y="2498725"/>
            <a:ext cx="2884488" cy="841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0" name="Rectangle 69"/>
          <p:cNvSpPr/>
          <p:nvPr/>
        </p:nvSpPr>
        <p:spPr>
          <a:xfrm>
            <a:off x="2651125" y="2667000"/>
            <a:ext cx="2884488" cy="841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1" name="Rectangle 70"/>
          <p:cNvSpPr/>
          <p:nvPr/>
        </p:nvSpPr>
        <p:spPr>
          <a:xfrm>
            <a:off x="2651125" y="2751138"/>
            <a:ext cx="2884488" cy="825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2" name="Rectangle 71"/>
          <p:cNvSpPr/>
          <p:nvPr/>
        </p:nvSpPr>
        <p:spPr>
          <a:xfrm>
            <a:off x="2651125" y="2833688"/>
            <a:ext cx="2884488" cy="841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3" name="Rectangle 72"/>
          <p:cNvSpPr/>
          <p:nvPr/>
        </p:nvSpPr>
        <p:spPr>
          <a:xfrm>
            <a:off x="2651125" y="2917825"/>
            <a:ext cx="2884488" cy="841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4" name="Rectangle 73"/>
          <p:cNvSpPr/>
          <p:nvPr/>
        </p:nvSpPr>
        <p:spPr>
          <a:xfrm>
            <a:off x="2651125" y="3001963"/>
            <a:ext cx="2884488" cy="841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5" name="Rectangle 74"/>
          <p:cNvSpPr/>
          <p:nvPr/>
        </p:nvSpPr>
        <p:spPr>
          <a:xfrm>
            <a:off x="2651125" y="3086100"/>
            <a:ext cx="2884488" cy="825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6" name="Rectangle 75"/>
          <p:cNvSpPr/>
          <p:nvPr/>
        </p:nvSpPr>
        <p:spPr>
          <a:xfrm>
            <a:off x="2651125" y="3168650"/>
            <a:ext cx="2884488" cy="841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7" name="Rectangle 76"/>
          <p:cNvSpPr/>
          <p:nvPr/>
        </p:nvSpPr>
        <p:spPr>
          <a:xfrm>
            <a:off x="2651125" y="3252788"/>
            <a:ext cx="2884488" cy="841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8" name="Rectangle 77"/>
          <p:cNvSpPr/>
          <p:nvPr/>
        </p:nvSpPr>
        <p:spPr>
          <a:xfrm>
            <a:off x="2651125" y="3336925"/>
            <a:ext cx="2884488" cy="825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9" name="Rectangle 78"/>
          <p:cNvSpPr/>
          <p:nvPr/>
        </p:nvSpPr>
        <p:spPr>
          <a:xfrm>
            <a:off x="2651125" y="3419475"/>
            <a:ext cx="2884488" cy="841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0" name="Rectangle 79"/>
          <p:cNvSpPr/>
          <p:nvPr/>
        </p:nvSpPr>
        <p:spPr>
          <a:xfrm>
            <a:off x="2651125" y="3503613"/>
            <a:ext cx="2884488" cy="841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1" name="Rectangle 80"/>
          <p:cNvSpPr/>
          <p:nvPr/>
        </p:nvSpPr>
        <p:spPr>
          <a:xfrm>
            <a:off x="2651125" y="3587750"/>
            <a:ext cx="2884488" cy="841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4" name="Straight Connector 3"/>
          <p:cNvCxnSpPr/>
          <p:nvPr/>
        </p:nvCxnSpPr>
        <p:spPr>
          <a:xfrm>
            <a:off x="2665413" y="2581275"/>
            <a:ext cx="288607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8" name="TextBox 1"/>
          <p:cNvSpPr txBox="1">
            <a:spLocks noChangeArrowheads="1"/>
          </p:cNvSpPr>
          <p:nvPr/>
        </p:nvSpPr>
        <p:spPr bwMode="auto">
          <a:xfrm>
            <a:off x="5629275" y="1974850"/>
            <a:ext cx="29289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24 Slices/volume</a:t>
            </a:r>
            <a:br>
              <a:rPr lang="en-US" altLang="en-US" sz="1800"/>
            </a:br>
            <a:r>
              <a:rPr lang="en-US" altLang="en-US" sz="1800"/>
              <a:t>(descending)</a:t>
            </a:r>
          </a:p>
          <a:p>
            <a:pPr eaLnBrk="1" hangingPunct="1">
              <a:spcBef>
                <a:spcPct val="0"/>
              </a:spcBef>
              <a:buFontTx/>
              <a:buNone/>
            </a:pPr>
            <a:r>
              <a:rPr lang="en-US" altLang="en-US" sz="1800"/>
              <a:t>→ Microtime resolution: 24</a:t>
            </a:r>
          </a:p>
        </p:txBody>
      </p:sp>
      <p:cxnSp>
        <p:nvCxnSpPr>
          <p:cNvPr id="3" name="Straight Arrow Connector 2"/>
          <p:cNvCxnSpPr/>
          <p:nvPr/>
        </p:nvCxnSpPr>
        <p:spPr>
          <a:xfrm flipV="1">
            <a:off x="2216679" y="5507038"/>
            <a:ext cx="0" cy="58420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50" name="Straight Arrow Connector 49"/>
          <p:cNvCxnSpPr/>
          <p:nvPr/>
        </p:nvCxnSpPr>
        <p:spPr>
          <a:xfrm flipV="1">
            <a:off x="4570413" y="5530321"/>
            <a:ext cx="0" cy="58420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52" name="Straight Arrow Connector 51"/>
          <p:cNvCxnSpPr/>
          <p:nvPr/>
        </p:nvCxnSpPr>
        <p:spPr>
          <a:xfrm flipV="1">
            <a:off x="5417079" y="5523443"/>
            <a:ext cx="0" cy="58420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Hemodynamic basis function and </a:t>
            </a:r>
            <a:r>
              <a:rPr lang="en-US" dirty="0" err="1" smtClean="0"/>
              <a:t>microtime</a:t>
            </a:r>
            <a:r>
              <a:rPr lang="en-US" dirty="0" smtClean="0"/>
              <a:t> resolution</a:t>
            </a:r>
            <a:endParaRPr lang="en-GB" dirty="0"/>
          </a:p>
        </p:txBody>
      </p:sp>
      <p:pic>
        <p:nvPicPr>
          <p:cNvPr id="9" name="Picture 8"/>
          <p:cNvPicPr>
            <a:picLocks noChangeAspect="1"/>
          </p:cNvPicPr>
          <p:nvPr/>
        </p:nvPicPr>
        <p:blipFill rotWithShape="1">
          <a:blip r:embed="rId3">
            <a:clrChange>
              <a:clrFrom>
                <a:srgbClr val="FFFFFF"/>
              </a:clrFrom>
              <a:clrTo>
                <a:srgbClr val="FFFFFF">
                  <a:alpha val="0"/>
                </a:srgbClr>
              </a:clrTo>
            </a:clrChange>
          </a:blip>
          <a:srcRect r="52625"/>
          <a:stretch/>
        </p:blipFill>
        <p:spPr>
          <a:xfrm>
            <a:off x="237875" y="2205038"/>
            <a:ext cx="4046258" cy="3843000"/>
          </a:xfrm>
          <a:prstGeom prst="rect">
            <a:avLst/>
          </a:prstGeom>
        </p:spPr>
      </p:pic>
      <p:cxnSp>
        <p:nvCxnSpPr>
          <p:cNvPr id="12" name="Straight Arrow Connector 11"/>
          <p:cNvCxnSpPr/>
          <p:nvPr/>
        </p:nvCxnSpPr>
        <p:spPr>
          <a:xfrm>
            <a:off x="1634066" y="2785534"/>
            <a:ext cx="304800" cy="846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53632" y="2871648"/>
            <a:ext cx="465667" cy="307777"/>
          </a:xfrm>
          <a:prstGeom prst="rect">
            <a:avLst/>
          </a:prstGeom>
          <a:noFill/>
        </p:spPr>
        <p:txBody>
          <a:bodyPr wrap="square" rtlCol="0">
            <a:spAutoFit/>
          </a:bodyPr>
          <a:lstStyle/>
          <a:p>
            <a:r>
              <a:rPr lang="en-US" sz="1400" dirty="0" smtClean="0"/>
              <a:t>TR</a:t>
            </a:r>
            <a:endParaRPr lang="en-GB" sz="1400" dirty="0"/>
          </a:p>
        </p:txBody>
      </p:sp>
      <p:cxnSp>
        <p:nvCxnSpPr>
          <p:cNvPr id="15" name="Straight Connector 14"/>
          <p:cNvCxnSpPr/>
          <p:nvPr/>
        </p:nvCxnSpPr>
        <p:spPr>
          <a:xfrm>
            <a:off x="1625600" y="2511330"/>
            <a:ext cx="25400" cy="309360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896532" y="2511329"/>
            <a:ext cx="25400" cy="3093603"/>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872982" y="2253741"/>
            <a:ext cx="5193995" cy="3912109"/>
            <a:chOff x="3872982" y="2253741"/>
            <a:chExt cx="5193995" cy="3912109"/>
          </a:xfrm>
        </p:grpSpPr>
        <p:sp>
          <p:nvSpPr>
            <p:cNvPr id="8" name="TextBox 7"/>
            <p:cNvSpPr txBox="1"/>
            <p:nvPr/>
          </p:nvSpPr>
          <p:spPr>
            <a:xfrm>
              <a:off x="3872982" y="4229967"/>
              <a:ext cx="1321836" cy="369332"/>
            </a:xfrm>
            <a:prstGeom prst="rect">
              <a:avLst/>
            </a:prstGeom>
            <a:noFill/>
          </p:spPr>
          <p:txBody>
            <a:bodyPr wrap="square" rtlCol="0">
              <a:spAutoFit/>
            </a:bodyPr>
            <a:lstStyle/>
            <a:p>
              <a:r>
                <a:rPr lang="en-US" dirty="0" err="1" smtClean="0"/>
                <a:t>upsample</a:t>
              </a:r>
              <a:endParaRPr lang="en-GB" dirty="0"/>
            </a:p>
          </p:txBody>
        </p:sp>
        <p:grpSp>
          <p:nvGrpSpPr>
            <p:cNvPr id="22" name="Group 21"/>
            <p:cNvGrpSpPr/>
            <p:nvPr/>
          </p:nvGrpSpPr>
          <p:grpSpPr>
            <a:xfrm>
              <a:off x="4334343" y="2253741"/>
              <a:ext cx="4732634" cy="3912109"/>
              <a:chOff x="4334343" y="2253741"/>
              <a:chExt cx="4732634" cy="3912109"/>
            </a:xfrm>
          </p:grpSpPr>
          <p:sp>
            <p:nvSpPr>
              <p:cNvPr id="7" name="Right Arrow 6"/>
              <p:cNvSpPr/>
              <p:nvPr/>
            </p:nvSpPr>
            <p:spPr>
              <a:xfrm>
                <a:off x="4334343" y="3568457"/>
                <a:ext cx="481664" cy="5580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rotWithShape="1">
              <a:blip r:embed="rId3">
                <a:clrChange>
                  <a:clrFrom>
                    <a:srgbClr val="FFFFFF"/>
                  </a:clrFrom>
                  <a:clrTo>
                    <a:srgbClr val="FFFFFF">
                      <a:alpha val="0"/>
                    </a:srgbClr>
                  </a:clrTo>
                </a:clrChange>
              </a:blip>
              <a:srcRect l="51240"/>
              <a:stretch/>
            </p:blipFill>
            <p:spPr>
              <a:xfrm>
                <a:off x="4902435" y="2322850"/>
                <a:ext cx="4164542" cy="3843000"/>
              </a:xfrm>
              <a:prstGeom prst="rect">
                <a:avLst/>
              </a:prstGeom>
            </p:spPr>
          </p:pic>
          <p:cxnSp>
            <p:nvCxnSpPr>
              <p:cNvPr id="17" name="Straight Arrow Connector 16"/>
              <p:cNvCxnSpPr/>
              <p:nvPr/>
            </p:nvCxnSpPr>
            <p:spPr>
              <a:xfrm>
                <a:off x="5599082" y="2757683"/>
                <a:ext cx="18365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442726" y="2253741"/>
                <a:ext cx="1088777" cy="261610"/>
              </a:xfrm>
              <a:prstGeom prst="rect">
                <a:avLst/>
              </a:prstGeom>
              <a:noFill/>
            </p:spPr>
            <p:txBody>
              <a:bodyPr wrap="square" rtlCol="0">
                <a:spAutoFit/>
              </a:bodyPr>
              <a:lstStyle/>
              <a:p>
                <a:r>
                  <a:rPr lang="en-US" sz="1100" dirty="0" err="1" smtClean="0"/>
                  <a:t>microtimebin</a:t>
                </a:r>
                <a:endParaRPr lang="en-GB" sz="1100" dirty="0"/>
              </a:p>
            </p:txBody>
          </p:sp>
          <p:cxnSp>
            <p:nvCxnSpPr>
              <p:cNvPr id="19" name="Straight Connector 18"/>
              <p:cNvCxnSpPr/>
              <p:nvPr/>
            </p:nvCxnSpPr>
            <p:spPr>
              <a:xfrm>
                <a:off x="5646458" y="2601963"/>
                <a:ext cx="25400" cy="309360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688788" y="2601962"/>
                <a:ext cx="25400" cy="3093603"/>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cxnSp>
        <p:nvCxnSpPr>
          <p:cNvPr id="21" name="Straight Arrow Connector 20"/>
          <p:cNvCxnSpPr/>
          <p:nvPr/>
        </p:nvCxnSpPr>
        <p:spPr>
          <a:xfrm flipV="1">
            <a:off x="1640945" y="5604932"/>
            <a:ext cx="0" cy="58420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flipV="1">
            <a:off x="2428345" y="5621337"/>
            <a:ext cx="0" cy="58420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p:cNvCxnSpPr/>
          <p:nvPr/>
        </p:nvCxnSpPr>
        <p:spPr>
          <a:xfrm flipV="1">
            <a:off x="3545945" y="5621337"/>
            <a:ext cx="0" cy="58420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1670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Hemodynamic response function</a:t>
            </a:r>
            <a:endParaRPr lang="en-GB" dirty="0"/>
          </a:p>
        </p:txBody>
      </p:sp>
      <p:sp>
        <p:nvSpPr>
          <p:cNvPr id="3" name="Content Placeholder 2"/>
          <p:cNvSpPr>
            <a:spLocks noGrp="1"/>
          </p:cNvSpPr>
          <p:nvPr>
            <p:ph idx="1"/>
          </p:nvPr>
        </p:nvSpPr>
        <p:spPr/>
        <p:txBody>
          <a:bodyPr/>
          <a:lstStyle/>
          <a:p>
            <a:endParaRPr lang="en-GB"/>
          </a:p>
        </p:txBody>
      </p:sp>
      <p:pic>
        <p:nvPicPr>
          <p:cNvPr id="4" name="Picture 3" descr="candevdis"/>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27034" y="2496409"/>
            <a:ext cx="3199923" cy="3609817"/>
          </a:xfrm>
          <a:prstGeom prst="rect">
            <a:avLst/>
          </a:prstGeom>
          <a:noFill/>
        </p:spPr>
      </p:pic>
      <p:sp>
        <p:nvSpPr>
          <p:cNvPr id="5" name="Text Box 5"/>
          <p:cNvSpPr txBox="1">
            <a:spLocks noChangeArrowheads="1"/>
          </p:cNvSpPr>
          <p:nvPr/>
        </p:nvSpPr>
        <p:spPr bwMode="auto">
          <a:xfrm>
            <a:off x="5926995" y="2205038"/>
            <a:ext cx="1211239" cy="369332"/>
          </a:xfrm>
          <a:prstGeom prst="rect">
            <a:avLst/>
          </a:prstGeom>
          <a:noFill/>
          <a:ln w="12700">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FF0000"/>
                </a:solidFill>
              </a:rPr>
              <a:t>Canonical</a:t>
            </a:r>
            <a:endParaRPr lang="en-US" dirty="0">
              <a:solidFill>
                <a:srgbClr val="FF0000"/>
              </a:solidFill>
            </a:endParaRPr>
          </a:p>
        </p:txBody>
      </p:sp>
      <p:sp>
        <p:nvSpPr>
          <p:cNvPr id="6" name="Text Box 6"/>
          <p:cNvSpPr txBox="1">
            <a:spLocks noChangeArrowheads="1"/>
          </p:cNvSpPr>
          <p:nvPr/>
        </p:nvSpPr>
        <p:spPr bwMode="auto">
          <a:xfrm>
            <a:off x="5965758" y="2574370"/>
            <a:ext cx="1366837" cy="457200"/>
          </a:xfrm>
          <a:prstGeom prst="rect">
            <a:avLst/>
          </a:prstGeom>
          <a:noFill/>
          <a:ln w="12700">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0000FF"/>
                </a:solidFill>
              </a:rPr>
              <a:t>Temporal</a:t>
            </a:r>
            <a:endParaRPr lang="en-US">
              <a:solidFill>
                <a:srgbClr val="0033CC"/>
              </a:solidFill>
            </a:endParaRPr>
          </a:p>
        </p:txBody>
      </p:sp>
      <p:sp>
        <p:nvSpPr>
          <p:cNvPr id="7" name="Text Box 8"/>
          <p:cNvSpPr txBox="1">
            <a:spLocks noChangeArrowheads="1"/>
          </p:cNvSpPr>
          <p:nvPr/>
        </p:nvSpPr>
        <p:spPr bwMode="auto">
          <a:xfrm>
            <a:off x="5926995" y="3031570"/>
            <a:ext cx="1504950" cy="457200"/>
          </a:xfrm>
          <a:prstGeom prst="rect">
            <a:avLst/>
          </a:prstGeom>
          <a:noFill/>
          <a:ln w="12700">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CC00"/>
                </a:solidFill>
              </a:rPr>
              <a:t>Dispersion</a:t>
            </a:r>
            <a:endParaRPr lang="en-US" dirty="0"/>
          </a:p>
        </p:txBody>
      </p:sp>
      <p:pic>
        <p:nvPicPr>
          <p:cNvPr id="8" name="Picture 7" descr="can"/>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9418" y="2496409"/>
            <a:ext cx="3113296" cy="3492435"/>
          </a:xfrm>
          <a:prstGeom prst="rect">
            <a:avLst/>
          </a:prstGeom>
          <a:noFill/>
        </p:spPr>
      </p:pic>
      <p:sp>
        <p:nvSpPr>
          <p:cNvPr id="9" name="Text Box 5"/>
          <p:cNvSpPr txBox="1">
            <a:spLocks noChangeArrowheads="1"/>
          </p:cNvSpPr>
          <p:nvPr/>
        </p:nvSpPr>
        <p:spPr bwMode="auto">
          <a:xfrm>
            <a:off x="1081680" y="2060125"/>
            <a:ext cx="1211239" cy="369332"/>
          </a:xfrm>
          <a:prstGeom prst="rect">
            <a:avLst/>
          </a:prstGeom>
          <a:noFill/>
          <a:ln w="12700">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FF0000"/>
                </a:solidFill>
              </a:rPr>
              <a:t>Canonical</a:t>
            </a:r>
            <a:endParaRPr lang="en-US" dirty="0">
              <a:solidFill>
                <a:srgbClr val="FF0000"/>
              </a:solidFill>
            </a:endParaRPr>
          </a:p>
        </p:txBody>
      </p:sp>
      <p:cxnSp>
        <p:nvCxnSpPr>
          <p:cNvPr id="11" name="Straight Arrow Connector 10"/>
          <p:cNvCxnSpPr/>
          <p:nvPr/>
        </p:nvCxnSpPr>
        <p:spPr>
          <a:xfrm flipV="1">
            <a:off x="1148283" y="3570973"/>
            <a:ext cx="539016" cy="13201"/>
          </a:xfrm>
          <a:prstGeom prst="straightConnector1">
            <a:avLst/>
          </a:prstGeom>
          <a:ln>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a:off x="1374477" y="2693448"/>
            <a:ext cx="0" cy="247011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771842" y="3405287"/>
            <a:ext cx="1239554" cy="523220"/>
          </a:xfrm>
          <a:prstGeom prst="rect">
            <a:avLst/>
          </a:prstGeom>
          <a:noFill/>
        </p:spPr>
        <p:txBody>
          <a:bodyPr wrap="square" rtlCol="0">
            <a:spAutoFit/>
          </a:bodyPr>
          <a:lstStyle/>
          <a:p>
            <a:r>
              <a:rPr lang="en-US" sz="1400" dirty="0" smtClean="0"/>
              <a:t>Width (dispersion)</a:t>
            </a:r>
            <a:endParaRPr lang="en-GB" sz="1400" dirty="0"/>
          </a:p>
        </p:txBody>
      </p:sp>
      <p:sp>
        <p:nvSpPr>
          <p:cNvPr id="17" name="TextBox 16"/>
          <p:cNvSpPr txBox="1"/>
          <p:nvPr/>
        </p:nvSpPr>
        <p:spPr>
          <a:xfrm>
            <a:off x="929002" y="2477304"/>
            <a:ext cx="1363917" cy="307777"/>
          </a:xfrm>
          <a:prstGeom prst="rect">
            <a:avLst/>
          </a:prstGeom>
          <a:noFill/>
        </p:spPr>
        <p:txBody>
          <a:bodyPr wrap="square" rtlCol="0">
            <a:spAutoFit/>
          </a:bodyPr>
          <a:lstStyle/>
          <a:p>
            <a:r>
              <a:rPr lang="en-US" sz="1400" dirty="0" smtClean="0"/>
              <a:t>Peak position</a:t>
            </a:r>
            <a:endParaRPr lang="en-GB" sz="1400" dirty="0"/>
          </a:p>
        </p:txBody>
      </p:sp>
    </p:spTree>
    <p:extLst>
      <p:ext uri="{BB962C8B-B14F-4D97-AF65-F5344CB8AC3E}">
        <p14:creationId xmlns:p14="http://schemas.microsoft.com/office/powerpoint/2010/main" val="2428920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Placeholder 2"/>
          <p:cNvSpPr>
            <a:spLocks noGrp="1"/>
          </p:cNvSpPr>
          <p:nvPr>
            <p:ph type="body" idx="1"/>
          </p:nvPr>
        </p:nvSpPr>
        <p:spPr>
          <a:xfrm>
            <a:off x="457200" y="841375"/>
            <a:ext cx="4040188" cy="639763"/>
          </a:xfrm>
        </p:spPr>
        <p:txBody>
          <a:bodyPr/>
          <a:lstStyle/>
          <a:p>
            <a:pPr algn="ctr" eaLnBrk="1" hangingPunct="1"/>
            <a:r>
              <a:rPr lang="en-GB" altLang="en-US" smtClean="0"/>
              <a:t>Face onset</a:t>
            </a:r>
          </a:p>
        </p:txBody>
      </p:sp>
      <p:sp>
        <p:nvSpPr>
          <p:cNvPr id="12291" name="Text Placeholder 6"/>
          <p:cNvSpPr>
            <a:spLocks noGrp="1"/>
          </p:cNvSpPr>
          <p:nvPr>
            <p:ph type="body" sz="quarter" idx="3"/>
          </p:nvPr>
        </p:nvSpPr>
        <p:spPr>
          <a:xfrm>
            <a:off x="4645025" y="871538"/>
            <a:ext cx="4041775" cy="639762"/>
          </a:xfrm>
        </p:spPr>
        <p:txBody>
          <a:bodyPr/>
          <a:lstStyle/>
          <a:p>
            <a:pPr algn="ctr" eaLnBrk="1" hangingPunct="1"/>
            <a:r>
              <a:rPr lang="en-GB" altLang="en-US" smtClean="0"/>
              <a:t>Lag</a:t>
            </a:r>
          </a:p>
        </p:txBody>
      </p:sp>
      <p:grpSp>
        <p:nvGrpSpPr>
          <p:cNvPr id="12292" name="Group 1"/>
          <p:cNvGrpSpPr>
            <a:grpSpLocks/>
          </p:cNvGrpSpPr>
          <p:nvPr/>
        </p:nvGrpSpPr>
        <p:grpSpPr bwMode="auto">
          <a:xfrm>
            <a:off x="844550" y="1682750"/>
            <a:ext cx="3976688" cy="4876800"/>
            <a:chOff x="1272861" y="1683024"/>
            <a:chExt cx="3975299" cy="4876801"/>
          </a:xfrm>
        </p:grpSpPr>
        <p:pic>
          <p:nvPicPr>
            <p:cNvPr id="12295"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943" t="9647" r="64362" b="6114"/>
            <a:stretch>
              <a:fillRect/>
            </a:stretch>
          </p:blipFill>
          <p:spPr bwMode="auto">
            <a:xfrm>
              <a:off x="1881594" y="1683024"/>
              <a:ext cx="3366566" cy="4876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6" name="TextBox 4"/>
            <p:cNvSpPr txBox="1">
              <a:spLocks noChangeArrowheads="1"/>
            </p:cNvSpPr>
            <p:nvPr/>
          </p:nvSpPr>
          <p:spPr bwMode="auto">
            <a:xfrm>
              <a:off x="1272861" y="2279560"/>
              <a:ext cx="4796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GB" altLang="en-US"/>
                <a:t>N1</a:t>
              </a:r>
            </a:p>
          </p:txBody>
        </p:sp>
        <p:sp>
          <p:nvSpPr>
            <p:cNvPr id="12297" name="TextBox 7"/>
            <p:cNvSpPr txBox="1">
              <a:spLocks noChangeArrowheads="1"/>
            </p:cNvSpPr>
            <p:nvPr/>
          </p:nvSpPr>
          <p:spPr bwMode="auto">
            <a:xfrm>
              <a:off x="1272861" y="3294845"/>
              <a:ext cx="4796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GB" altLang="en-US"/>
                <a:t>N2</a:t>
              </a:r>
            </a:p>
          </p:txBody>
        </p:sp>
        <p:sp>
          <p:nvSpPr>
            <p:cNvPr id="12298" name="TextBox 8"/>
            <p:cNvSpPr txBox="1">
              <a:spLocks noChangeArrowheads="1"/>
            </p:cNvSpPr>
            <p:nvPr/>
          </p:nvSpPr>
          <p:spPr bwMode="auto">
            <a:xfrm>
              <a:off x="1272861" y="4387403"/>
              <a:ext cx="4539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GB" altLang="en-US"/>
                <a:t>F1</a:t>
              </a:r>
            </a:p>
          </p:txBody>
        </p:sp>
        <p:sp>
          <p:nvSpPr>
            <p:cNvPr id="12299" name="TextBox 9"/>
            <p:cNvSpPr txBox="1">
              <a:spLocks noChangeArrowheads="1"/>
            </p:cNvSpPr>
            <p:nvPr/>
          </p:nvSpPr>
          <p:spPr bwMode="auto">
            <a:xfrm>
              <a:off x="1272861" y="5544355"/>
              <a:ext cx="4539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GB" altLang="en-US"/>
                <a:t>F2</a:t>
              </a:r>
            </a:p>
          </p:txBody>
        </p:sp>
      </p:grpSp>
      <p:pic>
        <p:nvPicPr>
          <p:cNvPr id="12293"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5403" t="30711" r="24100" b="45485"/>
          <a:stretch>
            <a:fillRect/>
          </a:stretch>
        </p:blipFill>
        <p:spPr bwMode="auto">
          <a:xfrm>
            <a:off x="5959475" y="2909888"/>
            <a:ext cx="1887538" cy="1233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5403" t="54515" r="24100" b="21683"/>
          <a:stretch>
            <a:fillRect/>
          </a:stretch>
        </p:blipFill>
        <p:spPr bwMode="auto">
          <a:xfrm>
            <a:off x="5959475" y="5262563"/>
            <a:ext cx="1887538" cy="123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Lst>
</file>

<file path=ppt/tags/tag2.xml><?xml version="1.0" encoding="utf-8"?>
<p:tagLst xmlns:a="http://schemas.openxmlformats.org/drawingml/2006/main" xmlns:r="http://schemas.openxmlformats.org/officeDocument/2006/relationships" xmlns:p="http://schemas.openxmlformats.org/presentationml/2006/main">
  <p:tag name="EE4P_TEMPLATESTYLE" val="10"/>
</p:tagLst>
</file>

<file path=ppt/tags/tag3.xml><?xml version="1.0" encoding="utf-8"?>
<p:tagLst xmlns:a="http://schemas.openxmlformats.org/drawingml/2006/main" xmlns:r="http://schemas.openxmlformats.org/officeDocument/2006/relationships" xmlns:p="http://schemas.openxmlformats.org/presentationml/2006/main">
  <p:tag name="EE4P_TEMPLATESTYLE" val="3"/>
</p:tagLst>
</file>

<file path=ppt/tags/tag4.xml><?xml version="1.0" encoding="utf-8"?>
<p:tagLst xmlns:a="http://schemas.openxmlformats.org/drawingml/2006/main" xmlns:r="http://schemas.openxmlformats.org/officeDocument/2006/relationships" xmlns:p="http://schemas.openxmlformats.org/presentationml/2006/main">
  <p:tag name="EE4P_TEMPLATESTYLE" val="3"/>
</p:tagLst>
</file>

<file path=ppt/tags/tag5.xml><?xml version="1.0" encoding="utf-8"?>
<p:tagLst xmlns:a="http://schemas.openxmlformats.org/drawingml/2006/main" xmlns:r="http://schemas.openxmlformats.org/officeDocument/2006/relationships" xmlns:p="http://schemas.openxmlformats.org/presentationml/2006/main">
  <p:tag name="EE4P_TEMPLATESTYLE" val="3"/>
</p:tagLst>
</file>

<file path=ppt/tags/tag6.xml><?xml version="1.0" encoding="utf-8"?>
<p:tagLst xmlns:a="http://schemas.openxmlformats.org/drawingml/2006/main" xmlns:r="http://schemas.openxmlformats.org/officeDocument/2006/relationships" xmlns:p="http://schemas.openxmlformats.org/presentationml/2006/main">
  <p:tag name="EE4P_TEMPLATESTYLE" val="3"/>
</p:tagLst>
</file>

<file path=ppt/tags/tag7.xml><?xml version="1.0" encoding="utf-8"?>
<p:tagLst xmlns:a="http://schemas.openxmlformats.org/drawingml/2006/main" xmlns:r="http://schemas.openxmlformats.org/officeDocument/2006/relationships" xmlns:p="http://schemas.openxmlformats.org/presentationml/2006/main">
  <p:tag name="EE4P_TEMPLATESTYLE" val="3"/>
</p:tagLst>
</file>

<file path=ppt/theme/theme1.xml><?xml version="1.0" encoding="utf-8"?>
<a:theme xmlns:a="http://schemas.openxmlformats.org/drawingml/2006/main" name="2_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26017</TotalTime>
  <Words>702</Words>
  <Application>Microsoft Office PowerPoint</Application>
  <PresentationFormat>On-screen Show (4:3)</PresentationFormat>
  <Paragraphs>83</Paragraphs>
  <Slides>8</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MS PGothic</vt:lpstr>
      <vt:lpstr>Arial</vt:lpstr>
      <vt:lpstr>Calibri</vt:lpstr>
      <vt:lpstr>2_Custom Design</vt:lpstr>
      <vt:lpstr>1_Custom Design</vt:lpstr>
      <vt:lpstr>Event-related fMRI demo</vt:lpstr>
      <vt:lpstr>PowerPoint Presentation</vt:lpstr>
      <vt:lpstr>Event-related fMRI – Face data</vt:lpstr>
      <vt:lpstr>Questions we can ask </vt:lpstr>
      <vt:lpstr>PowerPoint Presentation</vt:lpstr>
      <vt:lpstr>Hemodynamic basis function and microtime resolution</vt:lpstr>
      <vt:lpstr>Hemodynamic response function</vt:lpstr>
      <vt:lpstr>PowerPoint Presentation</vt:lpstr>
    </vt:vector>
  </TitlesOfParts>
  <Company>UCL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Brown</dc:creator>
  <cp:lastModifiedBy>Misun Kim</cp:lastModifiedBy>
  <cp:revision>190</cp:revision>
  <dcterms:created xsi:type="dcterms:W3CDTF">2005-07-13T12:26:50Z</dcterms:created>
  <dcterms:modified xsi:type="dcterms:W3CDTF">2017-10-16T13:37:28Z</dcterms:modified>
</cp:coreProperties>
</file>