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4"/>
  </p:notesMasterIdLst>
  <p:sldIdLst>
    <p:sldId id="256" r:id="rId2"/>
    <p:sldId id="258" r:id="rId3"/>
    <p:sldId id="259" r:id="rId4"/>
    <p:sldId id="262" r:id="rId5"/>
    <p:sldId id="349" r:id="rId6"/>
    <p:sldId id="365" r:id="rId7"/>
    <p:sldId id="364" r:id="rId8"/>
    <p:sldId id="265" r:id="rId9"/>
    <p:sldId id="352" r:id="rId10"/>
    <p:sldId id="353" r:id="rId11"/>
    <p:sldId id="360" r:id="rId12"/>
    <p:sldId id="351" r:id="rId13"/>
    <p:sldId id="288" r:id="rId14"/>
    <p:sldId id="274" r:id="rId15"/>
    <p:sldId id="275" r:id="rId16"/>
    <p:sldId id="276" r:id="rId17"/>
    <p:sldId id="278" r:id="rId18"/>
    <p:sldId id="277" r:id="rId19"/>
    <p:sldId id="300" r:id="rId20"/>
    <p:sldId id="290" r:id="rId21"/>
    <p:sldId id="289" r:id="rId22"/>
    <p:sldId id="366" r:id="rId23"/>
    <p:sldId id="368" r:id="rId24"/>
    <p:sldId id="367" r:id="rId25"/>
    <p:sldId id="371" r:id="rId26"/>
    <p:sldId id="369" r:id="rId27"/>
    <p:sldId id="370" r:id="rId28"/>
    <p:sldId id="372" r:id="rId29"/>
    <p:sldId id="373" r:id="rId30"/>
    <p:sldId id="374" r:id="rId31"/>
    <p:sldId id="376" r:id="rId32"/>
    <p:sldId id="377" r:id="rId33"/>
    <p:sldId id="378" r:id="rId34"/>
    <p:sldId id="379" r:id="rId35"/>
    <p:sldId id="380" r:id="rId36"/>
    <p:sldId id="340" r:id="rId37"/>
    <p:sldId id="341" r:id="rId38"/>
    <p:sldId id="342" r:id="rId39"/>
    <p:sldId id="343" r:id="rId40"/>
    <p:sldId id="344" r:id="rId41"/>
    <p:sldId id="350" r:id="rId42"/>
    <p:sldId id="338"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Zeidman" initials="PZ"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9E9E"/>
    <a:srgbClr val="0ABB0A"/>
    <a:srgbClr val="D00404"/>
    <a:srgbClr val="0404CC"/>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621" autoAdjust="0"/>
  </p:normalViewPr>
  <p:slideViewPr>
    <p:cSldViewPr>
      <p:cViewPr>
        <p:scale>
          <a:sx n="100" d="100"/>
          <a:sy n="100" d="100"/>
        </p:scale>
        <p:origin x="540" y="480"/>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4BEE7-D011-4E28-804A-12EE6C71EA1B}" type="datetimeFigureOut">
              <a:rPr lang="en-GB" smtClean="0"/>
              <a:t>11/05/2018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3C870-6B4F-4A5E-B2D0-48662C7CC358}" type="slidenum">
              <a:rPr lang="en-GB" smtClean="0"/>
              <a:t>‹#›</a:t>
            </a:fld>
            <a:endParaRPr lang="en-GB"/>
          </a:p>
        </p:txBody>
      </p:sp>
    </p:spTree>
    <p:extLst>
      <p:ext uri="{BB962C8B-B14F-4D97-AF65-F5344CB8AC3E}">
        <p14:creationId xmlns:p14="http://schemas.microsoft.com/office/powerpoint/2010/main" val="157735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Experimental stimulation</a:t>
            </a:r>
            <a:r>
              <a:rPr lang="en-GB" baseline="0" dirty="0" smtClean="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3</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Connectivity</a:t>
            </a:r>
            <a:r>
              <a:rPr lang="en-GB" baseline="0" dirty="0" smtClean="0"/>
              <a:t> analysis is another way to look at neural activity. The most interesting is effective connectivity – interactions at the neural level.</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4</a:t>
            </a:fld>
            <a:endParaRPr lang="en-GB"/>
          </a:p>
        </p:txBody>
      </p:sp>
    </p:spTree>
    <p:extLst>
      <p:ext uri="{BB962C8B-B14F-4D97-AF65-F5344CB8AC3E}">
        <p14:creationId xmlns:p14="http://schemas.microsoft.com/office/powerpoint/2010/main" val="248376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8</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20</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24</a:t>
            </a:fld>
            <a:endParaRPr lang="en-GB"/>
          </a:p>
        </p:txBody>
      </p:sp>
    </p:spTree>
    <p:extLst>
      <p:ext uri="{BB962C8B-B14F-4D97-AF65-F5344CB8AC3E}">
        <p14:creationId xmlns:p14="http://schemas.microsoft.com/office/powerpoint/2010/main" val="38201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35</a:t>
            </a:fld>
            <a:endParaRPr lang="en-GB"/>
          </a:p>
        </p:txBody>
      </p:sp>
    </p:spTree>
    <p:extLst>
      <p:ext uri="{BB962C8B-B14F-4D97-AF65-F5344CB8AC3E}">
        <p14:creationId xmlns:p14="http://schemas.microsoft.com/office/powerpoint/2010/main" val="2255827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340768"/>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2852936"/>
            <a:ext cx="8496300" cy="3312914"/>
          </a:xfrm>
        </p:spPr>
        <p:txBody>
          <a:bodyPr/>
          <a:lstStyle>
            <a:lvl1pPr marL="0" indent="0">
              <a:buFontTx/>
              <a:buNone/>
              <a:defRPr/>
            </a:lvl1pPr>
          </a:lstStyle>
          <a:p>
            <a:pPr lvl="0"/>
            <a:r>
              <a:rPr lang="en-US" altLang="en-US" noProof="0" smtClean="0"/>
              <a:t>Click to edit Master subtitle style</a:t>
            </a:r>
          </a:p>
        </p:txBody>
      </p:sp>
      <p:pic>
        <p:nvPicPr>
          <p:cNvPr id="410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5AF1463-378D-445B-98D7-01DA2B456669}" type="slidenum">
              <a:rPr lang="en-US" altLang="en-US"/>
              <a:pPr/>
              <a:t>‹#›</a:t>
            </a:fld>
            <a:endParaRPr lang="en-US" altLang="en-US"/>
          </a:p>
        </p:txBody>
      </p:sp>
    </p:spTree>
    <p:extLst>
      <p:ext uri="{BB962C8B-B14F-4D97-AF65-F5344CB8AC3E}">
        <p14:creationId xmlns:p14="http://schemas.microsoft.com/office/powerpoint/2010/main" val="2183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9E32D36-3644-49FD-BFBA-ED3DDF5BEC3D}" type="slidenum">
              <a:rPr lang="en-US" altLang="en-US"/>
              <a:pPr/>
              <a:t>‹#›</a:t>
            </a:fld>
            <a:endParaRPr lang="en-US" altLang="en-US"/>
          </a:p>
        </p:txBody>
      </p:sp>
    </p:spTree>
    <p:extLst>
      <p:ext uri="{BB962C8B-B14F-4D97-AF65-F5344CB8AC3E}">
        <p14:creationId xmlns:p14="http://schemas.microsoft.com/office/powerpoint/2010/main" val="193229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1296988"/>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2204865"/>
            <a:ext cx="8489950" cy="3960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2580963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A784B04-9D34-4D47-BF48-582A2708BA4E}" type="slidenum">
              <a:rPr lang="en-US" altLang="en-US"/>
              <a:pPr/>
              <a:t>‹#›</a:t>
            </a:fld>
            <a:endParaRPr lang="en-US" altLang="en-US"/>
          </a:p>
        </p:txBody>
      </p:sp>
    </p:spTree>
    <p:extLst>
      <p:ext uri="{BB962C8B-B14F-4D97-AF65-F5344CB8AC3E}">
        <p14:creationId xmlns:p14="http://schemas.microsoft.com/office/powerpoint/2010/main" val="2628772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5B39E19-D7CC-4809-832B-ECD627A3313F}" type="slidenum">
              <a:rPr lang="en-US" altLang="en-US"/>
              <a:pPr/>
              <a:t>‹#›</a:t>
            </a:fld>
            <a:endParaRPr lang="en-US" altLang="en-US"/>
          </a:p>
        </p:txBody>
      </p:sp>
    </p:spTree>
    <p:extLst>
      <p:ext uri="{BB962C8B-B14F-4D97-AF65-F5344CB8AC3E}">
        <p14:creationId xmlns:p14="http://schemas.microsoft.com/office/powerpoint/2010/main" val="34587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4F1A1A7F-2F40-47F1-8CD3-BDFC768B1345}" type="slidenum">
              <a:rPr lang="en-US" altLang="en-US"/>
              <a:pPr/>
              <a:t>‹#›</a:t>
            </a:fld>
            <a:endParaRPr lang="en-US" altLang="en-US"/>
          </a:p>
        </p:txBody>
      </p:sp>
    </p:spTree>
    <p:extLst>
      <p:ext uri="{BB962C8B-B14F-4D97-AF65-F5344CB8AC3E}">
        <p14:creationId xmlns:p14="http://schemas.microsoft.com/office/powerpoint/2010/main" val="426988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2546645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513526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5D76A3-009E-4740-8952-9652F899977E}" type="slidenum">
              <a:rPr lang="en-US" altLang="en-US"/>
              <a:pPr/>
              <a:t>‹#›</a:t>
            </a:fld>
            <a:endParaRPr lang="en-US" altLang="en-US"/>
          </a:p>
        </p:txBody>
      </p:sp>
    </p:spTree>
    <p:extLst>
      <p:ext uri="{BB962C8B-B14F-4D97-AF65-F5344CB8AC3E}">
        <p14:creationId xmlns:p14="http://schemas.microsoft.com/office/powerpoint/2010/main" val="3857819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31FA67-171E-43F4-9CFE-75CDC8188C7F}" type="slidenum">
              <a:rPr lang="en-US" altLang="en-US"/>
              <a:pPr/>
              <a:t>‹#›</a:t>
            </a:fld>
            <a:endParaRPr lang="en-US" altLang="en-US"/>
          </a:p>
        </p:txBody>
      </p:sp>
    </p:spTree>
    <p:extLst>
      <p:ext uri="{BB962C8B-B14F-4D97-AF65-F5344CB8AC3E}">
        <p14:creationId xmlns:p14="http://schemas.microsoft.com/office/powerpoint/2010/main" val="21469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BA4A9D-2B1A-42A0-8FFA-40ED0A284BD8}" type="slidenum">
              <a:rPr lang="en-US" altLang="en-US"/>
              <a:pPr/>
              <a:t>‹#›</a:t>
            </a:fld>
            <a:endParaRPr lang="en-US" altLang="en-US"/>
          </a:p>
        </p:txBody>
      </p:sp>
      <p:pic>
        <p:nvPicPr>
          <p:cNvPr id="3084"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0.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creativecommons.org/licenses/by/2.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0.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dirty="0" smtClean="0"/>
              <a:t>Dynamic Causal Modelling</a:t>
            </a:r>
            <a:endParaRPr lang="en-GB" altLang="en-US" dirty="0"/>
          </a:p>
        </p:txBody>
      </p:sp>
      <p:sp>
        <p:nvSpPr>
          <p:cNvPr id="2051" name="Rectangle 3"/>
          <p:cNvSpPr>
            <a:spLocks noGrp="1" noChangeArrowheads="1"/>
          </p:cNvSpPr>
          <p:nvPr>
            <p:ph type="subTitle" idx="1"/>
          </p:nvPr>
        </p:nvSpPr>
        <p:spPr/>
        <p:txBody>
          <a:bodyPr/>
          <a:lstStyle/>
          <a:p>
            <a:r>
              <a:rPr lang="en-GB" altLang="en-US" dirty="0" smtClean="0"/>
              <a:t>SPM for MRI Course, May 2018</a:t>
            </a:r>
          </a:p>
          <a:p>
            <a:endParaRPr lang="en-GB" altLang="en-US" dirty="0" smtClean="0"/>
          </a:p>
          <a:p>
            <a:endParaRPr lang="en-GB" altLang="en-US" dirty="0" smtClean="0"/>
          </a:p>
          <a:p>
            <a:r>
              <a:rPr lang="en-GB" altLang="en-US" sz="2000" dirty="0" smtClean="0"/>
              <a:t>Peter Zeidman</a:t>
            </a:r>
            <a:endParaRPr lang="en-GB" altLang="en-US" sz="2000" dirty="0"/>
          </a:p>
          <a:p>
            <a:r>
              <a:rPr lang="en-GB" altLang="en-US" sz="2000" dirty="0" err="1" smtClean="0"/>
              <a:t>Wellcome</a:t>
            </a:r>
            <a:r>
              <a:rPr lang="en-GB" altLang="en-US" sz="2000" dirty="0" smtClean="0"/>
              <a:t> Trust Centre for Neuroimaging,</a:t>
            </a:r>
          </a:p>
          <a:p>
            <a:r>
              <a:rPr lang="en-GB" altLang="en-US" sz="2000" dirty="0" smtClean="0"/>
              <a:t>University College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536691" y="3948911"/>
            <a:ext cx="2192884" cy="230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400046" y="3948911"/>
            <a:ext cx="3024336" cy="230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63401" y="3948911"/>
            <a:ext cx="3024336" cy="23098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The Neural Model</a:t>
            </a:r>
            <a:endParaRPr lang="en-GB" dirty="0"/>
          </a:p>
        </p:txBody>
      </p:sp>
      <mc:AlternateContent xmlns:mc="http://schemas.openxmlformats.org/markup-compatibility/2006" xmlns:a14="http://schemas.microsoft.com/office/drawing/2010/main">
        <mc:Choice Requires="a14">
          <p:sp>
            <p:nvSpPr>
              <p:cNvPr id="4" name="TextBox 3"/>
              <p:cNvSpPr txBox="1"/>
              <p:nvPr/>
            </p:nvSpPr>
            <p:spPr>
              <a:xfrm>
                <a:off x="2984813" y="1482498"/>
                <a:ext cx="2773003" cy="1040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i="1">
                              <a:latin typeface="Cambria Math" panose="02040503050406030204" pitchFamily="18" charset="0"/>
                            </a:rPr>
                            <m:t>𝑧</m:t>
                          </m:r>
                        </m:e>
                      </m:acc>
                      <m:r>
                        <a:rPr lang="en-GB" sz="2400" b="0" i="1" smtClean="0">
                          <a:latin typeface="Cambria Math" panose="02040503050406030204" pitchFamily="18" charset="0"/>
                        </a:rPr>
                        <m:t>=</m:t>
                      </m:r>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m:rPr>
                                            <m:brk m:alnAt="7"/>
                                          </m:rPr>
                                          <a:rPr lang="en-GB" sz="2400" i="1">
                                            <a:latin typeface="Cambria Math" panose="02040503050406030204" pitchFamily="18" charset="0"/>
                                          </a:rPr>
                                          <m:t>𝑧</m:t>
                                        </m:r>
                                      </m:e>
                                      <m:sub>
                                        <m:r>
                                          <m:rPr>
                                            <m:brk m:alnAt="7"/>
                                          </m:rPr>
                                          <a:rPr lang="en-GB" sz="2400" i="1">
                                            <a:latin typeface="Cambria Math" panose="02040503050406030204" pitchFamily="18" charset="0"/>
                                          </a:rPr>
                                          <m:t>1</m:t>
                                        </m:r>
                                      </m:sub>
                                    </m:sSub>
                                  </m:e>
                                </m:acc>
                              </m:e>
                            </m:mr>
                            <m:mr>
                              <m:e>
                                <m:r>
                                  <a:rPr lang="en-GB" sz="2400" i="1">
                                    <a:solidFill>
                                      <a:schemeClr val="bg1">
                                        <a:lumMod val="65000"/>
                                      </a:schemeClr>
                                    </a:solidFill>
                                    <a:latin typeface="Cambria Math" panose="02040503050406030204" pitchFamily="18" charset="0"/>
                                  </a:rPr>
                                  <m:t>⋮</m:t>
                                </m:r>
                              </m:e>
                            </m:m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a:rPr lang="en-GB" sz="2400" i="1">
                                            <a:latin typeface="Cambria Math" panose="02040503050406030204" pitchFamily="18" charset="0"/>
                                          </a:rPr>
                                          <m:t>𝑧</m:t>
                                        </m:r>
                                      </m:e>
                                      <m:sub>
                                        <m:r>
                                          <a:rPr lang="en-GB" sz="2400" i="1">
                                            <a:latin typeface="Cambria Math" panose="02040503050406030204" pitchFamily="18" charset="0"/>
                                          </a:rPr>
                                          <m:t>𝑛</m:t>
                                        </m:r>
                                      </m:sub>
                                    </m:sSub>
                                  </m:e>
                                </m:acc>
                              </m:e>
                            </m:mr>
                          </m:m>
                        </m:e>
                      </m:d>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𝑧</m:t>
                      </m:r>
                      <m:r>
                        <a:rPr lang="en-GB" sz="2400" b="0" i="1" smtClean="0">
                          <a:latin typeface="Cambria Math" panose="02040503050406030204" pitchFamily="18" charset="0"/>
                        </a:rPr>
                        <m:t>,</m:t>
                      </m:r>
                      <m:r>
                        <a:rPr lang="en-GB" sz="2400" b="0" i="1" smtClean="0">
                          <a:latin typeface="Cambria Math" panose="02040503050406030204" pitchFamily="18" charset="0"/>
                        </a:rPr>
                        <m:t>𝑢</m:t>
                      </m:r>
                      <m:r>
                        <a:rPr lang="en-GB" sz="2400" b="0" i="1" smtClean="0">
                          <a:latin typeface="Cambria Math" panose="02040503050406030204" pitchFamily="18" charset="0"/>
                        </a:rPr>
                        <m:t>,</m:t>
                      </m:r>
                      <m:r>
                        <a:rPr lang="en-GB" sz="2400" b="0" i="1" smtClean="0">
                          <a:latin typeface="Cambria Math" panose="02040503050406030204" pitchFamily="18" charset="0"/>
                        </a:rPr>
                        <m:t>𝜃</m:t>
                      </m:r>
                      <m:r>
                        <a:rPr lang="en-GB" sz="2400" b="0" i="1" smtClean="0">
                          <a:latin typeface="Cambria Math" panose="02040503050406030204" pitchFamily="18" charset="0"/>
                        </a:rPr>
                        <m:t>)</m:t>
                      </m:r>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984813" y="1482498"/>
                <a:ext cx="2773003" cy="104054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0528" y="4008730"/>
                <a:ext cx="3900313" cy="967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a:rPr>
                            <m:t>𝑧</m:t>
                          </m:r>
                        </m:e>
                      </m:acc>
                      <m:r>
                        <a:rPr lang="en-GB" sz="2000" b="0" i="1" smtClean="0">
                          <a:latin typeface="Cambria Math"/>
                        </a:rPr>
                        <m:t>=(</m:t>
                      </m:r>
                      <m:r>
                        <a:rPr lang="en-GB" sz="2000" b="0" i="1" smtClean="0">
                          <a:latin typeface="Cambria Math"/>
                        </a:rPr>
                        <m:t>𝐴</m:t>
                      </m:r>
                      <m:r>
                        <a:rPr lang="en-GB" sz="2000" b="0" i="1" smtClean="0">
                          <a:latin typeface="Cambria Math"/>
                        </a:rPr>
                        <m:t>+</m:t>
                      </m:r>
                      <m:nary>
                        <m:naryPr>
                          <m:chr m:val="∑"/>
                          <m:ctrlPr>
                            <a:rPr lang="en-GB" sz="2000" b="0" i="1" smtClean="0">
                              <a:latin typeface="Cambria Math" panose="02040503050406030204" pitchFamily="18" charset="0"/>
                            </a:rPr>
                          </m:ctrlPr>
                        </m:naryPr>
                        <m:sub>
                          <m:r>
                            <m:rPr>
                              <m:brk m:alnAt="23"/>
                            </m:rPr>
                            <a:rPr lang="en-GB" sz="2000" b="0" i="1" smtClean="0">
                              <a:latin typeface="Cambria Math"/>
                            </a:rPr>
                            <m:t>𝑗</m:t>
                          </m:r>
                          <m:r>
                            <a:rPr lang="en-GB" sz="2000" b="0" i="1" smtClean="0">
                              <a:latin typeface="Cambria Math"/>
                            </a:rPr>
                            <m:t>=1</m:t>
                          </m:r>
                        </m:sub>
                        <m:sup>
                          <m:r>
                            <a:rPr lang="en-GB" sz="2000" b="0" i="1" smtClean="0">
                              <a:latin typeface="Cambria Math"/>
                            </a:rPr>
                            <m:t>𝑚</m:t>
                          </m:r>
                        </m:sup>
                        <m:e>
                          <m:sSub>
                            <m:sSubPr>
                              <m:ctrlPr>
                                <a:rPr lang="en-GB" sz="2000" b="0" i="1" smtClean="0">
                                  <a:latin typeface="Cambria Math" panose="02040503050406030204" pitchFamily="18" charset="0"/>
                                </a:rPr>
                              </m:ctrlPr>
                            </m:sSubPr>
                            <m:e>
                              <m:r>
                                <a:rPr lang="en-GB" sz="2000" b="0" i="1" smtClean="0">
                                  <a:latin typeface="Cambria Math"/>
                                </a:rPr>
                                <m:t>𝑢</m:t>
                              </m:r>
                            </m:e>
                            <m:sub>
                              <m:r>
                                <a:rPr lang="en-GB" sz="2000" b="0" i="1" smtClean="0">
                                  <a:latin typeface="Cambria Math"/>
                                </a:rPr>
                                <m:t>𝑗</m:t>
                              </m:r>
                            </m:sub>
                          </m:sSub>
                        </m:e>
                      </m:nary>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𝑗</m:t>
                          </m:r>
                        </m:sup>
                      </m:sSup>
                      <m:r>
                        <a:rPr lang="en-GB" sz="2000" b="0" i="1" smtClean="0">
                          <a:latin typeface="Cambria Math"/>
                        </a:rPr>
                        <m:t>)</m:t>
                      </m:r>
                      <m:r>
                        <a:rPr lang="en-GB" sz="2000" b="0" i="1" smtClean="0">
                          <a:latin typeface="Cambria Math"/>
                        </a:rPr>
                        <m:t>𝑧</m:t>
                      </m:r>
                      <m:r>
                        <a:rPr lang="en-GB" sz="2000" b="0" i="1" smtClean="0">
                          <a:latin typeface="Cambria Math"/>
                        </a:rPr>
                        <m:t>+</m:t>
                      </m:r>
                      <m:r>
                        <a:rPr lang="en-GB" sz="2000" b="0" i="1" smtClean="0">
                          <a:latin typeface="Cambria Math"/>
                        </a:rPr>
                        <m:t>𝐶𝑢</m:t>
                      </m:r>
                    </m:oMath>
                  </m:oMathPara>
                </a14:m>
                <a:endParaRPr lang="en-GB"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80528" y="4008730"/>
                <a:ext cx="3900313" cy="967444"/>
              </a:xfrm>
              <a:prstGeom prst="rect">
                <a:avLst/>
              </a:prstGeom>
              <a:blipFill rotWithShape="0">
                <a:blip r:embed="rId3"/>
                <a:stretch>
                  <a:fillRect/>
                </a:stretch>
              </a:blipFill>
            </p:spPr>
            <p:txBody>
              <a:bodyPr/>
              <a:lstStyle/>
              <a:p>
                <a:r>
                  <a:rPr lang="en-GB">
                    <a:noFill/>
                  </a:rPr>
                  <a:t> </a:t>
                </a:r>
              </a:p>
            </p:txBody>
          </p:sp>
        </mc:Fallback>
      </mc:AlternateContent>
      <p:sp>
        <p:nvSpPr>
          <p:cNvPr id="5" name="TextBox 4"/>
          <p:cNvSpPr txBox="1"/>
          <p:nvPr/>
        </p:nvSpPr>
        <p:spPr>
          <a:xfrm>
            <a:off x="263401" y="3212976"/>
            <a:ext cx="2993127" cy="369332"/>
          </a:xfrm>
          <a:prstGeom prst="rect">
            <a:avLst/>
          </a:prstGeom>
          <a:noFill/>
        </p:spPr>
        <p:txBody>
          <a:bodyPr wrap="none" rtlCol="0">
            <a:spAutoFit/>
          </a:bodyPr>
          <a:lstStyle/>
          <a:p>
            <a:r>
              <a:rPr lang="en-GB" dirty="0" smtClean="0">
                <a:solidFill>
                  <a:schemeClr val="accent6">
                    <a:lumMod val="75000"/>
                  </a:schemeClr>
                </a:solidFill>
              </a:rPr>
              <a:t>Deterministic DCM for fMRI</a:t>
            </a:r>
            <a:endParaRPr lang="en-GB" dirty="0">
              <a:solidFill>
                <a:schemeClr val="accent6">
                  <a:lumMod val="75000"/>
                </a:schemeClr>
              </a:solidFill>
            </a:endParaRPr>
          </a:p>
        </p:txBody>
      </p:sp>
      <p:sp>
        <p:nvSpPr>
          <p:cNvPr id="19" name="TextBox 18"/>
          <p:cNvSpPr txBox="1"/>
          <p:nvPr/>
        </p:nvSpPr>
        <p:spPr>
          <a:xfrm>
            <a:off x="4007817" y="3212976"/>
            <a:ext cx="1595309" cy="369332"/>
          </a:xfrm>
          <a:prstGeom prst="rect">
            <a:avLst/>
          </a:prstGeom>
          <a:noFill/>
        </p:spPr>
        <p:txBody>
          <a:bodyPr wrap="none" rtlCol="0">
            <a:spAutoFit/>
          </a:bodyPr>
          <a:lstStyle/>
          <a:p>
            <a:r>
              <a:rPr lang="en-GB" dirty="0" smtClean="0">
                <a:solidFill>
                  <a:schemeClr val="accent6">
                    <a:lumMod val="75000"/>
                  </a:schemeClr>
                </a:solidFill>
              </a:rPr>
              <a:t>DCM for CSD</a:t>
            </a:r>
            <a:endParaRPr lang="en-GB"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0" name="TextBox 19"/>
              <p:cNvSpPr txBox="1"/>
              <p:nvPr/>
            </p:nvSpPr>
            <p:spPr>
              <a:xfrm>
                <a:off x="4295849" y="4296762"/>
                <a:ext cx="12761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i="1">
                              <a:latin typeface="Cambria Math" panose="02040503050406030204" pitchFamily="18" charset="0"/>
                            </a:rPr>
                            <m:t>𝑧</m:t>
                          </m:r>
                        </m:e>
                      </m:acc>
                      <m:r>
                        <a:rPr lang="en-GB" sz="2000" b="0" i="1" smtClean="0">
                          <a:latin typeface="Cambria Math" panose="02040503050406030204" pitchFamily="18" charset="0"/>
                        </a:rPr>
                        <m:t>=</m:t>
                      </m:r>
                      <m:r>
                        <a:rPr lang="en-GB" sz="2000" b="0" i="1" smtClean="0">
                          <a:latin typeface="Cambria Math" panose="02040503050406030204" pitchFamily="18" charset="0"/>
                        </a:rPr>
                        <m:t>𝐴𝑧</m:t>
                      </m:r>
                      <m:r>
                        <a:rPr lang="en-GB" sz="2000" b="0" i="1" smtClean="0">
                          <a:latin typeface="Cambria Math" panose="02040503050406030204" pitchFamily="18" charset="0"/>
                        </a:rPr>
                        <m:t>+</m:t>
                      </m:r>
                      <m:r>
                        <a:rPr lang="en-GB" sz="2000" b="0" i="1" smtClean="0">
                          <a:latin typeface="Cambria Math" panose="02040503050406030204" pitchFamily="18" charset="0"/>
                        </a:rPr>
                        <m:t>𝑣</m:t>
                      </m:r>
                    </m:oMath>
                  </m:oMathPara>
                </a14:m>
                <a:endParaRPr lang="en-GB"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295849" y="4296762"/>
                <a:ext cx="1276183" cy="307777"/>
              </a:xfrm>
              <a:prstGeom prst="rect">
                <a:avLst/>
              </a:prstGeom>
              <a:blipFill rotWithShape="0">
                <a:blip r:embed="rId4"/>
                <a:stretch>
                  <a:fillRect l="-1914" r="-1435" b="-12000"/>
                </a:stretch>
              </a:blipFill>
            </p:spPr>
            <p:txBody>
              <a:bodyPr/>
              <a:lstStyle/>
              <a:p>
                <a:r>
                  <a:rPr lang="en-GB">
                    <a:noFill/>
                  </a:rPr>
                  <a:t> </a:t>
                </a:r>
              </a:p>
            </p:txBody>
          </p:sp>
        </mc:Fallback>
      </mc:AlternateContent>
      <p:sp>
        <p:nvSpPr>
          <p:cNvPr id="22" name="TextBox 21"/>
          <p:cNvSpPr txBox="1"/>
          <p:nvPr/>
        </p:nvSpPr>
        <p:spPr>
          <a:xfrm>
            <a:off x="1316624" y="3582308"/>
            <a:ext cx="659219" cy="369332"/>
          </a:xfrm>
          <a:prstGeom prst="rect">
            <a:avLst/>
          </a:prstGeom>
          <a:noFill/>
        </p:spPr>
        <p:txBody>
          <a:bodyPr wrap="none" rtlCol="0">
            <a:spAutoFit/>
          </a:bodyPr>
          <a:lstStyle/>
          <a:p>
            <a:r>
              <a:rPr lang="en-GB" i="1" dirty="0" smtClean="0"/>
              <a:t>Task</a:t>
            </a:r>
            <a:endParaRPr lang="en-GB" i="1" dirty="0"/>
          </a:p>
        </p:txBody>
      </p:sp>
      <p:sp>
        <p:nvSpPr>
          <p:cNvPr id="23" name="TextBox 22"/>
          <p:cNvSpPr txBox="1"/>
          <p:nvPr/>
        </p:nvSpPr>
        <p:spPr>
          <a:xfrm>
            <a:off x="4022333" y="3602133"/>
            <a:ext cx="1569660" cy="369332"/>
          </a:xfrm>
          <a:prstGeom prst="rect">
            <a:avLst/>
          </a:prstGeom>
          <a:noFill/>
        </p:spPr>
        <p:txBody>
          <a:bodyPr wrap="none" rtlCol="0">
            <a:spAutoFit/>
          </a:bodyPr>
          <a:lstStyle/>
          <a:p>
            <a:r>
              <a:rPr lang="en-GB" i="1" dirty="0" smtClean="0"/>
              <a:t>Resting State</a:t>
            </a:r>
            <a:endParaRPr lang="en-GB" i="1" dirty="0"/>
          </a:p>
        </p:txBody>
      </p:sp>
      <p:sp>
        <p:nvSpPr>
          <p:cNvPr id="24" name="TextBox 23"/>
          <p:cNvSpPr txBox="1"/>
          <p:nvPr/>
        </p:nvSpPr>
        <p:spPr>
          <a:xfrm>
            <a:off x="6462667" y="3212976"/>
            <a:ext cx="2441694" cy="369332"/>
          </a:xfrm>
          <a:prstGeom prst="rect">
            <a:avLst/>
          </a:prstGeom>
          <a:noFill/>
        </p:spPr>
        <p:txBody>
          <a:bodyPr wrap="none" rtlCol="0">
            <a:spAutoFit/>
          </a:bodyPr>
          <a:lstStyle/>
          <a:p>
            <a:r>
              <a:rPr lang="en-GB" dirty="0" smtClean="0">
                <a:solidFill>
                  <a:schemeClr val="accent6">
                    <a:lumMod val="75000"/>
                  </a:schemeClr>
                </a:solidFill>
              </a:rPr>
              <a:t>Canonical Microcircuit</a:t>
            </a:r>
            <a:endParaRPr lang="en-GB" dirty="0">
              <a:solidFill>
                <a:schemeClr val="accent6">
                  <a:lumMod val="75000"/>
                </a:schemeClr>
              </a:solidFill>
            </a:endParaRPr>
          </a:p>
        </p:txBody>
      </p:sp>
      <p:sp>
        <p:nvSpPr>
          <p:cNvPr id="25" name="TextBox 24"/>
          <p:cNvSpPr txBox="1"/>
          <p:nvPr/>
        </p:nvSpPr>
        <p:spPr>
          <a:xfrm>
            <a:off x="6732240" y="3573016"/>
            <a:ext cx="1890261" cy="369332"/>
          </a:xfrm>
          <a:prstGeom prst="rect">
            <a:avLst/>
          </a:prstGeom>
          <a:noFill/>
        </p:spPr>
        <p:txBody>
          <a:bodyPr wrap="none" rtlCol="0">
            <a:spAutoFit/>
          </a:bodyPr>
          <a:lstStyle/>
          <a:p>
            <a:r>
              <a:rPr lang="en-GB" i="1" dirty="0" smtClean="0"/>
              <a:t>Multi-modal data</a:t>
            </a:r>
            <a:endParaRPr lang="en-GB" i="1" dirty="0"/>
          </a:p>
        </p:txBody>
      </p:sp>
      <p:sp>
        <p:nvSpPr>
          <p:cNvPr id="31" name="AutoShape 3"/>
          <p:cNvSpPr>
            <a:spLocks noChangeAspect="1" noChangeArrowheads="1" noTextEdit="1"/>
          </p:cNvSpPr>
          <p:nvPr/>
        </p:nvSpPr>
        <p:spPr bwMode="auto">
          <a:xfrm>
            <a:off x="7261872" y="4020364"/>
            <a:ext cx="8445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6508" r="9263"/>
          <a:stretch/>
        </p:blipFill>
        <p:spPr bwMode="auto">
          <a:xfrm>
            <a:off x="7309097" y="3971465"/>
            <a:ext cx="64807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extBox 1025"/>
          <p:cNvSpPr txBox="1"/>
          <p:nvPr/>
        </p:nvSpPr>
        <p:spPr>
          <a:xfrm>
            <a:off x="3701786" y="6366156"/>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2014 </a:t>
            </a:r>
            <a:endParaRPr lang="en-GB" sz="1200" dirty="0">
              <a:solidFill>
                <a:schemeClr val="tx1">
                  <a:lumMod val="50000"/>
                  <a:lumOff val="50000"/>
                </a:schemeClr>
              </a:solidFill>
            </a:endParaRPr>
          </a:p>
        </p:txBody>
      </p:sp>
      <p:sp>
        <p:nvSpPr>
          <p:cNvPr id="37" name="TextBox 36"/>
          <p:cNvSpPr txBox="1"/>
          <p:nvPr/>
        </p:nvSpPr>
        <p:spPr>
          <a:xfrm>
            <a:off x="435805" y="6366155"/>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 </a:t>
            </a:r>
            <a:endParaRPr lang="en-GB" sz="1200" dirty="0">
              <a:solidFill>
                <a:schemeClr val="tx1">
                  <a:lumMod val="50000"/>
                  <a:lumOff val="50000"/>
                </a:schemeClr>
              </a:solidFill>
            </a:endParaRPr>
          </a:p>
        </p:txBody>
      </p:sp>
      <p:sp>
        <p:nvSpPr>
          <p:cNvPr id="38" name="TextBox 37"/>
          <p:cNvSpPr txBox="1"/>
          <p:nvPr/>
        </p:nvSpPr>
        <p:spPr>
          <a:xfrm>
            <a:off x="6456739" y="6366155"/>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2017</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11250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nodePh="1">
                                  <p:stCondLst>
                                    <p:cond delay="0"/>
                                  </p:stCondLst>
                                  <p:endCondLst>
                                    <p:cond evt="begin" delay="0">
                                      <p:tn val="35"/>
                                    </p:cond>
                                  </p:end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18" grpId="0"/>
      <p:bldP spid="5" grpId="0"/>
      <p:bldP spid="19" grpId="0"/>
      <p:bldP spid="20" grpId="0"/>
      <p:bldP spid="22" grpId="0"/>
      <p:bldP spid="23" grpId="0"/>
      <p:bldP spid="24" grpId="0"/>
      <p:bldP spid="25" grpId="0"/>
      <p:bldP spid="31" grpId="0"/>
      <p:bldP spid="102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9552" y="3284984"/>
            <a:ext cx="8136904" cy="3693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654050" y="765175"/>
            <a:ext cx="8489950" cy="1296988"/>
          </a:xfrm>
        </p:spPr>
        <p:txBody>
          <a:bodyPr/>
          <a:lstStyle/>
          <a:p>
            <a:r>
              <a:rPr lang="en-GB" dirty="0"/>
              <a:t>The Neural Model</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483768" y="1652955"/>
                <a:ext cx="3900313" cy="11423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a:rPr>
                            <m:t>𝑧</m:t>
                          </m:r>
                        </m:e>
                      </m:acc>
                      <m:r>
                        <a:rPr lang="en-GB" sz="2400" b="0" i="1" smtClean="0">
                          <a:latin typeface="Cambria Math"/>
                        </a:rPr>
                        <m:t>=(</m:t>
                      </m:r>
                      <m:r>
                        <a:rPr lang="en-GB" sz="2400" b="0" i="1" smtClean="0">
                          <a:latin typeface="Cambria Math"/>
                        </a:rPr>
                        <m:t>𝐴</m:t>
                      </m:r>
                      <m:r>
                        <a:rPr lang="en-GB" sz="2400" b="0" i="1" smtClean="0">
                          <a:latin typeface="Cambria Math"/>
                        </a:rPr>
                        <m:t>+</m:t>
                      </m:r>
                      <m:nary>
                        <m:naryPr>
                          <m:chr m:val="∑"/>
                          <m:ctrlPr>
                            <a:rPr lang="en-GB" sz="2400" b="0" i="1" smtClean="0">
                              <a:latin typeface="Cambria Math" panose="02040503050406030204" pitchFamily="18" charset="0"/>
                            </a:rPr>
                          </m:ctrlPr>
                        </m:naryPr>
                        <m:sub>
                          <m:r>
                            <m:rPr>
                              <m:brk m:alnAt="23"/>
                            </m:rPr>
                            <a:rPr lang="en-GB" sz="2400" b="0" i="1" smtClean="0">
                              <a:latin typeface="Cambria Math"/>
                            </a:rPr>
                            <m:t>𝑗</m:t>
                          </m:r>
                          <m:r>
                            <a:rPr lang="en-GB" sz="2400" b="0" i="1" smtClean="0">
                              <a:latin typeface="Cambria Math"/>
                            </a:rPr>
                            <m:t>=1</m:t>
                          </m:r>
                        </m:sub>
                        <m:sup>
                          <m:r>
                            <a:rPr lang="en-GB" sz="2400" b="0" i="1" smtClean="0">
                              <a:latin typeface="Cambria Math"/>
                            </a:rPr>
                            <m:t>𝑚</m:t>
                          </m:r>
                        </m:sup>
                        <m:e>
                          <m:sSub>
                            <m:sSubPr>
                              <m:ctrlPr>
                                <a:rPr lang="en-GB" sz="2400" b="0" i="1" smtClean="0">
                                  <a:latin typeface="Cambria Math" panose="02040503050406030204" pitchFamily="18" charset="0"/>
                                </a:rPr>
                              </m:ctrlPr>
                            </m:sSubPr>
                            <m:e>
                              <m:r>
                                <a:rPr lang="en-GB" sz="2400" b="0" i="1" smtClean="0">
                                  <a:latin typeface="Cambria Math"/>
                                </a:rPr>
                                <m:t>𝑢</m:t>
                              </m:r>
                            </m:e>
                            <m:sub>
                              <m:r>
                                <a:rPr lang="en-GB" sz="2400" b="0" i="1" smtClean="0">
                                  <a:latin typeface="Cambria Math"/>
                                </a:rPr>
                                <m:t>𝑗</m:t>
                              </m:r>
                            </m:sub>
                          </m:sSub>
                        </m:e>
                      </m:nary>
                      <m:sSup>
                        <m:sSupPr>
                          <m:ctrlPr>
                            <a:rPr lang="en-GB" sz="2400" b="0" i="1" smtClean="0">
                              <a:latin typeface="Cambria Math" panose="02040503050406030204" pitchFamily="18" charset="0"/>
                            </a:rPr>
                          </m:ctrlPr>
                        </m:sSupPr>
                        <m:e>
                          <m:r>
                            <a:rPr lang="en-GB" sz="2400" b="0" i="1" smtClean="0">
                              <a:latin typeface="Cambria Math"/>
                            </a:rPr>
                            <m:t>𝐵</m:t>
                          </m:r>
                        </m:e>
                        <m:sup>
                          <m:r>
                            <a:rPr lang="en-GB" sz="2400" b="0" i="1" smtClean="0">
                              <a:latin typeface="Cambria Math"/>
                            </a:rPr>
                            <m:t>𝑗</m:t>
                          </m:r>
                        </m:sup>
                      </m:sSup>
                      <m:r>
                        <a:rPr lang="en-GB" sz="2400" b="0" i="1" smtClean="0">
                          <a:latin typeface="Cambria Math"/>
                        </a:rPr>
                        <m:t>)</m:t>
                      </m:r>
                      <m:r>
                        <a:rPr lang="en-GB" sz="2400" b="0" i="1" smtClean="0">
                          <a:latin typeface="Cambria Math"/>
                        </a:rPr>
                        <m:t>𝑧</m:t>
                      </m:r>
                      <m:r>
                        <a:rPr lang="en-GB" sz="2400" b="0" i="1" smtClean="0">
                          <a:latin typeface="Cambria Math"/>
                        </a:rPr>
                        <m:t>+</m:t>
                      </m:r>
                      <m:r>
                        <a:rPr lang="en-GB" sz="2400" b="0" i="1" smtClean="0">
                          <a:latin typeface="Cambria Math"/>
                        </a:rPr>
                        <m:t>𝐶𝑢</m:t>
                      </m:r>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483768" y="1652955"/>
                <a:ext cx="3900313" cy="114236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00774" y="3954248"/>
                <a:ext cx="2427200" cy="3693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𝑧</m:t>
                          </m:r>
                        </m:e>
                      </m:acc>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r>
                            <a:rPr lang="en-GB" sz="2400" b="0" i="1" smtClean="0">
                              <a:latin typeface="Cambria Math" panose="02040503050406030204" pitchFamily="18" charset="0"/>
                            </a:rPr>
                            <m:t>,</m:t>
                          </m:r>
                          <m:r>
                            <a:rPr lang="en-GB" sz="2400" b="0" i="1" smtClean="0">
                              <a:latin typeface="Cambria Math" panose="02040503050406030204" pitchFamily="18" charset="0"/>
                            </a:rPr>
                            <m:t>𝑢</m:t>
                          </m:r>
                        </m:e>
                      </m:d>
                    </m:oMath>
                  </m:oMathPara>
                </a14:m>
                <a:r>
                  <a:rPr lang="en-GB" sz="2400" b="0" dirty="0" smtClean="0"/>
                  <a:t/>
                </a:r>
                <a:br>
                  <a:rPr lang="en-GB" sz="2400" b="0" dirty="0" smtClean="0"/>
                </a:br>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500774" y="3954248"/>
                <a:ext cx="2427200" cy="369397"/>
              </a:xfrm>
              <a:prstGeom prst="rect">
                <a:avLst/>
              </a:prstGeom>
              <a:blipFill rotWithShape="0">
                <a:blip r:embed="rId3"/>
                <a:stretch>
                  <a:fillRect t="-1667" b="-3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763688" y="4116222"/>
                <a:ext cx="6120680" cy="2144177"/>
              </a:xfrm>
              <a:prstGeom prst="rect">
                <a:avLst/>
              </a:prstGeom>
            </p:spPr>
            <p:txBody>
              <a:bodyPr wrap="square">
                <a:spAutoFit/>
              </a:bodyPr>
              <a:lstStyle/>
              <a:p>
                <a:pPr>
                  <a:lnSpc>
                    <a:spcPts val="8000"/>
                  </a:lnSpc>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𝑓</m:t>
                      </m:r>
                      <m:d>
                        <m:dPr>
                          <m:ctrlPr>
                            <a:rPr lang="en-GB" sz="2400" b="0" i="1" smtClean="0">
                              <a:latin typeface="Cambria Math" panose="02040503050406030204" pitchFamily="18" charset="0"/>
                              <a:ea typeface="Cambria Math" panose="02040503050406030204" pitchFamily="18" charset="0"/>
                            </a:rPr>
                          </m:ctrlPr>
                        </m:dPr>
                        <m:e>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𝑧</m:t>
                              </m:r>
                            </m:e>
                            <m:sub>
                              <m:r>
                                <a:rPr lang="en-GB" sz="2400" b="0" i="1" smtClean="0">
                                  <a:latin typeface="Cambria Math" panose="02040503050406030204" pitchFamily="18" charset="0"/>
                                  <a:ea typeface="Cambria Math" panose="02040503050406030204" pitchFamily="18" charset="0"/>
                                </a:rPr>
                                <m:t>0</m:t>
                              </m:r>
                            </m:sub>
                          </m:sSub>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𝑢</m:t>
                          </m:r>
                        </m:e>
                      </m:d>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𝛿</m:t>
                          </m:r>
                          <m:r>
                            <a:rPr lang="en-GB" sz="2400" b="0" i="1" smtClean="0">
                              <a:latin typeface="Cambria Math" panose="02040503050406030204" pitchFamily="18" charset="0"/>
                              <a:ea typeface="Cambria Math" panose="02040503050406030204" pitchFamily="18" charset="0"/>
                            </a:rPr>
                            <m:t>𝑓</m:t>
                          </m:r>
                        </m:num>
                        <m:den>
                          <m:r>
                            <a:rPr lang="en-GB" sz="2400" b="0" i="1" smtClean="0">
                              <a:latin typeface="Cambria Math" panose="02040503050406030204" pitchFamily="18" charset="0"/>
                              <a:ea typeface="Cambria Math" panose="02040503050406030204" pitchFamily="18" charset="0"/>
                            </a:rPr>
                            <m:t>𝛿</m:t>
                          </m:r>
                          <m:r>
                            <a:rPr lang="en-GB" sz="2400" b="0" i="1" smtClean="0">
                              <a:latin typeface="Cambria Math" panose="02040503050406030204" pitchFamily="18" charset="0"/>
                              <a:ea typeface="Cambria Math" panose="02040503050406030204" pitchFamily="18" charset="0"/>
                            </a:rPr>
                            <m:t>𝑧</m:t>
                          </m:r>
                        </m:den>
                      </m:f>
                      <m:r>
                        <a:rPr lang="en-GB" sz="2400" b="0" i="1" smtClean="0">
                          <a:latin typeface="Cambria Math" panose="02040503050406030204" pitchFamily="18" charset="0"/>
                          <a:ea typeface="Cambria Math" panose="02040503050406030204" pitchFamily="18" charset="0"/>
                        </a:rPr>
                        <m:t>𝑧</m:t>
                      </m:r>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𝛿</m:t>
                          </m:r>
                          <m:r>
                            <a:rPr lang="en-GB" sz="2400" b="0" i="1" smtClean="0">
                              <a:latin typeface="Cambria Math" panose="02040503050406030204" pitchFamily="18" charset="0"/>
                              <a:ea typeface="Cambria Math" panose="02040503050406030204" pitchFamily="18" charset="0"/>
                            </a:rPr>
                            <m:t>𝑓</m:t>
                          </m:r>
                        </m:num>
                        <m:den>
                          <m:r>
                            <a:rPr lang="en-GB" sz="2400" b="0" i="1" smtClean="0">
                              <a:latin typeface="Cambria Math" panose="02040503050406030204" pitchFamily="18" charset="0"/>
                              <a:ea typeface="Cambria Math" panose="02040503050406030204" pitchFamily="18" charset="0"/>
                            </a:rPr>
                            <m:t>𝛿</m:t>
                          </m:r>
                          <m:r>
                            <a:rPr lang="en-GB" sz="2400" b="0" i="1" smtClean="0">
                              <a:latin typeface="Cambria Math" panose="02040503050406030204" pitchFamily="18" charset="0"/>
                              <a:ea typeface="Cambria Math" panose="02040503050406030204" pitchFamily="18" charset="0"/>
                            </a:rPr>
                            <m:t>𝑢</m:t>
                          </m:r>
                        </m:den>
                      </m:f>
                      <m:r>
                        <a:rPr lang="en-GB" sz="2400" b="0" i="1" smtClean="0">
                          <a:latin typeface="Cambria Math" panose="02040503050406030204" pitchFamily="18" charset="0"/>
                          <a:ea typeface="Cambria Math" panose="02040503050406030204" pitchFamily="18" charset="0"/>
                        </a:rPr>
                        <m:t>𝑢</m:t>
                      </m:r>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𝛿</m:t>
                              </m:r>
                            </m:e>
                            <m:sup>
                              <m:r>
                                <a:rPr lang="en-GB" sz="2400" b="0" i="1" smtClean="0">
                                  <a:latin typeface="Cambria Math" panose="02040503050406030204" pitchFamily="18" charset="0"/>
                                  <a:ea typeface="Cambria Math" panose="02040503050406030204" pitchFamily="18" charset="0"/>
                                </a:rPr>
                                <m:t>2</m:t>
                              </m:r>
                            </m:sup>
                          </m:sSup>
                          <m:r>
                            <a:rPr lang="en-GB" sz="2400" b="0" i="1" smtClean="0">
                              <a:latin typeface="Cambria Math" panose="02040503050406030204" pitchFamily="18" charset="0"/>
                              <a:ea typeface="Cambria Math" panose="02040503050406030204" pitchFamily="18" charset="0"/>
                            </a:rPr>
                            <m:t>𝑓</m:t>
                          </m:r>
                        </m:num>
                        <m:den>
                          <m:r>
                            <a:rPr lang="en-GB" sz="2400" b="0" i="1" smtClean="0">
                              <a:latin typeface="Cambria Math" panose="02040503050406030204" pitchFamily="18" charset="0"/>
                              <a:ea typeface="Cambria Math" panose="02040503050406030204" pitchFamily="18" charset="0"/>
                            </a:rPr>
                            <m:t>𝛿</m:t>
                          </m:r>
                          <m:r>
                            <a:rPr lang="en-GB" sz="2400" b="0" i="1" smtClean="0">
                              <a:latin typeface="Cambria Math" panose="02040503050406030204" pitchFamily="18" charset="0"/>
                              <a:ea typeface="Cambria Math" panose="02040503050406030204" pitchFamily="18" charset="0"/>
                            </a:rPr>
                            <m:t>𝑧</m:t>
                          </m:r>
                          <m:r>
                            <a:rPr lang="en-GB" sz="2400" b="0" i="1" smtClean="0">
                              <a:latin typeface="Cambria Math" panose="02040503050406030204" pitchFamily="18" charset="0"/>
                              <a:ea typeface="Cambria Math" panose="02040503050406030204" pitchFamily="18" charset="0"/>
                            </a:rPr>
                            <m:t>𝛿</m:t>
                          </m:r>
                          <m:r>
                            <a:rPr lang="en-GB" sz="2400" b="0" i="1" smtClean="0">
                              <a:latin typeface="Cambria Math" panose="02040503050406030204" pitchFamily="18" charset="0"/>
                              <a:ea typeface="Cambria Math" panose="02040503050406030204" pitchFamily="18" charset="0"/>
                            </a:rPr>
                            <m:t>𝑢</m:t>
                          </m:r>
                        </m:den>
                      </m:f>
                      <m:r>
                        <a:rPr lang="en-GB" sz="2400" b="0" i="1" smtClean="0">
                          <a:latin typeface="Cambria Math" panose="02040503050406030204" pitchFamily="18" charset="0"/>
                          <a:ea typeface="Cambria Math" panose="02040503050406030204" pitchFamily="18" charset="0"/>
                        </a:rPr>
                        <m:t>𝑢𝑧</m:t>
                      </m:r>
                      <m:r>
                        <a:rPr lang="en-GB" sz="2400" b="0" i="1" smtClean="0">
                          <a:latin typeface="Cambria Math" panose="02040503050406030204" pitchFamily="18" charset="0"/>
                          <a:ea typeface="Cambria Math" panose="02040503050406030204" pitchFamily="18" charset="0"/>
                        </a:rPr>
                        <m:t>+…</m:t>
                      </m:r>
                    </m:oMath>
                    <m:oMath xmlns:m="http://schemas.openxmlformats.org/officeDocument/2006/math">
                      <m:r>
                        <a:rPr lang="en-GB" sz="2400" b="0" i="1" smtClean="0">
                          <a:latin typeface="Cambria Math" panose="02040503050406030204" pitchFamily="18" charset="0"/>
                          <a:ea typeface="Cambria Math" panose="02040503050406030204" pitchFamily="18" charset="0"/>
                        </a:rPr>
                        <m:t>≈</m:t>
                      </m:r>
                      <m:d>
                        <m:dPr>
                          <m:ctrlPr>
                            <a:rPr lang="en-GB" sz="2400" b="0" i="1" smtClean="0">
                              <a:latin typeface="Cambria Math" panose="02040503050406030204" pitchFamily="18" charset="0"/>
                              <a:ea typeface="Cambria Math" panose="02040503050406030204" pitchFamily="18" charset="0"/>
                            </a:rPr>
                          </m:ctrlPr>
                        </m:dPr>
                        <m:e>
                          <m:r>
                            <a:rPr lang="en-GB" sz="2400" b="0" i="1" smtClean="0">
                              <a:latin typeface="Cambria Math" panose="02040503050406030204" pitchFamily="18" charset="0"/>
                              <a:ea typeface="Cambria Math" panose="02040503050406030204" pitchFamily="18" charset="0"/>
                            </a:rPr>
                            <m:t>𝐴</m:t>
                          </m:r>
                          <m:r>
                            <a:rPr lang="en-GB" sz="2400" b="0" i="1" smtClean="0">
                              <a:latin typeface="Cambria Math" panose="02040503050406030204" pitchFamily="18" charset="0"/>
                              <a:ea typeface="Cambria Math" panose="02040503050406030204" pitchFamily="18" charset="0"/>
                            </a:rPr>
                            <m:t>+</m:t>
                          </m:r>
                          <m:nary>
                            <m:naryPr>
                              <m:chr m:val="∑"/>
                              <m:supHide m:val="on"/>
                              <m:ctrlPr>
                                <a:rPr lang="en-GB" sz="2400" b="0" i="1" smtClean="0">
                                  <a:latin typeface="Cambria Math" panose="02040503050406030204" pitchFamily="18" charset="0"/>
                                  <a:ea typeface="Cambria Math" panose="02040503050406030204" pitchFamily="18" charset="0"/>
                                </a:rPr>
                              </m:ctrlPr>
                            </m:naryPr>
                            <m:sub>
                              <m:r>
                                <m:rPr>
                                  <m:brk m:alnAt="7"/>
                                </m:rPr>
                                <a:rPr lang="en-GB" sz="2400" b="0" i="1" smtClean="0">
                                  <a:latin typeface="Cambria Math" panose="02040503050406030204" pitchFamily="18" charset="0"/>
                                  <a:ea typeface="Cambria Math" panose="02040503050406030204" pitchFamily="18" charset="0"/>
                                </a:rPr>
                                <m:t>𝑗</m:t>
                              </m:r>
                            </m:sub>
                            <m:sup/>
                            <m:e>
                              <m:sSup>
                                <m:sSupPr>
                                  <m:ctrlPr>
                                    <a:rPr lang="en-GB" sz="2400" b="0" i="1" smtClean="0">
                                      <a:latin typeface="Cambria Math" panose="02040503050406030204" pitchFamily="18" charset="0"/>
                                      <a:ea typeface="Cambria Math" panose="02040503050406030204" pitchFamily="18" charset="0"/>
                                    </a:rPr>
                                  </m:ctrlPr>
                                </m:sSupPr>
                                <m:e>
                                  <m:r>
                                    <a:rPr lang="en-GB" sz="2400" b="0" i="1" smtClean="0">
                                      <a:latin typeface="Cambria Math" panose="02040503050406030204" pitchFamily="18" charset="0"/>
                                      <a:ea typeface="Cambria Math" panose="02040503050406030204" pitchFamily="18" charset="0"/>
                                    </a:rPr>
                                    <m:t>𝐵</m:t>
                                  </m:r>
                                </m:e>
                                <m:sup>
                                  <m:r>
                                    <a:rPr lang="en-GB" sz="2400" b="0" i="1" smtClean="0">
                                      <a:latin typeface="Cambria Math" panose="02040503050406030204" pitchFamily="18" charset="0"/>
                                      <a:ea typeface="Cambria Math" panose="02040503050406030204" pitchFamily="18" charset="0"/>
                                    </a:rPr>
                                    <m:t>𝑗</m:t>
                                  </m:r>
                                </m:sup>
                              </m:sSup>
                            </m:e>
                          </m:nary>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𝑢</m:t>
                              </m:r>
                            </m:e>
                            <m:sub>
                              <m:r>
                                <a:rPr lang="en-GB" sz="2400" b="0" i="1" smtClean="0">
                                  <a:latin typeface="Cambria Math" panose="02040503050406030204" pitchFamily="18" charset="0"/>
                                  <a:ea typeface="Cambria Math" panose="02040503050406030204" pitchFamily="18" charset="0"/>
                                </a:rPr>
                                <m:t>𝑗</m:t>
                              </m:r>
                            </m:sub>
                          </m:sSub>
                        </m:e>
                      </m:d>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𝐶𝑢</m:t>
                      </m:r>
                    </m:oMath>
                  </m:oMathPara>
                </a14:m>
                <a:endParaRPr lang="en-GB" sz="2400" dirty="0"/>
              </a:p>
            </p:txBody>
          </p:sp>
        </mc:Choice>
        <mc:Fallback xmlns="">
          <p:sp>
            <p:nvSpPr>
              <p:cNvPr id="7" name="Rectangle 6"/>
              <p:cNvSpPr>
                <a:spLocks noRot="1" noChangeAspect="1" noMove="1" noResize="1" noEditPoints="1" noAdjustHandles="1" noChangeArrowheads="1" noChangeShapeType="1" noTextEdit="1"/>
              </p:cNvSpPr>
              <p:nvPr/>
            </p:nvSpPr>
            <p:spPr>
              <a:xfrm>
                <a:off x="1763688" y="4116222"/>
                <a:ext cx="6120680" cy="2144177"/>
              </a:xfrm>
              <a:prstGeom prst="rect">
                <a:avLst/>
              </a:prstGeom>
              <a:blipFill rotWithShape="0">
                <a:blip r:embed="rId4"/>
                <a:stretch>
                  <a:fillRect/>
                </a:stretch>
              </a:blipFill>
            </p:spPr>
            <p:txBody>
              <a:bodyPr/>
              <a:lstStyle/>
              <a:p>
                <a:r>
                  <a:rPr lang="en-GB">
                    <a:noFill/>
                  </a:rPr>
                  <a:t> </a:t>
                </a:r>
              </a:p>
            </p:txBody>
          </p:sp>
        </mc:Fallback>
      </mc:AlternateContent>
      <p:sp>
        <p:nvSpPr>
          <p:cNvPr id="8" name="TextBox 7"/>
          <p:cNvSpPr txBox="1"/>
          <p:nvPr/>
        </p:nvSpPr>
        <p:spPr>
          <a:xfrm>
            <a:off x="539552" y="3284984"/>
            <a:ext cx="3134191" cy="369332"/>
          </a:xfrm>
          <a:prstGeom prst="rect">
            <a:avLst/>
          </a:prstGeom>
          <a:noFill/>
        </p:spPr>
        <p:txBody>
          <a:bodyPr wrap="none" rtlCol="0">
            <a:spAutoFit/>
          </a:bodyPr>
          <a:lstStyle/>
          <a:p>
            <a:r>
              <a:rPr lang="en-GB" dirty="0" smtClean="0"/>
              <a:t>Where does this come from?</a:t>
            </a:r>
            <a:endParaRPr lang="en-GB" dirty="0"/>
          </a:p>
        </p:txBody>
      </p:sp>
      <p:sp>
        <p:nvSpPr>
          <p:cNvPr id="10" name="TextBox 9"/>
          <p:cNvSpPr txBox="1"/>
          <p:nvPr/>
        </p:nvSpPr>
        <p:spPr>
          <a:xfrm>
            <a:off x="6804248" y="6075733"/>
            <a:ext cx="1479957" cy="369332"/>
          </a:xfrm>
          <a:prstGeom prst="rect">
            <a:avLst/>
          </a:prstGeom>
          <a:noFill/>
        </p:spPr>
        <p:txBody>
          <a:bodyPr wrap="none" rtlCol="0">
            <a:spAutoFit/>
          </a:bodyPr>
          <a:lstStyle/>
          <a:p>
            <a:r>
              <a:rPr lang="en-GB" i="1" dirty="0" smtClean="0"/>
              <a:t>Taylor series</a:t>
            </a:r>
            <a:endParaRPr lang="en-GB" i="1" dirty="0"/>
          </a:p>
        </p:txBody>
      </p:sp>
    </p:spTree>
    <p:extLst>
      <p:ext uri="{BB962C8B-B14F-4D97-AF65-F5344CB8AC3E}">
        <p14:creationId xmlns:p14="http://schemas.microsoft.com/office/powerpoint/2010/main" val="109079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pic>
        <p:nvPicPr>
          <p:cNvPr id="28" name="Picture 7" descr="D:\Documents\teaching\spm course\starfiel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59" t="11791" r="23378" b="16482"/>
          <a:stretch/>
        </p:blipFill>
        <p:spPr bwMode="auto">
          <a:xfrm>
            <a:off x="755576" y="2167856"/>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54361" y="2120251"/>
            <a:ext cx="6408712"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t>Subjects viewed moving dots during fMRI</a:t>
            </a:r>
          </a:p>
          <a:p>
            <a:pPr marL="285750" indent="-285750">
              <a:spcAft>
                <a:spcPts val="600"/>
              </a:spcAft>
              <a:buFont typeface="Arial" panose="020B0604020202020204" pitchFamily="34" charset="0"/>
              <a:buChar char="•"/>
            </a:pPr>
            <a:r>
              <a:rPr lang="en-GB" sz="1600" dirty="0" smtClean="0"/>
              <a:t>On some trials, subjects were instructed to pay attention to the speed of the dots’ motion</a:t>
            </a:r>
          </a:p>
          <a:p>
            <a:pPr marL="285750" indent="-285750">
              <a:spcAft>
                <a:spcPts val="600"/>
              </a:spcAft>
              <a:buFont typeface="Arial" panose="020B0604020202020204" pitchFamily="34" charset="0"/>
              <a:buChar char="•"/>
            </a:pPr>
            <a:r>
              <a:rPr lang="en-GB" sz="1600" dirty="0" smtClean="0"/>
              <a:t>Question: How does attention to motion change the strength of the connections between V1, V5 and Superior Parietal Cortex?</a:t>
            </a:r>
            <a:endParaRPr lang="en-GB" sz="1600" dirty="0"/>
          </a:p>
        </p:txBody>
      </p:sp>
      <p:grpSp>
        <p:nvGrpSpPr>
          <p:cNvPr id="18" name="Group 17"/>
          <p:cNvGrpSpPr/>
          <p:nvPr/>
        </p:nvGrpSpPr>
        <p:grpSpPr>
          <a:xfrm>
            <a:off x="1475656" y="3835192"/>
            <a:ext cx="6947748" cy="2978731"/>
            <a:chOff x="1739791" y="3873539"/>
            <a:chExt cx="6947748" cy="2978731"/>
          </a:xfrm>
        </p:grpSpPr>
        <p:pic>
          <p:nvPicPr>
            <p:cNvPr id="11" name="Picture 10"/>
            <p:cNvPicPr>
              <a:picLocks noChangeAspect="1"/>
            </p:cNvPicPr>
            <p:nvPr/>
          </p:nvPicPr>
          <p:blipFill rotWithShape="1">
            <a:blip r:embed="rId3"/>
            <a:srcRect l="42519" t="6530" r="33857" b="47480"/>
            <a:stretch/>
          </p:blipFill>
          <p:spPr>
            <a:xfrm>
              <a:off x="1739791" y="3873539"/>
              <a:ext cx="2448272" cy="2978731"/>
            </a:xfrm>
            <a:prstGeom prst="rect">
              <a:avLst/>
            </a:prstGeom>
          </p:spPr>
        </p:pic>
        <p:pic>
          <p:nvPicPr>
            <p:cNvPr id="14" name="Picture 13"/>
            <p:cNvPicPr>
              <a:picLocks noChangeAspect="1"/>
            </p:cNvPicPr>
            <p:nvPr/>
          </p:nvPicPr>
          <p:blipFill rotWithShape="1">
            <a:blip r:embed="rId4"/>
            <a:srcRect l="41731" t="8420" r="33857" b="48110"/>
            <a:stretch/>
          </p:blipFill>
          <p:spPr>
            <a:xfrm>
              <a:off x="4355976" y="3873539"/>
              <a:ext cx="2675165" cy="2977200"/>
            </a:xfrm>
            <a:prstGeom prst="rect">
              <a:avLst/>
            </a:prstGeom>
          </p:spPr>
        </p:pic>
        <p:sp>
          <p:nvSpPr>
            <p:cNvPr id="16" name="Oval 15"/>
            <p:cNvSpPr/>
            <p:nvPr/>
          </p:nvSpPr>
          <p:spPr>
            <a:xfrm>
              <a:off x="7552570" y="4798165"/>
              <a:ext cx="360040" cy="360040"/>
            </a:xfrm>
            <a:prstGeom prst="ellipse">
              <a:avLst/>
            </a:prstGeom>
            <a:solidFill>
              <a:srgbClr val="0404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028384" y="4798165"/>
              <a:ext cx="466794" cy="369332"/>
            </a:xfrm>
            <a:prstGeom prst="rect">
              <a:avLst/>
            </a:prstGeom>
            <a:noFill/>
          </p:spPr>
          <p:txBody>
            <a:bodyPr wrap="none" rtlCol="0">
              <a:spAutoFit/>
            </a:bodyPr>
            <a:lstStyle/>
            <a:p>
              <a:r>
                <a:rPr lang="en-GB" dirty="0" smtClean="0"/>
                <a:t>V1</a:t>
              </a:r>
              <a:endParaRPr lang="en-GB" dirty="0"/>
            </a:p>
          </p:txBody>
        </p:sp>
        <p:sp>
          <p:nvSpPr>
            <p:cNvPr id="32" name="Oval 31"/>
            <p:cNvSpPr/>
            <p:nvPr/>
          </p:nvSpPr>
          <p:spPr>
            <a:xfrm>
              <a:off x="7552570" y="5315983"/>
              <a:ext cx="360040" cy="360040"/>
            </a:xfrm>
            <a:prstGeom prst="ellipse">
              <a:avLst/>
            </a:prstGeom>
            <a:solidFill>
              <a:srgbClr val="0ABB0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8028384" y="5315983"/>
              <a:ext cx="466794" cy="369332"/>
            </a:xfrm>
            <a:prstGeom prst="rect">
              <a:avLst/>
            </a:prstGeom>
            <a:noFill/>
          </p:spPr>
          <p:txBody>
            <a:bodyPr wrap="none" rtlCol="0">
              <a:spAutoFit/>
            </a:bodyPr>
            <a:lstStyle/>
            <a:p>
              <a:r>
                <a:rPr lang="en-GB" dirty="0" smtClean="0"/>
                <a:t>V5</a:t>
              </a:r>
              <a:endParaRPr lang="en-GB" dirty="0"/>
            </a:p>
          </p:txBody>
        </p:sp>
        <p:sp>
          <p:nvSpPr>
            <p:cNvPr id="34" name="Oval 33"/>
            <p:cNvSpPr/>
            <p:nvPr/>
          </p:nvSpPr>
          <p:spPr>
            <a:xfrm>
              <a:off x="7552570" y="5806277"/>
              <a:ext cx="360040" cy="360040"/>
            </a:xfrm>
            <a:prstGeom prst="ellipse">
              <a:avLst/>
            </a:prstGeom>
            <a:solidFill>
              <a:srgbClr val="D0040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8028384" y="5806277"/>
              <a:ext cx="659155" cy="369332"/>
            </a:xfrm>
            <a:prstGeom prst="rect">
              <a:avLst/>
            </a:prstGeom>
            <a:noFill/>
          </p:spPr>
          <p:txBody>
            <a:bodyPr wrap="none" rtlCol="0">
              <a:spAutoFit/>
            </a:bodyPr>
            <a:lstStyle/>
            <a:p>
              <a:r>
                <a:rPr lang="en-GB" dirty="0" smtClean="0"/>
                <a:t>SPC</a:t>
              </a:r>
              <a:endParaRPr lang="en-GB" dirty="0"/>
            </a:p>
          </p:txBody>
        </p:sp>
      </p:grpSp>
    </p:spTree>
    <p:extLst>
      <p:ext uri="{BB962C8B-B14F-4D97-AF65-F5344CB8AC3E}">
        <p14:creationId xmlns:p14="http://schemas.microsoft.com/office/powerpoint/2010/main" val="1148237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12" name="TextBox 11"/>
          <p:cNvSpPr txBox="1"/>
          <p:nvPr/>
        </p:nvSpPr>
        <p:spPr>
          <a:xfrm>
            <a:off x="5801135" y="3903439"/>
            <a:ext cx="2347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36" name="Arc 35"/>
          <p:cNvSpPr/>
          <p:nvPr/>
        </p:nvSpPr>
        <p:spPr>
          <a:xfrm rot="2499746">
            <a:off x="6937076" y="2340913"/>
            <a:ext cx="601548" cy="614033"/>
          </a:xfrm>
          <a:prstGeom prst="arc">
            <a:avLst>
              <a:gd name="adj1" fmla="val 11619363"/>
              <a:gd name="adj2" fmla="val 2879836"/>
            </a:avLst>
          </a:prstGeom>
          <a:ln w="28575">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Oval 36"/>
          <p:cNvSpPr/>
          <p:nvPr/>
        </p:nvSpPr>
        <p:spPr>
          <a:xfrm>
            <a:off x="6377014" y="225659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40" name="Straight Arrow Connector 39"/>
          <p:cNvCxnSpPr/>
          <p:nvPr/>
        </p:nvCxnSpPr>
        <p:spPr>
          <a:xfrm flipV="1">
            <a:off x="6804242" y="3192701"/>
            <a:ext cx="0" cy="7107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19965" y="254462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grpSp>
        <p:nvGrpSpPr>
          <p:cNvPr id="4" name="Group 3"/>
          <p:cNvGrpSpPr/>
          <p:nvPr/>
        </p:nvGrpSpPr>
        <p:grpSpPr>
          <a:xfrm>
            <a:off x="6465694" y="2428094"/>
            <a:ext cx="1470757" cy="1360946"/>
            <a:chOff x="6465694" y="2428094"/>
            <a:chExt cx="1470757" cy="1360946"/>
          </a:xfrm>
        </p:grpSpPr>
        <p:sp>
          <p:nvSpPr>
            <p:cNvPr id="50" name="TextBox 49"/>
            <p:cNvSpPr txBox="1"/>
            <p:nvPr/>
          </p:nvSpPr>
          <p:spPr>
            <a:xfrm>
              <a:off x="7580263" y="2428094"/>
              <a:ext cx="356188" cy="461665"/>
            </a:xfrm>
            <a:prstGeom prst="rect">
              <a:avLst/>
            </a:prstGeom>
            <a:noFill/>
          </p:spPr>
          <p:txBody>
            <a:bodyPr wrap="none" rtlCol="0">
              <a:spAutoFit/>
            </a:bodyPr>
            <a:lstStyle/>
            <a:p>
              <a:r>
                <a:rPr lang="en-GB" sz="2400" dirty="0" smtClean="0">
                  <a:solidFill>
                    <a:srgbClr val="7030A0"/>
                  </a:solidFill>
                </a:rPr>
                <a:t>a</a:t>
              </a:r>
              <a:endParaRPr lang="en-GB" sz="2400" baseline="-25000" dirty="0">
                <a:solidFill>
                  <a:srgbClr val="7030A0"/>
                </a:solidFill>
              </a:endParaRPr>
            </a:p>
          </p:txBody>
        </p:sp>
        <p:sp>
          <p:nvSpPr>
            <p:cNvPr id="51" name="TextBox 50"/>
            <p:cNvSpPr txBox="1"/>
            <p:nvPr/>
          </p:nvSpPr>
          <p:spPr>
            <a:xfrm>
              <a:off x="6465694" y="3327375"/>
              <a:ext cx="338554" cy="461665"/>
            </a:xfrm>
            <a:prstGeom prst="rect">
              <a:avLst/>
            </a:prstGeom>
            <a:noFill/>
          </p:spPr>
          <p:txBody>
            <a:bodyPr wrap="none" rtlCol="0">
              <a:spAutoFit/>
            </a:bodyPr>
            <a:lstStyle/>
            <a:p>
              <a:r>
                <a:rPr lang="en-GB" sz="2400" dirty="0" smtClean="0">
                  <a:solidFill>
                    <a:srgbClr val="7030A0"/>
                  </a:solidFill>
                </a:rPr>
                <a:t>c</a:t>
              </a:r>
              <a:endParaRPr lang="en-GB" sz="2400" baseline="-25000" dirty="0">
                <a:solidFill>
                  <a:srgbClr val="7030A0"/>
                </a:solidFill>
              </a:endParaRPr>
            </a:p>
          </p:txBody>
        </p:sp>
      </p:grpSp>
      <p:grpSp>
        <p:nvGrpSpPr>
          <p:cNvPr id="52" name="Group 51"/>
          <p:cNvGrpSpPr/>
          <p:nvPr/>
        </p:nvGrpSpPr>
        <p:grpSpPr>
          <a:xfrm>
            <a:off x="786591" y="2374527"/>
            <a:ext cx="4201963" cy="3032344"/>
            <a:chOff x="1954213" y="1539875"/>
            <a:chExt cx="5235575" cy="3778250"/>
          </a:xfrm>
        </p:grpSpPr>
        <p:pic>
          <p:nvPicPr>
            <p:cNvPr id="53" name="Picture 52" descr="NeuroDynamicsUni_Nob"/>
            <p:cNvPicPr>
              <a:picLocks noChangeAspect="1" noChangeArrowheads="1"/>
            </p:cNvPicPr>
            <p:nvPr/>
          </p:nvPicPr>
          <p:blipFill>
            <a:blip r:embed="rId2" cstate="print"/>
            <a:srcRect/>
            <a:stretch>
              <a:fillRect/>
            </a:stretch>
          </p:blipFill>
          <p:spPr bwMode="auto">
            <a:xfrm>
              <a:off x="1954213" y="1539875"/>
              <a:ext cx="5235575" cy="3778250"/>
            </a:xfrm>
            <a:prstGeom prst="rect">
              <a:avLst/>
            </a:prstGeom>
            <a:noFill/>
            <a:ln w="9525">
              <a:noFill/>
              <a:miter lim="800000"/>
              <a:headEnd/>
              <a:tailEnd/>
            </a:ln>
          </p:spPr>
        </p:pic>
        <p:sp>
          <p:nvSpPr>
            <p:cNvPr id="54" name="Text Box 6"/>
            <p:cNvSpPr txBox="1">
              <a:spLocks noChangeArrowheads="1"/>
            </p:cNvSpPr>
            <p:nvPr/>
          </p:nvSpPr>
          <p:spPr bwMode="auto">
            <a:xfrm>
              <a:off x="2103438" y="1755775"/>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1</a:t>
              </a:r>
              <a:endParaRPr lang="en-US" sz="2400" b="0" i="1">
                <a:solidFill>
                  <a:srgbClr val="000000"/>
                </a:solidFill>
                <a:latin typeface="Times New Roman" pitchFamily="18" charset="0"/>
              </a:endParaRPr>
            </a:p>
          </p:txBody>
        </p:sp>
        <p:sp>
          <p:nvSpPr>
            <p:cNvPr id="55" name="Text Box 7"/>
            <p:cNvSpPr txBox="1">
              <a:spLocks noChangeArrowheads="1"/>
            </p:cNvSpPr>
            <p:nvPr/>
          </p:nvSpPr>
          <p:spPr bwMode="auto">
            <a:xfrm>
              <a:off x="2178051" y="34163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1</a:t>
              </a:r>
              <a:endParaRPr lang="en-US" sz="2400" b="0">
                <a:latin typeface="Times New Roman" pitchFamily="18" charset="0"/>
              </a:endParaRPr>
            </a:p>
          </p:txBody>
        </p:sp>
        <p:sp>
          <p:nvSpPr>
            <p:cNvPr id="56" name="Text Box 8"/>
            <p:cNvSpPr txBox="1">
              <a:spLocks noChangeArrowheads="1"/>
            </p:cNvSpPr>
            <p:nvPr/>
          </p:nvSpPr>
          <p:spPr bwMode="auto">
            <a:xfrm>
              <a:off x="2178051" y="42799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sp>
          <p:nvSpPr>
            <p:cNvPr id="57" name="Rectangle 56"/>
            <p:cNvSpPr>
              <a:spLocks noChangeArrowheads="1"/>
            </p:cNvSpPr>
            <p:nvPr/>
          </p:nvSpPr>
          <p:spPr bwMode="auto">
            <a:xfrm>
              <a:off x="2103438" y="2547938"/>
              <a:ext cx="4784725" cy="865188"/>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sp>
        <p:nvSpPr>
          <p:cNvPr id="58" name="Rectangle 57"/>
          <p:cNvSpPr>
            <a:spLocks noChangeArrowheads="1"/>
          </p:cNvSpPr>
          <p:nvPr/>
        </p:nvSpPr>
        <p:spPr bwMode="auto">
          <a:xfrm>
            <a:off x="924058" y="4593361"/>
            <a:ext cx="3840120" cy="694382"/>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nvGrpSpPr>
          <p:cNvPr id="7" name="Group 6"/>
          <p:cNvGrpSpPr/>
          <p:nvPr/>
        </p:nvGrpSpPr>
        <p:grpSpPr>
          <a:xfrm>
            <a:off x="966239" y="5083705"/>
            <a:ext cx="7426999" cy="1508849"/>
            <a:chOff x="966239" y="5083705"/>
            <a:chExt cx="7426999" cy="1508849"/>
          </a:xfrm>
        </p:grpSpPr>
        <mc:AlternateContent xmlns:mc="http://schemas.openxmlformats.org/markup-compatibility/2006" xmlns:a14="http://schemas.microsoft.com/office/drawing/2010/main">
          <mc:Choice Requires="a14">
            <p:sp>
              <p:nvSpPr>
                <p:cNvPr id="5" name="TextBox 4"/>
                <p:cNvSpPr txBox="1"/>
                <p:nvPr/>
              </p:nvSpPr>
              <p:spPr>
                <a:xfrm>
                  <a:off x="966239" y="5083705"/>
                  <a:ext cx="306141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acc>
                              <m:accPr>
                                <m:chr m:val="̇"/>
                                <m:ctrlPr>
                                  <a:rPr lang="en-GB" sz="3600" i="1" smtClean="0">
                                    <a:latin typeface="Cambria Math" panose="02040503050406030204" pitchFamily="18" charset="0"/>
                                  </a:rPr>
                                </m:ctrlPr>
                              </m:accPr>
                              <m:e>
                                <m:r>
                                  <a:rPr lang="en-GB" sz="3600" b="0" i="1" smtClean="0">
                                    <a:latin typeface="Cambria Math"/>
                                  </a:rPr>
                                  <m:t>𝑧</m:t>
                                </m:r>
                              </m:e>
                            </m:acc>
                          </m:e>
                          <m:sub>
                            <m:r>
                              <a:rPr lang="en-GB" sz="3600" b="0" i="1" smtClean="0">
                                <a:latin typeface="Cambria Math"/>
                              </a:rPr>
                              <m:t>1</m:t>
                            </m:r>
                          </m:sub>
                        </m:sSub>
                        <m:r>
                          <a:rPr lang="en-GB" sz="3600" b="0" i="1" smtClean="0">
                            <a:latin typeface="Cambria Math"/>
                          </a:rPr>
                          <m:t>=</m:t>
                        </m:r>
                        <m:r>
                          <a:rPr lang="en-GB" sz="3600" b="0" i="1" smtClean="0">
                            <a:latin typeface="Cambria Math"/>
                          </a:rPr>
                          <m:t>𝑎𝑧</m:t>
                        </m:r>
                        <m:r>
                          <a:rPr lang="en-GB" sz="3600" b="0" i="1" smtClean="0">
                            <a:latin typeface="Cambria Math"/>
                          </a:rPr>
                          <m:t>+</m:t>
                        </m:r>
                        <m:r>
                          <a:rPr lang="en-GB" sz="3600" b="0" i="1" smtClean="0">
                            <a:latin typeface="Cambria Math"/>
                          </a:rPr>
                          <m:t>𝑐</m:t>
                        </m:r>
                        <m:sSub>
                          <m:sSubPr>
                            <m:ctrlPr>
                              <a:rPr lang="en-GB" sz="3600" b="0" i="1" smtClean="0">
                                <a:latin typeface="Cambria Math" panose="02040503050406030204" pitchFamily="18" charset="0"/>
                              </a:rPr>
                            </m:ctrlPr>
                          </m:sSubPr>
                          <m:e>
                            <m:r>
                              <a:rPr lang="en-GB" sz="3600" b="0" i="1" smtClean="0">
                                <a:latin typeface="Cambria Math"/>
                              </a:rPr>
                              <m:t>𝑢</m:t>
                            </m:r>
                          </m:e>
                          <m:sub>
                            <m:r>
                              <a:rPr lang="en-GB" sz="3600" b="0" i="1" smtClean="0">
                                <a:latin typeface="Cambria Math"/>
                              </a:rPr>
                              <m:t>1</m:t>
                            </m:r>
                          </m:sub>
                        </m:sSub>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966239" y="5083705"/>
                  <a:ext cx="3061414" cy="646331"/>
                </a:xfrm>
                <a:prstGeom prst="rect">
                  <a:avLst/>
                </a:prstGeom>
                <a:blipFill rotWithShape="1">
                  <a:blip r:embed="rId3"/>
                  <a:stretch>
                    <a:fillRect/>
                  </a:stretch>
                </a:blipFill>
              </p:spPr>
              <p:txBody>
                <a:bodyPr/>
                <a:lstStyle/>
                <a:p>
                  <a:r>
                    <a:rPr lang="en-GB">
                      <a:noFill/>
                    </a:rPr>
                    <a:t> </a:t>
                  </a:r>
                </a:p>
              </p:txBody>
            </p:sp>
          </mc:Fallback>
        </mc:AlternateContent>
        <p:grpSp>
          <p:nvGrpSpPr>
            <p:cNvPr id="10" name="Group 9"/>
            <p:cNvGrpSpPr/>
            <p:nvPr/>
          </p:nvGrpSpPr>
          <p:grpSpPr>
            <a:xfrm>
              <a:off x="2051720" y="5245102"/>
              <a:ext cx="6341518" cy="1347452"/>
              <a:chOff x="2051720" y="5245102"/>
              <a:chExt cx="6341518" cy="1347452"/>
            </a:xfrm>
          </p:grpSpPr>
          <p:sp>
            <p:nvSpPr>
              <p:cNvPr id="6" name="Oval 5"/>
              <p:cNvSpPr/>
              <p:nvPr/>
            </p:nvSpPr>
            <p:spPr>
              <a:xfrm>
                <a:off x="2051720" y="5245102"/>
                <a:ext cx="412274" cy="431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6" idx="5"/>
              </p:cNvCxnSpPr>
              <p:nvPr/>
            </p:nvCxnSpPr>
            <p:spPr>
              <a:xfrm flipH="1" flipV="1">
                <a:off x="2403618" y="5613411"/>
                <a:ext cx="1973074" cy="4252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0790" y="5392225"/>
                <a:ext cx="4032448" cy="1200329"/>
              </a:xfrm>
              <a:prstGeom prst="rect">
                <a:avLst/>
              </a:prstGeom>
              <a:noFill/>
            </p:spPr>
            <p:txBody>
              <a:bodyPr wrap="square" rtlCol="0">
                <a:spAutoFit/>
              </a:bodyPr>
              <a:lstStyle/>
              <a:p>
                <a:r>
                  <a:rPr lang="en-GB" dirty="0" smtClean="0"/>
                  <a:t>Inhibitory self-connection (Hz).</a:t>
                </a:r>
              </a:p>
              <a:p>
                <a:r>
                  <a:rPr lang="en-GB" dirty="0" smtClean="0"/>
                  <a:t>Rate constant: controls rate of decay in region 1. More negative = faster decay.</a:t>
                </a:r>
                <a:endParaRPr lang="en-GB" dirty="0"/>
              </a:p>
            </p:txBody>
          </p:sp>
        </p:grpSp>
      </p:grpSp>
    </p:spTree>
    <p:extLst>
      <p:ext uri="{BB962C8B-B14F-4D97-AF65-F5344CB8AC3E}">
        <p14:creationId xmlns:p14="http://schemas.microsoft.com/office/powerpoint/2010/main" val="22982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3" name="TextBox 42"/>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grpSp>
        <p:nvGrpSpPr>
          <p:cNvPr id="50" name="Group 49"/>
          <p:cNvGrpSpPr/>
          <p:nvPr/>
        </p:nvGrpSpPr>
        <p:grpSpPr>
          <a:xfrm>
            <a:off x="467544" y="2414658"/>
            <a:ext cx="3961802" cy="1302374"/>
            <a:chOff x="467544" y="2414658"/>
            <a:chExt cx="3961802" cy="1302374"/>
          </a:xfrm>
        </p:grpSpPr>
        <mc:AlternateContent xmlns:mc="http://schemas.openxmlformats.org/markup-compatibility/2006" xmlns:a14="http://schemas.microsoft.com/office/drawing/2010/main">
          <mc:Choice Requires="a14">
            <p:sp>
              <p:nvSpPr>
                <p:cNvPr id="46" name="TextBox 45"/>
                <p:cNvSpPr txBox="1"/>
                <p:nvPr/>
              </p:nvSpPr>
              <p:spPr>
                <a:xfrm>
                  <a:off x="1259632" y="3193812"/>
                  <a:ext cx="3169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a:rPr>
                                  <m:t>𝑧</m:t>
                                </m:r>
                              </m:e>
                            </m:acc>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𝑐</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259632" y="3193812"/>
                  <a:ext cx="3169714" cy="523220"/>
                </a:xfrm>
                <a:prstGeom prst="rect">
                  <a:avLst/>
                </a:prstGeom>
                <a:blipFill rotWithShape="1">
                  <a:blip r:embed="rId2"/>
                  <a:stretch>
                    <a:fillRect/>
                  </a:stretch>
                </a:blipFill>
              </p:spPr>
              <p:txBody>
                <a:bodyPr/>
                <a:lstStyle/>
                <a:p>
                  <a:r>
                    <a:rPr lang="en-GB">
                      <a:noFill/>
                    </a:rPr>
                    <a:t> </a:t>
                  </a:r>
                </a:p>
              </p:txBody>
            </p:sp>
          </mc:Fallback>
        </mc:AlternateContent>
        <p:sp>
          <p:nvSpPr>
            <p:cNvPr id="47" name="TextBox 46"/>
            <p:cNvSpPr txBox="1"/>
            <p:nvPr/>
          </p:nvSpPr>
          <p:spPr>
            <a:xfrm>
              <a:off x="467544" y="2414658"/>
              <a:ext cx="3096344" cy="369332"/>
            </a:xfrm>
            <a:prstGeom prst="rect">
              <a:avLst/>
            </a:prstGeom>
            <a:noFill/>
          </p:spPr>
          <p:txBody>
            <a:bodyPr wrap="square" rtlCol="0">
              <a:spAutoFit/>
            </a:bodyPr>
            <a:lstStyle/>
            <a:p>
              <a:r>
                <a:rPr lang="en-GB" dirty="0" smtClean="0"/>
                <a:t>Change of activity in V1:</a:t>
              </a:r>
              <a:endParaRPr lang="en-GB" dirty="0"/>
            </a:p>
          </p:txBody>
        </p:sp>
      </p:grpSp>
      <p:grpSp>
        <p:nvGrpSpPr>
          <p:cNvPr id="51" name="Group 50"/>
          <p:cNvGrpSpPr/>
          <p:nvPr/>
        </p:nvGrpSpPr>
        <p:grpSpPr>
          <a:xfrm>
            <a:off x="467544" y="3995772"/>
            <a:ext cx="3996491" cy="1089412"/>
            <a:chOff x="467544" y="3995772"/>
            <a:chExt cx="3996491" cy="1089412"/>
          </a:xfrm>
        </p:grpSpPr>
        <mc:AlternateContent xmlns:mc="http://schemas.openxmlformats.org/markup-compatibility/2006" xmlns:a14="http://schemas.microsoft.com/office/drawing/2010/main">
          <mc:Choice Requires="a14">
            <p:sp>
              <p:nvSpPr>
                <p:cNvPr id="48" name="TextBox 47"/>
                <p:cNvSpPr txBox="1"/>
                <p:nvPr/>
              </p:nvSpPr>
              <p:spPr>
                <a:xfrm>
                  <a:off x="1259632" y="4561964"/>
                  <a:ext cx="320440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a:rPr>
                                  <m:t>𝑧</m:t>
                                </m:r>
                              </m:e>
                            </m:acc>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oMath>
                    </m:oMathPara>
                  </a14:m>
                  <a:endParaRPr lang="en-GB" sz="2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259632" y="4561964"/>
                  <a:ext cx="3204403" cy="523220"/>
                </a:xfrm>
                <a:prstGeom prst="rect">
                  <a:avLst/>
                </a:prstGeom>
                <a:blipFill rotWithShape="1">
                  <a:blip r:embed="rId3"/>
                  <a:stretch>
                    <a:fillRect/>
                  </a:stretch>
                </a:blipFill>
              </p:spPr>
              <p:txBody>
                <a:bodyPr/>
                <a:lstStyle/>
                <a:p>
                  <a:r>
                    <a:rPr lang="en-GB">
                      <a:noFill/>
                    </a:rPr>
                    <a:t> </a:t>
                  </a:r>
                </a:p>
              </p:txBody>
            </p:sp>
          </mc:Fallback>
        </mc:AlternateContent>
        <p:sp>
          <p:nvSpPr>
            <p:cNvPr id="49" name="TextBox 48"/>
            <p:cNvSpPr txBox="1"/>
            <p:nvPr/>
          </p:nvSpPr>
          <p:spPr>
            <a:xfrm>
              <a:off x="467544" y="3995772"/>
              <a:ext cx="3096344" cy="369332"/>
            </a:xfrm>
            <a:prstGeom prst="rect">
              <a:avLst/>
            </a:prstGeom>
            <a:noFill/>
          </p:spPr>
          <p:txBody>
            <a:bodyPr wrap="square" rtlCol="0">
              <a:spAutoFit/>
            </a:bodyPr>
            <a:lstStyle/>
            <a:p>
              <a:r>
                <a:rPr lang="en-GB" dirty="0" smtClean="0"/>
                <a:t>Change of activity in V5:</a:t>
              </a:r>
              <a:endParaRPr lang="en-GB" dirty="0"/>
            </a:p>
          </p:txBody>
        </p:sp>
      </p:grpSp>
      <p:grpSp>
        <p:nvGrpSpPr>
          <p:cNvPr id="4" name="Group 3"/>
          <p:cNvGrpSpPr/>
          <p:nvPr/>
        </p:nvGrpSpPr>
        <p:grpSpPr>
          <a:xfrm>
            <a:off x="2077519" y="5211347"/>
            <a:ext cx="2553852" cy="873388"/>
            <a:chOff x="2077519" y="5211347"/>
            <a:chExt cx="2553852" cy="873388"/>
          </a:xfrm>
        </p:grpSpPr>
        <p:cxnSp>
          <p:nvCxnSpPr>
            <p:cNvPr id="36" name="Straight Arrow Connector 35"/>
            <p:cNvCxnSpPr/>
            <p:nvPr/>
          </p:nvCxnSpPr>
          <p:spPr>
            <a:xfrm flipV="1">
              <a:off x="2704325" y="5211347"/>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077519" y="5715403"/>
              <a:ext cx="1261884" cy="369332"/>
            </a:xfrm>
            <a:prstGeom prst="rect">
              <a:avLst/>
            </a:prstGeom>
            <a:noFill/>
          </p:spPr>
          <p:txBody>
            <a:bodyPr wrap="none" rtlCol="0">
              <a:spAutoFit/>
            </a:bodyPr>
            <a:lstStyle/>
            <a:p>
              <a:r>
                <a:rPr lang="en-GB" dirty="0" smtClean="0">
                  <a:solidFill>
                    <a:schemeClr val="accent6">
                      <a:lumMod val="75000"/>
                    </a:schemeClr>
                  </a:solidFill>
                </a:rPr>
                <a:t>Self decay</a:t>
              </a:r>
              <a:endParaRPr lang="en-GB" dirty="0">
                <a:solidFill>
                  <a:schemeClr val="accent6">
                    <a:lumMod val="75000"/>
                  </a:schemeClr>
                </a:solidFill>
              </a:endParaRPr>
            </a:p>
          </p:txBody>
        </p:sp>
        <p:cxnSp>
          <p:nvCxnSpPr>
            <p:cNvPr id="40" name="Straight Arrow Connector 39"/>
            <p:cNvCxnSpPr/>
            <p:nvPr/>
          </p:nvCxnSpPr>
          <p:spPr>
            <a:xfrm flipV="1">
              <a:off x="4106737" y="5211347"/>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600320" y="5715403"/>
              <a:ext cx="1031051" cy="369332"/>
            </a:xfrm>
            <a:prstGeom prst="rect">
              <a:avLst/>
            </a:prstGeom>
            <a:noFill/>
          </p:spPr>
          <p:txBody>
            <a:bodyPr wrap="none" rtlCol="0">
              <a:spAutoFit/>
            </a:bodyPr>
            <a:lstStyle/>
            <a:p>
              <a:r>
                <a:rPr lang="en-GB" dirty="0" smtClean="0">
                  <a:solidFill>
                    <a:schemeClr val="accent6">
                      <a:lumMod val="75000"/>
                    </a:schemeClr>
                  </a:solidFill>
                </a:rPr>
                <a:t>V1 input</a:t>
              </a:r>
              <a:endParaRPr lang="en-GB" dirty="0">
                <a:solidFill>
                  <a:schemeClr val="accent6">
                    <a:lumMod val="75000"/>
                  </a:schemeClr>
                </a:solidFill>
              </a:endParaRPr>
            </a:p>
          </p:txBody>
        </p:sp>
      </p:grpSp>
    </p:spTree>
    <p:extLst>
      <p:ext uri="{BB962C8B-B14F-4D97-AF65-F5344CB8AC3E}">
        <p14:creationId xmlns:p14="http://schemas.microsoft.com/office/powerpoint/2010/main" val="327614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mc:AlternateContent xmlns:mc="http://schemas.openxmlformats.org/markup-compatibility/2006" xmlns:a14="http://schemas.microsoft.com/office/drawing/2010/main">
        <mc:Choice Requires="a14">
          <p:sp>
            <p:nvSpPr>
              <p:cNvPr id="46" name="TextBox 45"/>
              <p:cNvSpPr txBox="1"/>
              <p:nvPr/>
            </p:nvSpPr>
            <p:spPr>
              <a:xfrm>
                <a:off x="927989" y="5072051"/>
                <a:ext cx="267201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0" i="1" smtClean="0">
                              <a:latin typeface="Cambria Math" panose="02040503050406030204" pitchFamily="18" charset="0"/>
                            </a:rPr>
                          </m:ctrlPr>
                        </m:accPr>
                        <m:e>
                          <m:r>
                            <a:rPr lang="en-GB" sz="3200" b="0" i="1" smtClean="0">
                              <a:latin typeface="Cambria Math"/>
                            </a:rPr>
                            <m:t>𝑧</m:t>
                          </m:r>
                        </m:e>
                      </m:acc>
                      <m:r>
                        <a:rPr lang="en-GB" sz="3200" b="0" i="1" smtClean="0">
                          <a:latin typeface="Cambria Math"/>
                        </a:rPr>
                        <m:t>=</m:t>
                      </m:r>
                      <m:r>
                        <a:rPr lang="en-GB" sz="3200" b="0" i="1" smtClean="0">
                          <a:latin typeface="Cambria Math"/>
                        </a:rPr>
                        <m:t>𝐴𝑧</m:t>
                      </m:r>
                      <m:r>
                        <a:rPr lang="en-GB" sz="3200" b="0" i="1" smtClean="0">
                          <a:latin typeface="Cambria Math"/>
                        </a:rPr>
                        <m:t>+</m:t>
                      </m:r>
                      <m:r>
                        <a:rPr lang="en-GB" sz="3200" b="0" i="1" smtClean="0">
                          <a:latin typeface="Cambria Math"/>
                        </a:rPr>
                        <m:t>𝐶</m:t>
                      </m:r>
                      <m:sSub>
                        <m:sSubPr>
                          <m:ctrlPr>
                            <a:rPr lang="en-GB" sz="3200" b="0" i="1" smtClean="0">
                              <a:latin typeface="Cambria Math" panose="02040503050406030204" pitchFamily="18" charset="0"/>
                            </a:rPr>
                          </m:ctrlPr>
                        </m:sSubPr>
                        <m:e>
                          <m:r>
                            <a:rPr lang="en-GB" sz="3200" b="0" i="1" smtClean="0">
                              <a:latin typeface="Cambria Math"/>
                            </a:rPr>
                            <m:t>𝑢</m:t>
                          </m:r>
                        </m:e>
                        <m:sub>
                          <m:r>
                            <a:rPr lang="en-GB" sz="3200" b="0" i="1" smtClean="0">
                              <a:latin typeface="Cambria Math"/>
                            </a:rPr>
                            <m:t>1</m:t>
                          </m:r>
                        </m:sub>
                      </m:sSub>
                    </m:oMath>
                  </m:oMathPara>
                </a14:m>
                <a:endParaRPr lang="en-GB" sz="3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927989" y="5072051"/>
                <a:ext cx="2672014" cy="584775"/>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43121" y="2285166"/>
                <a:ext cx="5261825" cy="893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i="1" smtClean="0">
                              <a:latin typeface="Cambria Math" panose="02040503050406030204" pitchFamily="18" charset="0"/>
                            </a:rPr>
                          </m:ctrlPr>
                        </m:dPr>
                        <m:e>
                          <m:m>
                            <m:mPr>
                              <m:mcs>
                                <m:mc>
                                  <m:mcPr>
                                    <m:count m:val="1"/>
                                    <m:mcJc m:val="center"/>
                                  </m:mcPr>
                                </m:mc>
                              </m:mcs>
                              <m:ctrlPr>
                                <a:rPr lang="en-GB" sz="2800" i="1" smtClean="0">
                                  <a:latin typeface="Cambria Math" panose="02040503050406030204" pitchFamily="18" charset="0"/>
                                </a:rPr>
                              </m:ctrlPr>
                            </m:mPr>
                            <m:mr>
                              <m:e>
                                <m:acc>
                                  <m:accPr>
                                    <m:chr m:val="̇"/>
                                    <m:ctrlPr>
                                      <a:rPr lang="en-GB" sz="280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e>
                                </m:acc>
                              </m:e>
                            </m:mr>
                            <m:mr>
                              <m:e>
                                <m:acc>
                                  <m:accPr>
                                    <m:chr m:val="̇"/>
                                    <m:ctrlPr>
                                      <a:rPr lang="en-GB" sz="280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acc>
                              </m:e>
                            </m:mr>
                          </m:m>
                        </m:e>
                      </m:d>
                      <m:r>
                        <a:rPr lang="en-GB" sz="2800" b="0" i="1" smtClean="0">
                          <a:latin typeface="Cambria Math"/>
                        </a:rPr>
                        <m:t>=</m:t>
                      </m:r>
                      <m:d>
                        <m:dPr>
                          <m:begChr m:val="["/>
                          <m:endChr m:val="]"/>
                          <m:ctrlPr>
                            <a:rPr lang="en-GB" sz="2800" b="0" i="1" smtClean="0">
                              <a:latin typeface="Cambria Math" panose="02040503050406030204" pitchFamily="18" charset="0"/>
                            </a:rPr>
                          </m:ctrlPr>
                        </m:dPr>
                        <m:e>
                          <m:m>
                            <m:mPr>
                              <m:mcs>
                                <m:mc>
                                  <m:mcPr>
                                    <m:count m:val="2"/>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𝑎</m:t>
                                    </m:r>
                                  </m:e>
                                  <m:sub>
                                    <m:r>
                                      <m:rPr>
                                        <m:brk m:alnAt="7"/>
                                      </m:rPr>
                                      <a:rPr lang="en-GB" sz="2800" b="0" i="1" smtClean="0">
                                        <a:latin typeface="Cambria Math"/>
                                      </a:rPr>
                                      <m:t>1</m:t>
                                    </m:r>
                                    <m:r>
                                      <a:rPr lang="en-GB" sz="2800" b="0" i="1" smtClean="0">
                                        <a:latin typeface="Cambria Math"/>
                                      </a:rPr>
                                      <m:t>1</m:t>
                                    </m:r>
                                  </m:sub>
                                </m:sSub>
                              </m:e>
                              <m:e>
                                <m:r>
                                  <a:rPr lang="en-GB" sz="2800" b="0" i="1" smtClean="0">
                                    <a:latin typeface="Cambria Math"/>
                                  </a:rPr>
                                  <m:t>0</m:t>
                                </m:r>
                              </m:e>
                            </m:mr>
                            <m:mr>
                              <m:e>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e>
                              <m:e>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e>
                            </m:mr>
                          </m:m>
                        </m:e>
                      </m:d>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𝑧</m:t>
                                    </m:r>
                                  </m:e>
                                  <m:sub>
                                    <m:r>
                                      <m:rPr>
                                        <m:brk m:alnAt="7"/>
                                      </m:rPr>
                                      <a:rPr lang="en-GB" sz="2800" b="0" i="1" smtClean="0">
                                        <a:latin typeface="Cambria Math"/>
                                      </a:rPr>
                                      <m:t>1</m:t>
                                    </m:r>
                                  </m:sub>
                                </m:sSub>
                              </m:e>
                            </m:mr>
                            <m:m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mr>
                          </m:m>
                        </m:e>
                      </m:d>
                      <m:r>
                        <a:rPr lang="en-GB" sz="2800" b="0" i="1" smtClean="0">
                          <a:latin typeface="Cambria Math"/>
                        </a:rPr>
                        <m:t>+</m:t>
                      </m:r>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𝑐</m:t>
                                    </m:r>
                                  </m:e>
                                  <m:sub>
                                    <m:r>
                                      <m:rPr>
                                        <m:brk m:alnAt="7"/>
                                      </m:rPr>
                                      <a:rPr lang="en-GB" sz="2800" b="0" i="1" smtClean="0">
                                        <a:latin typeface="Cambria Math"/>
                                      </a:rPr>
                                      <m:t>1</m:t>
                                    </m:r>
                                    <m:r>
                                      <a:rPr lang="en-GB" sz="2800" b="0" i="1" smtClean="0">
                                        <a:latin typeface="Cambria Math"/>
                                      </a:rPr>
                                      <m:t>1</m:t>
                                    </m:r>
                                  </m:sub>
                                </m:sSub>
                              </m:e>
                            </m:mr>
                            <m:mr>
                              <m:e>
                                <m:r>
                                  <a:rPr lang="en-GB" sz="2800" b="0" i="1" smtClean="0">
                                    <a:latin typeface="Cambria Math"/>
                                  </a:rPr>
                                  <m:t>0</m:t>
                                </m:r>
                              </m:e>
                            </m:mr>
                          </m:m>
                        </m:e>
                      </m:d>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43121" y="2285166"/>
                <a:ext cx="5261825" cy="893771"/>
              </a:xfrm>
              <a:prstGeom prst="rect">
                <a:avLst/>
              </a:prstGeom>
              <a:blipFill rotWithShape="1">
                <a:blip r:embed="rId3"/>
                <a:stretch>
                  <a:fillRect/>
                </a:stretch>
              </a:blipFill>
            </p:spPr>
            <p:txBody>
              <a:bodyPr/>
              <a:lstStyle/>
              <a:p>
                <a:r>
                  <a:rPr lang="en-GB">
                    <a:noFill/>
                  </a:rPr>
                  <a:t> </a:t>
                </a:r>
              </a:p>
            </p:txBody>
          </p:sp>
        </mc:Fallback>
      </mc:AlternateContent>
      <p:cxnSp>
        <p:nvCxnSpPr>
          <p:cNvPr id="25" name="Straight Arrow Connector 24"/>
          <p:cNvCxnSpPr/>
          <p:nvPr/>
        </p:nvCxnSpPr>
        <p:spPr>
          <a:xfrm flipV="1">
            <a:off x="2267744" y="3285533"/>
            <a:ext cx="0" cy="57551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5536" y="3861048"/>
            <a:ext cx="3736920" cy="646331"/>
          </a:xfrm>
          <a:prstGeom prst="rect">
            <a:avLst/>
          </a:prstGeom>
          <a:noFill/>
        </p:spPr>
        <p:txBody>
          <a:bodyPr wrap="none" rtlCol="0">
            <a:spAutoFit/>
          </a:bodyPr>
          <a:lstStyle/>
          <a:p>
            <a:pPr algn="ctr"/>
            <a:r>
              <a:rPr lang="en-GB" i="1" dirty="0" smtClean="0">
                <a:solidFill>
                  <a:srgbClr val="C00000"/>
                </a:solidFill>
              </a:rPr>
              <a:t>Columns are outgoing connections</a:t>
            </a:r>
          </a:p>
          <a:p>
            <a:pPr algn="ctr"/>
            <a:r>
              <a:rPr lang="en-GB" i="1" dirty="0" smtClean="0">
                <a:solidFill>
                  <a:srgbClr val="C00000"/>
                </a:solidFill>
              </a:rPr>
              <a:t>Rows are incoming connections</a:t>
            </a:r>
          </a:p>
        </p:txBody>
      </p:sp>
      <p:sp>
        <p:nvSpPr>
          <p:cNvPr id="45" name="TextBox 44"/>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50" name="TextBox 49"/>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Tree>
    <p:extLst>
      <p:ext uri="{BB962C8B-B14F-4D97-AF65-F5344CB8AC3E}">
        <p14:creationId xmlns:p14="http://schemas.microsoft.com/office/powerpoint/2010/main" val="7808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grpSp>
        <p:nvGrpSpPr>
          <p:cNvPr id="5" name="Group 4"/>
          <p:cNvGrpSpPr/>
          <p:nvPr/>
        </p:nvGrpSpPr>
        <p:grpSpPr>
          <a:xfrm>
            <a:off x="539552" y="3132960"/>
            <a:ext cx="4201963" cy="3032344"/>
            <a:chOff x="1954213" y="1539875"/>
            <a:chExt cx="5235575" cy="3778250"/>
          </a:xfrm>
        </p:grpSpPr>
        <p:pic>
          <p:nvPicPr>
            <p:cNvPr id="40" name="Picture 39" descr="NeuroDynamicsUni_Nob"/>
            <p:cNvPicPr>
              <a:picLocks noChangeAspect="1" noChangeArrowheads="1"/>
            </p:cNvPicPr>
            <p:nvPr/>
          </p:nvPicPr>
          <p:blipFill>
            <a:blip r:embed="rId2" cstate="print"/>
            <a:srcRect/>
            <a:stretch>
              <a:fillRect/>
            </a:stretch>
          </p:blipFill>
          <p:spPr bwMode="auto">
            <a:xfrm>
              <a:off x="1954213" y="1539875"/>
              <a:ext cx="5235575" cy="3778250"/>
            </a:xfrm>
            <a:prstGeom prst="rect">
              <a:avLst/>
            </a:prstGeom>
            <a:noFill/>
            <a:ln w="9525">
              <a:noFill/>
              <a:miter lim="800000"/>
              <a:headEnd/>
              <a:tailEnd/>
            </a:ln>
          </p:spPr>
        </p:pic>
        <p:sp>
          <p:nvSpPr>
            <p:cNvPr id="45" name="Text Box 6"/>
            <p:cNvSpPr txBox="1">
              <a:spLocks noChangeArrowheads="1"/>
            </p:cNvSpPr>
            <p:nvPr/>
          </p:nvSpPr>
          <p:spPr bwMode="auto">
            <a:xfrm>
              <a:off x="2103438" y="1755775"/>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1</a:t>
              </a:r>
              <a:endParaRPr lang="en-US" sz="2400" b="0" i="1">
                <a:solidFill>
                  <a:srgbClr val="000000"/>
                </a:solidFill>
                <a:latin typeface="Times New Roman" pitchFamily="18" charset="0"/>
              </a:endParaRPr>
            </a:p>
          </p:txBody>
        </p:sp>
        <p:sp>
          <p:nvSpPr>
            <p:cNvPr id="47" name="Text Box 7"/>
            <p:cNvSpPr txBox="1">
              <a:spLocks noChangeArrowheads="1"/>
            </p:cNvSpPr>
            <p:nvPr/>
          </p:nvSpPr>
          <p:spPr bwMode="auto">
            <a:xfrm>
              <a:off x="2178051" y="34163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1</a:t>
              </a:r>
              <a:endParaRPr lang="en-US" sz="2400" b="0">
                <a:latin typeface="Times New Roman" pitchFamily="18" charset="0"/>
              </a:endParaRPr>
            </a:p>
          </p:txBody>
        </p:sp>
        <p:sp>
          <p:nvSpPr>
            <p:cNvPr id="48" name="Text Box 8"/>
            <p:cNvSpPr txBox="1">
              <a:spLocks noChangeArrowheads="1"/>
            </p:cNvSpPr>
            <p:nvPr/>
          </p:nvSpPr>
          <p:spPr bwMode="auto">
            <a:xfrm>
              <a:off x="2178051" y="42799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sp>
          <p:nvSpPr>
            <p:cNvPr id="49" name="Rectangle 48"/>
            <p:cNvSpPr>
              <a:spLocks noChangeArrowheads="1"/>
            </p:cNvSpPr>
            <p:nvPr/>
          </p:nvSpPr>
          <p:spPr bwMode="auto">
            <a:xfrm>
              <a:off x="2103438" y="2547938"/>
              <a:ext cx="4784725" cy="865188"/>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mc:AlternateContent xmlns:mc="http://schemas.openxmlformats.org/markup-compatibility/2006" xmlns:a14="http://schemas.microsoft.com/office/drawing/2010/main">
        <mc:Choice Requires="a14">
          <p:sp>
            <p:nvSpPr>
              <p:cNvPr id="50" name="TextBox 49"/>
              <p:cNvSpPr txBox="1"/>
              <p:nvPr/>
            </p:nvSpPr>
            <p:spPr>
              <a:xfrm>
                <a:off x="611560" y="2060848"/>
                <a:ext cx="267201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0" i="1" smtClean="0">
                              <a:latin typeface="Cambria Math" panose="02040503050406030204" pitchFamily="18" charset="0"/>
                            </a:rPr>
                          </m:ctrlPr>
                        </m:accPr>
                        <m:e>
                          <m:r>
                            <a:rPr lang="en-GB" sz="3200" b="0" i="1" smtClean="0">
                              <a:latin typeface="Cambria Math"/>
                            </a:rPr>
                            <m:t>𝑧</m:t>
                          </m:r>
                        </m:e>
                      </m:acc>
                      <m:r>
                        <a:rPr lang="en-GB" sz="3200" b="0" i="1" smtClean="0">
                          <a:latin typeface="Cambria Math"/>
                        </a:rPr>
                        <m:t>=</m:t>
                      </m:r>
                      <m:r>
                        <a:rPr lang="en-GB" sz="3200" b="0" i="1" smtClean="0">
                          <a:latin typeface="Cambria Math"/>
                        </a:rPr>
                        <m:t>𝐴𝑧</m:t>
                      </m:r>
                      <m:r>
                        <a:rPr lang="en-GB" sz="3200" b="0" i="1" smtClean="0">
                          <a:latin typeface="Cambria Math"/>
                        </a:rPr>
                        <m:t>+</m:t>
                      </m:r>
                      <m:r>
                        <a:rPr lang="en-GB" sz="3200" b="0" i="1" smtClean="0">
                          <a:latin typeface="Cambria Math"/>
                        </a:rPr>
                        <m:t>𝐶</m:t>
                      </m:r>
                      <m:sSub>
                        <m:sSubPr>
                          <m:ctrlPr>
                            <a:rPr lang="en-GB" sz="3200" b="0" i="1" smtClean="0">
                              <a:latin typeface="Cambria Math" panose="02040503050406030204" pitchFamily="18" charset="0"/>
                            </a:rPr>
                          </m:ctrlPr>
                        </m:sSubPr>
                        <m:e>
                          <m:r>
                            <a:rPr lang="en-GB" sz="3200" b="0" i="1" smtClean="0">
                              <a:latin typeface="Cambria Math"/>
                            </a:rPr>
                            <m:t>𝑢</m:t>
                          </m:r>
                        </m:e>
                        <m:sub>
                          <m:r>
                            <a:rPr lang="en-GB" sz="3200" b="0" i="1" smtClean="0">
                              <a:latin typeface="Cambria Math"/>
                            </a:rPr>
                            <m:t>1</m:t>
                          </m:r>
                        </m:sub>
                      </m:sSub>
                    </m:oMath>
                  </m:oMathPara>
                </a14:m>
                <a:endParaRPr lang="en-GB" sz="3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11560" y="2060848"/>
                <a:ext cx="2672014" cy="584775"/>
              </a:xfrm>
              <a:prstGeom prst="rect">
                <a:avLst/>
              </a:prstGeom>
              <a:blipFill rotWithShape="1">
                <a:blip r:embed="rId3"/>
                <a:stretch>
                  <a:fillRect/>
                </a:stretch>
              </a:blipFill>
            </p:spPr>
            <p:txBody>
              <a:bodyPr/>
              <a:lstStyle/>
              <a:p>
                <a:r>
                  <a:rPr lang="en-GB">
                    <a:noFill/>
                  </a:rPr>
                  <a:t> </a:t>
                </a:r>
              </a:p>
            </p:txBody>
          </p:sp>
        </mc:Fallback>
      </mc:AlternateContent>
      <p:sp>
        <p:nvSpPr>
          <p:cNvPr id="51" name="TextBox 50"/>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54" name="TextBox 53"/>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Tree>
    <p:extLst>
      <p:ext uri="{BB962C8B-B14F-4D97-AF65-F5344CB8AC3E}">
        <p14:creationId xmlns:p14="http://schemas.microsoft.com/office/powerpoint/2010/main" val="22143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sp>
        <p:nvSpPr>
          <p:cNvPr id="51" name="TextBox 50"/>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cxnSp>
        <p:nvCxnSpPr>
          <p:cNvPr id="6" name="Straight Arrow Connector 5"/>
          <p:cNvCxnSpPr/>
          <p:nvPr/>
        </p:nvCxnSpPr>
        <p:spPr>
          <a:xfrm>
            <a:off x="5712918" y="3839903"/>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grpSp>
        <p:nvGrpSpPr>
          <p:cNvPr id="5" name="Group 4"/>
          <p:cNvGrpSpPr/>
          <p:nvPr/>
        </p:nvGrpSpPr>
        <p:grpSpPr>
          <a:xfrm>
            <a:off x="200520" y="2324352"/>
            <a:ext cx="5235575" cy="1791611"/>
            <a:chOff x="200520" y="2324352"/>
            <a:chExt cx="5235575" cy="1791611"/>
          </a:xfrm>
        </p:grpSpPr>
        <p:pic>
          <p:nvPicPr>
            <p:cNvPr id="85" name="Picture 84" descr="NeuroDynamicsUni_augment"/>
            <p:cNvPicPr>
              <a:picLocks noChangeAspect="1" noChangeArrowheads="1"/>
            </p:cNvPicPr>
            <p:nvPr/>
          </p:nvPicPr>
          <p:blipFill rotWithShape="1">
            <a:blip r:embed="rId2" cstate="print"/>
            <a:srcRect b="52581"/>
            <a:stretch/>
          </p:blipFill>
          <p:spPr bwMode="auto">
            <a:xfrm>
              <a:off x="200520" y="2324352"/>
              <a:ext cx="5235575" cy="1791611"/>
            </a:xfrm>
            <a:prstGeom prst="rect">
              <a:avLst/>
            </a:prstGeom>
            <a:noFill/>
            <a:ln w="9525">
              <a:noFill/>
              <a:miter lim="800000"/>
              <a:headEnd/>
              <a:tailEnd/>
            </a:ln>
          </p:spPr>
        </p:pic>
        <p:sp>
          <p:nvSpPr>
            <p:cNvPr id="71" name="Text Box 6"/>
            <p:cNvSpPr txBox="1">
              <a:spLocks noChangeArrowheads="1"/>
            </p:cNvSpPr>
            <p:nvPr/>
          </p:nvSpPr>
          <p:spPr bwMode="auto">
            <a:xfrm>
              <a:off x="349746" y="3607271"/>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2</a:t>
              </a:r>
              <a:endParaRPr lang="en-US" sz="2400" b="0" i="1">
                <a:solidFill>
                  <a:srgbClr val="000000"/>
                </a:solidFill>
                <a:latin typeface="Times New Roman" pitchFamily="18" charset="0"/>
              </a:endParaRPr>
            </a:p>
          </p:txBody>
        </p:sp>
        <p:sp>
          <p:nvSpPr>
            <p:cNvPr id="72" name="Text Box 7"/>
            <p:cNvSpPr txBox="1">
              <a:spLocks noChangeArrowheads="1"/>
            </p:cNvSpPr>
            <p:nvPr/>
          </p:nvSpPr>
          <p:spPr bwMode="auto">
            <a:xfrm>
              <a:off x="349746" y="2862734"/>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dirty="0">
                  <a:solidFill>
                    <a:srgbClr val="000000"/>
                  </a:solidFill>
                  <a:latin typeface="Times New Roman" pitchFamily="18" charset="0"/>
                </a:rPr>
                <a:t>u</a:t>
              </a:r>
              <a:r>
                <a:rPr lang="en-GB" sz="2400" b="0" i="1" baseline="-25000" dirty="0">
                  <a:solidFill>
                    <a:srgbClr val="000000"/>
                  </a:solidFill>
                  <a:latin typeface="Times New Roman" pitchFamily="18" charset="0"/>
                </a:rPr>
                <a:t>1</a:t>
              </a:r>
              <a:endParaRPr lang="en-US" sz="2400" b="0" i="1" dirty="0">
                <a:solidFill>
                  <a:srgbClr val="000000"/>
                </a:solidFill>
                <a:latin typeface="Times New Roman" pitchFamily="18" charset="0"/>
              </a:endParaRPr>
            </a:p>
          </p:txBody>
        </p:sp>
      </p:grpSp>
      <p:grpSp>
        <p:nvGrpSpPr>
          <p:cNvPr id="7" name="Group 6"/>
          <p:cNvGrpSpPr/>
          <p:nvPr/>
        </p:nvGrpSpPr>
        <p:grpSpPr>
          <a:xfrm>
            <a:off x="200521" y="4096028"/>
            <a:ext cx="5235575" cy="884431"/>
            <a:chOff x="200521" y="4096028"/>
            <a:chExt cx="5235575" cy="884431"/>
          </a:xfrm>
        </p:grpSpPr>
        <p:pic>
          <p:nvPicPr>
            <p:cNvPr id="86" name="Picture 85" descr="NeuroDynamicsUni_augment"/>
            <p:cNvPicPr>
              <a:picLocks noChangeAspect="1" noChangeArrowheads="1"/>
            </p:cNvPicPr>
            <p:nvPr/>
          </p:nvPicPr>
          <p:blipFill rotWithShape="1">
            <a:blip r:embed="rId2" cstate="print"/>
            <a:srcRect t="47419" b="29966"/>
            <a:stretch/>
          </p:blipFill>
          <p:spPr bwMode="auto">
            <a:xfrm>
              <a:off x="200521" y="4096028"/>
              <a:ext cx="5235575" cy="854462"/>
            </a:xfrm>
            <a:prstGeom prst="rect">
              <a:avLst/>
            </a:prstGeom>
            <a:noFill/>
            <a:ln w="9525">
              <a:noFill/>
              <a:miter lim="800000"/>
              <a:headEnd/>
              <a:tailEnd/>
            </a:ln>
          </p:spPr>
        </p:pic>
        <p:sp>
          <p:nvSpPr>
            <p:cNvPr id="73" name="Text Box 8"/>
            <p:cNvSpPr txBox="1">
              <a:spLocks noChangeArrowheads="1"/>
            </p:cNvSpPr>
            <p:nvPr/>
          </p:nvSpPr>
          <p:spPr bwMode="auto">
            <a:xfrm>
              <a:off x="424359" y="4523259"/>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dirty="0">
                  <a:solidFill>
                    <a:srgbClr val="000000"/>
                  </a:solidFill>
                  <a:latin typeface="Times New Roman" pitchFamily="18" charset="0"/>
                </a:rPr>
                <a:t>z</a:t>
              </a:r>
              <a:r>
                <a:rPr lang="en-GB" sz="2400" b="0" i="1" baseline="-25000" dirty="0">
                  <a:solidFill>
                    <a:srgbClr val="000000"/>
                  </a:solidFill>
                  <a:latin typeface="Times New Roman" pitchFamily="18" charset="0"/>
                </a:rPr>
                <a:t>1</a:t>
              </a:r>
              <a:endParaRPr lang="en-US" sz="2400" b="0" dirty="0">
                <a:latin typeface="Times New Roman" pitchFamily="18" charset="0"/>
              </a:endParaRPr>
            </a:p>
          </p:txBody>
        </p:sp>
      </p:grpSp>
      <p:grpSp>
        <p:nvGrpSpPr>
          <p:cNvPr id="10" name="Group 9"/>
          <p:cNvGrpSpPr/>
          <p:nvPr/>
        </p:nvGrpSpPr>
        <p:grpSpPr>
          <a:xfrm>
            <a:off x="200519" y="5042566"/>
            <a:ext cx="5235575" cy="1050535"/>
            <a:chOff x="200519" y="5042566"/>
            <a:chExt cx="5235575" cy="1050535"/>
          </a:xfrm>
        </p:grpSpPr>
        <p:pic>
          <p:nvPicPr>
            <p:cNvPr id="88" name="Picture 87" descr="NeuroDynamicsUni_augment"/>
            <p:cNvPicPr>
              <a:picLocks noChangeAspect="1" noChangeArrowheads="1"/>
            </p:cNvPicPr>
            <p:nvPr/>
          </p:nvPicPr>
          <p:blipFill rotWithShape="1">
            <a:blip r:embed="rId2" cstate="print"/>
            <a:srcRect t="72195"/>
            <a:stretch/>
          </p:blipFill>
          <p:spPr bwMode="auto">
            <a:xfrm>
              <a:off x="200519" y="5042566"/>
              <a:ext cx="5235575" cy="1050535"/>
            </a:xfrm>
            <a:prstGeom prst="rect">
              <a:avLst/>
            </a:prstGeom>
            <a:noFill/>
            <a:ln w="9525">
              <a:noFill/>
              <a:miter lim="800000"/>
              <a:headEnd/>
              <a:tailEnd/>
            </a:ln>
          </p:spPr>
        </p:pic>
        <p:sp>
          <p:nvSpPr>
            <p:cNvPr id="74" name="Text Box 9"/>
            <p:cNvSpPr txBox="1">
              <a:spLocks noChangeArrowheads="1"/>
            </p:cNvSpPr>
            <p:nvPr/>
          </p:nvSpPr>
          <p:spPr bwMode="auto">
            <a:xfrm>
              <a:off x="424359" y="5339234"/>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grpSp>
      <p:sp>
        <p:nvSpPr>
          <p:cNvPr id="75" name="TextBox 74"/>
          <p:cNvSpPr txBox="1"/>
          <p:nvPr/>
        </p:nvSpPr>
        <p:spPr>
          <a:xfrm>
            <a:off x="5712918" y="3356992"/>
            <a:ext cx="583814" cy="461665"/>
          </a:xfrm>
          <a:prstGeom prst="rect">
            <a:avLst/>
          </a:prstGeom>
          <a:noFill/>
        </p:spPr>
        <p:txBody>
          <a:bodyPr wrap="none" rtlCol="0">
            <a:spAutoFit/>
          </a:bodyPr>
          <a:lstStyle/>
          <a:p>
            <a:r>
              <a:rPr lang="en-GB" sz="2400" dirty="0" smtClean="0">
                <a:solidFill>
                  <a:srgbClr val="7030A0"/>
                </a:solidFill>
              </a:rPr>
              <a:t>b</a:t>
            </a:r>
            <a:r>
              <a:rPr lang="en-GB" sz="2400" baseline="-25000" dirty="0" smtClean="0">
                <a:solidFill>
                  <a:srgbClr val="7030A0"/>
                </a:solidFill>
              </a:rPr>
              <a:t>21</a:t>
            </a:r>
            <a:endParaRPr lang="en-GB" sz="2400" baseline="-25000" dirty="0">
              <a:solidFill>
                <a:srgbClr val="7030A0"/>
              </a:solidFill>
            </a:endParaRPr>
          </a:p>
        </p:txBody>
      </p:sp>
      <p:sp>
        <p:nvSpPr>
          <p:cNvPr id="43" name="TextBox 42"/>
          <p:cNvSpPr txBox="1"/>
          <p:nvPr/>
        </p:nvSpPr>
        <p:spPr>
          <a:xfrm>
            <a:off x="5220072" y="3831431"/>
            <a:ext cx="1827744" cy="461665"/>
          </a:xfrm>
          <a:prstGeom prst="rect">
            <a:avLst/>
          </a:prstGeom>
          <a:noFill/>
        </p:spPr>
        <p:txBody>
          <a:bodyPr wrap="none" rtlCol="0">
            <a:spAutoFit/>
          </a:bodyPr>
          <a:lstStyle/>
          <a:p>
            <a:r>
              <a:rPr lang="en-GB" sz="2400" dirty="0" smtClean="0"/>
              <a:t>Attention u</a:t>
            </a:r>
            <a:r>
              <a:rPr lang="en-GB" sz="2400" baseline="-25000" dirty="0" smtClean="0"/>
              <a:t>2</a:t>
            </a:r>
            <a:endParaRPr lang="en-GB" sz="2400" baseline="-25000" dirty="0"/>
          </a:p>
        </p:txBody>
      </p:sp>
      <p:sp>
        <p:nvSpPr>
          <p:cNvPr id="4" name="TextBox 3"/>
          <p:cNvSpPr txBox="1"/>
          <p:nvPr/>
        </p:nvSpPr>
        <p:spPr>
          <a:xfrm>
            <a:off x="827584" y="6093101"/>
            <a:ext cx="4032448" cy="646331"/>
          </a:xfrm>
          <a:prstGeom prst="rect">
            <a:avLst/>
          </a:prstGeom>
          <a:noFill/>
        </p:spPr>
        <p:txBody>
          <a:bodyPr wrap="square" rtlCol="0">
            <a:spAutoFit/>
          </a:bodyPr>
          <a:lstStyle/>
          <a:p>
            <a:pPr algn="ctr"/>
            <a:r>
              <a:rPr lang="en-GB" i="1" dirty="0" smtClean="0">
                <a:solidFill>
                  <a:srgbClr val="C00000"/>
                </a:solidFill>
              </a:rPr>
              <a:t>Could model be used to model a main effect and interaction</a:t>
            </a:r>
            <a:endParaRPr lang="en-GB" i="1" dirty="0">
              <a:solidFill>
                <a:srgbClr val="C00000"/>
              </a:solidFill>
            </a:endParaRPr>
          </a:p>
        </p:txBody>
      </p:sp>
    </p:spTree>
    <p:extLst>
      <p:ext uri="{BB962C8B-B14F-4D97-AF65-F5344CB8AC3E}">
        <p14:creationId xmlns:p14="http://schemas.microsoft.com/office/powerpoint/2010/main" val="37061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sp>
        <p:nvSpPr>
          <p:cNvPr id="51" name="TextBox 50"/>
          <p:cNvSpPr txBox="1"/>
          <p:nvPr/>
        </p:nvSpPr>
        <p:spPr>
          <a:xfrm>
            <a:off x="6287296" y="5915241"/>
            <a:ext cx="2425482" cy="461665"/>
          </a:xfrm>
          <a:prstGeom prst="rect">
            <a:avLst/>
          </a:prstGeom>
          <a:noFill/>
        </p:spPr>
        <p:txBody>
          <a:bodyPr wrap="square" rtlCol="0">
            <a:spAutoFit/>
          </a:bodyPr>
          <a:lstStyle/>
          <a:p>
            <a:pPr algn="ctr"/>
            <a:r>
              <a:rPr lang="en-GB" sz="2400" dirty="0" smtClean="0"/>
              <a:t>Driving input u</a:t>
            </a:r>
            <a:r>
              <a:rPr lang="en-GB" sz="2400" baseline="-25000" dirty="0" smtClean="0"/>
              <a:t>1</a:t>
            </a:r>
            <a:endParaRPr lang="en-GB" sz="2400" baseline="-25000" dirty="0"/>
          </a:p>
        </p:txBody>
      </p:sp>
      <p:cxnSp>
        <p:nvCxnSpPr>
          <p:cNvPr id="6" name="Straight Arrow Connector 5"/>
          <p:cNvCxnSpPr/>
          <p:nvPr/>
        </p:nvCxnSpPr>
        <p:spPr>
          <a:xfrm>
            <a:off x="5712918" y="3839903"/>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grpSp>
        <p:nvGrpSpPr>
          <p:cNvPr id="10" name="Group 9"/>
          <p:cNvGrpSpPr/>
          <p:nvPr/>
        </p:nvGrpSpPr>
        <p:grpSpPr>
          <a:xfrm>
            <a:off x="107504" y="2414658"/>
            <a:ext cx="3456384" cy="1321538"/>
            <a:chOff x="107504" y="2414658"/>
            <a:chExt cx="3456384" cy="1321538"/>
          </a:xfrm>
        </p:grpSpPr>
        <mc:AlternateContent xmlns:mc="http://schemas.openxmlformats.org/markup-compatibility/2006" xmlns:a14="http://schemas.microsoft.com/office/drawing/2010/main">
          <mc:Choice Requires="a14">
            <p:sp>
              <p:nvSpPr>
                <p:cNvPr id="73" name="TextBox 72"/>
                <p:cNvSpPr txBox="1"/>
                <p:nvPr/>
              </p:nvSpPr>
              <p:spPr>
                <a:xfrm>
                  <a:off x="107504" y="3212976"/>
                  <a:ext cx="3169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800" b="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e>
                        </m:acc>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𝑐</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7504" y="3212976"/>
                  <a:ext cx="3169714" cy="523220"/>
                </a:xfrm>
                <a:prstGeom prst="rect">
                  <a:avLst/>
                </a:prstGeom>
                <a:blipFill rotWithShape="1">
                  <a:blip r:embed="rId2"/>
                  <a:stretch>
                    <a:fillRect/>
                  </a:stretch>
                </a:blipFill>
              </p:spPr>
              <p:txBody>
                <a:bodyPr/>
                <a:lstStyle/>
                <a:p>
                  <a:r>
                    <a:rPr lang="en-GB">
                      <a:noFill/>
                    </a:rPr>
                    <a:t> </a:t>
                  </a:r>
                </a:p>
              </p:txBody>
            </p:sp>
          </mc:Fallback>
        </mc:AlternateContent>
        <p:sp>
          <p:nvSpPr>
            <p:cNvPr id="74" name="TextBox 73"/>
            <p:cNvSpPr txBox="1"/>
            <p:nvPr/>
          </p:nvSpPr>
          <p:spPr>
            <a:xfrm>
              <a:off x="467544" y="2414658"/>
              <a:ext cx="3096344" cy="369332"/>
            </a:xfrm>
            <a:prstGeom prst="rect">
              <a:avLst/>
            </a:prstGeom>
            <a:noFill/>
          </p:spPr>
          <p:txBody>
            <a:bodyPr wrap="square" rtlCol="0">
              <a:spAutoFit/>
            </a:bodyPr>
            <a:lstStyle/>
            <a:p>
              <a:r>
                <a:rPr lang="en-GB" dirty="0" smtClean="0">
                  <a:solidFill>
                    <a:schemeClr val="accent6">
                      <a:lumMod val="75000"/>
                    </a:schemeClr>
                  </a:solidFill>
                </a:rPr>
                <a:t>Change of activity in V1:</a:t>
              </a:r>
              <a:endParaRPr lang="en-GB" dirty="0">
                <a:solidFill>
                  <a:schemeClr val="accent6">
                    <a:lumMod val="75000"/>
                  </a:schemeClr>
                </a:solidFill>
              </a:endParaRPr>
            </a:p>
          </p:txBody>
        </p:sp>
      </p:grpSp>
      <p:sp>
        <p:nvSpPr>
          <p:cNvPr id="77" name="TextBox 76"/>
          <p:cNvSpPr txBox="1"/>
          <p:nvPr/>
        </p:nvSpPr>
        <p:spPr>
          <a:xfrm>
            <a:off x="5712918" y="3356992"/>
            <a:ext cx="583814" cy="461665"/>
          </a:xfrm>
          <a:prstGeom prst="rect">
            <a:avLst/>
          </a:prstGeom>
          <a:noFill/>
        </p:spPr>
        <p:txBody>
          <a:bodyPr wrap="none" rtlCol="0">
            <a:spAutoFit/>
          </a:bodyPr>
          <a:lstStyle/>
          <a:p>
            <a:r>
              <a:rPr lang="en-GB" sz="2400" dirty="0" smtClean="0">
                <a:solidFill>
                  <a:srgbClr val="7030A0"/>
                </a:solidFill>
              </a:rPr>
              <a:t>b</a:t>
            </a:r>
            <a:r>
              <a:rPr lang="en-GB" sz="2400" baseline="-25000" dirty="0" smtClean="0">
                <a:solidFill>
                  <a:srgbClr val="7030A0"/>
                </a:solidFill>
              </a:rPr>
              <a:t>21</a:t>
            </a:r>
            <a:endParaRPr lang="en-GB" sz="2400" baseline="-25000" dirty="0">
              <a:solidFill>
                <a:srgbClr val="7030A0"/>
              </a:solidFill>
            </a:endParaRPr>
          </a:p>
        </p:txBody>
      </p:sp>
      <p:sp>
        <p:nvSpPr>
          <p:cNvPr id="26" name="TextBox 25"/>
          <p:cNvSpPr txBox="1"/>
          <p:nvPr/>
        </p:nvSpPr>
        <p:spPr>
          <a:xfrm>
            <a:off x="5220072" y="3831431"/>
            <a:ext cx="1827744" cy="461665"/>
          </a:xfrm>
          <a:prstGeom prst="rect">
            <a:avLst/>
          </a:prstGeom>
          <a:noFill/>
        </p:spPr>
        <p:txBody>
          <a:bodyPr wrap="none" rtlCol="0">
            <a:spAutoFit/>
          </a:bodyPr>
          <a:lstStyle/>
          <a:p>
            <a:r>
              <a:rPr lang="en-GB" sz="2400" dirty="0" smtClean="0">
                <a:solidFill>
                  <a:srgbClr val="7030A0"/>
                </a:solidFill>
              </a:rPr>
              <a:t>Attention u</a:t>
            </a:r>
            <a:r>
              <a:rPr lang="en-GB" sz="2400" baseline="-25000" dirty="0" smtClean="0">
                <a:solidFill>
                  <a:srgbClr val="7030A0"/>
                </a:solidFill>
              </a:rPr>
              <a:t>2</a:t>
            </a:r>
            <a:endParaRPr lang="en-GB" sz="2400" baseline="-25000" dirty="0">
              <a:solidFill>
                <a:srgbClr val="7030A0"/>
              </a:solidFill>
            </a:endParaRPr>
          </a:p>
        </p:txBody>
      </p:sp>
      <p:grpSp>
        <p:nvGrpSpPr>
          <p:cNvPr id="12" name="Group 11"/>
          <p:cNvGrpSpPr/>
          <p:nvPr/>
        </p:nvGrpSpPr>
        <p:grpSpPr>
          <a:xfrm>
            <a:off x="179512" y="4427820"/>
            <a:ext cx="5346645" cy="2250832"/>
            <a:chOff x="179512" y="4427820"/>
            <a:chExt cx="5346645" cy="2250832"/>
          </a:xfrm>
        </p:grpSpPr>
        <mc:AlternateContent xmlns:mc="http://schemas.openxmlformats.org/markup-compatibility/2006" xmlns:a14="http://schemas.microsoft.com/office/drawing/2010/main">
          <mc:Choice Requires="a14">
            <p:sp>
              <p:nvSpPr>
                <p:cNvPr id="75" name="TextBox 74"/>
                <p:cNvSpPr txBox="1"/>
                <p:nvPr/>
              </p:nvSpPr>
              <p:spPr>
                <a:xfrm>
                  <a:off x="179512" y="5120138"/>
                  <a:ext cx="504056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800" b="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acc>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Sup>
                          <m:sSubSupPr>
                            <m:ctrlPr>
                              <a:rPr lang="en-GB" sz="2800" b="0" i="1" smtClean="0">
                                <a:latin typeface="Cambria Math" panose="02040503050406030204" pitchFamily="18" charset="0"/>
                              </a:rPr>
                            </m:ctrlPr>
                          </m:sSubSupPr>
                          <m:e>
                            <m:r>
                              <a:rPr lang="en-GB" sz="2800" b="0" i="1" smtClean="0">
                                <a:latin typeface="Cambria Math"/>
                              </a:rPr>
                              <m:t>(</m:t>
                            </m:r>
                            <m:r>
                              <a:rPr lang="en-GB" sz="2800" b="0" i="1" smtClean="0">
                                <a:latin typeface="Cambria Math"/>
                              </a:rPr>
                              <m:t>𝑏</m:t>
                            </m:r>
                          </m:e>
                          <m:sub>
                            <m:r>
                              <a:rPr lang="en-GB" sz="2800" b="0" i="1" smtClean="0">
                                <a:latin typeface="Cambria Math"/>
                              </a:rPr>
                              <m:t>21</m:t>
                            </m:r>
                          </m:sub>
                          <m:sup/>
                        </m:sSubSup>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2</m:t>
                            </m:r>
                          </m:sub>
                        </m:sSub>
                        <m:sSub>
                          <m:sSubPr>
                            <m:ctrlPr>
                              <a:rPr lang="en-GB" sz="2800" b="0" i="1" smtClean="0">
                                <a:latin typeface="Cambria Math" panose="02040503050406030204" pitchFamily="18" charset="0"/>
                              </a:rPr>
                            </m:ctrlPr>
                          </m:sSubPr>
                          <m:e>
                            <m:r>
                              <a:rPr lang="en-GB" sz="2800" b="0" i="1" smtClean="0">
                                <a:latin typeface="Cambria Math"/>
                              </a:rPr>
                              <m:t>)</m:t>
                            </m:r>
                            <m:r>
                              <a:rPr lang="en-GB" sz="2800" b="0" i="1" smtClean="0">
                                <a:latin typeface="Cambria Math"/>
                              </a:rPr>
                              <m:t>𝑧</m:t>
                            </m:r>
                          </m:e>
                          <m:sub>
                            <m:r>
                              <a:rPr lang="en-GB" sz="2800" b="0" i="1" smtClean="0">
                                <a:latin typeface="Cambria Math"/>
                              </a:rPr>
                              <m:t>1</m:t>
                            </m:r>
                          </m:sub>
                        </m:sSub>
                      </m:oMath>
                    </m:oMathPara>
                  </a14:m>
                  <a:endParaRPr lang="en-GB" sz="2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179512" y="5120138"/>
                  <a:ext cx="5040560" cy="523220"/>
                </a:xfrm>
                <a:prstGeom prst="rect">
                  <a:avLst/>
                </a:prstGeom>
                <a:blipFill rotWithShape="1">
                  <a:blip r:embed="rId3"/>
                  <a:stretch>
                    <a:fillRect/>
                  </a:stretch>
                </a:blipFill>
              </p:spPr>
              <p:txBody>
                <a:bodyPr/>
                <a:lstStyle/>
                <a:p>
                  <a:r>
                    <a:rPr lang="en-GB">
                      <a:noFill/>
                    </a:rPr>
                    <a:t> </a:t>
                  </a:r>
                </a:p>
              </p:txBody>
            </p:sp>
          </mc:Fallback>
        </mc:AlternateContent>
        <p:sp>
          <p:nvSpPr>
            <p:cNvPr id="76" name="TextBox 75"/>
            <p:cNvSpPr txBox="1"/>
            <p:nvPr/>
          </p:nvSpPr>
          <p:spPr>
            <a:xfrm>
              <a:off x="467544" y="4427820"/>
              <a:ext cx="3096344" cy="369332"/>
            </a:xfrm>
            <a:prstGeom prst="rect">
              <a:avLst/>
            </a:prstGeom>
            <a:noFill/>
          </p:spPr>
          <p:txBody>
            <a:bodyPr wrap="square" rtlCol="0">
              <a:spAutoFit/>
            </a:bodyPr>
            <a:lstStyle/>
            <a:p>
              <a:r>
                <a:rPr lang="en-GB" dirty="0" smtClean="0">
                  <a:solidFill>
                    <a:schemeClr val="accent6">
                      <a:lumMod val="75000"/>
                    </a:schemeClr>
                  </a:solidFill>
                </a:rPr>
                <a:t>Change of activity in V5:</a:t>
              </a:r>
              <a:endParaRPr lang="en-GB" dirty="0">
                <a:solidFill>
                  <a:schemeClr val="accent6">
                    <a:lumMod val="75000"/>
                  </a:schemeClr>
                </a:solidFill>
              </a:endParaRPr>
            </a:p>
          </p:txBody>
        </p:sp>
        <p:sp>
          <p:nvSpPr>
            <p:cNvPr id="25" name="Oval 24"/>
            <p:cNvSpPr/>
            <p:nvPr/>
          </p:nvSpPr>
          <p:spPr>
            <a:xfrm>
              <a:off x="3491880" y="4916420"/>
              <a:ext cx="1728192" cy="1032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V="1">
              <a:off x="1454390" y="5795972"/>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7584" y="6300028"/>
              <a:ext cx="1261884" cy="369332"/>
            </a:xfrm>
            <a:prstGeom prst="rect">
              <a:avLst/>
            </a:prstGeom>
            <a:noFill/>
          </p:spPr>
          <p:txBody>
            <a:bodyPr wrap="none" rtlCol="0">
              <a:spAutoFit/>
            </a:bodyPr>
            <a:lstStyle/>
            <a:p>
              <a:r>
                <a:rPr lang="en-GB" dirty="0" smtClean="0">
                  <a:solidFill>
                    <a:schemeClr val="accent6">
                      <a:lumMod val="75000"/>
                    </a:schemeClr>
                  </a:solidFill>
                </a:rPr>
                <a:t>Self decay</a:t>
              </a:r>
              <a:endParaRPr lang="en-GB" dirty="0">
                <a:solidFill>
                  <a:schemeClr val="accent6">
                    <a:lumMod val="75000"/>
                  </a:schemeClr>
                </a:solidFill>
              </a:endParaRPr>
            </a:p>
          </p:txBody>
        </p:sp>
        <p:cxnSp>
          <p:nvCxnSpPr>
            <p:cNvPr id="28" name="Straight Arrow Connector 27"/>
            <p:cNvCxnSpPr/>
            <p:nvPr/>
          </p:nvCxnSpPr>
          <p:spPr>
            <a:xfrm flipV="1">
              <a:off x="2856802" y="5795972"/>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50385" y="6300028"/>
              <a:ext cx="1031051" cy="369332"/>
            </a:xfrm>
            <a:prstGeom prst="rect">
              <a:avLst/>
            </a:prstGeom>
            <a:noFill/>
          </p:spPr>
          <p:txBody>
            <a:bodyPr wrap="none" rtlCol="0">
              <a:spAutoFit/>
            </a:bodyPr>
            <a:lstStyle/>
            <a:p>
              <a:r>
                <a:rPr lang="en-GB" dirty="0" smtClean="0">
                  <a:solidFill>
                    <a:schemeClr val="accent6">
                      <a:lumMod val="75000"/>
                    </a:schemeClr>
                  </a:solidFill>
                </a:rPr>
                <a:t>V1 input</a:t>
              </a:r>
              <a:endParaRPr lang="en-GB" dirty="0">
                <a:solidFill>
                  <a:schemeClr val="accent6">
                    <a:lumMod val="75000"/>
                  </a:schemeClr>
                </a:solidFill>
              </a:endParaRPr>
            </a:p>
          </p:txBody>
        </p:sp>
        <p:cxnSp>
          <p:nvCxnSpPr>
            <p:cNvPr id="31" name="Straight Arrow Connector 30"/>
            <p:cNvCxnSpPr/>
            <p:nvPr/>
          </p:nvCxnSpPr>
          <p:spPr>
            <a:xfrm flipV="1">
              <a:off x="4358337" y="5805264"/>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35896" y="6309320"/>
              <a:ext cx="1890261" cy="369332"/>
            </a:xfrm>
            <a:prstGeom prst="rect">
              <a:avLst/>
            </a:prstGeom>
            <a:noFill/>
          </p:spPr>
          <p:txBody>
            <a:bodyPr wrap="none" rtlCol="0">
              <a:spAutoFit/>
            </a:bodyPr>
            <a:lstStyle/>
            <a:p>
              <a:r>
                <a:rPr lang="en-GB" dirty="0" smtClean="0">
                  <a:solidFill>
                    <a:schemeClr val="accent6">
                      <a:lumMod val="75000"/>
                    </a:schemeClr>
                  </a:solidFill>
                </a:rPr>
                <a:t>Modulatory input</a:t>
              </a:r>
              <a:endParaRPr lang="en-GB" dirty="0">
                <a:solidFill>
                  <a:schemeClr val="accent6">
                    <a:lumMod val="75000"/>
                  </a:schemeClr>
                </a:solidFill>
              </a:endParaRPr>
            </a:p>
          </p:txBody>
        </p:sp>
      </p:grpSp>
    </p:spTree>
    <p:extLst>
      <p:ext uri="{BB962C8B-B14F-4D97-AF65-F5344CB8AC3E}">
        <p14:creationId xmlns:p14="http://schemas.microsoft.com/office/powerpoint/2010/main" val="18378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grpSp>
        <p:nvGrpSpPr>
          <p:cNvPr id="4" name="Group 3"/>
          <p:cNvGrpSpPr/>
          <p:nvPr/>
        </p:nvGrpSpPr>
        <p:grpSpPr>
          <a:xfrm>
            <a:off x="6969771" y="741617"/>
            <a:ext cx="1952310" cy="2151173"/>
            <a:chOff x="5436097" y="1302141"/>
            <a:chExt cx="3560805" cy="3923511"/>
          </a:xfrm>
        </p:grpSpPr>
        <p:sp>
          <p:nvSpPr>
            <p:cNvPr id="39" name="Arc 38"/>
            <p:cNvSpPr/>
            <p:nvPr/>
          </p:nvSpPr>
          <p:spPr>
            <a:xfrm rot="2499746">
              <a:off x="7539964" y="1308219"/>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p>
          </p:txBody>
        </p:sp>
        <p:sp>
          <p:nvSpPr>
            <p:cNvPr id="38" name="Arc 37"/>
            <p:cNvSpPr/>
            <p:nvPr/>
          </p:nvSpPr>
          <p:spPr>
            <a:xfrm rot="2499746">
              <a:off x="7580334" y="3114649"/>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p>
          </p:txBody>
        </p:sp>
        <p:cxnSp>
          <p:nvCxnSpPr>
            <p:cNvPr id="30" name="Straight Arrow Connector 29"/>
            <p:cNvCxnSpPr/>
            <p:nvPr/>
          </p:nvCxnSpPr>
          <p:spPr>
            <a:xfrm flipV="1">
              <a:off x="7236297" y="2156602"/>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020270" y="1302141"/>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000" dirty="0" smtClean="0"/>
                <a:t>V5</a:t>
              </a:r>
              <a:endParaRPr lang="en-GB" sz="1000" dirty="0"/>
            </a:p>
          </p:txBody>
        </p:sp>
        <p:sp>
          <p:nvSpPr>
            <p:cNvPr id="9" name="Oval 8"/>
            <p:cNvSpPr/>
            <p:nvPr/>
          </p:nvSpPr>
          <p:spPr>
            <a:xfrm>
              <a:off x="7020272" y="3030333"/>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000" dirty="0" smtClean="0"/>
                <a:t>V1</a:t>
              </a:r>
              <a:endParaRPr lang="en-GB" sz="1000" dirty="0"/>
            </a:p>
          </p:txBody>
        </p:sp>
        <p:cxnSp>
          <p:nvCxnSpPr>
            <p:cNvPr id="11" name="Straight Arrow Connector 10"/>
            <p:cNvCxnSpPr/>
            <p:nvPr/>
          </p:nvCxnSpPr>
          <p:spPr>
            <a:xfrm flipV="1">
              <a:off x="7447500" y="3966437"/>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63224" y="3318366"/>
              <a:ext cx="650051" cy="539135"/>
            </a:xfrm>
            <a:prstGeom prst="rect">
              <a:avLst/>
            </a:prstGeom>
            <a:noFill/>
          </p:spPr>
          <p:txBody>
            <a:bodyPr wrap="none" rtlCol="0">
              <a:spAutoFit/>
            </a:bodyPr>
            <a:lstStyle/>
            <a:p>
              <a:r>
                <a:rPr lang="en-GB" sz="1000" dirty="0" smtClean="0"/>
                <a:t>z</a:t>
              </a:r>
              <a:r>
                <a:rPr lang="en-GB" sz="1000" baseline="-25000" dirty="0" smtClean="0"/>
                <a:t>1</a:t>
              </a:r>
              <a:endParaRPr lang="en-GB" sz="1000" baseline="-25000" dirty="0"/>
            </a:p>
          </p:txBody>
        </p:sp>
        <p:sp>
          <p:nvSpPr>
            <p:cNvPr id="35" name="TextBox 34"/>
            <p:cNvSpPr txBox="1"/>
            <p:nvPr/>
          </p:nvSpPr>
          <p:spPr>
            <a:xfrm>
              <a:off x="6563224" y="1580882"/>
              <a:ext cx="650051" cy="539135"/>
            </a:xfrm>
            <a:prstGeom prst="rect">
              <a:avLst/>
            </a:prstGeom>
            <a:noFill/>
          </p:spPr>
          <p:txBody>
            <a:bodyPr wrap="none" rtlCol="0">
              <a:spAutoFit/>
            </a:bodyPr>
            <a:lstStyle/>
            <a:p>
              <a:r>
                <a:rPr lang="en-GB" sz="1000" dirty="0" smtClean="0"/>
                <a:t>z</a:t>
              </a:r>
              <a:r>
                <a:rPr lang="en-GB" sz="1000" baseline="-25000" dirty="0" smtClean="0"/>
                <a:t>2</a:t>
              </a:r>
              <a:endParaRPr lang="en-GB" sz="1000" baseline="-25000" dirty="0"/>
            </a:p>
          </p:txBody>
        </p:sp>
        <p:sp>
          <p:nvSpPr>
            <p:cNvPr id="41" name="TextBox 40"/>
            <p:cNvSpPr txBox="1"/>
            <p:nvPr/>
          </p:nvSpPr>
          <p:spPr>
            <a:xfrm>
              <a:off x="8223521" y="3201831"/>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11</a:t>
              </a:r>
              <a:endParaRPr lang="en-GB" sz="1000" baseline="-25000" dirty="0">
                <a:solidFill>
                  <a:srgbClr val="7030A0"/>
                </a:solidFill>
              </a:endParaRPr>
            </a:p>
          </p:txBody>
        </p:sp>
        <p:sp>
          <p:nvSpPr>
            <p:cNvPr id="42" name="TextBox 41"/>
            <p:cNvSpPr txBox="1"/>
            <p:nvPr/>
          </p:nvSpPr>
          <p:spPr>
            <a:xfrm>
              <a:off x="8227512" y="1378570"/>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22</a:t>
              </a:r>
              <a:endParaRPr lang="en-GB" sz="1000" baseline="-25000" dirty="0">
                <a:solidFill>
                  <a:srgbClr val="7030A0"/>
                </a:solidFill>
              </a:endParaRPr>
            </a:p>
          </p:txBody>
        </p:sp>
        <p:sp>
          <p:nvSpPr>
            <p:cNvPr id="44" name="TextBox 43"/>
            <p:cNvSpPr txBox="1"/>
            <p:nvPr/>
          </p:nvSpPr>
          <p:spPr>
            <a:xfrm>
              <a:off x="6755743" y="3966437"/>
              <a:ext cx="755350" cy="539135"/>
            </a:xfrm>
            <a:prstGeom prst="rect">
              <a:avLst/>
            </a:prstGeom>
            <a:noFill/>
          </p:spPr>
          <p:txBody>
            <a:bodyPr wrap="none" rtlCol="0">
              <a:spAutoFit/>
            </a:bodyPr>
            <a:lstStyle/>
            <a:p>
              <a:r>
                <a:rPr lang="en-GB" sz="1000" dirty="0" smtClean="0">
                  <a:solidFill>
                    <a:srgbClr val="7030A0"/>
                  </a:solidFill>
                </a:rPr>
                <a:t>c</a:t>
              </a:r>
              <a:r>
                <a:rPr lang="en-GB" sz="1000" baseline="-25000" dirty="0" smtClean="0">
                  <a:solidFill>
                    <a:srgbClr val="7030A0"/>
                  </a:solidFill>
                </a:rPr>
                <a:t>11</a:t>
              </a:r>
              <a:endParaRPr lang="en-GB" sz="1000" baseline="-25000" dirty="0">
                <a:solidFill>
                  <a:srgbClr val="7030A0"/>
                </a:solidFill>
              </a:endParaRPr>
            </a:p>
          </p:txBody>
        </p:sp>
        <p:sp>
          <p:nvSpPr>
            <p:cNvPr id="51" name="TextBox 50"/>
            <p:cNvSpPr txBox="1"/>
            <p:nvPr/>
          </p:nvSpPr>
          <p:spPr>
            <a:xfrm>
              <a:off x="6503322" y="4686517"/>
              <a:ext cx="2425483" cy="539135"/>
            </a:xfrm>
            <a:prstGeom prst="rect">
              <a:avLst/>
            </a:prstGeom>
            <a:noFill/>
          </p:spPr>
          <p:txBody>
            <a:bodyPr wrap="square" rtlCol="0">
              <a:spAutoFit/>
            </a:bodyPr>
            <a:lstStyle/>
            <a:p>
              <a:pPr algn="ctr"/>
              <a:r>
                <a:rPr lang="en-GB" sz="1000" dirty="0" smtClean="0"/>
                <a:t>Driving input u</a:t>
              </a:r>
              <a:r>
                <a:rPr lang="en-GB" sz="1000" baseline="-25000" dirty="0" smtClean="0"/>
                <a:t>1</a:t>
              </a:r>
              <a:endParaRPr lang="en-GB" sz="1000" baseline="-25000" dirty="0"/>
            </a:p>
          </p:txBody>
        </p:sp>
        <p:cxnSp>
          <p:nvCxnSpPr>
            <p:cNvPr id="6" name="Straight Arrow Connector 5"/>
            <p:cNvCxnSpPr/>
            <p:nvPr/>
          </p:nvCxnSpPr>
          <p:spPr>
            <a:xfrm>
              <a:off x="5928943" y="2611179"/>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236296" y="2386684"/>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21</a:t>
              </a:r>
              <a:endParaRPr lang="en-GB" sz="1000" baseline="-25000" dirty="0">
                <a:solidFill>
                  <a:srgbClr val="7030A0"/>
                </a:solidFill>
              </a:endParaRPr>
            </a:p>
          </p:txBody>
        </p:sp>
        <p:sp>
          <p:nvSpPr>
            <p:cNvPr id="77" name="TextBox 76"/>
            <p:cNvSpPr txBox="1"/>
            <p:nvPr/>
          </p:nvSpPr>
          <p:spPr>
            <a:xfrm>
              <a:off x="5928943" y="2128267"/>
              <a:ext cx="769390" cy="539135"/>
            </a:xfrm>
            <a:prstGeom prst="rect">
              <a:avLst/>
            </a:prstGeom>
            <a:noFill/>
          </p:spPr>
          <p:txBody>
            <a:bodyPr wrap="none" rtlCol="0">
              <a:spAutoFit/>
            </a:bodyPr>
            <a:lstStyle/>
            <a:p>
              <a:r>
                <a:rPr lang="en-GB" sz="1000" dirty="0" smtClean="0">
                  <a:solidFill>
                    <a:srgbClr val="7030A0"/>
                  </a:solidFill>
                </a:rPr>
                <a:t>b</a:t>
              </a:r>
              <a:r>
                <a:rPr lang="en-GB" sz="1000" baseline="-25000" dirty="0" smtClean="0">
                  <a:solidFill>
                    <a:srgbClr val="7030A0"/>
                  </a:solidFill>
                </a:rPr>
                <a:t>21</a:t>
              </a:r>
              <a:endParaRPr lang="en-GB" sz="1000" baseline="-25000" dirty="0">
                <a:solidFill>
                  <a:srgbClr val="7030A0"/>
                </a:solidFill>
              </a:endParaRPr>
            </a:p>
          </p:txBody>
        </p:sp>
        <p:sp>
          <p:nvSpPr>
            <p:cNvPr id="26" name="TextBox 25"/>
            <p:cNvSpPr txBox="1"/>
            <p:nvPr/>
          </p:nvSpPr>
          <p:spPr>
            <a:xfrm>
              <a:off x="5436097" y="2602707"/>
              <a:ext cx="1839941" cy="539135"/>
            </a:xfrm>
            <a:prstGeom prst="rect">
              <a:avLst/>
            </a:prstGeom>
            <a:noFill/>
          </p:spPr>
          <p:txBody>
            <a:bodyPr wrap="none" rtlCol="0">
              <a:spAutoFit/>
            </a:bodyPr>
            <a:lstStyle/>
            <a:p>
              <a:r>
                <a:rPr lang="en-GB" sz="1000" dirty="0" smtClean="0">
                  <a:solidFill>
                    <a:srgbClr val="7030A0"/>
                  </a:solidFill>
                </a:rPr>
                <a:t>Attention u</a:t>
              </a:r>
              <a:r>
                <a:rPr lang="en-GB" sz="1000" baseline="-25000" dirty="0" smtClean="0">
                  <a:solidFill>
                    <a:srgbClr val="7030A0"/>
                  </a:solidFill>
                </a:rPr>
                <a:t>2</a:t>
              </a:r>
              <a:endParaRPr lang="en-GB" sz="1000" baseline="-25000" dirty="0">
                <a:solidFill>
                  <a:srgbClr val="7030A0"/>
                </a:solidFill>
              </a:endParaRPr>
            </a:p>
          </p:txBody>
        </p:sp>
      </p:grpSp>
      <p:grpSp>
        <p:nvGrpSpPr>
          <p:cNvPr id="47" name="Group 46"/>
          <p:cNvGrpSpPr/>
          <p:nvPr/>
        </p:nvGrpSpPr>
        <p:grpSpPr>
          <a:xfrm>
            <a:off x="179512" y="2089143"/>
            <a:ext cx="4332361" cy="1299189"/>
            <a:chOff x="179512" y="2089143"/>
            <a:chExt cx="4332361" cy="1299189"/>
          </a:xfrm>
        </p:grpSpPr>
        <mc:AlternateContent xmlns:mc="http://schemas.openxmlformats.org/markup-compatibility/2006" xmlns:a14="http://schemas.microsoft.com/office/drawing/2010/main">
          <mc:Choice Requires="a14">
            <p:sp>
              <p:nvSpPr>
                <p:cNvPr id="27" name="TextBox 26"/>
                <p:cNvSpPr txBox="1"/>
                <p:nvPr/>
              </p:nvSpPr>
              <p:spPr>
                <a:xfrm>
                  <a:off x="611560" y="2420888"/>
                  <a:ext cx="3900313" cy="967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a:rPr>
                              <m:t>𝑧</m:t>
                            </m:r>
                          </m:e>
                        </m:acc>
                        <m:r>
                          <a:rPr lang="en-GB" sz="2000" b="0" i="1" smtClean="0">
                            <a:latin typeface="Cambria Math"/>
                          </a:rPr>
                          <m:t>=(</m:t>
                        </m:r>
                        <m:r>
                          <a:rPr lang="en-GB" sz="2000" b="0" i="1" smtClean="0">
                            <a:latin typeface="Cambria Math"/>
                          </a:rPr>
                          <m:t>𝐴</m:t>
                        </m:r>
                        <m:r>
                          <a:rPr lang="en-GB" sz="2000" b="0" i="1" smtClean="0">
                            <a:latin typeface="Cambria Math"/>
                          </a:rPr>
                          <m:t>+</m:t>
                        </m:r>
                        <m:nary>
                          <m:naryPr>
                            <m:chr m:val="∑"/>
                            <m:ctrlPr>
                              <a:rPr lang="en-GB" sz="2000" b="0" i="1" smtClean="0">
                                <a:latin typeface="Cambria Math" panose="02040503050406030204" pitchFamily="18" charset="0"/>
                              </a:rPr>
                            </m:ctrlPr>
                          </m:naryPr>
                          <m:sub>
                            <m:r>
                              <m:rPr>
                                <m:brk m:alnAt="23"/>
                              </m:rPr>
                              <a:rPr lang="en-GB" sz="2000" b="0" i="1" smtClean="0">
                                <a:latin typeface="Cambria Math"/>
                              </a:rPr>
                              <m:t>𝑗</m:t>
                            </m:r>
                            <m:r>
                              <a:rPr lang="en-GB" sz="2000" b="0" i="1" smtClean="0">
                                <a:latin typeface="Cambria Math"/>
                              </a:rPr>
                              <m:t>=1</m:t>
                            </m:r>
                          </m:sub>
                          <m:sup>
                            <m:r>
                              <a:rPr lang="en-GB" sz="2000" b="0" i="1" smtClean="0">
                                <a:latin typeface="Cambria Math"/>
                              </a:rPr>
                              <m:t>𝑚</m:t>
                            </m:r>
                          </m:sup>
                          <m:e>
                            <m:sSub>
                              <m:sSubPr>
                                <m:ctrlPr>
                                  <a:rPr lang="en-GB" sz="2000" b="0" i="1" smtClean="0">
                                    <a:latin typeface="Cambria Math" panose="02040503050406030204" pitchFamily="18" charset="0"/>
                                  </a:rPr>
                                </m:ctrlPr>
                              </m:sSubPr>
                              <m:e>
                                <m:r>
                                  <a:rPr lang="en-GB" sz="2000" b="0" i="1" smtClean="0">
                                    <a:latin typeface="Cambria Math"/>
                                  </a:rPr>
                                  <m:t>𝑢</m:t>
                                </m:r>
                              </m:e>
                              <m:sub>
                                <m:r>
                                  <a:rPr lang="en-GB" sz="2000" b="0" i="1" smtClean="0">
                                    <a:latin typeface="Cambria Math"/>
                                  </a:rPr>
                                  <m:t>𝑗</m:t>
                                </m:r>
                              </m:sub>
                            </m:sSub>
                          </m:e>
                        </m:nary>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𝑗</m:t>
                            </m:r>
                          </m:sup>
                        </m:sSup>
                        <m:r>
                          <a:rPr lang="en-GB" sz="2000" b="0" i="1" smtClean="0">
                            <a:latin typeface="Cambria Math"/>
                          </a:rPr>
                          <m:t>)</m:t>
                        </m:r>
                        <m:r>
                          <a:rPr lang="en-GB" sz="2000" b="0" i="1" smtClean="0">
                            <a:latin typeface="Cambria Math"/>
                          </a:rPr>
                          <m:t>𝑧</m:t>
                        </m:r>
                        <m:r>
                          <a:rPr lang="en-GB" sz="2000" b="0" i="1" smtClean="0">
                            <a:latin typeface="Cambria Math"/>
                          </a:rPr>
                          <m:t>+</m:t>
                        </m:r>
                        <m:r>
                          <a:rPr lang="en-GB" sz="2000" b="0" i="1" smtClean="0">
                            <a:latin typeface="Cambria Math"/>
                          </a:rPr>
                          <m:t>𝐶𝑢</m:t>
                        </m:r>
                      </m:oMath>
                    </m:oMathPara>
                  </a14:m>
                  <a:endParaRPr lang="en-GB"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1560" y="2420888"/>
                  <a:ext cx="3900313" cy="967444"/>
                </a:xfrm>
                <a:prstGeom prst="rect">
                  <a:avLst/>
                </a:prstGeom>
                <a:blipFill rotWithShape="1">
                  <a:blip r:embed="rId2"/>
                  <a:stretch>
                    <a:fillRect/>
                  </a:stretch>
                </a:blipFill>
              </p:spPr>
              <p:txBody>
                <a:bodyPr/>
                <a:lstStyle/>
                <a:p>
                  <a:r>
                    <a:rPr lang="en-GB">
                      <a:noFill/>
                    </a:rPr>
                    <a:t> </a:t>
                  </a:r>
                </a:p>
              </p:txBody>
            </p:sp>
          </mc:Fallback>
        </mc:AlternateContent>
        <p:sp>
          <p:nvSpPr>
            <p:cNvPr id="28" name="TextBox 27"/>
            <p:cNvSpPr txBox="1"/>
            <p:nvPr/>
          </p:nvSpPr>
          <p:spPr>
            <a:xfrm>
              <a:off x="179512" y="2089143"/>
              <a:ext cx="1678665" cy="400110"/>
            </a:xfrm>
            <a:prstGeom prst="rect">
              <a:avLst/>
            </a:prstGeom>
            <a:noFill/>
          </p:spPr>
          <p:txBody>
            <a:bodyPr wrap="none" rtlCol="0">
              <a:spAutoFit/>
            </a:bodyPr>
            <a:lstStyle/>
            <a:p>
              <a:r>
                <a:rPr lang="en-GB" sz="2000" dirty="0" smtClean="0"/>
                <a:t>For m inputs:</a:t>
              </a:r>
              <a:endParaRPr lang="en-GB" sz="2000" dirty="0"/>
            </a:p>
          </p:txBody>
        </p:sp>
      </p:grpSp>
      <mc:AlternateContent xmlns:mc="http://schemas.openxmlformats.org/markup-compatibility/2006" xmlns:a14="http://schemas.microsoft.com/office/drawing/2010/main">
        <mc:Choice Requires="a14">
          <p:sp>
            <p:nvSpPr>
              <p:cNvPr id="5" name="TextBox 4"/>
              <p:cNvSpPr txBox="1"/>
              <p:nvPr/>
            </p:nvSpPr>
            <p:spPr>
              <a:xfrm>
                <a:off x="1018844" y="4405637"/>
                <a:ext cx="5622886" cy="607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1"/>
                                    <m:mcJc m:val="center"/>
                                  </m:mcPr>
                                </m:mc>
                              </m:mcs>
                              <m:ctrlPr>
                                <a:rPr lang="en-GB" i="1" smtClean="0">
                                  <a:latin typeface="Cambria Math" panose="02040503050406030204" pitchFamily="18" charset="0"/>
                                </a:rPr>
                              </m:ctrlPr>
                            </m:mPr>
                            <m:mr>
                              <m:e>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a:rPr>
                                          <m:t>𝑧</m:t>
                                        </m:r>
                                      </m:e>
                                    </m:acc>
                                  </m:e>
                                  <m:sub>
                                    <m:r>
                                      <a:rPr lang="en-GB" b="0" i="1" smtClean="0">
                                        <a:latin typeface="Cambria Math"/>
                                      </a:rPr>
                                      <m:t>1</m:t>
                                    </m:r>
                                  </m:sub>
                                </m:sSub>
                              </m:e>
                            </m:mr>
                            <m:mr>
                              <m:e>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a:rPr>
                                          <m:t>𝑧</m:t>
                                        </m:r>
                                      </m:e>
                                    </m:acc>
                                  </m:e>
                                  <m:sub>
                                    <m:r>
                                      <a:rPr lang="en-GB" b="0" i="1" smtClean="0">
                                        <a:latin typeface="Cambria Math"/>
                                      </a:rPr>
                                      <m:t>2</m:t>
                                    </m:r>
                                  </m:sub>
                                </m:sSub>
                              </m:e>
                            </m:mr>
                          </m:m>
                        </m:e>
                      </m:d>
                      <m:r>
                        <a:rPr lang="en-GB" b="0" i="1" smtClean="0">
                          <a:latin typeface="Cambria Math"/>
                        </a:rPr>
                        <m:t>=</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𝑎</m:t>
                                        </m:r>
                                      </m:e>
                                      <m:sub>
                                        <m:r>
                                          <m:rPr>
                                            <m:brk m:alnAt="7"/>
                                          </m:rPr>
                                          <a:rPr lang="en-GB" b="0" i="1" smtClean="0">
                                            <a:latin typeface="Cambria Math"/>
                                          </a:rPr>
                                          <m:t>1</m:t>
                                        </m:r>
                                        <m:r>
                                          <a:rPr lang="en-GB" b="0" i="1" smtClean="0">
                                            <a:latin typeface="Cambria Math"/>
                                          </a:rPr>
                                          <m:t>1</m:t>
                                        </m:r>
                                      </m:sub>
                                    </m:sSub>
                                  </m:e>
                                  <m:e>
                                    <m:r>
                                      <a:rPr lang="en-GB" b="0" i="1" smtClean="0">
                                        <a:latin typeface="Cambria Math"/>
                                      </a:rPr>
                                      <m:t>0</m:t>
                                    </m:r>
                                  </m:e>
                                </m:mr>
                                <m:mr>
                                  <m:e>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21</m:t>
                                        </m:r>
                                      </m:sub>
                                    </m:sSub>
                                  </m:e>
                                  <m:e>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22</m:t>
                                        </m:r>
                                      </m:sub>
                                    </m:sSub>
                                  </m:e>
                                </m:mr>
                              </m:m>
                            </m:e>
                          </m:d>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2</m:t>
                              </m:r>
                            </m:sub>
                          </m:sSub>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brk m:alnAt="7"/>
                                      </m:rPr>
                                      <a:rPr lang="en-GB" b="0" i="1" smtClean="0">
                                        <a:latin typeface="Cambria Math"/>
                                      </a:rPr>
                                      <m:t>0</m:t>
                                    </m:r>
                                  </m:e>
                                  <m:e>
                                    <m:r>
                                      <a:rPr lang="en-GB" b="0" i="1" smtClean="0">
                                        <a:latin typeface="Cambria Math"/>
                                      </a:rPr>
                                      <m:t>0</m:t>
                                    </m:r>
                                  </m:e>
                                </m:mr>
                                <m:mr>
                                  <m:e>
                                    <m:sSub>
                                      <m:sSubPr>
                                        <m:ctrlPr>
                                          <a:rPr lang="en-GB" b="0" i="1" smtClean="0">
                                            <a:latin typeface="Cambria Math" panose="02040503050406030204" pitchFamily="18" charset="0"/>
                                          </a:rPr>
                                        </m:ctrlPr>
                                      </m:sSubPr>
                                      <m:e>
                                        <m:r>
                                          <a:rPr lang="en-GB" b="0" i="1" smtClean="0">
                                            <a:latin typeface="Cambria Math"/>
                                          </a:rPr>
                                          <m:t>𝑏</m:t>
                                        </m:r>
                                      </m:e>
                                      <m:sub>
                                        <m:r>
                                          <a:rPr lang="en-GB" b="0" i="1" smtClean="0">
                                            <a:latin typeface="Cambria Math"/>
                                          </a:rPr>
                                          <m:t>21</m:t>
                                        </m:r>
                                      </m:sub>
                                    </m:sSub>
                                  </m:e>
                                  <m:e>
                                    <m:r>
                                      <a:rPr lang="en-GB" b="0" i="1" smtClean="0">
                                        <a:latin typeface="Cambria Math"/>
                                      </a:rPr>
                                      <m:t>0</m:t>
                                    </m:r>
                                  </m:e>
                                </m:mr>
                              </m:m>
                            </m:e>
                          </m:d>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𝑧</m:t>
                                    </m:r>
                                  </m:e>
                                  <m:sub>
                                    <m:r>
                                      <m:rPr>
                                        <m:brk m:alnAt="7"/>
                                      </m:rPr>
                                      <a:rPr lang="en-GB" b="0" i="1" smtClean="0">
                                        <a:latin typeface="Cambria Math"/>
                                      </a:rPr>
                                      <m:t>1</m:t>
                                    </m:r>
                                  </m:sub>
                                </m:sSub>
                              </m:e>
                            </m:mr>
                            <m:mr>
                              <m:e>
                                <m:sSub>
                                  <m:sSubPr>
                                    <m:ctrlPr>
                                      <a:rPr lang="en-GB" b="0" i="1" smtClean="0">
                                        <a:latin typeface="Cambria Math" panose="02040503050406030204" pitchFamily="18" charset="0"/>
                                      </a:rPr>
                                    </m:ctrlPr>
                                  </m:sSubPr>
                                  <m:e>
                                    <m:r>
                                      <a:rPr lang="en-GB" b="0" i="1" smtClean="0">
                                        <a:latin typeface="Cambria Math"/>
                                      </a:rPr>
                                      <m:t>𝑧</m:t>
                                    </m:r>
                                  </m:e>
                                  <m:sub>
                                    <m:r>
                                      <a:rPr lang="en-GB" b="0" i="1" smtClean="0">
                                        <a:latin typeface="Cambria Math"/>
                                      </a:rPr>
                                      <m:t>2</m:t>
                                    </m:r>
                                  </m:sub>
                                </m:sSub>
                              </m:e>
                            </m:mr>
                          </m:m>
                        </m:e>
                      </m:d>
                      <m:r>
                        <a:rPr lang="en-GB" b="0" i="1" smtClean="0">
                          <a:latin typeface="Cambria Math"/>
                        </a:rPr>
                        <m:t>+</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𝑐</m:t>
                                    </m:r>
                                  </m:e>
                                  <m:sub>
                                    <m:r>
                                      <m:rPr>
                                        <m:brk m:alnAt="7"/>
                                      </m:rPr>
                                      <a:rPr lang="en-GB" b="0" i="1" smtClean="0">
                                        <a:latin typeface="Cambria Math"/>
                                      </a:rPr>
                                      <m:t>1</m:t>
                                    </m:r>
                                    <m:r>
                                      <a:rPr lang="en-GB" b="0" i="1" smtClean="0">
                                        <a:latin typeface="Cambria Math"/>
                                      </a:rPr>
                                      <m:t>1</m:t>
                                    </m:r>
                                  </m:sub>
                                </m:sSub>
                              </m:e>
                              <m:e>
                                <m:r>
                                  <a:rPr lang="en-GB" b="0" i="1" smtClean="0">
                                    <a:latin typeface="Cambria Math"/>
                                  </a:rPr>
                                  <m:t>0</m:t>
                                </m:r>
                              </m:e>
                            </m:mr>
                            <m:mr>
                              <m:e>
                                <m:r>
                                  <a:rPr lang="en-GB" b="0" i="1" smtClean="0">
                                    <a:latin typeface="Cambria Math"/>
                                  </a:rPr>
                                  <m:t>0</m:t>
                                </m:r>
                              </m:e>
                              <m:e>
                                <m:r>
                                  <a:rPr lang="en-GB" b="0" i="1" smtClean="0">
                                    <a:latin typeface="Cambria Math"/>
                                  </a:rPr>
                                  <m:t>0</m:t>
                                </m:r>
                              </m:e>
                            </m:mr>
                          </m:m>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𝑢</m:t>
                                    </m:r>
                                  </m:e>
                                  <m:sub>
                                    <m:r>
                                      <m:rPr>
                                        <m:brk m:alnAt="7"/>
                                      </m:rPr>
                                      <a:rPr lang="en-GB" b="0" i="1" smtClean="0">
                                        <a:latin typeface="Cambria Math"/>
                                      </a:rPr>
                                      <m:t>1</m:t>
                                    </m:r>
                                  </m:sub>
                                </m:sSub>
                              </m:e>
                            </m:mr>
                            <m:mr>
                              <m:e>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2</m:t>
                                    </m:r>
                                  </m:sub>
                                </m:sSub>
                              </m:e>
                            </m:mr>
                          </m:m>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018844" y="4405637"/>
                <a:ext cx="5622886" cy="607539"/>
              </a:xfrm>
              <a:prstGeom prst="rect">
                <a:avLst/>
              </a:prstGeom>
              <a:blipFill rotWithShape="1">
                <a:blip r:embed="rId3"/>
                <a:stretch>
                  <a:fillRect/>
                </a:stretch>
              </a:blipFill>
            </p:spPr>
            <p:txBody>
              <a:bodyPr/>
              <a:lstStyle/>
              <a:p>
                <a:r>
                  <a:rPr lang="en-GB">
                    <a:noFill/>
                  </a:rPr>
                  <a:t> </a:t>
                </a:r>
              </a:p>
            </p:txBody>
          </p:sp>
        </mc:Fallback>
      </mc:AlternateContent>
      <p:grpSp>
        <p:nvGrpSpPr>
          <p:cNvPr id="29" name="Group 28"/>
          <p:cNvGrpSpPr/>
          <p:nvPr/>
        </p:nvGrpSpPr>
        <p:grpSpPr>
          <a:xfrm>
            <a:off x="1632097" y="3851756"/>
            <a:ext cx="1762988" cy="504056"/>
            <a:chOff x="2056049" y="3851756"/>
            <a:chExt cx="1402948" cy="504056"/>
          </a:xfrm>
        </p:grpSpPr>
        <p:cxnSp>
          <p:nvCxnSpPr>
            <p:cNvPr id="10" name="Straight Connector 9"/>
            <p:cNvCxnSpPr/>
            <p:nvPr/>
          </p:nvCxnSpPr>
          <p:spPr>
            <a:xfrm>
              <a:off x="2136240" y="4355812"/>
              <a:ext cx="99358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56049" y="3851756"/>
              <a:ext cx="1402948" cy="369332"/>
            </a:xfrm>
            <a:prstGeom prst="rect">
              <a:avLst/>
            </a:prstGeom>
            <a:noFill/>
          </p:spPr>
          <p:txBody>
            <a:bodyPr wrap="none" rtlCol="0">
              <a:spAutoFit/>
            </a:bodyPr>
            <a:lstStyle/>
            <a:p>
              <a:r>
                <a:rPr lang="en-GB" dirty="0" smtClean="0">
                  <a:solidFill>
                    <a:srgbClr val="C00000"/>
                  </a:solidFill>
                </a:rPr>
                <a:t>A: Structure</a:t>
              </a:r>
              <a:endParaRPr lang="en-GB" dirty="0">
                <a:solidFill>
                  <a:srgbClr val="C00000"/>
                </a:solidFill>
              </a:endParaRPr>
            </a:p>
          </p:txBody>
        </p:sp>
      </p:grpSp>
      <p:sp>
        <p:nvSpPr>
          <p:cNvPr id="37" name="TextBox 36"/>
          <p:cNvSpPr txBox="1"/>
          <p:nvPr/>
        </p:nvSpPr>
        <p:spPr>
          <a:xfrm>
            <a:off x="3062785" y="3717032"/>
            <a:ext cx="1608133" cy="646331"/>
          </a:xfrm>
          <a:prstGeom prst="rect">
            <a:avLst/>
          </a:prstGeom>
          <a:noFill/>
        </p:spPr>
        <p:txBody>
          <a:bodyPr wrap="none" rtlCol="0">
            <a:spAutoFit/>
          </a:bodyPr>
          <a:lstStyle/>
          <a:p>
            <a:pPr algn="ctr"/>
            <a:r>
              <a:rPr lang="en-GB" dirty="0" smtClean="0">
                <a:solidFill>
                  <a:srgbClr val="C00000"/>
                </a:solidFill>
              </a:rPr>
              <a:t>B: Modulatory</a:t>
            </a:r>
          </a:p>
          <a:p>
            <a:pPr algn="ctr"/>
            <a:r>
              <a:rPr lang="en-GB" dirty="0" smtClean="0">
                <a:solidFill>
                  <a:srgbClr val="C00000"/>
                </a:solidFill>
              </a:rPr>
              <a:t>Input</a:t>
            </a:r>
            <a:endParaRPr lang="en-GB" dirty="0">
              <a:solidFill>
                <a:srgbClr val="C00000"/>
              </a:solidFill>
            </a:endParaRPr>
          </a:p>
        </p:txBody>
      </p:sp>
      <p:cxnSp>
        <p:nvCxnSpPr>
          <p:cNvPr id="43" name="Straight Connector 42"/>
          <p:cNvCxnSpPr/>
          <p:nvPr/>
        </p:nvCxnSpPr>
        <p:spPr>
          <a:xfrm>
            <a:off x="3275856" y="4365104"/>
            <a:ext cx="11521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033879" y="3717032"/>
            <a:ext cx="1197765" cy="648072"/>
            <a:chOff x="5033879" y="3717032"/>
            <a:chExt cx="1197765" cy="648072"/>
          </a:xfrm>
        </p:grpSpPr>
        <p:cxnSp>
          <p:nvCxnSpPr>
            <p:cNvPr id="45" name="Straight Connector 44"/>
            <p:cNvCxnSpPr/>
            <p:nvPr/>
          </p:nvCxnSpPr>
          <p:spPr>
            <a:xfrm>
              <a:off x="5220072" y="4365104"/>
              <a:ext cx="79208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033879" y="3717032"/>
              <a:ext cx="1197765" cy="646331"/>
            </a:xfrm>
            <a:prstGeom prst="rect">
              <a:avLst/>
            </a:prstGeom>
            <a:noFill/>
          </p:spPr>
          <p:txBody>
            <a:bodyPr wrap="none" rtlCol="0">
              <a:spAutoFit/>
            </a:bodyPr>
            <a:lstStyle/>
            <a:p>
              <a:pPr algn="ctr"/>
              <a:r>
                <a:rPr lang="en-GB" dirty="0" smtClean="0">
                  <a:solidFill>
                    <a:srgbClr val="C00000"/>
                  </a:solidFill>
                </a:rPr>
                <a:t>C: Driving</a:t>
              </a:r>
            </a:p>
            <a:p>
              <a:pPr algn="ctr"/>
              <a:r>
                <a:rPr lang="en-GB" dirty="0" smtClean="0">
                  <a:solidFill>
                    <a:srgbClr val="C00000"/>
                  </a:solidFill>
                </a:rPr>
                <a:t>Input</a:t>
              </a:r>
              <a:endParaRPr lang="en-GB" dirty="0">
                <a:solidFill>
                  <a:srgbClr val="C00000"/>
                </a:solidFill>
              </a:endParaRPr>
            </a:p>
          </p:txBody>
        </p:sp>
      </p:grpSp>
      <p:grpSp>
        <p:nvGrpSpPr>
          <p:cNvPr id="24" name="Group 23"/>
          <p:cNvGrpSpPr/>
          <p:nvPr/>
        </p:nvGrpSpPr>
        <p:grpSpPr>
          <a:xfrm>
            <a:off x="395536" y="5085184"/>
            <a:ext cx="1351652" cy="1715418"/>
            <a:chOff x="395536" y="5085184"/>
            <a:chExt cx="1351652" cy="1715418"/>
          </a:xfrm>
        </p:grpSpPr>
        <p:cxnSp>
          <p:nvCxnSpPr>
            <p:cNvPr id="21" name="Straight Arrow Connector 20"/>
            <p:cNvCxnSpPr/>
            <p:nvPr/>
          </p:nvCxnSpPr>
          <p:spPr>
            <a:xfrm flipV="1">
              <a:off x="1018844" y="5085184"/>
              <a:ext cx="240788" cy="7920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5536" y="5877272"/>
              <a:ext cx="1351652" cy="923330"/>
            </a:xfrm>
            <a:prstGeom prst="rect">
              <a:avLst/>
            </a:prstGeom>
            <a:noFill/>
          </p:spPr>
          <p:txBody>
            <a:bodyPr wrap="none" rtlCol="0">
              <a:spAutoFit/>
            </a:bodyPr>
            <a:lstStyle/>
            <a:p>
              <a:pPr algn="ctr"/>
              <a:r>
                <a:rPr lang="en-GB" dirty="0" smtClean="0">
                  <a:solidFill>
                    <a:srgbClr val="C00000"/>
                  </a:solidFill>
                </a:rPr>
                <a:t>Change in </a:t>
              </a:r>
            </a:p>
            <a:p>
              <a:pPr algn="ctr"/>
              <a:r>
                <a:rPr lang="en-GB" dirty="0" smtClean="0">
                  <a:solidFill>
                    <a:srgbClr val="C00000"/>
                  </a:solidFill>
                </a:rPr>
                <a:t>activity per </a:t>
              </a:r>
            </a:p>
            <a:p>
              <a:pPr algn="ctr"/>
              <a:r>
                <a:rPr lang="en-GB" dirty="0" smtClean="0">
                  <a:solidFill>
                    <a:srgbClr val="C00000"/>
                  </a:solidFill>
                </a:rPr>
                <a:t>region</a:t>
              </a:r>
              <a:endParaRPr lang="en-GB" dirty="0">
                <a:solidFill>
                  <a:srgbClr val="C00000"/>
                </a:solidFill>
              </a:endParaRPr>
            </a:p>
          </p:txBody>
        </p:sp>
      </p:grpSp>
      <p:cxnSp>
        <p:nvCxnSpPr>
          <p:cNvPr id="49" name="Straight Arrow Connector 48"/>
          <p:cNvCxnSpPr/>
          <p:nvPr/>
        </p:nvCxnSpPr>
        <p:spPr>
          <a:xfrm flipV="1">
            <a:off x="3396250" y="5085184"/>
            <a:ext cx="0"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13591" y="5877272"/>
            <a:ext cx="1787670" cy="646331"/>
          </a:xfrm>
          <a:prstGeom prst="rect">
            <a:avLst/>
          </a:prstGeom>
          <a:noFill/>
        </p:spPr>
        <p:txBody>
          <a:bodyPr wrap="none" rtlCol="0">
            <a:spAutoFit/>
          </a:bodyPr>
          <a:lstStyle/>
          <a:p>
            <a:pPr algn="ctr"/>
            <a:r>
              <a:rPr lang="en-GB" dirty="0" smtClean="0">
                <a:solidFill>
                  <a:srgbClr val="C00000"/>
                </a:solidFill>
              </a:rPr>
              <a:t>External input</a:t>
            </a:r>
            <a:r>
              <a:rPr lang="en-GB" dirty="0">
                <a:solidFill>
                  <a:srgbClr val="C00000"/>
                </a:solidFill>
              </a:rPr>
              <a:t> </a:t>
            </a:r>
            <a:r>
              <a:rPr lang="en-GB" dirty="0" smtClean="0">
                <a:solidFill>
                  <a:srgbClr val="C00000"/>
                </a:solidFill>
              </a:rPr>
              <a:t>2</a:t>
            </a:r>
          </a:p>
          <a:p>
            <a:pPr algn="ctr"/>
            <a:r>
              <a:rPr lang="en-GB" dirty="0" smtClean="0">
                <a:solidFill>
                  <a:srgbClr val="C00000"/>
                </a:solidFill>
              </a:rPr>
              <a:t>(attention)</a:t>
            </a:r>
            <a:endParaRPr lang="en-GB" dirty="0">
              <a:solidFill>
                <a:srgbClr val="C00000"/>
              </a:solidFill>
            </a:endParaRPr>
          </a:p>
        </p:txBody>
      </p:sp>
      <p:grpSp>
        <p:nvGrpSpPr>
          <p:cNvPr id="31" name="Group 30"/>
          <p:cNvGrpSpPr/>
          <p:nvPr/>
        </p:nvGrpSpPr>
        <p:grpSpPr>
          <a:xfrm>
            <a:off x="4458570" y="5085184"/>
            <a:ext cx="1223413" cy="1715418"/>
            <a:chOff x="4458570" y="5085184"/>
            <a:chExt cx="1223413" cy="1715418"/>
          </a:xfrm>
        </p:grpSpPr>
        <p:cxnSp>
          <p:nvCxnSpPr>
            <p:cNvPr id="54" name="Straight Arrow Connector 53"/>
            <p:cNvCxnSpPr/>
            <p:nvPr/>
          </p:nvCxnSpPr>
          <p:spPr>
            <a:xfrm flipH="1" flipV="1">
              <a:off x="4788024" y="5085184"/>
              <a:ext cx="271075"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458570" y="5877272"/>
              <a:ext cx="1223413" cy="923330"/>
            </a:xfrm>
            <a:prstGeom prst="rect">
              <a:avLst/>
            </a:prstGeom>
            <a:noFill/>
          </p:spPr>
          <p:txBody>
            <a:bodyPr wrap="none" rtlCol="0">
              <a:spAutoFit/>
            </a:bodyPr>
            <a:lstStyle/>
            <a:p>
              <a:pPr algn="ctr"/>
              <a:r>
                <a:rPr lang="en-GB" dirty="0" smtClean="0">
                  <a:solidFill>
                    <a:srgbClr val="C00000"/>
                  </a:solidFill>
                </a:rPr>
                <a:t>Current</a:t>
              </a:r>
            </a:p>
            <a:p>
              <a:pPr algn="ctr"/>
              <a:r>
                <a:rPr lang="en-GB" dirty="0" smtClean="0">
                  <a:solidFill>
                    <a:srgbClr val="C00000"/>
                  </a:solidFill>
                </a:rPr>
                <a:t>activity </a:t>
              </a:r>
            </a:p>
            <a:p>
              <a:pPr algn="ctr"/>
              <a:r>
                <a:rPr lang="en-GB" dirty="0" smtClean="0">
                  <a:solidFill>
                    <a:srgbClr val="C00000"/>
                  </a:solidFill>
                </a:rPr>
                <a:t>per region</a:t>
              </a:r>
              <a:endParaRPr lang="en-GB" dirty="0">
                <a:solidFill>
                  <a:srgbClr val="C00000"/>
                </a:solidFill>
              </a:endParaRPr>
            </a:p>
          </p:txBody>
        </p:sp>
      </p:grpSp>
      <p:grpSp>
        <p:nvGrpSpPr>
          <p:cNvPr id="33" name="Group 32"/>
          <p:cNvGrpSpPr/>
          <p:nvPr/>
        </p:nvGrpSpPr>
        <p:grpSpPr>
          <a:xfrm>
            <a:off x="6029627" y="5085184"/>
            <a:ext cx="1633781" cy="1438419"/>
            <a:chOff x="6029627" y="5085184"/>
            <a:chExt cx="1633781" cy="1438419"/>
          </a:xfrm>
        </p:grpSpPr>
        <p:cxnSp>
          <p:nvCxnSpPr>
            <p:cNvPr id="56" name="Straight Arrow Connector 55"/>
            <p:cNvCxnSpPr/>
            <p:nvPr/>
          </p:nvCxnSpPr>
          <p:spPr>
            <a:xfrm flipH="1" flipV="1">
              <a:off x="6372200" y="5085184"/>
              <a:ext cx="271075"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9627" y="5877272"/>
              <a:ext cx="1633781" cy="646331"/>
            </a:xfrm>
            <a:prstGeom prst="rect">
              <a:avLst/>
            </a:prstGeom>
            <a:noFill/>
          </p:spPr>
          <p:txBody>
            <a:bodyPr wrap="none" rtlCol="0">
              <a:spAutoFit/>
            </a:bodyPr>
            <a:lstStyle/>
            <a:p>
              <a:pPr algn="ctr"/>
              <a:r>
                <a:rPr lang="en-GB" dirty="0" smtClean="0">
                  <a:solidFill>
                    <a:srgbClr val="C00000"/>
                  </a:solidFill>
                </a:rPr>
                <a:t>All </a:t>
              </a:r>
            </a:p>
            <a:p>
              <a:pPr algn="ctr"/>
              <a:r>
                <a:rPr lang="en-GB" dirty="0" smtClean="0">
                  <a:solidFill>
                    <a:srgbClr val="C00000"/>
                  </a:solidFill>
                </a:rPr>
                <a:t>external input</a:t>
              </a:r>
              <a:r>
                <a:rPr lang="en-GB" dirty="0">
                  <a:solidFill>
                    <a:srgbClr val="C00000"/>
                  </a:solidFill>
                </a:rPr>
                <a:t> </a:t>
              </a:r>
              <a:endParaRPr lang="en-GB" dirty="0" smtClean="0">
                <a:solidFill>
                  <a:srgbClr val="C00000"/>
                </a:solidFill>
              </a:endParaRPr>
            </a:p>
          </p:txBody>
        </p:sp>
      </p:grpSp>
      <p:sp>
        <p:nvSpPr>
          <p:cNvPr id="7" name="TextBox 6"/>
          <p:cNvSpPr txBox="1"/>
          <p:nvPr/>
        </p:nvSpPr>
        <p:spPr>
          <a:xfrm>
            <a:off x="6029627" y="3151538"/>
            <a:ext cx="2985113" cy="523220"/>
          </a:xfrm>
          <a:prstGeom prst="rect">
            <a:avLst/>
          </a:prstGeom>
          <a:noFill/>
          <a:ln>
            <a:solidFill>
              <a:schemeClr val="accent2">
                <a:lumMod val="75000"/>
              </a:schemeClr>
            </a:solidFill>
          </a:ln>
        </p:spPr>
        <p:txBody>
          <a:bodyPr wrap="none" rtlCol="0">
            <a:spAutoFit/>
          </a:bodyPr>
          <a:lstStyle/>
          <a:p>
            <a:r>
              <a:rPr lang="en-GB" sz="1400" b="1" dirty="0" smtClean="0">
                <a:solidFill>
                  <a:schemeClr val="accent6"/>
                </a:solidFill>
              </a:rPr>
              <a:t>Columns: outgoing connections</a:t>
            </a:r>
          </a:p>
          <a:p>
            <a:r>
              <a:rPr lang="en-GB" sz="1400" b="1" dirty="0" smtClean="0">
                <a:solidFill>
                  <a:schemeClr val="accent6"/>
                </a:solidFill>
              </a:rPr>
              <a:t>Rows: incoming connections</a:t>
            </a:r>
            <a:endParaRPr lang="en-GB" sz="1400" b="1" dirty="0">
              <a:solidFill>
                <a:schemeClr val="accent6"/>
              </a:solidFill>
            </a:endParaRPr>
          </a:p>
        </p:txBody>
      </p:sp>
    </p:spTree>
    <p:extLst>
      <p:ext uri="{BB962C8B-B14F-4D97-AF65-F5344CB8AC3E}">
        <p14:creationId xmlns:p14="http://schemas.microsoft.com/office/powerpoint/2010/main" val="9766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9552" y="2132856"/>
            <a:ext cx="2523448" cy="523220"/>
          </a:xfrm>
          <a:prstGeom prst="rect">
            <a:avLst/>
          </a:prstGeom>
        </p:spPr>
        <p:txBody>
          <a:bodyPr wrap="none">
            <a:spAutoFit/>
          </a:bodyPr>
          <a:lstStyle/>
          <a:p>
            <a:r>
              <a:rPr lang="en-GB" altLang="en-US" sz="2800" dirty="0" smtClean="0"/>
              <a:t>is a framework</a:t>
            </a:r>
            <a:endParaRPr lang="en-GB" sz="2800" dirty="0"/>
          </a:p>
        </p:txBody>
      </p:sp>
      <p:sp>
        <p:nvSpPr>
          <p:cNvPr id="7" name="Rectangle 6"/>
          <p:cNvSpPr/>
          <p:nvPr/>
        </p:nvSpPr>
        <p:spPr>
          <a:xfrm>
            <a:off x="539552" y="3265820"/>
            <a:ext cx="8475333" cy="523220"/>
          </a:xfrm>
          <a:prstGeom prst="rect">
            <a:avLst/>
          </a:prstGeom>
        </p:spPr>
        <p:txBody>
          <a:bodyPr wrap="none">
            <a:spAutoFit/>
          </a:bodyPr>
          <a:lstStyle/>
          <a:p>
            <a:r>
              <a:rPr lang="en-GB" altLang="en-US" sz="2800" dirty="0" smtClean="0"/>
              <a:t>for inferring </a:t>
            </a:r>
            <a:r>
              <a:rPr lang="en-GB" altLang="en-US" sz="2800" dirty="0" smtClean="0"/>
              <a:t>neural responses / </a:t>
            </a:r>
            <a:r>
              <a:rPr lang="en-GB" altLang="en-US" sz="2800" dirty="0" smtClean="0"/>
              <a:t>effective connectivity</a:t>
            </a:r>
            <a:endParaRPr lang="en-GB" sz="2800" dirty="0"/>
          </a:p>
        </p:txBody>
      </p:sp>
      <p:sp>
        <p:nvSpPr>
          <p:cNvPr id="8" name="Rectangle 7"/>
          <p:cNvSpPr/>
          <p:nvPr/>
        </p:nvSpPr>
        <p:spPr>
          <a:xfrm>
            <a:off x="539552" y="4489956"/>
            <a:ext cx="1965603" cy="523220"/>
          </a:xfrm>
          <a:prstGeom prst="rect">
            <a:avLst/>
          </a:prstGeom>
        </p:spPr>
        <p:txBody>
          <a:bodyPr wrap="none">
            <a:spAutoFit/>
          </a:bodyPr>
          <a:lstStyle/>
          <a:p>
            <a:r>
              <a:rPr lang="en-GB" altLang="en-US" sz="2800" dirty="0" smtClean="0"/>
              <a:t>in the brain</a:t>
            </a:r>
            <a:endParaRPr lang="en-GB" sz="2800" dirty="0"/>
          </a:p>
        </p:txBody>
      </p:sp>
      <p:sp>
        <p:nvSpPr>
          <p:cNvPr id="10" name="Title 9"/>
          <p:cNvSpPr>
            <a:spLocks noGrp="1"/>
          </p:cNvSpPr>
          <p:nvPr>
            <p:ph type="title"/>
          </p:nvPr>
        </p:nvSpPr>
        <p:spPr/>
        <p:txBody>
          <a:bodyPr/>
          <a:lstStyle/>
          <a:p>
            <a:r>
              <a:rPr lang="en-GB" dirty="0" smtClean="0"/>
              <a:t>Dynamic Causal Modelling</a:t>
            </a:r>
            <a:endParaRPr lang="en-GB" dirty="0"/>
          </a:p>
        </p:txBody>
      </p:sp>
    </p:spTree>
    <p:extLst>
      <p:ext uri="{BB962C8B-B14F-4D97-AF65-F5344CB8AC3E}">
        <p14:creationId xmlns:p14="http://schemas.microsoft.com/office/powerpoint/2010/main" val="859233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37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Haemodynamic Model</a:t>
            </a:r>
            <a:endParaRPr lang="en-GB" dirty="0"/>
          </a:p>
        </p:txBody>
      </p:sp>
      <p:pic>
        <p:nvPicPr>
          <p:cNvPr id="4" name="Picture 3"/>
          <p:cNvPicPr>
            <a:picLocks noChangeAspect="1" noChangeArrowheads="1"/>
          </p:cNvPicPr>
          <p:nvPr/>
        </p:nvPicPr>
        <p:blipFill>
          <a:blip r:embed="rId2"/>
          <a:srcRect l="9450" t="15479" r="35032" b="8336"/>
          <a:stretch>
            <a:fillRect/>
          </a:stretch>
        </p:blipFill>
        <p:spPr bwMode="auto">
          <a:xfrm>
            <a:off x="2058041" y="1881448"/>
            <a:ext cx="5330674" cy="4571887"/>
          </a:xfrm>
          <a:prstGeom prst="rect">
            <a:avLst/>
          </a:prstGeom>
          <a:noFill/>
          <a:ln w="9525">
            <a:noFill/>
            <a:miter lim="800000"/>
            <a:headEnd/>
            <a:tailEnd/>
          </a:ln>
        </p:spPr>
      </p:pic>
    </p:spTree>
    <p:extLst>
      <p:ext uri="{BB962C8B-B14F-4D97-AF65-F5344CB8AC3E}">
        <p14:creationId xmlns:p14="http://schemas.microsoft.com/office/powerpoint/2010/main" val="3868101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a:t>
            </a:r>
            <a:endParaRPr lang="en-US" dirty="0"/>
          </a:p>
        </p:txBody>
      </p:sp>
      <p:sp>
        <p:nvSpPr>
          <p:cNvPr id="3" name="Content Placeholder 2"/>
          <p:cNvSpPr>
            <a:spLocks noGrp="1"/>
          </p:cNvSpPr>
          <p:nvPr>
            <p:ph idx="1"/>
          </p:nvPr>
        </p:nvSpPr>
        <p:spPr/>
        <p:txBody>
          <a:bodyPr/>
          <a:lstStyle/>
          <a:p>
            <a:pPr marL="514350" indent="-514350">
              <a:lnSpc>
                <a:spcPct val="150000"/>
              </a:lnSpc>
              <a:buFont typeface="+mj-lt"/>
              <a:buAutoNum type="arabicPeriod"/>
            </a:pPr>
            <a:r>
              <a:rPr lang="en-US" dirty="0" smtClean="0"/>
              <a:t>Specify a DCM for each subject</a:t>
            </a:r>
          </a:p>
          <a:p>
            <a:pPr marL="514350" indent="-514350">
              <a:lnSpc>
                <a:spcPct val="150000"/>
              </a:lnSpc>
              <a:buFont typeface="+mj-lt"/>
              <a:buAutoNum type="arabicPeriod"/>
            </a:pPr>
            <a:r>
              <a:rPr lang="en-US" b="1" dirty="0" smtClean="0"/>
              <a:t>Estimate the DCMs</a:t>
            </a:r>
          </a:p>
          <a:p>
            <a:pPr marL="514350" indent="-514350">
              <a:lnSpc>
                <a:spcPct val="150000"/>
              </a:lnSpc>
              <a:buFont typeface="+mj-lt"/>
              <a:buAutoNum type="arabicPeriod"/>
            </a:pPr>
            <a:r>
              <a:rPr lang="en-US" dirty="0" smtClean="0"/>
              <a:t>Specify a group level model (PEB)</a:t>
            </a:r>
          </a:p>
          <a:p>
            <a:pPr marL="514350" indent="-514350">
              <a:lnSpc>
                <a:spcPct val="150000"/>
              </a:lnSpc>
              <a:buFont typeface="+mj-lt"/>
              <a:buAutoNum type="arabicPeriod"/>
            </a:pPr>
            <a:r>
              <a:rPr lang="en-US" dirty="0" smtClean="0"/>
              <a:t>Test hypotheses at the group level</a:t>
            </a:r>
          </a:p>
          <a:p>
            <a:pPr marL="514350" indent="-514350">
              <a:lnSpc>
                <a:spcPct val="150000"/>
              </a:lnSpc>
              <a:buFont typeface="+mj-lt"/>
              <a:buAutoNum type="arabicPeriod"/>
            </a:pPr>
            <a:r>
              <a:rPr lang="en-US" dirty="0" smtClean="0"/>
              <a:t>(Optional</a:t>
            </a:r>
            <a:r>
              <a:rPr lang="en-US" dirty="0" smtClean="0">
                <a:sym typeface="Wingdings"/>
              </a:rPr>
              <a:t>: </a:t>
            </a:r>
            <a:r>
              <a:rPr lang="en-US" dirty="0" smtClean="0"/>
              <a:t>Perform cross-validation)</a:t>
            </a:r>
            <a:endParaRPr lang="en-US" dirty="0"/>
          </a:p>
        </p:txBody>
      </p:sp>
    </p:spTree>
    <p:extLst>
      <p:ext uri="{BB962C8B-B14F-4D97-AF65-F5344CB8AC3E}">
        <p14:creationId xmlns:p14="http://schemas.microsoft.com/office/powerpoint/2010/main" val="1431431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estimation</a:t>
            </a:r>
            <a:endParaRPr lang="en-US" dirty="0"/>
          </a:p>
        </p:txBody>
      </p:sp>
      <p:sp>
        <p:nvSpPr>
          <p:cNvPr id="5" name="Text Placeholder 4"/>
          <p:cNvSpPr>
            <a:spLocks noGrp="1"/>
          </p:cNvSpPr>
          <p:nvPr>
            <p:ph type="body" idx="1"/>
          </p:nvPr>
        </p:nvSpPr>
        <p:spPr/>
        <p:txBody>
          <a:bodyPr/>
          <a:lstStyle/>
          <a:p>
            <a:r>
              <a:rPr lang="en-US" dirty="0" smtClean="0"/>
              <a:t>FIRST LEVEL ANALYSIS</a:t>
            </a:r>
            <a:endParaRPr lang="en-US" dirty="0"/>
          </a:p>
        </p:txBody>
      </p:sp>
    </p:spTree>
    <p:extLst>
      <p:ext uri="{BB962C8B-B14F-4D97-AF65-F5344CB8AC3E}">
        <p14:creationId xmlns:p14="http://schemas.microsoft.com/office/powerpoint/2010/main" val="4652336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estimation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Inverting or estimating the model gives:</a:t>
                </a:r>
              </a:p>
              <a:p>
                <a:pPr marL="0" indent="0">
                  <a:buNone/>
                </a:pPr>
                <a:endParaRPr lang="en-GB" dirty="0"/>
              </a:p>
              <a:p>
                <a:pPr marL="514350" indent="-514350">
                  <a:buFont typeface="+mj-lt"/>
                  <a:buAutoNum type="arabicPeriod"/>
                </a:pPr>
                <a:r>
                  <a:rPr lang="en-GB" dirty="0" smtClean="0"/>
                  <a:t>Posterior probability distribution for each parameter </a:t>
                </a:r>
                <a14:m>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𝜃</m:t>
                        </m:r>
                      </m:e>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m:t>
                        </m:r>
                      </m:e>
                    </m:d>
                  </m:oMath>
                </a14:m>
                <a:r>
                  <a:rPr lang="en-GB" dirty="0" smtClean="0"/>
                  <a:t/>
                </a:r>
                <a:br>
                  <a:rPr lang="en-GB" dirty="0" smtClean="0"/>
                </a:br>
                <a:endParaRPr lang="en-GB" dirty="0" smtClean="0"/>
              </a:p>
              <a:p>
                <a:pPr marL="514350" indent="-514350">
                  <a:buFont typeface="+mj-lt"/>
                  <a:buAutoNum type="arabicPeriod"/>
                </a:pPr>
                <a:r>
                  <a:rPr lang="en-GB" dirty="0" smtClean="0"/>
                  <a:t>Estimation of the model evidence </a:t>
                </a:r>
                <a14:m>
                  <m:oMath xmlns:m="http://schemas.openxmlformats.org/officeDocument/2006/math">
                    <m:r>
                      <a:rPr lang="en-GB" i="1" dirty="0" smtClean="0">
                        <a:latin typeface="Cambria Math" panose="02040503050406030204" pitchFamily="18" charset="0"/>
                      </a:rPr>
                      <m:t>𝑝</m:t>
                    </m:r>
                    <m:d>
                      <m:dPr>
                        <m:ctrlPr>
                          <a:rPr lang="en-GB" i="1" dirty="0" smtClean="0">
                            <a:latin typeface="Cambria Math" panose="02040503050406030204" pitchFamily="18" charset="0"/>
                          </a:rPr>
                        </m:ctrlPr>
                      </m:dPr>
                      <m:e>
                        <m:r>
                          <a:rPr lang="en-GB" i="1" dirty="0" err="1" smtClean="0">
                            <a:latin typeface="Cambria Math" panose="02040503050406030204" pitchFamily="18" charset="0"/>
                          </a:rPr>
                          <m:t>𝑦</m:t>
                        </m:r>
                      </m:e>
                      <m:e>
                        <m:r>
                          <a:rPr lang="en-GB" i="1" dirty="0" err="1" smtClean="0">
                            <a:latin typeface="Cambria Math" panose="02040503050406030204" pitchFamily="18" charset="0"/>
                          </a:rPr>
                          <m:t>𝑚</m:t>
                        </m:r>
                      </m:e>
                    </m:d>
                  </m:oMath>
                </a14:m>
                <a:r>
                  <a:rPr lang="en-GB" dirty="0" smtClean="0"/>
                  <a:t/>
                </a:r>
                <a:br>
                  <a:rPr lang="en-GB" dirty="0" smtClean="0"/>
                </a:br>
                <a:r>
                  <a:rPr lang="en-GB" dirty="0" smtClean="0"/>
                  <a:t/>
                </a:r>
                <a:br>
                  <a:rPr lang="en-GB" dirty="0" smtClean="0"/>
                </a:b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ea typeface="Cambria Math" panose="02040503050406030204" pitchFamily="18" charset="0"/>
                      </a:rPr>
                      <m:t>≅</m:t>
                    </m:r>
                    <m:r>
                      <m:rPr>
                        <m:nor/>
                      </m:rPr>
                      <a:rPr lang="en-GB" b="0" i="0" smtClean="0">
                        <a:latin typeface="Cambria Math" panose="02040503050406030204" pitchFamily="18" charset="0"/>
                        <a:ea typeface="Cambria Math" panose="02040503050406030204" pitchFamily="18" charset="0"/>
                      </a:rPr>
                      <m:t>log</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𝑦</m:t>
                        </m:r>
                      </m:e>
                      <m:e>
                        <m:r>
                          <a:rPr lang="en-GB" b="0" i="1" smtClean="0">
                            <a:latin typeface="Cambria Math" panose="02040503050406030204" pitchFamily="18" charset="0"/>
                            <a:ea typeface="Cambria Math" panose="02040503050406030204" pitchFamily="18" charset="0"/>
                          </a:rPr>
                          <m:t>𝑚</m:t>
                        </m:r>
                      </m:e>
                    </m:d>
                    <m:r>
                      <a:rPr lang="en-GB" b="0" i="1" smtClean="0">
                        <a:latin typeface="Cambria Math" panose="02040503050406030204" pitchFamily="18" charset="0"/>
                        <a:ea typeface="Cambria Math" panose="02040503050406030204" pitchFamily="18" charset="0"/>
                      </a:rPr>
                      <m:t>=</m:t>
                    </m:r>
                    <m:r>
                      <m:rPr>
                        <m:nor/>
                      </m:rPr>
                      <a:rPr lang="en-GB" b="0" i="0" smtClean="0">
                        <a:latin typeface="Cambria Math" panose="02040503050406030204" pitchFamily="18" charset="0"/>
                        <a:ea typeface="Cambria Math" panose="02040503050406030204" pitchFamily="18" charset="0"/>
                      </a:rPr>
                      <m:t>accuracy</m:t>
                    </m:r>
                    <m:r>
                      <a:rPr lang="en-GB" b="0" i="1" smtClean="0">
                        <a:latin typeface="Cambria Math" panose="02040503050406030204" pitchFamily="18" charset="0"/>
                        <a:ea typeface="Cambria Math" panose="02040503050406030204" pitchFamily="18" charset="0"/>
                      </a:rPr>
                      <m:t>−</m:t>
                    </m:r>
                    <m:r>
                      <m:rPr>
                        <m:nor/>
                      </m:rPr>
                      <a:rPr lang="en-GB" b="0" i="0" smtClean="0">
                        <a:latin typeface="Cambria Math" panose="02040503050406030204" pitchFamily="18" charset="0"/>
                        <a:ea typeface="Cambria Math" panose="02040503050406030204" pitchFamily="18" charset="0"/>
                      </a:rPr>
                      <m:t>complexity</m:t>
                    </m:r>
                  </m:oMath>
                </a14:m>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36" t="-1695"/>
                </a:stretch>
              </a:blipFill>
            </p:spPr>
            <p:txBody>
              <a:bodyPr/>
              <a:lstStyle/>
              <a:p>
                <a:r>
                  <a:rPr lang="en-GB">
                    <a:noFill/>
                  </a:rPr>
                  <a:t> </a:t>
                </a:r>
              </a:p>
            </p:txBody>
          </p:sp>
        </mc:Fallback>
      </mc:AlternateContent>
      <p:grpSp>
        <p:nvGrpSpPr>
          <p:cNvPr id="17" name="Group 16"/>
          <p:cNvGrpSpPr/>
          <p:nvPr/>
        </p:nvGrpSpPr>
        <p:grpSpPr>
          <a:xfrm>
            <a:off x="1331640" y="5949280"/>
            <a:ext cx="1872208" cy="616714"/>
            <a:chOff x="1331640" y="5949280"/>
            <a:chExt cx="1872208" cy="616714"/>
          </a:xfrm>
        </p:grpSpPr>
        <p:cxnSp>
          <p:nvCxnSpPr>
            <p:cNvPr id="5" name="Straight Arrow Connector 4"/>
            <p:cNvCxnSpPr/>
            <p:nvPr/>
          </p:nvCxnSpPr>
          <p:spPr>
            <a:xfrm flipH="1" flipV="1">
              <a:off x="1331640" y="5949280"/>
              <a:ext cx="432048"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63688" y="6196662"/>
              <a:ext cx="1440160" cy="369332"/>
            </a:xfrm>
            <a:prstGeom prst="rect">
              <a:avLst/>
            </a:prstGeom>
            <a:noFill/>
          </p:spPr>
          <p:txBody>
            <a:bodyPr wrap="square" rtlCol="0">
              <a:spAutoFit/>
            </a:bodyPr>
            <a:lstStyle/>
            <a:p>
              <a:r>
                <a:rPr lang="en-GB" dirty="0" smtClean="0">
                  <a:solidFill>
                    <a:srgbClr val="FF0000"/>
                  </a:solidFill>
                </a:rPr>
                <a:t>Free energy</a:t>
              </a:r>
              <a:endParaRPr lang="en-GB" dirty="0">
                <a:solidFill>
                  <a:srgbClr val="FF0000"/>
                </a:solidFill>
              </a:endParaRPr>
            </a:p>
          </p:txBody>
        </p:sp>
      </p:grpSp>
      <p:grpSp>
        <p:nvGrpSpPr>
          <p:cNvPr id="16" name="Group 15"/>
          <p:cNvGrpSpPr/>
          <p:nvPr/>
        </p:nvGrpSpPr>
        <p:grpSpPr>
          <a:xfrm>
            <a:off x="7668344" y="3212976"/>
            <a:ext cx="1273904" cy="1152128"/>
            <a:chOff x="7642225" y="3429000"/>
            <a:chExt cx="1273904" cy="1152128"/>
          </a:xfrm>
        </p:grpSpPr>
        <p:grpSp>
          <p:nvGrpSpPr>
            <p:cNvPr id="7" name="Group 6"/>
            <p:cNvGrpSpPr>
              <a:grpSpLocks/>
            </p:cNvGrpSpPr>
            <p:nvPr/>
          </p:nvGrpSpPr>
          <p:grpSpPr bwMode="auto">
            <a:xfrm>
              <a:off x="7642225" y="3429000"/>
              <a:ext cx="1177925" cy="1031875"/>
              <a:chOff x="512" y="1468"/>
              <a:chExt cx="3570" cy="2817"/>
            </a:xfrm>
          </p:grpSpPr>
          <p:sp>
            <p:nvSpPr>
              <p:cNvPr id="8" name="Freeform 20"/>
              <p:cNvSpPr>
                <a:spLocks/>
              </p:cNvSpPr>
              <p:nvPr/>
            </p:nvSpPr>
            <p:spPr bwMode="auto">
              <a:xfrm>
                <a:off x="1712" y="1832"/>
                <a:ext cx="1456" cy="2452"/>
              </a:xfrm>
              <a:custGeom>
                <a:avLst/>
                <a:gdLst>
                  <a:gd name="T0" fmla="*/ 0 w 1456"/>
                  <a:gd name="T1" fmla="*/ 2452 h 2452"/>
                  <a:gd name="T2" fmla="*/ 0 w 1456"/>
                  <a:gd name="T3" fmla="*/ 732 h 2452"/>
                  <a:gd name="T4" fmla="*/ 116 w 1456"/>
                  <a:gd name="T5" fmla="*/ 288 h 2452"/>
                  <a:gd name="T6" fmla="*/ 192 w 1456"/>
                  <a:gd name="T7" fmla="*/ 92 h 2452"/>
                  <a:gd name="T8" fmla="*/ 260 w 1456"/>
                  <a:gd name="T9" fmla="*/ 8 h 2452"/>
                  <a:gd name="T10" fmla="*/ 300 w 1456"/>
                  <a:gd name="T11" fmla="*/ 0 h 2452"/>
                  <a:gd name="T12" fmla="*/ 364 w 1456"/>
                  <a:gd name="T13" fmla="*/ 56 h 2452"/>
                  <a:gd name="T14" fmla="*/ 408 w 1456"/>
                  <a:gd name="T15" fmla="*/ 148 h 2452"/>
                  <a:gd name="T16" fmla="*/ 484 w 1456"/>
                  <a:gd name="T17" fmla="*/ 368 h 2452"/>
                  <a:gd name="T18" fmla="*/ 620 w 1456"/>
                  <a:gd name="T19" fmla="*/ 932 h 2452"/>
                  <a:gd name="T20" fmla="*/ 820 w 1456"/>
                  <a:gd name="T21" fmla="*/ 1748 h 2452"/>
                  <a:gd name="T22" fmla="*/ 932 w 1456"/>
                  <a:gd name="T23" fmla="*/ 2064 h 2452"/>
                  <a:gd name="T24" fmla="*/ 1040 w 1456"/>
                  <a:gd name="T25" fmla="*/ 2244 h 2452"/>
                  <a:gd name="T26" fmla="*/ 1108 w 1456"/>
                  <a:gd name="T27" fmla="*/ 2328 h 2452"/>
                  <a:gd name="T28" fmla="*/ 1196 w 1456"/>
                  <a:gd name="T29" fmla="*/ 2388 h 2452"/>
                  <a:gd name="T30" fmla="*/ 1292 w 1456"/>
                  <a:gd name="T31" fmla="*/ 2420 h 2452"/>
                  <a:gd name="T32" fmla="*/ 1432 w 1456"/>
                  <a:gd name="T33" fmla="*/ 2452 h 2452"/>
                  <a:gd name="T34" fmla="*/ 1456 w 1456"/>
                  <a:gd name="T35" fmla="*/ 2452 h 2452"/>
                  <a:gd name="T36" fmla="*/ 0 w 1456"/>
                  <a:gd name="T37" fmla="*/ 2452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6"/>
                  <a:gd name="T58" fmla="*/ 0 h 2452"/>
                  <a:gd name="T59" fmla="*/ 1456 w 1456"/>
                  <a:gd name="T60" fmla="*/ 2452 h 24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6" h="2452">
                    <a:moveTo>
                      <a:pt x="0" y="2452"/>
                    </a:moveTo>
                    <a:lnTo>
                      <a:pt x="0" y="732"/>
                    </a:lnTo>
                    <a:lnTo>
                      <a:pt x="116" y="288"/>
                    </a:lnTo>
                    <a:lnTo>
                      <a:pt x="192" y="92"/>
                    </a:lnTo>
                    <a:lnTo>
                      <a:pt x="260" y="8"/>
                    </a:lnTo>
                    <a:lnTo>
                      <a:pt x="300" y="0"/>
                    </a:lnTo>
                    <a:lnTo>
                      <a:pt x="364" y="56"/>
                    </a:lnTo>
                    <a:lnTo>
                      <a:pt x="408" y="148"/>
                    </a:lnTo>
                    <a:lnTo>
                      <a:pt x="484" y="368"/>
                    </a:lnTo>
                    <a:lnTo>
                      <a:pt x="620" y="932"/>
                    </a:lnTo>
                    <a:lnTo>
                      <a:pt x="820" y="1748"/>
                    </a:lnTo>
                    <a:lnTo>
                      <a:pt x="932" y="2064"/>
                    </a:lnTo>
                    <a:lnTo>
                      <a:pt x="1040" y="2244"/>
                    </a:lnTo>
                    <a:lnTo>
                      <a:pt x="1108" y="2328"/>
                    </a:lnTo>
                    <a:lnTo>
                      <a:pt x="1196" y="2388"/>
                    </a:lnTo>
                    <a:lnTo>
                      <a:pt x="1292" y="2420"/>
                    </a:lnTo>
                    <a:lnTo>
                      <a:pt x="1432" y="2452"/>
                    </a:lnTo>
                    <a:lnTo>
                      <a:pt x="1456" y="2452"/>
                    </a:lnTo>
                    <a:lnTo>
                      <a:pt x="0" y="2452"/>
                    </a:lnTo>
                    <a:close/>
                  </a:path>
                </a:pathLst>
              </a:custGeom>
              <a:solidFill>
                <a:schemeClr val="bg1"/>
              </a:solidFill>
              <a:ln w="9525">
                <a:solidFill>
                  <a:schemeClr val="tx1"/>
                </a:solidFill>
                <a:round/>
                <a:headEnd/>
                <a:tailEnd/>
              </a:ln>
            </p:spPr>
            <p:txBody>
              <a:bodyPr/>
              <a:lstStyle/>
              <a:p>
                <a:endParaRPr lang="en-GB"/>
              </a:p>
            </p:txBody>
          </p:sp>
          <p:sp>
            <p:nvSpPr>
              <p:cNvPr id="9" name="Rectangle 21"/>
              <p:cNvSpPr>
                <a:spLocks noChangeArrowheads="1"/>
              </p:cNvSpPr>
              <p:nvPr/>
            </p:nvSpPr>
            <p:spPr bwMode="auto">
              <a:xfrm>
                <a:off x="512" y="1468"/>
                <a:ext cx="3570" cy="2816"/>
              </a:xfrm>
              <a:prstGeom prst="rect">
                <a:avLst/>
              </a:prstGeom>
              <a:solidFill>
                <a:schemeClr val="bg1"/>
              </a:solidFill>
              <a:ln w="0">
                <a:solidFill>
                  <a:srgbClr val="FFFFFF"/>
                </a:solidFill>
                <a:miter lim="800000"/>
                <a:headEnd/>
                <a:tailEnd/>
              </a:ln>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0" name="Line 51"/>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52"/>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Line 53"/>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Freeform 25"/>
              <p:cNvSpPr>
                <a:spLocks/>
              </p:cNvSpPr>
              <p:nvPr/>
            </p:nvSpPr>
            <p:spPr bwMode="auto">
              <a:xfrm>
                <a:off x="512" y="1826"/>
                <a:ext cx="3570" cy="2458"/>
              </a:xfrm>
              <a:custGeom>
                <a:avLst/>
                <a:gdLst>
                  <a:gd name="T0" fmla="*/ 44 w 3570"/>
                  <a:gd name="T1" fmla="*/ 2458 h 2458"/>
                  <a:gd name="T2" fmla="*/ 132 w 3570"/>
                  <a:gd name="T3" fmla="*/ 2456 h 2458"/>
                  <a:gd name="T4" fmla="*/ 222 w 3570"/>
                  <a:gd name="T5" fmla="*/ 2456 h 2458"/>
                  <a:gd name="T6" fmla="*/ 312 w 3570"/>
                  <a:gd name="T7" fmla="*/ 2452 h 2458"/>
                  <a:gd name="T8" fmla="*/ 400 w 3570"/>
                  <a:gd name="T9" fmla="*/ 2442 h 2458"/>
                  <a:gd name="T10" fmla="*/ 490 w 3570"/>
                  <a:gd name="T11" fmla="*/ 2424 h 2458"/>
                  <a:gd name="T12" fmla="*/ 580 w 3570"/>
                  <a:gd name="T13" fmla="*/ 2388 h 2458"/>
                  <a:gd name="T14" fmla="*/ 668 w 3570"/>
                  <a:gd name="T15" fmla="*/ 2322 h 2458"/>
                  <a:gd name="T16" fmla="*/ 758 w 3570"/>
                  <a:gd name="T17" fmla="*/ 2210 h 2458"/>
                  <a:gd name="T18" fmla="*/ 848 w 3570"/>
                  <a:gd name="T19" fmla="*/ 2038 h 2458"/>
                  <a:gd name="T20" fmla="*/ 936 w 3570"/>
                  <a:gd name="T21" fmla="*/ 1794 h 2458"/>
                  <a:gd name="T22" fmla="*/ 1026 w 3570"/>
                  <a:gd name="T23" fmla="*/ 1478 h 2458"/>
                  <a:gd name="T24" fmla="*/ 1114 w 3570"/>
                  <a:gd name="T25" fmla="*/ 1106 h 2458"/>
                  <a:gd name="T26" fmla="*/ 1204 w 3570"/>
                  <a:gd name="T27" fmla="*/ 716 h 2458"/>
                  <a:gd name="T28" fmla="*/ 1294 w 3570"/>
                  <a:gd name="T29" fmla="*/ 366 h 2458"/>
                  <a:gd name="T30" fmla="*/ 1382 w 3570"/>
                  <a:gd name="T31" fmla="*/ 110 h 2458"/>
                  <a:gd name="T32" fmla="*/ 1472 w 3570"/>
                  <a:gd name="T33" fmla="*/ 0 h 2458"/>
                  <a:gd name="T34" fmla="*/ 1562 w 3570"/>
                  <a:gd name="T35" fmla="*/ 56 h 2458"/>
                  <a:gd name="T36" fmla="*/ 1650 w 3570"/>
                  <a:gd name="T37" fmla="*/ 268 h 2458"/>
                  <a:gd name="T38" fmla="*/ 1740 w 3570"/>
                  <a:gd name="T39" fmla="*/ 594 h 2458"/>
                  <a:gd name="T40" fmla="*/ 1828 w 3570"/>
                  <a:gd name="T41" fmla="*/ 976 h 2458"/>
                  <a:gd name="T42" fmla="*/ 1918 w 3570"/>
                  <a:gd name="T43" fmla="*/ 1360 h 2458"/>
                  <a:gd name="T44" fmla="*/ 2008 w 3570"/>
                  <a:gd name="T45" fmla="*/ 1698 h 2458"/>
                  <a:gd name="T46" fmla="*/ 2096 w 3570"/>
                  <a:gd name="T47" fmla="*/ 1966 h 2458"/>
                  <a:gd name="T48" fmla="*/ 2186 w 3570"/>
                  <a:gd name="T49" fmla="*/ 2162 h 2458"/>
                  <a:gd name="T50" fmla="*/ 2276 w 3570"/>
                  <a:gd name="T51" fmla="*/ 2292 h 2458"/>
                  <a:gd name="T52" fmla="*/ 2364 w 3570"/>
                  <a:gd name="T53" fmla="*/ 2370 h 2458"/>
                  <a:gd name="T54" fmla="*/ 2454 w 3570"/>
                  <a:gd name="T55" fmla="*/ 2414 h 2458"/>
                  <a:gd name="T56" fmla="*/ 2544 w 3570"/>
                  <a:gd name="T57" fmla="*/ 2438 h 2458"/>
                  <a:gd name="T58" fmla="*/ 2632 w 3570"/>
                  <a:gd name="T59" fmla="*/ 2450 h 2458"/>
                  <a:gd name="T60" fmla="*/ 2722 w 3570"/>
                  <a:gd name="T61" fmla="*/ 2454 h 2458"/>
                  <a:gd name="T62" fmla="*/ 2810 w 3570"/>
                  <a:gd name="T63" fmla="*/ 2456 h 2458"/>
                  <a:gd name="T64" fmla="*/ 2900 w 3570"/>
                  <a:gd name="T65" fmla="*/ 2458 h 2458"/>
                  <a:gd name="T66" fmla="*/ 2990 w 3570"/>
                  <a:gd name="T67" fmla="*/ 2458 h 2458"/>
                  <a:gd name="T68" fmla="*/ 3078 w 3570"/>
                  <a:gd name="T69" fmla="*/ 2458 h 2458"/>
                  <a:gd name="T70" fmla="*/ 3168 w 3570"/>
                  <a:gd name="T71" fmla="*/ 2458 h 2458"/>
                  <a:gd name="T72" fmla="*/ 3258 w 3570"/>
                  <a:gd name="T73" fmla="*/ 2458 h 2458"/>
                  <a:gd name="T74" fmla="*/ 3346 w 3570"/>
                  <a:gd name="T75" fmla="*/ 2458 h 2458"/>
                  <a:gd name="T76" fmla="*/ 3436 w 3570"/>
                  <a:gd name="T77" fmla="*/ 2458 h 2458"/>
                  <a:gd name="T78" fmla="*/ 3526 w 3570"/>
                  <a:gd name="T79" fmla="*/ 2458 h 2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0"/>
                  <a:gd name="T121" fmla="*/ 0 h 2458"/>
                  <a:gd name="T122" fmla="*/ 3570 w 3570"/>
                  <a:gd name="T123" fmla="*/ 2458 h 2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0" h="2458">
                    <a:moveTo>
                      <a:pt x="0" y="2458"/>
                    </a:moveTo>
                    <a:lnTo>
                      <a:pt x="44" y="2458"/>
                    </a:lnTo>
                    <a:lnTo>
                      <a:pt x="88" y="2458"/>
                    </a:lnTo>
                    <a:lnTo>
                      <a:pt x="132" y="2456"/>
                    </a:lnTo>
                    <a:lnTo>
                      <a:pt x="178" y="2456"/>
                    </a:lnTo>
                    <a:lnTo>
                      <a:pt x="222" y="2456"/>
                    </a:lnTo>
                    <a:lnTo>
                      <a:pt x="266" y="2454"/>
                    </a:lnTo>
                    <a:lnTo>
                      <a:pt x="312" y="2452"/>
                    </a:lnTo>
                    <a:lnTo>
                      <a:pt x="356" y="2448"/>
                    </a:lnTo>
                    <a:lnTo>
                      <a:pt x="400" y="2442"/>
                    </a:lnTo>
                    <a:lnTo>
                      <a:pt x="446" y="2436"/>
                    </a:lnTo>
                    <a:lnTo>
                      <a:pt x="490" y="2424"/>
                    </a:lnTo>
                    <a:lnTo>
                      <a:pt x="534" y="2408"/>
                    </a:lnTo>
                    <a:lnTo>
                      <a:pt x="580" y="2388"/>
                    </a:lnTo>
                    <a:lnTo>
                      <a:pt x="624" y="2360"/>
                    </a:lnTo>
                    <a:lnTo>
                      <a:pt x="668" y="2322"/>
                    </a:lnTo>
                    <a:lnTo>
                      <a:pt x="714" y="2274"/>
                    </a:lnTo>
                    <a:lnTo>
                      <a:pt x="758" y="2210"/>
                    </a:lnTo>
                    <a:lnTo>
                      <a:pt x="802" y="2134"/>
                    </a:lnTo>
                    <a:lnTo>
                      <a:pt x="848" y="2038"/>
                    </a:lnTo>
                    <a:lnTo>
                      <a:pt x="892" y="1926"/>
                    </a:lnTo>
                    <a:lnTo>
                      <a:pt x="936" y="1794"/>
                    </a:lnTo>
                    <a:lnTo>
                      <a:pt x="980" y="1644"/>
                    </a:lnTo>
                    <a:lnTo>
                      <a:pt x="1026" y="1478"/>
                    </a:lnTo>
                    <a:lnTo>
                      <a:pt x="1070" y="1296"/>
                    </a:lnTo>
                    <a:lnTo>
                      <a:pt x="1114" y="1106"/>
                    </a:lnTo>
                    <a:lnTo>
                      <a:pt x="1160" y="910"/>
                    </a:lnTo>
                    <a:lnTo>
                      <a:pt x="1204" y="716"/>
                    </a:lnTo>
                    <a:lnTo>
                      <a:pt x="1248" y="532"/>
                    </a:lnTo>
                    <a:lnTo>
                      <a:pt x="1294" y="366"/>
                    </a:lnTo>
                    <a:lnTo>
                      <a:pt x="1338" y="222"/>
                    </a:lnTo>
                    <a:lnTo>
                      <a:pt x="1382" y="110"/>
                    </a:lnTo>
                    <a:lnTo>
                      <a:pt x="1428" y="36"/>
                    </a:lnTo>
                    <a:lnTo>
                      <a:pt x="1472" y="0"/>
                    </a:lnTo>
                    <a:lnTo>
                      <a:pt x="1516" y="8"/>
                    </a:lnTo>
                    <a:lnTo>
                      <a:pt x="1562" y="56"/>
                    </a:lnTo>
                    <a:lnTo>
                      <a:pt x="1606" y="146"/>
                    </a:lnTo>
                    <a:lnTo>
                      <a:pt x="1650" y="268"/>
                    </a:lnTo>
                    <a:lnTo>
                      <a:pt x="1696" y="420"/>
                    </a:lnTo>
                    <a:lnTo>
                      <a:pt x="1740" y="594"/>
                    </a:lnTo>
                    <a:lnTo>
                      <a:pt x="1784" y="782"/>
                    </a:lnTo>
                    <a:lnTo>
                      <a:pt x="1828" y="976"/>
                    </a:lnTo>
                    <a:lnTo>
                      <a:pt x="1874" y="1172"/>
                    </a:lnTo>
                    <a:lnTo>
                      <a:pt x="1918" y="1360"/>
                    </a:lnTo>
                    <a:lnTo>
                      <a:pt x="1962" y="1536"/>
                    </a:lnTo>
                    <a:lnTo>
                      <a:pt x="2008" y="1698"/>
                    </a:lnTo>
                    <a:lnTo>
                      <a:pt x="2052" y="1842"/>
                    </a:lnTo>
                    <a:lnTo>
                      <a:pt x="2096" y="1966"/>
                    </a:lnTo>
                    <a:lnTo>
                      <a:pt x="2142" y="2074"/>
                    </a:lnTo>
                    <a:lnTo>
                      <a:pt x="2186" y="2162"/>
                    </a:lnTo>
                    <a:lnTo>
                      <a:pt x="2230" y="2234"/>
                    </a:lnTo>
                    <a:lnTo>
                      <a:pt x="2276" y="2292"/>
                    </a:lnTo>
                    <a:lnTo>
                      <a:pt x="2320" y="2336"/>
                    </a:lnTo>
                    <a:lnTo>
                      <a:pt x="2364" y="2370"/>
                    </a:lnTo>
                    <a:lnTo>
                      <a:pt x="2410" y="2396"/>
                    </a:lnTo>
                    <a:lnTo>
                      <a:pt x="2454" y="2414"/>
                    </a:lnTo>
                    <a:lnTo>
                      <a:pt x="2498" y="2428"/>
                    </a:lnTo>
                    <a:lnTo>
                      <a:pt x="2544" y="2438"/>
                    </a:lnTo>
                    <a:lnTo>
                      <a:pt x="2588" y="2444"/>
                    </a:lnTo>
                    <a:lnTo>
                      <a:pt x="2632" y="2450"/>
                    </a:lnTo>
                    <a:lnTo>
                      <a:pt x="2678" y="2452"/>
                    </a:lnTo>
                    <a:lnTo>
                      <a:pt x="2722" y="2454"/>
                    </a:lnTo>
                    <a:lnTo>
                      <a:pt x="2766" y="2456"/>
                    </a:lnTo>
                    <a:lnTo>
                      <a:pt x="2810" y="2456"/>
                    </a:lnTo>
                    <a:lnTo>
                      <a:pt x="2856" y="2456"/>
                    </a:lnTo>
                    <a:lnTo>
                      <a:pt x="2900" y="2458"/>
                    </a:lnTo>
                    <a:lnTo>
                      <a:pt x="2944" y="2458"/>
                    </a:lnTo>
                    <a:lnTo>
                      <a:pt x="2990" y="2458"/>
                    </a:lnTo>
                    <a:lnTo>
                      <a:pt x="3034" y="2458"/>
                    </a:lnTo>
                    <a:lnTo>
                      <a:pt x="3078" y="2458"/>
                    </a:lnTo>
                    <a:lnTo>
                      <a:pt x="3124" y="2458"/>
                    </a:lnTo>
                    <a:lnTo>
                      <a:pt x="3168" y="2458"/>
                    </a:lnTo>
                    <a:lnTo>
                      <a:pt x="3212" y="2458"/>
                    </a:lnTo>
                    <a:lnTo>
                      <a:pt x="3258" y="2458"/>
                    </a:lnTo>
                    <a:lnTo>
                      <a:pt x="3302" y="2458"/>
                    </a:lnTo>
                    <a:lnTo>
                      <a:pt x="3346" y="2458"/>
                    </a:lnTo>
                    <a:lnTo>
                      <a:pt x="3392" y="2458"/>
                    </a:lnTo>
                    <a:lnTo>
                      <a:pt x="3436" y="2458"/>
                    </a:lnTo>
                    <a:lnTo>
                      <a:pt x="3480" y="2458"/>
                    </a:lnTo>
                    <a:lnTo>
                      <a:pt x="3526" y="2458"/>
                    </a:lnTo>
                    <a:lnTo>
                      <a:pt x="3570" y="2458"/>
                    </a:lnTo>
                  </a:path>
                </a:pathLst>
              </a:custGeom>
              <a:solidFill>
                <a:schemeClr val="bg1"/>
              </a:solidFill>
              <a:ln w="25400">
                <a:solidFill>
                  <a:srgbClr val="000000"/>
                </a:solidFill>
                <a:round/>
                <a:headEnd/>
                <a:tailEnd/>
              </a:ln>
            </p:spPr>
            <p:txBody>
              <a:bodyPr/>
              <a:lstStyle/>
              <a:p>
                <a:endParaRPr lang="en-GB"/>
              </a:p>
            </p:txBody>
          </p:sp>
          <p:sp>
            <p:nvSpPr>
              <p:cNvPr id="14" name="Line 55"/>
              <p:cNvSpPr>
                <a:spLocks noChangeShapeType="1"/>
              </p:cNvSpPr>
              <p:nvPr/>
            </p:nvSpPr>
            <p:spPr bwMode="auto">
              <a:xfrm flipV="1">
                <a:off x="2004" y="1468"/>
                <a:ext cx="1" cy="281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Rectangle 14"/>
            <p:cNvSpPr/>
            <p:nvPr/>
          </p:nvSpPr>
          <p:spPr>
            <a:xfrm>
              <a:off x="8628097" y="429309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346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a:t>
            </a:r>
            <a:endParaRPr lang="en-US" dirty="0"/>
          </a:p>
        </p:txBody>
      </p:sp>
      <p:sp>
        <p:nvSpPr>
          <p:cNvPr id="3" name="Content Placeholder 2"/>
          <p:cNvSpPr>
            <a:spLocks noGrp="1"/>
          </p:cNvSpPr>
          <p:nvPr>
            <p:ph idx="1"/>
          </p:nvPr>
        </p:nvSpPr>
        <p:spPr/>
        <p:txBody>
          <a:bodyPr/>
          <a:lstStyle/>
          <a:p>
            <a:pPr marL="514350" indent="-514350">
              <a:lnSpc>
                <a:spcPct val="150000"/>
              </a:lnSpc>
              <a:buFont typeface="+mj-lt"/>
              <a:buAutoNum type="arabicPeriod"/>
            </a:pPr>
            <a:r>
              <a:rPr lang="en-US" dirty="0" smtClean="0"/>
              <a:t>Specify a DCM for each subject</a:t>
            </a:r>
          </a:p>
          <a:p>
            <a:pPr marL="514350" indent="-514350">
              <a:lnSpc>
                <a:spcPct val="150000"/>
              </a:lnSpc>
              <a:buFont typeface="+mj-lt"/>
              <a:buAutoNum type="arabicPeriod"/>
            </a:pPr>
            <a:r>
              <a:rPr lang="en-US" dirty="0" smtClean="0"/>
              <a:t>Estimate the DCMs</a:t>
            </a:r>
          </a:p>
          <a:p>
            <a:pPr marL="514350" indent="-514350">
              <a:lnSpc>
                <a:spcPct val="150000"/>
              </a:lnSpc>
              <a:buFont typeface="+mj-lt"/>
              <a:buAutoNum type="arabicPeriod"/>
            </a:pPr>
            <a:r>
              <a:rPr lang="en-US" b="1" dirty="0" smtClean="0"/>
              <a:t>Specify a group level model (PEB)</a:t>
            </a:r>
          </a:p>
          <a:p>
            <a:pPr marL="514350" indent="-514350">
              <a:lnSpc>
                <a:spcPct val="150000"/>
              </a:lnSpc>
              <a:buFont typeface="+mj-lt"/>
              <a:buAutoNum type="arabicPeriod"/>
            </a:pPr>
            <a:r>
              <a:rPr lang="en-US" dirty="0" smtClean="0"/>
              <a:t>Test hypotheses at the group level</a:t>
            </a:r>
          </a:p>
          <a:p>
            <a:pPr marL="514350" indent="-514350">
              <a:lnSpc>
                <a:spcPct val="150000"/>
              </a:lnSpc>
              <a:buFont typeface="+mj-lt"/>
              <a:buAutoNum type="arabicPeriod"/>
            </a:pPr>
            <a:r>
              <a:rPr lang="en-US" dirty="0" smtClean="0"/>
              <a:t>(Optional</a:t>
            </a:r>
            <a:r>
              <a:rPr lang="en-US" dirty="0" smtClean="0">
                <a:sym typeface="Wingdings"/>
              </a:rPr>
              <a:t>: </a:t>
            </a:r>
            <a:r>
              <a:rPr lang="en-US" dirty="0" smtClean="0"/>
              <a:t>Perform cross-validation)</a:t>
            </a:r>
            <a:endParaRPr lang="en-US" dirty="0"/>
          </a:p>
        </p:txBody>
      </p:sp>
    </p:spTree>
    <p:extLst>
      <p:ext uri="{BB962C8B-B14F-4D97-AF65-F5344CB8AC3E}">
        <p14:creationId xmlns:p14="http://schemas.microsoft.com/office/powerpoint/2010/main" val="1960226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SPECIFY A PEB MODEL</a:t>
            </a:r>
            <a:endParaRPr lang="en-US" dirty="0"/>
          </a:p>
        </p:txBody>
      </p:sp>
      <p:sp>
        <p:nvSpPr>
          <p:cNvPr id="5" name="Text Placeholder 4"/>
          <p:cNvSpPr>
            <a:spLocks noGrp="1"/>
          </p:cNvSpPr>
          <p:nvPr>
            <p:ph type="body" idx="1"/>
          </p:nvPr>
        </p:nvSpPr>
        <p:spPr/>
        <p:txBody>
          <a:bodyPr/>
          <a:lstStyle/>
          <a:p>
            <a:r>
              <a:rPr lang="en-US" dirty="0" smtClean="0"/>
              <a:t>SECOND LEVEL ANALYSIS</a:t>
            </a:r>
            <a:endParaRPr lang="en-US" dirty="0"/>
          </a:p>
        </p:txBody>
      </p:sp>
    </p:spTree>
    <p:extLst>
      <p:ext uri="{BB962C8B-B14F-4D97-AF65-F5344CB8AC3E}">
        <p14:creationId xmlns:p14="http://schemas.microsoft.com/office/powerpoint/2010/main" val="191671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GB" altLang="en-US" dirty="0" smtClean="0"/>
              <a:t>Hierarchical model of parameters</a:t>
            </a:r>
            <a:endParaRPr lang="en-GB" altLang="en-US" dirty="0"/>
          </a:p>
        </p:txBody>
      </p:sp>
      <p:cxnSp>
        <p:nvCxnSpPr>
          <p:cNvPr id="16" name="Straight Arrow Connector 15"/>
          <p:cNvCxnSpPr/>
          <p:nvPr/>
        </p:nvCxnSpPr>
        <p:spPr bwMode="auto">
          <a:xfrm flipV="1">
            <a:off x="2924225" y="4475163"/>
            <a:ext cx="0" cy="309562"/>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7" name="TextBox 16"/>
          <p:cNvSpPr txBox="1">
            <a:spLocks noChangeArrowheads="1"/>
          </p:cNvSpPr>
          <p:nvPr/>
        </p:nvSpPr>
        <p:spPr bwMode="auto">
          <a:xfrm>
            <a:off x="2599704" y="4740655"/>
            <a:ext cx="3659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solidFill>
                  <a:srgbClr val="548235"/>
                </a:solidFill>
                <a:ea typeface="MS PGothic" charset="-128"/>
              </a:rPr>
              <a:t>Second level </a:t>
            </a:r>
            <a:r>
              <a:rPr lang="en-GB" altLang="en-US" sz="1800" dirty="0" smtClean="0">
                <a:solidFill>
                  <a:srgbClr val="548235"/>
                </a:solidFill>
                <a:ea typeface="MS PGothic" charset="-128"/>
              </a:rPr>
              <a:t>general linear model</a:t>
            </a:r>
            <a:endParaRPr lang="en-GB" altLang="en-US" sz="1800" dirty="0">
              <a:solidFill>
                <a:srgbClr val="548235"/>
              </a:solidFill>
              <a:ea typeface="MS PGothic" charset="-128"/>
            </a:endParaRPr>
          </a:p>
        </p:txBody>
      </p:sp>
      <p:grpSp>
        <p:nvGrpSpPr>
          <p:cNvPr id="31" name="Group 30"/>
          <p:cNvGrpSpPr>
            <a:grpSpLocks/>
          </p:cNvGrpSpPr>
          <p:nvPr/>
        </p:nvGrpSpPr>
        <p:grpSpPr bwMode="auto">
          <a:xfrm>
            <a:off x="1708150" y="2351088"/>
            <a:ext cx="4449763" cy="1171575"/>
            <a:chOff x="2313969" y="4789705"/>
            <a:chExt cx="4450968" cy="1170699"/>
          </a:xfrm>
        </p:grpSpPr>
        <p:sp>
          <p:nvSpPr>
            <p:cNvPr id="10" name="Rectangle 9"/>
            <p:cNvSpPr>
              <a:spLocks noRot="1" noChangeAspect="1" noMove="1" noResize="1" noEditPoints="1" noAdjustHandles="1" noChangeArrowheads="1" noChangeShapeType="1" noTextEdit="1"/>
            </p:cNvSpPr>
            <p:nvPr/>
          </p:nvSpPr>
          <p:spPr>
            <a:xfrm>
              <a:off x="2313969" y="4789705"/>
              <a:ext cx="2193806" cy="486672"/>
            </a:xfrm>
            <a:prstGeom prst="rect">
              <a:avLst/>
            </a:prstGeom>
            <a:blipFill rotWithShape="0">
              <a:blip r:embed="rId2"/>
              <a:stretch>
                <a:fillRect/>
              </a:stretch>
            </a:blipFill>
          </p:spPr>
          <p:txBody>
            <a:bodyPr/>
            <a:lstStyle/>
            <a:p>
              <a:pPr eaLnBrk="1" hangingPunct="1">
                <a:defRPr/>
              </a:pPr>
              <a:r>
                <a:rPr lang="en-GB">
                  <a:noFill/>
                  <a:latin typeface="Calibri" charset="0"/>
                  <a:ea typeface="ＭＳ Ｐゴシック" charset="0"/>
                </a:rPr>
                <a:t> </a:t>
              </a:r>
            </a:p>
          </p:txBody>
        </p:sp>
        <p:cxnSp>
          <p:nvCxnSpPr>
            <p:cNvPr id="18" name="Straight Arrow Connector 17"/>
            <p:cNvCxnSpPr/>
            <p:nvPr/>
          </p:nvCxnSpPr>
          <p:spPr>
            <a:xfrm flipV="1">
              <a:off x="3403289" y="5325879"/>
              <a:ext cx="0" cy="30933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4" name="TextBox 18"/>
            <p:cNvSpPr txBox="1">
              <a:spLocks noChangeArrowheads="1"/>
            </p:cNvSpPr>
            <p:nvPr/>
          </p:nvSpPr>
          <p:spPr bwMode="auto">
            <a:xfrm>
              <a:off x="3079313" y="5591072"/>
              <a:ext cx="3685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solidFill>
                    <a:srgbClr val="548235"/>
                  </a:solidFill>
                  <a:ea typeface="MS PGothic" charset="-128"/>
                </a:rPr>
                <a:t>Priors on second level parameters</a:t>
              </a:r>
            </a:p>
          </p:txBody>
        </p:sp>
      </p:grpSp>
      <p:sp>
        <p:nvSpPr>
          <p:cNvPr id="29701" name="TextBox 31"/>
          <p:cNvSpPr txBox="1">
            <a:spLocks noChangeArrowheads="1"/>
          </p:cNvSpPr>
          <p:nvPr/>
        </p:nvSpPr>
        <p:spPr bwMode="auto">
          <a:xfrm>
            <a:off x="628650" y="1549400"/>
            <a:ext cx="2708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u="sng">
                <a:latin typeface="Calibri" charset="0"/>
                <a:ea typeface="MS PGothic" charset="-128"/>
              </a:rPr>
              <a:t>Parametric Empirical Bayes</a:t>
            </a:r>
          </a:p>
        </p:txBody>
      </p:sp>
      <p:sp>
        <p:nvSpPr>
          <p:cNvPr id="29" name="Oval 28"/>
          <p:cNvSpPr/>
          <p:nvPr/>
        </p:nvSpPr>
        <p:spPr>
          <a:xfrm>
            <a:off x="3749576" y="3975844"/>
            <a:ext cx="619125" cy="52705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32" name="Straight Arrow Connector 31"/>
          <p:cNvCxnSpPr/>
          <p:nvPr/>
        </p:nvCxnSpPr>
        <p:spPr>
          <a:xfrm flipH="1" flipV="1">
            <a:off x="4368701" y="4344144"/>
            <a:ext cx="407987" cy="158750"/>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3" name="TextBox 32"/>
          <p:cNvSpPr txBox="1">
            <a:spLocks noChangeArrowheads="1"/>
          </p:cNvSpPr>
          <p:nvPr/>
        </p:nvSpPr>
        <p:spPr bwMode="auto">
          <a:xfrm>
            <a:off x="4776688" y="4337794"/>
            <a:ext cx="237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solidFill>
                  <a:srgbClr val="C00000"/>
                </a:solidFill>
                <a:latin typeface="Calibri" charset="0"/>
                <a:ea typeface="MS PGothic" charset="-128"/>
              </a:rPr>
              <a:t>Between-subject error</a:t>
            </a:r>
          </a:p>
        </p:txBody>
      </p:sp>
      <p:cxnSp>
        <p:nvCxnSpPr>
          <p:cNvPr id="34" name="Straight Connector 33"/>
          <p:cNvCxnSpPr/>
          <p:nvPr/>
        </p:nvCxnSpPr>
        <p:spPr>
          <a:xfrm>
            <a:off x="0" y="3629025"/>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a:grpSpLocks/>
          </p:cNvGrpSpPr>
          <p:nvPr/>
        </p:nvGrpSpPr>
        <p:grpSpPr bwMode="auto">
          <a:xfrm>
            <a:off x="0" y="5240338"/>
            <a:ext cx="9144000" cy="1263650"/>
            <a:chOff x="0" y="5239906"/>
            <a:chExt cx="9144000" cy="1264132"/>
          </a:xfrm>
        </p:grpSpPr>
        <p:grpSp>
          <p:nvGrpSpPr>
            <p:cNvPr id="29711" name="Group 1"/>
            <p:cNvGrpSpPr>
              <a:grpSpLocks/>
            </p:cNvGrpSpPr>
            <p:nvPr/>
          </p:nvGrpSpPr>
          <p:grpSpPr bwMode="auto">
            <a:xfrm>
              <a:off x="2126859" y="5395177"/>
              <a:ext cx="4086225" cy="1108861"/>
              <a:chOff x="2743806" y="2124877"/>
              <a:chExt cx="4086225" cy="1108861"/>
            </a:xfrm>
          </p:grpSpPr>
          <p:sp>
            <p:nvSpPr>
              <p:cNvPr id="5" name="TextBox 4"/>
              <p:cNvSpPr txBox="1">
                <a:spLocks noRot="1" noChangeAspect="1" noMove="1" noResize="1" noEditPoints="1" noAdjustHandles="1" noChangeArrowheads="1" noChangeShapeType="1" noTextEdit="1"/>
              </p:cNvSpPr>
              <p:nvPr/>
            </p:nvSpPr>
            <p:spPr>
              <a:xfrm>
                <a:off x="2743806" y="2124877"/>
                <a:ext cx="4086225" cy="470129"/>
              </a:xfrm>
              <a:prstGeom prst="rect">
                <a:avLst/>
              </a:prstGeom>
              <a:blipFill rotWithShape="0">
                <a:blip r:embed="rId3"/>
                <a:stretch>
                  <a:fillRect/>
                </a:stretch>
              </a:blipFill>
            </p:spPr>
            <p:txBody>
              <a:bodyPr/>
              <a:lstStyle/>
              <a:p>
                <a:pPr eaLnBrk="1" hangingPunct="1">
                  <a:defRPr/>
                </a:pPr>
                <a:r>
                  <a:rPr lang="en-GB">
                    <a:noFill/>
                    <a:latin typeface="Calibri" charset="0"/>
                    <a:ea typeface="ＭＳ Ｐゴシック" charset="0"/>
                  </a:rPr>
                  <a:t> </a:t>
                </a:r>
              </a:p>
            </p:txBody>
          </p:sp>
          <p:cxnSp>
            <p:nvCxnSpPr>
              <p:cNvPr id="13" name="Straight Arrow Connector 12"/>
              <p:cNvCxnSpPr/>
              <p:nvPr/>
            </p:nvCxnSpPr>
            <p:spPr>
              <a:xfrm flipV="1">
                <a:off x="3401422" y="2600083"/>
                <a:ext cx="0" cy="309681"/>
              </a:xfrm>
              <a:prstGeom prst="straightConnector1">
                <a:avLst/>
              </a:prstGeom>
              <a:ln>
                <a:solidFill>
                  <a:srgbClr val="548235"/>
                </a:solidFill>
                <a:tailEnd type="triangle"/>
              </a:ln>
            </p:spPr>
            <p:style>
              <a:lnRef idx="1">
                <a:schemeClr val="accent1"/>
              </a:lnRef>
              <a:fillRef idx="0">
                <a:schemeClr val="accent1"/>
              </a:fillRef>
              <a:effectRef idx="0">
                <a:schemeClr val="accent1"/>
              </a:effectRef>
              <a:fontRef idx="minor">
                <a:schemeClr val="tx1"/>
              </a:fontRef>
            </p:style>
          </p:cxnSp>
          <p:sp>
            <p:nvSpPr>
              <p:cNvPr id="29721" name="TextBox 14"/>
              <p:cNvSpPr txBox="1">
                <a:spLocks noChangeArrowheads="1"/>
              </p:cNvSpPr>
              <p:nvPr/>
            </p:nvSpPr>
            <p:spPr bwMode="auto">
              <a:xfrm>
                <a:off x="3076575" y="2865438"/>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solidFill>
                      <a:srgbClr val="548235"/>
                    </a:solidFill>
                    <a:ea typeface="MS PGothic" charset="-128"/>
                  </a:rPr>
                  <a:t>DCM for subject i</a:t>
                </a:r>
              </a:p>
            </p:txBody>
          </p:sp>
        </p:grpSp>
        <p:sp>
          <p:nvSpPr>
            <p:cNvPr id="12" name="Oval 11"/>
            <p:cNvSpPr/>
            <p:nvPr/>
          </p:nvSpPr>
          <p:spPr>
            <a:xfrm>
              <a:off x="4271963" y="5382835"/>
              <a:ext cx="619125" cy="527251"/>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cxnSp>
          <p:nvCxnSpPr>
            <p:cNvPr id="19" name="Straight Arrow Connector 18"/>
            <p:cNvCxnSpPr/>
            <p:nvPr/>
          </p:nvCxnSpPr>
          <p:spPr>
            <a:xfrm flipH="1" flipV="1">
              <a:off x="4891088" y="5751276"/>
              <a:ext cx="407987" cy="158811"/>
            </a:xfrm>
            <a:prstGeom prst="straightConnector1">
              <a:avLst/>
            </a:prstGeom>
            <a:noFill/>
            <a:ln w="190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9714" name="TextBox 19"/>
            <p:cNvSpPr txBox="1">
              <a:spLocks noChangeArrowheads="1"/>
            </p:cNvSpPr>
            <p:nvPr/>
          </p:nvSpPr>
          <p:spPr bwMode="auto">
            <a:xfrm>
              <a:off x="5298683" y="5744121"/>
              <a:ext cx="2063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solidFill>
                    <a:srgbClr val="C00000"/>
                  </a:solidFill>
                  <a:latin typeface="Calibri" charset="0"/>
                  <a:ea typeface="MS PGothic" charset="-128"/>
                </a:rPr>
                <a:t>Measurement noise</a:t>
              </a:r>
            </a:p>
          </p:txBody>
        </p:sp>
        <p:cxnSp>
          <p:nvCxnSpPr>
            <p:cNvPr id="22" name="Straight Connector 21"/>
            <p:cNvCxnSpPr/>
            <p:nvPr/>
          </p:nvCxnSpPr>
          <p:spPr>
            <a:xfrm>
              <a:off x="0" y="5239906"/>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9716" name="Group 35"/>
            <p:cNvGrpSpPr>
              <a:grpSpLocks/>
            </p:cNvGrpSpPr>
            <p:nvPr/>
          </p:nvGrpSpPr>
          <p:grpSpPr bwMode="auto">
            <a:xfrm>
              <a:off x="177410" y="5470197"/>
              <a:ext cx="1074012" cy="922421"/>
              <a:chOff x="2145524" y="3097868"/>
              <a:chExt cx="1074012" cy="922421"/>
            </a:xfrm>
          </p:grpSpPr>
          <p:pic>
            <p:nvPicPr>
              <p:cNvPr id="29717" name="Picture 36"/>
              <p:cNvPicPr>
                <a:picLocks noChangeAspect="1"/>
              </p:cNvPicPr>
              <p:nvPr/>
            </p:nvPicPr>
            <p:blipFill>
              <a:blip r:embed="rId4">
                <a:extLst>
                  <a:ext uri="{28A0092B-C50C-407E-A947-70E740481C1C}">
                    <a14:useLocalDpi xmlns:a14="http://schemas.microsoft.com/office/drawing/2010/main" val="0"/>
                  </a:ext>
                </a:extLst>
              </a:blip>
              <a:srcRect l="48830" t="-468" r="30351" b="57135"/>
              <a:stretch>
                <a:fillRect/>
              </a:stretch>
            </p:blipFill>
            <p:spPr bwMode="auto">
              <a:xfrm>
                <a:off x="2562495" y="3458452"/>
                <a:ext cx="269924" cy="56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TextBox 37"/>
              <p:cNvSpPr txBox="1">
                <a:spLocks noChangeArrowheads="1"/>
              </p:cNvSpPr>
              <p:nvPr/>
            </p:nvSpPr>
            <p:spPr bwMode="auto">
              <a:xfrm>
                <a:off x="2145524" y="3097868"/>
                <a:ext cx="107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latin typeface="Calibri" charset="0"/>
                    <a:ea typeface="MS PGothic" charset="-128"/>
                  </a:rPr>
                  <a:t>First level</a:t>
                </a:r>
              </a:p>
            </p:txBody>
          </p:sp>
        </p:grpSp>
      </p:grpSp>
      <p:grpSp>
        <p:nvGrpSpPr>
          <p:cNvPr id="39" name="Group 38"/>
          <p:cNvGrpSpPr>
            <a:grpSpLocks/>
          </p:cNvGrpSpPr>
          <p:nvPr/>
        </p:nvGrpSpPr>
        <p:grpSpPr bwMode="auto">
          <a:xfrm>
            <a:off x="61913" y="3803650"/>
            <a:ext cx="1358900" cy="1323975"/>
            <a:chOff x="2051288" y="1236214"/>
            <a:chExt cx="1357551" cy="1323864"/>
          </a:xfrm>
        </p:grpSpPr>
        <p:pic>
          <p:nvPicPr>
            <p:cNvPr id="29709" name="Picture 39"/>
            <p:cNvPicPr>
              <a:picLocks noChangeAspect="1"/>
            </p:cNvPicPr>
            <p:nvPr/>
          </p:nvPicPr>
          <p:blipFill>
            <a:blip r:embed="rId5">
              <a:extLst>
                <a:ext uri="{28A0092B-C50C-407E-A947-70E740481C1C}">
                  <a14:useLocalDpi xmlns:a14="http://schemas.microsoft.com/office/drawing/2010/main" val="0"/>
                </a:ext>
              </a:extLst>
            </a:blip>
            <a:srcRect b="14970"/>
            <a:stretch>
              <a:fillRect/>
            </a:stretch>
          </p:blipFill>
          <p:spPr bwMode="auto">
            <a:xfrm>
              <a:off x="2154840" y="1662696"/>
              <a:ext cx="1055381" cy="89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TextBox 40"/>
            <p:cNvSpPr txBox="1">
              <a:spLocks noChangeArrowheads="1"/>
            </p:cNvSpPr>
            <p:nvPr/>
          </p:nvSpPr>
          <p:spPr bwMode="auto">
            <a:xfrm>
              <a:off x="2051288" y="1236214"/>
              <a:ext cx="1357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a:latin typeface="Calibri" charset="0"/>
                  <a:ea typeface="MS PGothic" charset="-128"/>
                </a:rPr>
                <a:t>Second level</a:t>
              </a:r>
            </a:p>
          </p:txBody>
        </p:sp>
      </p:grpSp>
      <p:sp>
        <p:nvSpPr>
          <p:cNvPr id="42" name="TextBox 41"/>
          <p:cNvSpPr txBox="1"/>
          <p:nvPr/>
        </p:nvSpPr>
        <p:spPr>
          <a:xfrm>
            <a:off x="5796136" y="6573838"/>
            <a:ext cx="3127375" cy="276225"/>
          </a:xfrm>
          <a:prstGeom prst="rect">
            <a:avLst/>
          </a:prstGeom>
          <a:noFill/>
        </p:spPr>
        <p:txBody>
          <a:bodyPr wrap="none">
            <a:spAutoFit/>
          </a:bodyPr>
          <a:lstStyle/>
          <a:p>
            <a:pPr eaLnBrk="1" hangingPunct="1">
              <a:defRPr/>
            </a:pPr>
            <a:r>
              <a:rPr lang="en-GB" sz="1200" dirty="0">
                <a:solidFill>
                  <a:schemeClr val="tx1">
                    <a:lumMod val="50000"/>
                    <a:lumOff val="50000"/>
                  </a:schemeClr>
                </a:solidFill>
                <a:latin typeface="Arial" panose="020B0604020202020204" pitchFamily="34" charset="0"/>
              </a:rPr>
              <a:t>Image credit: Wilson Joseph from Noun Project</a:t>
            </a:r>
          </a:p>
        </p:txBody>
      </p:sp>
      <mc:AlternateContent xmlns:mc="http://schemas.openxmlformats.org/markup-compatibility/2006">
        <mc:Choice xmlns:a14="http://schemas.microsoft.com/office/drawing/2010/main" Requires="a14">
          <p:sp>
            <p:nvSpPr>
              <p:cNvPr id="35" name="TextBox 34"/>
              <p:cNvSpPr txBox="1"/>
              <p:nvPr/>
            </p:nvSpPr>
            <p:spPr>
              <a:xfrm>
                <a:off x="1747011" y="4043362"/>
                <a:ext cx="2580963" cy="38465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𝜃</m:t>
                          </m:r>
                        </m:e>
                        <m:sup>
                          <m:r>
                            <a:rPr lang="en-GB" sz="2400" b="0" i="1" smtClean="0">
                              <a:latin typeface="Cambria Math" panose="02040503050406030204" pitchFamily="18" charset="0"/>
                            </a:rPr>
                            <m:t>(1)</m:t>
                          </m:r>
                        </m:sup>
                      </m:sSup>
                      <m:r>
                        <a:rPr lang="en-GB" sz="2400" b="0" i="1" smtClean="0">
                          <a:latin typeface="Cambria Math" panose="02040503050406030204" pitchFamily="18" charset="0"/>
                        </a:rPr>
                        <m:t>=</m:t>
                      </m:r>
                      <m:r>
                        <a:rPr lang="en-GB" sz="2400" b="0" i="1" smtClean="0">
                          <a:latin typeface="Cambria Math" panose="02040503050406030204" pitchFamily="18" charset="0"/>
                        </a:rPr>
                        <m:t>𝑋</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𝜃</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𝜖</m:t>
                          </m:r>
                        </m:e>
                        <m:sup>
                          <m:r>
                            <a:rPr lang="en-GB" sz="2400" b="0" i="1" smtClean="0">
                              <a:latin typeface="Cambria Math" panose="02040503050406030204" pitchFamily="18" charset="0"/>
                            </a:rPr>
                            <m:t>(2)</m:t>
                          </m:r>
                        </m:sup>
                      </m:sSup>
                    </m:oMath>
                  </m:oMathPara>
                </a14:m>
                <a:endParaRPr lang="en-GB" sz="2400" dirty="0"/>
              </a:p>
            </p:txBody>
          </p:sp>
        </mc:Choice>
        <mc:Fallback>
          <p:sp>
            <p:nvSpPr>
              <p:cNvPr id="35" name="TextBox 34"/>
              <p:cNvSpPr txBox="1">
                <a:spLocks noRot="1" noChangeAspect="1" noMove="1" noResize="1" noEditPoints="1" noAdjustHandles="1" noChangeArrowheads="1" noChangeShapeType="1" noTextEdit="1"/>
              </p:cNvSpPr>
              <p:nvPr/>
            </p:nvSpPr>
            <p:spPr>
              <a:xfrm>
                <a:off x="1747011" y="4043362"/>
                <a:ext cx="2580963" cy="384657"/>
              </a:xfrm>
              <a:prstGeom prst="rect">
                <a:avLst/>
              </a:prstGeom>
              <a:blipFill rotWithShape="0">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632031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 y="566015"/>
            <a:ext cx="8489950" cy="1296988"/>
          </a:xfrm>
        </p:spPr>
        <p:txBody>
          <a:bodyPr/>
          <a:lstStyle/>
          <a:p>
            <a:r>
              <a:rPr lang="en-GB" dirty="0" smtClean="0"/>
              <a:t>Second level model (Bayesian GLM)</a:t>
            </a:r>
            <a:endParaRPr lang="en-GB" dirty="0"/>
          </a:p>
        </p:txBody>
      </p:sp>
      <mc:AlternateContent xmlns:mc="http://schemas.openxmlformats.org/markup-compatibility/2006">
        <mc:Choice xmlns:a14="http://schemas.microsoft.com/office/drawing/2010/main" Requires="a14">
          <p:sp>
            <p:nvSpPr>
              <p:cNvPr id="52" name="TextBox 51"/>
              <p:cNvSpPr txBox="1"/>
              <p:nvPr/>
            </p:nvSpPr>
            <p:spPr>
              <a:xfrm>
                <a:off x="3169351" y="1645078"/>
                <a:ext cx="3016595" cy="448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𝜃</m:t>
                          </m:r>
                        </m:e>
                        <m:sup>
                          <m:r>
                            <a:rPr lang="en-GB" sz="2800" b="0" i="1" smtClean="0">
                              <a:latin typeface="Cambria Math" panose="02040503050406030204" pitchFamily="18" charset="0"/>
                            </a:rPr>
                            <m:t>(1)</m:t>
                          </m:r>
                        </m:sup>
                      </m:sSup>
                      <m:r>
                        <a:rPr lang="en-GB" sz="2800" b="0" i="1" smtClean="0">
                          <a:latin typeface="Cambria Math" panose="02040503050406030204" pitchFamily="18" charset="0"/>
                        </a:rPr>
                        <m:t>=</m:t>
                      </m:r>
                      <m:r>
                        <a:rPr lang="en-GB" sz="2800" b="0" i="1" smtClean="0">
                          <a:latin typeface="Cambria Math" panose="02040503050406030204" pitchFamily="18" charset="0"/>
                        </a:rPr>
                        <m:t>𝑋</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𝜃</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𝜖</m:t>
                          </m:r>
                        </m:e>
                        <m:sup>
                          <m:r>
                            <a:rPr lang="en-GB" sz="2800" b="0" i="1" smtClean="0">
                              <a:latin typeface="Cambria Math" panose="02040503050406030204" pitchFamily="18" charset="0"/>
                            </a:rPr>
                            <m:t>(2)</m:t>
                          </m:r>
                        </m:sup>
                      </m:sSup>
                    </m:oMath>
                  </m:oMathPara>
                </a14:m>
                <a:endParaRPr lang="en-GB" sz="2800" dirty="0"/>
              </a:p>
            </p:txBody>
          </p:sp>
        </mc:Choice>
        <mc:Fallback>
          <p:sp>
            <p:nvSpPr>
              <p:cNvPr id="52" name="TextBox 51"/>
              <p:cNvSpPr txBox="1">
                <a:spLocks noRot="1" noChangeAspect="1" noMove="1" noResize="1" noEditPoints="1" noAdjustHandles="1" noChangeArrowheads="1" noChangeShapeType="1" noTextEdit="1"/>
              </p:cNvSpPr>
              <p:nvPr/>
            </p:nvSpPr>
            <p:spPr>
              <a:xfrm>
                <a:off x="3169351" y="1645078"/>
                <a:ext cx="3016595" cy="448777"/>
              </a:xfrm>
              <a:prstGeom prst="rect">
                <a:avLst/>
              </a:prstGeom>
              <a:blipFill rotWithShape="0">
                <a:blip r:embed="rId2"/>
                <a:stretch>
                  <a:fillRect/>
                </a:stretch>
              </a:blipFill>
            </p:spPr>
            <p:txBody>
              <a:bodyPr/>
              <a:lstStyle/>
              <a:p>
                <a:r>
                  <a:rPr lang="en-GB">
                    <a:noFill/>
                  </a:rPr>
                  <a:t> </a:t>
                </a:r>
              </a:p>
            </p:txBody>
          </p:sp>
        </mc:Fallback>
      </mc:AlternateContent>
      <p:grpSp>
        <p:nvGrpSpPr>
          <p:cNvPr id="155" name="Group 154"/>
          <p:cNvGrpSpPr/>
          <p:nvPr/>
        </p:nvGrpSpPr>
        <p:grpSpPr>
          <a:xfrm>
            <a:off x="607899" y="2579287"/>
            <a:ext cx="3893181" cy="1989293"/>
            <a:chOff x="607899" y="2579287"/>
            <a:chExt cx="3893181" cy="1989293"/>
          </a:xfrm>
        </p:grpSpPr>
        <p:sp>
          <p:nvSpPr>
            <p:cNvPr id="66" name="TextBox 65"/>
            <p:cNvSpPr txBox="1"/>
            <p:nvPr/>
          </p:nvSpPr>
          <p:spPr>
            <a:xfrm>
              <a:off x="607899" y="2579287"/>
              <a:ext cx="3801041" cy="369332"/>
            </a:xfrm>
            <a:prstGeom prst="rect">
              <a:avLst/>
            </a:prstGeom>
            <a:noFill/>
          </p:spPr>
          <p:txBody>
            <a:bodyPr wrap="none" rtlCol="0">
              <a:spAutoFit/>
            </a:bodyPr>
            <a:lstStyle/>
            <a:p>
              <a:r>
                <a:rPr lang="en-GB" dirty="0" smtClean="0">
                  <a:solidFill>
                    <a:srgbClr val="C00000"/>
                  </a:solidFill>
                </a:rPr>
                <a:t>Group average of each connection</a:t>
              </a:r>
              <a:endParaRPr lang="en-GB" dirty="0">
                <a:solidFill>
                  <a:srgbClr val="C00000"/>
                </a:solidFill>
              </a:endParaRPr>
            </a:p>
          </p:txBody>
        </p:sp>
        <p:sp>
          <p:nvSpPr>
            <p:cNvPr id="140" name="Arc 139"/>
            <p:cNvSpPr/>
            <p:nvPr/>
          </p:nvSpPr>
          <p:spPr>
            <a:xfrm>
              <a:off x="4012745" y="2801963"/>
              <a:ext cx="488335" cy="1766617"/>
            </a:xfrm>
            <a:prstGeom prst="arc">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6" name="Group 155"/>
          <p:cNvGrpSpPr/>
          <p:nvPr/>
        </p:nvGrpSpPr>
        <p:grpSpPr>
          <a:xfrm>
            <a:off x="4713675" y="2580716"/>
            <a:ext cx="2091278" cy="1784388"/>
            <a:chOff x="4713675" y="2580716"/>
            <a:chExt cx="2091278" cy="1784388"/>
          </a:xfrm>
        </p:grpSpPr>
        <p:sp>
          <p:nvSpPr>
            <p:cNvPr id="141" name="TextBox 140"/>
            <p:cNvSpPr txBox="1"/>
            <p:nvPr/>
          </p:nvSpPr>
          <p:spPr>
            <a:xfrm>
              <a:off x="4713675" y="2580716"/>
              <a:ext cx="2091278" cy="369332"/>
            </a:xfrm>
            <a:prstGeom prst="rect">
              <a:avLst/>
            </a:prstGeom>
            <a:noFill/>
          </p:spPr>
          <p:txBody>
            <a:bodyPr wrap="none" rtlCol="0">
              <a:spAutoFit/>
            </a:bodyPr>
            <a:lstStyle/>
            <a:p>
              <a:r>
                <a:rPr lang="en-GB" dirty="0" smtClean="0">
                  <a:solidFill>
                    <a:srgbClr val="C00000"/>
                  </a:solidFill>
                </a:rPr>
                <a:t>Group difference 1</a:t>
              </a:r>
              <a:endParaRPr lang="en-GB" dirty="0">
                <a:solidFill>
                  <a:srgbClr val="C00000"/>
                </a:solidFill>
              </a:endParaRPr>
            </a:p>
          </p:txBody>
        </p:sp>
        <p:sp>
          <p:nvSpPr>
            <p:cNvPr id="142" name="Arc 141"/>
            <p:cNvSpPr/>
            <p:nvPr/>
          </p:nvSpPr>
          <p:spPr>
            <a:xfrm flipH="1">
              <a:off x="5193357" y="2996952"/>
              <a:ext cx="492353" cy="1368152"/>
            </a:xfrm>
            <a:prstGeom prst="arc">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7" name="Group 156"/>
          <p:cNvGrpSpPr/>
          <p:nvPr/>
        </p:nvGrpSpPr>
        <p:grpSpPr>
          <a:xfrm>
            <a:off x="5857339" y="2579287"/>
            <a:ext cx="3137497" cy="1894390"/>
            <a:chOff x="5857339" y="2579287"/>
            <a:chExt cx="3137497" cy="1894390"/>
          </a:xfrm>
        </p:grpSpPr>
        <p:sp>
          <p:nvSpPr>
            <p:cNvPr id="143" name="TextBox 142"/>
            <p:cNvSpPr txBox="1"/>
            <p:nvPr/>
          </p:nvSpPr>
          <p:spPr>
            <a:xfrm>
              <a:off x="6903558" y="2579287"/>
              <a:ext cx="2091278" cy="369332"/>
            </a:xfrm>
            <a:prstGeom prst="rect">
              <a:avLst/>
            </a:prstGeom>
            <a:noFill/>
          </p:spPr>
          <p:txBody>
            <a:bodyPr wrap="none" rtlCol="0">
              <a:spAutoFit/>
            </a:bodyPr>
            <a:lstStyle/>
            <a:p>
              <a:r>
                <a:rPr lang="en-GB" dirty="0" smtClean="0">
                  <a:solidFill>
                    <a:srgbClr val="C00000"/>
                  </a:solidFill>
                </a:rPr>
                <a:t>Group difference 2</a:t>
              </a:r>
              <a:endParaRPr lang="en-GB" dirty="0">
                <a:solidFill>
                  <a:srgbClr val="C00000"/>
                </a:solidFill>
              </a:endParaRPr>
            </a:p>
          </p:txBody>
        </p:sp>
        <p:sp>
          <p:nvSpPr>
            <p:cNvPr id="144" name="Arc 143"/>
            <p:cNvSpPr/>
            <p:nvPr/>
          </p:nvSpPr>
          <p:spPr>
            <a:xfrm flipH="1">
              <a:off x="5857339" y="2948618"/>
              <a:ext cx="2315059" cy="1525059"/>
            </a:xfrm>
            <a:prstGeom prst="arc">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4" name="Group 153"/>
          <p:cNvGrpSpPr/>
          <p:nvPr/>
        </p:nvGrpSpPr>
        <p:grpSpPr>
          <a:xfrm>
            <a:off x="1466819" y="3730961"/>
            <a:ext cx="6201525" cy="2434343"/>
            <a:chOff x="1466819" y="3730961"/>
            <a:chExt cx="6201525" cy="2434343"/>
          </a:xfrm>
        </p:grpSpPr>
        <p:sp>
          <p:nvSpPr>
            <p:cNvPr id="50" name="Rectangle 49"/>
            <p:cNvSpPr/>
            <p:nvPr/>
          </p:nvSpPr>
          <p:spPr>
            <a:xfrm>
              <a:off x="2825527" y="4084712"/>
              <a:ext cx="2589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p:nvPr/>
          </p:nvSpPr>
          <p:spPr>
            <a:xfrm>
              <a:off x="4176120" y="4105859"/>
              <a:ext cx="1998527"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p:cNvSpPr/>
            <p:nvPr/>
          </p:nvSpPr>
          <p:spPr>
            <a:xfrm>
              <a:off x="7341007" y="4104346"/>
              <a:ext cx="291497"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Left Brace 54"/>
            <p:cNvSpPr/>
            <p:nvPr/>
          </p:nvSpPr>
          <p:spPr>
            <a:xfrm>
              <a:off x="2635814" y="4084712"/>
              <a:ext cx="98745" cy="39986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Left Brace 55"/>
            <p:cNvSpPr/>
            <p:nvPr/>
          </p:nvSpPr>
          <p:spPr>
            <a:xfrm>
              <a:off x="2631926" y="4568580"/>
              <a:ext cx="98745" cy="39986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Left Brace 56"/>
            <p:cNvSpPr/>
            <p:nvPr/>
          </p:nvSpPr>
          <p:spPr>
            <a:xfrm>
              <a:off x="2640627" y="5413042"/>
              <a:ext cx="98745" cy="39986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1466819" y="4104346"/>
              <a:ext cx="1146468" cy="369332"/>
            </a:xfrm>
            <a:prstGeom prst="rect">
              <a:avLst/>
            </a:prstGeom>
            <a:noFill/>
          </p:spPr>
          <p:txBody>
            <a:bodyPr wrap="none" rtlCol="0">
              <a:spAutoFit/>
            </a:bodyPr>
            <a:lstStyle/>
            <a:p>
              <a:r>
                <a:rPr lang="en-GB" dirty="0" smtClean="0"/>
                <a:t>Subject 1</a:t>
              </a:r>
              <a:endParaRPr lang="en-GB" dirty="0"/>
            </a:p>
          </p:txBody>
        </p:sp>
        <p:sp>
          <p:nvSpPr>
            <p:cNvPr id="59" name="TextBox 58"/>
            <p:cNvSpPr txBox="1"/>
            <p:nvPr/>
          </p:nvSpPr>
          <p:spPr>
            <a:xfrm>
              <a:off x="1466819" y="4599110"/>
              <a:ext cx="1146468" cy="369332"/>
            </a:xfrm>
            <a:prstGeom prst="rect">
              <a:avLst/>
            </a:prstGeom>
            <a:noFill/>
          </p:spPr>
          <p:txBody>
            <a:bodyPr wrap="none" rtlCol="0">
              <a:spAutoFit/>
            </a:bodyPr>
            <a:lstStyle/>
            <a:p>
              <a:r>
                <a:rPr lang="en-GB" dirty="0" smtClean="0"/>
                <a:t>Subject 2</a:t>
              </a:r>
              <a:endParaRPr lang="en-GB" dirty="0"/>
            </a:p>
          </p:txBody>
        </p:sp>
        <p:sp>
          <p:nvSpPr>
            <p:cNvPr id="60" name="TextBox 59"/>
            <p:cNvSpPr txBox="1"/>
            <p:nvPr/>
          </p:nvSpPr>
          <p:spPr>
            <a:xfrm>
              <a:off x="1466819" y="5439101"/>
              <a:ext cx="1184940" cy="369332"/>
            </a:xfrm>
            <a:prstGeom prst="rect">
              <a:avLst/>
            </a:prstGeom>
            <a:noFill/>
          </p:spPr>
          <p:txBody>
            <a:bodyPr wrap="none" rtlCol="0">
              <a:spAutoFit/>
            </a:bodyPr>
            <a:lstStyle/>
            <a:p>
              <a:r>
                <a:rPr lang="en-GB" dirty="0" smtClean="0"/>
                <a:t>Subject N</a:t>
              </a:r>
              <a:endParaRPr lang="en-GB" dirty="0"/>
            </a:p>
          </p:txBody>
        </p:sp>
        <mc:AlternateContent xmlns:mc="http://schemas.openxmlformats.org/markup-compatibility/2006">
          <mc:Choice xmlns:a14="http://schemas.microsoft.com/office/drawing/2010/main" Requires="a14">
            <p:sp>
              <p:nvSpPr>
                <p:cNvPr id="61" name="TextBox 60"/>
                <p:cNvSpPr txBox="1"/>
                <p:nvPr/>
              </p:nvSpPr>
              <p:spPr>
                <a:xfrm>
                  <a:off x="3271578" y="4721990"/>
                  <a:ext cx="36708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oMath>
                    </m:oMathPara>
                  </a14:m>
                  <a:endParaRPr lang="en-GB" sz="2800" dirty="0"/>
                </a:p>
              </p:txBody>
            </p:sp>
          </mc:Choice>
          <mc:Fallback>
            <p:sp>
              <p:nvSpPr>
                <p:cNvPr id="61" name="TextBox 60"/>
                <p:cNvSpPr txBox="1">
                  <a:spLocks noRot="1" noChangeAspect="1" noMove="1" noResize="1" noEditPoints="1" noAdjustHandles="1" noChangeArrowheads="1" noChangeShapeType="1" noTextEdit="1"/>
                </p:cNvSpPr>
                <p:nvPr/>
              </p:nvSpPr>
              <p:spPr>
                <a:xfrm>
                  <a:off x="3271578" y="4721990"/>
                  <a:ext cx="367087" cy="43088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2" name="TextBox 61"/>
                <p:cNvSpPr txBox="1"/>
                <p:nvPr/>
              </p:nvSpPr>
              <p:spPr>
                <a:xfrm>
                  <a:off x="6896801" y="4720098"/>
                  <a:ext cx="367087" cy="43088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m:t>
                        </m:r>
                      </m:oMath>
                    </m:oMathPara>
                  </a14:m>
                  <a:endParaRPr lang="en-GB" sz="2800" dirty="0"/>
                </a:p>
              </p:txBody>
            </p:sp>
          </mc:Choice>
          <mc:Fallback>
            <p:sp>
              <p:nvSpPr>
                <p:cNvPr id="62" name="TextBox 61"/>
                <p:cNvSpPr txBox="1">
                  <a:spLocks noRot="1" noChangeAspect="1" noMove="1" noResize="1" noEditPoints="1" noAdjustHandles="1" noChangeArrowheads="1" noChangeShapeType="1" noTextEdit="1"/>
                </p:cNvSpPr>
                <p:nvPr/>
              </p:nvSpPr>
              <p:spPr>
                <a:xfrm>
                  <a:off x="6896801" y="4720098"/>
                  <a:ext cx="367087" cy="430887"/>
                </a:xfrm>
                <a:prstGeom prst="rect">
                  <a:avLst/>
                </a:prstGeom>
                <a:blipFill rotWithShape="0">
                  <a:blip r:embed="rId4"/>
                  <a:stretch>
                    <a:fillRect/>
                  </a:stretch>
                </a:blipFill>
              </p:spPr>
              <p:txBody>
                <a:bodyPr/>
                <a:lstStyle/>
                <a:p>
                  <a:r>
                    <a:rPr lang="en-GB">
                      <a:noFill/>
                    </a:rPr>
                    <a:t> </a:t>
                  </a:r>
                </a:p>
              </p:txBody>
            </p:sp>
          </mc:Fallback>
        </mc:AlternateContent>
        <p:sp>
          <p:nvSpPr>
            <p:cNvPr id="63" name="TextBox 62"/>
            <p:cNvSpPr txBox="1"/>
            <p:nvPr/>
          </p:nvSpPr>
          <p:spPr>
            <a:xfrm rot="16200000">
              <a:off x="3221498" y="4789864"/>
              <a:ext cx="1457450" cy="307777"/>
            </a:xfrm>
            <a:prstGeom prst="rect">
              <a:avLst/>
            </a:prstGeom>
            <a:noFill/>
          </p:spPr>
          <p:txBody>
            <a:bodyPr wrap="none" rtlCol="0">
              <a:spAutoFit/>
            </a:bodyPr>
            <a:lstStyle/>
            <a:p>
              <a:r>
                <a:rPr lang="en-GB" sz="1400" dirty="0" smtClean="0"/>
                <a:t>DCM parameter</a:t>
              </a:r>
              <a:endParaRPr lang="en-GB" sz="1400" dirty="0"/>
            </a:p>
          </p:txBody>
        </p:sp>
        <p:sp>
          <p:nvSpPr>
            <p:cNvPr id="64" name="TextBox 63"/>
            <p:cNvSpPr txBox="1"/>
            <p:nvPr/>
          </p:nvSpPr>
          <p:spPr>
            <a:xfrm>
              <a:off x="4623598" y="5857527"/>
              <a:ext cx="1010213" cy="307777"/>
            </a:xfrm>
            <a:prstGeom prst="rect">
              <a:avLst/>
            </a:prstGeom>
            <a:noFill/>
          </p:spPr>
          <p:txBody>
            <a:bodyPr wrap="none" rtlCol="0">
              <a:spAutoFit/>
            </a:bodyPr>
            <a:lstStyle/>
            <a:p>
              <a:r>
                <a:rPr lang="en-GB" sz="1400" dirty="0"/>
                <a:t>Regressor</a:t>
              </a:r>
              <a:endParaRPr lang="en-GB" sz="1400" dirty="0"/>
            </a:p>
          </p:txBody>
        </p:sp>
        <p:sp>
          <p:nvSpPr>
            <p:cNvPr id="65" name="Left Brace 64"/>
            <p:cNvSpPr/>
            <p:nvPr/>
          </p:nvSpPr>
          <p:spPr>
            <a:xfrm rot="5400000">
              <a:off x="4447871" y="3689117"/>
              <a:ext cx="106418" cy="612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8" name="Straight Connector 67"/>
            <p:cNvCxnSpPr/>
            <p:nvPr/>
          </p:nvCxnSpPr>
          <p:spPr>
            <a:xfrm>
              <a:off x="4248128"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72" name="Rectangle 71"/>
            <p:cNvSpPr/>
            <p:nvPr/>
          </p:nvSpPr>
          <p:spPr>
            <a:xfrm>
              <a:off x="6370152" y="4104346"/>
              <a:ext cx="291497"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3" name="Straight Connector 72"/>
            <p:cNvCxnSpPr/>
            <p:nvPr/>
          </p:nvCxnSpPr>
          <p:spPr>
            <a:xfrm>
              <a:off x="4328534"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p:cNvCxnSpPr/>
            <p:nvPr/>
          </p:nvCxnSpPr>
          <p:spPr>
            <a:xfrm>
              <a:off x="4408940"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p:cNvCxnSpPr/>
            <p:nvPr/>
          </p:nvCxnSpPr>
          <p:spPr>
            <a:xfrm>
              <a:off x="4489346"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p:cNvCxnSpPr/>
            <p:nvPr/>
          </p:nvCxnSpPr>
          <p:spPr>
            <a:xfrm>
              <a:off x="4569752"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77" name="Straight Connector 76"/>
            <p:cNvCxnSpPr/>
            <p:nvPr/>
          </p:nvCxnSpPr>
          <p:spPr>
            <a:xfrm>
              <a:off x="4650158"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02" name="Straight Connector 101"/>
            <p:cNvCxnSpPr/>
            <p:nvPr/>
          </p:nvCxnSpPr>
          <p:spPr>
            <a:xfrm>
              <a:off x="4730564"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p:cNvCxnSpPr/>
            <p:nvPr/>
          </p:nvCxnSpPr>
          <p:spPr>
            <a:xfrm>
              <a:off x="4807080"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p:cNvCxnSpPr/>
            <p:nvPr/>
          </p:nvCxnSpPr>
          <p:spPr>
            <a:xfrm>
              <a:off x="4887486"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p:cNvCxnSpPr/>
            <p:nvPr/>
          </p:nvCxnSpPr>
          <p:spPr>
            <a:xfrm>
              <a:off x="4967892"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p:cNvCxnSpPr/>
            <p:nvPr/>
          </p:nvCxnSpPr>
          <p:spPr>
            <a:xfrm>
              <a:off x="5048298"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4" name="Straight Connector 123"/>
            <p:cNvCxnSpPr/>
            <p:nvPr/>
          </p:nvCxnSpPr>
          <p:spPr>
            <a:xfrm>
              <a:off x="5128704"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p:cNvCxnSpPr/>
            <p:nvPr/>
          </p:nvCxnSpPr>
          <p:spPr>
            <a:xfrm>
              <a:off x="5209110"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6" name="Straight Connector 125"/>
            <p:cNvCxnSpPr/>
            <p:nvPr/>
          </p:nvCxnSpPr>
          <p:spPr>
            <a:xfrm>
              <a:off x="5289516" y="409482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p:cNvCxnSpPr/>
            <p:nvPr/>
          </p:nvCxnSpPr>
          <p:spPr>
            <a:xfrm>
              <a:off x="5364088"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8" name="Straight Connector 127"/>
            <p:cNvCxnSpPr/>
            <p:nvPr/>
          </p:nvCxnSpPr>
          <p:spPr>
            <a:xfrm>
              <a:off x="5444494"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29" name="Straight Connector 128"/>
            <p:cNvCxnSpPr/>
            <p:nvPr/>
          </p:nvCxnSpPr>
          <p:spPr>
            <a:xfrm>
              <a:off x="5524900"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30" name="Straight Connector 129"/>
            <p:cNvCxnSpPr/>
            <p:nvPr/>
          </p:nvCxnSpPr>
          <p:spPr>
            <a:xfrm>
              <a:off x="5605306"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p:cNvCxnSpPr/>
            <p:nvPr/>
          </p:nvCxnSpPr>
          <p:spPr>
            <a:xfrm>
              <a:off x="5685712"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32" name="Straight Connector 131"/>
            <p:cNvCxnSpPr/>
            <p:nvPr/>
          </p:nvCxnSpPr>
          <p:spPr>
            <a:xfrm>
              <a:off x="5766118"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33" name="Straight Connector 132"/>
            <p:cNvCxnSpPr/>
            <p:nvPr/>
          </p:nvCxnSpPr>
          <p:spPr>
            <a:xfrm>
              <a:off x="5846524"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34" name="Straight Connector 133"/>
            <p:cNvCxnSpPr/>
            <p:nvPr/>
          </p:nvCxnSpPr>
          <p:spPr>
            <a:xfrm>
              <a:off x="5930949"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35" name="Straight Connector 134"/>
            <p:cNvCxnSpPr/>
            <p:nvPr/>
          </p:nvCxnSpPr>
          <p:spPr>
            <a:xfrm>
              <a:off x="6011355"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36" name="Straight Connector 135"/>
            <p:cNvCxnSpPr/>
            <p:nvPr/>
          </p:nvCxnSpPr>
          <p:spPr>
            <a:xfrm>
              <a:off x="6091761"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cxnSp>
          <p:nvCxnSpPr>
            <p:cNvPr id="137" name="Straight Connector 136"/>
            <p:cNvCxnSpPr/>
            <p:nvPr/>
          </p:nvCxnSpPr>
          <p:spPr>
            <a:xfrm>
              <a:off x="6172167" y="4091001"/>
              <a:ext cx="0" cy="1746000"/>
            </a:xfrm>
            <a:prstGeom prst="line">
              <a:avLst/>
            </a:prstGeom>
          </p:spPr>
          <p:style>
            <a:lnRef idx="2">
              <a:schemeClr val="accent1">
                <a:shade val="50000"/>
              </a:schemeClr>
            </a:lnRef>
            <a:fillRef idx="1">
              <a:schemeClr val="accent1"/>
            </a:fillRef>
            <a:effectRef idx="0">
              <a:schemeClr val="accent1"/>
            </a:effectRef>
            <a:fontRef idx="minor">
              <a:schemeClr val="lt1"/>
            </a:fontRef>
          </p:style>
        </p:cxnSp>
        <p:sp>
          <p:nvSpPr>
            <p:cNvPr id="138" name="Left Brace 137"/>
            <p:cNvSpPr/>
            <p:nvPr/>
          </p:nvSpPr>
          <p:spPr>
            <a:xfrm rot="5400000">
              <a:off x="5126923" y="3685753"/>
              <a:ext cx="118739" cy="612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9" name="Left Brace 138"/>
            <p:cNvSpPr/>
            <p:nvPr/>
          </p:nvSpPr>
          <p:spPr>
            <a:xfrm rot="5400000">
              <a:off x="5806512" y="3687165"/>
              <a:ext cx="102514" cy="6120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147" name="TextBox 146"/>
                <p:cNvSpPr txBox="1"/>
                <p:nvPr/>
              </p:nvSpPr>
              <p:spPr>
                <a:xfrm>
                  <a:off x="2671726" y="3730961"/>
                  <a:ext cx="638252" cy="38081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(1)</m:t>
                            </m:r>
                          </m:sup>
                        </m:sSup>
                      </m:oMath>
                    </m:oMathPara>
                  </a14:m>
                  <a:endParaRPr lang="en-GB" dirty="0"/>
                </a:p>
              </p:txBody>
            </p:sp>
          </mc:Choice>
          <mc:Fallback>
            <p:sp>
              <p:nvSpPr>
                <p:cNvPr id="147" name="TextBox 146"/>
                <p:cNvSpPr txBox="1">
                  <a:spLocks noRot="1" noChangeAspect="1" noMove="1" noResize="1" noEditPoints="1" noAdjustHandles="1" noChangeArrowheads="1" noChangeShapeType="1" noTextEdit="1"/>
                </p:cNvSpPr>
                <p:nvPr/>
              </p:nvSpPr>
              <p:spPr>
                <a:xfrm>
                  <a:off x="2671726" y="3730961"/>
                  <a:ext cx="638252" cy="38081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8" name="TextBox 147"/>
                <p:cNvSpPr txBox="1"/>
                <p:nvPr/>
              </p:nvSpPr>
              <p:spPr>
                <a:xfrm>
                  <a:off x="4963118" y="4801114"/>
                  <a:ext cx="403508" cy="369332"/>
                </a:xfrm>
                <a:prstGeom prst="rect">
                  <a:avLst/>
                </a:prstGeom>
                <a:solidFill>
                  <a:schemeClr val="bg1"/>
                </a:solid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p:sp>
              <p:nvSpPr>
                <p:cNvPr id="148" name="TextBox 147"/>
                <p:cNvSpPr txBox="1">
                  <a:spLocks noRot="1" noChangeAspect="1" noMove="1" noResize="1" noEditPoints="1" noAdjustHandles="1" noChangeArrowheads="1" noChangeShapeType="1" noTextEdit="1"/>
                </p:cNvSpPr>
                <p:nvPr/>
              </p:nvSpPr>
              <p:spPr>
                <a:xfrm>
                  <a:off x="4963118" y="4801114"/>
                  <a:ext cx="403508"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0" name="TextBox 149"/>
                <p:cNvSpPr txBox="1"/>
                <p:nvPr/>
              </p:nvSpPr>
              <p:spPr>
                <a:xfrm>
                  <a:off x="6262687" y="3730961"/>
                  <a:ext cx="638252" cy="38081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(2)</m:t>
                            </m:r>
                          </m:sup>
                        </m:sSup>
                      </m:oMath>
                    </m:oMathPara>
                  </a14:m>
                  <a:endParaRPr lang="en-GB" dirty="0"/>
                </a:p>
              </p:txBody>
            </p:sp>
          </mc:Choice>
          <mc:Fallback>
            <p:sp>
              <p:nvSpPr>
                <p:cNvPr id="150" name="TextBox 149"/>
                <p:cNvSpPr txBox="1">
                  <a:spLocks noRot="1" noChangeAspect="1" noMove="1" noResize="1" noEditPoints="1" noAdjustHandles="1" noChangeArrowheads="1" noChangeShapeType="1" noTextEdit="1"/>
                </p:cNvSpPr>
                <p:nvPr/>
              </p:nvSpPr>
              <p:spPr>
                <a:xfrm>
                  <a:off x="6262687" y="3730961"/>
                  <a:ext cx="638252" cy="38081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1" name="TextBox 150"/>
                <p:cNvSpPr txBox="1"/>
                <p:nvPr/>
              </p:nvSpPr>
              <p:spPr>
                <a:xfrm>
                  <a:off x="7304848" y="3742439"/>
                  <a:ext cx="36349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𝜖</m:t>
                        </m:r>
                      </m:oMath>
                    </m:oMathPara>
                  </a14:m>
                  <a:endParaRPr lang="en-GB" dirty="0"/>
                </a:p>
              </p:txBody>
            </p:sp>
          </mc:Choice>
          <mc:Fallback>
            <p:sp>
              <p:nvSpPr>
                <p:cNvPr id="151" name="TextBox 150"/>
                <p:cNvSpPr txBox="1">
                  <a:spLocks noRot="1" noChangeAspect="1" noMove="1" noResize="1" noEditPoints="1" noAdjustHandles="1" noChangeArrowheads="1" noChangeShapeType="1" noTextEdit="1"/>
                </p:cNvSpPr>
                <p:nvPr/>
              </p:nvSpPr>
              <p:spPr>
                <a:xfrm>
                  <a:off x="7304848" y="3742439"/>
                  <a:ext cx="363496" cy="369332"/>
                </a:xfrm>
                <a:prstGeom prst="rect">
                  <a:avLst/>
                </a:prstGeom>
                <a:blipFill rotWithShape="0">
                  <a:blip r:embed="rId8"/>
                  <a:stretch>
                    <a:fillRect/>
                  </a:stretch>
                </a:blipFill>
              </p:spPr>
              <p:txBody>
                <a:bodyPr/>
                <a:lstStyle/>
                <a:p>
                  <a:r>
                    <a:rPr lang="en-GB">
                      <a:noFill/>
                    </a:rPr>
                    <a:t> </a:t>
                  </a:r>
                </a:p>
              </p:txBody>
            </p:sp>
          </mc:Fallback>
        </mc:AlternateContent>
      </p:grpSp>
      <mc:AlternateContent xmlns:mc="http://schemas.openxmlformats.org/markup-compatibility/2006">
        <mc:Choice xmlns:a14="http://schemas.microsoft.com/office/drawing/2010/main" Requires="a14">
          <p:sp>
            <p:nvSpPr>
              <p:cNvPr id="153" name="TextBox 152"/>
              <p:cNvSpPr txBox="1"/>
              <p:nvPr/>
            </p:nvSpPr>
            <p:spPr>
              <a:xfrm>
                <a:off x="179932" y="6390975"/>
                <a:ext cx="8887332" cy="380810"/>
              </a:xfrm>
              <a:prstGeom prst="rect">
                <a:avLst/>
              </a:prstGeom>
              <a:noFill/>
            </p:spPr>
            <p:txBody>
              <a:bodyPr wrap="square" rtlCol="0">
                <a:spAutoFit/>
              </a:bodyPr>
              <a:lstStyle/>
              <a:p>
                <a:pPr algn="ctr"/>
                <a:r>
                  <a:rPr lang="en-GB" u="sng" dirty="0" smtClean="0"/>
                  <a:t>We estimate </a:t>
                </a:r>
                <a14:m>
                  <m:oMath xmlns:m="http://schemas.openxmlformats.org/officeDocument/2006/math">
                    <m:sSup>
                      <m:sSupPr>
                        <m:ctrlPr>
                          <a:rPr lang="en-GB" b="0" i="1" u="sng" smtClean="0">
                            <a:latin typeface="Cambria Math" panose="02040503050406030204" pitchFamily="18" charset="0"/>
                          </a:rPr>
                        </m:ctrlPr>
                      </m:sSupPr>
                      <m:e>
                        <m:r>
                          <a:rPr lang="en-GB" b="0" i="1" u="sng" smtClean="0">
                            <a:latin typeface="Cambria Math" panose="02040503050406030204" pitchFamily="18" charset="0"/>
                          </a:rPr>
                          <m:t>𝜃</m:t>
                        </m:r>
                      </m:e>
                      <m:sup>
                        <m:r>
                          <a:rPr lang="en-GB" b="0" i="1" u="sng" smtClean="0">
                            <a:latin typeface="Cambria Math" panose="02040503050406030204" pitchFamily="18" charset="0"/>
                          </a:rPr>
                          <m:t>(2)</m:t>
                        </m:r>
                      </m:sup>
                    </m:sSup>
                  </m:oMath>
                </a14:m>
                <a:r>
                  <a:rPr lang="en-GB" u="sng" dirty="0" smtClean="0"/>
                  <a:t> which contains the commonalities and differences across subjects</a:t>
                </a:r>
                <a:endParaRPr lang="en-GB" u="sng" dirty="0"/>
              </a:p>
            </p:txBody>
          </p:sp>
        </mc:Choice>
        <mc:Fallback>
          <p:sp>
            <p:nvSpPr>
              <p:cNvPr id="153" name="TextBox 152"/>
              <p:cNvSpPr txBox="1">
                <a:spLocks noRot="1" noChangeAspect="1" noMove="1" noResize="1" noEditPoints="1" noAdjustHandles="1" noChangeArrowheads="1" noChangeShapeType="1" noTextEdit="1"/>
              </p:cNvSpPr>
              <p:nvPr/>
            </p:nvSpPr>
            <p:spPr>
              <a:xfrm>
                <a:off x="179932" y="6390975"/>
                <a:ext cx="8887332" cy="380810"/>
              </a:xfrm>
              <a:prstGeom prst="rect">
                <a:avLst/>
              </a:prstGeom>
              <a:blipFill rotWithShape="0">
                <a:blip r:embed="rId9"/>
                <a:stretch>
                  <a:fillRect t="-4762" b="-23810"/>
                </a:stretch>
              </a:blipFill>
            </p:spPr>
            <p:txBody>
              <a:bodyPr/>
              <a:lstStyle/>
              <a:p>
                <a:r>
                  <a:rPr lang="en-GB">
                    <a:noFill/>
                  </a:rPr>
                  <a:t> </a:t>
                </a:r>
              </a:p>
            </p:txBody>
          </p:sp>
        </mc:Fallback>
      </mc:AlternateContent>
    </p:spTree>
    <p:extLst>
      <p:ext uri="{BB962C8B-B14F-4D97-AF65-F5344CB8AC3E}">
        <p14:creationId xmlns:p14="http://schemas.microsoft.com/office/powerpoint/2010/main" val="2267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PEB results</a:t>
            </a:r>
            <a:endParaRPr lang="en-GB" dirty="0"/>
          </a:p>
        </p:txBody>
      </p:sp>
      <p:pic>
        <p:nvPicPr>
          <p:cNvPr id="51" name="Picture 50"/>
          <p:cNvPicPr>
            <a:picLocks noChangeAspect="1"/>
          </p:cNvPicPr>
          <p:nvPr/>
        </p:nvPicPr>
        <p:blipFill rotWithShape="1">
          <a:blip r:embed="rId2"/>
          <a:srcRect l="29166" t="9000" r="30000" b="15000"/>
          <a:stretch/>
        </p:blipFill>
        <p:spPr>
          <a:xfrm>
            <a:off x="2699792" y="2160933"/>
            <a:ext cx="3816424" cy="4439514"/>
          </a:xfrm>
          <a:prstGeom prst="rect">
            <a:avLst/>
          </a:prstGeom>
        </p:spPr>
      </p:pic>
      <p:cxnSp>
        <p:nvCxnSpPr>
          <p:cNvPr id="53" name="Straight Arrow Connector 52"/>
          <p:cNvCxnSpPr/>
          <p:nvPr/>
        </p:nvCxnSpPr>
        <p:spPr>
          <a:xfrm>
            <a:off x="971600" y="4537197"/>
            <a:ext cx="201622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4" name="TextBox 53"/>
              <p:cNvSpPr txBox="1"/>
              <p:nvPr/>
            </p:nvSpPr>
            <p:spPr>
              <a:xfrm>
                <a:off x="91386" y="4149906"/>
                <a:ext cx="2744021" cy="348813"/>
              </a:xfrm>
              <a:prstGeom prst="rect">
                <a:avLst/>
              </a:prstGeom>
              <a:noFill/>
            </p:spPr>
            <p:txBody>
              <a:bodyPr wrap="none" rtlCol="0">
                <a:spAutoFit/>
              </a:bodyPr>
              <a:lstStyle/>
              <a:p>
                <a:r>
                  <a:rPr lang="en-GB" sz="1600" dirty="0" smtClean="0"/>
                  <a:t>Group-level parameters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𝜃</m:t>
                        </m:r>
                      </m:e>
                      <m:sup>
                        <m:r>
                          <a:rPr lang="en-GB" sz="1600" b="0" i="1" smtClean="0">
                            <a:latin typeface="Cambria Math" panose="02040503050406030204" pitchFamily="18" charset="0"/>
                          </a:rPr>
                          <m:t>(2)</m:t>
                        </m:r>
                      </m:sup>
                    </m:sSup>
                  </m:oMath>
                </a14:m>
                <a:endParaRPr lang="en-GB" sz="1600" dirty="0"/>
              </a:p>
            </p:txBody>
          </p:sp>
        </mc:Choice>
        <mc:Fallback>
          <p:sp>
            <p:nvSpPr>
              <p:cNvPr id="54" name="TextBox 53"/>
              <p:cNvSpPr txBox="1">
                <a:spLocks noRot="1" noChangeAspect="1" noMove="1" noResize="1" noEditPoints="1" noAdjustHandles="1" noChangeArrowheads="1" noChangeShapeType="1" noTextEdit="1"/>
              </p:cNvSpPr>
              <p:nvPr/>
            </p:nvSpPr>
            <p:spPr>
              <a:xfrm>
                <a:off x="91386" y="4149906"/>
                <a:ext cx="2744021" cy="348813"/>
              </a:xfrm>
              <a:prstGeom prst="rect">
                <a:avLst/>
              </a:prstGeom>
              <a:blipFill rotWithShape="0">
                <a:blip r:embed="rId3"/>
                <a:stretch>
                  <a:fillRect l="-1333" t="-1754" b="-22807"/>
                </a:stretch>
              </a:blipFill>
            </p:spPr>
            <p:txBody>
              <a:bodyPr/>
              <a:lstStyle/>
              <a:p>
                <a:r>
                  <a:rPr lang="en-GB">
                    <a:noFill/>
                  </a:rPr>
                  <a:t> </a:t>
                </a:r>
              </a:p>
            </p:txBody>
          </p:sp>
        </mc:Fallback>
      </mc:AlternateContent>
      <p:cxnSp>
        <p:nvCxnSpPr>
          <p:cNvPr id="55" name="Straight Arrow Connector 54"/>
          <p:cNvCxnSpPr/>
          <p:nvPr/>
        </p:nvCxnSpPr>
        <p:spPr>
          <a:xfrm>
            <a:off x="1187624" y="3342516"/>
            <a:ext cx="201622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971600" y="2955226"/>
            <a:ext cx="1287532" cy="369332"/>
          </a:xfrm>
          <a:prstGeom prst="rect">
            <a:avLst/>
          </a:prstGeom>
          <a:noFill/>
        </p:spPr>
        <p:txBody>
          <a:bodyPr wrap="none" rtlCol="0">
            <a:spAutoFit/>
          </a:bodyPr>
          <a:lstStyle/>
          <a:p>
            <a:r>
              <a:rPr lang="en-GB" dirty="0" smtClean="0"/>
              <a:t>Covariates</a:t>
            </a:r>
            <a:endParaRPr lang="en-GB" dirty="0"/>
          </a:p>
        </p:txBody>
      </p:sp>
      <p:cxnSp>
        <p:nvCxnSpPr>
          <p:cNvPr id="57" name="Straight Arrow Connector 56"/>
          <p:cNvCxnSpPr/>
          <p:nvPr/>
        </p:nvCxnSpPr>
        <p:spPr>
          <a:xfrm flipH="1">
            <a:off x="5940152" y="2664989"/>
            <a:ext cx="201622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8" name="TextBox 57"/>
              <p:cNvSpPr txBox="1"/>
              <p:nvPr/>
            </p:nvSpPr>
            <p:spPr>
              <a:xfrm>
                <a:off x="6516216" y="2069954"/>
                <a:ext cx="2704587" cy="595035"/>
              </a:xfrm>
              <a:prstGeom prst="rect">
                <a:avLst/>
              </a:prstGeom>
              <a:noFill/>
            </p:spPr>
            <p:txBody>
              <a:bodyPr wrap="none" rtlCol="0">
                <a:spAutoFit/>
              </a:bodyPr>
              <a:lstStyle/>
              <a:p>
                <a:r>
                  <a:rPr lang="en-GB" sz="1600" dirty="0" smtClean="0"/>
                  <a:t>Estimated between-subject </a:t>
                </a:r>
              </a:p>
              <a:p>
                <a:r>
                  <a:rPr lang="en-GB" sz="1600" dirty="0" smtClean="0"/>
                  <a:t>variability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𝜖</m:t>
                        </m:r>
                      </m:e>
                      <m:sup>
                        <m:r>
                          <a:rPr lang="en-GB" sz="1600" b="0" i="1" smtClean="0">
                            <a:latin typeface="Cambria Math" panose="02040503050406030204" pitchFamily="18" charset="0"/>
                          </a:rPr>
                          <m:t>(2)</m:t>
                        </m:r>
                      </m:sup>
                    </m:sSup>
                  </m:oMath>
                </a14:m>
                <a:endParaRPr lang="en-GB" sz="1600" dirty="0"/>
              </a:p>
            </p:txBody>
          </p:sp>
        </mc:Choice>
        <mc:Fallback>
          <p:sp>
            <p:nvSpPr>
              <p:cNvPr id="58" name="TextBox 57"/>
              <p:cNvSpPr txBox="1">
                <a:spLocks noRot="1" noChangeAspect="1" noMove="1" noResize="1" noEditPoints="1" noAdjustHandles="1" noChangeArrowheads="1" noChangeShapeType="1" noTextEdit="1"/>
              </p:cNvSpPr>
              <p:nvPr/>
            </p:nvSpPr>
            <p:spPr>
              <a:xfrm>
                <a:off x="6516216" y="2069954"/>
                <a:ext cx="2704587" cy="595035"/>
              </a:xfrm>
              <a:prstGeom prst="rect">
                <a:avLst/>
              </a:prstGeom>
              <a:blipFill rotWithShape="0">
                <a:blip r:embed="rId4"/>
                <a:stretch>
                  <a:fillRect l="-1351" t="-3093" b="-13402"/>
                </a:stretch>
              </a:blipFill>
            </p:spPr>
            <p:txBody>
              <a:bodyPr/>
              <a:lstStyle/>
              <a:p>
                <a:r>
                  <a:rPr lang="en-GB">
                    <a:noFill/>
                  </a:rPr>
                  <a:t> </a:t>
                </a:r>
              </a:p>
            </p:txBody>
          </p:sp>
        </mc:Fallback>
      </mc:AlternateContent>
    </p:spTree>
    <p:extLst>
      <p:ext uri="{BB962C8B-B14F-4D97-AF65-F5344CB8AC3E}">
        <p14:creationId xmlns:p14="http://schemas.microsoft.com/office/powerpoint/2010/main" val="2132814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48680"/>
            <a:ext cx="8489950" cy="1296988"/>
          </a:xfrm>
        </p:spPr>
        <p:txBody>
          <a:bodyPr/>
          <a:lstStyle/>
          <a:p>
            <a:r>
              <a:rPr lang="en-GB" dirty="0" smtClean="0"/>
              <a:t>The system of interest</a:t>
            </a:r>
            <a:endParaRPr lang="en-GB" dirty="0"/>
          </a:p>
        </p:txBody>
      </p:sp>
      <p:pic>
        <p:nvPicPr>
          <p:cNvPr id="12290" name="Picture 2" descr="C:\Users\pzeidman\Downloads\2961565820_5a0319981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4219" y="1819978"/>
            <a:ext cx="2123800" cy="21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6351711"/>
            <a:ext cx="2915816" cy="461665"/>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4"/>
              </a:rPr>
              <a:t>CC 2.0</a:t>
            </a:r>
            <a:endParaRPr lang="en-GB" sz="1200" dirty="0">
              <a:solidFill>
                <a:schemeClr val="tx1">
                  <a:lumMod val="50000"/>
                  <a:lumOff val="50000"/>
                </a:schemeClr>
              </a:solidFill>
            </a:endParaRPr>
          </a:p>
        </p:txBody>
      </p:sp>
      <p:grpSp>
        <p:nvGrpSpPr>
          <p:cNvPr id="12310" name="Group 12309"/>
          <p:cNvGrpSpPr/>
          <p:nvPr/>
        </p:nvGrpSpPr>
        <p:grpSpPr>
          <a:xfrm>
            <a:off x="532573" y="1340768"/>
            <a:ext cx="2297200" cy="2642810"/>
            <a:chOff x="532573" y="1340768"/>
            <a:chExt cx="2297200" cy="2642810"/>
          </a:xfrm>
        </p:grpSpPr>
        <p:pic>
          <p:nvPicPr>
            <p:cNvPr id="12295" name="Picture 7" descr="D:\Documents\teaching\spm course\starfield.png"/>
            <p:cNvPicPr>
              <a:picLocks noChangeAspect="1" noChangeArrowheads="1"/>
            </p:cNvPicPr>
            <p:nvPr/>
          </p:nvPicPr>
          <p:blipFill rotWithShape="1">
            <a:blip r:embed="rId5">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38554"/>
            </a:xfrm>
            <a:prstGeom prst="rect">
              <a:avLst/>
            </a:prstGeom>
            <a:noFill/>
          </p:spPr>
          <p:txBody>
            <a:bodyPr wrap="square" rtlCol="0">
              <a:spAutoFit/>
            </a:bodyPr>
            <a:lstStyle/>
            <a:p>
              <a:r>
                <a:rPr lang="en-GB" sz="1600" dirty="0" smtClean="0"/>
                <a:t>Experimental Stimulus</a:t>
              </a:r>
              <a:endParaRPr lang="en-GB" sz="1600" dirty="0"/>
            </a:p>
          </p:txBody>
        </p:sp>
      </p:grpSp>
      <p:sp>
        <p:nvSpPr>
          <p:cNvPr id="17" name="TextBox 16"/>
          <p:cNvSpPr txBox="1"/>
          <p:nvPr/>
        </p:nvSpPr>
        <p:spPr>
          <a:xfrm>
            <a:off x="3298716" y="1340768"/>
            <a:ext cx="2337751" cy="338554"/>
          </a:xfrm>
          <a:prstGeom prst="rect">
            <a:avLst/>
          </a:prstGeom>
          <a:noFill/>
        </p:spPr>
        <p:txBody>
          <a:bodyPr wrap="square" rtlCol="0">
            <a:spAutoFit/>
          </a:bodyPr>
          <a:lstStyle/>
          <a:p>
            <a:pPr algn="ctr"/>
            <a:r>
              <a:rPr lang="en-GB" sz="1600" dirty="0" smtClean="0"/>
              <a:t>(Hidden) Neural Activity</a:t>
            </a:r>
            <a:endParaRPr lang="en-GB" sz="1600" dirty="0"/>
          </a:p>
        </p:txBody>
      </p:sp>
      <p:cxnSp>
        <p:nvCxnSpPr>
          <p:cNvPr id="10" name="Straight Arrow Connector 9"/>
          <p:cNvCxnSpPr/>
          <p:nvPr/>
        </p:nvCxnSpPr>
        <p:spPr>
          <a:xfrm>
            <a:off x="2870096"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13" name="Group 12312"/>
          <p:cNvGrpSpPr/>
          <p:nvPr/>
        </p:nvGrpSpPr>
        <p:grpSpPr>
          <a:xfrm>
            <a:off x="5641485" y="1340768"/>
            <a:ext cx="2852855" cy="2642810"/>
            <a:chOff x="5641485" y="1340768"/>
            <a:chExt cx="2852855" cy="2642810"/>
          </a:xfrm>
        </p:grpSpPr>
        <p:pic>
          <p:nvPicPr>
            <p:cNvPr id="7" name="Picture 5" descr="http://www.carl-olsson.com/wp-content/uploads/2012/08/siemens-magnetom-trio-a-tim-system-3-t-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69" r="7326"/>
            <a:stretch/>
          </p:blipFill>
          <p:spPr bwMode="auto">
            <a:xfrm>
              <a:off x="6212531" y="1819978"/>
              <a:ext cx="2247901"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62092" y="1340768"/>
              <a:ext cx="2232248" cy="338554"/>
            </a:xfrm>
            <a:prstGeom prst="rect">
              <a:avLst/>
            </a:prstGeom>
            <a:noFill/>
          </p:spPr>
          <p:txBody>
            <a:bodyPr wrap="square" rtlCol="0">
              <a:spAutoFit/>
            </a:bodyPr>
            <a:lstStyle/>
            <a:p>
              <a:pPr algn="ctr"/>
              <a:r>
                <a:rPr lang="en-GB" sz="1600" dirty="0" smtClean="0"/>
                <a:t>Observations (BOLD)</a:t>
              </a:r>
              <a:endParaRPr lang="en-GB" sz="1600" dirty="0"/>
            </a:p>
          </p:txBody>
        </p:sp>
      </p:grpSp>
      <p:grpSp>
        <p:nvGrpSpPr>
          <p:cNvPr id="12314" name="Group 12313"/>
          <p:cNvGrpSpPr/>
          <p:nvPr/>
        </p:nvGrpSpPr>
        <p:grpSpPr>
          <a:xfrm>
            <a:off x="6228184" y="4343618"/>
            <a:ext cx="2208624" cy="1753801"/>
            <a:chOff x="6228184" y="4343618"/>
            <a:chExt cx="2208624" cy="1753801"/>
          </a:xfrm>
        </p:grpSpPr>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a:off x="6595080" y="5808310"/>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789642"/>
              <a:ext cx="522900" cy="307777"/>
            </a:xfrm>
            <a:prstGeom prst="rect">
              <a:avLst/>
            </a:prstGeom>
            <a:noFill/>
          </p:spPr>
          <p:txBody>
            <a:bodyPr wrap="none" rtlCol="0">
              <a:spAutoFit/>
            </a:bodyPr>
            <a:lstStyle/>
            <a:p>
              <a:r>
                <a:rPr lang="en-GB" sz="1400" dirty="0" smtClean="0"/>
                <a:t>time</a:t>
              </a:r>
              <a:endParaRPr lang="en-GB" sz="1400" dirty="0"/>
            </a:p>
          </p:txBody>
        </p:sp>
        <p:sp>
          <p:nvSpPr>
            <p:cNvPr id="61" name="TextBox 60"/>
            <p:cNvSpPr txBox="1"/>
            <p:nvPr/>
          </p:nvSpPr>
          <p:spPr>
            <a:xfrm>
              <a:off x="6916299" y="4406334"/>
              <a:ext cx="1031116" cy="369332"/>
            </a:xfrm>
            <a:prstGeom prst="rect">
              <a:avLst/>
            </a:prstGeom>
            <a:noFill/>
          </p:spPr>
          <p:txBody>
            <a:bodyPr wrap="none" rtlCol="0">
              <a:spAutoFit/>
            </a:bodyPr>
            <a:lstStyle/>
            <a:p>
              <a:r>
                <a:rPr lang="en-GB" dirty="0" smtClean="0"/>
                <a:t>Vector y</a:t>
              </a:r>
              <a:endParaRPr lang="en-GB" dirty="0"/>
            </a:p>
          </p:txBody>
        </p:sp>
        <p:pic>
          <p:nvPicPr>
            <p:cNvPr id="12299" name="Picture 10" descr="D:\Documents\teaching\spm course\timeseries.png"/>
            <p:cNvPicPr>
              <a:picLocks noChangeAspect="1" noChangeArrowheads="1"/>
            </p:cNvPicPr>
            <p:nvPr/>
          </p:nvPicPr>
          <p:blipFill rotWithShape="1">
            <a:blip r:embed="rId7">
              <a:extLst>
                <a:ext uri="{28A0092B-C50C-407E-A947-70E740481C1C}">
                  <a14:useLocalDpi xmlns:a14="http://schemas.microsoft.com/office/drawing/2010/main" val="0"/>
                </a:ext>
              </a:extLst>
            </a:blip>
            <a:srcRect r="23092"/>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595080" y="4821927"/>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6059758" y="5030577"/>
              <a:ext cx="673582" cy="307777"/>
            </a:xfrm>
            <a:prstGeom prst="rect">
              <a:avLst/>
            </a:prstGeom>
            <a:noFill/>
          </p:spPr>
          <p:txBody>
            <a:bodyPr wrap="none" rtlCol="0">
              <a:spAutoFit/>
            </a:bodyPr>
            <a:lstStyle/>
            <a:p>
              <a:r>
                <a:rPr lang="en-GB" sz="1400" dirty="0" smtClean="0"/>
                <a:t>BOLD</a:t>
              </a:r>
              <a:endParaRPr lang="en-GB" sz="1400" dirty="0"/>
            </a:p>
          </p:txBody>
        </p:sp>
      </p:grpSp>
      <p:grpSp>
        <p:nvGrpSpPr>
          <p:cNvPr id="12312" name="Group 12311"/>
          <p:cNvGrpSpPr/>
          <p:nvPr/>
        </p:nvGrpSpPr>
        <p:grpSpPr>
          <a:xfrm>
            <a:off x="3371488" y="4343618"/>
            <a:ext cx="2208624" cy="1753801"/>
            <a:chOff x="3371488" y="4343618"/>
            <a:chExt cx="2208624" cy="1753801"/>
          </a:xfrm>
        </p:grpSpPr>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295780" y="5126414"/>
              <a:ext cx="360040" cy="369332"/>
            </a:xfrm>
            <a:prstGeom prst="rect">
              <a:avLst/>
            </a:prstGeom>
            <a:noFill/>
          </p:spPr>
          <p:txBody>
            <a:bodyPr wrap="square" rtlCol="0">
              <a:spAutoFit/>
            </a:bodyPr>
            <a:lstStyle/>
            <a:p>
              <a:r>
                <a:rPr lang="en-GB" b="1" dirty="0" smtClean="0"/>
                <a:t>?</a:t>
              </a:r>
              <a:endParaRPr lang="en-GB" b="1" dirty="0"/>
            </a:p>
          </p:txBody>
        </p:sp>
      </p:grpSp>
      <p:grpSp>
        <p:nvGrpSpPr>
          <p:cNvPr id="12311" name="Group 12310"/>
          <p:cNvGrpSpPr/>
          <p:nvPr/>
        </p:nvGrpSpPr>
        <p:grpSpPr>
          <a:xfrm>
            <a:off x="563176" y="4343618"/>
            <a:ext cx="2208624" cy="1753801"/>
            <a:chOff x="563176" y="4343618"/>
            <a:chExt cx="2208624" cy="1753801"/>
          </a:xfrm>
        </p:grpSpPr>
        <p:sp>
          <p:nvSpPr>
            <p:cNvPr id="41" name="Rectangle 40"/>
            <p:cNvSpPr/>
            <p:nvPr/>
          </p:nvSpPr>
          <p:spPr>
            <a:xfrm>
              <a:off x="563176"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176" y="5431358"/>
              <a:ext cx="380169" cy="307777"/>
            </a:xfrm>
            <a:prstGeom prst="rect">
              <a:avLst/>
            </a:prstGeom>
            <a:noFill/>
          </p:spPr>
          <p:txBody>
            <a:bodyPr wrap="none" rtlCol="0">
              <a:spAutoFit/>
            </a:bodyPr>
            <a:lstStyle/>
            <a:p>
              <a:r>
                <a:rPr lang="en-GB" sz="1400" dirty="0" smtClean="0"/>
                <a:t>off</a:t>
              </a:r>
              <a:endParaRPr lang="en-GB" sz="1400" dirty="0"/>
            </a:p>
          </p:txBody>
        </p:sp>
        <p:sp>
          <p:nvSpPr>
            <p:cNvPr id="39" name="TextBox 38"/>
            <p:cNvSpPr txBox="1"/>
            <p:nvPr/>
          </p:nvSpPr>
          <p:spPr>
            <a:xfrm>
              <a:off x="563176" y="4802480"/>
              <a:ext cx="383438" cy="307777"/>
            </a:xfrm>
            <a:prstGeom prst="rect">
              <a:avLst/>
            </a:prstGeom>
            <a:noFill/>
          </p:spPr>
          <p:txBody>
            <a:bodyPr wrap="none" rtlCol="0">
              <a:spAutoFit/>
            </a:bodyPr>
            <a:lstStyle/>
            <a:p>
              <a:r>
                <a:rPr lang="en-GB" sz="1400" dirty="0" smtClean="0"/>
                <a:t>on</a:t>
              </a:r>
              <a:endParaRPr lang="en-GB" sz="1400" dirty="0"/>
            </a:p>
          </p:txBody>
        </p:sp>
        <p:cxnSp>
          <p:nvCxnSpPr>
            <p:cNvPr id="30" name="Straight Arrow Connector 29"/>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8900" y="5789642"/>
              <a:ext cx="522900" cy="307777"/>
            </a:xfrm>
            <a:prstGeom prst="rect">
              <a:avLst/>
            </a:prstGeom>
            <a:noFill/>
          </p:spPr>
          <p:txBody>
            <a:bodyPr wrap="none" rtlCol="0">
              <a:spAutoFit/>
            </a:bodyPr>
            <a:lstStyle/>
            <a:p>
              <a:r>
                <a:rPr lang="en-GB" sz="1400" dirty="0" smtClean="0"/>
                <a:t>time</a:t>
              </a:r>
              <a:endParaRPr lang="en-GB" sz="1400" dirty="0"/>
            </a:p>
          </p:txBody>
        </p:sp>
        <p:sp>
          <p:nvSpPr>
            <p:cNvPr id="40" name="TextBox 39"/>
            <p:cNvSpPr txBox="1"/>
            <p:nvPr/>
          </p:nvSpPr>
          <p:spPr>
            <a:xfrm>
              <a:off x="1251291" y="4406334"/>
              <a:ext cx="1031116" cy="369332"/>
            </a:xfrm>
            <a:prstGeom prst="rect">
              <a:avLst/>
            </a:prstGeom>
            <a:noFill/>
          </p:spPr>
          <p:txBody>
            <a:bodyPr wrap="none" rtlCol="0">
              <a:spAutoFit/>
            </a:bodyPr>
            <a:lstStyle/>
            <a:p>
              <a:r>
                <a:rPr lang="en-GB" dirty="0" smtClean="0"/>
                <a:t>Vector u</a:t>
              </a:r>
              <a:endParaRPr lang="en-GB" dirty="0"/>
            </a:p>
          </p:txBody>
        </p:sp>
        <p:cxnSp>
          <p:nvCxnSpPr>
            <p:cNvPr id="124" name="Straight Arrow Connector 123"/>
            <p:cNvCxnSpPr/>
            <p:nvPr/>
          </p:nvCxnSpPr>
          <p:spPr>
            <a:xfrm flipV="1">
              <a:off x="996654" y="4810100"/>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731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fade">
                                      <p:cBhvr>
                                        <p:cTn id="7" dur="500"/>
                                        <p:tgtEl>
                                          <p:spTgt spid="12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fade">
                                      <p:cBhvr>
                                        <p:cTn id="12" dur="500"/>
                                        <p:tgtEl>
                                          <p:spTgt spid="12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312"/>
                                        </p:tgtEl>
                                        <p:attrNameLst>
                                          <p:attrName>style.visibility</p:attrName>
                                        </p:attrNameLst>
                                      </p:cBhvr>
                                      <p:to>
                                        <p:strVal val="visible"/>
                                      </p:to>
                                    </p:set>
                                    <p:animEffect transition="in" filter="fade">
                                      <p:cBhvr>
                                        <p:cTn id="28" dur="500"/>
                                        <p:tgtEl>
                                          <p:spTgt spid="123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313"/>
                                        </p:tgtEl>
                                        <p:attrNameLst>
                                          <p:attrName>style.visibility</p:attrName>
                                        </p:attrNameLst>
                                      </p:cBhvr>
                                      <p:to>
                                        <p:strVal val="visible"/>
                                      </p:to>
                                    </p:set>
                                    <p:animEffect transition="in" filter="fade">
                                      <p:cBhvr>
                                        <p:cTn id="33" dur="500"/>
                                        <p:tgtEl>
                                          <p:spTgt spid="123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314"/>
                                        </p:tgtEl>
                                        <p:attrNameLst>
                                          <p:attrName>style.visibility</p:attrName>
                                        </p:attrNameLst>
                                      </p:cBhvr>
                                      <p:to>
                                        <p:strVal val="visible"/>
                                      </p:to>
                                    </p:set>
                                    <p:animEffect transition="in" filter="fade">
                                      <p:cBhvr>
                                        <p:cTn id="38"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a:t>
            </a:r>
            <a:endParaRPr lang="en-US" dirty="0"/>
          </a:p>
        </p:txBody>
      </p:sp>
      <p:sp>
        <p:nvSpPr>
          <p:cNvPr id="3" name="Content Placeholder 2"/>
          <p:cNvSpPr>
            <a:spLocks noGrp="1"/>
          </p:cNvSpPr>
          <p:nvPr>
            <p:ph idx="1"/>
          </p:nvPr>
        </p:nvSpPr>
        <p:spPr/>
        <p:txBody>
          <a:bodyPr/>
          <a:lstStyle/>
          <a:p>
            <a:pPr marL="514350" indent="-514350">
              <a:lnSpc>
                <a:spcPct val="150000"/>
              </a:lnSpc>
              <a:buFont typeface="+mj-lt"/>
              <a:buAutoNum type="arabicPeriod"/>
            </a:pPr>
            <a:r>
              <a:rPr lang="en-US" dirty="0" smtClean="0"/>
              <a:t>Specify a DCM for each subject</a:t>
            </a:r>
          </a:p>
          <a:p>
            <a:pPr marL="514350" indent="-514350">
              <a:lnSpc>
                <a:spcPct val="150000"/>
              </a:lnSpc>
              <a:buFont typeface="+mj-lt"/>
              <a:buAutoNum type="arabicPeriod"/>
            </a:pPr>
            <a:r>
              <a:rPr lang="en-US" dirty="0" smtClean="0"/>
              <a:t>Estimate the DCMs</a:t>
            </a:r>
          </a:p>
          <a:p>
            <a:pPr marL="514350" indent="-514350">
              <a:lnSpc>
                <a:spcPct val="150000"/>
              </a:lnSpc>
              <a:buFont typeface="+mj-lt"/>
              <a:buAutoNum type="arabicPeriod"/>
            </a:pPr>
            <a:r>
              <a:rPr lang="en-US" dirty="0" smtClean="0"/>
              <a:t>Specify a group level model (PEB)</a:t>
            </a:r>
          </a:p>
          <a:p>
            <a:pPr marL="514350" indent="-514350">
              <a:lnSpc>
                <a:spcPct val="150000"/>
              </a:lnSpc>
              <a:buFont typeface="+mj-lt"/>
              <a:buAutoNum type="arabicPeriod"/>
            </a:pPr>
            <a:r>
              <a:rPr lang="en-US" b="1" dirty="0" smtClean="0"/>
              <a:t>Test hypotheses at the group level</a:t>
            </a:r>
          </a:p>
          <a:p>
            <a:pPr marL="514350" indent="-514350">
              <a:lnSpc>
                <a:spcPct val="150000"/>
              </a:lnSpc>
              <a:buFont typeface="+mj-lt"/>
              <a:buAutoNum type="arabicPeriod"/>
            </a:pPr>
            <a:r>
              <a:rPr lang="en-US" dirty="0" smtClean="0"/>
              <a:t>(Optional</a:t>
            </a:r>
            <a:r>
              <a:rPr lang="en-US" dirty="0" smtClean="0">
                <a:sym typeface="Wingdings"/>
              </a:rPr>
              <a:t>: </a:t>
            </a:r>
            <a:r>
              <a:rPr lang="en-US" dirty="0" smtClean="0"/>
              <a:t>Perform cross-validation)</a:t>
            </a:r>
            <a:endParaRPr lang="en-US" dirty="0"/>
          </a:p>
        </p:txBody>
      </p:sp>
    </p:spTree>
    <p:extLst>
      <p:ext uri="{BB962C8B-B14F-4D97-AF65-F5344CB8AC3E}">
        <p14:creationId xmlns:p14="http://schemas.microsoft.com/office/powerpoint/2010/main" val="2384042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 hypotheses</a:t>
            </a:r>
            <a:endParaRPr lang="en-US" dirty="0"/>
          </a:p>
        </p:txBody>
      </p:sp>
      <p:sp>
        <p:nvSpPr>
          <p:cNvPr id="5" name="Text Placeholder 4"/>
          <p:cNvSpPr>
            <a:spLocks noGrp="1"/>
          </p:cNvSpPr>
          <p:nvPr>
            <p:ph type="body" idx="1"/>
          </p:nvPr>
        </p:nvSpPr>
        <p:spPr/>
        <p:txBody>
          <a:bodyPr/>
          <a:lstStyle/>
          <a:p>
            <a:r>
              <a:rPr lang="en-US" dirty="0" smtClean="0"/>
              <a:t>SECOND LEVEL ANALYSIS</a:t>
            </a:r>
            <a:endParaRPr lang="en-US" dirty="0"/>
          </a:p>
        </p:txBody>
      </p:sp>
    </p:spTree>
    <p:extLst>
      <p:ext uri="{BB962C8B-B14F-4D97-AF65-F5344CB8AC3E}">
        <p14:creationId xmlns:p14="http://schemas.microsoft.com/office/powerpoint/2010/main" val="1456931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427448" y="1149532"/>
            <a:ext cx="3485604" cy="3716078"/>
            <a:chOff x="1252963" y="1362540"/>
            <a:chExt cx="3485604" cy="3716078"/>
          </a:xfrm>
        </p:grpSpPr>
        <mc:AlternateContent xmlns:mc="http://schemas.openxmlformats.org/markup-compatibility/2006">
          <mc:Choice xmlns:a14="http://schemas.microsoft.com/office/drawing/2010/main" Requires="a14">
            <p:sp>
              <p:nvSpPr>
                <p:cNvPr id="5" name="Rectangle 445"/>
                <p:cNvSpPr>
                  <a:spLocks noChangeArrowheads="1"/>
                </p:cNvSpPr>
                <p:nvPr/>
              </p:nvSpPr>
              <p:spPr bwMode="auto">
                <a:xfrm>
                  <a:off x="1309808" y="1362540"/>
                  <a:ext cx="3428759" cy="2884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000000"/>
                      </a:solidFill>
                      <a:effectLst/>
                      <a:latin typeface="+mn-lt"/>
                    </a:rPr>
                    <a:t>Group level GLM parameters </a:t>
                  </a:r>
                  <a14:m>
                    <m:oMath xmlns:m="http://schemas.openxmlformats.org/officeDocument/2006/math">
                      <m:sSup>
                        <m:sSupPr>
                          <m:ctrlPr>
                            <a:rPr kumimoji="0" lang="en-GB" altLang="en-US" i="1" u="none" strike="noStrike" cap="none" normalizeH="0" baseline="0" smtClean="0">
                              <a:ln>
                                <a:noFill/>
                              </a:ln>
                              <a:solidFill>
                                <a:srgbClr val="000000"/>
                              </a:solidFill>
                              <a:effectLst/>
                              <a:latin typeface="Cambria Math" panose="02040503050406030204" pitchFamily="18" charset="0"/>
                            </a:rPr>
                          </m:ctrlPr>
                        </m:sSupPr>
                        <m:e>
                          <m:r>
                            <a:rPr kumimoji="0" lang="en-GB" altLang="en-US" b="0" i="1" u="none" strike="noStrike" cap="none" normalizeH="0" baseline="0" smtClean="0">
                              <a:ln>
                                <a:noFill/>
                              </a:ln>
                              <a:solidFill>
                                <a:srgbClr val="000000"/>
                              </a:solidFill>
                              <a:effectLst/>
                              <a:latin typeface="Cambria Math" panose="02040503050406030204" pitchFamily="18" charset="0"/>
                            </a:rPr>
                            <m:t>𝜃</m:t>
                          </m:r>
                        </m:e>
                        <m:sup>
                          <m:r>
                            <a:rPr kumimoji="0" lang="en-GB" altLang="en-US" b="0" i="1" u="none" strike="noStrike" cap="none" normalizeH="0" baseline="0" smtClean="0">
                              <a:ln>
                                <a:noFill/>
                              </a:ln>
                              <a:solidFill>
                                <a:srgbClr val="000000"/>
                              </a:solidFill>
                              <a:effectLst/>
                              <a:latin typeface="Cambria Math" panose="02040503050406030204" pitchFamily="18" charset="0"/>
                            </a:rPr>
                            <m:t>(2)</m:t>
                          </m:r>
                        </m:sup>
                      </m:sSup>
                    </m:oMath>
                  </a14:m>
                  <a:endParaRPr kumimoji="0" lang="en-US" altLang="en-US" i="0" u="none" strike="noStrike" cap="none" normalizeH="0" baseline="0" dirty="0" smtClean="0">
                    <a:ln>
                      <a:noFill/>
                    </a:ln>
                    <a:solidFill>
                      <a:schemeClr val="tx1"/>
                    </a:solidFill>
                    <a:effectLst/>
                    <a:latin typeface="+mn-lt"/>
                  </a:endParaRPr>
                </a:p>
              </p:txBody>
            </p:sp>
          </mc:Choice>
          <mc:Fallback>
            <p:sp>
              <p:nvSpPr>
                <p:cNvPr id="5" name="Rectangle 445"/>
                <p:cNvSpPr>
                  <a:spLocks noRot="1" noChangeAspect="1" noMove="1" noResize="1" noEditPoints="1" noAdjustHandles="1" noChangeArrowheads="1" noChangeShapeType="1" noTextEdit="1"/>
                </p:cNvSpPr>
                <p:nvPr/>
              </p:nvSpPr>
              <p:spPr bwMode="auto">
                <a:xfrm>
                  <a:off x="1309808" y="1362540"/>
                  <a:ext cx="3428759" cy="288477"/>
                </a:xfrm>
                <a:prstGeom prst="rect">
                  <a:avLst/>
                </a:prstGeom>
                <a:blipFill rotWithShape="0">
                  <a:blip r:embed="rId2"/>
                  <a:stretch>
                    <a:fillRect l="-4085" t="-23404" r="-1243" b="-4893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 name="Line 448"/>
            <p:cNvSpPr>
              <a:spLocks noChangeShapeType="1"/>
            </p:cNvSpPr>
            <p:nvPr/>
          </p:nvSpPr>
          <p:spPr bwMode="auto">
            <a:xfrm>
              <a:off x="1747838" y="3706813"/>
              <a:ext cx="26574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 name="Rectangle 449"/>
            <p:cNvSpPr>
              <a:spLocks noChangeArrowheads="1"/>
            </p:cNvSpPr>
            <p:nvPr/>
          </p:nvSpPr>
          <p:spPr bwMode="auto">
            <a:xfrm>
              <a:off x="1812926" y="3706813"/>
              <a:ext cx="841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 name="Rectangle 450"/>
            <p:cNvSpPr>
              <a:spLocks noChangeArrowheads="1"/>
            </p:cNvSpPr>
            <p:nvPr/>
          </p:nvSpPr>
          <p:spPr bwMode="auto">
            <a:xfrm>
              <a:off x="1919288" y="3492501"/>
              <a:ext cx="84138" cy="2143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 name="Rectangle 451"/>
            <p:cNvSpPr>
              <a:spLocks noChangeArrowheads="1"/>
            </p:cNvSpPr>
            <p:nvPr/>
          </p:nvSpPr>
          <p:spPr bwMode="auto">
            <a:xfrm>
              <a:off x="2024063" y="3706813"/>
              <a:ext cx="85725" cy="114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0" name="Rectangle 452"/>
            <p:cNvSpPr>
              <a:spLocks noChangeArrowheads="1"/>
            </p:cNvSpPr>
            <p:nvPr/>
          </p:nvSpPr>
          <p:spPr bwMode="auto">
            <a:xfrm>
              <a:off x="2132013" y="3706813"/>
              <a:ext cx="84138" cy="333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1" name="Rectangle 453"/>
            <p:cNvSpPr>
              <a:spLocks noChangeArrowheads="1"/>
            </p:cNvSpPr>
            <p:nvPr/>
          </p:nvSpPr>
          <p:spPr bwMode="auto">
            <a:xfrm>
              <a:off x="2236788" y="3662363"/>
              <a:ext cx="85725" cy="444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 name="Rectangle 454"/>
            <p:cNvSpPr>
              <a:spLocks noChangeArrowheads="1"/>
            </p:cNvSpPr>
            <p:nvPr/>
          </p:nvSpPr>
          <p:spPr bwMode="auto">
            <a:xfrm>
              <a:off x="2343151" y="3690938"/>
              <a:ext cx="85725" cy="158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 name="Rectangle 455"/>
            <p:cNvSpPr>
              <a:spLocks noChangeArrowheads="1"/>
            </p:cNvSpPr>
            <p:nvPr/>
          </p:nvSpPr>
          <p:spPr bwMode="auto">
            <a:xfrm>
              <a:off x="2449513" y="3706813"/>
              <a:ext cx="85725" cy="31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 name="Rectangle 456"/>
            <p:cNvSpPr>
              <a:spLocks noChangeArrowheads="1"/>
            </p:cNvSpPr>
            <p:nvPr/>
          </p:nvSpPr>
          <p:spPr bwMode="auto">
            <a:xfrm>
              <a:off x="2555876" y="3386138"/>
              <a:ext cx="85725" cy="3206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 name="Rectangle 457"/>
            <p:cNvSpPr>
              <a:spLocks noChangeArrowheads="1"/>
            </p:cNvSpPr>
            <p:nvPr/>
          </p:nvSpPr>
          <p:spPr bwMode="auto">
            <a:xfrm>
              <a:off x="2662238" y="3683001"/>
              <a:ext cx="85725" cy="238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 name="Rectangle 458"/>
            <p:cNvSpPr>
              <a:spLocks noChangeArrowheads="1"/>
            </p:cNvSpPr>
            <p:nvPr/>
          </p:nvSpPr>
          <p:spPr bwMode="auto">
            <a:xfrm>
              <a:off x="2768601" y="3643313"/>
              <a:ext cx="85725" cy="63500"/>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17" name="Rectangle 459"/>
            <p:cNvSpPr>
              <a:spLocks noChangeArrowheads="1"/>
            </p:cNvSpPr>
            <p:nvPr/>
          </p:nvSpPr>
          <p:spPr bwMode="auto">
            <a:xfrm>
              <a:off x="2874963" y="3683001"/>
              <a:ext cx="85725" cy="238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8" name="Rectangle 460"/>
            <p:cNvSpPr>
              <a:spLocks noChangeArrowheads="1"/>
            </p:cNvSpPr>
            <p:nvPr/>
          </p:nvSpPr>
          <p:spPr bwMode="auto">
            <a:xfrm>
              <a:off x="2981326" y="3668713"/>
              <a:ext cx="85725" cy="38100"/>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19" name="Rectangle 461"/>
            <p:cNvSpPr>
              <a:spLocks noChangeArrowheads="1"/>
            </p:cNvSpPr>
            <p:nvPr/>
          </p:nvSpPr>
          <p:spPr bwMode="auto">
            <a:xfrm>
              <a:off x="3087688" y="3578226"/>
              <a:ext cx="84138" cy="1285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0" name="Rectangle 462"/>
            <p:cNvSpPr>
              <a:spLocks noChangeArrowheads="1"/>
            </p:cNvSpPr>
            <p:nvPr/>
          </p:nvSpPr>
          <p:spPr bwMode="auto">
            <a:xfrm>
              <a:off x="3194051" y="3706813"/>
              <a:ext cx="85725" cy="4111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1" name="Rectangle 463"/>
            <p:cNvSpPr>
              <a:spLocks noChangeArrowheads="1"/>
            </p:cNvSpPr>
            <p:nvPr/>
          </p:nvSpPr>
          <p:spPr bwMode="auto">
            <a:xfrm>
              <a:off x="3300413" y="3675063"/>
              <a:ext cx="84138" cy="317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2" name="Rectangle 464"/>
            <p:cNvSpPr>
              <a:spLocks noChangeArrowheads="1"/>
            </p:cNvSpPr>
            <p:nvPr/>
          </p:nvSpPr>
          <p:spPr bwMode="auto">
            <a:xfrm>
              <a:off x="3406776" y="3706813"/>
              <a:ext cx="84138" cy="492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3" name="Rectangle 465"/>
            <p:cNvSpPr>
              <a:spLocks noChangeArrowheads="1"/>
            </p:cNvSpPr>
            <p:nvPr/>
          </p:nvSpPr>
          <p:spPr bwMode="auto">
            <a:xfrm>
              <a:off x="3513138" y="3451226"/>
              <a:ext cx="84138" cy="2555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4" name="Rectangle 466"/>
            <p:cNvSpPr>
              <a:spLocks noChangeArrowheads="1"/>
            </p:cNvSpPr>
            <p:nvPr/>
          </p:nvSpPr>
          <p:spPr bwMode="auto">
            <a:xfrm>
              <a:off x="3619501" y="3706813"/>
              <a:ext cx="84138" cy="2794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5" name="Rectangle 467"/>
            <p:cNvSpPr>
              <a:spLocks noChangeArrowheads="1"/>
            </p:cNvSpPr>
            <p:nvPr/>
          </p:nvSpPr>
          <p:spPr bwMode="auto">
            <a:xfrm>
              <a:off x="3725863" y="3633788"/>
              <a:ext cx="84138" cy="730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 name="Rectangle 468"/>
            <p:cNvSpPr>
              <a:spLocks noChangeArrowheads="1"/>
            </p:cNvSpPr>
            <p:nvPr/>
          </p:nvSpPr>
          <p:spPr bwMode="auto">
            <a:xfrm>
              <a:off x="3830638" y="2781301"/>
              <a:ext cx="85725" cy="9255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 name="Rectangle 469"/>
            <p:cNvSpPr>
              <a:spLocks noChangeArrowheads="1"/>
            </p:cNvSpPr>
            <p:nvPr/>
          </p:nvSpPr>
          <p:spPr bwMode="auto">
            <a:xfrm>
              <a:off x="3938588" y="3667126"/>
              <a:ext cx="84138" cy="396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 name="Rectangle 470"/>
            <p:cNvSpPr>
              <a:spLocks noChangeArrowheads="1"/>
            </p:cNvSpPr>
            <p:nvPr/>
          </p:nvSpPr>
          <p:spPr bwMode="auto">
            <a:xfrm>
              <a:off x="4043363" y="3689351"/>
              <a:ext cx="85725" cy="1746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 name="Rectangle 471"/>
            <p:cNvSpPr>
              <a:spLocks noChangeArrowheads="1"/>
            </p:cNvSpPr>
            <p:nvPr/>
          </p:nvSpPr>
          <p:spPr bwMode="auto">
            <a:xfrm>
              <a:off x="4149726" y="3706813"/>
              <a:ext cx="85725" cy="79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 name="Rectangle 472"/>
            <p:cNvSpPr>
              <a:spLocks noChangeArrowheads="1"/>
            </p:cNvSpPr>
            <p:nvPr/>
          </p:nvSpPr>
          <p:spPr bwMode="auto">
            <a:xfrm>
              <a:off x="4256088" y="3703638"/>
              <a:ext cx="85725" cy="31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 name="Rectangle 473"/>
            <p:cNvSpPr>
              <a:spLocks noChangeArrowheads="1"/>
            </p:cNvSpPr>
            <p:nvPr/>
          </p:nvSpPr>
          <p:spPr bwMode="auto">
            <a:xfrm>
              <a:off x="1812926" y="3706813"/>
              <a:ext cx="84138" cy="20638"/>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2" name="Rectangle 474"/>
            <p:cNvSpPr>
              <a:spLocks noChangeArrowheads="1"/>
            </p:cNvSpPr>
            <p:nvPr/>
          </p:nvSpPr>
          <p:spPr bwMode="auto">
            <a:xfrm>
              <a:off x="1919288" y="3492501"/>
              <a:ext cx="84138" cy="214313"/>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3" name="Rectangle 475"/>
            <p:cNvSpPr>
              <a:spLocks noChangeArrowheads="1"/>
            </p:cNvSpPr>
            <p:nvPr/>
          </p:nvSpPr>
          <p:spPr bwMode="auto">
            <a:xfrm>
              <a:off x="2024063" y="3706813"/>
              <a:ext cx="85725" cy="11430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4" name="Rectangle 476"/>
            <p:cNvSpPr>
              <a:spLocks noChangeArrowheads="1"/>
            </p:cNvSpPr>
            <p:nvPr/>
          </p:nvSpPr>
          <p:spPr bwMode="auto">
            <a:xfrm>
              <a:off x="2132013" y="3706813"/>
              <a:ext cx="84138" cy="33338"/>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5" name="Rectangle 477"/>
            <p:cNvSpPr>
              <a:spLocks noChangeArrowheads="1"/>
            </p:cNvSpPr>
            <p:nvPr/>
          </p:nvSpPr>
          <p:spPr bwMode="auto">
            <a:xfrm>
              <a:off x="2236788" y="3662363"/>
              <a:ext cx="85725" cy="4445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6" name="Rectangle 478"/>
            <p:cNvSpPr>
              <a:spLocks noChangeArrowheads="1"/>
            </p:cNvSpPr>
            <p:nvPr/>
          </p:nvSpPr>
          <p:spPr bwMode="auto">
            <a:xfrm>
              <a:off x="2343151" y="3690938"/>
              <a:ext cx="85725" cy="15875"/>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7" name="Rectangle 479"/>
            <p:cNvSpPr>
              <a:spLocks noChangeArrowheads="1"/>
            </p:cNvSpPr>
            <p:nvPr/>
          </p:nvSpPr>
          <p:spPr bwMode="auto">
            <a:xfrm>
              <a:off x="2449513" y="3706813"/>
              <a:ext cx="85725" cy="3175"/>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8" name="Rectangle 480"/>
            <p:cNvSpPr>
              <a:spLocks noChangeArrowheads="1"/>
            </p:cNvSpPr>
            <p:nvPr/>
          </p:nvSpPr>
          <p:spPr bwMode="auto">
            <a:xfrm>
              <a:off x="2555876" y="3386138"/>
              <a:ext cx="85725" cy="320675"/>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39" name="Rectangle 481"/>
            <p:cNvSpPr>
              <a:spLocks noChangeArrowheads="1"/>
            </p:cNvSpPr>
            <p:nvPr/>
          </p:nvSpPr>
          <p:spPr bwMode="auto">
            <a:xfrm>
              <a:off x="2662238" y="3683001"/>
              <a:ext cx="85725" cy="23813"/>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40" name="Rectangle 482"/>
            <p:cNvSpPr>
              <a:spLocks noChangeArrowheads="1"/>
            </p:cNvSpPr>
            <p:nvPr/>
          </p:nvSpPr>
          <p:spPr bwMode="auto">
            <a:xfrm>
              <a:off x="2768601" y="3643313"/>
              <a:ext cx="85725" cy="6350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1" name="Rectangle 483"/>
            <p:cNvSpPr>
              <a:spLocks noChangeArrowheads="1"/>
            </p:cNvSpPr>
            <p:nvPr/>
          </p:nvSpPr>
          <p:spPr bwMode="auto">
            <a:xfrm>
              <a:off x="2874963" y="3683001"/>
              <a:ext cx="85725" cy="23813"/>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42" name="Rectangle 484"/>
            <p:cNvSpPr>
              <a:spLocks noChangeArrowheads="1"/>
            </p:cNvSpPr>
            <p:nvPr/>
          </p:nvSpPr>
          <p:spPr bwMode="auto">
            <a:xfrm>
              <a:off x="2981326" y="3668713"/>
              <a:ext cx="85725" cy="3810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3" name="Rectangle 485"/>
            <p:cNvSpPr>
              <a:spLocks noChangeArrowheads="1"/>
            </p:cNvSpPr>
            <p:nvPr/>
          </p:nvSpPr>
          <p:spPr bwMode="auto">
            <a:xfrm>
              <a:off x="3087688" y="3578226"/>
              <a:ext cx="84138" cy="128588"/>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4" name="Rectangle 486"/>
            <p:cNvSpPr>
              <a:spLocks noChangeArrowheads="1"/>
            </p:cNvSpPr>
            <p:nvPr/>
          </p:nvSpPr>
          <p:spPr bwMode="auto">
            <a:xfrm>
              <a:off x="3194051" y="3706813"/>
              <a:ext cx="85725" cy="411163"/>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5" name="Rectangle 487"/>
            <p:cNvSpPr>
              <a:spLocks noChangeArrowheads="1"/>
            </p:cNvSpPr>
            <p:nvPr/>
          </p:nvSpPr>
          <p:spPr bwMode="auto">
            <a:xfrm>
              <a:off x="3300413" y="3675063"/>
              <a:ext cx="84138" cy="3175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6" name="Rectangle 488"/>
            <p:cNvSpPr>
              <a:spLocks noChangeArrowheads="1"/>
            </p:cNvSpPr>
            <p:nvPr/>
          </p:nvSpPr>
          <p:spPr bwMode="auto">
            <a:xfrm>
              <a:off x="3406776" y="3706813"/>
              <a:ext cx="84138" cy="49213"/>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7" name="Rectangle 489"/>
            <p:cNvSpPr>
              <a:spLocks noChangeArrowheads="1"/>
            </p:cNvSpPr>
            <p:nvPr/>
          </p:nvSpPr>
          <p:spPr bwMode="auto">
            <a:xfrm>
              <a:off x="3513138" y="3451226"/>
              <a:ext cx="84138" cy="255588"/>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8" name="Rectangle 490"/>
            <p:cNvSpPr>
              <a:spLocks noChangeArrowheads="1"/>
            </p:cNvSpPr>
            <p:nvPr/>
          </p:nvSpPr>
          <p:spPr bwMode="auto">
            <a:xfrm>
              <a:off x="3619501" y="3706813"/>
              <a:ext cx="84138" cy="27940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9" name="Rectangle 491"/>
            <p:cNvSpPr>
              <a:spLocks noChangeArrowheads="1"/>
            </p:cNvSpPr>
            <p:nvPr/>
          </p:nvSpPr>
          <p:spPr bwMode="auto">
            <a:xfrm>
              <a:off x="3725863" y="3633788"/>
              <a:ext cx="84138" cy="73025"/>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0" name="Rectangle 492"/>
            <p:cNvSpPr>
              <a:spLocks noChangeArrowheads="1"/>
            </p:cNvSpPr>
            <p:nvPr/>
          </p:nvSpPr>
          <p:spPr bwMode="auto">
            <a:xfrm>
              <a:off x="3830638" y="2781301"/>
              <a:ext cx="85725" cy="925513"/>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1" name="Rectangle 493"/>
            <p:cNvSpPr>
              <a:spLocks noChangeArrowheads="1"/>
            </p:cNvSpPr>
            <p:nvPr/>
          </p:nvSpPr>
          <p:spPr bwMode="auto">
            <a:xfrm>
              <a:off x="3938588" y="3667126"/>
              <a:ext cx="84138" cy="39688"/>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52" name="Rectangle 494"/>
            <p:cNvSpPr>
              <a:spLocks noChangeArrowheads="1"/>
            </p:cNvSpPr>
            <p:nvPr/>
          </p:nvSpPr>
          <p:spPr bwMode="auto">
            <a:xfrm>
              <a:off x="4043363" y="3689351"/>
              <a:ext cx="85725" cy="17463"/>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53" name="Rectangle 495"/>
            <p:cNvSpPr>
              <a:spLocks noChangeArrowheads="1"/>
            </p:cNvSpPr>
            <p:nvPr/>
          </p:nvSpPr>
          <p:spPr bwMode="auto">
            <a:xfrm>
              <a:off x="4149726" y="3706813"/>
              <a:ext cx="85725" cy="7938"/>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4" name="Rectangle 496"/>
            <p:cNvSpPr>
              <a:spLocks noChangeArrowheads="1"/>
            </p:cNvSpPr>
            <p:nvPr/>
          </p:nvSpPr>
          <p:spPr bwMode="auto">
            <a:xfrm>
              <a:off x="4256088" y="3703638"/>
              <a:ext cx="85725" cy="3175"/>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5" name="Line 497"/>
            <p:cNvSpPr>
              <a:spLocks noChangeShapeType="1"/>
            </p:cNvSpPr>
            <p:nvPr/>
          </p:nvSpPr>
          <p:spPr bwMode="auto">
            <a:xfrm flipV="1">
              <a:off x="1854201" y="3662363"/>
              <a:ext cx="0" cy="13017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6" name="Line 498"/>
            <p:cNvSpPr>
              <a:spLocks noChangeShapeType="1"/>
            </p:cNvSpPr>
            <p:nvPr/>
          </p:nvSpPr>
          <p:spPr bwMode="auto">
            <a:xfrm flipV="1">
              <a:off x="1960563" y="3416301"/>
              <a:ext cx="0" cy="1508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7" name="Line 499"/>
            <p:cNvSpPr>
              <a:spLocks noChangeShapeType="1"/>
            </p:cNvSpPr>
            <p:nvPr/>
          </p:nvSpPr>
          <p:spPr bwMode="auto">
            <a:xfrm flipV="1">
              <a:off x="2066926" y="3746501"/>
              <a:ext cx="0" cy="147638"/>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8" name="Line 500"/>
            <p:cNvSpPr>
              <a:spLocks noChangeShapeType="1"/>
            </p:cNvSpPr>
            <p:nvPr/>
          </p:nvSpPr>
          <p:spPr bwMode="auto">
            <a:xfrm flipV="1">
              <a:off x="2173288" y="3675063"/>
              <a:ext cx="0" cy="128588"/>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9" name="Line 501"/>
            <p:cNvSpPr>
              <a:spLocks noChangeShapeType="1"/>
            </p:cNvSpPr>
            <p:nvPr/>
          </p:nvSpPr>
          <p:spPr bwMode="auto">
            <a:xfrm flipV="1">
              <a:off x="2279651" y="3587751"/>
              <a:ext cx="0" cy="14922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0" name="Line 502"/>
            <p:cNvSpPr>
              <a:spLocks noChangeShapeType="1"/>
            </p:cNvSpPr>
            <p:nvPr/>
          </p:nvSpPr>
          <p:spPr bwMode="auto">
            <a:xfrm flipV="1">
              <a:off x="2386013" y="3633788"/>
              <a:ext cx="0" cy="115888"/>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1" name="Line 503"/>
            <p:cNvSpPr>
              <a:spLocks noChangeShapeType="1"/>
            </p:cNvSpPr>
            <p:nvPr/>
          </p:nvSpPr>
          <p:spPr bwMode="auto">
            <a:xfrm flipV="1">
              <a:off x="2492376" y="3627438"/>
              <a:ext cx="0" cy="165100"/>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2" name="Line 504"/>
            <p:cNvSpPr>
              <a:spLocks noChangeShapeType="1"/>
            </p:cNvSpPr>
            <p:nvPr/>
          </p:nvSpPr>
          <p:spPr bwMode="auto">
            <a:xfrm flipV="1">
              <a:off x="2598738" y="3292476"/>
              <a:ext cx="0" cy="1889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3" name="Line 505"/>
            <p:cNvSpPr>
              <a:spLocks noChangeShapeType="1"/>
            </p:cNvSpPr>
            <p:nvPr/>
          </p:nvSpPr>
          <p:spPr bwMode="auto">
            <a:xfrm flipV="1">
              <a:off x="2705101" y="3670301"/>
              <a:ext cx="0" cy="25400"/>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4" name="Line 506"/>
            <p:cNvSpPr>
              <a:spLocks noChangeShapeType="1"/>
            </p:cNvSpPr>
            <p:nvPr/>
          </p:nvSpPr>
          <p:spPr bwMode="auto">
            <a:xfrm flipV="1">
              <a:off x="2811463" y="3629026"/>
              <a:ext cx="0" cy="2857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5" name="Line 507"/>
            <p:cNvSpPr>
              <a:spLocks noChangeShapeType="1"/>
            </p:cNvSpPr>
            <p:nvPr/>
          </p:nvSpPr>
          <p:spPr bwMode="auto">
            <a:xfrm flipV="1">
              <a:off x="2917826" y="3670301"/>
              <a:ext cx="0" cy="238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6" name="Line 508"/>
            <p:cNvSpPr>
              <a:spLocks noChangeShapeType="1"/>
            </p:cNvSpPr>
            <p:nvPr/>
          </p:nvSpPr>
          <p:spPr bwMode="auto">
            <a:xfrm flipV="1">
              <a:off x="3024188" y="3654426"/>
              <a:ext cx="0" cy="2857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7" name="Line 509"/>
            <p:cNvSpPr>
              <a:spLocks noChangeShapeType="1"/>
            </p:cNvSpPr>
            <p:nvPr/>
          </p:nvSpPr>
          <p:spPr bwMode="auto">
            <a:xfrm flipV="1">
              <a:off x="3130551" y="3228976"/>
              <a:ext cx="0" cy="6969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8" name="Line 510"/>
            <p:cNvSpPr>
              <a:spLocks noChangeShapeType="1"/>
            </p:cNvSpPr>
            <p:nvPr/>
          </p:nvSpPr>
          <p:spPr bwMode="auto">
            <a:xfrm flipV="1">
              <a:off x="3236913" y="3776663"/>
              <a:ext cx="0" cy="6842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9" name="Line 511"/>
            <p:cNvSpPr>
              <a:spLocks noChangeShapeType="1"/>
            </p:cNvSpPr>
            <p:nvPr/>
          </p:nvSpPr>
          <p:spPr bwMode="auto">
            <a:xfrm flipV="1">
              <a:off x="3343276" y="3311526"/>
              <a:ext cx="0" cy="72866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0" name="Line 512"/>
            <p:cNvSpPr>
              <a:spLocks noChangeShapeType="1"/>
            </p:cNvSpPr>
            <p:nvPr/>
          </p:nvSpPr>
          <p:spPr bwMode="auto">
            <a:xfrm flipV="1">
              <a:off x="3448051" y="3476626"/>
              <a:ext cx="0" cy="5572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1" name="Line 513"/>
            <p:cNvSpPr>
              <a:spLocks noChangeShapeType="1"/>
            </p:cNvSpPr>
            <p:nvPr/>
          </p:nvSpPr>
          <p:spPr bwMode="auto">
            <a:xfrm flipV="1">
              <a:off x="3556001" y="3067051"/>
              <a:ext cx="0" cy="76676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2" name="Line 514"/>
            <p:cNvSpPr>
              <a:spLocks noChangeShapeType="1"/>
            </p:cNvSpPr>
            <p:nvPr/>
          </p:nvSpPr>
          <p:spPr bwMode="auto">
            <a:xfrm flipV="1">
              <a:off x="3660776" y="3708401"/>
              <a:ext cx="0" cy="5572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3" name="Line 515"/>
            <p:cNvSpPr>
              <a:spLocks noChangeShapeType="1"/>
            </p:cNvSpPr>
            <p:nvPr/>
          </p:nvSpPr>
          <p:spPr bwMode="auto">
            <a:xfrm flipV="1">
              <a:off x="3767138" y="3211513"/>
              <a:ext cx="0" cy="844550"/>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4" name="Line 516"/>
            <p:cNvSpPr>
              <a:spLocks noChangeShapeType="1"/>
            </p:cNvSpPr>
            <p:nvPr/>
          </p:nvSpPr>
          <p:spPr bwMode="auto">
            <a:xfrm flipV="1">
              <a:off x="3873501" y="2368551"/>
              <a:ext cx="0" cy="825500"/>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5" name="Line 517"/>
            <p:cNvSpPr>
              <a:spLocks noChangeShapeType="1"/>
            </p:cNvSpPr>
            <p:nvPr/>
          </p:nvSpPr>
          <p:spPr bwMode="auto">
            <a:xfrm flipV="1">
              <a:off x="3979863" y="3608388"/>
              <a:ext cx="0" cy="115888"/>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6" name="Line 521"/>
            <p:cNvSpPr>
              <a:spLocks noChangeShapeType="1"/>
            </p:cNvSpPr>
            <p:nvPr/>
          </p:nvSpPr>
          <p:spPr bwMode="auto">
            <a:xfrm flipV="1">
              <a:off x="3076576" y="1931988"/>
              <a:ext cx="0" cy="2662238"/>
            </a:xfrm>
            <a:prstGeom prst="line">
              <a:avLst/>
            </a:prstGeom>
            <a:noFill/>
            <a:ln w="476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7" name="Line 522"/>
            <p:cNvSpPr>
              <a:spLocks noChangeShapeType="1"/>
            </p:cNvSpPr>
            <p:nvPr/>
          </p:nvSpPr>
          <p:spPr bwMode="auto">
            <a:xfrm>
              <a:off x="1747838" y="4594226"/>
              <a:ext cx="26574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8" name="Line 523"/>
            <p:cNvSpPr>
              <a:spLocks noChangeShapeType="1"/>
            </p:cNvSpPr>
            <p:nvPr/>
          </p:nvSpPr>
          <p:spPr bwMode="auto">
            <a:xfrm flipV="1">
              <a:off x="1747838" y="456723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9" name="Line 524"/>
            <p:cNvSpPr>
              <a:spLocks noChangeShapeType="1"/>
            </p:cNvSpPr>
            <p:nvPr/>
          </p:nvSpPr>
          <p:spPr bwMode="auto">
            <a:xfrm flipV="1">
              <a:off x="2279651" y="456723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0" name="Line 525"/>
            <p:cNvSpPr>
              <a:spLocks noChangeShapeType="1"/>
            </p:cNvSpPr>
            <p:nvPr/>
          </p:nvSpPr>
          <p:spPr bwMode="auto">
            <a:xfrm flipV="1">
              <a:off x="2811463" y="456723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1" name="Line 526"/>
            <p:cNvSpPr>
              <a:spLocks noChangeShapeType="1"/>
            </p:cNvSpPr>
            <p:nvPr/>
          </p:nvSpPr>
          <p:spPr bwMode="auto">
            <a:xfrm flipV="1">
              <a:off x="3343276" y="456723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2" name="Line 527"/>
            <p:cNvSpPr>
              <a:spLocks noChangeShapeType="1"/>
            </p:cNvSpPr>
            <p:nvPr/>
          </p:nvSpPr>
          <p:spPr bwMode="auto">
            <a:xfrm flipV="1">
              <a:off x="3873501" y="456723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3" name="Line 528"/>
            <p:cNvSpPr>
              <a:spLocks noChangeShapeType="1"/>
            </p:cNvSpPr>
            <p:nvPr/>
          </p:nvSpPr>
          <p:spPr bwMode="auto">
            <a:xfrm flipV="1">
              <a:off x="4405313" y="4567238"/>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4" name="Rectangle 529"/>
            <p:cNvSpPr>
              <a:spLocks noChangeArrowheads="1"/>
            </p:cNvSpPr>
            <p:nvPr/>
          </p:nvSpPr>
          <p:spPr bwMode="auto">
            <a:xfrm>
              <a:off x="1717676" y="4654551"/>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0</a:t>
              </a:r>
              <a:endParaRPr kumimoji="0" lang="en-US" altLang="en-US" sz="1200" b="0" i="0" u="none" strike="noStrike" cap="none" normalizeH="0" baseline="0" smtClean="0">
                <a:ln>
                  <a:noFill/>
                </a:ln>
                <a:solidFill>
                  <a:schemeClr val="tx1"/>
                </a:solidFill>
                <a:effectLst/>
                <a:latin typeface="+mn-lt"/>
              </a:endParaRPr>
            </a:p>
          </p:txBody>
        </p:sp>
        <p:sp>
          <p:nvSpPr>
            <p:cNvPr id="85" name="Rectangle 530"/>
            <p:cNvSpPr>
              <a:spLocks noChangeArrowheads="1"/>
            </p:cNvSpPr>
            <p:nvPr/>
          </p:nvSpPr>
          <p:spPr bwMode="auto">
            <a:xfrm>
              <a:off x="2251076" y="4654551"/>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5</a:t>
              </a:r>
              <a:endParaRPr kumimoji="0" lang="en-US" altLang="en-US" sz="1200" b="0" i="0" u="none" strike="noStrike" cap="none" normalizeH="0" baseline="0" smtClean="0">
                <a:ln>
                  <a:noFill/>
                </a:ln>
                <a:solidFill>
                  <a:schemeClr val="tx1"/>
                </a:solidFill>
                <a:effectLst/>
                <a:latin typeface="+mn-lt"/>
              </a:endParaRPr>
            </a:p>
          </p:txBody>
        </p:sp>
        <p:sp>
          <p:nvSpPr>
            <p:cNvPr id="86" name="Rectangle 531"/>
            <p:cNvSpPr>
              <a:spLocks noChangeArrowheads="1"/>
            </p:cNvSpPr>
            <p:nvPr/>
          </p:nvSpPr>
          <p:spPr bwMode="auto">
            <a:xfrm>
              <a:off x="2746376" y="4654551"/>
              <a:ext cx="157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10</a:t>
              </a:r>
              <a:endParaRPr kumimoji="0" lang="en-US" altLang="en-US" sz="1200" b="0" i="0" u="none" strike="noStrike" cap="none" normalizeH="0" baseline="0" smtClean="0">
                <a:ln>
                  <a:noFill/>
                </a:ln>
                <a:solidFill>
                  <a:schemeClr val="tx1"/>
                </a:solidFill>
                <a:effectLst/>
                <a:latin typeface="+mn-lt"/>
              </a:endParaRPr>
            </a:p>
          </p:txBody>
        </p:sp>
        <p:sp>
          <p:nvSpPr>
            <p:cNvPr id="87" name="Rectangle 532"/>
            <p:cNvSpPr>
              <a:spLocks noChangeArrowheads="1"/>
            </p:cNvSpPr>
            <p:nvPr/>
          </p:nvSpPr>
          <p:spPr bwMode="auto">
            <a:xfrm>
              <a:off x="3270251" y="4654551"/>
              <a:ext cx="157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15</a:t>
              </a:r>
              <a:endParaRPr kumimoji="0" lang="en-US" altLang="en-US" sz="1200" b="0" i="0" u="none" strike="noStrike" cap="none" normalizeH="0" baseline="0" smtClean="0">
                <a:ln>
                  <a:noFill/>
                </a:ln>
                <a:solidFill>
                  <a:schemeClr val="tx1"/>
                </a:solidFill>
                <a:effectLst/>
                <a:latin typeface="+mn-lt"/>
              </a:endParaRPr>
            </a:p>
          </p:txBody>
        </p:sp>
        <p:sp>
          <p:nvSpPr>
            <p:cNvPr id="88" name="Rectangle 533"/>
            <p:cNvSpPr>
              <a:spLocks noChangeArrowheads="1"/>
            </p:cNvSpPr>
            <p:nvPr/>
          </p:nvSpPr>
          <p:spPr bwMode="auto">
            <a:xfrm>
              <a:off x="3803651" y="4654551"/>
              <a:ext cx="157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20</a:t>
              </a:r>
              <a:endParaRPr kumimoji="0" lang="en-US" altLang="en-US" sz="1200" b="0" i="0" u="none" strike="noStrike" cap="none" normalizeH="0" baseline="0" smtClean="0">
                <a:ln>
                  <a:noFill/>
                </a:ln>
                <a:solidFill>
                  <a:schemeClr val="tx1"/>
                </a:solidFill>
                <a:effectLst/>
                <a:latin typeface="+mn-lt"/>
              </a:endParaRPr>
            </a:p>
          </p:txBody>
        </p:sp>
        <p:sp>
          <p:nvSpPr>
            <p:cNvPr id="89" name="Rectangle 534"/>
            <p:cNvSpPr>
              <a:spLocks noChangeArrowheads="1"/>
            </p:cNvSpPr>
            <p:nvPr/>
          </p:nvSpPr>
          <p:spPr bwMode="auto">
            <a:xfrm>
              <a:off x="4337051" y="4654551"/>
              <a:ext cx="157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25</a:t>
              </a:r>
              <a:endParaRPr kumimoji="0" lang="en-US" altLang="en-US" sz="1200" b="0" i="0" u="none" strike="noStrike" cap="none" normalizeH="0" baseline="0" smtClean="0">
                <a:ln>
                  <a:noFill/>
                </a:ln>
                <a:solidFill>
                  <a:schemeClr val="tx1"/>
                </a:solidFill>
                <a:effectLst/>
                <a:latin typeface="+mn-lt"/>
              </a:endParaRPr>
            </a:p>
          </p:txBody>
        </p:sp>
        <mc:AlternateContent xmlns:mc="http://schemas.openxmlformats.org/markup-compatibility/2006">
          <mc:Choice xmlns:a14="http://schemas.microsoft.com/office/drawing/2010/main" Requires="a14">
            <p:sp>
              <p:nvSpPr>
                <p:cNvPr id="90" name="Rectangle 535"/>
                <p:cNvSpPr>
                  <a:spLocks noChangeArrowheads="1"/>
                </p:cNvSpPr>
                <p:nvPr/>
              </p:nvSpPr>
              <p:spPr bwMode="auto">
                <a:xfrm>
                  <a:off x="2477797" y="4886258"/>
                  <a:ext cx="1395703" cy="192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62626"/>
                      </a:solidFill>
                      <a:effectLst/>
                      <a:latin typeface="+mn-lt"/>
                    </a:rPr>
                    <a:t>GLM Parameter </a:t>
                  </a:r>
                  <a14:m>
                    <m:oMath xmlns:m="http://schemas.openxmlformats.org/officeDocument/2006/math">
                      <m:sSup>
                        <m:sSupPr>
                          <m:ctrlPr>
                            <a:rPr kumimoji="0" lang="en-GB" altLang="en-US" sz="1200" b="0" i="1" u="none" strike="noStrike" cap="none" normalizeH="0" baseline="0" smtClean="0">
                              <a:ln>
                                <a:noFill/>
                              </a:ln>
                              <a:solidFill>
                                <a:srgbClr val="262626"/>
                              </a:solidFill>
                              <a:effectLst/>
                              <a:latin typeface="Cambria Math" panose="02040503050406030204" pitchFamily="18" charset="0"/>
                            </a:rPr>
                          </m:ctrlPr>
                        </m:sSupPr>
                        <m:e>
                          <m:r>
                            <a:rPr kumimoji="0" lang="en-GB" altLang="en-US" sz="1200" b="0" i="1" u="none" strike="noStrike" cap="none" normalizeH="0" baseline="0" smtClean="0">
                              <a:ln>
                                <a:noFill/>
                              </a:ln>
                              <a:solidFill>
                                <a:srgbClr val="262626"/>
                              </a:solidFill>
                              <a:effectLst/>
                              <a:latin typeface="Cambria Math" panose="02040503050406030204" pitchFamily="18" charset="0"/>
                            </a:rPr>
                            <m:t>𝜃</m:t>
                          </m:r>
                        </m:e>
                        <m:sup>
                          <m:r>
                            <a:rPr kumimoji="0" lang="en-GB" altLang="en-US" sz="1200" b="0" i="1" u="none" strike="noStrike" cap="none" normalizeH="0" baseline="0" smtClean="0">
                              <a:ln>
                                <a:noFill/>
                              </a:ln>
                              <a:solidFill>
                                <a:srgbClr val="262626"/>
                              </a:solidFill>
                              <a:effectLst/>
                              <a:latin typeface="Cambria Math" panose="02040503050406030204" pitchFamily="18" charset="0"/>
                            </a:rPr>
                            <m:t>(2)</m:t>
                          </m:r>
                        </m:sup>
                      </m:sSup>
                    </m:oMath>
                  </a14:m>
                  <a:endParaRPr kumimoji="0" lang="en-US" altLang="en-US" sz="1200" b="0" i="0" u="none" strike="noStrike" cap="none" normalizeH="0" baseline="0" dirty="0" smtClean="0">
                    <a:ln>
                      <a:noFill/>
                    </a:ln>
                    <a:solidFill>
                      <a:schemeClr val="tx1"/>
                    </a:solidFill>
                    <a:effectLst/>
                    <a:latin typeface="+mn-lt"/>
                  </a:endParaRPr>
                </a:p>
              </p:txBody>
            </p:sp>
          </mc:Choice>
          <mc:Fallback>
            <p:sp>
              <p:nvSpPr>
                <p:cNvPr id="90" name="Rectangle 535"/>
                <p:cNvSpPr>
                  <a:spLocks noRot="1" noChangeAspect="1" noMove="1" noResize="1" noEditPoints="1" noAdjustHandles="1" noChangeArrowheads="1" noChangeShapeType="1" noTextEdit="1"/>
                </p:cNvSpPr>
                <p:nvPr/>
              </p:nvSpPr>
              <p:spPr bwMode="auto">
                <a:xfrm>
                  <a:off x="2477797" y="4886258"/>
                  <a:ext cx="1395703" cy="192360"/>
                </a:xfrm>
                <a:prstGeom prst="rect">
                  <a:avLst/>
                </a:prstGeom>
                <a:blipFill rotWithShape="0">
                  <a:blip r:embed="rId3"/>
                  <a:stretch>
                    <a:fillRect l="-6550" t="-22581" r="-2183" b="-48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91" name="Line 536"/>
            <p:cNvSpPr>
              <a:spLocks noChangeShapeType="1"/>
            </p:cNvSpPr>
            <p:nvPr/>
          </p:nvSpPr>
          <p:spPr bwMode="auto">
            <a:xfrm flipV="1">
              <a:off x="1747838" y="1931988"/>
              <a:ext cx="0" cy="26622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2" name="Line 537"/>
            <p:cNvSpPr>
              <a:spLocks noChangeShapeType="1"/>
            </p:cNvSpPr>
            <p:nvPr/>
          </p:nvSpPr>
          <p:spPr bwMode="auto">
            <a:xfrm>
              <a:off x="1747838" y="4594226"/>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3" name="Line 538"/>
            <p:cNvSpPr>
              <a:spLocks noChangeShapeType="1"/>
            </p:cNvSpPr>
            <p:nvPr/>
          </p:nvSpPr>
          <p:spPr bwMode="auto">
            <a:xfrm>
              <a:off x="1747838" y="4149726"/>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4" name="Line 539"/>
            <p:cNvSpPr>
              <a:spLocks noChangeShapeType="1"/>
            </p:cNvSpPr>
            <p:nvPr/>
          </p:nvSpPr>
          <p:spPr bwMode="auto">
            <a:xfrm>
              <a:off x="1747838" y="3706813"/>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5" name="Line 540"/>
            <p:cNvSpPr>
              <a:spLocks noChangeShapeType="1"/>
            </p:cNvSpPr>
            <p:nvPr/>
          </p:nvSpPr>
          <p:spPr bwMode="auto">
            <a:xfrm>
              <a:off x="1747838" y="3262313"/>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6" name="Line 541"/>
            <p:cNvSpPr>
              <a:spLocks noChangeShapeType="1"/>
            </p:cNvSpPr>
            <p:nvPr/>
          </p:nvSpPr>
          <p:spPr bwMode="auto">
            <a:xfrm>
              <a:off x="1747838" y="2819401"/>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7" name="Line 542"/>
            <p:cNvSpPr>
              <a:spLocks noChangeShapeType="1"/>
            </p:cNvSpPr>
            <p:nvPr/>
          </p:nvSpPr>
          <p:spPr bwMode="auto">
            <a:xfrm>
              <a:off x="1747838" y="2376488"/>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8" name="Line 543"/>
            <p:cNvSpPr>
              <a:spLocks noChangeShapeType="1"/>
            </p:cNvSpPr>
            <p:nvPr/>
          </p:nvSpPr>
          <p:spPr bwMode="auto">
            <a:xfrm>
              <a:off x="1747838" y="1931988"/>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9" name="Rectangle 544"/>
            <p:cNvSpPr>
              <a:spLocks noChangeArrowheads="1"/>
            </p:cNvSpPr>
            <p:nvPr/>
          </p:nvSpPr>
          <p:spPr bwMode="auto">
            <a:xfrm>
              <a:off x="1589088" y="4532313"/>
              <a:ext cx="1254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-2</a:t>
              </a:r>
              <a:endParaRPr kumimoji="0" lang="en-US" altLang="en-US" sz="1200" b="0" i="0" u="none" strike="noStrike" cap="none" normalizeH="0" baseline="0" smtClean="0">
                <a:ln>
                  <a:noFill/>
                </a:ln>
                <a:solidFill>
                  <a:schemeClr val="tx1"/>
                </a:solidFill>
                <a:effectLst/>
                <a:latin typeface="+mn-lt"/>
              </a:endParaRPr>
            </a:p>
          </p:txBody>
        </p:sp>
        <p:sp>
          <p:nvSpPr>
            <p:cNvPr id="100" name="Rectangle 545"/>
            <p:cNvSpPr>
              <a:spLocks noChangeArrowheads="1"/>
            </p:cNvSpPr>
            <p:nvPr/>
          </p:nvSpPr>
          <p:spPr bwMode="auto">
            <a:xfrm>
              <a:off x="1589088" y="4090988"/>
              <a:ext cx="1254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62626"/>
                  </a:solidFill>
                  <a:effectLst/>
                  <a:latin typeface="+mn-lt"/>
                </a:rPr>
                <a:t>-1</a:t>
              </a:r>
              <a:endParaRPr kumimoji="0" lang="en-US" altLang="en-US" sz="1200" b="0" i="0" u="none" strike="noStrike" cap="none" normalizeH="0" baseline="0" dirty="0" smtClean="0">
                <a:ln>
                  <a:noFill/>
                </a:ln>
                <a:solidFill>
                  <a:schemeClr val="tx1"/>
                </a:solidFill>
                <a:effectLst/>
                <a:latin typeface="+mn-lt"/>
              </a:endParaRPr>
            </a:p>
          </p:txBody>
        </p:sp>
        <p:sp>
          <p:nvSpPr>
            <p:cNvPr id="101" name="Rectangle 546"/>
            <p:cNvSpPr>
              <a:spLocks noChangeArrowheads="1"/>
            </p:cNvSpPr>
            <p:nvPr/>
          </p:nvSpPr>
          <p:spPr bwMode="auto">
            <a:xfrm>
              <a:off x="1633538" y="3648076"/>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0</a:t>
              </a:r>
              <a:endParaRPr kumimoji="0" lang="en-US" altLang="en-US" sz="1200" b="0" i="0" u="none" strike="noStrike" cap="none" normalizeH="0" baseline="0" smtClean="0">
                <a:ln>
                  <a:noFill/>
                </a:ln>
                <a:solidFill>
                  <a:schemeClr val="tx1"/>
                </a:solidFill>
                <a:effectLst/>
                <a:latin typeface="+mn-lt"/>
              </a:endParaRPr>
            </a:p>
          </p:txBody>
        </p:sp>
        <p:sp>
          <p:nvSpPr>
            <p:cNvPr id="102" name="Rectangle 547"/>
            <p:cNvSpPr>
              <a:spLocks noChangeArrowheads="1"/>
            </p:cNvSpPr>
            <p:nvPr/>
          </p:nvSpPr>
          <p:spPr bwMode="auto">
            <a:xfrm>
              <a:off x="1633538" y="3205163"/>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1</a:t>
              </a:r>
              <a:endParaRPr kumimoji="0" lang="en-US" altLang="en-US" sz="1200" b="0" i="0" u="none" strike="noStrike" cap="none" normalizeH="0" baseline="0" smtClean="0">
                <a:ln>
                  <a:noFill/>
                </a:ln>
                <a:solidFill>
                  <a:schemeClr val="tx1"/>
                </a:solidFill>
                <a:effectLst/>
                <a:latin typeface="+mn-lt"/>
              </a:endParaRPr>
            </a:p>
          </p:txBody>
        </p:sp>
        <p:sp>
          <p:nvSpPr>
            <p:cNvPr id="103" name="Rectangle 548"/>
            <p:cNvSpPr>
              <a:spLocks noChangeArrowheads="1"/>
            </p:cNvSpPr>
            <p:nvPr/>
          </p:nvSpPr>
          <p:spPr bwMode="auto">
            <a:xfrm>
              <a:off x="1633538" y="2755901"/>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2</a:t>
              </a:r>
              <a:endParaRPr kumimoji="0" lang="en-US" altLang="en-US" sz="1200" b="0" i="0" u="none" strike="noStrike" cap="none" normalizeH="0" baseline="0" smtClean="0">
                <a:ln>
                  <a:noFill/>
                </a:ln>
                <a:solidFill>
                  <a:schemeClr val="tx1"/>
                </a:solidFill>
                <a:effectLst/>
                <a:latin typeface="+mn-lt"/>
              </a:endParaRPr>
            </a:p>
          </p:txBody>
        </p:sp>
        <p:sp>
          <p:nvSpPr>
            <p:cNvPr id="104" name="Rectangle 549"/>
            <p:cNvSpPr>
              <a:spLocks noChangeArrowheads="1"/>
            </p:cNvSpPr>
            <p:nvPr/>
          </p:nvSpPr>
          <p:spPr bwMode="auto">
            <a:xfrm>
              <a:off x="1633538" y="2314576"/>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3</a:t>
              </a:r>
              <a:endParaRPr kumimoji="0" lang="en-US" altLang="en-US" sz="1200" b="0" i="0" u="none" strike="noStrike" cap="none" normalizeH="0" baseline="0" smtClean="0">
                <a:ln>
                  <a:noFill/>
                </a:ln>
                <a:solidFill>
                  <a:schemeClr val="tx1"/>
                </a:solidFill>
                <a:effectLst/>
                <a:latin typeface="+mn-lt"/>
              </a:endParaRPr>
            </a:p>
          </p:txBody>
        </p:sp>
        <p:sp>
          <p:nvSpPr>
            <p:cNvPr id="105" name="Rectangle 550"/>
            <p:cNvSpPr>
              <a:spLocks noChangeArrowheads="1"/>
            </p:cNvSpPr>
            <p:nvPr/>
          </p:nvSpPr>
          <p:spPr bwMode="auto">
            <a:xfrm>
              <a:off x="1633538" y="1871663"/>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4</a:t>
              </a:r>
              <a:endParaRPr kumimoji="0" lang="en-US" altLang="en-US" sz="1200" b="0" i="0" u="none" strike="noStrike" cap="none" normalizeH="0" baseline="0" smtClean="0">
                <a:ln>
                  <a:noFill/>
                </a:ln>
                <a:solidFill>
                  <a:schemeClr val="tx1"/>
                </a:solidFill>
                <a:effectLst/>
                <a:latin typeface="+mn-lt"/>
              </a:endParaRPr>
            </a:p>
          </p:txBody>
        </p:sp>
        <p:sp>
          <p:nvSpPr>
            <p:cNvPr id="106" name="TextBox 105"/>
            <p:cNvSpPr txBox="1"/>
            <p:nvPr/>
          </p:nvSpPr>
          <p:spPr>
            <a:xfrm>
              <a:off x="1761693" y="2001838"/>
              <a:ext cx="1287532" cy="276999"/>
            </a:xfrm>
            <a:prstGeom prst="rect">
              <a:avLst/>
            </a:prstGeom>
            <a:solidFill>
              <a:schemeClr val="bg1">
                <a:lumMod val="95000"/>
              </a:schemeClr>
            </a:solidFill>
          </p:spPr>
          <p:txBody>
            <a:bodyPr wrap="none" rtlCol="0">
              <a:spAutoFit/>
            </a:bodyPr>
            <a:lstStyle/>
            <a:p>
              <a:pPr algn="ctr"/>
              <a:r>
                <a:rPr lang="en-GB" sz="1200" b="1" dirty="0" smtClean="0"/>
                <a:t>Commonalities</a:t>
              </a:r>
              <a:endParaRPr lang="en-GB" sz="1200" b="1" dirty="0"/>
            </a:p>
          </p:txBody>
        </p:sp>
        <p:sp>
          <p:nvSpPr>
            <p:cNvPr id="107" name="TextBox 106"/>
            <p:cNvSpPr txBox="1"/>
            <p:nvPr/>
          </p:nvSpPr>
          <p:spPr>
            <a:xfrm>
              <a:off x="3329476" y="2001838"/>
              <a:ext cx="920445" cy="276999"/>
            </a:xfrm>
            <a:prstGeom prst="rect">
              <a:avLst/>
            </a:prstGeom>
            <a:solidFill>
              <a:schemeClr val="bg1">
                <a:lumMod val="95000"/>
              </a:schemeClr>
            </a:solidFill>
          </p:spPr>
          <p:txBody>
            <a:bodyPr wrap="none" rtlCol="0">
              <a:spAutoFit/>
            </a:bodyPr>
            <a:lstStyle/>
            <a:p>
              <a:r>
                <a:rPr lang="en-GB" sz="1200" b="1" dirty="0" smtClean="0"/>
                <a:t>Diagnosis</a:t>
              </a:r>
              <a:endParaRPr lang="en-GB" sz="1200" b="1" dirty="0"/>
            </a:p>
          </p:txBody>
        </p:sp>
        <p:sp>
          <p:nvSpPr>
            <p:cNvPr id="108" name="Line 518"/>
            <p:cNvSpPr>
              <a:spLocks noChangeShapeType="1"/>
            </p:cNvSpPr>
            <p:nvPr/>
          </p:nvSpPr>
          <p:spPr bwMode="auto">
            <a:xfrm flipV="1">
              <a:off x="4086226" y="3624263"/>
              <a:ext cx="0" cy="13176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9" name="Line 519"/>
            <p:cNvSpPr>
              <a:spLocks noChangeShapeType="1"/>
            </p:cNvSpPr>
            <p:nvPr/>
          </p:nvSpPr>
          <p:spPr bwMode="auto">
            <a:xfrm flipV="1">
              <a:off x="4192588" y="3659188"/>
              <a:ext cx="0" cy="11112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0" name="Line 520"/>
            <p:cNvSpPr>
              <a:spLocks noChangeShapeType="1"/>
            </p:cNvSpPr>
            <p:nvPr/>
          </p:nvSpPr>
          <p:spPr bwMode="auto">
            <a:xfrm flipV="1">
              <a:off x="4298951" y="3641726"/>
              <a:ext cx="0" cy="1254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1" name="TextBox 110"/>
            <p:cNvSpPr txBox="1"/>
            <p:nvPr/>
          </p:nvSpPr>
          <p:spPr>
            <a:xfrm rot="16200000">
              <a:off x="1027421" y="3159821"/>
              <a:ext cx="728084" cy="276999"/>
            </a:xfrm>
            <a:prstGeom prst="rect">
              <a:avLst/>
            </a:prstGeom>
            <a:noFill/>
          </p:spPr>
          <p:txBody>
            <a:bodyPr wrap="none" rtlCol="0">
              <a:spAutoFit/>
            </a:bodyPr>
            <a:lstStyle/>
            <a:p>
              <a:r>
                <a:rPr lang="en-GB" sz="1200" dirty="0" smtClean="0"/>
                <a:t>Estimate</a:t>
              </a:r>
              <a:endParaRPr lang="en-GB" sz="1200" dirty="0"/>
            </a:p>
          </p:txBody>
        </p:sp>
      </p:grpSp>
      <p:sp>
        <p:nvSpPr>
          <p:cNvPr id="114" name="TextBox 113"/>
          <p:cNvSpPr txBox="1"/>
          <p:nvPr/>
        </p:nvSpPr>
        <p:spPr>
          <a:xfrm>
            <a:off x="1547664" y="620688"/>
            <a:ext cx="1287597" cy="369332"/>
          </a:xfrm>
          <a:prstGeom prst="rect">
            <a:avLst/>
          </a:prstGeom>
          <a:noFill/>
        </p:spPr>
        <p:txBody>
          <a:bodyPr wrap="none" rtlCol="0">
            <a:spAutoFit/>
          </a:bodyPr>
          <a:lstStyle/>
          <a:p>
            <a:r>
              <a:rPr lang="en-GB" b="1" dirty="0" smtClean="0"/>
              <a:t>‘Full’ GLM</a:t>
            </a:r>
            <a:endParaRPr lang="en-GB" b="1" dirty="0"/>
          </a:p>
        </p:txBody>
      </p:sp>
      <p:grpSp>
        <p:nvGrpSpPr>
          <p:cNvPr id="240" name="Group 239"/>
          <p:cNvGrpSpPr/>
          <p:nvPr/>
        </p:nvGrpSpPr>
        <p:grpSpPr>
          <a:xfrm>
            <a:off x="4881548" y="638250"/>
            <a:ext cx="3620194" cy="4227360"/>
            <a:chOff x="4881548" y="638250"/>
            <a:chExt cx="3620194" cy="4227360"/>
          </a:xfrm>
        </p:grpSpPr>
        <p:sp>
          <p:nvSpPr>
            <p:cNvPr id="115" name="TextBox 114"/>
            <p:cNvSpPr txBox="1"/>
            <p:nvPr/>
          </p:nvSpPr>
          <p:spPr>
            <a:xfrm>
              <a:off x="5861436" y="638250"/>
              <a:ext cx="1851854" cy="369332"/>
            </a:xfrm>
            <a:prstGeom prst="rect">
              <a:avLst/>
            </a:prstGeom>
            <a:noFill/>
          </p:spPr>
          <p:txBody>
            <a:bodyPr wrap="none" rtlCol="0">
              <a:spAutoFit/>
            </a:bodyPr>
            <a:lstStyle/>
            <a:p>
              <a:r>
                <a:rPr lang="en-GB" b="1" dirty="0" smtClean="0"/>
                <a:t>‘Reduced’ GLM</a:t>
              </a:r>
              <a:endParaRPr lang="en-GB" b="1" dirty="0"/>
            </a:p>
          </p:txBody>
        </p:sp>
        <mc:AlternateContent xmlns:mc="http://schemas.openxmlformats.org/markup-compatibility/2006">
          <mc:Choice xmlns:a14="http://schemas.microsoft.com/office/drawing/2010/main" Requires="a14">
            <p:sp>
              <p:nvSpPr>
                <p:cNvPr id="117" name="Rectangle 445"/>
                <p:cNvSpPr>
                  <a:spLocks noChangeArrowheads="1"/>
                </p:cNvSpPr>
                <p:nvPr/>
              </p:nvSpPr>
              <p:spPr bwMode="auto">
                <a:xfrm>
                  <a:off x="5072983" y="1147281"/>
                  <a:ext cx="3428759" cy="2884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000000"/>
                      </a:solidFill>
                      <a:effectLst/>
                      <a:latin typeface="+mn-lt"/>
                    </a:rPr>
                    <a:t>Group level GLM parameters </a:t>
                  </a:r>
                  <a14:m>
                    <m:oMath xmlns:m="http://schemas.openxmlformats.org/officeDocument/2006/math">
                      <m:sSup>
                        <m:sSupPr>
                          <m:ctrlPr>
                            <a:rPr kumimoji="0" lang="en-GB" altLang="en-US" i="1" u="none" strike="noStrike" cap="none" normalizeH="0" baseline="0" smtClean="0">
                              <a:ln>
                                <a:noFill/>
                              </a:ln>
                              <a:solidFill>
                                <a:srgbClr val="000000"/>
                              </a:solidFill>
                              <a:effectLst/>
                              <a:latin typeface="Cambria Math" panose="02040503050406030204" pitchFamily="18" charset="0"/>
                            </a:rPr>
                          </m:ctrlPr>
                        </m:sSupPr>
                        <m:e>
                          <m:r>
                            <a:rPr kumimoji="0" lang="en-GB" altLang="en-US" b="0" i="1" u="none" strike="noStrike" cap="none" normalizeH="0" baseline="0" smtClean="0">
                              <a:ln>
                                <a:noFill/>
                              </a:ln>
                              <a:solidFill>
                                <a:srgbClr val="000000"/>
                              </a:solidFill>
                              <a:effectLst/>
                              <a:latin typeface="Cambria Math" panose="02040503050406030204" pitchFamily="18" charset="0"/>
                            </a:rPr>
                            <m:t>𝜃</m:t>
                          </m:r>
                        </m:e>
                        <m:sup>
                          <m:r>
                            <a:rPr kumimoji="0" lang="en-GB" altLang="en-US" b="0" i="1" u="none" strike="noStrike" cap="none" normalizeH="0" baseline="0" smtClean="0">
                              <a:ln>
                                <a:noFill/>
                              </a:ln>
                              <a:solidFill>
                                <a:srgbClr val="000000"/>
                              </a:solidFill>
                              <a:effectLst/>
                              <a:latin typeface="Cambria Math" panose="02040503050406030204" pitchFamily="18" charset="0"/>
                            </a:rPr>
                            <m:t>(2)</m:t>
                          </m:r>
                        </m:sup>
                      </m:sSup>
                    </m:oMath>
                  </a14:m>
                  <a:endParaRPr kumimoji="0" lang="en-US" altLang="en-US" i="0" u="none" strike="noStrike" cap="none" normalizeH="0" baseline="0" dirty="0" smtClean="0">
                    <a:ln>
                      <a:noFill/>
                    </a:ln>
                    <a:solidFill>
                      <a:schemeClr val="tx1"/>
                    </a:solidFill>
                    <a:effectLst/>
                    <a:latin typeface="+mn-lt"/>
                  </a:endParaRPr>
                </a:p>
              </p:txBody>
            </p:sp>
          </mc:Choice>
          <mc:Fallback>
            <p:sp>
              <p:nvSpPr>
                <p:cNvPr id="117" name="Rectangle 445"/>
                <p:cNvSpPr>
                  <a:spLocks noRot="1" noChangeAspect="1" noMove="1" noResize="1" noEditPoints="1" noAdjustHandles="1" noChangeArrowheads="1" noChangeShapeType="1" noTextEdit="1"/>
                </p:cNvSpPr>
                <p:nvPr/>
              </p:nvSpPr>
              <p:spPr bwMode="auto">
                <a:xfrm>
                  <a:off x="5072983" y="1147281"/>
                  <a:ext cx="3428759" cy="288477"/>
                </a:xfrm>
                <a:prstGeom prst="rect">
                  <a:avLst/>
                </a:prstGeom>
                <a:blipFill rotWithShape="0">
                  <a:blip r:embed="rId4"/>
                  <a:stretch>
                    <a:fillRect l="-4085" t="-22917" r="-1243" b="-479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pSp>
          <p:nvGrpSpPr>
            <p:cNvPr id="224" name="Group 223"/>
            <p:cNvGrpSpPr/>
            <p:nvPr/>
          </p:nvGrpSpPr>
          <p:grpSpPr>
            <a:xfrm>
              <a:off x="4881548" y="1658655"/>
              <a:ext cx="3241251" cy="3206955"/>
              <a:chOff x="4784427" y="1893278"/>
              <a:chExt cx="3241251" cy="3206955"/>
            </a:xfrm>
          </p:grpSpPr>
          <p:sp>
            <p:nvSpPr>
              <p:cNvPr id="118" name="Line 448"/>
              <p:cNvSpPr>
                <a:spLocks noChangeShapeType="1"/>
              </p:cNvSpPr>
              <p:nvPr/>
            </p:nvSpPr>
            <p:spPr bwMode="auto">
              <a:xfrm>
                <a:off x="5279302" y="3728428"/>
                <a:ext cx="26574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9" name="Rectangle 449"/>
              <p:cNvSpPr>
                <a:spLocks noChangeArrowheads="1"/>
              </p:cNvSpPr>
              <p:nvPr/>
            </p:nvSpPr>
            <p:spPr bwMode="auto">
              <a:xfrm>
                <a:off x="5344390" y="3728428"/>
                <a:ext cx="84138" cy="206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0" name="Rectangle 450"/>
              <p:cNvSpPr>
                <a:spLocks noChangeArrowheads="1"/>
              </p:cNvSpPr>
              <p:nvPr/>
            </p:nvSpPr>
            <p:spPr bwMode="auto">
              <a:xfrm>
                <a:off x="5450752" y="3514116"/>
                <a:ext cx="84138" cy="2143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1" name="Rectangle 451"/>
              <p:cNvSpPr>
                <a:spLocks noChangeArrowheads="1"/>
              </p:cNvSpPr>
              <p:nvPr/>
            </p:nvSpPr>
            <p:spPr bwMode="auto">
              <a:xfrm>
                <a:off x="5555527" y="3728428"/>
                <a:ext cx="85725" cy="1143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2" name="Rectangle 452"/>
              <p:cNvSpPr>
                <a:spLocks noChangeArrowheads="1"/>
              </p:cNvSpPr>
              <p:nvPr/>
            </p:nvSpPr>
            <p:spPr bwMode="auto">
              <a:xfrm>
                <a:off x="5663477" y="3728428"/>
                <a:ext cx="84138" cy="3333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3" name="Rectangle 453"/>
              <p:cNvSpPr>
                <a:spLocks noChangeArrowheads="1"/>
              </p:cNvSpPr>
              <p:nvPr/>
            </p:nvSpPr>
            <p:spPr bwMode="auto">
              <a:xfrm>
                <a:off x="5768252" y="3683978"/>
                <a:ext cx="85725" cy="444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4" name="Rectangle 454"/>
              <p:cNvSpPr>
                <a:spLocks noChangeArrowheads="1"/>
              </p:cNvSpPr>
              <p:nvPr/>
            </p:nvSpPr>
            <p:spPr bwMode="auto">
              <a:xfrm>
                <a:off x="5874615" y="3712553"/>
                <a:ext cx="85725" cy="158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5" name="Rectangle 455"/>
              <p:cNvSpPr>
                <a:spLocks noChangeArrowheads="1"/>
              </p:cNvSpPr>
              <p:nvPr/>
            </p:nvSpPr>
            <p:spPr bwMode="auto">
              <a:xfrm>
                <a:off x="5980977" y="3728428"/>
                <a:ext cx="85725" cy="31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6" name="Rectangle 456"/>
              <p:cNvSpPr>
                <a:spLocks noChangeArrowheads="1"/>
              </p:cNvSpPr>
              <p:nvPr/>
            </p:nvSpPr>
            <p:spPr bwMode="auto">
              <a:xfrm>
                <a:off x="6087340" y="3407753"/>
                <a:ext cx="85725" cy="32067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7" name="Rectangle 457"/>
              <p:cNvSpPr>
                <a:spLocks noChangeArrowheads="1"/>
              </p:cNvSpPr>
              <p:nvPr/>
            </p:nvSpPr>
            <p:spPr bwMode="auto">
              <a:xfrm>
                <a:off x="6193702" y="3704616"/>
                <a:ext cx="85725" cy="238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8" name="Rectangle 458"/>
              <p:cNvSpPr>
                <a:spLocks noChangeArrowheads="1"/>
              </p:cNvSpPr>
              <p:nvPr/>
            </p:nvSpPr>
            <p:spPr bwMode="auto">
              <a:xfrm>
                <a:off x="6300065" y="3664928"/>
                <a:ext cx="85725" cy="63500"/>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129" name="Rectangle 459"/>
              <p:cNvSpPr>
                <a:spLocks noChangeArrowheads="1"/>
              </p:cNvSpPr>
              <p:nvPr/>
            </p:nvSpPr>
            <p:spPr bwMode="auto">
              <a:xfrm>
                <a:off x="6406427" y="3704616"/>
                <a:ext cx="85725" cy="2381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0" name="Rectangle 460"/>
              <p:cNvSpPr>
                <a:spLocks noChangeArrowheads="1"/>
              </p:cNvSpPr>
              <p:nvPr/>
            </p:nvSpPr>
            <p:spPr bwMode="auto">
              <a:xfrm>
                <a:off x="6512790" y="3690328"/>
                <a:ext cx="85725" cy="38100"/>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143" name="Rectangle 473"/>
              <p:cNvSpPr>
                <a:spLocks noChangeArrowheads="1"/>
              </p:cNvSpPr>
              <p:nvPr/>
            </p:nvSpPr>
            <p:spPr bwMode="auto">
              <a:xfrm>
                <a:off x="5344390" y="3728428"/>
                <a:ext cx="84138" cy="20638"/>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4" name="Rectangle 474"/>
              <p:cNvSpPr>
                <a:spLocks noChangeArrowheads="1"/>
              </p:cNvSpPr>
              <p:nvPr/>
            </p:nvSpPr>
            <p:spPr bwMode="auto">
              <a:xfrm>
                <a:off x="5450752" y="3514116"/>
                <a:ext cx="84138" cy="214313"/>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5" name="Rectangle 475"/>
              <p:cNvSpPr>
                <a:spLocks noChangeArrowheads="1"/>
              </p:cNvSpPr>
              <p:nvPr/>
            </p:nvSpPr>
            <p:spPr bwMode="auto">
              <a:xfrm>
                <a:off x="5555527" y="3728428"/>
                <a:ext cx="85725" cy="11430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6" name="Rectangle 476"/>
              <p:cNvSpPr>
                <a:spLocks noChangeArrowheads="1"/>
              </p:cNvSpPr>
              <p:nvPr/>
            </p:nvSpPr>
            <p:spPr bwMode="auto">
              <a:xfrm>
                <a:off x="5663477" y="3728428"/>
                <a:ext cx="84138" cy="33338"/>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7" name="Rectangle 477"/>
              <p:cNvSpPr>
                <a:spLocks noChangeArrowheads="1"/>
              </p:cNvSpPr>
              <p:nvPr/>
            </p:nvSpPr>
            <p:spPr bwMode="auto">
              <a:xfrm>
                <a:off x="5768252" y="3683978"/>
                <a:ext cx="85725" cy="4445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8" name="Rectangle 478"/>
              <p:cNvSpPr>
                <a:spLocks noChangeArrowheads="1"/>
              </p:cNvSpPr>
              <p:nvPr/>
            </p:nvSpPr>
            <p:spPr bwMode="auto">
              <a:xfrm>
                <a:off x="5874615" y="3712553"/>
                <a:ext cx="85725" cy="15875"/>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9" name="Rectangle 479"/>
              <p:cNvSpPr>
                <a:spLocks noChangeArrowheads="1"/>
              </p:cNvSpPr>
              <p:nvPr/>
            </p:nvSpPr>
            <p:spPr bwMode="auto">
              <a:xfrm>
                <a:off x="5980977" y="3728428"/>
                <a:ext cx="85725" cy="3175"/>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0" name="Rectangle 480"/>
              <p:cNvSpPr>
                <a:spLocks noChangeArrowheads="1"/>
              </p:cNvSpPr>
              <p:nvPr/>
            </p:nvSpPr>
            <p:spPr bwMode="auto">
              <a:xfrm>
                <a:off x="6087340" y="3407753"/>
                <a:ext cx="85725" cy="320675"/>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1" name="Rectangle 481"/>
              <p:cNvSpPr>
                <a:spLocks noChangeArrowheads="1"/>
              </p:cNvSpPr>
              <p:nvPr/>
            </p:nvSpPr>
            <p:spPr bwMode="auto">
              <a:xfrm>
                <a:off x="6193702" y="3704616"/>
                <a:ext cx="85725" cy="23813"/>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152" name="Rectangle 482"/>
              <p:cNvSpPr>
                <a:spLocks noChangeArrowheads="1"/>
              </p:cNvSpPr>
              <p:nvPr/>
            </p:nvSpPr>
            <p:spPr bwMode="auto">
              <a:xfrm>
                <a:off x="6300065" y="3664928"/>
                <a:ext cx="85725" cy="6350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3" name="Rectangle 483"/>
              <p:cNvSpPr>
                <a:spLocks noChangeArrowheads="1"/>
              </p:cNvSpPr>
              <p:nvPr/>
            </p:nvSpPr>
            <p:spPr bwMode="auto">
              <a:xfrm>
                <a:off x="6406427" y="3704616"/>
                <a:ext cx="85725" cy="23813"/>
              </a:xfrm>
              <a:prstGeom prst="rect">
                <a:avLst/>
              </a:prstGeom>
              <a:pattFill prst="wdUpDiag">
                <a:fgClr>
                  <a:srgbClr val="CCCCCC"/>
                </a:fgClr>
                <a:bgClr>
                  <a:schemeClr val="bg1"/>
                </a:bgClr>
              </a:pattFill>
              <a:ln>
                <a:solidFill>
                  <a:schemeClr val="tx1">
                    <a:lumMod val="50000"/>
                    <a:lumOff val="50000"/>
                  </a:schemeClr>
                </a:solidFill>
              </a:ln>
              <a:extLst/>
            </p:spPr>
            <p:txBody>
              <a:bodyPr vert="horz" wrap="square" lIns="91440" tIns="45720" rIns="91440" bIns="45720" numCol="1" anchor="t" anchorCtr="0" compatLnSpc="1">
                <a:prstTxWarp prst="textNoShape">
                  <a:avLst/>
                </a:prstTxWarp>
              </a:bodyPr>
              <a:lstStyle/>
              <a:p>
                <a:endParaRPr lang="en-GB"/>
              </a:p>
            </p:txBody>
          </p:sp>
          <p:sp>
            <p:nvSpPr>
              <p:cNvPr id="154" name="Rectangle 484"/>
              <p:cNvSpPr>
                <a:spLocks noChangeArrowheads="1"/>
              </p:cNvSpPr>
              <p:nvPr/>
            </p:nvSpPr>
            <p:spPr bwMode="auto">
              <a:xfrm>
                <a:off x="6512790" y="3690328"/>
                <a:ext cx="85725" cy="38100"/>
              </a:xfrm>
              <a:prstGeom prst="rect">
                <a:avLst/>
              </a:prstGeom>
              <a:noFill/>
              <a:ln w="4763" cap="flat">
                <a:solidFill>
                  <a:srgbClr val="80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7" name="Line 497"/>
              <p:cNvSpPr>
                <a:spLocks noChangeShapeType="1"/>
              </p:cNvSpPr>
              <p:nvPr/>
            </p:nvSpPr>
            <p:spPr bwMode="auto">
              <a:xfrm flipV="1">
                <a:off x="5385665" y="3683978"/>
                <a:ext cx="0" cy="13017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8" name="Line 498"/>
              <p:cNvSpPr>
                <a:spLocks noChangeShapeType="1"/>
              </p:cNvSpPr>
              <p:nvPr/>
            </p:nvSpPr>
            <p:spPr bwMode="auto">
              <a:xfrm flipV="1">
                <a:off x="5492027" y="3437916"/>
                <a:ext cx="0" cy="1508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9" name="Line 499"/>
              <p:cNvSpPr>
                <a:spLocks noChangeShapeType="1"/>
              </p:cNvSpPr>
              <p:nvPr/>
            </p:nvSpPr>
            <p:spPr bwMode="auto">
              <a:xfrm flipV="1">
                <a:off x="5598390" y="3768116"/>
                <a:ext cx="0" cy="147638"/>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0" name="Line 500"/>
              <p:cNvSpPr>
                <a:spLocks noChangeShapeType="1"/>
              </p:cNvSpPr>
              <p:nvPr/>
            </p:nvSpPr>
            <p:spPr bwMode="auto">
              <a:xfrm flipV="1">
                <a:off x="5704752" y="3696678"/>
                <a:ext cx="0" cy="128588"/>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1" name="Line 501"/>
              <p:cNvSpPr>
                <a:spLocks noChangeShapeType="1"/>
              </p:cNvSpPr>
              <p:nvPr/>
            </p:nvSpPr>
            <p:spPr bwMode="auto">
              <a:xfrm flipV="1">
                <a:off x="5811115" y="3609366"/>
                <a:ext cx="0" cy="14922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2" name="Line 502"/>
              <p:cNvSpPr>
                <a:spLocks noChangeShapeType="1"/>
              </p:cNvSpPr>
              <p:nvPr/>
            </p:nvSpPr>
            <p:spPr bwMode="auto">
              <a:xfrm flipV="1">
                <a:off x="5917477" y="3655403"/>
                <a:ext cx="0" cy="115888"/>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3" name="Line 503"/>
              <p:cNvSpPr>
                <a:spLocks noChangeShapeType="1"/>
              </p:cNvSpPr>
              <p:nvPr/>
            </p:nvSpPr>
            <p:spPr bwMode="auto">
              <a:xfrm flipV="1">
                <a:off x="6023840" y="3649053"/>
                <a:ext cx="0" cy="165100"/>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4" name="Line 504"/>
              <p:cNvSpPr>
                <a:spLocks noChangeShapeType="1"/>
              </p:cNvSpPr>
              <p:nvPr/>
            </p:nvSpPr>
            <p:spPr bwMode="auto">
              <a:xfrm flipV="1">
                <a:off x="6130202" y="3314091"/>
                <a:ext cx="0" cy="1889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5" name="Line 505"/>
              <p:cNvSpPr>
                <a:spLocks noChangeShapeType="1"/>
              </p:cNvSpPr>
              <p:nvPr/>
            </p:nvSpPr>
            <p:spPr bwMode="auto">
              <a:xfrm flipV="1">
                <a:off x="6236565" y="3691916"/>
                <a:ext cx="0" cy="25400"/>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6" name="Line 506"/>
              <p:cNvSpPr>
                <a:spLocks noChangeShapeType="1"/>
              </p:cNvSpPr>
              <p:nvPr/>
            </p:nvSpPr>
            <p:spPr bwMode="auto">
              <a:xfrm flipV="1">
                <a:off x="6342927" y="3650641"/>
                <a:ext cx="0" cy="2857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7" name="Line 507"/>
              <p:cNvSpPr>
                <a:spLocks noChangeShapeType="1"/>
              </p:cNvSpPr>
              <p:nvPr/>
            </p:nvSpPr>
            <p:spPr bwMode="auto">
              <a:xfrm flipV="1">
                <a:off x="6449290" y="3691916"/>
                <a:ext cx="0" cy="23813"/>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8" name="Line 508"/>
              <p:cNvSpPr>
                <a:spLocks noChangeShapeType="1"/>
              </p:cNvSpPr>
              <p:nvPr/>
            </p:nvSpPr>
            <p:spPr bwMode="auto">
              <a:xfrm flipV="1">
                <a:off x="6555652" y="3676041"/>
                <a:ext cx="0" cy="28575"/>
              </a:xfrm>
              <a:prstGeom prst="line">
                <a:avLst/>
              </a:prstGeom>
              <a:noFill/>
              <a:ln w="39688" cap="flat">
                <a:solidFill>
                  <a:srgbClr val="F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8" name="Line 521"/>
              <p:cNvSpPr>
                <a:spLocks noChangeShapeType="1"/>
              </p:cNvSpPr>
              <p:nvPr/>
            </p:nvSpPr>
            <p:spPr bwMode="auto">
              <a:xfrm flipV="1">
                <a:off x="6608040" y="1953603"/>
                <a:ext cx="0" cy="2662238"/>
              </a:xfrm>
              <a:prstGeom prst="line">
                <a:avLst/>
              </a:prstGeom>
              <a:noFill/>
              <a:ln w="4763"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9" name="Line 522"/>
              <p:cNvSpPr>
                <a:spLocks noChangeShapeType="1"/>
              </p:cNvSpPr>
              <p:nvPr/>
            </p:nvSpPr>
            <p:spPr bwMode="auto">
              <a:xfrm>
                <a:off x="5279302" y="4615841"/>
                <a:ext cx="26574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0" name="Line 523"/>
              <p:cNvSpPr>
                <a:spLocks noChangeShapeType="1"/>
              </p:cNvSpPr>
              <p:nvPr/>
            </p:nvSpPr>
            <p:spPr bwMode="auto">
              <a:xfrm flipV="1">
                <a:off x="5279302" y="4588853"/>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1" name="Line 524"/>
              <p:cNvSpPr>
                <a:spLocks noChangeShapeType="1"/>
              </p:cNvSpPr>
              <p:nvPr/>
            </p:nvSpPr>
            <p:spPr bwMode="auto">
              <a:xfrm flipV="1">
                <a:off x="5811115" y="4588853"/>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2" name="Line 525"/>
              <p:cNvSpPr>
                <a:spLocks noChangeShapeType="1"/>
              </p:cNvSpPr>
              <p:nvPr/>
            </p:nvSpPr>
            <p:spPr bwMode="auto">
              <a:xfrm flipV="1">
                <a:off x="6342927" y="4588853"/>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3" name="Line 526"/>
              <p:cNvSpPr>
                <a:spLocks noChangeShapeType="1"/>
              </p:cNvSpPr>
              <p:nvPr/>
            </p:nvSpPr>
            <p:spPr bwMode="auto">
              <a:xfrm flipV="1">
                <a:off x="6874740" y="4588853"/>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4" name="Line 527"/>
              <p:cNvSpPr>
                <a:spLocks noChangeShapeType="1"/>
              </p:cNvSpPr>
              <p:nvPr/>
            </p:nvSpPr>
            <p:spPr bwMode="auto">
              <a:xfrm flipV="1">
                <a:off x="7404965" y="4588853"/>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5" name="Line 528"/>
              <p:cNvSpPr>
                <a:spLocks noChangeShapeType="1"/>
              </p:cNvSpPr>
              <p:nvPr/>
            </p:nvSpPr>
            <p:spPr bwMode="auto">
              <a:xfrm flipV="1">
                <a:off x="7936777" y="4588853"/>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6" name="Rectangle 529"/>
              <p:cNvSpPr>
                <a:spLocks noChangeArrowheads="1"/>
              </p:cNvSpPr>
              <p:nvPr/>
            </p:nvSpPr>
            <p:spPr bwMode="auto">
              <a:xfrm>
                <a:off x="5249140" y="4676166"/>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0</a:t>
                </a:r>
                <a:endParaRPr kumimoji="0" lang="en-US" altLang="en-US" sz="1200" b="0" i="0" u="none" strike="noStrike" cap="none" normalizeH="0" baseline="0" smtClean="0">
                  <a:ln>
                    <a:noFill/>
                  </a:ln>
                  <a:solidFill>
                    <a:schemeClr val="tx1"/>
                  </a:solidFill>
                  <a:effectLst/>
                  <a:latin typeface="+mn-lt"/>
                </a:endParaRPr>
              </a:p>
            </p:txBody>
          </p:sp>
          <p:sp>
            <p:nvSpPr>
              <p:cNvPr id="197" name="Rectangle 530"/>
              <p:cNvSpPr>
                <a:spLocks noChangeArrowheads="1"/>
              </p:cNvSpPr>
              <p:nvPr/>
            </p:nvSpPr>
            <p:spPr bwMode="auto">
              <a:xfrm>
                <a:off x="5782540" y="4676166"/>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5</a:t>
                </a:r>
                <a:endParaRPr kumimoji="0" lang="en-US" altLang="en-US" sz="1200" b="0" i="0" u="none" strike="noStrike" cap="none" normalizeH="0" baseline="0" smtClean="0">
                  <a:ln>
                    <a:noFill/>
                  </a:ln>
                  <a:solidFill>
                    <a:schemeClr val="tx1"/>
                  </a:solidFill>
                  <a:effectLst/>
                  <a:latin typeface="+mn-lt"/>
                </a:endParaRPr>
              </a:p>
            </p:txBody>
          </p:sp>
          <p:sp>
            <p:nvSpPr>
              <p:cNvPr id="198" name="Rectangle 531"/>
              <p:cNvSpPr>
                <a:spLocks noChangeArrowheads="1"/>
              </p:cNvSpPr>
              <p:nvPr/>
            </p:nvSpPr>
            <p:spPr bwMode="auto">
              <a:xfrm>
                <a:off x="6277840" y="4676166"/>
                <a:ext cx="157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10</a:t>
                </a:r>
                <a:endParaRPr kumimoji="0" lang="en-US" altLang="en-US" sz="1200" b="0" i="0" u="none" strike="noStrike" cap="none" normalizeH="0" baseline="0" smtClean="0">
                  <a:ln>
                    <a:noFill/>
                  </a:ln>
                  <a:solidFill>
                    <a:schemeClr val="tx1"/>
                  </a:solidFill>
                  <a:effectLst/>
                  <a:latin typeface="+mn-lt"/>
                </a:endParaRPr>
              </a:p>
            </p:txBody>
          </p:sp>
          <p:sp>
            <p:nvSpPr>
              <p:cNvPr id="199" name="Rectangle 532"/>
              <p:cNvSpPr>
                <a:spLocks noChangeArrowheads="1"/>
              </p:cNvSpPr>
              <p:nvPr/>
            </p:nvSpPr>
            <p:spPr bwMode="auto">
              <a:xfrm>
                <a:off x="6801715" y="4676166"/>
                <a:ext cx="157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15</a:t>
                </a:r>
                <a:endParaRPr kumimoji="0" lang="en-US" altLang="en-US" sz="1200" b="0" i="0" u="none" strike="noStrike" cap="none" normalizeH="0" baseline="0" smtClean="0">
                  <a:ln>
                    <a:noFill/>
                  </a:ln>
                  <a:solidFill>
                    <a:schemeClr val="tx1"/>
                  </a:solidFill>
                  <a:effectLst/>
                  <a:latin typeface="+mn-lt"/>
                </a:endParaRPr>
              </a:p>
            </p:txBody>
          </p:sp>
          <p:sp>
            <p:nvSpPr>
              <p:cNvPr id="200" name="Rectangle 533"/>
              <p:cNvSpPr>
                <a:spLocks noChangeArrowheads="1"/>
              </p:cNvSpPr>
              <p:nvPr/>
            </p:nvSpPr>
            <p:spPr bwMode="auto">
              <a:xfrm>
                <a:off x="7335115" y="4676166"/>
                <a:ext cx="157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20</a:t>
                </a:r>
                <a:endParaRPr kumimoji="0" lang="en-US" altLang="en-US" sz="1200" b="0" i="0" u="none" strike="noStrike" cap="none" normalizeH="0" baseline="0" smtClean="0">
                  <a:ln>
                    <a:noFill/>
                  </a:ln>
                  <a:solidFill>
                    <a:schemeClr val="tx1"/>
                  </a:solidFill>
                  <a:effectLst/>
                  <a:latin typeface="+mn-lt"/>
                </a:endParaRPr>
              </a:p>
            </p:txBody>
          </p:sp>
          <p:sp>
            <p:nvSpPr>
              <p:cNvPr id="201" name="Rectangle 534"/>
              <p:cNvSpPr>
                <a:spLocks noChangeArrowheads="1"/>
              </p:cNvSpPr>
              <p:nvPr/>
            </p:nvSpPr>
            <p:spPr bwMode="auto">
              <a:xfrm>
                <a:off x="7868515" y="4676166"/>
                <a:ext cx="157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25</a:t>
                </a:r>
                <a:endParaRPr kumimoji="0" lang="en-US" altLang="en-US" sz="1200" b="0" i="0" u="none" strike="noStrike" cap="none" normalizeH="0" baseline="0" smtClean="0">
                  <a:ln>
                    <a:noFill/>
                  </a:ln>
                  <a:solidFill>
                    <a:schemeClr val="tx1"/>
                  </a:solidFill>
                  <a:effectLst/>
                  <a:latin typeface="+mn-lt"/>
                </a:endParaRPr>
              </a:p>
            </p:txBody>
          </p:sp>
          <mc:AlternateContent xmlns:mc="http://schemas.openxmlformats.org/markup-compatibility/2006">
            <mc:Choice xmlns:a14="http://schemas.microsoft.com/office/drawing/2010/main" Requires="a14">
              <p:sp>
                <p:nvSpPr>
                  <p:cNvPr id="202" name="Rectangle 535"/>
                  <p:cNvSpPr>
                    <a:spLocks noChangeArrowheads="1"/>
                  </p:cNvSpPr>
                  <p:nvPr/>
                </p:nvSpPr>
                <p:spPr bwMode="auto">
                  <a:xfrm>
                    <a:off x="6009261" y="4907873"/>
                    <a:ext cx="1395703" cy="192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62626"/>
                        </a:solidFill>
                        <a:effectLst/>
                        <a:latin typeface="+mn-lt"/>
                      </a:rPr>
                      <a:t>GLM Parameter </a:t>
                    </a:r>
                    <a14:m>
                      <m:oMath xmlns:m="http://schemas.openxmlformats.org/officeDocument/2006/math">
                        <m:sSup>
                          <m:sSupPr>
                            <m:ctrlPr>
                              <a:rPr kumimoji="0" lang="en-GB" altLang="en-US" sz="1200" b="0" i="1" u="none" strike="noStrike" cap="none" normalizeH="0" baseline="0" smtClean="0">
                                <a:ln>
                                  <a:noFill/>
                                </a:ln>
                                <a:solidFill>
                                  <a:srgbClr val="262626"/>
                                </a:solidFill>
                                <a:effectLst/>
                                <a:latin typeface="Cambria Math" panose="02040503050406030204" pitchFamily="18" charset="0"/>
                              </a:rPr>
                            </m:ctrlPr>
                          </m:sSupPr>
                          <m:e>
                            <m:r>
                              <a:rPr kumimoji="0" lang="en-GB" altLang="en-US" sz="1200" b="0" i="1" u="none" strike="noStrike" cap="none" normalizeH="0" baseline="0" smtClean="0">
                                <a:ln>
                                  <a:noFill/>
                                </a:ln>
                                <a:solidFill>
                                  <a:srgbClr val="262626"/>
                                </a:solidFill>
                                <a:effectLst/>
                                <a:latin typeface="Cambria Math" panose="02040503050406030204" pitchFamily="18" charset="0"/>
                              </a:rPr>
                              <m:t>𝜃</m:t>
                            </m:r>
                          </m:e>
                          <m:sup>
                            <m:r>
                              <a:rPr kumimoji="0" lang="en-GB" altLang="en-US" sz="1200" b="0" i="1" u="none" strike="noStrike" cap="none" normalizeH="0" baseline="0" smtClean="0">
                                <a:ln>
                                  <a:noFill/>
                                </a:ln>
                                <a:solidFill>
                                  <a:srgbClr val="262626"/>
                                </a:solidFill>
                                <a:effectLst/>
                                <a:latin typeface="Cambria Math" panose="02040503050406030204" pitchFamily="18" charset="0"/>
                              </a:rPr>
                              <m:t>(2)</m:t>
                            </m:r>
                          </m:sup>
                        </m:sSup>
                      </m:oMath>
                    </a14:m>
                    <a:endParaRPr kumimoji="0" lang="en-US" altLang="en-US" sz="1200" b="0" i="0" u="none" strike="noStrike" cap="none" normalizeH="0" baseline="0" dirty="0" smtClean="0">
                      <a:ln>
                        <a:noFill/>
                      </a:ln>
                      <a:solidFill>
                        <a:schemeClr val="tx1"/>
                      </a:solidFill>
                      <a:effectLst/>
                      <a:latin typeface="+mn-lt"/>
                    </a:endParaRPr>
                  </a:p>
                </p:txBody>
              </p:sp>
            </mc:Choice>
            <mc:Fallback>
              <p:sp>
                <p:nvSpPr>
                  <p:cNvPr id="202" name="Rectangle 535"/>
                  <p:cNvSpPr>
                    <a:spLocks noRot="1" noChangeAspect="1" noMove="1" noResize="1" noEditPoints="1" noAdjustHandles="1" noChangeArrowheads="1" noChangeShapeType="1" noTextEdit="1"/>
                  </p:cNvSpPr>
                  <p:nvPr/>
                </p:nvSpPr>
                <p:spPr bwMode="auto">
                  <a:xfrm>
                    <a:off x="6009261" y="4907873"/>
                    <a:ext cx="1395703" cy="192360"/>
                  </a:xfrm>
                  <a:prstGeom prst="rect">
                    <a:avLst/>
                  </a:prstGeom>
                  <a:blipFill rotWithShape="0">
                    <a:blip r:embed="rId5"/>
                    <a:stretch>
                      <a:fillRect l="-6987" t="-22581" r="-2183" b="-483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03" name="Line 536"/>
              <p:cNvSpPr>
                <a:spLocks noChangeShapeType="1"/>
              </p:cNvSpPr>
              <p:nvPr/>
            </p:nvSpPr>
            <p:spPr bwMode="auto">
              <a:xfrm flipV="1">
                <a:off x="5279302" y="1953603"/>
                <a:ext cx="0" cy="266223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4" name="Line 537"/>
              <p:cNvSpPr>
                <a:spLocks noChangeShapeType="1"/>
              </p:cNvSpPr>
              <p:nvPr/>
            </p:nvSpPr>
            <p:spPr bwMode="auto">
              <a:xfrm>
                <a:off x="5279302" y="4615841"/>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5" name="Line 538"/>
              <p:cNvSpPr>
                <a:spLocks noChangeShapeType="1"/>
              </p:cNvSpPr>
              <p:nvPr/>
            </p:nvSpPr>
            <p:spPr bwMode="auto">
              <a:xfrm>
                <a:off x="5279302" y="4171341"/>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6" name="Line 539"/>
              <p:cNvSpPr>
                <a:spLocks noChangeShapeType="1"/>
              </p:cNvSpPr>
              <p:nvPr/>
            </p:nvSpPr>
            <p:spPr bwMode="auto">
              <a:xfrm>
                <a:off x="5279302" y="3728428"/>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7" name="Line 540"/>
              <p:cNvSpPr>
                <a:spLocks noChangeShapeType="1"/>
              </p:cNvSpPr>
              <p:nvPr/>
            </p:nvSpPr>
            <p:spPr bwMode="auto">
              <a:xfrm>
                <a:off x="5279302" y="3283928"/>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8" name="Line 541"/>
              <p:cNvSpPr>
                <a:spLocks noChangeShapeType="1"/>
              </p:cNvSpPr>
              <p:nvPr/>
            </p:nvSpPr>
            <p:spPr bwMode="auto">
              <a:xfrm>
                <a:off x="5279302" y="2841016"/>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9" name="Line 542"/>
              <p:cNvSpPr>
                <a:spLocks noChangeShapeType="1"/>
              </p:cNvSpPr>
              <p:nvPr/>
            </p:nvSpPr>
            <p:spPr bwMode="auto">
              <a:xfrm>
                <a:off x="5279302" y="2398103"/>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0" name="Line 543"/>
              <p:cNvSpPr>
                <a:spLocks noChangeShapeType="1"/>
              </p:cNvSpPr>
              <p:nvPr/>
            </p:nvSpPr>
            <p:spPr bwMode="auto">
              <a:xfrm>
                <a:off x="5279302" y="1953603"/>
                <a:ext cx="2698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1" name="Rectangle 544"/>
              <p:cNvSpPr>
                <a:spLocks noChangeArrowheads="1"/>
              </p:cNvSpPr>
              <p:nvPr/>
            </p:nvSpPr>
            <p:spPr bwMode="auto">
              <a:xfrm>
                <a:off x="5120552" y="4553928"/>
                <a:ext cx="1254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-2</a:t>
                </a:r>
                <a:endParaRPr kumimoji="0" lang="en-US" altLang="en-US" sz="1200" b="0" i="0" u="none" strike="noStrike" cap="none" normalizeH="0" baseline="0" smtClean="0">
                  <a:ln>
                    <a:noFill/>
                  </a:ln>
                  <a:solidFill>
                    <a:schemeClr val="tx1"/>
                  </a:solidFill>
                  <a:effectLst/>
                  <a:latin typeface="+mn-lt"/>
                </a:endParaRPr>
              </a:p>
            </p:txBody>
          </p:sp>
          <p:sp>
            <p:nvSpPr>
              <p:cNvPr id="212" name="Rectangle 545"/>
              <p:cNvSpPr>
                <a:spLocks noChangeArrowheads="1"/>
              </p:cNvSpPr>
              <p:nvPr/>
            </p:nvSpPr>
            <p:spPr bwMode="auto">
              <a:xfrm>
                <a:off x="5120552" y="4112603"/>
                <a:ext cx="1254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62626"/>
                    </a:solidFill>
                    <a:effectLst/>
                    <a:latin typeface="+mn-lt"/>
                  </a:rPr>
                  <a:t>-1</a:t>
                </a:r>
                <a:endParaRPr kumimoji="0" lang="en-US" altLang="en-US" sz="1200" b="0" i="0" u="none" strike="noStrike" cap="none" normalizeH="0" baseline="0" dirty="0" smtClean="0">
                  <a:ln>
                    <a:noFill/>
                  </a:ln>
                  <a:solidFill>
                    <a:schemeClr val="tx1"/>
                  </a:solidFill>
                  <a:effectLst/>
                  <a:latin typeface="+mn-lt"/>
                </a:endParaRPr>
              </a:p>
            </p:txBody>
          </p:sp>
          <p:sp>
            <p:nvSpPr>
              <p:cNvPr id="213" name="Rectangle 546"/>
              <p:cNvSpPr>
                <a:spLocks noChangeArrowheads="1"/>
              </p:cNvSpPr>
              <p:nvPr/>
            </p:nvSpPr>
            <p:spPr bwMode="auto">
              <a:xfrm>
                <a:off x="5165002" y="3669691"/>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0</a:t>
                </a:r>
                <a:endParaRPr kumimoji="0" lang="en-US" altLang="en-US" sz="1200" b="0" i="0" u="none" strike="noStrike" cap="none" normalizeH="0" baseline="0" smtClean="0">
                  <a:ln>
                    <a:noFill/>
                  </a:ln>
                  <a:solidFill>
                    <a:schemeClr val="tx1"/>
                  </a:solidFill>
                  <a:effectLst/>
                  <a:latin typeface="+mn-lt"/>
                </a:endParaRPr>
              </a:p>
            </p:txBody>
          </p:sp>
          <p:sp>
            <p:nvSpPr>
              <p:cNvPr id="214" name="Rectangle 547"/>
              <p:cNvSpPr>
                <a:spLocks noChangeArrowheads="1"/>
              </p:cNvSpPr>
              <p:nvPr/>
            </p:nvSpPr>
            <p:spPr bwMode="auto">
              <a:xfrm>
                <a:off x="5165002" y="3226778"/>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1</a:t>
                </a:r>
                <a:endParaRPr kumimoji="0" lang="en-US" altLang="en-US" sz="1200" b="0" i="0" u="none" strike="noStrike" cap="none" normalizeH="0" baseline="0" smtClean="0">
                  <a:ln>
                    <a:noFill/>
                  </a:ln>
                  <a:solidFill>
                    <a:schemeClr val="tx1"/>
                  </a:solidFill>
                  <a:effectLst/>
                  <a:latin typeface="+mn-lt"/>
                </a:endParaRPr>
              </a:p>
            </p:txBody>
          </p:sp>
          <p:sp>
            <p:nvSpPr>
              <p:cNvPr id="215" name="Rectangle 548"/>
              <p:cNvSpPr>
                <a:spLocks noChangeArrowheads="1"/>
              </p:cNvSpPr>
              <p:nvPr/>
            </p:nvSpPr>
            <p:spPr bwMode="auto">
              <a:xfrm>
                <a:off x="5165002" y="2777516"/>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2</a:t>
                </a:r>
                <a:endParaRPr kumimoji="0" lang="en-US" altLang="en-US" sz="1200" b="0" i="0" u="none" strike="noStrike" cap="none" normalizeH="0" baseline="0" smtClean="0">
                  <a:ln>
                    <a:noFill/>
                  </a:ln>
                  <a:solidFill>
                    <a:schemeClr val="tx1"/>
                  </a:solidFill>
                  <a:effectLst/>
                  <a:latin typeface="+mn-lt"/>
                </a:endParaRPr>
              </a:p>
            </p:txBody>
          </p:sp>
          <p:sp>
            <p:nvSpPr>
              <p:cNvPr id="216" name="Rectangle 549"/>
              <p:cNvSpPr>
                <a:spLocks noChangeArrowheads="1"/>
              </p:cNvSpPr>
              <p:nvPr/>
            </p:nvSpPr>
            <p:spPr bwMode="auto">
              <a:xfrm>
                <a:off x="5165002" y="2336191"/>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3</a:t>
                </a:r>
                <a:endParaRPr kumimoji="0" lang="en-US" altLang="en-US" sz="1200" b="0" i="0" u="none" strike="noStrike" cap="none" normalizeH="0" baseline="0" smtClean="0">
                  <a:ln>
                    <a:noFill/>
                  </a:ln>
                  <a:solidFill>
                    <a:schemeClr val="tx1"/>
                  </a:solidFill>
                  <a:effectLst/>
                  <a:latin typeface="+mn-lt"/>
                </a:endParaRPr>
              </a:p>
            </p:txBody>
          </p:sp>
          <p:sp>
            <p:nvSpPr>
              <p:cNvPr id="217" name="Rectangle 550"/>
              <p:cNvSpPr>
                <a:spLocks noChangeArrowheads="1"/>
              </p:cNvSpPr>
              <p:nvPr/>
            </p:nvSpPr>
            <p:spPr bwMode="auto">
              <a:xfrm>
                <a:off x="5165002" y="1893278"/>
                <a:ext cx="777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62626"/>
                    </a:solidFill>
                    <a:effectLst/>
                    <a:latin typeface="+mn-lt"/>
                  </a:rPr>
                  <a:t>4</a:t>
                </a:r>
                <a:endParaRPr kumimoji="0" lang="en-US" altLang="en-US" sz="1200" b="0" i="0" u="none" strike="noStrike" cap="none" normalizeH="0" baseline="0" smtClean="0">
                  <a:ln>
                    <a:noFill/>
                  </a:ln>
                  <a:solidFill>
                    <a:schemeClr val="tx1"/>
                  </a:solidFill>
                  <a:effectLst/>
                  <a:latin typeface="+mn-lt"/>
                </a:endParaRPr>
              </a:p>
            </p:txBody>
          </p:sp>
          <p:sp>
            <p:nvSpPr>
              <p:cNvPr id="218" name="TextBox 217"/>
              <p:cNvSpPr txBox="1"/>
              <p:nvPr/>
            </p:nvSpPr>
            <p:spPr>
              <a:xfrm>
                <a:off x="5293157" y="2023453"/>
                <a:ext cx="1287532" cy="276999"/>
              </a:xfrm>
              <a:prstGeom prst="rect">
                <a:avLst/>
              </a:prstGeom>
              <a:solidFill>
                <a:schemeClr val="bg1">
                  <a:lumMod val="95000"/>
                </a:schemeClr>
              </a:solidFill>
            </p:spPr>
            <p:txBody>
              <a:bodyPr wrap="none" rtlCol="0">
                <a:spAutoFit/>
              </a:bodyPr>
              <a:lstStyle/>
              <a:p>
                <a:pPr algn="ctr"/>
                <a:r>
                  <a:rPr lang="en-GB" sz="1200" b="1" dirty="0" smtClean="0"/>
                  <a:t>Commonalities</a:t>
                </a:r>
                <a:endParaRPr lang="en-GB" sz="1200" b="1" dirty="0"/>
              </a:p>
            </p:txBody>
          </p:sp>
          <p:sp>
            <p:nvSpPr>
              <p:cNvPr id="219" name="TextBox 218"/>
              <p:cNvSpPr txBox="1"/>
              <p:nvPr/>
            </p:nvSpPr>
            <p:spPr>
              <a:xfrm>
                <a:off x="6860940" y="2023453"/>
                <a:ext cx="920445" cy="276999"/>
              </a:xfrm>
              <a:prstGeom prst="rect">
                <a:avLst/>
              </a:prstGeom>
              <a:solidFill>
                <a:schemeClr val="bg1">
                  <a:lumMod val="95000"/>
                </a:schemeClr>
              </a:solidFill>
            </p:spPr>
            <p:txBody>
              <a:bodyPr wrap="none" rtlCol="0">
                <a:spAutoFit/>
              </a:bodyPr>
              <a:lstStyle/>
              <a:p>
                <a:r>
                  <a:rPr lang="en-GB" sz="1200" b="1" dirty="0"/>
                  <a:t>Diagnosis</a:t>
                </a:r>
                <a:endParaRPr lang="en-GB" sz="1200" b="1" dirty="0"/>
              </a:p>
            </p:txBody>
          </p:sp>
          <p:sp>
            <p:nvSpPr>
              <p:cNvPr id="223" name="TextBox 222"/>
              <p:cNvSpPr txBox="1"/>
              <p:nvPr/>
            </p:nvSpPr>
            <p:spPr>
              <a:xfrm rot="16200000">
                <a:off x="4558885" y="3181436"/>
                <a:ext cx="728084" cy="276999"/>
              </a:xfrm>
              <a:prstGeom prst="rect">
                <a:avLst/>
              </a:prstGeom>
              <a:noFill/>
            </p:spPr>
            <p:txBody>
              <a:bodyPr wrap="none" rtlCol="0">
                <a:spAutoFit/>
              </a:bodyPr>
              <a:lstStyle/>
              <a:p>
                <a:r>
                  <a:rPr lang="en-GB" sz="1200" dirty="0" smtClean="0"/>
                  <a:t>Estimate</a:t>
                </a:r>
                <a:endParaRPr lang="en-GB" sz="1200" dirty="0"/>
              </a:p>
            </p:txBody>
          </p:sp>
        </p:grpSp>
      </p:grpSp>
      <p:cxnSp>
        <p:nvCxnSpPr>
          <p:cNvPr id="226" name="Straight Arrow Connector 225"/>
          <p:cNvCxnSpPr/>
          <p:nvPr/>
        </p:nvCxnSpPr>
        <p:spPr>
          <a:xfrm>
            <a:off x="2223710" y="5074250"/>
            <a:ext cx="0" cy="36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8" name="TextBox 227"/>
              <p:cNvSpPr txBox="1"/>
              <p:nvPr/>
            </p:nvSpPr>
            <p:spPr>
              <a:xfrm>
                <a:off x="548479" y="5535314"/>
                <a:ext cx="3595664" cy="369332"/>
              </a:xfrm>
              <a:prstGeom prst="rect">
                <a:avLst/>
              </a:prstGeom>
              <a:noFill/>
            </p:spPr>
            <p:txBody>
              <a:bodyPr wrap="none" rtlCol="0">
                <a:spAutoFit/>
              </a:bodyPr>
              <a:lstStyle/>
              <a:p>
                <a:r>
                  <a:rPr lang="en-GB" dirty="0" smtClean="0"/>
                  <a:t>Get the evidence (free energy)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𝐹</m:t>
                        </m:r>
                      </m:e>
                      <m:sub>
                        <m:r>
                          <a:rPr lang="en-GB" b="0" i="1" dirty="0" smtClean="0">
                            <a:latin typeface="Cambria Math" panose="02040503050406030204" pitchFamily="18" charset="0"/>
                          </a:rPr>
                          <m:t>1</m:t>
                        </m:r>
                      </m:sub>
                    </m:sSub>
                  </m:oMath>
                </a14:m>
                <a:endParaRPr lang="en-GB" dirty="0"/>
              </a:p>
            </p:txBody>
          </p:sp>
        </mc:Choice>
        <mc:Fallback>
          <p:sp>
            <p:nvSpPr>
              <p:cNvPr id="228" name="TextBox 227"/>
              <p:cNvSpPr txBox="1">
                <a:spLocks noRot="1" noChangeAspect="1" noMove="1" noResize="1" noEditPoints="1" noAdjustHandles="1" noChangeArrowheads="1" noChangeShapeType="1" noTextEdit="1"/>
              </p:cNvSpPr>
              <p:nvPr/>
            </p:nvSpPr>
            <p:spPr>
              <a:xfrm>
                <a:off x="548479" y="5535314"/>
                <a:ext cx="3595664" cy="369332"/>
              </a:xfrm>
              <a:prstGeom prst="rect">
                <a:avLst/>
              </a:prstGeom>
              <a:blipFill rotWithShape="0">
                <a:blip r:embed="rId6"/>
                <a:stretch>
                  <a:fillRect l="-1525" t="-8197" b="-24590"/>
                </a:stretch>
              </a:blipFill>
            </p:spPr>
            <p:txBody>
              <a:bodyPr/>
              <a:lstStyle/>
              <a:p>
                <a:r>
                  <a:rPr lang="en-GB">
                    <a:noFill/>
                  </a:rPr>
                  <a:t> </a:t>
                </a:r>
              </a:p>
            </p:txBody>
          </p:sp>
        </mc:Fallback>
      </mc:AlternateContent>
      <p:cxnSp>
        <p:nvCxnSpPr>
          <p:cNvPr id="230" name="Straight Arrow Connector 229"/>
          <p:cNvCxnSpPr/>
          <p:nvPr/>
        </p:nvCxnSpPr>
        <p:spPr>
          <a:xfrm>
            <a:off x="6677811" y="5086067"/>
            <a:ext cx="0" cy="360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1" name="TextBox 230"/>
              <p:cNvSpPr txBox="1"/>
              <p:nvPr/>
            </p:nvSpPr>
            <p:spPr>
              <a:xfrm>
                <a:off x="4907329" y="5529049"/>
                <a:ext cx="3595664" cy="369332"/>
              </a:xfrm>
              <a:prstGeom prst="rect">
                <a:avLst/>
              </a:prstGeom>
              <a:noFill/>
            </p:spPr>
            <p:txBody>
              <a:bodyPr wrap="none" rtlCol="0">
                <a:spAutoFit/>
              </a:bodyPr>
              <a:lstStyle/>
              <a:p>
                <a:r>
                  <a:rPr lang="en-GB" dirty="0" smtClean="0"/>
                  <a:t>Get the evidence (free energy) </a:t>
                </a:r>
                <a14:m>
                  <m:oMath xmlns:m="http://schemas.openxmlformats.org/officeDocument/2006/math">
                    <m:sSub>
                      <m:sSubPr>
                        <m:ctrlPr>
                          <a:rPr lang="en-GB" b="0" i="1" dirty="0" smtClean="0">
                            <a:latin typeface="Cambria Math" panose="02040503050406030204" pitchFamily="18" charset="0"/>
                          </a:rPr>
                        </m:ctrlPr>
                      </m:sSubPr>
                      <m:e>
                        <m:r>
                          <a:rPr lang="en-GB" i="1" dirty="0" smtClean="0">
                            <a:latin typeface="Cambria Math" panose="02040503050406030204" pitchFamily="18" charset="0"/>
                          </a:rPr>
                          <m:t>𝐹</m:t>
                        </m:r>
                      </m:e>
                      <m:sub>
                        <m:r>
                          <a:rPr lang="en-GB" b="0" i="1" dirty="0" smtClean="0">
                            <a:latin typeface="Cambria Math" panose="02040503050406030204" pitchFamily="18" charset="0"/>
                          </a:rPr>
                          <m:t>2</m:t>
                        </m:r>
                      </m:sub>
                    </m:sSub>
                  </m:oMath>
                </a14:m>
                <a:endParaRPr lang="en-GB" dirty="0"/>
              </a:p>
            </p:txBody>
          </p:sp>
        </mc:Choice>
        <mc:Fallback>
          <p:sp>
            <p:nvSpPr>
              <p:cNvPr id="231" name="TextBox 230"/>
              <p:cNvSpPr txBox="1">
                <a:spLocks noRot="1" noChangeAspect="1" noMove="1" noResize="1" noEditPoints="1" noAdjustHandles="1" noChangeArrowheads="1" noChangeShapeType="1" noTextEdit="1"/>
              </p:cNvSpPr>
              <p:nvPr/>
            </p:nvSpPr>
            <p:spPr>
              <a:xfrm>
                <a:off x="4907329" y="5529049"/>
                <a:ext cx="3595664" cy="369332"/>
              </a:xfrm>
              <a:prstGeom prst="rect">
                <a:avLst/>
              </a:prstGeom>
              <a:blipFill rotWithShape="0">
                <a:blip r:embed="rId7"/>
                <a:stretch>
                  <a:fillRect l="-1356" t="-9836" b="-24590"/>
                </a:stretch>
              </a:blipFill>
            </p:spPr>
            <p:txBody>
              <a:bodyPr/>
              <a:lstStyle/>
              <a:p>
                <a:r>
                  <a:rPr lang="en-GB">
                    <a:noFill/>
                  </a:rPr>
                  <a:t> </a:t>
                </a:r>
              </a:p>
            </p:txBody>
          </p:sp>
        </mc:Fallback>
      </mc:AlternateContent>
      <p:sp>
        <p:nvSpPr>
          <p:cNvPr id="234" name="TextBox 233"/>
          <p:cNvSpPr txBox="1"/>
          <p:nvPr/>
        </p:nvSpPr>
        <p:spPr>
          <a:xfrm>
            <a:off x="36733" y="50815"/>
            <a:ext cx="6481261" cy="369332"/>
          </a:xfrm>
          <a:prstGeom prst="rect">
            <a:avLst/>
          </a:prstGeom>
          <a:noFill/>
        </p:spPr>
        <p:txBody>
          <a:bodyPr wrap="none" rtlCol="0">
            <a:spAutoFit/>
          </a:bodyPr>
          <a:lstStyle/>
          <a:p>
            <a:r>
              <a:rPr lang="en-GB" b="1" dirty="0" smtClean="0">
                <a:solidFill>
                  <a:schemeClr val="bg1"/>
                </a:solidFill>
              </a:rPr>
              <a:t>Question: Is there an effect of diagnosis on connectivity?</a:t>
            </a:r>
            <a:endParaRPr lang="en-GB" b="1" dirty="0">
              <a:solidFill>
                <a:schemeClr val="bg1"/>
              </a:solidFill>
            </a:endParaRPr>
          </a:p>
        </p:txBody>
      </p:sp>
      <p:sp>
        <p:nvSpPr>
          <p:cNvPr id="236" name="Arc 235"/>
          <p:cNvSpPr/>
          <p:nvPr/>
        </p:nvSpPr>
        <p:spPr>
          <a:xfrm rot="5400000" flipV="1">
            <a:off x="2227024" y="5717704"/>
            <a:ext cx="531020" cy="482947"/>
          </a:xfrm>
          <a:prstGeom prst="arc">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7" name="Arc 236"/>
          <p:cNvSpPr/>
          <p:nvPr/>
        </p:nvSpPr>
        <p:spPr>
          <a:xfrm rot="16200000" flipH="1" flipV="1">
            <a:off x="6188652" y="5773623"/>
            <a:ext cx="531020" cy="482947"/>
          </a:xfrm>
          <a:prstGeom prst="arc">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38" name="TextBox 237"/>
              <p:cNvSpPr txBox="1"/>
              <p:nvPr/>
            </p:nvSpPr>
            <p:spPr>
              <a:xfrm>
                <a:off x="1507553" y="6396097"/>
                <a:ext cx="6016775" cy="369332"/>
              </a:xfrm>
              <a:prstGeom prst="rect">
                <a:avLst/>
              </a:prstGeom>
              <a:noFill/>
            </p:spPr>
            <p:txBody>
              <a:bodyPr wrap="none" rtlCol="0">
                <a:spAutoFit/>
              </a:bodyPr>
              <a:lstStyle/>
              <a:p>
                <a:r>
                  <a:rPr lang="en-GB" smtClean="0"/>
                  <a:t>Compare models using </a:t>
                </a:r>
                <a:r>
                  <a:rPr lang="en-GB" dirty="0" smtClean="0"/>
                  <a:t>Log Bayes Factor: </a:t>
                </a:r>
                <a14:m>
                  <m:oMath xmlns:m="http://schemas.openxmlformats.org/officeDocument/2006/math">
                    <m:r>
                      <a:rPr lang="en-GB" b="0" i="1" smtClean="0">
                        <a:latin typeface="Cambria Math" panose="02040503050406030204" pitchFamily="18" charset="0"/>
                      </a:rPr>
                      <m:t>𝐿𝐵𝐹</m:t>
                    </m:r>
                    <m:r>
                      <a:rPr lang="en-GB" b="0" i="1" smtClean="0">
                        <a:latin typeface="Cambria Math" panose="02040503050406030204" pitchFamily="18" charset="0"/>
                      </a:rPr>
                      <m:t>=</m:t>
                    </m:r>
                    <m:sSub>
                      <m:sSubPr>
                        <m:ctrlPr>
                          <a:rPr lang="en-GB" b="0" i="0" smtClean="0">
                            <a:latin typeface="Cambria Math" panose="02040503050406030204" pitchFamily="18" charset="0"/>
                          </a:rPr>
                        </m:ctrlPr>
                      </m:sSubPr>
                      <m:e>
                        <m:r>
                          <m:rPr>
                            <m:sty m:val="p"/>
                          </m:rPr>
                          <a:rPr lang="en-GB" b="0" i="0" smtClean="0">
                            <a:latin typeface="Cambria Math" panose="02040503050406030204" pitchFamily="18" charset="0"/>
                          </a:rPr>
                          <m:t>F</m:t>
                        </m:r>
                      </m:e>
                      <m:sub>
                        <m:r>
                          <a:rPr lang="en-GB" b="0" i="0" smtClean="0">
                            <a:latin typeface="Cambria Math" panose="02040503050406030204" pitchFamily="18" charset="0"/>
                          </a:rPr>
                          <m:t>1</m:t>
                        </m:r>
                      </m:sub>
                    </m:sSub>
                    <m:r>
                      <a:rPr lang="en-GB" b="0" i="0" smtClean="0">
                        <a:latin typeface="Cambria Math" panose="02040503050406030204" pitchFamily="18" charset="0"/>
                      </a:rPr>
                      <m:t>−</m:t>
                    </m:r>
                    <m:sSub>
                      <m:sSubPr>
                        <m:ctrlPr>
                          <a:rPr lang="en-GB" b="0" i="0" smtClean="0">
                            <a:latin typeface="Cambria Math" panose="02040503050406030204" pitchFamily="18" charset="0"/>
                          </a:rPr>
                        </m:ctrlPr>
                      </m:sSubPr>
                      <m:e>
                        <m:r>
                          <m:rPr>
                            <m:sty m:val="p"/>
                          </m:rPr>
                          <a:rPr lang="en-GB" b="0" i="0" smtClean="0">
                            <a:latin typeface="Cambria Math" panose="02040503050406030204" pitchFamily="18" charset="0"/>
                          </a:rPr>
                          <m:t>F</m:t>
                        </m:r>
                      </m:e>
                      <m:sub>
                        <m:r>
                          <a:rPr lang="en-GB" b="0" i="0" smtClean="0">
                            <a:latin typeface="Cambria Math" panose="02040503050406030204" pitchFamily="18" charset="0"/>
                          </a:rPr>
                          <m:t>2</m:t>
                        </m:r>
                      </m:sub>
                    </m:sSub>
                  </m:oMath>
                </a14:m>
                <a:endParaRPr lang="en-GB" dirty="0"/>
              </a:p>
            </p:txBody>
          </p:sp>
        </mc:Choice>
        <mc:Fallback>
          <p:sp>
            <p:nvSpPr>
              <p:cNvPr id="238" name="TextBox 237"/>
              <p:cNvSpPr txBox="1">
                <a:spLocks noRot="1" noChangeAspect="1" noMove="1" noResize="1" noEditPoints="1" noAdjustHandles="1" noChangeArrowheads="1" noChangeShapeType="1" noTextEdit="1"/>
              </p:cNvSpPr>
              <p:nvPr/>
            </p:nvSpPr>
            <p:spPr>
              <a:xfrm>
                <a:off x="1507553" y="6396097"/>
                <a:ext cx="6016775" cy="369332"/>
              </a:xfrm>
              <a:prstGeom prst="rect">
                <a:avLst/>
              </a:prstGeom>
              <a:blipFill rotWithShape="0">
                <a:blip r:embed="rId8"/>
                <a:stretch>
                  <a:fillRect l="-811"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132676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P spid="231" grpId="0"/>
      <p:bldP spid="236" grpId="0" animBg="1"/>
      <p:bldP spid="237" grpId="0" animBg="1"/>
      <p:bldP spid="2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Hypothesis testing using PEB</a:t>
            </a:r>
            <a:endParaRPr lang="en-GB" dirty="0"/>
          </a:p>
        </p:txBody>
      </p:sp>
      <p:sp>
        <p:nvSpPr>
          <p:cNvPr id="3" name="Content Placeholder 2"/>
          <p:cNvSpPr>
            <a:spLocks noGrp="1"/>
          </p:cNvSpPr>
          <p:nvPr>
            <p:ph idx="1"/>
          </p:nvPr>
        </p:nvSpPr>
        <p:spPr>
          <a:xfrm>
            <a:off x="316880" y="1772816"/>
            <a:ext cx="8489950" cy="3960986"/>
          </a:xfrm>
        </p:spPr>
        <p:txBody>
          <a:bodyPr/>
          <a:lstStyle/>
          <a:p>
            <a:pPr marL="0" indent="0">
              <a:buNone/>
            </a:pPr>
            <a:r>
              <a:rPr lang="en-GB" sz="2000" dirty="0" smtClean="0"/>
              <a:t>‘Bayesian model reduction’ enables alternative models to be assessed in milliseconds.</a:t>
            </a:r>
          </a:p>
          <a:p>
            <a:pPr marL="0" indent="0">
              <a:buNone/>
            </a:pPr>
            <a:endParaRPr lang="en-GB" sz="2400" dirty="0" smtClean="0"/>
          </a:p>
          <a:p>
            <a:pPr marL="0" indent="0">
              <a:buNone/>
            </a:pPr>
            <a:r>
              <a:rPr lang="en-GB" sz="2000" dirty="0" smtClean="0"/>
              <a:t>Applications:</a:t>
            </a:r>
            <a:br>
              <a:rPr lang="en-GB" sz="2000" dirty="0" smtClean="0"/>
            </a:br>
            <a:endParaRPr lang="en-GB" sz="2000" dirty="0" smtClean="0"/>
          </a:p>
          <a:p>
            <a:r>
              <a:rPr lang="en-GB" sz="2000" dirty="0" smtClean="0"/>
              <a:t>Compare GLMs with / without particular connections </a:t>
            </a:r>
            <a:r>
              <a:rPr lang="en-GB" sz="1600" dirty="0" smtClean="0"/>
              <a:t>(</a:t>
            </a:r>
            <a:r>
              <a:rPr lang="en-GB" sz="1600" dirty="0" err="1" smtClean="0"/>
              <a:t>spm_dcm_peb_bmc.m</a:t>
            </a:r>
            <a:r>
              <a:rPr lang="en-GB" sz="1600" dirty="0" smtClean="0"/>
              <a:t>)</a:t>
            </a:r>
            <a:br>
              <a:rPr lang="en-GB" sz="1600" dirty="0" smtClean="0"/>
            </a:br>
            <a:endParaRPr lang="en-GB" sz="2000" dirty="0" smtClean="0"/>
          </a:p>
          <a:p>
            <a:r>
              <a:rPr lang="en-GB" sz="2000" dirty="0"/>
              <a:t>Compare </a:t>
            </a:r>
            <a:r>
              <a:rPr lang="en-GB" sz="2000" dirty="0" smtClean="0"/>
              <a:t>GLMs with </a:t>
            </a:r>
            <a:r>
              <a:rPr lang="en-GB" sz="2000" dirty="0"/>
              <a:t>/ without </a:t>
            </a:r>
            <a:r>
              <a:rPr lang="en-GB" sz="2000" dirty="0" smtClean="0"/>
              <a:t>particular covariates </a:t>
            </a:r>
            <a:r>
              <a:rPr lang="en-GB" sz="1600" dirty="0"/>
              <a:t>(</a:t>
            </a:r>
            <a:r>
              <a:rPr lang="en-GB" sz="1600" dirty="0" err="1"/>
              <a:t>spm_dcm_bmc_peb.m</a:t>
            </a:r>
            <a:r>
              <a:rPr lang="en-GB" sz="1600" dirty="0" smtClean="0"/>
              <a:t>)</a:t>
            </a:r>
            <a:r>
              <a:rPr lang="en-GB" sz="2000" dirty="0" smtClean="0"/>
              <a:t/>
            </a:r>
            <a:br>
              <a:rPr lang="en-GB" sz="2000" dirty="0" smtClean="0"/>
            </a:br>
            <a:endParaRPr lang="en-GB" sz="2000" dirty="0"/>
          </a:p>
          <a:p>
            <a:r>
              <a:rPr lang="en-GB" sz="2000" dirty="0" smtClean="0"/>
              <a:t>Automatically search over reduced models to find the best combination of parameters </a:t>
            </a:r>
            <a:r>
              <a:rPr lang="en-GB" sz="1600" dirty="0" smtClean="0"/>
              <a:t>(</a:t>
            </a:r>
            <a:r>
              <a:rPr lang="en-GB" sz="1600" dirty="0" err="1" smtClean="0"/>
              <a:t>spm_dcm_peb_bmc.m</a:t>
            </a:r>
            <a:r>
              <a:rPr lang="en-GB" sz="1800" dirty="0" smtClean="0"/>
              <a:t>)</a:t>
            </a:r>
            <a:endParaRPr lang="en-GB" sz="1800" dirty="0"/>
          </a:p>
        </p:txBody>
      </p:sp>
    </p:spTree>
    <p:extLst>
      <p:ext uri="{BB962C8B-B14F-4D97-AF65-F5344CB8AC3E}">
        <p14:creationId xmlns:p14="http://schemas.microsoft.com/office/powerpoint/2010/main" val="24869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68847" y="1124744"/>
            <a:ext cx="3018606" cy="3173359"/>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01030" y="-8885"/>
            <a:ext cx="8489950" cy="1296988"/>
          </a:xfrm>
        </p:spPr>
        <p:txBody>
          <a:bodyPr/>
          <a:lstStyle/>
          <a:p>
            <a:r>
              <a:rPr lang="en-GB" dirty="0" smtClean="0">
                <a:solidFill>
                  <a:schemeClr val="bg1"/>
                </a:solidFill>
              </a:rPr>
              <a:t>Summary</a:t>
            </a:r>
            <a:endParaRPr lang="en-GB" dirty="0">
              <a:solidFill>
                <a:schemeClr val="bg1"/>
              </a:solidFill>
            </a:endParaRPr>
          </a:p>
        </p:txBody>
      </p:sp>
      <mc:AlternateContent xmlns:mc="http://schemas.openxmlformats.org/markup-compatibility/2006">
        <mc:Choice xmlns:a14="http://schemas.microsoft.com/office/drawing/2010/main" Requires="a14">
          <p:sp>
            <p:nvSpPr>
              <p:cNvPr id="5" name="TextBox 4"/>
              <p:cNvSpPr txBox="1"/>
              <p:nvPr/>
            </p:nvSpPr>
            <p:spPr>
              <a:xfrm>
                <a:off x="669379" y="3414427"/>
                <a:ext cx="3900313" cy="879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𝑧</m:t>
                          </m:r>
                        </m:e>
                      </m:acc>
                      <m:r>
                        <a:rPr lang="en-GB" b="0" i="1" smtClean="0">
                          <a:latin typeface="Cambria Math"/>
                        </a:rPr>
                        <m:t>=(</m:t>
                      </m:r>
                      <m:r>
                        <a:rPr lang="en-GB" b="0" i="1" smtClean="0">
                          <a:latin typeface="Cambria Math"/>
                        </a:rPr>
                        <m:t>𝐴</m:t>
                      </m:r>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𝑗</m:t>
                          </m:r>
                          <m:r>
                            <a:rPr lang="en-GB" b="0" i="1" smtClean="0">
                              <a:latin typeface="Cambria Math"/>
                            </a:rPr>
                            <m:t>=1</m:t>
                          </m:r>
                        </m:sub>
                        <m:sup>
                          <m:r>
                            <a:rPr lang="en-GB" b="0" i="1" smtClean="0">
                              <a:latin typeface="Cambria Math"/>
                            </a:rPr>
                            <m:t>𝑚</m:t>
                          </m:r>
                        </m:sup>
                        <m:e>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𝑗</m:t>
                              </m:r>
                            </m:sub>
                          </m:sSub>
                        </m:e>
                      </m:nary>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𝑗</m:t>
                          </m:r>
                        </m:sup>
                      </m:sSup>
                      <m:r>
                        <a:rPr lang="en-GB" b="0" i="1" smtClean="0">
                          <a:latin typeface="Cambria Math"/>
                        </a:rPr>
                        <m:t>)</m:t>
                      </m:r>
                      <m:r>
                        <a:rPr lang="en-GB" b="0" i="1" smtClean="0">
                          <a:latin typeface="Cambria Math"/>
                        </a:rPr>
                        <m:t>𝑧</m:t>
                      </m:r>
                      <m:r>
                        <a:rPr lang="en-GB" b="0" i="1" smtClean="0">
                          <a:latin typeface="Cambria Math"/>
                        </a:rPr>
                        <m:t>+</m:t>
                      </m:r>
                      <m:r>
                        <a:rPr lang="en-GB" b="0" i="1" smtClean="0">
                          <a:latin typeface="Cambria Math"/>
                        </a:rPr>
                        <m:t>𝐶𝑢</m:t>
                      </m:r>
                    </m:oMath>
                  </m:oMathPara>
                </a14:m>
                <a:endParaRPr lang="en-GB" dirty="0"/>
              </a:p>
            </p:txBody>
          </p:sp>
        </mc:Choice>
        <mc:Fallback>
          <p:sp>
            <p:nvSpPr>
              <p:cNvPr id="5" name="TextBox 4"/>
              <p:cNvSpPr txBox="1">
                <a:spLocks noRot="1" noChangeAspect="1" noMove="1" noResize="1" noEditPoints="1" noAdjustHandles="1" noChangeArrowheads="1" noChangeShapeType="1" noTextEdit="1"/>
              </p:cNvSpPr>
              <p:nvPr/>
            </p:nvSpPr>
            <p:spPr>
              <a:xfrm>
                <a:off x="669379" y="3414427"/>
                <a:ext cx="3900313" cy="879856"/>
              </a:xfrm>
              <a:prstGeom prst="rect">
                <a:avLst/>
              </a:prstGeom>
              <a:blipFill rotWithShape="0">
                <a:blip r:embed="rId2"/>
                <a:stretch>
                  <a:fillRect/>
                </a:stretch>
              </a:blipFill>
            </p:spPr>
            <p:txBody>
              <a:bodyPr/>
              <a:lstStyle/>
              <a:p>
                <a:r>
                  <a:rPr lang="en-GB">
                    <a:noFill/>
                  </a:rPr>
                  <a:t> </a:t>
                </a:r>
              </a:p>
            </p:txBody>
          </p:sp>
        </mc:Fallback>
      </mc:AlternateContent>
      <p:sp>
        <p:nvSpPr>
          <p:cNvPr id="4" name="TextBox 3"/>
          <p:cNvSpPr txBox="1"/>
          <p:nvPr/>
        </p:nvSpPr>
        <p:spPr>
          <a:xfrm>
            <a:off x="1040272" y="1124744"/>
            <a:ext cx="3170039" cy="646331"/>
          </a:xfrm>
          <a:prstGeom prst="rect">
            <a:avLst/>
          </a:prstGeom>
          <a:noFill/>
        </p:spPr>
        <p:txBody>
          <a:bodyPr wrap="square" rtlCol="0">
            <a:spAutoFit/>
          </a:bodyPr>
          <a:lstStyle/>
          <a:p>
            <a:r>
              <a:rPr lang="en-GB" dirty="0" smtClean="0"/>
              <a:t>1. </a:t>
            </a:r>
            <a:r>
              <a:rPr lang="en-GB" b="1" dirty="0" smtClean="0"/>
              <a:t>Specify</a:t>
            </a:r>
            <a:r>
              <a:rPr lang="en-GB" dirty="0" smtClean="0"/>
              <a:t> a DCM to model effective connectivity</a:t>
            </a:r>
            <a:endParaRPr lang="en-GB" dirty="0"/>
          </a:p>
        </p:txBody>
      </p:sp>
      <p:pic>
        <p:nvPicPr>
          <p:cNvPr id="6" name="Picture 2" descr="D:\Documents\teaching\spm course\effective_con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212" y="1964457"/>
            <a:ext cx="1216222" cy="1237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034517" y="4465926"/>
            <a:ext cx="3170039" cy="2323130"/>
            <a:chOff x="1034517" y="4465926"/>
            <a:chExt cx="3170039" cy="2323130"/>
          </a:xfrm>
        </p:grpSpPr>
        <p:sp>
          <p:nvSpPr>
            <p:cNvPr id="13" name="Rectangle 12"/>
            <p:cNvSpPr/>
            <p:nvPr/>
          </p:nvSpPr>
          <p:spPr>
            <a:xfrm>
              <a:off x="1063836" y="4465926"/>
              <a:ext cx="3024336" cy="232313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 name="TextBox 6"/>
                <p:cNvSpPr txBox="1"/>
                <p:nvPr/>
              </p:nvSpPr>
              <p:spPr>
                <a:xfrm>
                  <a:off x="1034517" y="4469254"/>
                  <a:ext cx="3170039" cy="2319802"/>
                </a:xfrm>
                <a:prstGeom prst="rect">
                  <a:avLst/>
                </a:prstGeom>
                <a:noFill/>
              </p:spPr>
              <p:txBody>
                <a:bodyPr wrap="square" rtlCol="0">
                  <a:spAutoFit/>
                </a:bodyPr>
                <a:lstStyle/>
                <a:p>
                  <a:r>
                    <a:rPr lang="en-GB" dirty="0" smtClean="0"/>
                    <a:t>2. </a:t>
                  </a:r>
                  <a:r>
                    <a:rPr lang="en-GB" b="1" dirty="0"/>
                    <a:t>E</a:t>
                  </a:r>
                  <a:r>
                    <a:rPr lang="en-GB" b="1" dirty="0" smtClean="0"/>
                    <a:t>stimate</a:t>
                  </a:r>
                  <a:r>
                    <a:rPr lang="en-GB" dirty="0" smtClean="0"/>
                    <a:t> the DCM for each subject to get:</a:t>
                  </a:r>
                </a:p>
                <a:p>
                  <a:endParaRPr lang="en-GB" dirty="0"/>
                </a:p>
                <a:p>
                  <a:pPr marL="285750" indent="-285750">
                    <a:buFont typeface="Arial" panose="020B0604020202020204" pitchFamily="34" charset="0"/>
                    <a:buChar char="•"/>
                  </a:pPr>
                  <a:r>
                    <a:rPr lang="en-GB" dirty="0" smtClean="0"/>
                    <a:t>Connectivity parameters</a:t>
                  </a:r>
                  <a:br>
                    <a:rPr lang="en-GB" dirty="0" smtClean="0"/>
                  </a:br>
                  <a:r>
                    <a:rPr lang="en-GB" dirty="0" smtClean="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𝐶</m:t>
                      </m:r>
                      <m:r>
                        <a:rPr lang="en-GB" b="0" i="1" smtClean="0">
                          <a:latin typeface="Cambria Math" panose="02040503050406030204" pitchFamily="18" charset="0"/>
                        </a:rPr>
                        <m:t>)</m:t>
                      </m:r>
                    </m:oMath>
                  </a14:m>
                  <a:r>
                    <a:rPr lang="en-GB" dirty="0" smtClean="0"/>
                    <a:t> </a:t>
                  </a:r>
                </a:p>
                <a:p>
                  <a:endParaRPr lang="en-GB" dirty="0"/>
                </a:p>
                <a:p>
                  <a:pPr marL="285750" indent="-285750">
                    <a:buFont typeface="Arial" panose="020B0604020202020204" pitchFamily="34" charset="0"/>
                    <a:buChar char="•"/>
                  </a:pPr>
                  <a:r>
                    <a:rPr lang="en-GB" dirty="0" smtClean="0"/>
                    <a:t>Evidence (free energy)</a:t>
                  </a:r>
                  <a:br>
                    <a:rPr lang="en-GB" dirty="0" smtClean="0"/>
                  </a:b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ea typeface="Cambria Math" panose="02040503050406030204" pitchFamily="18" charset="0"/>
                        </a:rPr>
                        <m:t>≈</m:t>
                      </m:r>
                      <m:func>
                        <m:funcPr>
                          <m:ctrlPr>
                            <a:rPr lang="en-GB" b="0" i="1" smtClean="0">
                              <a:latin typeface="Cambria Math" panose="02040503050406030204" pitchFamily="18" charset="0"/>
                              <a:ea typeface="Cambria Math" panose="02040503050406030204" pitchFamily="18" charset="0"/>
                            </a:rPr>
                          </m:ctrlPr>
                        </m:funcPr>
                        <m:fName>
                          <m:r>
                            <m:rPr>
                              <m:sty m:val="p"/>
                            </m:rPr>
                            <a:rPr lang="en-GB" b="0" i="0" smtClean="0">
                              <a:latin typeface="Cambria Math" panose="02040503050406030204" pitchFamily="18" charset="0"/>
                              <a:ea typeface="Cambria Math" panose="02040503050406030204" pitchFamily="18" charset="0"/>
                            </a:rPr>
                            <m:t>ln</m:t>
                          </m:r>
                        </m:fName>
                        <m:e>
                          <m:r>
                            <a:rPr lang="en-GB" b="0" i="1" smtClean="0">
                              <a:latin typeface="Cambria Math" panose="02040503050406030204" pitchFamily="18" charset="0"/>
                              <a:ea typeface="Cambria Math" panose="02040503050406030204" pitchFamily="18" charset="0"/>
                            </a:rPr>
                            <m:t>𝑝</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𝑦</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e>
                      </m:func>
                    </m:oMath>
                  </a14:m>
                  <a:endParaRPr lang="en-GB" dirty="0"/>
                </a:p>
              </p:txBody>
            </p:sp>
          </mc:Choice>
          <mc:Fallback>
            <p:sp>
              <p:nvSpPr>
                <p:cNvPr id="7" name="TextBox 6"/>
                <p:cNvSpPr txBox="1">
                  <a:spLocks noRot="1" noChangeAspect="1" noMove="1" noResize="1" noEditPoints="1" noAdjustHandles="1" noChangeArrowheads="1" noChangeShapeType="1" noTextEdit="1"/>
                </p:cNvSpPr>
                <p:nvPr/>
              </p:nvSpPr>
              <p:spPr>
                <a:xfrm>
                  <a:off x="1034517" y="4469254"/>
                  <a:ext cx="3170039" cy="2319802"/>
                </a:xfrm>
                <a:prstGeom prst="rect">
                  <a:avLst/>
                </a:prstGeom>
                <a:blipFill rotWithShape="0">
                  <a:blip r:embed="rId4"/>
                  <a:stretch>
                    <a:fillRect l="-1731" t="-1312" b="-1575"/>
                  </a:stretch>
                </a:blipFill>
              </p:spPr>
              <p:txBody>
                <a:bodyPr/>
                <a:lstStyle/>
                <a:p>
                  <a:r>
                    <a:rPr lang="en-GB">
                      <a:noFill/>
                    </a:rPr>
                    <a:t> </a:t>
                  </a:r>
                </a:p>
              </p:txBody>
            </p:sp>
          </mc:Fallback>
        </mc:AlternateContent>
      </p:grpSp>
      <p:sp>
        <p:nvSpPr>
          <p:cNvPr id="21" name="TextBox 20"/>
          <p:cNvSpPr txBox="1"/>
          <p:nvPr/>
        </p:nvSpPr>
        <p:spPr>
          <a:xfrm>
            <a:off x="1063836" y="623286"/>
            <a:ext cx="3023617" cy="369332"/>
          </a:xfrm>
          <a:prstGeom prst="rect">
            <a:avLst/>
          </a:prstGeom>
          <a:solidFill>
            <a:schemeClr val="accent2">
              <a:lumMod val="20000"/>
              <a:lumOff val="80000"/>
            </a:schemeClr>
          </a:solidFill>
        </p:spPr>
        <p:txBody>
          <a:bodyPr wrap="square" rtlCol="0">
            <a:spAutoFit/>
          </a:bodyPr>
          <a:lstStyle/>
          <a:p>
            <a:pPr algn="ctr"/>
            <a:r>
              <a:rPr lang="en-GB" b="1" dirty="0" smtClean="0"/>
              <a:t>First level analysis</a:t>
            </a:r>
            <a:endParaRPr lang="en-GB" b="1" dirty="0"/>
          </a:p>
        </p:txBody>
      </p:sp>
      <p:sp>
        <p:nvSpPr>
          <p:cNvPr id="14" name="Rectangle 13"/>
          <p:cNvSpPr/>
          <p:nvPr/>
        </p:nvSpPr>
        <p:spPr>
          <a:xfrm>
            <a:off x="4520744" y="1124744"/>
            <a:ext cx="3021282" cy="1872208"/>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17690" y="1124744"/>
            <a:ext cx="2696418" cy="646331"/>
          </a:xfrm>
          <a:prstGeom prst="rect">
            <a:avLst/>
          </a:prstGeom>
          <a:noFill/>
        </p:spPr>
        <p:txBody>
          <a:bodyPr wrap="square" rtlCol="0">
            <a:spAutoFit/>
          </a:bodyPr>
          <a:lstStyle/>
          <a:p>
            <a:r>
              <a:rPr lang="en-GB" dirty="0" smtClean="0"/>
              <a:t>3. Estimate a group-</a:t>
            </a:r>
            <a:br>
              <a:rPr lang="en-GB" dirty="0" smtClean="0"/>
            </a:br>
            <a:r>
              <a:rPr lang="en-GB" dirty="0" smtClean="0"/>
              <a:t>level </a:t>
            </a:r>
            <a:r>
              <a:rPr lang="en-GB" b="1" dirty="0" smtClean="0"/>
              <a:t>Bayesian GLM</a:t>
            </a:r>
            <a:endParaRPr lang="en-GB" b="1" dirty="0"/>
          </a:p>
        </p:txBody>
      </p:sp>
      <mc:AlternateContent xmlns:mc="http://schemas.openxmlformats.org/markup-compatibility/2006">
        <mc:Choice xmlns:a14="http://schemas.microsoft.com/office/drawing/2010/main" Requires="a14">
          <p:sp>
            <p:nvSpPr>
              <p:cNvPr id="11" name="TextBox 10"/>
              <p:cNvSpPr txBox="1"/>
              <p:nvPr/>
            </p:nvSpPr>
            <p:spPr>
              <a:xfrm>
                <a:off x="4839178" y="2052814"/>
                <a:ext cx="2151550" cy="32060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𝜃</m:t>
                          </m:r>
                        </m:e>
                        <m:sup>
                          <m:r>
                            <a:rPr lang="en-GB" sz="2000" b="0" i="1" smtClean="0">
                              <a:latin typeface="Cambria Math" panose="02040503050406030204" pitchFamily="18" charset="0"/>
                            </a:rPr>
                            <m:t>(1)</m:t>
                          </m:r>
                        </m:sup>
                      </m:sSup>
                      <m:r>
                        <a:rPr lang="en-GB" sz="2000" b="0" i="1" smtClean="0">
                          <a:latin typeface="Cambria Math" panose="02040503050406030204" pitchFamily="18" charset="0"/>
                        </a:rPr>
                        <m:t>=</m:t>
                      </m:r>
                      <m:r>
                        <a:rPr lang="en-GB" sz="2000" b="0" i="1" smtClean="0">
                          <a:latin typeface="Cambria Math" panose="02040503050406030204" pitchFamily="18" charset="0"/>
                        </a:rPr>
                        <m:t>𝑋</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𝜃</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𝜖</m:t>
                          </m:r>
                        </m:e>
                        <m:sup>
                          <m:r>
                            <a:rPr lang="en-GB" sz="2000" b="0" i="1" smtClean="0">
                              <a:latin typeface="Cambria Math" panose="02040503050406030204" pitchFamily="18" charset="0"/>
                            </a:rPr>
                            <m:t>(2)</m:t>
                          </m:r>
                        </m:sup>
                      </m:sSup>
                    </m:oMath>
                  </m:oMathPara>
                </a14:m>
                <a:endParaRPr lang="en-GB" sz="2000" dirty="0"/>
              </a:p>
            </p:txBody>
          </p:sp>
        </mc:Choice>
        <mc:Fallback>
          <p:sp>
            <p:nvSpPr>
              <p:cNvPr id="11" name="TextBox 10"/>
              <p:cNvSpPr txBox="1">
                <a:spLocks noRot="1" noChangeAspect="1" noMove="1" noResize="1" noEditPoints="1" noAdjustHandles="1" noChangeArrowheads="1" noChangeShapeType="1" noTextEdit="1"/>
              </p:cNvSpPr>
              <p:nvPr/>
            </p:nvSpPr>
            <p:spPr>
              <a:xfrm>
                <a:off x="4839178" y="2052814"/>
                <a:ext cx="2151550" cy="320601"/>
              </a:xfrm>
              <a:prstGeom prst="rect">
                <a:avLst/>
              </a:prstGeom>
              <a:blipFill rotWithShape="0">
                <a:blip r:embed="rId5"/>
                <a:stretch>
                  <a:fillRect l="-2266" t="-3846" r="-1983" b="-11538"/>
                </a:stretch>
              </a:blipFill>
            </p:spPr>
            <p:txBody>
              <a:bodyPr/>
              <a:lstStyle/>
              <a:p>
                <a:r>
                  <a:rPr lang="en-GB">
                    <a:noFill/>
                  </a:rPr>
                  <a:t> </a:t>
                </a:r>
              </a:p>
            </p:txBody>
          </p:sp>
        </mc:Fallback>
      </mc:AlternateContent>
      <p:sp>
        <p:nvSpPr>
          <p:cNvPr id="15" name="Rectangle 14"/>
          <p:cNvSpPr/>
          <p:nvPr/>
        </p:nvSpPr>
        <p:spPr>
          <a:xfrm>
            <a:off x="4523798" y="3095999"/>
            <a:ext cx="3018228" cy="1488806"/>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20" name="TextBox 19"/>
              <p:cNvSpPr txBox="1"/>
              <p:nvPr/>
            </p:nvSpPr>
            <p:spPr>
              <a:xfrm>
                <a:off x="4520744" y="3095999"/>
                <a:ext cx="3021282" cy="1488806"/>
              </a:xfrm>
              <a:prstGeom prst="rect">
                <a:avLst/>
              </a:prstGeom>
              <a:noFill/>
            </p:spPr>
            <p:txBody>
              <a:bodyPr wrap="square" rtlCol="0">
                <a:spAutoFit/>
              </a:bodyPr>
              <a:lstStyle/>
              <a:p>
                <a:r>
                  <a:rPr lang="en-GB" dirty="0" smtClean="0"/>
                  <a:t>4. </a:t>
                </a:r>
                <a:r>
                  <a:rPr lang="en-GB" b="1" dirty="0" smtClean="0"/>
                  <a:t>Test hypotheses </a:t>
                </a:r>
                <a:r>
                  <a:rPr lang="en-GB" dirty="0" smtClean="0"/>
                  <a:t>by switching on and off combinations of parameters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𝜃</m:t>
                        </m:r>
                      </m:e>
                      <m:sup>
                        <m:r>
                          <a:rPr lang="en-GB" b="0" i="1" smtClean="0">
                            <a:latin typeface="Cambria Math" panose="02040503050406030204" pitchFamily="18" charset="0"/>
                          </a:rPr>
                          <m:t>(2)</m:t>
                        </m:r>
                      </m:sup>
                    </m:sSup>
                  </m:oMath>
                </a14:m>
                <a:r>
                  <a:rPr lang="en-GB" b="1" dirty="0" smtClean="0"/>
                  <a:t> </a:t>
                </a:r>
                <a:r>
                  <a:rPr lang="en-GB" dirty="0" smtClean="0"/>
                  <a:t>to see how that changes the evidence</a:t>
                </a:r>
                <a:endParaRPr lang="en-GB" b="1" dirty="0"/>
              </a:p>
            </p:txBody>
          </p:sp>
        </mc:Choice>
        <mc:Fallback>
          <p:sp>
            <p:nvSpPr>
              <p:cNvPr id="20" name="TextBox 19"/>
              <p:cNvSpPr txBox="1">
                <a:spLocks noRot="1" noChangeAspect="1" noMove="1" noResize="1" noEditPoints="1" noAdjustHandles="1" noChangeArrowheads="1" noChangeShapeType="1" noTextEdit="1"/>
              </p:cNvSpPr>
              <p:nvPr/>
            </p:nvSpPr>
            <p:spPr>
              <a:xfrm>
                <a:off x="4520744" y="3095999"/>
                <a:ext cx="3021282" cy="1488806"/>
              </a:xfrm>
              <a:prstGeom prst="rect">
                <a:avLst/>
              </a:prstGeom>
              <a:blipFill rotWithShape="0">
                <a:blip r:embed="rId6"/>
                <a:stretch>
                  <a:fillRect l="-1818" t="-2459" r="-3232" b="-5738"/>
                </a:stretch>
              </a:blipFill>
            </p:spPr>
            <p:txBody>
              <a:bodyPr/>
              <a:lstStyle/>
              <a:p>
                <a:r>
                  <a:rPr lang="en-GB">
                    <a:noFill/>
                  </a:rPr>
                  <a:t> </a:t>
                </a:r>
              </a:p>
            </p:txBody>
          </p:sp>
        </mc:Fallback>
      </mc:AlternateContent>
      <p:sp>
        <p:nvSpPr>
          <p:cNvPr id="22" name="TextBox 21"/>
          <p:cNvSpPr txBox="1"/>
          <p:nvPr/>
        </p:nvSpPr>
        <p:spPr>
          <a:xfrm>
            <a:off x="4499992" y="620688"/>
            <a:ext cx="3023617" cy="369332"/>
          </a:xfrm>
          <a:prstGeom prst="rect">
            <a:avLst/>
          </a:prstGeom>
          <a:solidFill>
            <a:schemeClr val="accent2">
              <a:lumMod val="20000"/>
              <a:lumOff val="80000"/>
            </a:schemeClr>
          </a:solidFill>
        </p:spPr>
        <p:txBody>
          <a:bodyPr wrap="square" rtlCol="0">
            <a:spAutoFit/>
          </a:bodyPr>
          <a:lstStyle/>
          <a:p>
            <a:pPr algn="ctr"/>
            <a:r>
              <a:rPr lang="en-GB" b="1" dirty="0" smtClean="0"/>
              <a:t>Second level analysis</a:t>
            </a:r>
            <a:endParaRPr lang="en-GB" b="1" dirty="0"/>
          </a:p>
        </p:txBody>
      </p:sp>
      <p:sp>
        <p:nvSpPr>
          <p:cNvPr id="25" name="Rectangle 24"/>
          <p:cNvSpPr/>
          <p:nvPr/>
        </p:nvSpPr>
        <p:spPr>
          <a:xfrm>
            <a:off x="4523798" y="4768425"/>
            <a:ext cx="3018228" cy="1488806"/>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dirty="0" smtClean="0">
                <a:solidFill>
                  <a:schemeClr val="tx1"/>
                </a:solidFill>
              </a:rPr>
              <a:t>5. Optionally, perform </a:t>
            </a:r>
            <a:r>
              <a:rPr lang="en-GB" b="1" dirty="0" smtClean="0">
                <a:solidFill>
                  <a:schemeClr val="tx1"/>
                </a:solidFill>
              </a:rPr>
              <a:t>cross-validation</a:t>
            </a:r>
            <a:r>
              <a:rPr lang="en-GB" dirty="0" smtClean="0">
                <a:solidFill>
                  <a:schemeClr val="tx1"/>
                </a:solidFill>
              </a:rPr>
              <a:t> to see if effect sizes are large enough to be useful.</a:t>
            </a:r>
            <a:endParaRPr lang="en-GB" b="1" dirty="0">
              <a:solidFill>
                <a:schemeClr val="tx1"/>
              </a:solidFill>
            </a:endParaRPr>
          </a:p>
        </p:txBody>
      </p:sp>
    </p:spTree>
    <p:extLst>
      <p:ext uri="{BB962C8B-B14F-4D97-AF65-F5344CB8AC3E}">
        <p14:creationId xmlns:p14="http://schemas.microsoft.com/office/powerpoint/2010/main" val="32992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11" grpId="0"/>
      <p:bldP spid="15" grpId="0" animBg="1"/>
      <p:bldP spid="20" grpId="0"/>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576064"/>
          </a:xfrm>
        </p:spPr>
        <p:txBody>
          <a:bodyPr/>
          <a:lstStyle/>
          <a:p>
            <a:r>
              <a:rPr lang="en-GB" dirty="0" smtClean="0"/>
              <a:t>Further Reading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7292751"/>
              </p:ext>
            </p:extLst>
          </p:nvPr>
        </p:nvGraphicFramePr>
        <p:xfrm>
          <a:off x="330200" y="1557338"/>
          <a:ext cx="8489950" cy="4902200"/>
        </p:xfrm>
        <a:graphic>
          <a:graphicData uri="http://schemas.openxmlformats.org/drawingml/2006/table">
            <a:tbl>
              <a:tblPr bandRow="1">
                <a:tableStyleId>{5C22544A-7EE6-4342-B048-85BDC9FD1C3A}</a:tableStyleId>
              </a:tblPr>
              <a:tblGrid>
                <a:gridCol w="4025776"/>
                <a:gridCol w="446417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original DCM paper</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Friston et al. 2003, </a:t>
                      </a:r>
                      <a:r>
                        <a:rPr lang="en-GB" sz="1600" i="1" dirty="0" err="1" smtClean="0"/>
                        <a:t>NeuroImage</a:t>
                      </a:r>
                      <a:endParaRPr lang="en-GB" sz="1600" i="1" dirty="0" smtClean="0"/>
                    </a:p>
                  </a:txBody>
                  <a:tcPr>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original</a:t>
                      </a:r>
                      <a:r>
                        <a:rPr lang="en-GB" sz="1600" baseline="0" dirty="0" smtClean="0"/>
                        <a:t> PEB paper</a:t>
                      </a:r>
                      <a:endParaRPr lang="en-GB" sz="16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0" dirty="0" smtClean="0"/>
                        <a:t>Friston et al.</a:t>
                      </a:r>
                      <a:r>
                        <a:rPr lang="en-GB" sz="1600" i="0" baseline="0" dirty="0" smtClean="0"/>
                        <a:t> 2016, </a:t>
                      </a:r>
                      <a:r>
                        <a:rPr lang="en-GB" sz="1600" i="1" baseline="0" dirty="0" smtClean="0"/>
                        <a:t>NeuroImage</a:t>
                      </a:r>
                      <a:endParaRPr lang="en-GB" sz="1600" i="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Descriptive</a:t>
                      </a:r>
                      <a:r>
                        <a:rPr lang="en-GB" sz="1600" b="1" baseline="0" dirty="0" smtClean="0"/>
                        <a:t> / tutorial </a:t>
                      </a:r>
                      <a:r>
                        <a:rPr lang="en-GB" sz="1600" b="1" baseline="0" dirty="0" smtClean="0"/>
                        <a:t>DCM papers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Role of General Systems Theory</a:t>
                      </a:r>
                    </a:p>
                  </a:txBody>
                  <a:tcPr/>
                </a:tc>
                <a:tc>
                  <a:txBody>
                    <a:bodyPr/>
                    <a:lstStyle/>
                    <a:p>
                      <a:r>
                        <a:rPr lang="en-GB" sz="1600" dirty="0" smtClean="0"/>
                        <a:t>Stephan</a:t>
                      </a:r>
                      <a:r>
                        <a:rPr lang="en-GB" sz="1600" baseline="0" dirty="0" smtClean="0"/>
                        <a:t> 2004, </a:t>
                      </a:r>
                      <a:r>
                        <a:rPr lang="en-GB" sz="1600" i="1" baseline="0" dirty="0" smtClean="0"/>
                        <a:t>J Anatomy</a:t>
                      </a:r>
                      <a:endParaRPr lang="en-GB" sz="1600" i="1" dirty="0"/>
                    </a:p>
                  </a:txBody>
                  <a:tcPr/>
                </a:tc>
              </a:tr>
              <a:tr h="370840">
                <a:tc>
                  <a:txBody>
                    <a:bodyPr/>
                    <a:lstStyle/>
                    <a:p>
                      <a:r>
                        <a:rPr lang="en-GB" sz="1600" dirty="0" smtClean="0"/>
                        <a:t>DCM: Ten simple rules for the clinician</a:t>
                      </a:r>
                      <a:endParaRPr lang="en-GB" sz="1600" dirty="0"/>
                    </a:p>
                  </a:txBody>
                  <a:tcPr>
                    <a:lnB w="12700" cap="flat" cmpd="sng" algn="ctr">
                      <a:noFill/>
                      <a:prstDash val="solid"/>
                      <a:round/>
                      <a:headEnd type="none" w="med" len="med"/>
                      <a:tailEnd type="none" w="med" len="med"/>
                    </a:lnB>
                  </a:tcPr>
                </a:tc>
                <a:tc>
                  <a:txBody>
                    <a:bodyPr/>
                    <a:lstStyle/>
                    <a:p>
                      <a:r>
                        <a:rPr lang="en-GB" sz="1600" dirty="0" smtClean="0"/>
                        <a:t>Kahan et al. 2013, </a:t>
                      </a:r>
                      <a:r>
                        <a:rPr lang="en-GB" sz="1600" i="1" dirty="0" err="1" smtClean="0"/>
                        <a:t>NeuroImage</a:t>
                      </a:r>
                      <a:endParaRPr lang="en-GB" sz="1600" i="1" dirty="0"/>
                    </a:p>
                  </a:txBody>
                  <a:tcPr>
                    <a:lnB w="12700" cap="flat" cmpd="sng" algn="ctr">
                      <a:noFill/>
                      <a:prstDash val="solid"/>
                      <a:round/>
                      <a:headEnd type="none" w="med" len="med"/>
                      <a:tailEnd type="none" w="med" len="med"/>
                    </a:lnB>
                  </a:tcPr>
                </a:tc>
              </a:tr>
              <a:tr h="370840">
                <a:tc>
                  <a:txBody>
                    <a:bodyPr/>
                    <a:lstStyle/>
                    <a:p>
                      <a:r>
                        <a:rPr lang="en-GB" sz="1600" dirty="0" smtClean="0"/>
                        <a:t>Ten Simple Rules</a:t>
                      </a:r>
                      <a:r>
                        <a:rPr lang="en-GB" sz="1600" baseline="0" dirty="0" smtClean="0"/>
                        <a:t> for DCM</a:t>
                      </a:r>
                      <a:endParaRPr lang="en-GB"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i="0" dirty="0" smtClean="0"/>
                        <a:t>Stephan</a:t>
                      </a:r>
                      <a:r>
                        <a:rPr lang="en-GB" sz="1600" i="0" baseline="0" dirty="0" smtClean="0"/>
                        <a:t> et al. 2010, </a:t>
                      </a:r>
                      <a:r>
                        <a:rPr lang="en-GB" sz="1600" i="1" baseline="0" dirty="0" err="1" smtClean="0"/>
                        <a:t>NeuroImage</a:t>
                      </a:r>
                      <a:endParaRPr lang="en-GB" sz="1600" i="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Extensions to DCM for fMRI</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a:p>
                  </a:txBody>
                  <a:tcPr/>
                </a:tc>
              </a:tr>
              <a:tr h="370840">
                <a:tc>
                  <a:txBody>
                    <a:bodyPr/>
                    <a:lstStyle/>
                    <a:p>
                      <a:r>
                        <a:rPr lang="en-GB" sz="1600" dirty="0" smtClean="0"/>
                        <a:t>Two-state DCM</a:t>
                      </a:r>
                      <a:endParaRPr lang="en-GB" sz="1600" dirty="0"/>
                    </a:p>
                  </a:txBody>
                  <a:tcPr/>
                </a:tc>
                <a:tc>
                  <a:txBody>
                    <a:bodyPr/>
                    <a:lstStyle/>
                    <a:p>
                      <a:r>
                        <a:rPr lang="en-GB" sz="1600" dirty="0" smtClean="0"/>
                        <a:t>Marreiros</a:t>
                      </a:r>
                      <a:r>
                        <a:rPr lang="en-GB" sz="1600" baseline="0" dirty="0" smtClean="0"/>
                        <a:t> et al. 2008, </a:t>
                      </a:r>
                      <a:r>
                        <a:rPr lang="en-GB" sz="1600" i="1" baseline="0" dirty="0" err="1" smtClean="0"/>
                        <a:t>NeuroImage</a:t>
                      </a:r>
                      <a:endParaRPr lang="en-GB" sz="1600" i="1" dirty="0"/>
                    </a:p>
                  </a:txBody>
                  <a:tcPr/>
                </a:tc>
              </a:tr>
              <a:tr h="370840">
                <a:tc>
                  <a:txBody>
                    <a:bodyPr/>
                    <a:lstStyle/>
                    <a:p>
                      <a:r>
                        <a:rPr lang="en-GB" sz="1600" dirty="0" smtClean="0"/>
                        <a:t>Non-linear DCM</a:t>
                      </a:r>
                      <a:endParaRPr lang="en-GB" sz="1600" dirty="0"/>
                    </a:p>
                  </a:txBody>
                  <a:tcPr>
                    <a:lnB w="12700" cmpd="sng">
                      <a:noFill/>
                    </a:lnB>
                  </a:tcPr>
                </a:tc>
                <a:tc>
                  <a:txBody>
                    <a:bodyPr/>
                    <a:lstStyle/>
                    <a:p>
                      <a:r>
                        <a:rPr lang="en-GB" sz="1600" dirty="0" smtClean="0"/>
                        <a:t>Stephan et al. 2008, </a:t>
                      </a:r>
                      <a:r>
                        <a:rPr lang="en-GB" sz="1600" i="1" dirty="0" err="1" smtClean="0"/>
                        <a:t>NeuroImage</a:t>
                      </a:r>
                      <a:endParaRPr lang="en-GB" sz="1600" i="1" dirty="0"/>
                    </a:p>
                  </a:txBody>
                  <a:tcPr>
                    <a:lnB w="12700" cmpd="sng">
                      <a:noFill/>
                    </a:lnB>
                  </a:tcPr>
                </a:tc>
              </a:tr>
              <a:tr h="370840">
                <a:tc>
                  <a:txBody>
                    <a:bodyPr/>
                    <a:lstStyle/>
                    <a:p>
                      <a:r>
                        <a:rPr lang="en-GB" sz="1600" dirty="0" smtClean="0"/>
                        <a:t>Stochastic DCM</a:t>
                      </a:r>
                      <a:endParaRPr lang="en-GB"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smtClean="0"/>
                        <a:t>Li et</a:t>
                      </a:r>
                      <a:r>
                        <a:rPr lang="en-GB" sz="1600" baseline="0" dirty="0" smtClean="0"/>
                        <a:t> al. 2011, </a:t>
                      </a:r>
                      <a:r>
                        <a:rPr lang="en-GB" sz="1600" i="1" baseline="0" dirty="0" err="1" smtClean="0"/>
                        <a:t>NeuroImage</a:t>
                      </a:r>
                      <a:endParaRPr lang="en-GB" sz="1600" i="1" baseline="0" dirty="0" smtClean="0"/>
                    </a:p>
                    <a:p>
                      <a:r>
                        <a:rPr lang="en-GB" sz="1600" baseline="0" dirty="0" smtClean="0"/>
                        <a:t>Friston et al. 2011, </a:t>
                      </a:r>
                      <a:r>
                        <a:rPr lang="en-GB" sz="1600" i="1" baseline="0" dirty="0" err="1" smtClean="0"/>
                        <a:t>NeuroImage</a:t>
                      </a:r>
                      <a:endParaRPr lang="en-GB" sz="1600" i="1" baseline="0" dirty="0" smtClean="0"/>
                    </a:p>
                    <a:p>
                      <a:r>
                        <a:rPr lang="en-GB" sz="1600" baseline="0" dirty="0" err="1" smtClean="0"/>
                        <a:t>Daunizeau</a:t>
                      </a:r>
                      <a:r>
                        <a:rPr lang="en-GB" sz="1600" baseline="0" dirty="0" smtClean="0"/>
                        <a:t> et al. 2012, </a:t>
                      </a:r>
                      <a:r>
                        <a:rPr lang="en-GB" sz="1600" i="1" baseline="0" dirty="0" smtClean="0"/>
                        <a:t>Front </a:t>
                      </a:r>
                      <a:r>
                        <a:rPr lang="en-GB" sz="1600" i="1" baseline="0" dirty="0" err="1" smtClean="0"/>
                        <a:t>Comput</a:t>
                      </a:r>
                      <a:r>
                        <a:rPr lang="en-GB" sz="1600" i="1" baseline="0" dirty="0" smtClean="0"/>
                        <a:t> </a:t>
                      </a:r>
                      <a:r>
                        <a:rPr lang="en-GB" sz="1600" i="1" baseline="0" dirty="0" err="1" smtClean="0"/>
                        <a:t>Neurosci</a:t>
                      </a:r>
                      <a:endParaRPr lang="en-GB" sz="1600" i="1" baseline="0" dirty="0" smtClean="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A DCM for Resting</a:t>
                      </a:r>
                      <a:r>
                        <a:rPr lang="en-GB" sz="1600" baseline="0" dirty="0" smtClean="0"/>
                        <a:t> State fMRI</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Friston et al., 2014, </a:t>
                      </a:r>
                      <a:r>
                        <a:rPr lang="en-GB" sz="1600" i="1" baseline="0" dirty="0" err="1" smtClean="0"/>
                        <a:t>NeuroImage</a:t>
                      </a:r>
                      <a:endParaRPr lang="en-GB" sz="1600" i="1"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r>
                        <a:rPr lang="en-GB" sz="1600" dirty="0" smtClean="0"/>
                        <a:t>Multi-modal canonical</a:t>
                      </a:r>
                      <a:r>
                        <a:rPr lang="en-GB" sz="1600" baseline="0" dirty="0" smtClean="0"/>
                        <a:t> microcircuit</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Friston et al., 2017, </a:t>
                      </a:r>
                      <a:r>
                        <a:rPr lang="en-GB" sz="1600" i="1" baseline="0" dirty="0" smtClean="0"/>
                        <a:t>NeuroImage</a:t>
                      </a:r>
                      <a:endParaRPr lang="en-GB" sz="1600" i="0"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21251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example</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715341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1988840"/>
            <a:ext cx="7996386" cy="3521462"/>
          </a:xfrm>
          <a:prstGeom prst="rect">
            <a:avLst/>
          </a:prstGeom>
        </p:spPr>
      </p:pic>
    </p:spTree>
    <p:extLst>
      <p:ext uri="{BB962C8B-B14F-4D97-AF65-F5344CB8AC3E}">
        <p14:creationId xmlns:p14="http://schemas.microsoft.com/office/powerpoint/2010/main" val="391508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700808"/>
            <a:ext cx="8271842" cy="2905246"/>
          </a:xfrm>
          <a:prstGeom prst="rect">
            <a:avLst/>
          </a:prstGeom>
        </p:spPr>
      </p:pic>
      <p:sp>
        <p:nvSpPr>
          <p:cNvPr id="3" name="TextBox 2"/>
          <p:cNvSpPr txBox="1"/>
          <p:nvPr/>
        </p:nvSpPr>
        <p:spPr>
          <a:xfrm>
            <a:off x="3131840" y="5373216"/>
            <a:ext cx="3384260" cy="646331"/>
          </a:xfrm>
          <a:prstGeom prst="rect">
            <a:avLst/>
          </a:prstGeom>
          <a:noFill/>
        </p:spPr>
        <p:txBody>
          <a:bodyPr wrap="none" rtlCol="0">
            <a:spAutoFit/>
          </a:bodyPr>
          <a:lstStyle/>
          <a:p>
            <a:r>
              <a:rPr lang="en-GB" dirty="0" smtClean="0"/>
              <a:t>Reading &gt; fixation (29 controls)</a:t>
            </a:r>
          </a:p>
          <a:p>
            <a:r>
              <a:rPr lang="en-GB" dirty="0" smtClean="0"/>
              <a:t>Lesion (Patient AH)</a:t>
            </a:r>
            <a:endParaRPr lang="en-GB" dirty="0"/>
          </a:p>
        </p:txBody>
      </p:sp>
      <p:sp>
        <p:nvSpPr>
          <p:cNvPr id="4" name="Rectangle 3"/>
          <p:cNvSpPr/>
          <p:nvPr/>
        </p:nvSpPr>
        <p:spPr>
          <a:xfrm>
            <a:off x="2898696" y="5445224"/>
            <a:ext cx="216024" cy="2160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915816" y="5733256"/>
            <a:ext cx="216024" cy="216024"/>
          </a:xfrm>
          <a:prstGeom prst="rect">
            <a:avLst/>
          </a:prstGeom>
          <a:solidFill>
            <a:srgbClr val="03F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6287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6136" y="836712"/>
            <a:ext cx="2915027" cy="5716246"/>
          </a:xfrm>
          <a:prstGeom prst="rect">
            <a:avLst/>
          </a:prstGeom>
        </p:spPr>
      </p:pic>
      <p:sp>
        <p:nvSpPr>
          <p:cNvPr id="3" name="TextBox 2"/>
          <p:cNvSpPr txBox="1"/>
          <p:nvPr/>
        </p:nvSpPr>
        <p:spPr>
          <a:xfrm>
            <a:off x="251520" y="980728"/>
            <a:ext cx="5256584" cy="3693319"/>
          </a:xfrm>
          <a:prstGeom prst="rect">
            <a:avLst/>
          </a:prstGeom>
          <a:noFill/>
        </p:spPr>
        <p:txBody>
          <a:bodyPr wrap="square" rtlCol="0">
            <a:spAutoFit/>
          </a:bodyPr>
          <a:lstStyle/>
          <a:p>
            <a:r>
              <a:rPr lang="en-GB" dirty="0" smtClean="0"/>
              <a:t>1. Extracted regions of interest. Spheres placed at the peak SPM coordinates from two contrasts:</a:t>
            </a:r>
          </a:p>
          <a:p>
            <a:r>
              <a:rPr lang="en-GB" dirty="0" smtClean="0"/>
              <a:t/>
            </a:r>
            <a:br>
              <a:rPr lang="en-GB" dirty="0" smtClean="0"/>
            </a:br>
            <a:r>
              <a:rPr lang="en-GB" dirty="0" smtClean="0">
                <a:solidFill>
                  <a:schemeClr val="accent2">
                    <a:lumMod val="75000"/>
                  </a:schemeClr>
                </a:solidFill>
              </a:rPr>
              <a:t>A. Reading in patient &gt; controls </a:t>
            </a:r>
          </a:p>
          <a:p>
            <a:r>
              <a:rPr lang="en-GB" dirty="0" smtClean="0">
                <a:solidFill>
                  <a:schemeClr val="accent2">
                    <a:lumMod val="75000"/>
                  </a:schemeClr>
                </a:solidFill>
              </a:rPr>
              <a:t>B. Reading in controls</a:t>
            </a:r>
          </a:p>
          <a:p>
            <a:endParaRPr lang="en-GB" dirty="0"/>
          </a:p>
          <a:p>
            <a:endParaRPr lang="en-GB" dirty="0" smtClean="0"/>
          </a:p>
          <a:p>
            <a:endParaRPr lang="en-GB" dirty="0"/>
          </a:p>
          <a:p>
            <a:r>
              <a:rPr lang="en-GB" dirty="0" smtClean="0"/>
              <a:t>2. Asked which region should receive the driving input</a:t>
            </a:r>
          </a:p>
          <a:p>
            <a:endParaRPr lang="en-GB" dirty="0"/>
          </a:p>
          <a:p>
            <a:endParaRPr lang="en-GB" dirty="0" smtClean="0"/>
          </a:p>
          <a:p>
            <a:endParaRPr lang="en-GB" dirty="0"/>
          </a:p>
        </p:txBody>
      </p:sp>
    </p:spTree>
    <p:extLst>
      <p:ext uri="{BB962C8B-B14F-4D97-AF65-F5344CB8AC3E}">
        <p14:creationId xmlns:p14="http://schemas.microsoft.com/office/powerpoint/2010/main" val="403148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a:xfrm>
            <a:off x="330200" y="620688"/>
            <a:ext cx="8489950" cy="1296988"/>
          </a:xfrm>
        </p:spPr>
        <p:txBody>
          <a:bodyPr/>
          <a:lstStyle/>
          <a:p>
            <a:r>
              <a:rPr lang="en-GB" dirty="0" smtClean="0"/>
              <a:t>Connectivity</a:t>
            </a:r>
            <a:endParaRPr lang="en-GB" altLang="en-US" dirty="0"/>
          </a:p>
        </p:txBody>
      </p:sp>
      <p:sp>
        <p:nvSpPr>
          <p:cNvPr id="7176" name="Rectangle 8"/>
          <p:cNvSpPr>
            <a:spLocks noGrp="1" noChangeArrowheads="1"/>
          </p:cNvSpPr>
          <p:nvPr>
            <p:ph type="body" idx="1"/>
          </p:nvPr>
        </p:nvSpPr>
        <p:spPr>
          <a:xfrm>
            <a:off x="330201" y="1556793"/>
            <a:ext cx="5393928" cy="3960986"/>
          </a:xfrm>
        </p:spPr>
        <p:txBody>
          <a:bodyPr/>
          <a:lstStyle/>
          <a:p>
            <a:r>
              <a:rPr lang="en-GB" altLang="en-US" dirty="0" smtClean="0"/>
              <a:t>Structural Connectivity</a:t>
            </a:r>
            <a:br>
              <a:rPr lang="en-GB" altLang="en-US" dirty="0" smtClean="0"/>
            </a:br>
            <a:r>
              <a:rPr lang="en-GB" altLang="en-US" sz="1600" dirty="0" smtClean="0">
                <a:solidFill>
                  <a:schemeClr val="tx1">
                    <a:lumMod val="50000"/>
                    <a:lumOff val="50000"/>
                  </a:schemeClr>
                </a:solidFill>
              </a:rPr>
              <a:t>Physical connections of the brain</a:t>
            </a:r>
            <a:r>
              <a:rPr lang="en-GB" altLang="en-US" dirty="0" smtClean="0"/>
              <a:t/>
            </a:r>
            <a:br>
              <a:rPr lang="en-GB" altLang="en-US" dirty="0" smtClean="0"/>
            </a:br>
            <a:r>
              <a:rPr lang="en-GB" altLang="en-US" dirty="0" smtClean="0"/>
              <a:t/>
            </a:r>
            <a:br>
              <a:rPr lang="en-GB" altLang="en-US" dirty="0" smtClean="0"/>
            </a:br>
            <a:endParaRPr lang="en-GB" altLang="en-US" dirty="0" smtClean="0"/>
          </a:p>
          <a:p>
            <a:r>
              <a:rPr lang="en-GB" altLang="en-US" dirty="0" smtClean="0"/>
              <a:t>Functional Connectivity</a:t>
            </a:r>
            <a:br>
              <a:rPr lang="en-GB" altLang="en-US" dirty="0" smtClean="0"/>
            </a:br>
            <a:r>
              <a:rPr lang="en-GB" altLang="en-US" sz="1600" dirty="0">
                <a:solidFill>
                  <a:schemeClr val="tx1">
                    <a:lumMod val="50000"/>
                    <a:lumOff val="50000"/>
                  </a:schemeClr>
                </a:solidFill>
              </a:rPr>
              <a:t>Dependencies between </a:t>
            </a:r>
            <a:r>
              <a:rPr lang="en-GB" altLang="en-US" sz="1600" dirty="0" smtClean="0">
                <a:solidFill>
                  <a:schemeClr val="tx1">
                    <a:lumMod val="50000"/>
                    <a:lumOff val="50000"/>
                  </a:schemeClr>
                </a:solidFill>
              </a:rPr>
              <a:t>BOLD observations</a:t>
            </a:r>
          </a:p>
          <a:p>
            <a:endParaRPr lang="en-GB" altLang="en-US" sz="1600" dirty="0">
              <a:solidFill>
                <a:schemeClr val="tx1">
                  <a:lumMod val="50000"/>
                  <a:lumOff val="50000"/>
                </a:schemeClr>
              </a:solidFill>
            </a:endParaRPr>
          </a:p>
          <a:p>
            <a:pPr marL="0" indent="0">
              <a:buNone/>
            </a:pPr>
            <a:endParaRPr lang="en-GB" altLang="en-US" dirty="0" smtClean="0"/>
          </a:p>
          <a:p>
            <a:r>
              <a:rPr lang="en-GB" altLang="en-US" dirty="0"/>
              <a:t>Effectivity </a:t>
            </a:r>
            <a:r>
              <a:rPr lang="en-GB" altLang="en-US" dirty="0" smtClean="0"/>
              <a:t>Connectivity</a:t>
            </a:r>
            <a:br>
              <a:rPr lang="en-GB" altLang="en-US" dirty="0" smtClean="0"/>
            </a:br>
            <a:r>
              <a:rPr lang="en-GB" altLang="en-US" sz="1600" dirty="0" smtClean="0">
                <a:solidFill>
                  <a:schemeClr val="tx1">
                    <a:lumMod val="50000"/>
                    <a:lumOff val="50000"/>
                  </a:schemeClr>
                </a:solidFill>
              </a:rPr>
              <a:t>Causal </a:t>
            </a:r>
            <a:r>
              <a:rPr lang="en-GB" altLang="en-US" sz="1600" dirty="0">
                <a:solidFill>
                  <a:schemeClr val="tx1">
                    <a:lumMod val="50000"/>
                    <a:lumOff val="50000"/>
                  </a:schemeClr>
                </a:solidFill>
              </a:rPr>
              <a:t>relationships between </a:t>
            </a:r>
            <a:r>
              <a:rPr lang="en-GB" altLang="en-US" sz="1600" dirty="0" smtClean="0">
                <a:solidFill>
                  <a:schemeClr val="tx1">
                    <a:lumMod val="50000"/>
                    <a:lumOff val="50000"/>
                  </a:schemeClr>
                </a:solidFill>
              </a:rPr>
              <a:t>brain regions</a:t>
            </a:r>
            <a:endParaRPr lang="en-GB" altLang="en-US" sz="1600" dirty="0">
              <a:solidFill>
                <a:schemeClr val="tx1">
                  <a:lumMod val="50000"/>
                  <a:lumOff val="50000"/>
                </a:schemeClr>
              </a:solidFill>
            </a:endParaRPr>
          </a:p>
        </p:txBody>
      </p:sp>
      <p:pic>
        <p:nvPicPr>
          <p:cNvPr id="7182" name="Picture 14" descr="C:\Users\pzeidman\Downloads\Connect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96752"/>
            <a:ext cx="2016224" cy="1505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2080" y="6309320"/>
            <a:ext cx="3816424" cy="553998"/>
          </a:xfrm>
          <a:prstGeom prst="rect">
            <a:avLst/>
          </a:prstGeom>
        </p:spPr>
        <p:txBody>
          <a:bodyPr wrap="square">
            <a:spAutoFit/>
          </a:bodyPr>
          <a:lstStyle/>
          <a:p>
            <a:r>
              <a:rPr lang="en-GB" sz="1000" dirty="0" smtClean="0">
                <a:solidFill>
                  <a:schemeClr val="tx1">
                    <a:lumMod val="50000"/>
                    <a:lumOff val="50000"/>
                  </a:schemeClr>
                </a:solidFill>
              </a:rPr>
              <a:t>"</a:t>
            </a:r>
            <a:r>
              <a:rPr lang="en-GB" sz="1000" dirty="0" err="1" smtClean="0">
                <a:solidFill>
                  <a:schemeClr val="tx1">
                    <a:lumMod val="50000"/>
                    <a:lumOff val="50000"/>
                  </a:schemeClr>
                </a:solidFill>
              </a:rPr>
              <a:t>Connectome</a:t>
            </a:r>
            <a:r>
              <a:rPr lang="en-GB" sz="1000" dirty="0" smtClean="0">
                <a:solidFill>
                  <a:schemeClr val="tx1">
                    <a:lumMod val="50000"/>
                    <a:lumOff val="50000"/>
                  </a:schemeClr>
                </a:solidFill>
              </a:rPr>
              <a:t>" by </a:t>
            </a:r>
            <a:r>
              <a:rPr lang="en-GB" sz="1000" dirty="0" err="1" smtClean="0">
                <a:solidFill>
                  <a:schemeClr val="tx1">
                    <a:lumMod val="50000"/>
                    <a:lumOff val="50000"/>
                  </a:schemeClr>
                </a:solidFill>
              </a:rPr>
              <a:t>jgmarcelino</a:t>
            </a:r>
            <a:r>
              <a:rPr lang="en-GB" sz="1000" dirty="0" smtClean="0">
                <a:solidFill>
                  <a:schemeClr val="tx1">
                    <a:lumMod val="50000"/>
                    <a:lumOff val="50000"/>
                  </a:schemeClr>
                </a:solidFill>
              </a:rPr>
              <a:t>. CC 2.0 via Wikimedia Commons</a:t>
            </a:r>
            <a:br>
              <a:rPr lang="en-GB" sz="1000" dirty="0" smtClean="0">
                <a:solidFill>
                  <a:schemeClr val="tx1">
                    <a:lumMod val="50000"/>
                    <a:lumOff val="50000"/>
                  </a:schemeClr>
                </a:solidFill>
              </a:rPr>
            </a:br>
            <a:r>
              <a:rPr lang="en-GB" sz="1000" dirty="0" smtClean="0">
                <a:solidFill>
                  <a:schemeClr val="tx1">
                    <a:lumMod val="50000"/>
                    <a:lumOff val="50000"/>
                  </a:schemeClr>
                </a:solidFill>
              </a:rPr>
              <a:t>Figure 1, Hong et al. 2013 PLOS ONE.</a:t>
            </a:r>
          </a:p>
          <a:p>
            <a:r>
              <a:rPr lang="en-GB" sz="1000" dirty="0" smtClean="0">
                <a:solidFill>
                  <a:schemeClr val="tx1">
                    <a:lumMod val="50000"/>
                    <a:lumOff val="50000"/>
                  </a:schemeClr>
                </a:solidFill>
              </a:rPr>
              <a:t>KE Stefan, SPM Course 2011</a:t>
            </a:r>
            <a:endParaRPr lang="en-GB" sz="1000" dirty="0">
              <a:solidFill>
                <a:schemeClr val="tx1">
                  <a:lumMod val="50000"/>
                  <a:lumOff val="50000"/>
                </a:schemeClr>
              </a:solidFill>
            </a:endParaRPr>
          </a:p>
        </p:txBody>
      </p:sp>
      <p:pic>
        <p:nvPicPr>
          <p:cNvPr id="15362" name="Picture 2" descr="http://upload.wikimedia.org/wikipedia/commons/0/0e/Brain_network.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42163" y="2852936"/>
            <a:ext cx="2212202" cy="17281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893036" y="4510083"/>
            <a:ext cx="1958181" cy="1831773"/>
            <a:chOff x="5446489" y="3966765"/>
            <a:chExt cx="2705100" cy="2530475"/>
          </a:xfrm>
        </p:grpSpPr>
        <p:pic>
          <p:nvPicPr>
            <p:cNvPr id="36" name="Picture 2" descr="lateral"/>
            <p:cNvPicPr>
              <a:picLocks noChangeAspect="1" noChangeArrowheads="1"/>
            </p:cNvPicPr>
            <p:nvPr/>
          </p:nvPicPr>
          <p:blipFill>
            <a:blip r:embed="rId5" cstate="print"/>
            <a:srcRect/>
            <a:stretch>
              <a:fillRect/>
            </a:stretch>
          </p:blipFill>
          <p:spPr bwMode="auto">
            <a:xfrm>
              <a:off x="5625877" y="3966765"/>
              <a:ext cx="2525712" cy="2530475"/>
            </a:xfrm>
            <a:prstGeom prst="rect">
              <a:avLst/>
            </a:prstGeom>
            <a:noFill/>
            <a:ln w="9525">
              <a:noFill/>
              <a:miter lim="800000"/>
              <a:headEnd/>
              <a:tailEnd/>
            </a:ln>
          </p:spPr>
        </p:pic>
        <p:sp>
          <p:nvSpPr>
            <p:cNvPr id="37"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38"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39"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40"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41" name="AutoShape 7"/>
            <p:cNvCxnSpPr>
              <a:cxnSpLocks noChangeShapeType="1"/>
              <a:stCxn id="38" idx="5"/>
              <a:endCxn id="39"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42" name="AutoShape 8"/>
            <p:cNvCxnSpPr>
              <a:cxnSpLocks noChangeShapeType="1"/>
              <a:stCxn id="38" idx="0"/>
              <a:endCxn id="37"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43" name="AutoShape 9"/>
            <p:cNvCxnSpPr>
              <a:cxnSpLocks noChangeShapeType="1"/>
              <a:stCxn id="37" idx="5"/>
              <a:endCxn id="40"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44" name="AutoShape 10"/>
            <p:cNvCxnSpPr>
              <a:cxnSpLocks noChangeShapeType="1"/>
              <a:stCxn id="40" idx="3"/>
              <a:endCxn id="39"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45" name="AutoShape 15"/>
            <p:cNvCxnSpPr>
              <a:cxnSpLocks noChangeShapeType="1"/>
              <a:stCxn id="38"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46"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Tree>
    <p:extLst>
      <p:ext uri="{BB962C8B-B14F-4D97-AF65-F5344CB8AC3E}">
        <p14:creationId xmlns:p14="http://schemas.microsoft.com/office/powerpoint/2010/main" val="3895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fade">
                                      <p:cBhvr>
                                        <p:cTn id="7" dur="500"/>
                                        <p:tgtEl>
                                          <p:spTgt spid="71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82"/>
                                        </p:tgtEl>
                                        <p:attrNameLst>
                                          <p:attrName>style.visibility</p:attrName>
                                        </p:attrNameLst>
                                      </p:cBhvr>
                                      <p:to>
                                        <p:strVal val="visible"/>
                                      </p:to>
                                    </p:set>
                                    <p:animEffect transition="in" filter="fade">
                                      <p:cBhvr>
                                        <p:cTn id="10" dur="500"/>
                                        <p:tgtEl>
                                          <p:spTgt spid="7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6">
                                            <p:txEl>
                                              <p:pRg st="1" end="1"/>
                                            </p:txEl>
                                          </p:spTgt>
                                        </p:tgtEl>
                                        <p:attrNameLst>
                                          <p:attrName>style.visibility</p:attrName>
                                        </p:attrNameLst>
                                      </p:cBhvr>
                                      <p:to>
                                        <p:strVal val="visible"/>
                                      </p:to>
                                    </p:set>
                                    <p:animEffect transition="in" filter="fade">
                                      <p:cBhvr>
                                        <p:cTn id="15" dur="500"/>
                                        <p:tgtEl>
                                          <p:spTgt spid="717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500"/>
                                        <p:tgtEl>
                                          <p:spTgt spid="153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6">
                                            <p:txEl>
                                              <p:pRg st="4" end="4"/>
                                            </p:txEl>
                                          </p:spTgt>
                                        </p:tgtEl>
                                        <p:attrNameLst>
                                          <p:attrName>style.visibility</p:attrName>
                                        </p:attrNameLst>
                                      </p:cBhvr>
                                      <p:to>
                                        <p:strVal val="visible"/>
                                      </p:to>
                                    </p:set>
                                    <p:animEffect transition="in" filter="fade">
                                      <p:cBhvr>
                                        <p:cTn id="23" dur="500"/>
                                        <p:tgtEl>
                                          <p:spTgt spid="717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rs.els-cdn.com/content/image/1-s2.0-S0028393212004022-g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381625"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5256" y="6481772"/>
            <a:ext cx="4160113" cy="369332"/>
          </a:xfrm>
          <a:prstGeom prst="rect">
            <a:avLst/>
          </a:prstGeom>
          <a:noFill/>
        </p:spPr>
        <p:txBody>
          <a:bodyPr wrap="none" rtlCol="0">
            <a:spAutoFit/>
          </a:bodyPr>
          <a:lstStyle/>
          <a:p>
            <a:r>
              <a:rPr lang="en-GB" dirty="0" err="1" smtClean="0">
                <a:solidFill>
                  <a:schemeClr val="tx1">
                    <a:lumMod val="50000"/>
                    <a:lumOff val="50000"/>
                  </a:schemeClr>
                </a:solidFill>
              </a:rPr>
              <a:t>Seghier</a:t>
            </a:r>
            <a:r>
              <a:rPr lang="en-GB" dirty="0" smtClean="0">
                <a:solidFill>
                  <a:schemeClr val="tx1">
                    <a:lumMod val="50000"/>
                    <a:lumOff val="50000"/>
                  </a:schemeClr>
                </a:solidFill>
              </a:rPr>
              <a:t> et al., </a:t>
            </a:r>
            <a:r>
              <a:rPr lang="en-GB" dirty="0" err="1" smtClean="0">
                <a:solidFill>
                  <a:schemeClr val="tx1">
                    <a:lumMod val="50000"/>
                    <a:lumOff val="50000"/>
                  </a:schemeClr>
                </a:solidFill>
              </a:rPr>
              <a:t>Neuropsychologia</a:t>
            </a:r>
            <a:r>
              <a:rPr lang="en-GB" dirty="0" smtClean="0">
                <a:solidFill>
                  <a:schemeClr val="tx1">
                    <a:lumMod val="50000"/>
                    <a:lumOff val="50000"/>
                  </a:schemeClr>
                </a:solidFill>
              </a:rPr>
              <a:t>, 2012</a:t>
            </a:r>
            <a:endParaRPr lang="en-GB" dirty="0">
              <a:solidFill>
                <a:schemeClr val="tx1">
                  <a:lumMod val="50000"/>
                  <a:lumOff val="50000"/>
                </a:schemeClr>
              </a:solidFill>
            </a:endParaRPr>
          </a:p>
        </p:txBody>
      </p:sp>
      <p:sp>
        <p:nvSpPr>
          <p:cNvPr id="4" name="TextBox 3"/>
          <p:cNvSpPr txBox="1"/>
          <p:nvPr/>
        </p:nvSpPr>
        <p:spPr>
          <a:xfrm>
            <a:off x="7740352" y="5373216"/>
            <a:ext cx="1069524" cy="923330"/>
          </a:xfrm>
          <a:prstGeom prst="rect">
            <a:avLst/>
          </a:prstGeom>
          <a:noFill/>
        </p:spPr>
        <p:txBody>
          <a:bodyPr wrap="none" rtlCol="0">
            <a:spAutoFit/>
          </a:bodyPr>
          <a:lstStyle/>
          <a:p>
            <a:r>
              <a:rPr lang="en-GB" b="1" dirty="0" smtClean="0">
                <a:solidFill>
                  <a:schemeClr val="accent2"/>
                </a:solidFill>
              </a:rPr>
              <a:t>Key:</a:t>
            </a:r>
          </a:p>
          <a:p>
            <a:r>
              <a:rPr lang="en-GB" dirty="0" smtClean="0">
                <a:solidFill>
                  <a:schemeClr val="tx1">
                    <a:lumMod val="50000"/>
                    <a:lumOff val="50000"/>
                  </a:schemeClr>
                </a:solidFill>
              </a:rPr>
              <a:t>Controls</a:t>
            </a:r>
          </a:p>
          <a:p>
            <a:r>
              <a:rPr lang="en-GB" dirty="0" smtClean="0"/>
              <a:t>Patient</a:t>
            </a:r>
          </a:p>
        </p:txBody>
      </p:sp>
      <p:sp>
        <p:nvSpPr>
          <p:cNvPr id="2" name="TextBox 1"/>
          <p:cNvSpPr txBox="1"/>
          <p:nvPr/>
        </p:nvSpPr>
        <p:spPr>
          <a:xfrm>
            <a:off x="251520" y="764704"/>
            <a:ext cx="4104456" cy="369332"/>
          </a:xfrm>
          <a:prstGeom prst="rect">
            <a:avLst/>
          </a:prstGeom>
          <a:noFill/>
        </p:spPr>
        <p:txBody>
          <a:bodyPr wrap="square" rtlCol="0">
            <a:spAutoFit/>
          </a:bodyPr>
          <a:lstStyle/>
          <a:p>
            <a:r>
              <a:rPr lang="en-GB" dirty="0" smtClean="0"/>
              <a:t>Bayesian Model Averaging</a:t>
            </a:r>
            <a:endParaRPr lang="en-GB" dirty="0"/>
          </a:p>
        </p:txBody>
      </p:sp>
    </p:spTree>
    <p:extLst>
      <p:ext uri="{BB962C8B-B14F-4D97-AF65-F5344CB8AC3E}">
        <p14:creationId xmlns:p14="http://schemas.microsoft.com/office/powerpoint/2010/main" val="1472903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330200" y="1772816"/>
            <a:ext cx="8489950" cy="3960986"/>
          </a:xfrm>
        </p:spPr>
        <p:txBody>
          <a:bodyPr/>
          <a:lstStyle/>
          <a:p>
            <a:pPr marL="0" indent="0">
              <a:buNone/>
            </a:pPr>
            <a:r>
              <a:rPr lang="en-GB" sz="2000" dirty="0" smtClean="0"/>
              <a:t>By the end of today, you should be able to:</a:t>
            </a:r>
            <a:br>
              <a:rPr lang="en-GB" sz="2000" dirty="0" smtClean="0"/>
            </a:br>
            <a:endParaRPr lang="en-GB" sz="2000" dirty="0" smtClean="0"/>
          </a:p>
          <a:p>
            <a:pPr marL="457200" indent="-457200">
              <a:buFont typeface="+mj-lt"/>
              <a:buAutoNum type="arabicPeriod"/>
            </a:pPr>
            <a:r>
              <a:rPr lang="en-GB" sz="1900" dirty="0" smtClean="0"/>
              <a:t>Place DCM in the fMRI analysis pipeline</a:t>
            </a:r>
          </a:p>
          <a:p>
            <a:pPr marL="457200" indent="-457200">
              <a:buFont typeface="+mj-lt"/>
              <a:buAutoNum type="arabicPeriod"/>
            </a:pPr>
            <a:endParaRPr lang="en-GB" sz="1900" dirty="0" smtClean="0"/>
          </a:p>
          <a:p>
            <a:pPr marL="457200" indent="-457200">
              <a:buFont typeface="+mj-lt"/>
              <a:buAutoNum type="arabicPeriod"/>
            </a:pPr>
            <a:r>
              <a:rPr lang="en-GB" sz="1900" dirty="0" smtClean="0"/>
              <a:t>State the difference between structural, functional and effective connectivity</a:t>
            </a:r>
            <a:br>
              <a:rPr lang="en-GB" sz="1900" dirty="0" smtClean="0"/>
            </a:br>
            <a:endParaRPr lang="en-GB" sz="1900" dirty="0" smtClean="0"/>
          </a:p>
          <a:p>
            <a:pPr marL="457200" indent="-457200">
              <a:buFont typeface="+mj-lt"/>
              <a:buAutoNum type="arabicPeriod"/>
            </a:pPr>
            <a:r>
              <a:rPr lang="en-GB" sz="1900" dirty="0" smtClean="0"/>
              <a:t>Explain how a generative model helps to separate the BOLD signal into neuronal activity (effective connectivity), </a:t>
            </a:r>
            <a:r>
              <a:rPr lang="en-GB" sz="1900" dirty="0" err="1" smtClean="0"/>
              <a:t>haemodynamics</a:t>
            </a:r>
            <a:r>
              <a:rPr lang="en-GB" sz="1900" dirty="0" smtClean="0"/>
              <a:t> and noise.</a:t>
            </a:r>
          </a:p>
          <a:p>
            <a:pPr marL="457200" indent="-457200">
              <a:buFont typeface="+mj-lt"/>
              <a:buAutoNum type="arabicPeriod"/>
            </a:pPr>
            <a:endParaRPr lang="en-GB" sz="1900" dirty="0" smtClean="0"/>
          </a:p>
          <a:p>
            <a:pPr marL="457200" indent="-457200">
              <a:buFont typeface="+mj-lt"/>
              <a:buAutoNum type="arabicPeriod"/>
            </a:pPr>
            <a:r>
              <a:rPr lang="en-GB" sz="1900" dirty="0" smtClean="0"/>
              <a:t>Explain the interpretation of the parameters in the neuronal formula in DCM for fMRI</a:t>
            </a:r>
            <a:br>
              <a:rPr lang="en-GB" sz="1900" dirty="0" smtClean="0"/>
            </a:br>
            <a:endParaRPr lang="en-GB" sz="1900" dirty="0" smtClean="0"/>
          </a:p>
          <a:p>
            <a:pPr marL="457200" indent="-457200">
              <a:buFont typeface="+mj-lt"/>
              <a:buAutoNum type="arabicPeriod"/>
            </a:pPr>
            <a:r>
              <a:rPr lang="en-GB" sz="1900" dirty="0" smtClean="0"/>
              <a:t>Explain how parameter estimates and the log model evidence are used to test hypo</a:t>
            </a:r>
            <a:r>
              <a:rPr lang="en-GB" sz="1800" dirty="0" smtClean="0"/>
              <a:t>theses</a:t>
            </a:r>
            <a:endParaRPr lang="en-GB" sz="1800" dirty="0"/>
          </a:p>
        </p:txBody>
      </p:sp>
    </p:spTree>
    <p:extLst>
      <p:ext uri="{BB962C8B-B14F-4D97-AF65-F5344CB8AC3E}">
        <p14:creationId xmlns:p14="http://schemas.microsoft.com/office/powerpoint/2010/main" val="82804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576064"/>
          </a:xfrm>
        </p:spPr>
        <p:txBody>
          <a:bodyPr/>
          <a:lstStyle/>
          <a:p>
            <a:r>
              <a:rPr lang="en-GB" dirty="0" smtClean="0"/>
              <a:t>Further Reading</a:t>
            </a:r>
            <a:endParaRPr lang="en-GB" dirty="0"/>
          </a:p>
        </p:txBody>
      </p:sp>
      <p:graphicFrame>
        <p:nvGraphicFramePr>
          <p:cNvPr id="4" name="Content Placeholder 3"/>
          <p:cNvGraphicFramePr>
            <a:graphicFrameLocks noGrp="1"/>
          </p:cNvGraphicFramePr>
          <p:nvPr>
            <p:ph idx="1"/>
            <p:extLst/>
          </p:nvPr>
        </p:nvGraphicFramePr>
        <p:xfrm>
          <a:off x="330200" y="1557338"/>
          <a:ext cx="8489950" cy="4983480"/>
        </p:xfrm>
        <a:graphic>
          <a:graphicData uri="http://schemas.openxmlformats.org/drawingml/2006/table">
            <a:tbl>
              <a:tblPr bandRow="1">
                <a:tableStyleId>{5C22544A-7EE6-4342-B048-85BDC9FD1C3A}</a:tableStyleId>
              </a:tblPr>
              <a:tblGrid>
                <a:gridCol w="4244975"/>
                <a:gridCol w="42449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original DCM paper</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Friston et al. 2003, </a:t>
                      </a:r>
                      <a:r>
                        <a:rPr lang="en-GB" sz="1600" i="1" dirty="0" err="1" smtClean="0"/>
                        <a:t>NeuroImage</a:t>
                      </a:r>
                      <a:endParaRPr lang="en-GB" sz="1600" i="1" dirty="0" smtClean="0"/>
                    </a:p>
                  </a:txBody>
                  <a:tcPr>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Descriptive</a:t>
                      </a:r>
                      <a:r>
                        <a:rPr lang="en-GB" sz="1600" b="1" baseline="0" dirty="0" smtClean="0"/>
                        <a:t> / tutorial papers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Role of General Systems Theory</a:t>
                      </a:r>
                    </a:p>
                  </a:txBody>
                  <a:tcPr/>
                </a:tc>
                <a:tc>
                  <a:txBody>
                    <a:bodyPr/>
                    <a:lstStyle/>
                    <a:p>
                      <a:r>
                        <a:rPr lang="en-GB" sz="1600" dirty="0" smtClean="0"/>
                        <a:t>Stephan</a:t>
                      </a:r>
                      <a:r>
                        <a:rPr lang="en-GB" sz="1600" baseline="0" dirty="0" smtClean="0"/>
                        <a:t> 2004, </a:t>
                      </a:r>
                      <a:r>
                        <a:rPr lang="en-GB" sz="1600" i="1" baseline="0" dirty="0" smtClean="0"/>
                        <a:t>J Anatomy</a:t>
                      </a:r>
                      <a:endParaRPr lang="en-GB" sz="1600" i="1" dirty="0"/>
                    </a:p>
                  </a:txBody>
                  <a:tcPr/>
                </a:tc>
              </a:tr>
              <a:tr h="370840">
                <a:tc>
                  <a:txBody>
                    <a:bodyPr/>
                    <a:lstStyle/>
                    <a:p>
                      <a:r>
                        <a:rPr lang="en-GB" sz="1600" dirty="0" smtClean="0"/>
                        <a:t>DCM: Ten simple rules for the clinician</a:t>
                      </a:r>
                      <a:endParaRPr lang="en-GB" sz="1600" dirty="0"/>
                    </a:p>
                  </a:txBody>
                  <a:tcPr>
                    <a:lnB w="12700" cap="flat" cmpd="sng" algn="ctr">
                      <a:noFill/>
                      <a:prstDash val="solid"/>
                      <a:round/>
                      <a:headEnd type="none" w="med" len="med"/>
                      <a:tailEnd type="none" w="med" len="med"/>
                    </a:lnB>
                  </a:tcPr>
                </a:tc>
                <a:tc>
                  <a:txBody>
                    <a:bodyPr/>
                    <a:lstStyle/>
                    <a:p>
                      <a:r>
                        <a:rPr lang="en-GB" sz="1600" dirty="0" smtClean="0"/>
                        <a:t>Kahan et al. 2013, </a:t>
                      </a:r>
                      <a:r>
                        <a:rPr lang="en-GB" sz="1600" i="1" dirty="0" err="1" smtClean="0"/>
                        <a:t>NeuroImage</a:t>
                      </a:r>
                      <a:endParaRPr lang="en-GB" sz="1600" i="1" dirty="0"/>
                    </a:p>
                  </a:txBody>
                  <a:tcPr>
                    <a:lnB w="12700" cap="flat" cmpd="sng" algn="ctr">
                      <a:noFill/>
                      <a:prstDash val="solid"/>
                      <a:round/>
                      <a:headEnd type="none" w="med" len="med"/>
                      <a:tailEnd type="none" w="med" len="med"/>
                    </a:lnB>
                  </a:tcPr>
                </a:tc>
              </a:tr>
              <a:tr h="370840">
                <a:tc>
                  <a:txBody>
                    <a:bodyPr/>
                    <a:lstStyle/>
                    <a:p>
                      <a:r>
                        <a:rPr lang="en-GB" sz="1600" dirty="0" smtClean="0"/>
                        <a:t>Ten Simple Rules</a:t>
                      </a:r>
                      <a:r>
                        <a:rPr lang="en-GB" sz="1600" baseline="0" dirty="0" smtClean="0"/>
                        <a:t> for DCM</a:t>
                      </a:r>
                      <a:endParaRPr lang="en-GB"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i="0" dirty="0" smtClean="0"/>
                        <a:t>Stephan</a:t>
                      </a:r>
                      <a:r>
                        <a:rPr lang="en-GB" sz="1600" i="0" baseline="0" dirty="0" smtClean="0"/>
                        <a:t> et al. 2010, </a:t>
                      </a:r>
                      <a:r>
                        <a:rPr lang="en-GB" sz="1600" i="1" baseline="0" dirty="0" err="1" smtClean="0"/>
                        <a:t>NeuroImage</a:t>
                      </a:r>
                      <a:endParaRPr lang="en-GB" sz="1600" i="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DCM Extensions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r>
                        <a:rPr lang="en-GB" sz="1600" dirty="0" smtClean="0"/>
                        <a:t>Two-state DCM</a:t>
                      </a:r>
                      <a:endParaRPr lang="en-GB" sz="1600" dirty="0"/>
                    </a:p>
                  </a:txBody>
                  <a:tcPr/>
                </a:tc>
                <a:tc>
                  <a:txBody>
                    <a:bodyPr/>
                    <a:lstStyle/>
                    <a:p>
                      <a:r>
                        <a:rPr lang="en-GB" sz="1600" dirty="0" smtClean="0"/>
                        <a:t>Marreiros</a:t>
                      </a:r>
                      <a:r>
                        <a:rPr lang="en-GB" sz="1600" baseline="0" dirty="0" smtClean="0"/>
                        <a:t> et al. 2008, </a:t>
                      </a:r>
                      <a:r>
                        <a:rPr lang="en-GB" sz="1600" i="1" baseline="0" dirty="0" err="1" smtClean="0"/>
                        <a:t>NeuroImage</a:t>
                      </a:r>
                      <a:endParaRPr lang="en-GB" sz="1600" i="1" dirty="0"/>
                    </a:p>
                  </a:txBody>
                  <a:tcPr/>
                </a:tc>
              </a:tr>
              <a:tr h="370840">
                <a:tc>
                  <a:txBody>
                    <a:bodyPr/>
                    <a:lstStyle/>
                    <a:p>
                      <a:r>
                        <a:rPr lang="en-GB" sz="1600" dirty="0" smtClean="0"/>
                        <a:t>Non-linear DCM</a:t>
                      </a:r>
                      <a:endParaRPr lang="en-GB" sz="1600" dirty="0"/>
                    </a:p>
                  </a:txBody>
                  <a:tcPr>
                    <a:lnB w="12700" cmpd="sng">
                      <a:noFill/>
                    </a:lnB>
                  </a:tcPr>
                </a:tc>
                <a:tc>
                  <a:txBody>
                    <a:bodyPr/>
                    <a:lstStyle/>
                    <a:p>
                      <a:r>
                        <a:rPr lang="en-GB" sz="1600" dirty="0" smtClean="0"/>
                        <a:t>Stephan et al. 2008, </a:t>
                      </a:r>
                      <a:r>
                        <a:rPr lang="en-GB" sz="1600" i="1" dirty="0" err="1" smtClean="0"/>
                        <a:t>NeuroImage</a:t>
                      </a:r>
                      <a:endParaRPr lang="en-GB" sz="1600" i="1" dirty="0"/>
                    </a:p>
                  </a:txBody>
                  <a:tcPr>
                    <a:lnB w="12700" cmpd="sng">
                      <a:noFill/>
                    </a:lnB>
                  </a:tcPr>
                </a:tc>
              </a:tr>
              <a:tr h="370840">
                <a:tc>
                  <a:txBody>
                    <a:bodyPr/>
                    <a:lstStyle/>
                    <a:p>
                      <a:r>
                        <a:rPr lang="en-GB" sz="1600" dirty="0" smtClean="0"/>
                        <a:t>Stochastic DCM</a:t>
                      </a:r>
                      <a:endParaRPr lang="en-GB"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smtClean="0"/>
                        <a:t>Li et</a:t>
                      </a:r>
                      <a:r>
                        <a:rPr lang="en-GB" sz="1600" baseline="0" dirty="0" smtClean="0"/>
                        <a:t> al. 2011, </a:t>
                      </a:r>
                      <a:r>
                        <a:rPr lang="en-GB" sz="1600" i="1" baseline="0" dirty="0" err="1" smtClean="0"/>
                        <a:t>NeuroImage</a:t>
                      </a:r>
                      <a:endParaRPr lang="en-GB" sz="1600" i="1" baseline="0" dirty="0" smtClean="0"/>
                    </a:p>
                    <a:p>
                      <a:r>
                        <a:rPr lang="en-GB" sz="1600" baseline="0" dirty="0" smtClean="0"/>
                        <a:t>Friston et al. 2011, </a:t>
                      </a:r>
                      <a:r>
                        <a:rPr lang="en-GB" sz="1600" i="1" baseline="0" dirty="0" err="1" smtClean="0"/>
                        <a:t>NeuroImage</a:t>
                      </a:r>
                      <a:endParaRPr lang="en-GB" sz="1600" i="1" baseline="0" dirty="0" smtClean="0"/>
                    </a:p>
                    <a:p>
                      <a:r>
                        <a:rPr lang="en-GB" sz="1600" baseline="0" dirty="0" err="1" smtClean="0"/>
                        <a:t>Daunizeau</a:t>
                      </a:r>
                      <a:r>
                        <a:rPr lang="en-GB" sz="1600" baseline="0" dirty="0" smtClean="0"/>
                        <a:t> et al. 2012, </a:t>
                      </a:r>
                      <a:r>
                        <a:rPr lang="en-GB" sz="1600" i="1" baseline="0" dirty="0" smtClean="0"/>
                        <a:t>Front </a:t>
                      </a:r>
                      <a:r>
                        <a:rPr lang="en-GB" sz="1600" i="1" baseline="0" dirty="0" err="1" smtClean="0"/>
                        <a:t>Comput</a:t>
                      </a:r>
                      <a:r>
                        <a:rPr lang="en-GB" sz="1600" i="1" baseline="0" dirty="0" smtClean="0"/>
                        <a:t> </a:t>
                      </a:r>
                      <a:r>
                        <a:rPr lang="en-GB" sz="1600" i="1" baseline="0" dirty="0" err="1" smtClean="0"/>
                        <a:t>Neurosci</a:t>
                      </a:r>
                      <a:endParaRPr lang="en-GB" sz="1600" i="1" baseline="0" dirty="0" smtClean="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Post-hoc DCM</a:t>
                      </a:r>
                      <a:endParaRPr lang="en-GB" sz="16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smtClean="0"/>
                        <a:t>Friston and Penny, 2011, </a:t>
                      </a:r>
                      <a:r>
                        <a:rPr lang="en-GB" sz="1600" i="1" baseline="0" dirty="0" err="1" smtClean="0"/>
                        <a:t>NeuroImage</a:t>
                      </a:r>
                      <a:endParaRPr lang="en-GB" sz="1600" i="1" baseline="0" dirty="0" smtClean="0"/>
                    </a:p>
                    <a:p>
                      <a:r>
                        <a:rPr lang="en-GB" sz="1600" baseline="0" dirty="0" smtClean="0"/>
                        <a:t>Rosa and Friston, 2012, </a:t>
                      </a:r>
                      <a:r>
                        <a:rPr lang="en-GB" sz="1600" i="1" baseline="0" dirty="0" smtClean="0"/>
                        <a:t>J Neuro Methods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A DCM for Resting</a:t>
                      </a:r>
                      <a:r>
                        <a:rPr lang="en-GB" sz="1600" baseline="0" dirty="0" smtClean="0"/>
                        <a:t> State fMRI</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Friston et al., 2014, </a:t>
                      </a:r>
                      <a:r>
                        <a:rPr lang="en-GB" sz="1600" i="1" baseline="0" dirty="0" err="1" smtClean="0"/>
                        <a:t>NeuroImage</a:t>
                      </a:r>
                      <a:endParaRPr lang="en-GB" sz="1600" i="1"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20847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DCM sits in the pipeline</a:t>
            </a:r>
            <a:endParaRPr lang="en-GB" dirty="0"/>
          </a:p>
        </p:txBody>
      </p:sp>
      <p:grpSp>
        <p:nvGrpSpPr>
          <p:cNvPr id="3" name="Group 2"/>
          <p:cNvGrpSpPr/>
          <p:nvPr/>
        </p:nvGrpSpPr>
        <p:grpSpPr>
          <a:xfrm>
            <a:off x="447112" y="1718526"/>
            <a:ext cx="2088232" cy="2588721"/>
            <a:chOff x="447112" y="1718526"/>
            <a:chExt cx="2088232" cy="2588721"/>
          </a:xfrm>
        </p:grpSpPr>
        <p:pic>
          <p:nvPicPr>
            <p:cNvPr id="5" name="Picture 5" descr="http://www.carl-olsson.com/wp-content/uploads/2012/08/siemens-magnetom-trio-a-tim-system-3-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69" r="7326"/>
            <a:stretch/>
          </p:blipFill>
          <p:spPr bwMode="auto">
            <a:xfrm>
              <a:off x="782447" y="1718526"/>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112" y="3476250"/>
              <a:ext cx="2088232" cy="830997"/>
            </a:xfrm>
            <a:prstGeom prst="rect">
              <a:avLst/>
            </a:prstGeom>
            <a:noFill/>
          </p:spPr>
          <p:txBody>
            <a:bodyPr wrap="square" rtlCol="0">
              <a:spAutoFit/>
            </a:bodyPr>
            <a:lstStyle/>
            <a:p>
              <a:pPr algn="ctr"/>
              <a:r>
                <a:rPr lang="en-GB" sz="1600" dirty="0" smtClean="0"/>
                <a:t>Functional MRI acquisition and image reconstruction</a:t>
              </a:r>
              <a:endParaRPr lang="en-GB" sz="1600" dirty="0"/>
            </a:p>
          </p:txBody>
        </p:sp>
      </p:grpSp>
      <p:grpSp>
        <p:nvGrpSpPr>
          <p:cNvPr id="4" name="Group 3"/>
          <p:cNvGrpSpPr/>
          <p:nvPr/>
        </p:nvGrpSpPr>
        <p:grpSpPr>
          <a:xfrm>
            <a:off x="2438631" y="1779537"/>
            <a:ext cx="3213489" cy="2476650"/>
            <a:chOff x="2438631" y="1779537"/>
            <a:chExt cx="3213489" cy="2476650"/>
          </a:xfrm>
        </p:grpSpPr>
        <p:cxnSp>
          <p:nvCxnSpPr>
            <p:cNvPr id="8" name="Straight Arrow Connector 7"/>
            <p:cNvCxnSpPr/>
            <p:nvPr/>
          </p:nvCxnSpPr>
          <p:spPr>
            <a:xfrm>
              <a:off x="2438631" y="2400726"/>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5816" y="3425190"/>
              <a:ext cx="2736304" cy="830997"/>
            </a:xfrm>
            <a:prstGeom prst="rect">
              <a:avLst/>
            </a:prstGeom>
            <a:noFill/>
          </p:spPr>
          <p:txBody>
            <a:bodyPr wrap="square" rtlCol="0">
              <a:spAutoFit/>
            </a:bodyPr>
            <a:lstStyle/>
            <a:p>
              <a:pPr algn="ctr"/>
              <a:r>
                <a:rPr lang="en-GB" sz="1600" dirty="0" smtClean="0"/>
                <a:t>Image </a:t>
              </a:r>
              <a:r>
                <a:rPr lang="en-GB" sz="1600" dirty="0" err="1" smtClean="0"/>
                <a:t>preprocessing</a:t>
              </a:r>
              <a:r>
                <a:rPr lang="en-GB" sz="1600" dirty="0"/>
                <a:t> </a:t>
              </a:r>
              <a:r>
                <a:rPr lang="en-GB" sz="1600" dirty="0" smtClean="0"/>
                <a:t>(realignment, </a:t>
              </a:r>
              <a:r>
                <a:rPr lang="en-GB" sz="1600" dirty="0" err="1" smtClean="0"/>
                <a:t>coregistration</a:t>
              </a:r>
              <a:r>
                <a:rPr lang="en-GB" sz="1600" dirty="0" smtClean="0"/>
                <a:t>, normalisation, smoothing)</a:t>
              </a:r>
              <a:endParaRPr lang="en-GB" sz="1600" dirty="0"/>
            </a:p>
          </p:txBody>
        </p:sp>
        <p:grpSp>
          <p:nvGrpSpPr>
            <p:cNvPr id="10" name="Group 9"/>
            <p:cNvGrpSpPr>
              <a:grpSpLocks/>
            </p:cNvGrpSpPr>
            <p:nvPr/>
          </p:nvGrpSpPr>
          <p:grpSpPr bwMode="auto">
            <a:xfrm>
              <a:off x="3593744" y="1779537"/>
              <a:ext cx="1406527" cy="1452563"/>
              <a:chOff x="8167688" y="4429125"/>
              <a:chExt cx="1408112" cy="1452563"/>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chemeClr val="tx1">
                    <a:lumMod val="50000"/>
                    <a:lumOff val="50000"/>
                  </a:schemeClr>
                </a:solidFill>
                <a:miter lim="800000"/>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chemeClr val="tx1">
                    <a:lumMod val="50000"/>
                    <a:lumOff val="50000"/>
                  </a:schemeClr>
                </a:solidFill>
                <a:miter lim="800000"/>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chemeClr val="tx1">
                    <a:lumMod val="50000"/>
                    <a:lumOff val="50000"/>
                  </a:schemeClr>
                </a:solidFill>
                <a:miter lim="800000"/>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chemeClr val="tx1">
                    <a:lumMod val="50000"/>
                    <a:lumOff val="50000"/>
                  </a:schemeClr>
                </a:solidFill>
                <a:miter lim="800000"/>
                <a:headEnd/>
                <a:tailEnd/>
              </a:ln>
              <a:extLst>
                <a:ext uri="{909E8E84-426E-40dd-AFC4-6F175D3DCCD1}">
                  <a14:hiddenFill xmlns="" xmlns:a14="http://schemas.microsoft.com/office/drawing/2010/main" xmlns:lc="http://schemas.openxmlformats.org/drawingml/2006/lockedCanvas">
                    <a:solidFill>
                      <a:srgbClr val="FFFFFF"/>
                    </a:solidFill>
                  </a14:hiddenFill>
                </a:ext>
              </a:extLst>
            </p:spPr>
          </p:pic>
        </p:grpSp>
      </p:grpSp>
      <p:grpSp>
        <p:nvGrpSpPr>
          <p:cNvPr id="7" name="Group 6"/>
          <p:cNvGrpSpPr/>
          <p:nvPr/>
        </p:nvGrpSpPr>
        <p:grpSpPr>
          <a:xfrm>
            <a:off x="5390959" y="1844824"/>
            <a:ext cx="2799972" cy="2660807"/>
            <a:chOff x="5390959" y="1844824"/>
            <a:chExt cx="2799972" cy="2660807"/>
          </a:xfrm>
        </p:grpSpPr>
        <p:cxnSp>
          <p:nvCxnSpPr>
            <p:cNvPr id="15" name="Straight Arrow Connector 14"/>
            <p:cNvCxnSpPr/>
            <p:nvPr/>
          </p:nvCxnSpPr>
          <p:spPr>
            <a:xfrm>
              <a:off x="5390959" y="2398662"/>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rrowheads="1"/>
            </p:cNvPicPr>
            <p:nvPr/>
          </p:nvPicPr>
          <p:blipFill rotWithShape="1">
            <a:blip r:embed="rId4"/>
            <a:srcRect t="49044" r="50158" b="1"/>
            <a:stretch/>
          </p:blipFill>
          <p:spPr bwMode="auto">
            <a:xfrm>
              <a:off x="6444208" y="1844824"/>
              <a:ext cx="1405215" cy="1231977"/>
            </a:xfrm>
            <a:prstGeom prst="rect">
              <a:avLst/>
            </a:prstGeom>
            <a:noFill/>
            <a:ln w="9525">
              <a:noFill/>
              <a:miter lim="800000"/>
              <a:headEnd/>
              <a:tailEnd/>
            </a:ln>
          </p:spPr>
        </p:pic>
        <p:sp>
          <p:nvSpPr>
            <p:cNvPr id="17" name="TextBox 16"/>
            <p:cNvSpPr txBox="1"/>
            <p:nvPr/>
          </p:nvSpPr>
          <p:spPr>
            <a:xfrm>
              <a:off x="6102699" y="3428413"/>
              <a:ext cx="2088232" cy="1077218"/>
            </a:xfrm>
            <a:prstGeom prst="rect">
              <a:avLst/>
            </a:prstGeom>
            <a:noFill/>
          </p:spPr>
          <p:txBody>
            <a:bodyPr wrap="square" rtlCol="0">
              <a:spAutoFit/>
            </a:bodyPr>
            <a:lstStyle/>
            <a:p>
              <a:pPr algn="ctr"/>
              <a:r>
                <a:rPr lang="en-GB" sz="1600" dirty="0" smtClean="0"/>
                <a:t>Statistical Parameter Mapping (SPM) / General Linear Model</a:t>
              </a:r>
              <a:endParaRPr lang="en-GB" sz="1600" dirty="0"/>
            </a:p>
          </p:txBody>
        </p:sp>
      </p:grpSp>
      <p:grpSp>
        <p:nvGrpSpPr>
          <p:cNvPr id="20" name="Group 19"/>
          <p:cNvGrpSpPr/>
          <p:nvPr/>
        </p:nvGrpSpPr>
        <p:grpSpPr>
          <a:xfrm>
            <a:off x="5750999" y="4581128"/>
            <a:ext cx="2880320" cy="2105006"/>
            <a:chOff x="5750999" y="4581128"/>
            <a:chExt cx="2880320" cy="2105006"/>
          </a:xfrm>
        </p:grpSpPr>
        <p:pic>
          <p:nvPicPr>
            <p:cNvPr id="19" name="Picture 18" descr="adjusted"/>
            <p:cNvPicPr>
              <a:picLocks noChangeAspect="1" noChangeArrowheads="1"/>
            </p:cNvPicPr>
            <p:nvPr/>
          </p:nvPicPr>
          <p:blipFill>
            <a:blip r:embed="rId5"/>
            <a:srcRect l="4410" t="53058" r="7166" b="5435"/>
            <a:stretch>
              <a:fillRect/>
            </a:stretch>
          </p:blipFill>
          <p:spPr bwMode="auto">
            <a:xfrm>
              <a:off x="6206907" y="4761148"/>
              <a:ext cx="1914762" cy="1315698"/>
            </a:xfrm>
            <a:prstGeom prst="rect">
              <a:avLst/>
            </a:prstGeom>
            <a:noFill/>
            <a:ln w="9525">
              <a:noFill/>
              <a:miter lim="800000"/>
              <a:headEnd/>
              <a:tailEnd/>
            </a:ln>
          </p:spPr>
        </p:pic>
        <p:cxnSp>
          <p:nvCxnSpPr>
            <p:cNvPr id="21" name="Straight Arrow Connector 20"/>
            <p:cNvCxnSpPr/>
            <p:nvPr/>
          </p:nvCxnSpPr>
          <p:spPr>
            <a:xfrm>
              <a:off x="7164288" y="4581128"/>
              <a:ext cx="0" cy="36004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50999" y="6101359"/>
              <a:ext cx="2880320" cy="584775"/>
            </a:xfrm>
            <a:prstGeom prst="rect">
              <a:avLst/>
            </a:prstGeom>
            <a:noFill/>
          </p:spPr>
          <p:txBody>
            <a:bodyPr wrap="square" rtlCol="0">
              <a:spAutoFit/>
            </a:bodyPr>
            <a:lstStyle/>
            <a:p>
              <a:pPr algn="ctr"/>
              <a:r>
                <a:rPr lang="en-GB" sz="1600" dirty="0" smtClean="0"/>
                <a:t>Timeseries extraction from Regions of Interest (ROIs)</a:t>
              </a:r>
              <a:endParaRPr lang="en-GB" sz="1600" dirty="0"/>
            </a:p>
          </p:txBody>
        </p:sp>
      </p:grpSp>
      <p:grpSp>
        <p:nvGrpSpPr>
          <p:cNvPr id="22" name="Group 21"/>
          <p:cNvGrpSpPr/>
          <p:nvPr/>
        </p:nvGrpSpPr>
        <p:grpSpPr>
          <a:xfrm>
            <a:off x="2916274" y="4766463"/>
            <a:ext cx="3093049" cy="1879051"/>
            <a:chOff x="2916274" y="4766463"/>
            <a:chExt cx="3093049" cy="1879051"/>
          </a:xfrm>
        </p:grpSpPr>
        <p:cxnSp>
          <p:nvCxnSpPr>
            <p:cNvPr id="18" name="Straight Arrow Connector 17"/>
            <p:cNvCxnSpPr/>
            <p:nvPr/>
          </p:nvCxnSpPr>
          <p:spPr>
            <a:xfrm flipH="1">
              <a:off x="5388122" y="5671025"/>
              <a:ext cx="62120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593744" y="4766463"/>
              <a:ext cx="1430516" cy="1338171"/>
              <a:chOff x="5446489" y="3966765"/>
              <a:chExt cx="2705100" cy="2530475"/>
            </a:xfrm>
          </p:grpSpPr>
          <p:pic>
            <p:nvPicPr>
              <p:cNvPr id="25" name="Picture 2" descr="lateral"/>
              <p:cNvPicPr>
                <a:picLocks noChangeAspect="1" noChangeArrowheads="1"/>
              </p:cNvPicPr>
              <p:nvPr/>
            </p:nvPicPr>
            <p:blipFill>
              <a:blip r:embed="rId6" cstate="print"/>
              <a:srcRect/>
              <a:stretch>
                <a:fillRect/>
              </a:stretch>
            </p:blipFill>
            <p:spPr bwMode="auto">
              <a:xfrm>
                <a:off x="5625877" y="3966765"/>
                <a:ext cx="2525712" cy="2530475"/>
              </a:xfrm>
              <a:prstGeom prst="rect">
                <a:avLst/>
              </a:prstGeom>
              <a:noFill/>
              <a:ln w="9525">
                <a:noFill/>
                <a:miter lim="800000"/>
                <a:headEnd/>
                <a:tailEnd/>
              </a:ln>
            </p:spPr>
          </p:pic>
          <p:sp>
            <p:nvSpPr>
              <p:cNvPr id="26"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7"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8"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9"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30" name="AutoShape 7"/>
              <p:cNvCxnSpPr>
                <a:cxnSpLocks noChangeShapeType="1"/>
                <a:stCxn id="27" idx="5"/>
                <a:endCxn id="28"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31" name="AutoShape 8"/>
              <p:cNvCxnSpPr>
                <a:cxnSpLocks noChangeShapeType="1"/>
                <a:stCxn id="27" idx="0"/>
                <a:endCxn id="26"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32" name="AutoShape 9"/>
              <p:cNvCxnSpPr>
                <a:cxnSpLocks noChangeShapeType="1"/>
                <a:stCxn id="26" idx="5"/>
                <a:endCxn id="29"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33" name="AutoShape 10"/>
              <p:cNvCxnSpPr>
                <a:cxnSpLocks noChangeShapeType="1"/>
                <a:stCxn id="29" idx="3"/>
                <a:endCxn id="28"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34" name="AutoShape 15"/>
              <p:cNvCxnSpPr>
                <a:cxnSpLocks noChangeShapeType="1"/>
                <a:stCxn id="27"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35"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
          <p:nvSpPr>
            <p:cNvPr id="36" name="TextBox 35"/>
            <p:cNvSpPr txBox="1"/>
            <p:nvPr/>
          </p:nvSpPr>
          <p:spPr>
            <a:xfrm>
              <a:off x="2916274" y="6060739"/>
              <a:ext cx="2880320" cy="584775"/>
            </a:xfrm>
            <a:prstGeom prst="rect">
              <a:avLst/>
            </a:prstGeom>
            <a:noFill/>
          </p:spPr>
          <p:txBody>
            <a:bodyPr wrap="square" rtlCol="0">
              <a:spAutoFit/>
            </a:bodyPr>
            <a:lstStyle/>
            <a:p>
              <a:pPr algn="ctr"/>
              <a:r>
                <a:rPr lang="en-GB" sz="1600" dirty="0" smtClean="0"/>
                <a:t>Dynamic Causal Modelling (DCM)</a:t>
              </a:r>
              <a:endParaRPr lang="en-GB" sz="1600" dirty="0"/>
            </a:p>
          </p:txBody>
        </p:sp>
      </p:grpSp>
    </p:spTree>
    <p:extLst>
      <p:ext uri="{BB962C8B-B14F-4D97-AF65-F5344CB8AC3E}">
        <p14:creationId xmlns:p14="http://schemas.microsoft.com/office/powerpoint/2010/main" val="32735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a:t>
            </a:r>
            <a:endParaRPr lang="en-US" dirty="0"/>
          </a:p>
        </p:txBody>
      </p:sp>
      <p:sp>
        <p:nvSpPr>
          <p:cNvPr id="3" name="Content Placeholder 2"/>
          <p:cNvSpPr>
            <a:spLocks noGrp="1"/>
          </p:cNvSpPr>
          <p:nvPr>
            <p:ph idx="1"/>
          </p:nvPr>
        </p:nvSpPr>
        <p:spPr/>
        <p:txBody>
          <a:bodyPr/>
          <a:lstStyle/>
          <a:p>
            <a:pPr marL="514350" indent="-514350">
              <a:lnSpc>
                <a:spcPct val="150000"/>
              </a:lnSpc>
              <a:buFont typeface="+mj-lt"/>
              <a:buAutoNum type="arabicPeriod"/>
            </a:pPr>
            <a:r>
              <a:rPr lang="en-US" b="1" dirty="0" smtClean="0"/>
              <a:t>Specify a DCM for each subject</a:t>
            </a:r>
          </a:p>
          <a:p>
            <a:pPr marL="514350" indent="-514350">
              <a:lnSpc>
                <a:spcPct val="150000"/>
              </a:lnSpc>
              <a:buFont typeface="+mj-lt"/>
              <a:buAutoNum type="arabicPeriod"/>
            </a:pPr>
            <a:r>
              <a:rPr lang="en-US" dirty="0" smtClean="0"/>
              <a:t>Estimate the DCMs</a:t>
            </a:r>
          </a:p>
          <a:p>
            <a:pPr marL="514350" indent="-514350">
              <a:lnSpc>
                <a:spcPct val="150000"/>
              </a:lnSpc>
              <a:buFont typeface="+mj-lt"/>
              <a:buAutoNum type="arabicPeriod"/>
            </a:pPr>
            <a:r>
              <a:rPr lang="en-US" dirty="0" smtClean="0"/>
              <a:t>Specify a group level model (PEB)</a:t>
            </a:r>
          </a:p>
          <a:p>
            <a:pPr marL="514350" indent="-514350">
              <a:lnSpc>
                <a:spcPct val="150000"/>
              </a:lnSpc>
              <a:buFont typeface="+mj-lt"/>
              <a:buAutoNum type="arabicPeriod"/>
            </a:pPr>
            <a:r>
              <a:rPr lang="en-US" dirty="0" smtClean="0"/>
              <a:t>Test hypotheses at the group level</a:t>
            </a:r>
          </a:p>
          <a:p>
            <a:pPr marL="514350" indent="-514350">
              <a:lnSpc>
                <a:spcPct val="150000"/>
              </a:lnSpc>
              <a:buFont typeface="+mj-lt"/>
              <a:buAutoNum type="arabicPeriod"/>
            </a:pPr>
            <a:r>
              <a:rPr lang="en-US" dirty="0" smtClean="0"/>
              <a:t>(Optional</a:t>
            </a:r>
            <a:r>
              <a:rPr lang="en-US" dirty="0" smtClean="0">
                <a:sym typeface="Wingdings"/>
              </a:rPr>
              <a:t>: </a:t>
            </a:r>
            <a:r>
              <a:rPr lang="en-US" dirty="0" smtClean="0"/>
              <a:t>Perform cross-validation)</a:t>
            </a:r>
            <a:endParaRPr lang="en-US" dirty="0"/>
          </a:p>
        </p:txBody>
      </p:sp>
    </p:spTree>
    <p:extLst>
      <p:ext uri="{BB962C8B-B14F-4D97-AF65-F5344CB8AC3E}">
        <p14:creationId xmlns:p14="http://schemas.microsoft.com/office/powerpoint/2010/main" val="3725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SPECIFICATION</a:t>
            </a:r>
            <a:endParaRPr lang="en-US" dirty="0"/>
          </a:p>
        </p:txBody>
      </p:sp>
      <p:sp>
        <p:nvSpPr>
          <p:cNvPr id="5" name="Text Placeholder 4"/>
          <p:cNvSpPr>
            <a:spLocks noGrp="1"/>
          </p:cNvSpPr>
          <p:nvPr>
            <p:ph type="body" idx="1"/>
          </p:nvPr>
        </p:nvSpPr>
        <p:spPr/>
        <p:txBody>
          <a:bodyPr/>
          <a:lstStyle/>
          <a:p>
            <a:r>
              <a:rPr lang="en-US" dirty="0" smtClean="0"/>
              <a:t>FIRST LEVEL ANALYSIS</a:t>
            </a:r>
            <a:endParaRPr lang="en-US" dirty="0"/>
          </a:p>
        </p:txBody>
      </p:sp>
    </p:spTree>
    <p:extLst>
      <p:ext uri="{BB962C8B-B14F-4D97-AF65-F5344CB8AC3E}">
        <p14:creationId xmlns:p14="http://schemas.microsoft.com/office/powerpoint/2010/main" val="1095316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88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mc:AlternateContent xmlns:mc="http://schemas.openxmlformats.org/markup-compatibility/2006" xmlns:a14="http://schemas.microsoft.com/office/drawing/2010/main">
        <mc:Choice Requires="a14">
          <p:sp>
            <p:nvSpPr>
              <p:cNvPr id="4" name="TextBox 3"/>
              <p:cNvSpPr txBox="1"/>
              <p:nvPr/>
            </p:nvSpPr>
            <p:spPr>
              <a:xfrm>
                <a:off x="2483768" y="3657913"/>
                <a:ext cx="2773003" cy="1040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i="1">
                              <a:latin typeface="Cambria Math" panose="02040503050406030204" pitchFamily="18" charset="0"/>
                            </a:rPr>
                            <m:t>𝑧</m:t>
                          </m:r>
                        </m:e>
                      </m:acc>
                      <m:r>
                        <a:rPr lang="en-GB" sz="2400" b="0" i="1" smtClean="0">
                          <a:latin typeface="Cambria Math" panose="02040503050406030204" pitchFamily="18" charset="0"/>
                        </a:rPr>
                        <m:t>=</m:t>
                      </m:r>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m:rPr>
                                            <m:brk m:alnAt="7"/>
                                          </m:rPr>
                                          <a:rPr lang="en-GB" sz="2400" i="1">
                                            <a:latin typeface="Cambria Math" panose="02040503050406030204" pitchFamily="18" charset="0"/>
                                          </a:rPr>
                                          <m:t>𝑧</m:t>
                                        </m:r>
                                      </m:e>
                                      <m:sub>
                                        <m:r>
                                          <m:rPr>
                                            <m:brk m:alnAt="7"/>
                                          </m:rPr>
                                          <a:rPr lang="en-GB" sz="2400" i="1">
                                            <a:latin typeface="Cambria Math" panose="02040503050406030204" pitchFamily="18" charset="0"/>
                                          </a:rPr>
                                          <m:t>1</m:t>
                                        </m:r>
                                      </m:sub>
                                    </m:sSub>
                                  </m:e>
                                </m:acc>
                              </m:e>
                            </m:mr>
                            <m:mr>
                              <m:e>
                                <m:r>
                                  <a:rPr lang="en-GB" sz="2400" i="1">
                                    <a:solidFill>
                                      <a:schemeClr val="bg1">
                                        <a:lumMod val="65000"/>
                                      </a:schemeClr>
                                    </a:solidFill>
                                    <a:latin typeface="Cambria Math" panose="02040503050406030204" pitchFamily="18" charset="0"/>
                                  </a:rPr>
                                  <m:t>⋮</m:t>
                                </m:r>
                              </m:e>
                            </m:m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a:rPr lang="en-GB" sz="2400" i="1">
                                            <a:latin typeface="Cambria Math" panose="02040503050406030204" pitchFamily="18" charset="0"/>
                                          </a:rPr>
                                          <m:t>𝑧</m:t>
                                        </m:r>
                                      </m:e>
                                      <m:sub>
                                        <m:r>
                                          <a:rPr lang="en-GB" sz="2400" i="1">
                                            <a:latin typeface="Cambria Math" panose="02040503050406030204" pitchFamily="18" charset="0"/>
                                          </a:rPr>
                                          <m:t>𝑛</m:t>
                                        </m:r>
                                      </m:sub>
                                    </m:sSub>
                                  </m:e>
                                </m:acc>
                              </m:e>
                            </m:mr>
                          </m:m>
                        </m:e>
                      </m:d>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𝑧</m:t>
                      </m:r>
                      <m:r>
                        <a:rPr lang="en-GB" sz="2400" b="0" i="1" smtClean="0">
                          <a:latin typeface="Cambria Math" panose="02040503050406030204" pitchFamily="18" charset="0"/>
                        </a:rPr>
                        <m:t>,</m:t>
                      </m:r>
                      <m:r>
                        <a:rPr lang="en-GB" sz="2400" b="0" i="1" smtClean="0">
                          <a:latin typeface="Cambria Math" panose="02040503050406030204" pitchFamily="18" charset="0"/>
                        </a:rPr>
                        <m:t>𝑢</m:t>
                      </m:r>
                      <m:r>
                        <a:rPr lang="en-GB" sz="2400" b="0" i="1" smtClean="0">
                          <a:latin typeface="Cambria Math" panose="02040503050406030204" pitchFamily="18" charset="0"/>
                        </a:rPr>
                        <m:t>,</m:t>
                      </m:r>
                      <m:r>
                        <a:rPr lang="en-GB" sz="2400" b="0" i="1" smtClean="0">
                          <a:latin typeface="Cambria Math" panose="02040503050406030204" pitchFamily="18" charset="0"/>
                        </a:rPr>
                        <m:t>𝜃</m:t>
                      </m:r>
                      <m:r>
                        <a:rPr lang="en-GB" sz="2400" b="0" i="1" smtClean="0">
                          <a:latin typeface="Cambria Math" panose="02040503050406030204" pitchFamily="18" charset="0"/>
                        </a:rPr>
                        <m:t>)</m:t>
                      </m:r>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483768" y="3657913"/>
                <a:ext cx="2773003" cy="104054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508104" y="1365650"/>
                <a:ext cx="1189108" cy="9752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𝑧</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sSub>
                                  <m:sSubPr>
                                    <m:ctrlPr>
                                      <a:rPr lang="en-GB" sz="2400" b="0" i="1" smtClean="0">
                                        <a:latin typeface="Cambria Math" panose="02040503050406030204" pitchFamily="18" charset="0"/>
                                      </a:rPr>
                                    </m:ctrlPr>
                                  </m:sSubPr>
                                  <m:e>
                                    <m:r>
                                      <m:rPr>
                                        <m:brk m:alnAt="7"/>
                                      </m:rPr>
                                      <a:rPr lang="en-GB" sz="2400" b="0" i="1" smtClean="0">
                                        <a:latin typeface="Cambria Math" panose="02040503050406030204" pitchFamily="18" charset="0"/>
                                      </a:rPr>
                                      <m:t>𝑧</m:t>
                                    </m:r>
                                  </m:e>
                                  <m:sub>
                                    <m:r>
                                      <m:rPr>
                                        <m:brk m:alnAt="7"/>
                                      </m:rPr>
                                      <a:rPr lang="en-GB" sz="2400" b="0" i="1" smtClean="0">
                                        <a:latin typeface="Cambria Math" panose="02040503050406030204" pitchFamily="18" charset="0"/>
                                      </a:rPr>
                                      <m:t>1</m:t>
                                    </m:r>
                                  </m:sub>
                                </m:sSub>
                              </m:e>
                            </m:mr>
                            <m:mr>
                              <m:e>
                                <m:r>
                                  <a:rPr lang="en-GB" sz="2400" i="1" smtClean="0">
                                    <a:latin typeface="Cambria Math" panose="02040503050406030204" pitchFamily="18" charset="0"/>
                                  </a:rPr>
                                  <m:t>⋮</m:t>
                                </m:r>
                              </m:e>
                            </m:mr>
                            <m:m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𝑧</m:t>
                                    </m:r>
                                  </m:e>
                                  <m:sub>
                                    <m:r>
                                      <a:rPr lang="en-GB" sz="2400" b="0" i="1" smtClean="0">
                                        <a:latin typeface="Cambria Math" panose="02040503050406030204" pitchFamily="18" charset="0"/>
                                      </a:rPr>
                                      <m:t>𝑛</m:t>
                                    </m:r>
                                  </m:sub>
                                </m:sSub>
                              </m:e>
                            </m:mr>
                          </m:m>
                        </m:e>
                      </m:d>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508104" y="1365650"/>
                <a:ext cx="1189108" cy="975203"/>
              </a:xfrm>
              <a:prstGeom prst="rect">
                <a:avLst/>
              </a:prstGeom>
              <a:blipFill rotWithShape="0">
                <a:blip r:embed="rId3"/>
                <a:stretch>
                  <a:fillRect/>
                </a:stretch>
              </a:blipFill>
            </p:spPr>
            <p:txBody>
              <a:bodyPr/>
              <a:lstStyle/>
              <a:p>
                <a:r>
                  <a:rPr lang="en-GB">
                    <a:noFill/>
                  </a:rPr>
                  <a:t> </a:t>
                </a:r>
              </a:p>
            </p:txBody>
          </p:sp>
        </mc:Fallback>
      </mc:AlternateContent>
      <p:sp>
        <p:nvSpPr>
          <p:cNvPr id="7" name="TextBox 6"/>
          <p:cNvSpPr txBox="1"/>
          <p:nvPr/>
        </p:nvSpPr>
        <p:spPr>
          <a:xfrm>
            <a:off x="988918" y="1692360"/>
            <a:ext cx="4070345" cy="369332"/>
          </a:xfrm>
          <a:prstGeom prst="rect">
            <a:avLst/>
          </a:prstGeom>
          <a:noFill/>
        </p:spPr>
        <p:txBody>
          <a:bodyPr wrap="none" rtlCol="0">
            <a:spAutoFit/>
          </a:bodyPr>
          <a:lstStyle/>
          <a:p>
            <a:r>
              <a:rPr lang="en-GB" dirty="0" smtClean="0"/>
              <a:t>The brain activity in each of n regions:</a:t>
            </a:r>
            <a:endParaRPr lang="en-GB" dirty="0"/>
          </a:p>
        </p:txBody>
      </p:sp>
      <p:sp>
        <p:nvSpPr>
          <p:cNvPr id="16" name="TextBox 15"/>
          <p:cNvSpPr txBox="1"/>
          <p:nvPr/>
        </p:nvSpPr>
        <p:spPr>
          <a:xfrm>
            <a:off x="988918" y="2996952"/>
            <a:ext cx="6096541" cy="369332"/>
          </a:xfrm>
          <a:prstGeom prst="rect">
            <a:avLst/>
          </a:prstGeom>
          <a:noFill/>
        </p:spPr>
        <p:txBody>
          <a:bodyPr wrap="none" rtlCol="0">
            <a:spAutoFit/>
          </a:bodyPr>
          <a:lstStyle/>
          <a:p>
            <a:r>
              <a:rPr lang="en-GB" dirty="0" smtClean="0"/>
              <a:t>The “response” of these regions is their change over time:</a:t>
            </a:r>
            <a:endParaRPr lang="en-GB" dirty="0"/>
          </a:p>
        </p:txBody>
      </p:sp>
      <p:cxnSp>
        <p:nvCxnSpPr>
          <p:cNvPr id="19" name="Straight Arrow Connector 18"/>
          <p:cNvCxnSpPr/>
          <p:nvPr/>
        </p:nvCxnSpPr>
        <p:spPr>
          <a:xfrm flipV="1">
            <a:off x="4067944" y="4522009"/>
            <a:ext cx="0" cy="6480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692266" y="4522009"/>
            <a:ext cx="0" cy="14401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79540" y="4522009"/>
            <a:ext cx="0" cy="6480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11591" y="5193218"/>
            <a:ext cx="1941557" cy="646331"/>
          </a:xfrm>
          <a:prstGeom prst="rect">
            <a:avLst/>
          </a:prstGeom>
          <a:noFill/>
        </p:spPr>
        <p:txBody>
          <a:bodyPr wrap="none" rtlCol="0">
            <a:spAutoFit/>
          </a:bodyPr>
          <a:lstStyle/>
          <a:p>
            <a:pPr algn="ctr"/>
            <a:r>
              <a:rPr lang="en-GB" dirty="0" smtClean="0">
                <a:solidFill>
                  <a:schemeClr val="accent6">
                    <a:lumMod val="75000"/>
                  </a:schemeClr>
                </a:solidFill>
              </a:rPr>
              <a:t>Neural response </a:t>
            </a:r>
          </a:p>
          <a:p>
            <a:pPr algn="ctr"/>
            <a:r>
              <a:rPr lang="en-GB" dirty="0" smtClean="0">
                <a:solidFill>
                  <a:schemeClr val="accent6">
                    <a:lumMod val="75000"/>
                  </a:schemeClr>
                </a:solidFill>
              </a:rPr>
              <a:t>function</a:t>
            </a:r>
            <a:endParaRPr lang="en-GB" dirty="0">
              <a:solidFill>
                <a:schemeClr val="accent6">
                  <a:lumMod val="75000"/>
                </a:schemeClr>
              </a:solidFill>
            </a:endParaRPr>
          </a:p>
        </p:txBody>
      </p:sp>
      <p:sp>
        <p:nvSpPr>
          <p:cNvPr id="26" name="TextBox 25"/>
          <p:cNvSpPr txBox="1"/>
          <p:nvPr/>
        </p:nvSpPr>
        <p:spPr>
          <a:xfrm>
            <a:off x="3644543" y="6021288"/>
            <a:ext cx="2095445" cy="369332"/>
          </a:xfrm>
          <a:prstGeom prst="rect">
            <a:avLst/>
          </a:prstGeom>
          <a:noFill/>
        </p:spPr>
        <p:txBody>
          <a:bodyPr wrap="none" rtlCol="0">
            <a:spAutoFit/>
          </a:bodyPr>
          <a:lstStyle/>
          <a:p>
            <a:r>
              <a:rPr lang="en-GB" dirty="0" smtClean="0">
                <a:solidFill>
                  <a:schemeClr val="accent6">
                    <a:lumMod val="75000"/>
                  </a:schemeClr>
                </a:solidFill>
              </a:rPr>
              <a:t>Experimental input</a:t>
            </a:r>
            <a:endParaRPr lang="en-GB" dirty="0">
              <a:solidFill>
                <a:schemeClr val="accent6">
                  <a:lumMod val="75000"/>
                </a:schemeClr>
              </a:solidFill>
            </a:endParaRPr>
          </a:p>
        </p:txBody>
      </p:sp>
      <p:sp>
        <p:nvSpPr>
          <p:cNvPr id="27" name="TextBox 26"/>
          <p:cNvSpPr txBox="1"/>
          <p:nvPr/>
        </p:nvSpPr>
        <p:spPr>
          <a:xfrm>
            <a:off x="4810201" y="5197012"/>
            <a:ext cx="4172937" cy="369332"/>
          </a:xfrm>
          <a:prstGeom prst="rect">
            <a:avLst/>
          </a:prstGeom>
          <a:noFill/>
        </p:spPr>
        <p:txBody>
          <a:bodyPr wrap="none" rtlCol="0">
            <a:spAutoFit/>
          </a:bodyPr>
          <a:lstStyle/>
          <a:p>
            <a:r>
              <a:rPr lang="en-GB" dirty="0" smtClean="0">
                <a:solidFill>
                  <a:schemeClr val="accent6">
                    <a:lumMod val="75000"/>
                  </a:schemeClr>
                </a:solidFill>
              </a:rPr>
              <a:t>Parameters (e.g. connection strengths)</a:t>
            </a:r>
            <a:endParaRPr lang="en-GB" dirty="0">
              <a:solidFill>
                <a:schemeClr val="accent6">
                  <a:lumMod val="75000"/>
                </a:schemeClr>
              </a:solidFill>
            </a:endParaRPr>
          </a:p>
        </p:txBody>
      </p:sp>
      <p:pic>
        <p:nvPicPr>
          <p:cNvPr id="13" name="Picture 2" descr="D:\Documents\teaching\spm course\effective_con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1124" y="1149672"/>
            <a:ext cx="1430161" cy="1454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7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4" grpId="0"/>
      <p:bldP spid="26" grpId="0"/>
      <p:bldP spid="27" grpId="0"/>
    </p:bld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15621</TotalTime>
  <Words>1579</Words>
  <Application>Microsoft Office PowerPoint</Application>
  <PresentationFormat>On-screen Show (4:3)</PresentationFormat>
  <Paragraphs>450</Paragraphs>
  <Slides>42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MS PGothic</vt:lpstr>
      <vt:lpstr>MS PGothic</vt:lpstr>
      <vt:lpstr>Arial</vt:lpstr>
      <vt:lpstr>Calibri</vt:lpstr>
      <vt:lpstr>Cambria Math</vt:lpstr>
      <vt:lpstr>Times New Roman</vt:lpstr>
      <vt:lpstr>Trebuchet MS</vt:lpstr>
      <vt:lpstr>Wingdings</vt:lpstr>
      <vt:lpstr>Custom Design</vt:lpstr>
      <vt:lpstr>Dynamic Causal Modelling</vt:lpstr>
      <vt:lpstr>Dynamic Causal Modelling</vt:lpstr>
      <vt:lpstr>The system of interest</vt:lpstr>
      <vt:lpstr>Connectivity</vt:lpstr>
      <vt:lpstr>Where DCM sits in the pipeline</vt:lpstr>
      <vt:lpstr>Recipe</vt:lpstr>
      <vt:lpstr>MODEL SPECIFICATION</vt:lpstr>
      <vt:lpstr>DCM Framework</vt:lpstr>
      <vt:lpstr>The Neural Model</vt:lpstr>
      <vt:lpstr>The Neural Model</vt:lpstr>
      <vt:lpstr>The Neural Model</vt:lpstr>
      <vt:lpstr>The Neural Model</vt:lpstr>
      <vt:lpstr>The Neural Model</vt:lpstr>
      <vt:lpstr>The Neural Model</vt:lpstr>
      <vt:lpstr>The Neural Model</vt:lpstr>
      <vt:lpstr>The Neural Model</vt:lpstr>
      <vt:lpstr>The Neural Model</vt:lpstr>
      <vt:lpstr>The Neural Model</vt:lpstr>
      <vt:lpstr>The Neural Model</vt:lpstr>
      <vt:lpstr>DCM Framework</vt:lpstr>
      <vt:lpstr>The Haemodynamic Model</vt:lpstr>
      <vt:lpstr>Recipe</vt:lpstr>
      <vt:lpstr>MODEL estimation</vt:lpstr>
      <vt:lpstr>Model estimation</vt:lpstr>
      <vt:lpstr>Recipe</vt:lpstr>
      <vt:lpstr>SPECIFY A PEB MODEL</vt:lpstr>
      <vt:lpstr>Hierarchical model of parameters</vt:lpstr>
      <vt:lpstr>Second level model (Bayesian GLM)</vt:lpstr>
      <vt:lpstr>PEB results</vt:lpstr>
      <vt:lpstr>Recipe</vt:lpstr>
      <vt:lpstr>Test hypotheses</vt:lpstr>
      <vt:lpstr>PowerPoint Presentation</vt:lpstr>
      <vt:lpstr>Hypothesis testing using PEB</vt:lpstr>
      <vt:lpstr>Summary</vt:lpstr>
      <vt:lpstr>Further Reading</vt:lpstr>
      <vt:lpstr>example</vt:lpstr>
      <vt:lpstr>PowerPoint Presentation</vt:lpstr>
      <vt:lpstr>PowerPoint Presentation</vt:lpstr>
      <vt:lpstr>PowerPoint Presentation</vt:lpstr>
      <vt:lpstr>PowerPoint Presentation</vt:lpstr>
      <vt:lpstr>Learning Objectives</vt:lpstr>
      <vt:lpstr>Further Reading</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Peter Zeidman</cp:lastModifiedBy>
  <cp:revision>201</cp:revision>
  <dcterms:created xsi:type="dcterms:W3CDTF">2005-07-13T12:26:50Z</dcterms:created>
  <dcterms:modified xsi:type="dcterms:W3CDTF">2018-05-11T11:08:52Z</dcterms:modified>
</cp:coreProperties>
</file>