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498" r:id="rId3"/>
    <p:sldId id="346" r:id="rId4"/>
    <p:sldId id="440" r:id="rId5"/>
    <p:sldId id="499" r:id="rId6"/>
    <p:sldId id="500" r:id="rId7"/>
    <p:sldId id="485" r:id="rId8"/>
    <p:sldId id="501" r:id="rId9"/>
    <p:sldId id="484" r:id="rId10"/>
    <p:sldId id="512" r:id="rId11"/>
    <p:sldId id="483" r:id="rId12"/>
    <p:sldId id="502" r:id="rId13"/>
    <p:sldId id="503" r:id="rId14"/>
    <p:sldId id="433" r:id="rId15"/>
    <p:sldId id="328" r:id="rId16"/>
    <p:sldId id="397" r:id="rId17"/>
    <p:sldId id="489" r:id="rId18"/>
    <p:sldId id="400" r:id="rId19"/>
    <p:sldId id="513" r:id="rId20"/>
    <p:sldId id="504" r:id="rId21"/>
    <p:sldId id="486" r:id="rId22"/>
    <p:sldId id="505" r:id="rId23"/>
    <p:sldId id="430" r:id="rId24"/>
    <p:sldId id="514" r:id="rId25"/>
    <p:sldId id="506" r:id="rId26"/>
    <p:sldId id="402" r:id="rId27"/>
    <p:sldId id="451" r:id="rId28"/>
    <p:sldId id="508" r:id="rId29"/>
    <p:sldId id="509" r:id="rId30"/>
    <p:sldId id="510" r:id="rId31"/>
    <p:sldId id="371" r:id="rId32"/>
    <p:sldId id="511" r:id="rId33"/>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0AFC"/>
    <a:srgbClr val="D9DDE5"/>
    <a:srgbClr val="99E5FF"/>
    <a:srgbClr val="008DBB"/>
    <a:srgbClr val="009900"/>
    <a:srgbClr val="FF99CC"/>
    <a:srgbClr val="FF0000"/>
    <a:srgbClr val="8E6C00"/>
    <a:srgbClr val="0101FE"/>
    <a:srgbClr val="3533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0199" autoAdjust="0"/>
  </p:normalViewPr>
  <p:slideViewPr>
    <p:cSldViewPr snapToGrid="0">
      <p:cViewPr varScale="1">
        <p:scale>
          <a:sx n="97" d="100"/>
          <a:sy n="97" d="100"/>
        </p:scale>
        <p:origin x="-1356" y="-90"/>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27C7743-7870-4096-A30B-287226B69441}" type="datetimeFigureOut">
              <a:rPr lang="en-GB" smtClean="0"/>
              <a:pPr/>
              <a:t>06/05/2018</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8347114-2D6B-4C52-8E91-1CE18FD93AA6}" type="slidenum">
              <a:rPr lang="en-GB" smtClean="0"/>
              <a:pPr/>
              <a:t>‹#›</a:t>
            </a:fld>
            <a:endParaRPr lang="en-GB"/>
          </a:p>
        </p:txBody>
      </p:sp>
    </p:spTree>
    <p:extLst>
      <p:ext uri="{BB962C8B-B14F-4D97-AF65-F5344CB8AC3E}">
        <p14:creationId xmlns:p14="http://schemas.microsoft.com/office/powerpoint/2010/main" xmlns="" val="7098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2</a:t>
            </a:fld>
            <a:endParaRPr lang="en-GB"/>
          </a:p>
        </p:txBody>
      </p:sp>
    </p:spTree>
    <p:extLst>
      <p:ext uri="{BB962C8B-B14F-4D97-AF65-F5344CB8AC3E}">
        <p14:creationId xmlns:p14="http://schemas.microsoft.com/office/powerpoint/2010/main" xmlns="" val="190850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flux transformer is connected to an input coil which is in turn inductively coupled to the SQUID. In this case the flux transformer is a first order gradiometer and consists of two coils (one ~1cm from the head) wound in opposite directions. As magnetic flux density falls off very sharply with distance, more magnetic flux will pass through the gradiometer coil closest to the head. This causes a net current flow which passes through the input coil causing the voltage across the SQUID to change because of the change in magnetic flux (through the SQUID). By contrast, a car passing some distance away will induce equal and opposite voltages within the two gradiometer coils, meaning that no net current will flow through the input coil and there will be no change in output of the SQUID.</a:t>
            </a:r>
          </a:p>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18</a:t>
            </a:fld>
            <a:endParaRPr lang="en-GB"/>
          </a:p>
        </p:txBody>
      </p:sp>
    </p:spTree>
    <p:extLst>
      <p:ext uri="{BB962C8B-B14F-4D97-AF65-F5344CB8AC3E}">
        <p14:creationId xmlns:p14="http://schemas.microsoft.com/office/powerpoint/2010/main" xmlns="" val="202819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20</a:t>
            </a:fld>
            <a:endParaRPr lang="en-GB"/>
          </a:p>
        </p:txBody>
      </p:sp>
    </p:spTree>
    <p:extLst>
      <p:ext uri="{BB962C8B-B14F-4D97-AF65-F5344CB8AC3E}">
        <p14:creationId xmlns:p14="http://schemas.microsoft.com/office/powerpoint/2010/main" xmlns="" val="190850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cortex curves</a:t>
            </a:r>
            <a:endParaRPr lang="en-US"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21</a:t>
            </a:fld>
            <a:endParaRPr lang="en-GB"/>
          </a:p>
        </p:txBody>
      </p:sp>
    </p:spTree>
    <p:extLst>
      <p:ext uri="{BB962C8B-B14F-4D97-AF65-F5344CB8AC3E}">
        <p14:creationId xmlns:p14="http://schemas.microsoft.com/office/powerpoint/2010/main" xmlns="" val="176297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25</a:t>
            </a:fld>
            <a:endParaRPr lang="en-GB"/>
          </a:p>
        </p:txBody>
      </p:sp>
    </p:spTree>
    <p:extLst>
      <p:ext uri="{BB962C8B-B14F-4D97-AF65-F5344CB8AC3E}">
        <p14:creationId xmlns:p14="http://schemas.microsoft.com/office/powerpoint/2010/main" xmlns="" val="190850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Calibri" pitchFamily="34" charset="0"/>
              </a:rPr>
              <a:t>We can place a source of activity in a specific place in a brain model, and calculate what the distribution would look like for that given dipole. Then, we can compare it with the actual activity to see if it matches our model. Thus, we can solve the inverse problem by applying a forward model.</a:t>
            </a:r>
          </a:p>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26</a:t>
            </a:fld>
            <a:endParaRPr lang="en-GB"/>
          </a:p>
        </p:txBody>
      </p:sp>
    </p:spTree>
    <p:extLst>
      <p:ext uri="{BB962C8B-B14F-4D97-AF65-F5344CB8AC3E}">
        <p14:creationId xmlns:p14="http://schemas.microsoft.com/office/powerpoint/2010/main" xmlns="" val="233860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347114-2D6B-4C52-8E91-1CE18FD93AA6}" type="slidenum">
              <a:rPr lang="en-GB" smtClean="0"/>
              <a:pPr/>
              <a:t>31</a:t>
            </a:fld>
            <a:endParaRPr lang="en-GB"/>
          </a:p>
        </p:txBody>
      </p:sp>
    </p:spTree>
    <p:extLst>
      <p:ext uri="{BB962C8B-B14F-4D97-AF65-F5344CB8AC3E}">
        <p14:creationId xmlns:p14="http://schemas.microsoft.com/office/powerpoint/2010/main" xmlns="" val="41977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3</a:t>
            </a:fld>
            <a:endParaRPr lang="en-GB"/>
          </a:p>
        </p:txBody>
      </p:sp>
    </p:spTree>
    <p:extLst>
      <p:ext uri="{BB962C8B-B14F-4D97-AF65-F5344CB8AC3E}">
        <p14:creationId xmlns:p14="http://schemas.microsoft.com/office/powerpoint/2010/main" xmlns="" val="190850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Note that we can’t measure all neural activity, </a:t>
            </a:r>
            <a:r>
              <a:rPr lang="en-GB" sz="1200" dirty="0" err="1" smtClean="0"/>
              <a:t>eg</a:t>
            </a:r>
            <a:r>
              <a:rPr lang="en-GB" sz="1200" dirty="0" smtClean="0"/>
              <a:t> inhibitory interneurons.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But detected indirectly </a:t>
            </a:r>
            <a:r>
              <a:rPr lang="en-GB" sz="1200" dirty="0" err="1" smtClean="0"/>
              <a:t>bc</a:t>
            </a:r>
            <a:r>
              <a:rPr lang="en-GB" sz="1200" dirty="0" smtClean="0"/>
              <a:t> they influence PSPs</a:t>
            </a:r>
          </a:p>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7</a:t>
            </a:fld>
            <a:endParaRPr lang="en-GB"/>
          </a:p>
        </p:txBody>
      </p:sp>
    </p:spTree>
    <p:extLst>
      <p:ext uri="{BB962C8B-B14F-4D97-AF65-F5344CB8AC3E}">
        <p14:creationId xmlns:p14="http://schemas.microsoft.com/office/powerpoint/2010/main" xmlns="" val="259835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342900">
              <a:buFont typeface="Arial" pitchFamily="34" charset="0"/>
              <a:buNone/>
            </a:pPr>
            <a:r>
              <a:rPr lang="en-GB" sz="1400" b="0" dirty="0" smtClean="0">
                <a:latin typeface="Calibri" pitchFamily="34" charset="0"/>
              </a:rPr>
              <a:t>APs that are not perfectly synchronized</a:t>
            </a:r>
            <a:r>
              <a:rPr lang="en-GB" sz="1400" b="0" baseline="0" dirty="0" smtClean="0">
                <a:latin typeface="Calibri" pitchFamily="34" charset="0"/>
              </a:rPr>
              <a:t> will cancel each other out because it is a biphasic signal</a:t>
            </a:r>
          </a:p>
          <a:p>
            <a:pPr marL="342900" lvl="1" indent="-342900">
              <a:buFont typeface="Arial" pitchFamily="34" charset="0"/>
              <a:buNone/>
            </a:pPr>
            <a:endParaRPr lang="en-GB" sz="1400" b="0" baseline="0" dirty="0" smtClean="0">
              <a:latin typeface="Calibri" pitchFamily="34" charset="0"/>
            </a:endParaRPr>
          </a:p>
          <a:p>
            <a:pPr marL="342900" lvl="1" indent="-342900">
              <a:buFont typeface="Arial" pitchFamily="34" charset="0"/>
              <a:buNone/>
            </a:pPr>
            <a:r>
              <a:rPr lang="en-GB" sz="1400" b="0" baseline="0" dirty="0" smtClean="0">
                <a:latin typeface="Calibri" pitchFamily="34" charset="0"/>
              </a:rPr>
              <a:t>We don’t measure all neural activity. Inhibitory inter-neurons </a:t>
            </a:r>
            <a:r>
              <a:rPr lang="en-GB" sz="1400" b="0" baseline="0" dirty="0" err="1" smtClean="0">
                <a:latin typeface="Calibri" pitchFamily="34" charset="0"/>
              </a:rPr>
              <a:t>eg</a:t>
            </a:r>
            <a:r>
              <a:rPr lang="en-GB" sz="1400" b="0" baseline="0" dirty="0" smtClean="0">
                <a:latin typeface="Calibri" pitchFamily="34" charset="0"/>
              </a:rPr>
              <a:t> are not oriented symmetrically so we can’t see them</a:t>
            </a:r>
          </a:p>
          <a:p>
            <a:pPr marL="342900" lvl="1" indent="-342900">
              <a:buFont typeface="Arial" pitchFamily="34" charset="0"/>
              <a:buNone/>
            </a:pPr>
            <a:endParaRPr lang="en-GB" sz="1400" b="0" dirty="0" smtClean="0">
              <a:latin typeface="Calibri" pitchFamily="34" charset="0"/>
            </a:endParaRPr>
          </a:p>
          <a:p>
            <a:pPr marL="342900" lvl="1" indent="-342900">
              <a:buFont typeface="Arial" pitchFamily="34" charset="0"/>
              <a:buNone/>
            </a:pPr>
            <a:endParaRPr lang="en-GB" sz="1400" b="0" dirty="0" smtClean="0">
              <a:latin typeface="Calibri" pitchFamily="34" charset="0"/>
            </a:endParaRPr>
          </a:p>
        </p:txBody>
      </p:sp>
      <p:sp>
        <p:nvSpPr>
          <p:cNvPr id="4" name="Slide Number Placeholder 3"/>
          <p:cNvSpPr>
            <a:spLocks noGrp="1"/>
          </p:cNvSpPr>
          <p:nvPr>
            <p:ph type="sldNum" sz="quarter" idx="10"/>
          </p:nvPr>
        </p:nvSpPr>
        <p:spPr/>
        <p:txBody>
          <a:bodyPr/>
          <a:lstStyle/>
          <a:p>
            <a:fld id="{A8347114-2D6B-4C52-8E91-1CE18FD93AA6}" type="slidenum">
              <a:rPr lang="en-GB" smtClean="0"/>
              <a:pPr/>
              <a:t>9</a:t>
            </a:fld>
            <a:endParaRPr lang="en-GB"/>
          </a:p>
        </p:txBody>
      </p:sp>
    </p:spTree>
    <p:extLst>
      <p:ext uri="{BB962C8B-B14F-4D97-AF65-F5344CB8AC3E}">
        <p14:creationId xmlns:p14="http://schemas.microsoft.com/office/powerpoint/2010/main" xmlns="" val="82516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11</a:t>
            </a:fld>
            <a:endParaRPr lang="en-GB"/>
          </a:p>
        </p:txBody>
      </p:sp>
    </p:spTree>
    <p:extLst>
      <p:ext uri="{BB962C8B-B14F-4D97-AF65-F5344CB8AC3E}">
        <p14:creationId xmlns:p14="http://schemas.microsoft.com/office/powerpoint/2010/main" xmlns="" val="190251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12</a:t>
            </a:fld>
            <a:endParaRPr lang="en-GB"/>
          </a:p>
        </p:txBody>
      </p:sp>
    </p:spTree>
    <p:extLst>
      <p:ext uri="{BB962C8B-B14F-4D97-AF65-F5344CB8AC3E}">
        <p14:creationId xmlns:p14="http://schemas.microsoft.com/office/powerpoint/2010/main" xmlns="" val="190850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a:t>
            </a:r>
            <a:r>
              <a:rPr lang="en-GB" baseline="0" dirty="0" smtClean="0"/>
              <a:t> big is the signal?</a:t>
            </a:r>
          </a:p>
          <a:p>
            <a:endParaRPr lang="en-GB" baseline="0" dirty="0" smtClean="0"/>
          </a:p>
          <a:p>
            <a:r>
              <a:rPr lang="en-GB" baseline="0" dirty="0" smtClean="0"/>
              <a:t>Like a needle in a haystack</a:t>
            </a:r>
          </a:p>
          <a:p>
            <a:r>
              <a:rPr lang="en-GB" sz="1200" b="0" i="0" kern="1200" dirty="0" smtClean="0">
                <a:solidFill>
                  <a:schemeClr val="tx1"/>
                </a:solidFill>
                <a:effectLst/>
                <a:latin typeface="+mn-lt"/>
                <a:ea typeface="+mn-ea"/>
                <a:cs typeface="+mn-cs"/>
              </a:rPr>
              <a:t>For example a car at 2km distance would cause a similar change in magnetic flux to that due to brain activity (Weinstock 1996). The next major problem is to separate the brain signal from the external noise.</a:t>
            </a:r>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15</a:t>
            </a:fld>
            <a:endParaRPr lang="en-GB"/>
          </a:p>
        </p:txBody>
      </p:sp>
    </p:spTree>
    <p:extLst>
      <p:ext uri="{BB962C8B-B14F-4D97-AF65-F5344CB8AC3E}">
        <p14:creationId xmlns:p14="http://schemas.microsoft.com/office/powerpoint/2010/main" xmlns="" val="279573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a:t>
            </a:r>
            <a:r>
              <a:rPr lang="en-GB" baseline="0" dirty="0" err="1" smtClean="0"/>
              <a:t>msr</a:t>
            </a:r>
            <a:r>
              <a:rPr lang="en-GB" baseline="0" dirty="0" smtClean="0"/>
              <a:t> = passive shield against environmental magnetic noise</a:t>
            </a:r>
          </a:p>
          <a:p>
            <a:endParaRPr lang="en-GB" baseline="0" dirty="0" smtClean="0"/>
          </a:p>
          <a:p>
            <a:r>
              <a:rPr lang="en-GB" baseline="0" dirty="0" smtClean="0"/>
              <a:t>Consists of concentric shells of mu metal and aluminium</a:t>
            </a:r>
            <a:endParaRPr lang="en-GB" dirty="0"/>
          </a:p>
        </p:txBody>
      </p:sp>
      <p:sp>
        <p:nvSpPr>
          <p:cNvPr id="4" name="Slide Number Placeholder 3"/>
          <p:cNvSpPr>
            <a:spLocks noGrp="1"/>
          </p:cNvSpPr>
          <p:nvPr>
            <p:ph type="sldNum" sz="quarter" idx="10"/>
          </p:nvPr>
        </p:nvSpPr>
        <p:spPr/>
        <p:txBody>
          <a:bodyPr/>
          <a:lstStyle/>
          <a:p>
            <a:fld id="{A8347114-2D6B-4C52-8E91-1CE18FD93AA6}" type="slidenum">
              <a:rPr lang="en-GB" smtClean="0"/>
              <a:pPr/>
              <a:t>16</a:t>
            </a:fld>
            <a:endParaRPr lang="en-GB"/>
          </a:p>
        </p:txBody>
      </p:sp>
    </p:spTree>
    <p:extLst>
      <p:ext uri="{BB962C8B-B14F-4D97-AF65-F5344CB8AC3E}">
        <p14:creationId xmlns:p14="http://schemas.microsoft.com/office/powerpoint/2010/main" xmlns="" val="205775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dirty="0" smtClean="0"/>
              <a:t>There are </a:t>
            </a:r>
            <a:r>
              <a:rPr lang="fr-FR" dirty="0" err="1" smtClean="0"/>
              <a:t>different</a:t>
            </a:r>
            <a:r>
              <a:rPr lang="fr-FR" dirty="0" smtClean="0"/>
              <a:t> types of MEG </a:t>
            </a:r>
            <a:r>
              <a:rPr lang="fr-FR" dirty="0" err="1" smtClean="0"/>
              <a:t>sensors</a:t>
            </a:r>
            <a:r>
              <a:rPr lang="fr-FR" dirty="0" smtClean="0"/>
              <a:t>.</a:t>
            </a:r>
          </a:p>
          <a:p>
            <a:pPr eaLnBrk="1" hangingPunct="1">
              <a:spcBef>
                <a:spcPct val="0"/>
              </a:spcBef>
            </a:pPr>
            <a:r>
              <a:rPr lang="fr-FR" dirty="0" smtClean="0"/>
              <a:t>In all cases, </a:t>
            </a:r>
            <a:r>
              <a:rPr lang="fr-FR" dirty="0" err="1" smtClean="0"/>
              <a:t>they</a:t>
            </a:r>
            <a:r>
              <a:rPr lang="fr-FR" dirty="0" smtClean="0"/>
              <a:t> use </a:t>
            </a:r>
            <a:r>
              <a:rPr lang="fr-FR" dirty="0" err="1" smtClean="0"/>
              <a:t>coils</a:t>
            </a:r>
            <a:r>
              <a:rPr lang="fr-FR" dirty="0" smtClean="0"/>
              <a:t> </a:t>
            </a:r>
            <a:r>
              <a:rPr lang="fr-FR" dirty="0" err="1" smtClean="0"/>
              <a:t>that</a:t>
            </a:r>
            <a:r>
              <a:rPr lang="fr-FR" dirty="0" smtClean="0"/>
              <a:t> </a:t>
            </a:r>
            <a:r>
              <a:rPr lang="fr-FR" dirty="0" err="1" smtClean="0"/>
              <a:t>transform</a:t>
            </a:r>
            <a:r>
              <a:rPr lang="fr-FR" dirty="0" smtClean="0"/>
              <a:t> the </a:t>
            </a:r>
            <a:r>
              <a:rPr lang="fr-FR" dirty="0" err="1" smtClean="0"/>
              <a:t>magnetic</a:t>
            </a:r>
            <a:r>
              <a:rPr lang="fr-FR" dirty="0" smtClean="0"/>
              <a:t> flux </a:t>
            </a:r>
            <a:r>
              <a:rPr lang="fr-FR" dirty="0" err="1" smtClean="0"/>
              <a:t>through</a:t>
            </a:r>
            <a:r>
              <a:rPr lang="fr-FR" dirty="0" smtClean="0"/>
              <a:t> the surface </a:t>
            </a:r>
            <a:r>
              <a:rPr lang="fr-FR" dirty="0" err="1" smtClean="0"/>
              <a:t>coil</a:t>
            </a:r>
            <a:r>
              <a:rPr lang="fr-FR" dirty="0" smtClean="0"/>
              <a:t> </a:t>
            </a:r>
            <a:r>
              <a:rPr lang="fr-FR" dirty="0" err="1" smtClean="0"/>
              <a:t>into</a:t>
            </a:r>
            <a:r>
              <a:rPr lang="fr-FR" dirty="0" smtClean="0"/>
              <a:t> a </a:t>
            </a:r>
            <a:r>
              <a:rPr lang="fr-FR" dirty="0" err="1" smtClean="0"/>
              <a:t>tiny</a:t>
            </a:r>
            <a:r>
              <a:rPr lang="fr-FR" dirty="0" smtClean="0"/>
              <a:t> </a:t>
            </a:r>
            <a:r>
              <a:rPr lang="fr-FR" dirty="0" err="1" smtClean="0"/>
              <a:t>electric</a:t>
            </a:r>
            <a:r>
              <a:rPr lang="fr-FR" dirty="0" smtClean="0"/>
              <a:t> </a:t>
            </a:r>
            <a:r>
              <a:rPr lang="fr-FR" dirty="0" err="1" smtClean="0"/>
              <a:t>current</a:t>
            </a:r>
            <a:r>
              <a:rPr lang="fr-FR" dirty="0" smtClean="0"/>
              <a:t> </a:t>
            </a:r>
            <a:r>
              <a:rPr lang="fr-FR" dirty="0" err="1" smtClean="0"/>
              <a:t>whose</a:t>
            </a:r>
            <a:r>
              <a:rPr lang="fr-FR" dirty="0" smtClean="0"/>
              <a:t> </a:t>
            </a:r>
            <a:r>
              <a:rPr lang="fr-FR" dirty="0" err="1" smtClean="0"/>
              <a:t>intensity</a:t>
            </a:r>
            <a:r>
              <a:rPr lang="fr-FR" dirty="0" smtClean="0"/>
              <a:t> </a:t>
            </a:r>
            <a:r>
              <a:rPr lang="fr-FR" dirty="0" err="1" smtClean="0"/>
              <a:t>will</a:t>
            </a:r>
            <a:r>
              <a:rPr lang="fr-FR" dirty="0" smtClean="0"/>
              <a:t> </a:t>
            </a:r>
            <a:r>
              <a:rPr lang="fr-FR" dirty="0" err="1" smtClean="0"/>
              <a:t>be</a:t>
            </a:r>
            <a:r>
              <a:rPr lang="fr-FR" dirty="0" smtClean="0"/>
              <a:t> </a:t>
            </a:r>
            <a:r>
              <a:rPr lang="fr-FR" dirty="0" err="1" smtClean="0"/>
              <a:t>instantaneously</a:t>
            </a:r>
            <a:r>
              <a:rPr lang="fr-FR" dirty="0" smtClean="0"/>
              <a:t> </a:t>
            </a:r>
            <a:r>
              <a:rPr lang="fr-FR" dirty="0" err="1" smtClean="0"/>
              <a:t>compensated</a:t>
            </a:r>
            <a:r>
              <a:rPr lang="fr-FR" dirty="0" smtClean="0"/>
              <a:t> and </a:t>
            </a:r>
            <a:r>
              <a:rPr lang="fr-FR" dirty="0" err="1" smtClean="0"/>
              <a:t>hence</a:t>
            </a:r>
            <a:r>
              <a:rPr lang="fr-FR" dirty="0" smtClean="0"/>
              <a:t> </a:t>
            </a:r>
            <a:r>
              <a:rPr lang="fr-FR" dirty="0" err="1" smtClean="0"/>
              <a:t>measured</a:t>
            </a:r>
            <a:r>
              <a:rPr lang="fr-FR" dirty="0" smtClean="0"/>
              <a:t> by the SQUID. This </a:t>
            </a:r>
            <a:r>
              <a:rPr lang="fr-FR" dirty="0" err="1" smtClean="0"/>
              <a:t>is</a:t>
            </a:r>
            <a:r>
              <a:rPr lang="fr-FR" dirty="0" smtClean="0"/>
              <a:t> the </a:t>
            </a:r>
            <a:r>
              <a:rPr lang="fr-FR" dirty="0" err="1" smtClean="0"/>
              <a:t>amount</a:t>
            </a:r>
            <a:r>
              <a:rPr lang="fr-FR" dirty="0" smtClean="0"/>
              <a:t> of </a:t>
            </a:r>
            <a:r>
              <a:rPr lang="fr-FR" dirty="0" err="1" smtClean="0"/>
              <a:t>compensatory</a:t>
            </a:r>
            <a:r>
              <a:rPr lang="fr-FR" dirty="0" smtClean="0"/>
              <a:t> </a:t>
            </a:r>
            <a:r>
              <a:rPr lang="fr-FR" dirty="0" err="1" smtClean="0"/>
              <a:t>current</a:t>
            </a:r>
            <a:r>
              <a:rPr lang="fr-FR" dirty="0" smtClean="0"/>
              <a:t> </a:t>
            </a:r>
            <a:r>
              <a:rPr lang="fr-FR" dirty="0" err="1" smtClean="0"/>
              <a:t>that</a:t>
            </a:r>
            <a:r>
              <a:rPr lang="fr-FR" dirty="0" smtClean="0"/>
              <a:t> </a:t>
            </a:r>
            <a:r>
              <a:rPr lang="fr-FR" dirty="0" err="1" smtClean="0"/>
              <a:t>is</a:t>
            </a:r>
            <a:r>
              <a:rPr lang="fr-FR" dirty="0" smtClean="0"/>
              <a:t> </a:t>
            </a:r>
            <a:r>
              <a:rPr lang="fr-FR" dirty="0" err="1" smtClean="0"/>
              <a:t>related</a:t>
            </a:r>
            <a:r>
              <a:rPr lang="fr-FR" dirty="0" smtClean="0"/>
              <a:t> to the </a:t>
            </a:r>
            <a:r>
              <a:rPr lang="fr-FR" dirty="0" err="1" smtClean="0"/>
              <a:t>magnetic</a:t>
            </a:r>
            <a:r>
              <a:rPr lang="fr-FR" dirty="0" smtClean="0"/>
              <a:t> </a:t>
            </a:r>
            <a:r>
              <a:rPr lang="fr-FR" dirty="0" err="1" smtClean="0"/>
              <a:t>field</a:t>
            </a:r>
            <a:r>
              <a:rPr lang="fr-FR" dirty="0" smtClean="0"/>
              <a:t> and </a:t>
            </a:r>
            <a:r>
              <a:rPr lang="fr-FR" dirty="0" err="1" smtClean="0"/>
              <a:t>yield</a:t>
            </a:r>
            <a:r>
              <a:rPr lang="fr-FR" dirty="0" smtClean="0"/>
              <a:t> the MEG signal.</a:t>
            </a:r>
          </a:p>
          <a:p>
            <a:pPr eaLnBrk="1" hangingPunct="1">
              <a:spcBef>
                <a:spcPct val="0"/>
              </a:spcBef>
            </a:pPr>
            <a:endParaRPr lang="fr-FR" dirty="0" smtClean="0"/>
          </a:p>
          <a:p>
            <a:pPr eaLnBrk="1" hangingPunct="1">
              <a:spcBef>
                <a:spcPct val="0"/>
              </a:spcBef>
              <a:buFontTx/>
              <a:buChar char="-"/>
            </a:pPr>
            <a:r>
              <a:rPr lang="fr-FR" dirty="0" smtClean="0"/>
              <a:t> </a:t>
            </a:r>
            <a:r>
              <a:rPr lang="fr-FR" dirty="0" err="1" smtClean="0"/>
              <a:t>Now</a:t>
            </a:r>
            <a:r>
              <a:rPr lang="fr-FR" dirty="0" smtClean="0"/>
              <a:t> </a:t>
            </a:r>
            <a:r>
              <a:rPr lang="fr-FR" dirty="0" err="1" smtClean="0"/>
              <a:t>with</a:t>
            </a:r>
            <a:r>
              <a:rPr lang="fr-FR" dirty="0" smtClean="0"/>
              <a:t> a single </a:t>
            </a:r>
            <a:r>
              <a:rPr lang="fr-FR" dirty="0" err="1" smtClean="0"/>
              <a:t>coil</a:t>
            </a:r>
            <a:r>
              <a:rPr lang="fr-FR" dirty="0" smtClean="0"/>
              <a:t>, </a:t>
            </a:r>
            <a:r>
              <a:rPr lang="fr-FR" dirty="0" err="1" smtClean="0"/>
              <a:t>we</a:t>
            </a:r>
            <a:r>
              <a:rPr lang="fr-FR" dirty="0" smtClean="0"/>
              <a:t> </a:t>
            </a:r>
            <a:r>
              <a:rPr lang="fr-FR" dirty="0" err="1" smtClean="0"/>
              <a:t>get</a:t>
            </a:r>
            <a:r>
              <a:rPr lang="fr-FR" dirty="0" smtClean="0"/>
              <a:t> a </a:t>
            </a:r>
            <a:r>
              <a:rPr lang="fr-FR" dirty="0" err="1" smtClean="0"/>
              <a:t>magnetometer</a:t>
            </a:r>
            <a:r>
              <a:rPr lang="fr-FR" dirty="0" smtClean="0"/>
              <a:t> </a:t>
            </a:r>
            <a:r>
              <a:rPr lang="fr-FR" dirty="0" err="1" smtClean="0"/>
              <a:t>that</a:t>
            </a:r>
            <a:r>
              <a:rPr lang="fr-FR" dirty="0" smtClean="0"/>
              <a:t> </a:t>
            </a:r>
            <a:r>
              <a:rPr lang="fr-FR" dirty="0" err="1" smtClean="0"/>
              <a:t>measures</a:t>
            </a:r>
            <a:r>
              <a:rPr lang="fr-FR" dirty="0" smtClean="0"/>
              <a:t> the local </a:t>
            </a:r>
            <a:r>
              <a:rPr lang="fr-FR" dirty="0" err="1" smtClean="0"/>
              <a:t>magnetic</a:t>
            </a:r>
            <a:r>
              <a:rPr lang="fr-FR" dirty="0" smtClean="0"/>
              <a:t> </a:t>
            </a:r>
            <a:r>
              <a:rPr lang="fr-FR" dirty="0" err="1" smtClean="0"/>
              <a:t>field</a:t>
            </a:r>
            <a:r>
              <a:rPr lang="fr-FR" dirty="0" smtClean="0"/>
              <a:t> </a:t>
            </a:r>
            <a:r>
              <a:rPr lang="fr-FR" dirty="0" err="1" smtClean="0"/>
              <a:t>directly</a:t>
            </a:r>
            <a:r>
              <a:rPr lang="fr-FR" dirty="0" smtClean="0"/>
              <a:t>.</a:t>
            </a:r>
          </a:p>
          <a:p>
            <a:pPr eaLnBrk="1" hangingPunct="1">
              <a:spcBef>
                <a:spcPct val="0"/>
              </a:spcBef>
              <a:buFontTx/>
              <a:buChar char="-"/>
            </a:pPr>
            <a:r>
              <a:rPr lang="fr-FR" dirty="0" smtClean="0"/>
              <a:t> </a:t>
            </a:r>
            <a:r>
              <a:rPr lang="fr-FR" dirty="0" err="1" smtClean="0"/>
              <a:t>Other</a:t>
            </a:r>
            <a:r>
              <a:rPr lang="fr-FR" dirty="0" smtClean="0"/>
              <a:t> </a:t>
            </a:r>
            <a:r>
              <a:rPr lang="fr-FR" dirty="0" err="1" smtClean="0"/>
              <a:t>systems</a:t>
            </a:r>
            <a:r>
              <a:rPr lang="fr-FR" dirty="0" smtClean="0"/>
              <a:t> </a:t>
            </a:r>
            <a:r>
              <a:rPr lang="fr-FR" dirty="0" err="1" smtClean="0"/>
              <a:t>like</a:t>
            </a:r>
            <a:r>
              <a:rPr lang="fr-FR" dirty="0" smtClean="0"/>
              <a:t> the one </a:t>
            </a:r>
            <a:r>
              <a:rPr lang="fr-FR" dirty="0" err="1" smtClean="0"/>
              <a:t>downstairs</a:t>
            </a:r>
            <a:r>
              <a:rPr lang="fr-FR" dirty="0" smtClean="0"/>
              <a:t> </a:t>
            </a:r>
            <a:r>
              <a:rPr lang="fr-FR" dirty="0" err="1" smtClean="0"/>
              <a:t>from</a:t>
            </a:r>
            <a:r>
              <a:rPr lang="fr-FR" dirty="0" smtClean="0"/>
              <a:t> CTF </a:t>
            </a:r>
            <a:r>
              <a:rPr lang="fr-FR" dirty="0" err="1" smtClean="0"/>
              <a:t>is</a:t>
            </a:r>
            <a:r>
              <a:rPr lang="fr-FR" dirty="0" smtClean="0"/>
              <a:t> </a:t>
            </a:r>
            <a:r>
              <a:rPr lang="fr-FR" dirty="0" err="1" smtClean="0"/>
              <a:t>using</a:t>
            </a:r>
            <a:r>
              <a:rPr lang="fr-FR" dirty="0" smtClean="0"/>
              <a:t> </a:t>
            </a:r>
            <a:r>
              <a:rPr lang="fr-FR" dirty="0" err="1" smtClean="0"/>
              <a:t>gradiometers</a:t>
            </a:r>
            <a:r>
              <a:rPr lang="fr-FR" dirty="0" smtClean="0"/>
              <a:t>. </a:t>
            </a:r>
            <a:r>
              <a:rPr lang="fr-FR" dirty="0" err="1" smtClean="0"/>
              <a:t>Here</a:t>
            </a:r>
            <a:r>
              <a:rPr lang="fr-FR" dirty="0" smtClean="0"/>
              <a:t> </a:t>
            </a:r>
            <a:r>
              <a:rPr lang="fr-FR" dirty="0" err="1" smtClean="0"/>
              <a:t>is</a:t>
            </a:r>
            <a:r>
              <a:rPr lang="fr-FR" dirty="0" smtClean="0"/>
              <a:t> a 1st </a:t>
            </a:r>
            <a:r>
              <a:rPr lang="fr-FR" dirty="0" err="1" smtClean="0"/>
              <a:t>order</a:t>
            </a:r>
            <a:r>
              <a:rPr lang="fr-FR" dirty="0" smtClean="0"/>
              <a:t> axial </a:t>
            </a:r>
            <a:r>
              <a:rPr lang="fr-FR" dirty="0" err="1" smtClean="0"/>
              <a:t>gradiometer</a:t>
            </a:r>
            <a:r>
              <a:rPr lang="fr-FR" dirty="0" smtClean="0"/>
              <a:t>.</a:t>
            </a:r>
          </a:p>
          <a:p>
            <a:pPr eaLnBrk="1" hangingPunct="1">
              <a:spcBef>
                <a:spcPct val="0"/>
              </a:spcBef>
            </a:pPr>
            <a:r>
              <a:rPr lang="fr-FR" dirty="0" smtClean="0"/>
              <a:t>Axial </a:t>
            </a:r>
            <a:r>
              <a:rPr lang="fr-FR" dirty="0" err="1" smtClean="0"/>
              <a:t>because</a:t>
            </a:r>
            <a:r>
              <a:rPr lang="fr-FR" dirty="0" smtClean="0"/>
              <a:t> the z vertical axis </a:t>
            </a:r>
            <a:r>
              <a:rPr lang="fr-FR" dirty="0" err="1" smtClean="0"/>
              <a:t>is</a:t>
            </a:r>
            <a:r>
              <a:rPr lang="fr-FR" dirty="0" smtClean="0"/>
              <a:t> </a:t>
            </a:r>
            <a:r>
              <a:rPr lang="fr-FR" dirty="0" err="1" smtClean="0"/>
              <a:t>radially</a:t>
            </a:r>
            <a:r>
              <a:rPr lang="fr-FR" dirty="0" smtClean="0"/>
              <a:t> </a:t>
            </a:r>
            <a:r>
              <a:rPr lang="fr-FR" dirty="0" err="1" smtClean="0"/>
              <a:t>oriented</a:t>
            </a:r>
            <a:r>
              <a:rPr lang="fr-FR" dirty="0" smtClean="0"/>
              <a:t> </a:t>
            </a:r>
            <a:r>
              <a:rPr lang="fr-FR" dirty="0" err="1" smtClean="0"/>
              <a:t>with</a:t>
            </a:r>
            <a:r>
              <a:rPr lang="fr-FR" dirty="0" smtClean="0"/>
              <a:t> respect to the scalp. 1st </a:t>
            </a:r>
            <a:r>
              <a:rPr lang="fr-FR" dirty="0" err="1" smtClean="0"/>
              <a:t>order</a:t>
            </a:r>
            <a:r>
              <a:rPr lang="fr-FR" dirty="0" smtClean="0"/>
              <a:t> </a:t>
            </a:r>
            <a:r>
              <a:rPr lang="fr-FR" dirty="0" err="1" smtClean="0"/>
              <a:t>because</a:t>
            </a:r>
            <a:r>
              <a:rPr lang="fr-FR" dirty="0" smtClean="0"/>
              <a:t> </a:t>
            </a:r>
            <a:r>
              <a:rPr lang="fr-FR" dirty="0" err="1" smtClean="0"/>
              <a:t>it</a:t>
            </a:r>
            <a:r>
              <a:rPr lang="fr-FR" dirty="0" smtClean="0"/>
              <a:t> </a:t>
            </a:r>
            <a:r>
              <a:rPr lang="fr-FR" dirty="0" err="1" smtClean="0"/>
              <a:t>is</a:t>
            </a:r>
            <a:r>
              <a:rPr lang="fr-FR" dirty="0" smtClean="0"/>
              <a:t> made of </a:t>
            </a:r>
            <a:r>
              <a:rPr lang="fr-FR" dirty="0" err="1" smtClean="0"/>
              <a:t>two</a:t>
            </a:r>
            <a:r>
              <a:rPr lang="fr-FR" dirty="0" smtClean="0"/>
              <a:t> </a:t>
            </a:r>
            <a:r>
              <a:rPr lang="fr-FR" dirty="0" err="1" smtClean="0"/>
              <a:t>coils</a:t>
            </a:r>
            <a:r>
              <a:rPr lang="fr-FR" dirty="0" smtClean="0"/>
              <a:t> and </a:t>
            </a:r>
            <a:r>
              <a:rPr lang="fr-FR" dirty="0" err="1" smtClean="0"/>
              <a:t>thus</a:t>
            </a:r>
            <a:r>
              <a:rPr lang="fr-FR" dirty="0" smtClean="0"/>
              <a:t> </a:t>
            </a:r>
            <a:r>
              <a:rPr lang="fr-FR" dirty="0" err="1" smtClean="0"/>
              <a:t>computes</a:t>
            </a:r>
            <a:r>
              <a:rPr lang="fr-FR" dirty="0" smtClean="0"/>
              <a:t> the first </a:t>
            </a:r>
            <a:r>
              <a:rPr lang="fr-FR" dirty="0" err="1" smtClean="0"/>
              <a:t>derivative</a:t>
            </a:r>
            <a:r>
              <a:rPr lang="fr-FR" dirty="0" smtClean="0"/>
              <a:t> of the </a:t>
            </a:r>
            <a:r>
              <a:rPr lang="fr-FR" dirty="0" err="1" smtClean="0"/>
              <a:t>magnetic</a:t>
            </a:r>
            <a:r>
              <a:rPr lang="fr-FR" dirty="0" smtClean="0"/>
              <a:t> flux </a:t>
            </a:r>
            <a:r>
              <a:rPr lang="fr-FR" dirty="0" err="1" smtClean="0"/>
              <a:t>locally</a:t>
            </a:r>
            <a:r>
              <a:rPr lang="fr-FR" dirty="0" smtClean="0"/>
              <a:t> by </a:t>
            </a:r>
            <a:r>
              <a:rPr lang="fr-FR" dirty="0" err="1" smtClean="0"/>
              <a:t>computing</a:t>
            </a:r>
            <a:r>
              <a:rPr lang="fr-FR" dirty="0" smtClean="0"/>
              <a:t> the </a:t>
            </a:r>
            <a:r>
              <a:rPr lang="fr-FR" dirty="0" err="1" smtClean="0"/>
              <a:t>difference</a:t>
            </a:r>
            <a:r>
              <a:rPr lang="fr-FR" dirty="0" smtClean="0"/>
              <a:t> </a:t>
            </a:r>
            <a:r>
              <a:rPr lang="fr-FR" dirty="0" err="1" smtClean="0"/>
              <a:t>between</a:t>
            </a:r>
            <a:r>
              <a:rPr lang="fr-FR" dirty="0" smtClean="0"/>
              <a:t> the </a:t>
            </a:r>
            <a:r>
              <a:rPr lang="fr-FR" dirty="0" err="1" smtClean="0"/>
              <a:t>two</a:t>
            </a:r>
            <a:r>
              <a:rPr lang="fr-FR" dirty="0" smtClean="0"/>
              <a:t> opposite </a:t>
            </a:r>
            <a:r>
              <a:rPr lang="fr-FR" dirty="0" err="1" smtClean="0"/>
              <a:t>currents</a:t>
            </a:r>
            <a:r>
              <a:rPr lang="fr-FR" dirty="0" smtClean="0"/>
              <a:t> </a:t>
            </a:r>
            <a:r>
              <a:rPr lang="fr-FR" dirty="0" err="1" smtClean="0"/>
              <a:t>generated</a:t>
            </a:r>
            <a:r>
              <a:rPr lang="fr-FR" dirty="0" smtClean="0"/>
              <a:t> in </a:t>
            </a:r>
            <a:r>
              <a:rPr lang="fr-FR" dirty="0" err="1" smtClean="0"/>
              <a:t>each</a:t>
            </a:r>
            <a:r>
              <a:rPr lang="fr-FR" dirty="0" smtClean="0"/>
              <a:t> </a:t>
            </a:r>
            <a:r>
              <a:rPr lang="fr-FR" dirty="0" err="1" smtClean="0"/>
              <a:t>coil</a:t>
            </a:r>
            <a:r>
              <a:rPr lang="fr-FR" dirty="0" smtClean="0"/>
              <a:t>. One </a:t>
            </a:r>
            <a:r>
              <a:rPr lang="fr-FR" dirty="0" err="1" smtClean="0"/>
              <a:t>can</a:t>
            </a:r>
            <a:r>
              <a:rPr lang="fr-FR" dirty="0" smtClean="0"/>
              <a:t> </a:t>
            </a:r>
            <a:r>
              <a:rPr lang="fr-FR" dirty="0" err="1" smtClean="0"/>
              <a:t>even</a:t>
            </a:r>
            <a:r>
              <a:rPr lang="fr-FR" dirty="0" smtClean="0"/>
              <a:t> couple </a:t>
            </a:r>
            <a:r>
              <a:rPr lang="fr-FR" dirty="0" err="1" smtClean="0"/>
              <a:t>gradiometers</a:t>
            </a:r>
            <a:r>
              <a:rPr lang="fr-FR" dirty="0" smtClean="0"/>
              <a:t> to </a:t>
            </a:r>
            <a:r>
              <a:rPr lang="fr-FR" dirty="0" err="1" smtClean="0"/>
              <a:t>compute</a:t>
            </a:r>
            <a:r>
              <a:rPr lang="fr-FR" dirty="0" smtClean="0"/>
              <a:t> </a:t>
            </a:r>
            <a:r>
              <a:rPr lang="fr-FR" dirty="0" err="1" smtClean="0"/>
              <a:t>higher</a:t>
            </a:r>
            <a:r>
              <a:rPr lang="fr-FR" dirty="0" smtClean="0"/>
              <a:t> </a:t>
            </a:r>
            <a:r>
              <a:rPr lang="fr-FR" dirty="0" err="1" smtClean="0"/>
              <a:t>order</a:t>
            </a:r>
            <a:r>
              <a:rPr lang="fr-FR" dirty="0" smtClean="0"/>
              <a:t> </a:t>
            </a:r>
            <a:r>
              <a:rPr lang="fr-FR" dirty="0" err="1" smtClean="0"/>
              <a:t>differences</a:t>
            </a:r>
            <a:r>
              <a:rPr lang="fr-FR" dirty="0" smtClean="0"/>
              <a:t> and </a:t>
            </a:r>
            <a:r>
              <a:rPr lang="fr-FR" dirty="0" err="1" smtClean="0"/>
              <a:t>planar</a:t>
            </a:r>
            <a:r>
              <a:rPr lang="fr-FR" dirty="0" smtClean="0"/>
              <a:t> </a:t>
            </a:r>
            <a:r>
              <a:rPr lang="fr-FR" dirty="0" err="1" smtClean="0"/>
              <a:t>instead</a:t>
            </a:r>
            <a:r>
              <a:rPr lang="fr-FR" dirty="0" smtClean="0"/>
              <a:t> of axial </a:t>
            </a:r>
            <a:r>
              <a:rPr lang="fr-FR" dirty="0" err="1" smtClean="0"/>
              <a:t>gradiometers</a:t>
            </a:r>
            <a:r>
              <a:rPr lang="fr-FR" dirty="0" smtClean="0"/>
              <a:t> </a:t>
            </a:r>
            <a:r>
              <a:rPr lang="fr-FR" dirty="0" err="1" smtClean="0"/>
              <a:t>also</a:t>
            </a:r>
            <a:r>
              <a:rPr lang="fr-FR" dirty="0" smtClean="0"/>
              <a:t> </a:t>
            </a:r>
            <a:r>
              <a:rPr lang="fr-FR" dirty="0" err="1" smtClean="0"/>
              <a:t>exist</a:t>
            </a:r>
            <a:r>
              <a:rPr lang="fr-FR" dirty="0" smtClean="0"/>
              <a:t>.</a:t>
            </a:r>
          </a:p>
          <a:p>
            <a:pPr eaLnBrk="1" hangingPunct="1">
              <a:spcBef>
                <a:spcPct val="0"/>
              </a:spcBef>
            </a:pPr>
            <a:r>
              <a:rPr lang="fr-FR" dirty="0" err="1" smtClean="0"/>
              <a:t>Gradiometers</a:t>
            </a:r>
            <a:r>
              <a:rPr lang="fr-FR" dirty="0" smtClean="0"/>
              <a:t> are </a:t>
            </a:r>
            <a:r>
              <a:rPr lang="fr-FR" dirty="0" err="1" smtClean="0"/>
              <a:t>less</a:t>
            </a:r>
            <a:r>
              <a:rPr lang="fr-FR" dirty="0" smtClean="0"/>
              <a:t> sensitive to distant sources, </a:t>
            </a:r>
            <a:r>
              <a:rPr lang="fr-FR" dirty="0" err="1" smtClean="0"/>
              <a:t>meaning</a:t>
            </a:r>
            <a:r>
              <a:rPr lang="fr-FR" dirty="0" smtClean="0"/>
              <a:t> </a:t>
            </a:r>
            <a:r>
              <a:rPr lang="fr-FR" dirty="0" err="1" smtClean="0"/>
              <a:t>that</a:t>
            </a:r>
            <a:r>
              <a:rPr lang="fr-FR" dirty="0" smtClean="0"/>
              <a:t> </a:t>
            </a:r>
            <a:r>
              <a:rPr lang="fr-FR" dirty="0" err="1" smtClean="0"/>
              <a:t>they</a:t>
            </a:r>
            <a:r>
              <a:rPr lang="fr-FR" dirty="0" smtClean="0"/>
              <a:t> are </a:t>
            </a:r>
            <a:r>
              <a:rPr lang="fr-FR" dirty="0" err="1" smtClean="0"/>
              <a:t>both</a:t>
            </a:r>
            <a:r>
              <a:rPr lang="fr-FR" dirty="0" smtClean="0"/>
              <a:t> </a:t>
            </a:r>
            <a:r>
              <a:rPr lang="fr-FR" dirty="0" err="1" smtClean="0"/>
              <a:t>less</a:t>
            </a:r>
            <a:r>
              <a:rPr lang="fr-FR" dirty="0" smtClean="0"/>
              <a:t> sensitive to noise </a:t>
            </a:r>
            <a:r>
              <a:rPr lang="fr-FR" dirty="0" err="1" smtClean="0"/>
              <a:t>from</a:t>
            </a:r>
            <a:r>
              <a:rPr lang="fr-FR" dirty="0" smtClean="0"/>
              <a:t> the </a:t>
            </a:r>
            <a:r>
              <a:rPr lang="fr-FR" dirty="0" err="1" smtClean="0"/>
              <a:t>environment</a:t>
            </a:r>
            <a:r>
              <a:rPr lang="fr-FR" dirty="0" smtClean="0"/>
              <a:t> and to </a:t>
            </a:r>
            <a:r>
              <a:rPr lang="fr-FR" dirty="0" err="1" smtClean="0"/>
              <a:t>deep</a:t>
            </a:r>
            <a:r>
              <a:rPr lang="fr-FR" dirty="0" smtClean="0"/>
              <a:t> sources.</a:t>
            </a:r>
          </a:p>
          <a:p>
            <a:pPr eaLnBrk="1" hangingPunct="1">
              <a:spcBef>
                <a:spcPct val="0"/>
              </a:spcBef>
            </a:pPr>
            <a:r>
              <a:rPr lang="fr-FR" dirty="0" smtClean="0"/>
              <a:t>This </a:t>
            </a:r>
            <a:r>
              <a:rPr lang="fr-FR" dirty="0" err="1" smtClean="0"/>
              <a:t>is</a:t>
            </a:r>
            <a:r>
              <a:rPr lang="fr-FR" dirty="0" smtClean="0"/>
              <a:t> </a:t>
            </a:r>
            <a:r>
              <a:rPr lang="fr-FR" dirty="0" err="1" smtClean="0"/>
              <a:t>why</a:t>
            </a:r>
            <a:r>
              <a:rPr lang="fr-FR" dirty="0" smtClean="0"/>
              <a:t> </a:t>
            </a:r>
            <a:r>
              <a:rPr lang="fr-FR" dirty="0" err="1" smtClean="0"/>
              <a:t>some</a:t>
            </a:r>
            <a:r>
              <a:rPr lang="fr-FR" dirty="0" smtClean="0"/>
              <a:t> MEG </a:t>
            </a:r>
            <a:r>
              <a:rPr lang="fr-FR" dirty="0" err="1" smtClean="0"/>
              <a:t>systems</a:t>
            </a:r>
            <a:r>
              <a:rPr lang="fr-FR" dirty="0" smtClean="0"/>
              <a:t> </a:t>
            </a:r>
            <a:r>
              <a:rPr lang="fr-FR" dirty="0" err="1" smtClean="0"/>
              <a:t>like</a:t>
            </a:r>
            <a:r>
              <a:rPr lang="fr-FR" dirty="0" smtClean="0"/>
              <a:t> the finish </a:t>
            </a:r>
            <a:r>
              <a:rPr lang="fr-FR" dirty="0" err="1" smtClean="0"/>
              <a:t>Elekta</a:t>
            </a:r>
            <a:r>
              <a:rPr lang="fr-FR" dirty="0" smtClean="0"/>
              <a:t> machine do couple </a:t>
            </a:r>
            <a:r>
              <a:rPr lang="fr-FR" dirty="0" err="1" smtClean="0"/>
              <a:t>magnetometers</a:t>
            </a:r>
            <a:r>
              <a:rPr lang="fr-FR" dirty="0" smtClean="0"/>
              <a:t> and </a:t>
            </a:r>
            <a:r>
              <a:rPr lang="fr-FR" dirty="0" err="1" smtClean="0"/>
              <a:t>gradiometers</a:t>
            </a:r>
            <a:r>
              <a:rPr lang="fr-FR" dirty="0" smtClean="0"/>
              <a:t>.</a:t>
            </a:r>
          </a:p>
          <a:p>
            <a:pPr eaLnBrk="1" hangingPunct="1">
              <a:spcBef>
                <a:spcPct val="0"/>
              </a:spcBef>
            </a:pPr>
            <a:endParaRPr lang="fr-FR" dirty="0" smtClean="0"/>
          </a:p>
          <a:p>
            <a:pPr eaLnBrk="1" hangingPunct="1">
              <a:spcBef>
                <a:spcPct val="0"/>
              </a:spcBef>
            </a:pPr>
            <a:r>
              <a:rPr lang="fr-FR" dirty="0" smtClean="0"/>
              <a:t>The type of </a:t>
            </a:r>
            <a:r>
              <a:rPr lang="fr-FR" dirty="0" err="1" smtClean="0"/>
              <a:t>sensors</a:t>
            </a:r>
            <a:r>
              <a:rPr lang="fr-FR" dirty="0" smtClean="0"/>
              <a:t> </a:t>
            </a:r>
            <a:r>
              <a:rPr lang="fr-FR" dirty="0" err="1" smtClean="0"/>
              <a:t>depend</a:t>
            </a:r>
            <a:r>
              <a:rPr lang="fr-FR" dirty="0" smtClean="0"/>
              <a:t> </a:t>
            </a:r>
            <a:r>
              <a:rPr lang="fr-FR" dirty="0" err="1" smtClean="0"/>
              <a:t>upon</a:t>
            </a:r>
            <a:r>
              <a:rPr lang="fr-FR" dirty="0" smtClean="0"/>
              <a:t> the machine </a:t>
            </a:r>
            <a:r>
              <a:rPr lang="fr-FR" dirty="0" err="1" smtClean="0"/>
              <a:t>you</a:t>
            </a:r>
            <a:r>
              <a:rPr lang="fr-FR" dirty="0" smtClean="0"/>
              <a:t> have. </a:t>
            </a:r>
            <a:r>
              <a:rPr lang="fr-FR" dirty="0" err="1" smtClean="0"/>
              <a:t>However</a:t>
            </a:r>
            <a:r>
              <a:rPr lang="fr-FR" dirty="0" smtClean="0"/>
              <a:t>, </a:t>
            </a:r>
            <a:r>
              <a:rPr lang="fr-FR" dirty="0" err="1" smtClean="0"/>
              <a:t>there</a:t>
            </a:r>
            <a:r>
              <a:rPr lang="fr-FR" dirty="0" smtClean="0"/>
              <a:t> are </a:t>
            </a:r>
            <a:r>
              <a:rPr lang="fr-FR" dirty="0" err="1" smtClean="0"/>
              <a:t>some</a:t>
            </a:r>
            <a:r>
              <a:rPr lang="fr-FR" dirty="0" smtClean="0"/>
              <a:t> </a:t>
            </a:r>
            <a:r>
              <a:rPr lang="fr-FR" dirty="0" err="1" smtClean="0"/>
              <a:t>mathematical</a:t>
            </a:r>
            <a:r>
              <a:rPr lang="fr-FR" dirty="0" smtClean="0"/>
              <a:t> </a:t>
            </a:r>
            <a:r>
              <a:rPr lang="fr-FR" dirty="0" err="1" smtClean="0"/>
              <a:t>tranformations</a:t>
            </a:r>
            <a:r>
              <a:rPr lang="fr-FR" dirty="0" smtClean="0"/>
              <a:t> </a:t>
            </a:r>
            <a:r>
              <a:rPr lang="fr-FR" dirty="0" err="1" smtClean="0"/>
              <a:t>that</a:t>
            </a:r>
            <a:r>
              <a:rPr lang="fr-FR" dirty="0" smtClean="0"/>
              <a:t> </a:t>
            </a:r>
            <a:r>
              <a:rPr lang="fr-FR" dirty="0" err="1" smtClean="0"/>
              <a:t>enable</a:t>
            </a:r>
            <a:r>
              <a:rPr lang="fr-FR" dirty="0" smtClean="0"/>
              <a:t> </a:t>
            </a:r>
            <a:r>
              <a:rPr lang="fr-FR" dirty="0" err="1" smtClean="0"/>
              <a:t>you</a:t>
            </a:r>
            <a:r>
              <a:rPr lang="fr-FR" dirty="0" smtClean="0"/>
              <a:t> to </a:t>
            </a:r>
            <a:r>
              <a:rPr lang="fr-FR" dirty="0" err="1" smtClean="0"/>
              <a:t>represent</a:t>
            </a:r>
            <a:r>
              <a:rPr lang="fr-FR" dirty="0" smtClean="0"/>
              <a:t> </a:t>
            </a:r>
            <a:r>
              <a:rPr lang="fr-FR" dirty="0" err="1" smtClean="0"/>
              <a:t>your</a:t>
            </a:r>
            <a:r>
              <a:rPr lang="fr-FR" dirty="0" smtClean="0"/>
              <a:t> data in one </a:t>
            </a:r>
            <a:r>
              <a:rPr lang="fr-FR" dirty="0" err="1" smtClean="0"/>
              <a:t>way</a:t>
            </a:r>
            <a:r>
              <a:rPr lang="fr-FR" dirty="0" smtClean="0"/>
              <a:t> or </a:t>
            </a:r>
            <a:r>
              <a:rPr lang="fr-FR" dirty="0" err="1" smtClean="0"/>
              <a:t>another</a:t>
            </a:r>
            <a:r>
              <a:rPr lang="fr-FR" dirty="0" smtClean="0"/>
              <a:t>, a bit </a:t>
            </a:r>
            <a:r>
              <a:rPr lang="fr-FR" dirty="0" err="1" smtClean="0"/>
              <a:t>like</a:t>
            </a:r>
            <a:r>
              <a:rPr lang="fr-FR" dirty="0" smtClean="0"/>
              <a:t> </a:t>
            </a:r>
            <a:r>
              <a:rPr lang="fr-FR" dirty="0" err="1" smtClean="0"/>
              <a:t>Laplacian</a:t>
            </a:r>
            <a:r>
              <a:rPr lang="fr-FR" dirty="0" smtClean="0"/>
              <a:t> </a:t>
            </a:r>
            <a:r>
              <a:rPr lang="fr-FR" dirty="0" err="1" smtClean="0"/>
              <a:t>operators</a:t>
            </a:r>
            <a:r>
              <a:rPr lang="fr-FR" dirty="0" smtClean="0"/>
              <a:t> </a:t>
            </a:r>
            <a:r>
              <a:rPr lang="fr-FR" dirty="0" err="1" smtClean="0"/>
              <a:t>transform</a:t>
            </a:r>
            <a:r>
              <a:rPr lang="fr-FR" dirty="0" smtClean="0"/>
              <a:t> the EEG data </a:t>
            </a:r>
            <a:r>
              <a:rPr lang="fr-FR" dirty="0" err="1" smtClean="0"/>
              <a:t>into</a:t>
            </a:r>
            <a:r>
              <a:rPr lang="fr-FR" dirty="0" smtClean="0"/>
              <a:t> </a:t>
            </a:r>
            <a:r>
              <a:rPr lang="fr-FR" dirty="0" err="1" smtClean="0"/>
              <a:t>maps</a:t>
            </a:r>
            <a:r>
              <a:rPr lang="fr-FR" dirty="0" smtClean="0"/>
              <a:t> of SCD.</a:t>
            </a:r>
          </a:p>
        </p:txBody>
      </p:sp>
      <p:sp>
        <p:nvSpPr>
          <p:cNvPr id="4" name="Slide Number Placeholder 3"/>
          <p:cNvSpPr>
            <a:spLocks noGrp="1"/>
          </p:cNvSpPr>
          <p:nvPr>
            <p:ph type="sldNum" sz="quarter" idx="10"/>
          </p:nvPr>
        </p:nvSpPr>
        <p:spPr/>
        <p:txBody>
          <a:bodyPr/>
          <a:lstStyle/>
          <a:p>
            <a:fld id="{A8347114-2D6B-4C52-8E91-1CE18FD93AA6}" type="slidenum">
              <a:rPr lang="en-GB" smtClean="0"/>
              <a:pPr/>
              <a:t>17</a:t>
            </a:fld>
            <a:endParaRPr lang="en-GB"/>
          </a:p>
        </p:txBody>
      </p:sp>
    </p:spTree>
    <p:extLst>
      <p:ext uri="{BB962C8B-B14F-4D97-AF65-F5344CB8AC3E}">
        <p14:creationId xmlns:p14="http://schemas.microsoft.com/office/powerpoint/2010/main" xmlns="" val="2057754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4" name="Picture 18"/>
          <p:cNvPicPr>
            <a:picLocks noChangeAspect="1" noChangeArrowheads="1"/>
          </p:cNvPicPr>
          <p:nvPr/>
        </p:nvPicPr>
        <p:blipFill>
          <a:blip r:embed="rId2" cstate="print"/>
          <a:srcRect l="41956" t="30807" r="2130"/>
          <a:stretch>
            <a:fillRect/>
          </a:stretch>
        </p:blipFill>
        <p:spPr bwMode="auto">
          <a:xfrm>
            <a:off x="0" y="0"/>
            <a:ext cx="9144000" cy="1290638"/>
          </a:xfrm>
          <a:prstGeom prst="rect">
            <a:avLst/>
          </a:prstGeom>
          <a:noFill/>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7842B4B-801D-4E10-8D73-D07C412F12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08050"/>
            <a:ext cx="2132012"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8925" y="908050"/>
            <a:ext cx="624681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628D7D3-60C8-438E-B470-617E17A05E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09592E4-312B-4ED7-83BE-F491BBED3D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0FB7523-7DCD-4B15-9625-5650EEFB17B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73A2853-BF77-40ED-A766-09C50EF2D66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6AE47E79-340E-4F01-A021-B252D5439A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1EF4404B-F00E-4813-AFF6-F438D86B24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C4E483F-1F54-40E6-BEFB-EB885BDA7AA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634F959-D9B6-4913-9199-B670E29AC1D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299A097-C22A-4E7A-8211-CE541815AEF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EF2F6"/>
            </a:gs>
          </a:gsLst>
          <a:lin ang="5400000" scaled="1"/>
        </a:gradFill>
        <a:effectLst/>
      </p:bgPr>
    </p:bg>
    <p:spTree>
      <p:nvGrpSpPr>
        <p:cNvPr id="1" name=""/>
        <p:cNvGrpSpPr/>
        <p:nvPr/>
      </p:nvGrpSpPr>
      <p:grpSpPr>
        <a:xfrm>
          <a:off x="0" y="0"/>
          <a:ext cx="0" cy="0"/>
          <a:chOff x="0" y="0"/>
          <a:chExt cx="0" cy="0"/>
        </a:xfrm>
      </p:grpSpPr>
      <p:pic>
        <p:nvPicPr>
          <p:cNvPr id="3093" name="Picture 21"/>
          <p:cNvPicPr>
            <a:picLocks noChangeAspect="1" noChangeArrowheads="1"/>
          </p:cNvPicPr>
          <p:nvPr/>
        </p:nvPicPr>
        <p:blipFill>
          <a:blip r:embed="rId13" cstate="print"/>
          <a:srcRect l="17627" t="58952" r="2347"/>
          <a:stretch>
            <a:fillRect/>
          </a:stretch>
        </p:blipFill>
        <p:spPr bwMode="auto">
          <a:xfrm>
            <a:off x="-1588" y="0"/>
            <a:ext cx="9145588" cy="534988"/>
          </a:xfrm>
          <a:prstGeom prst="rect">
            <a:avLst/>
          </a:prstGeom>
          <a:noFill/>
        </p:spPr>
      </p:pic>
      <p:sp>
        <p:nvSpPr>
          <p:cNvPr id="3074" name="Rectangle 2"/>
          <p:cNvSpPr>
            <a:spLocks noGrp="1" noChangeArrowheads="1"/>
          </p:cNvSpPr>
          <p:nvPr>
            <p:ph type="title"/>
          </p:nvPr>
        </p:nvSpPr>
        <p:spPr bwMode="auto">
          <a:xfrm>
            <a:off x="288925" y="9080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C77941-3805-45D3-9C36-CD6B256529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2743199"/>
            <a:ext cx="8496300" cy="581891"/>
          </a:xfrm>
        </p:spPr>
        <p:txBody>
          <a:bodyPr/>
          <a:lstStyle/>
          <a:p>
            <a:pPr algn="ctr"/>
            <a:r>
              <a:rPr lang="en-GB" sz="3600" dirty="0" smtClean="0">
                <a:latin typeface="Helvetica" panose="020B0604020202020204" pitchFamily="34" charset="0"/>
                <a:cs typeface="Helvetica" panose="020B0604020202020204" pitchFamily="34" charset="0"/>
              </a:rPr>
              <a:t>What are we measuring with M/EEG?</a:t>
            </a:r>
            <a:endParaRPr lang="en-GB" sz="3600" dirty="0">
              <a:latin typeface="Helvetica" panose="020B0604020202020204" pitchFamily="34" charset="0"/>
              <a:cs typeface="Helvetica" panose="020B0604020202020204" pitchFamily="34" charset="0"/>
            </a:endParaRPr>
          </a:p>
        </p:txBody>
      </p:sp>
      <p:sp>
        <p:nvSpPr>
          <p:cNvPr id="2051" name="Rectangle 3"/>
          <p:cNvSpPr>
            <a:spLocks noGrp="1" noChangeArrowheads="1"/>
          </p:cNvSpPr>
          <p:nvPr>
            <p:ph type="subTitle" idx="1"/>
          </p:nvPr>
        </p:nvSpPr>
        <p:spPr>
          <a:xfrm>
            <a:off x="323850" y="4103464"/>
            <a:ext cx="8496300" cy="2062386"/>
          </a:xfrm>
        </p:spPr>
        <p:txBody>
          <a:bodyPr/>
          <a:lstStyle/>
          <a:p>
            <a:pPr algn="ctr"/>
            <a:r>
              <a:rPr lang="en-GB" sz="2000" dirty="0" smtClean="0">
                <a:latin typeface="Calibri" pitchFamily="34" charset="0"/>
              </a:rPr>
              <a:t>James Bonaiuto</a:t>
            </a:r>
          </a:p>
          <a:p>
            <a:pPr algn="ctr"/>
            <a:r>
              <a:rPr lang="en-GB" sz="2000" dirty="0" err="1" smtClean="0">
                <a:latin typeface="Calibri" pitchFamily="34" charset="0"/>
              </a:rPr>
              <a:t>Institut</a:t>
            </a:r>
            <a:r>
              <a:rPr lang="en-GB" sz="2000" dirty="0" smtClean="0">
                <a:latin typeface="Calibri" pitchFamily="34" charset="0"/>
              </a:rPr>
              <a:t> des Sciences </a:t>
            </a:r>
            <a:r>
              <a:rPr lang="en-GB" sz="2000" dirty="0" err="1" smtClean="0">
                <a:latin typeface="Calibri" pitchFamily="34" charset="0"/>
              </a:rPr>
              <a:t>Cognitives</a:t>
            </a:r>
            <a:r>
              <a:rPr lang="en-GB" sz="2000" dirty="0" smtClean="0">
                <a:latin typeface="Calibri" pitchFamily="34" charset="0"/>
              </a:rPr>
              <a:t>, CNRS, Lyon, France</a:t>
            </a:r>
          </a:p>
          <a:p>
            <a:pPr algn="ctr"/>
            <a:endParaRPr lang="en-GB" sz="2000" dirty="0" smtClean="0">
              <a:latin typeface="Calibri" pitchFamily="34" charset="0"/>
            </a:endParaRPr>
          </a:p>
          <a:p>
            <a:pPr algn="ctr"/>
            <a:r>
              <a:rPr lang="en-GB" sz="2000" dirty="0" smtClean="0">
                <a:latin typeface="Calibri" pitchFamily="34" charset="0"/>
              </a:rPr>
              <a:t>SPM course, 7 May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82586"/>
            <a:ext cx="8489950" cy="1296988"/>
          </a:xfrm>
        </p:spPr>
        <p:txBody>
          <a:bodyPr/>
          <a:lstStyle/>
          <a:p>
            <a:r>
              <a:rPr lang="en-US" dirty="0" smtClean="0"/>
              <a:t>Realistic modeling of current sources</a:t>
            </a:r>
            <a:endParaRPr lang="fr-FR" dirty="0"/>
          </a:p>
        </p:txBody>
      </p:sp>
      <p:sp>
        <p:nvSpPr>
          <p:cNvPr id="4" name="Slide Number Placeholder 3"/>
          <p:cNvSpPr>
            <a:spLocks noGrp="1"/>
          </p:cNvSpPr>
          <p:nvPr>
            <p:ph type="sldNum" sz="quarter" idx="10"/>
          </p:nvPr>
        </p:nvSpPr>
        <p:spPr/>
        <p:txBody>
          <a:bodyPr/>
          <a:lstStyle/>
          <a:p>
            <a:fld id="{D09592E4-312B-4ED7-83BE-F491BBED3DB7}" type="slidenum">
              <a:rPr lang="en-US" smtClean="0"/>
              <a:pPr/>
              <a:t>10</a:t>
            </a:fld>
            <a:endParaRPr lang="en-US"/>
          </a:p>
        </p:txBody>
      </p:sp>
      <p:pic>
        <p:nvPicPr>
          <p:cNvPr id="5" name="Picture 4"/>
          <p:cNvPicPr>
            <a:picLocks noChangeAspect="1"/>
          </p:cNvPicPr>
          <p:nvPr/>
        </p:nvPicPr>
        <p:blipFill>
          <a:blip r:embed="rId2" cstate="print"/>
          <a:stretch>
            <a:fillRect/>
          </a:stretch>
        </p:blipFill>
        <p:spPr>
          <a:xfrm>
            <a:off x="4927145" y="1189988"/>
            <a:ext cx="3962746" cy="5342548"/>
          </a:xfrm>
          <a:prstGeom prst="rect">
            <a:avLst/>
          </a:prstGeom>
        </p:spPr>
      </p:pic>
      <p:sp>
        <p:nvSpPr>
          <p:cNvPr id="6" name="Rectangle 5"/>
          <p:cNvSpPr/>
          <p:nvPr/>
        </p:nvSpPr>
        <p:spPr>
          <a:xfrm>
            <a:off x="355145" y="1379877"/>
            <a:ext cx="4139363" cy="4708981"/>
          </a:xfrm>
          <a:prstGeom prst="rect">
            <a:avLst/>
          </a:prstGeom>
        </p:spPr>
        <p:txBody>
          <a:bodyPr wrap="square">
            <a:spAutoFit/>
          </a:bodyPr>
          <a:lstStyle/>
          <a:p>
            <a:r>
              <a:rPr lang="fr-FR" sz="2000" dirty="0">
                <a:latin typeface="F23"/>
              </a:rPr>
              <a:t>Neuronal </a:t>
            </a:r>
            <a:r>
              <a:rPr lang="fr-FR" sz="2000" dirty="0" err="1">
                <a:latin typeface="F23"/>
              </a:rPr>
              <a:t>models</a:t>
            </a:r>
            <a:r>
              <a:rPr lang="fr-FR" sz="2000" dirty="0">
                <a:latin typeface="F23"/>
              </a:rPr>
              <a:t> of </a:t>
            </a:r>
            <a:r>
              <a:rPr lang="fr-FR" sz="2000" dirty="0" err="1" smtClean="0">
                <a:latin typeface="F23"/>
              </a:rPr>
              <a:t>detailed</a:t>
            </a:r>
            <a:r>
              <a:rPr lang="fr-FR" sz="2000" dirty="0" smtClean="0">
                <a:latin typeface="F23"/>
              </a:rPr>
              <a:t> </a:t>
            </a:r>
            <a:r>
              <a:rPr lang="fr-FR" sz="2000" dirty="0" err="1" smtClean="0">
                <a:latin typeface="F23"/>
              </a:rPr>
              <a:t>morphology</a:t>
            </a:r>
            <a:r>
              <a:rPr lang="fr-FR" sz="2000" dirty="0" smtClean="0">
                <a:latin typeface="F23"/>
              </a:rPr>
              <a:t> </a:t>
            </a:r>
            <a:r>
              <a:rPr lang="fr-FR" sz="2000" dirty="0" err="1">
                <a:latin typeface="F23"/>
              </a:rPr>
              <a:t>were</a:t>
            </a:r>
            <a:r>
              <a:rPr lang="fr-FR" sz="2000" dirty="0">
                <a:latin typeface="F23"/>
              </a:rPr>
              <a:t> </a:t>
            </a:r>
            <a:r>
              <a:rPr lang="fr-FR" sz="2000" dirty="0" err="1">
                <a:latin typeface="F23"/>
              </a:rPr>
              <a:t>excited</a:t>
            </a:r>
            <a:r>
              <a:rPr lang="fr-FR" sz="2000" dirty="0">
                <a:latin typeface="F23"/>
              </a:rPr>
              <a:t> </a:t>
            </a:r>
            <a:r>
              <a:rPr lang="fr-FR" sz="2000" dirty="0" smtClean="0">
                <a:latin typeface="F23"/>
              </a:rPr>
              <a:t>by </a:t>
            </a:r>
            <a:r>
              <a:rPr lang="fr-FR" sz="2000" dirty="0" err="1" smtClean="0">
                <a:latin typeface="F23"/>
              </a:rPr>
              <a:t>virtually</a:t>
            </a:r>
            <a:r>
              <a:rPr lang="fr-FR" sz="2000" dirty="0" smtClean="0">
                <a:latin typeface="F23"/>
              </a:rPr>
              <a:t> </a:t>
            </a:r>
            <a:r>
              <a:rPr lang="fr-FR" sz="2000" dirty="0" err="1">
                <a:latin typeface="F23"/>
              </a:rPr>
              <a:t>injecting</a:t>
            </a:r>
            <a:r>
              <a:rPr lang="fr-FR" sz="2000" dirty="0">
                <a:latin typeface="F23"/>
              </a:rPr>
              <a:t> </a:t>
            </a:r>
            <a:r>
              <a:rPr lang="fr-FR" sz="2000" dirty="0" err="1" smtClean="0">
                <a:latin typeface="F23"/>
              </a:rPr>
              <a:t>current</a:t>
            </a:r>
            <a:endParaRPr lang="fr-FR" sz="2000" dirty="0" smtClean="0">
              <a:latin typeface="F23"/>
            </a:endParaRPr>
          </a:p>
          <a:p>
            <a:endParaRPr lang="fr-FR" sz="2000" dirty="0">
              <a:latin typeface="F23"/>
            </a:endParaRPr>
          </a:p>
          <a:p>
            <a:r>
              <a:rPr lang="en-US" sz="2000" dirty="0">
                <a:latin typeface="F23"/>
              </a:rPr>
              <a:t>ECD moment was estimated </a:t>
            </a:r>
            <a:r>
              <a:rPr lang="en-US" sz="2000" dirty="0" smtClean="0">
                <a:latin typeface="F23"/>
              </a:rPr>
              <a:t>by </a:t>
            </a:r>
            <a:r>
              <a:rPr lang="fr-FR" sz="2000" dirty="0" err="1" smtClean="0">
                <a:latin typeface="F23"/>
              </a:rPr>
              <a:t>summing</a:t>
            </a:r>
            <a:r>
              <a:rPr lang="fr-FR" sz="2000" dirty="0" smtClean="0">
                <a:latin typeface="F23"/>
              </a:rPr>
              <a:t> </a:t>
            </a:r>
            <a:r>
              <a:rPr lang="fr-FR" sz="2000" dirty="0" err="1">
                <a:latin typeface="F23"/>
              </a:rPr>
              <a:t>elementary</a:t>
            </a:r>
            <a:r>
              <a:rPr lang="fr-FR" sz="2000" dirty="0">
                <a:latin typeface="F23"/>
              </a:rPr>
              <a:t> </a:t>
            </a:r>
            <a:r>
              <a:rPr lang="fr-FR" sz="2000" dirty="0" err="1" smtClean="0">
                <a:latin typeface="F23"/>
              </a:rPr>
              <a:t>dipoles</a:t>
            </a:r>
            <a:r>
              <a:rPr lang="fr-FR" sz="2000" dirty="0" smtClean="0">
                <a:latin typeface="F23"/>
              </a:rPr>
              <a:t> </a:t>
            </a:r>
            <a:r>
              <a:rPr lang="fr-FR" sz="2000" dirty="0" err="1" smtClean="0">
                <a:latin typeface="F23"/>
              </a:rPr>
              <a:t>across</a:t>
            </a:r>
            <a:r>
              <a:rPr lang="fr-FR" sz="2000" dirty="0" smtClean="0">
                <a:latin typeface="F23"/>
              </a:rPr>
              <a:t> </a:t>
            </a:r>
            <a:r>
              <a:rPr lang="fr-FR" sz="2000" dirty="0">
                <a:latin typeface="F23"/>
              </a:rPr>
              <a:t>neural </a:t>
            </a:r>
            <a:r>
              <a:rPr lang="fr-FR" sz="2000" dirty="0" smtClean="0">
                <a:latin typeface="F23"/>
              </a:rPr>
              <a:t>segments </a:t>
            </a:r>
          </a:p>
          <a:p>
            <a:endParaRPr lang="fr-FR" sz="2000" dirty="0">
              <a:latin typeface="F23"/>
            </a:endParaRPr>
          </a:p>
          <a:p>
            <a:r>
              <a:rPr lang="en-US" sz="2000" dirty="0" smtClean="0">
                <a:latin typeface="F23"/>
              </a:rPr>
              <a:t>50,000 </a:t>
            </a:r>
            <a:r>
              <a:rPr lang="en-US" sz="2000" dirty="0">
                <a:latin typeface="F23"/>
              </a:rPr>
              <a:t>cells </a:t>
            </a:r>
            <a:r>
              <a:rPr lang="en-US" sz="2000" dirty="0" smtClean="0">
                <a:latin typeface="F23"/>
              </a:rPr>
              <a:t>sufficient </a:t>
            </a:r>
            <a:r>
              <a:rPr lang="en-US" sz="2000" dirty="0">
                <a:latin typeface="F23"/>
              </a:rPr>
              <a:t>to </a:t>
            </a:r>
            <a:r>
              <a:rPr lang="en-US" sz="2000" dirty="0" smtClean="0">
                <a:latin typeface="F23"/>
              </a:rPr>
              <a:t>generate a </a:t>
            </a:r>
            <a:r>
              <a:rPr lang="en-US" sz="2000" dirty="0">
                <a:latin typeface="F23"/>
              </a:rPr>
              <a:t>dipolar source of </a:t>
            </a:r>
            <a:r>
              <a:rPr lang="en-US" sz="2000" dirty="0" smtClean="0">
                <a:latin typeface="F23"/>
              </a:rPr>
              <a:t>10nAm</a:t>
            </a:r>
          </a:p>
          <a:p>
            <a:endParaRPr lang="en-US" sz="2000" dirty="0">
              <a:latin typeface="F23"/>
            </a:endParaRPr>
          </a:p>
          <a:p>
            <a:r>
              <a:rPr lang="fr-FR" sz="2000" dirty="0" err="1">
                <a:latin typeface="F23"/>
              </a:rPr>
              <a:t>Spikes</a:t>
            </a:r>
            <a:r>
              <a:rPr lang="fr-FR" sz="2000" dirty="0">
                <a:latin typeface="F23"/>
              </a:rPr>
              <a:t> </a:t>
            </a:r>
            <a:r>
              <a:rPr lang="fr-FR" sz="2000" dirty="0" err="1">
                <a:latin typeface="F23"/>
              </a:rPr>
              <a:t>produce</a:t>
            </a:r>
            <a:r>
              <a:rPr lang="fr-FR" sz="2000" dirty="0">
                <a:latin typeface="F23"/>
              </a:rPr>
              <a:t> large </a:t>
            </a:r>
            <a:r>
              <a:rPr lang="fr-FR" sz="2000" dirty="0" err="1" smtClean="0">
                <a:latin typeface="F23"/>
              </a:rPr>
              <a:t>current</a:t>
            </a:r>
            <a:r>
              <a:rPr lang="fr-FR" sz="2000" dirty="0" smtClean="0">
                <a:latin typeface="F23"/>
              </a:rPr>
              <a:t> </a:t>
            </a:r>
            <a:r>
              <a:rPr lang="en-US" sz="2000" dirty="0" smtClean="0">
                <a:latin typeface="F23"/>
              </a:rPr>
              <a:t>densities </a:t>
            </a:r>
            <a:r>
              <a:rPr lang="en-US" sz="2000" dirty="0" smtClean="0">
                <a:latin typeface="Calibri" panose="020F0502020204030204" pitchFamily="34" charset="0"/>
              </a:rPr>
              <a:t>→ </a:t>
            </a:r>
            <a:r>
              <a:rPr lang="en-US" sz="2000" dirty="0" smtClean="0">
                <a:latin typeface="F23"/>
              </a:rPr>
              <a:t>about 10,000 firing neurons </a:t>
            </a:r>
            <a:r>
              <a:rPr lang="en-US" sz="2000" dirty="0">
                <a:latin typeface="F23"/>
              </a:rPr>
              <a:t>could </a:t>
            </a:r>
            <a:r>
              <a:rPr lang="en-US" sz="2000" dirty="0" smtClean="0">
                <a:latin typeface="F23"/>
              </a:rPr>
              <a:t>yield a MEG </a:t>
            </a:r>
            <a:r>
              <a:rPr lang="fr-FR" sz="2000" dirty="0" err="1" smtClean="0">
                <a:latin typeface="F23"/>
              </a:rPr>
              <a:t>measurable</a:t>
            </a:r>
            <a:r>
              <a:rPr lang="fr-FR" sz="2000" dirty="0" smtClean="0">
                <a:latin typeface="F23"/>
              </a:rPr>
              <a:t> </a:t>
            </a:r>
            <a:r>
              <a:rPr lang="fr-FR" sz="2000" dirty="0">
                <a:latin typeface="F23"/>
              </a:rPr>
              <a:t>signal</a:t>
            </a:r>
            <a:endParaRPr lang="fr-FR" sz="2000" dirty="0"/>
          </a:p>
        </p:txBody>
      </p:sp>
      <p:sp>
        <p:nvSpPr>
          <p:cNvPr id="7" name="Rectangle 6"/>
          <p:cNvSpPr/>
          <p:nvPr/>
        </p:nvSpPr>
        <p:spPr>
          <a:xfrm>
            <a:off x="4927145" y="6575425"/>
            <a:ext cx="1410964" cy="246221"/>
          </a:xfrm>
          <a:prstGeom prst="rect">
            <a:avLst/>
          </a:prstGeom>
        </p:spPr>
        <p:txBody>
          <a:bodyPr wrap="none">
            <a:spAutoFit/>
          </a:bodyPr>
          <a:lstStyle/>
          <a:p>
            <a:r>
              <a:rPr lang="fr-FR" sz="1000" dirty="0" err="1" smtClean="0">
                <a:latin typeface="+mj-lt"/>
              </a:rPr>
              <a:t>Murakami</a:t>
            </a:r>
            <a:r>
              <a:rPr lang="fr-FR" sz="1000" dirty="0" smtClean="0">
                <a:latin typeface="+mj-lt"/>
              </a:rPr>
              <a:t> et al., 2006</a:t>
            </a:r>
            <a:endParaRPr lang="fr-FR" sz="1000" dirty="0">
              <a:latin typeface="+mj-lt"/>
            </a:endParaRPr>
          </a:p>
        </p:txBody>
      </p:sp>
    </p:spTree>
    <p:extLst>
      <p:ext uri="{BB962C8B-B14F-4D97-AF65-F5344CB8AC3E}">
        <p14:creationId xmlns:p14="http://schemas.microsoft.com/office/powerpoint/2010/main" xmlns="" val="140096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8925" y="485274"/>
            <a:ext cx="8489950" cy="1296988"/>
          </a:xfrm>
        </p:spPr>
        <p:txBody>
          <a:bodyPr/>
          <a:lstStyle/>
          <a:p>
            <a:r>
              <a:rPr lang="en-US" dirty="0" smtClean="0"/>
              <a:t>Primary intracellular currents give rise to volume currents and a magnetic field</a:t>
            </a:r>
            <a:endParaRPr lang="en-GB" dirty="0"/>
          </a:p>
        </p:txBody>
      </p:sp>
      <p:grpSp>
        <p:nvGrpSpPr>
          <p:cNvPr id="2" name="Group 1"/>
          <p:cNvGrpSpPr/>
          <p:nvPr/>
        </p:nvGrpSpPr>
        <p:grpSpPr>
          <a:xfrm>
            <a:off x="5847483" y="1726220"/>
            <a:ext cx="2498353" cy="1925887"/>
            <a:chOff x="5475091" y="3130595"/>
            <a:chExt cx="3574967" cy="2755809"/>
          </a:xfrm>
        </p:grpSpPr>
        <p:pic>
          <p:nvPicPr>
            <p:cNvPr id="28" name="Image 8" descr="Right_hand_rule.png"/>
            <p:cNvPicPr>
              <a:picLocks noChangeAspect="1"/>
            </p:cNvPicPr>
            <p:nvPr/>
          </p:nvPicPr>
          <p:blipFill>
            <a:blip r:embed="rId3" cstate="print"/>
            <a:srcRect/>
            <a:stretch>
              <a:fillRect/>
            </a:stretch>
          </p:blipFill>
          <p:spPr bwMode="auto">
            <a:xfrm>
              <a:off x="5899485" y="3130595"/>
              <a:ext cx="3029220" cy="2755809"/>
            </a:xfrm>
            <a:prstGeom prst="rect">
              <a:avLst/>
            </a:prstGeom>
            <a:noFill/>
            <a:ln w="9525">
              <a:noFill/>
              <a:miter lim="800000"/>
              <a:headEnd/>
              <a:tailEnd/>
            </a:ln>
          </p:spPr>
        </p:pic>
        <p:sp>
          <p:nvSpPr>
            <p:cNvPr id="4" name="TextBox 3"/>
            <p:cNvSpPr txBox="1"/>
            <p:nvPr/>
          </p:nvSpPr>
          <p:spPr>
            <a:xfrm>
              <a:off x="7603524" y="3521340"/>
              <a:ext cx="1446534" cy="528488"/>
            </a:xfrm>
            <a:prstGeom prst="rect">
              <a:avLst/>
            </a:prstGeom>
            <a:noFill/>
          </p:spPr>
          <p:txBody>
            <a:bodyPr wrap="square" rtlCol="0">
              <a:spAutoFit/>
            </a:bodyPr>
            <a:lstStyle/>
            <a:p>
              <a:r>
                <a:rPr lang="en-GB" dirty="0" smtClean="0">
                  <a:solidFill>
                    <a:srgbClr val="FF0000"/>
                  </a:solidFill>
                </a:rPr>
                <a:t>Current</a:t>
              </a:r>
              <a:endParaRPr lang="en-GB" dirty="0">
                <a:solidFill>
                  <a:srgbClr val="FF0000"/>
                </a:solidFill>
              </a:endParaRPr>
            </a:p>
          </p:txBody>
        </p:sp>
        <p:sp>
          <p:nvSpPr>
            <p:cNvPr id="30" name="TextBox 29"/>
            <p:cNvSpPr txBox="1"/>
            <p:nvPr/>
          </p:nvSpPr>
          <p:spPr>
            <a:xfrm>
              <a:off x="5475091" y="5185785"/>
              <a:ext cx="2063162" cy="369332"/>
            </a:xfrm>
            <a:prstGeom prst="rect">
              <a:avLst/>
            </a:prstGeom>
            <a:noFill/>
          </p:spPr>
          <p:txBody>
            <a:bodyPr wrap="square" rtlCol="0">
              <a:spAutoFit/>
            </a:bodyPr>
            <a:lstStyle/>
            <a:p>
              <a:r>
                <a:rPr lang="en-GB" dirty="0" smtClean="0">
                  <a:solidFill>
                    <a:srgbClr val="0101FE"/>
                  </a:solidFill>
                </a:rPr>
                <a:t>Magnetic field</a:t>
              </a:r>
              <a:endParaRPr lang="en-GB" dirty="0">
                <a:solidFill>
                  <a:srgbClr val="0101FE"/>
                </a:solidFill>
              </a:endParaRPr>
            </a:p>
          </p:txBody>
        </p:sp>
      </p:grpSp>
      <p:grpSp>
        <p:nvGrpSpPr>
          <p:cNvPr id="6" name="Group 5"/>
          <p:cNvGrpSpPr/>
          <p:nvPr/>
        </p:nvGrpSpPr>
        <p:grpSpPr>
          <a:xfrm>
            <a:off x="59553" y="1865340"/>
            <a:ext cx="5110643" cy="4341380"/>
            <a:chOff x="175030" y="1466992"/>
            <a:chExt cx="5958359" cy="5061495"/>
          </a:xfrm>
        </p:grpSpPr>
        <p:sp>
          <p:nvSpPr>
            <p:cNvPr id="15362" name="Freeform 2"/>
            <p:cNvSpPr>
              <a:spLocks/>
            </p:cNvSpPr>
            <p:nvPr/>
          </p:nvSpPr>
          <p:spPr bwMode="auto">
            <a:xfrm>
              <a:off x="367837" y="2761710"/>
              <a:ext cx="4109715" cy="674037"/>
            </a:xfrm>
            <a:custGeom>
              <a:avLst/>
              <a:gdLst>
                <a:gd name="T0" fmla="*/ 0 w 3385"/>
                <a:gd name="T1" fmla="*/ 2147483647 h 499"/>
                <a:gd name="T2" fmla="*/ 2147483647 w 3385"/>
                <a:gd name="T3" fmla="*/ 2147483647 h 499"/>
                <a:gd name="T4" fmla="*/ 2147483647 w 3385"/>
                <a:gd name="T5" fmla="*/ 2147483647 h 499"/>
                <a:gd name="T6" fmla="*/ 2147483647 w 3385"/>
                <a:gd name="T7" fmla="*/ 2147483647 h 499"/>
                <a:gd name="T8" fmla="*/ 2147483647 w 3385"/>
                <a:gd name="T9" fmla="*/ 2147483647 h 499"/>
                <a:gd name="T10" fmla="*/ 2147483647 w 3385"/>
                <a:gd name="T11" fmla="*/ 2147483647 h 499"/>
                <a:gd name="T12" fmla="*/ 0 60000 65536"/>
                <a:gd name="T13" fmla="*/ 0 60000 65536"/>
                <a:gd name="T14" fmla="*/ 0 60000 65536"/>
                <a:gd name="T15" fmla="*/ 0 60000 65536"/>
                <a:gd name="T16" fmla="*/ 0 60000 65536"/>
                <a:gd name="T17" fmla="*/ 0 60000 65536"/>
                <a:gd name="T18" fmla="*/ 0 w 3385"/>
                <a:gd name="T19" fmla="*/ 0 h 499"/>
                <a:gd name="T20" fmla="*/ 3385 w 3385"/>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3385" h="499">
                  <a:moveTo>
                    <a:pt x="0" y="444"/>
                  </a:moveTo>
                  <a:cubicBezTo>
                    <a:pt x="119" y="383"/>
                    <a:pt x="430" y="151"/>
                    <a:pt x="713" y="78"/>
                  </a:cubicBezTo>
                  <a:cubicBezTo>
                    <a:pt x="996" y="5"/>
                    <a:pt x="1392" y="0"/>
                    <a:pt x="1701" y="5"/>
                  </a:cubicBezTo>
                  <a:cubicBezTo>
                    <a:pt x="2010" y="10"/>
                    <a:pt x="2331" y="47"/>
                    <a:pt x="2569" y="106"/>
                  </a:cubicBezTo>
                  <a:cubicBezTo>
                    <a:pt x="2807" y="165"/>
                    <a:pt x="2993" y="296"/>
                    <a:pt x="3129" y="362"/>
                  </a:cubicBezTo>
                  <a:cubicBezTo>
                    <a:pt x="3265" y="428"/>
                    <a:pt x="3332" y="471"/>
                    <a:pt x="3385" y="499"/>
                  </a:cubicBezTo>
                </a:path>
              </a:pathLst>
            </a:custGeom>
            <a:noFill/>
            <a:ln w="9525">
              <a:solidFill>
                <a:schemeClr val="tx1"/>
              </a:solidFill>
              <a:round/>
              <a:headEnd/>
              <a:tailEnd/>
            </a:ln>
          </p:spPr>
          <p:txBody>
            <a:bodyPr/>
            <a:lstStyle/>
            <a:p>
              <a:endParaRPr lang="en-GB"/>
            </a:p>
          </p:txBody>
        </p:sp>
        <p:sp>
          <p:nvSpPr>
            <p:cNvPr id="15363" name="Freeform 3"/>
            <p:cNvSpPr>
              <a:spLocks/>
            </p:cNvSpPr>
            <p:nvPr/>
          </p:nvSpPr>
          <p:spPr bwMode="auto">
            <a:xfrm>
              <a:off x="423686" y="2900840"/>
              <a:ext cx="4107287" cy="769943"/>
            </a:xfrm>
            <a:custGeom>
              <a:avLst/>
              <a:gdLst>
                <a:gd name="T0" fmla="*/ 0 w 3383"/>
                <a:gd name="T1" fmla="*/ 2147483647 h 570"/>
                <a:gd name="T2" fmla="*/ 2147483647 w 3383"/>
                <a:gd name="T3" fmla="*/ 2147483647 h 570"/>
                <a:gd name="T4" fmla="*/ 2147483647 w 3383"/>
                <a:gd name="T5" fmla="*/ 2147483647 h 570"/>
                <a:gd name="T6" fmla="*/ 2147483647 w 3383"/>
                <a:gd name="T7" fmla="*/ 2147483647 h 570"/>
                <a:gd name="T8" fmla="*/ 2147483647 w 3383"/>
                <a:gd name="T9" fmla="*/ 2147483647 h 570"/>
                <a:gd name="T10" fmla="*/ 2147483647 w 3383"/>
                <a:gd name="T11" fmla="*/ 2147483647 h 570"/>
                <a:gd name="T12" fmla="*/ 2147483647 w 3383"/>
                <a:gd name="T13" fmla="*/ 2147483647 h 570"/>
                <a:gd name="T14" fmla="*/ 2147483647 w 3383"/>
                <a:gd name="T15" fmla="*/ 2147483647 h 570"/>
                <a:gd name="T16" fmla="*/ 0 60000 65536"/>
                <a:gd name="T17" fmla="*/ 0 60000 65536"/>
                <a:gd name="T18" fmla="*/ 0 60000 65536"/>
                <a:gd name="T19" fmla="*/ 0 60000 65536"/>
                <a:gd name="T20" fmla="*/ 0 60000 65536"/>
                <a:gd name="T21" fmla="*/ 0 60000 65536"/>
                <a:gd name="T22" fmla="*/ 0 60000 65536"/>
                <a:gd name="T23" fmla="*/ 0 60000 65536"/>
                <a:gd name="T24" fmla="*/ 0 w 3383"/>
                <a:gd name="T25" fmla="*/ 0 h 570"/>
                <a:gd name="T26" fmla="*/ 3383 w 3383"/>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83" h="570">
                  <a:moveTo>
                    <a:pt x="0" y="414"/>
                  </a:moveTo>
                  <a:cubicBezTo>
                    <a:pt x="96" y="364"/>
                    <a:pt x="363" y="180"/>
                    <a:pt x="576" y="113"/>
                  </a:cubicBezTo>
                  <a:cubicBezTo>
                    <a:pt x="789" y="46"/>
                    <a:pt x="1009" y="24"/>
                    <a:pt x="1280" y="12"/>
                  </a:cubicBezTo>
                  <a:cubicBezTo>
                    <a:pt x="1551" y="0"/>
                    <a:pt x="1979" y="15"/>
                    <a:pt x="2203" y="39"/>
                  </a:cubicBezTo>
                  <a:cubicBezTo>
                    <a:pt x="2427" y="63"/>
                    <a:pt x="2531" y="130"/>
                    <a:pt x="2624" y="158"/>
                  </a:cubicBezTo>
                  <a:cubicBezTo>
                    <a:pt x="2717" y="186"/>
                    <a:pt x="2667" y="157"/>
                    <a:pt x="2761" y="204"/>
                  </a:cubicBezTo>
                  <a:cubicBezTo>
                    <a:pt x="2855" y="251"/>
                    <a:pt x="3087" y="381"/>
                    <a:pt x="3191" y="442"/>
                  </a:cubicBezTo>
                  <a:cubicBezTo>
                    <a:pt x="3295" y="503"/>
                    <a:pt x="3343" y="543"/>
                    <a:pt x="3383" y="570"/>
                  </a:cubicBezTo>
                </a:path>
              </a:pathLst>
            </a:custGeom>
            <a:noFill/>
            <a:ln w="57150" cmpd="sng">
              <a:solidFill>
                <a:schemeClr val="tx1"/>
              </a:solidFill>
              <a:round/>
              <a:headEnd/>
              <a:tailEnd/>
            </a:ln>
          </p:spPr>
          <p:txBody>
            <a:bodyPr/>
            <a:lstStyle/>
            <a:p>
              <a:endParaRPr lang="en-GB"/>
            </a:p>
          </p:txBody>
        </p:sp>
        <p:sp>
          <p:nvSpPr>
            <p:cNvPr id="15364" name="Freeform 4"/>
            <p:cNvSpPr>
              <a:spLocks/>
            </p:cNvSpPr>
            <p:nvPr/>
          </p:nvSpPr>
          <p:spPr bwMode="auto">
            <a:xfrm>
              <a:off x="490461" y="3203414"/>
              <a:ext cx="4062366" cy="837482"/>
            </a:xfrm>
            <a:custGeom>
              <a:avLst/>
              <a:gdLst>
                <a:gd name="T0" fmla="*/ 0 w 3346"/>
                <a:gd name="T1" fmla="*/ 2147483647 h 620"/>
                <a:gd name="T2" fmla="*/ 2147483647 w 3346"/>
                <a:gd name="T3" fmla="*/ 2147483647 h 620"/>
                <a:gd name="T4" fmla="*/ 2147483647 w 3346"/>
                <a:gd name="T5" fmla="*/ 2147483647 h 620"/>
                <a:gd name="T6" fmla="*/ 2147483647 w 3346"/>
                <a:gd name="T7" fmla="*/ 2147483647 h 620"/>
                <a:gd name="T8" fmla="*/ 2147483647 w 3346"/>
                <a:gd name="T9" fmla="*/ 2147483647 h 620"/>
                <a:gd name="T10" fmla="*/ 2147483647 w 3346"/>
                <a:gd name="T11" fmla="*/ 2147483647 h 620"/>
                <a:gd name="T12" fmla="*/ 2147483647 w 3346"/>
                <a:gd name="T13" fmla="*/ 2147483647 h 620"/>
                <a:gd name="T14" fmla="*/ 0 60000 65536"/>
                <a:gd name="T15" fmla="*/ 0 60000 65536"/>
                <a:gd name="T16" fmla="*/ 0 60000 65536"/>
                <a:gd name="T17" fmla="*/ 0 60000 65536"/>
                <a:gd name="T18" fmla="*/ 0 60000 65536"/>
                <a:gd name="T19" fmla="*/ 0 60000 65536"/>
                <a:gd name="T20" fmla="*/ 0 60000 65536"/>
                <a:gd name="T21" fmla="*/ 0 w 3346"/>
                <a:gd name="T22" fmla="*/ 0 h 620"/>
                <a:gd name="T23" fmla="*/ 3346 w 3346"/>
                <a:gd name="T24" fmla="*/ 620 h 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6" h="620">
                  <a:moveTo>
                    <a:pt x="0" y="410"/>
                  </a:moveTo>
                  <a:cubicBezTo>
                    <a:pt x="97" y="361"/>
                    <a:pt x="387" y="182"/>
                    <a:pt x="585" y="117"/>
                  </a:cubicBezTo>
                  <a:cubicBezTo>
                    <a:pt x="783" y="52"/>
                    <a:pt x="967" y="34"/>
                    <a:pt x="1188" y="17"/>
                  </a:cubicBezTo>
                  <a:cubicBezTo>
                    <a:pt x="1409" y="0"/>
                    <a:pt x="1701" y="5"/>
                    <a:pt x="1910" y="17"/>
                  </a:cubicBezTo>
                  <a:cubicBezTo>
                    <a:pt x="2119" y="29"/>
                    <a:pt x="2305" y="56"/>
                    <a:pt x="2441" y="90"/>
                  </a:cubicBezTo>
                  <a:cubicBezTo>
                    <a:pt x="2577" y="124"/>
                    <a:pt x="2573" y="130"/>
                    <a:pt x="2724" y="218"/>
                  </a:cubicBezTo>
                  <a:cubicBezTo>
                    <a:pt x="2875" y="306"/>
                    <a:pt x="3110" y="463"/>
                    <a:pt x="3346" y="620"/>
                  </a:cubicBezTo>
                </a:path>
              </a:pathLst>
            </a:custGeom>
            <a:noFill/>
            <a:ln w="57150" cmpd="sng">
              <a:solidFill>
                <a:schemeClr val="tx1"/>
              </a:solidFill>
              <a:round/>
              <a:headEnd/>
              <a:tailEnd/>
            </a:ln>
          </p:spPr>
          <p:txBody>
            <a:bodyPr/>
            <a:lstStyle/>
            <a:p>
              <a:endParaRPr lang="en-GB"/>
            </a:p>
          </p:txBody>
        </p:sp>
        <p:sp>
          <p:nvSpPr>
            <p:cNvPr id="15365" name="Freeform 5"/>
            <p:cNvSpPr>
              <a:spLocks/>
            </p:cNvSpPr>
            <p:nvPr/>
          </p:nvSpPr>
          <p:spPr bwMode="auto">
            <a:xfrm>
              <a:off x="1233488" y="3478973"/>
              <a:ext cx="3075305" cy="2142332"/>
            </a:xfrm>
            <a:custGeom>
              <a:avLst/>
              <a:gdLst>
                <a:gd name="T0" fmla="*/ 0 w 2647"/>
                <a:gd name="T1" fmla="*/ 2147483647 h 1586"/>
                <a:gd name="T2" fmla="*/ 2147483647 w 2647"/>
                <a:gd name="T3" fmla="*/ 2147483647 h 1586"/>
                <a:gd name="T4" fmla="*/ 2147483647 w 2647"/>
                <a:gd name="T5" fmla="*/ 2147483647 h 1586"/>
                <a:gd name="T6" fmla="*/ 2147483647 w 2647"/>
                <a:gd name="T7" fmla="*/ 2147483647 h 1586"/>
                <a:gd name="T8" fmla="*/ 2147483647 w 2647"/>
                <a:gd name="T9" fmla="*/ 2147483647 h 1586"/>
                <a:gd name="T10" fmla="*/ 2147483647 w 2647"/>
                <a:gd name="T11" fmla="*/ 2147483647 h 1586"/>
                <a:gd name="T12" fmla="*/ 2147483647 w 2647"/>
                <a:gd name="T13" fmla="*/ 2147483647 h 1586"/>
                <a:gd name="T14" fmla="*/ 2147483647 w 2647"/>
                <a:gd name="T15" fmla="*/ 2147483647 h 1586"/>
                <a:gd name="T16" fmla="*/ 2147483647 w 2647"/>
                <a:gd name="T17" fmla="*/ 2147483647 h 1586"/>
                <a:gd name="T18" fmla="*/ 2147483647 w 2647"/>
                <a:gd name="T19" fmla="*/ 2147483647 h 1586"/>
                <a:gd name="T20" fmla="*/ 2147483647 w 2647"/>
                <a:gd name="T21" fmla="*/ 2147483647 h 1586"/>
                <a:gd name="T22" fmla="*/ 2147483647 w 2647"/>
                <a:gd name="T23" fmla="*/ 2147483647 h 1586"/>
                <a:gd name="T24" fmla="*/ 2147483647 w 2647"/>
                <a:gd name="T25" fmla="*/ 2147483647 h 1586"/>
                <a:gd name="T26" fmla="*/ 2147483647 w 2647"/>
                <a:gd name="T27" fmla="*/ 2147483647 h 1586"/>
                <a:gd name="T28" fmla="*/ 2147483647 w 2647"/>
                <a:gd name="T29" fmla="*/ 2147483647 h 1586"/>
                <a:gd name="T30" fmla="*/ 2147483647 w 2647"/>
                <a:gd name="T31" fmla="*/ 2147483647 h 1586"/>
                <a:gd name="T32" fmla="*/ 2147483647 w 2647"/>
                <a:gd name="T33" fmla="*/ 2147483647 h 1586"/>
                <a:gd name="T34" fmla="*/ 2147483647 w 2647"/>
                <a:gd name="T35" fmla="*/ 2147483647 h 1586"/>
                <a:gd name="T36" fmla="*/ 2147483647 w 2647"/>
                <a:gd name="T37" fmla="*/ 2147483647 h 15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47"/>
                <a:gd name="T58" fmla="*/ 0 h 1586"/>
                <a:gd name="T59" fmla="*/ 2647 w 2647"/>
                <a:gd name="T60" fmla="*/ 1586 h 15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47" h="1586">
                  <a:moveTo>
                    <a:pt x="0" y="123"/>
                  </a:moveTo>
                  <a:cubicBezTo>
                    <a:pt x="53" y="79"/>
                    <a:pt x="106" y="36"/>
                    <a:pt x="165" y="32"/>
                  </a:cubicBezTo>
                  <a:cubicBezTo>
                    <a:pt x="224" y="28"/>
                    <a:pt x="304" y="0"/>
                    <a:pt x="357" y="96"/>
                  </a:cubicBezTo>
                  <a:cubicBezTo>
                    <a:pt x="410" y="192"/>
                    <a:pt x="448" y="451"/>
                    <a:pt x="485" y="608"/>
                  </a:cubicBezTo>
                  <a:cubicBezTo>
                    <a:pt x="522" y="765"/>
                    <a:pt x="541" y="941"/>
                    <a:pt x="576" y="1038"/>
                  </a:cubicBezTo>
                  <a:cubicBezTo>
                    <a:pt x="611" y="1135"/>
                    <a:pt x="669" y="1220"/>
                    <a:pt x="695" y="1193"/>
                  </a:cubicBezTo>
                  <a:cubicBezTo>
                    <a:pt x="721" y="1166"/>
                    <a:pt x="720" y="1027"/>
                    <a:pt x="732" y="873"/>
                  </a:cubicBezTo>
                  <a:cubicBezTo>
                    <a:pt x="744" y="719"/>
                    <a:pt x="709" y="409"/>
                    <a:pt x="768" y="270"/>
                  </a:cubicBezTo>
                  <a:cubicBezTo>
                    <a:pt x="827" y="131"/>
                    <a:pt x="937" y="64"/>
                    <a:pt x="1088" y="41"/>
                  </a:cubicBezTo>
                  <a:cubicBezTo>
                    <a:pt x="1239" y="18"/>
                    <a:pt x="1544" y="81"/>
                    <a:pt x="1673" y="133"/>
                  </a:cubicBezTo>
                  <a:cubicBezTo>
                    <a:pt x="1802" y="185"/>
                    <a:pt x="1836" y="245"/>
                    <a:pt x="1865" y="352"/>
                  </a:cubicBezTo>
                  <a:cubicBezTo>
                    <a:pt x="1894" y="459"/>
                    <a:pt x="1862" y="633"/>
                    <a:pt x="1847" y="773"/>
                  </a:cubicBezTo>
                  <a:cubicBezTo>
                    <a:pt x="1832" y="913"/>
                    <a:pt x="1777" y="1106"/>
                    <a:pt x="1774" y="1193"/>
                  </a:cubicBezTo>
                  <a:cubicBezTo>
                    <a:pt x="1771" y="1280"/>
                    <a:pt x="1785" y="1349"/>
                    <a:pt x="1829" y="1294"/>
                  </a:cubicBezTo>
                  <a:cubicBezTo>
                    <a:pt x="1873" y="1239"/>
                    <a:pt x="1949" y="1007"/>
                    <a:pt x="2039" y="864"/>
                  </a:cubicBezTo>
                  <a:cubicBezTo>
                    <a:pt x="2129" y="721"/>
                    <a:pt x="2272" y="460"/>
                    <a:pt x="2368" y="434"/>
                  </a:cubicBezTo>
                  <a:cubicBezTo>
                    <a:pt x="2464" y="408"/>
                    <a:pt x="2583" y="596"/>
                    <a:pt x="2615" y="709"/>
                  </a:cubicBezTo>
                  <a:cubicBezTo>
                    <a:pt x="2647" y="822"/>
                    <a:pt x="2571" y="965"/>
                    <a:pt x="2560" y="1111"/>
                  </a:cubicBezTo>
                  <a:cubicBezTo>
                    <a:pt x="2549" y="1257"/>
                    <a:pt x="2543" y="1505"/>
                    <a:pt x="2551" y="1586"/>
                  </a:cubicBezTo>
                </a:path>
              </a:pathLst>
            </a:custGeom>
            <a:noFill/>
            <a:ln w="57150" cmpd="sng">
              <a:solidFill>
                <a:srgbClr val="8E6C00"/>
              </a:solidFill>
              <a:round/>
              <a:headEnd/>
              <a:tailEnd/>
            </a:ln>
          </p:spPr>
          <p:txBody>
            <a:bodyPr/>
            <a:lstStyle/>
            <a:p>
              <a:endParaRPr lang="en-GB"/>
            </a:p>
          </p:txBody>
        </p:sp>
        <p:sp>
          <p:nvSpPr>
            <p:cNvPr id="15366" name="Freeform 6"/>
            <p:cNvSpPr>
              <a:spLocks/>
            </p:cNvSpPr>
            <p:nvPr/>
          </p:nvSpPr>
          <p:spPr bwMode="auto">
            <a:xfrm>
              <a:off x="1455668" y="3853138"/>
              <a:ext cx="2569919" cy="1880282"/>
            </a:xfrm>
            <a:custGeom>
              <a:avLst/>
              <a:gdLst>
                <a:gd name="T0" fmla="*/ 0 w 2212"/>
                <a:gd name="T1" fmla="*/ 2147483647 h 1392"/>
                <a:gd name="T2" fmla="*/ 2147483647 w 2212"/>
                <a:gd name="T3" fmla="*/ 2147483647 h 1392"/>
                <a:gd name="T4" fmla="*/ 2147483647 w 2212"/>
                <a:gd name="T5" fmla="*/ 2147483647 h 1392"/>
                <a:gd name="T6" fmla="*/ 2147483647 w 2212"/>
                <a:gd name="T7" fmla="*/ 2147483647 h 1392"/>
                <a:gd name="T8" fmla="*/ 2147483647 w 2212"/>
                <a:gd name="T9" fmla="*/ 2147483647 h 1392"/>
                <a:gd name="T10" fmla="*/ 2147483647 w 2212"/>
                <a:gd name="T11" fmla="*/ 2147483647 h 1392"/>
                <a:gd name="T12" fmla="*/ 2147483647 w 2212"/>
                <a:gd name="T13" fmla="*/ 2147483647 h 1392"/>
                <a:gd name="T14" fmla="*/ 2147483647 w 2212"/>
                <a:gd name="T15" fmla="*/ 2147483647 h 1392"/>
                <a:gd name="T16" fmla="*/ 2147483647 w 2212"/>
                <a:gd name="T17" fmla="*/ 2147483647 h 1392"/>
                <a:gd name="T18" fmla="*/ 2147483647 w 2212"/>
                <a:gd name="T19" fmla="*/ 2147483647 h 1392"/>
                <a:gd name="T20" fmla="*/ 2147483647 w 2212"/>
                <a:gd name="T21" fmla="*/ 2147483647 h 1392"/>
                <a:gd name="T22" fmla="*/ 2147483647 w 2212"/>
                <a:gd name="T23" fmla="*/ 2147483647 h 1392"/>
                <a:gd name="T24" fmla="*/ 2147483647 w 2212"/>
                <a:gd name="T25" fmla="*/ 2147483647 h 1392"/>
                <a:gd name="T26" fmla="*/ 2147483647 w 2212"/>
                <a:gd name="T27" fmla="*/ 2147483647 h 1392"/>
                <a:gd name="T28" fmla="*/ 2147483647 w 2212"/>
                <a:gd name="T29" fmla="*/ 2147483647 h 1392"/>
                <a:gd name="T30" fmla="*/ 2147483647 w 2212"/>
                <a:gd name="T31" fmla="*/ 2147483647 h 1392"/>
                <a:gd name="T32" fmla="*/ 2147483647 w 2212"/>
                <a:gd name="T33" fmla="*/ 2147483647 h 1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2"/>
                <a:gd name="T52" fmla="*/ 0 h 1392"/>
                <a:gd name="T53" fmla="*/ 2212 w 2212"/>
                <a:gd name="T54" fmla="*/ 1392 h 1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2" h="1392">
                  <a:moveTo>
                    <a:pt x="0" y="240"/>
                  </a:moveTo>
                  <a:cubicBezTo>
                    <a:pt x="29" y="417"/>
                    <a:pt x="58" y="594"/>
                    <a:pt x="119" y="742"/>
                  </a:cubicBezTo>
                  <a:cubicBezTo>
                    <a:pt x="180" y="890"/>
                    <a:pt x="287" y="1057"/>
                    <a:pt x="366" y="1126"/>
                  </a:cubicBezTo>
                  <a:cubicBezTo>
                    <a:pt x="445" y="1195"/>
                    <a:pt x="536" y="1184"/>
                    <a:pt x="594" y="1154"/>
                  </a:cubicBezTo>
                  <a:cubicBezTo>
                    <a:pt x="652" y="1124"/>
                    <a:pt x="690" y="1093"/>
                    <a:pt x="713" y="944"/>
                  </a:cubicBezTo>
                  <a:cubicBezTo>
                    <a:pt x="736" y="795"/>
                    <a:pt x="717" y="406"/>
                    <a:pt x="731" y="258"/>
                  </a:cubicBezTo>
                  <a:cubicBezTo>
                    <a:pt x="745" y="110"/>
                    <a:pt x="728" y="98"/>
                    <a:pt x="795" y="57"/>
                  </a:cubicBezTo>
                  <a:cubicBezTo>
                    <a:pt x="862" y="16"/>
                    <a:pt x="1024" y="0"/>
                    <a:pt x="1134" y="11"/>
                  </a:cubicBezTo>
                  <a:cubicBezTo>
                    <a:pt x="1244" y="22"/>
                    <a:pt x="1389" y="65"/>
                    <a:pt x="1454" y="121"/>
                  </a:cubicBezTo>
                  <a:cubicBezTo>
                    <a:pt x="1519" y="177"/>
                    <a:pt x="1535" y="227"/>
                    <a:pt x="1527" y="349"/>
                  </a:cubicBezTo>
                  <a:cubicBezTo>
                    <a:pt x="1519" y="471"/>
                    <a:pt x="1416" y="695"/>
                    <a:pt x="1408" y="852"/>
                  </a:cubicBezTo>
                  <a:cubicBezTo>
                    <a:pt x="1400" y="1009"/>
                    <a:pt x="1413" y="1232"/>
                    <a:pt x="1481" y="1291"/>
                  </a:cubicBezTo>
                  <a:cubicBezTo>
                    <a:pt x="1549" y="1350"/>
                    <a:pt x="1735" y="1294"/>
                    <a:pt x="1819" y="1209"/>
                  </a:cubicBezTo>
                  <a:cubicBezTo>
                    <a:pt x="1903" y="1124"/>
                    <a:pt x="1923" y="898"/>
                    <a:pt x="1984" y="779"/>
                  </a:cubicBezTo>
                  <a:cubicBezTo>
                    <a:pt x="2045" y="660"/>
                    <a:pt x="2158" y="447"/>
                    <a:pt x="2185" y="496"/>
                  </a:cubicBezTo>
                  <a:cubicBezTo>
                    <a:pt x="2212" y="545"/>
                    <a:pt x="2161" y="923"/>
                    <a:pt x="2149" y="1072"/>
                  </a:cubicBezTo>
                  <a:cubicBezTo>
                    <a:pt x="2137" y="1221"/>
                    <a:pt x="2118" y="1340"/>
                    <a:pt x="2112" y="1392"/>
                  </a:cubicBezTo>
                </a:path>
              </a:pathLst>
            </a:custGeom>
            <a:noFill/>
            <a:ln w="57150" cmpd="sng">
              <a:solidFill>
                <a:srgbClr val="8E6C00"/>
              </a:solidFill>
              <a:round/>
              <a:headEnd/>
              <a:tailEnd/>
            </a:ln>
          </p:spPr>
          <p:txBody>
            <a:bodyPr/>
            <a:lstStyle/>
            <a:p>
              <a:endParaRPr lang="en-GB"/>
            </a:p>
          </p:txBody>
        </p:sp>
        <p:sp>
          <p:nvSpPr>
            <p:cNvPr id="15367" name="Line 7"/>
            <p:cNvSpPr>
              <a:spLocks noChangeShapeType="1"/>
            </p:cNvSpPr>
            <p:nvPr/>
          </p:nvSpPr>
          <p:spPr bwMode="auto">
            <a:xfrm flipH="1" flipV="1">
              <a:off x="1958313" y="4398852"/>
              <a:ext cx="431247" cy="12156"/>
            </a:xfrm>
            <a:prstGeom prst="line">
              <a:avLst/>
            </a:prstGeom>
            <a:noFill/>
            <a:ln w="57150">
              <a:solidFill>
                <a:srgbClr val="FF0000"/>
              </a:solidFill>
              <a:round/>
              <a:headEnd/>
              <a:tailEnd type="triangle" w="med" len="med"/>
            </a:ln>
          </p:spPr>
          <p:txBody>
            <a:bodyPr/>
            <a:lstStyle/>
            <a:p>
              <a:endParaRPr lang="en-GB"/>
            </a:p>
          </p:txBody>
        </p:sp>
        <p:sp>
          <p:nvSpPr>
            <p:cNvPr id="15368" name="Oval 8"/>
            <p:cNvSpPr>
              <a:spLocks noChangeArrowheads="1"/>
            </p:cNvSpPr>
            <p:nvPr/>
          </p:nvSpPr>
          <p:spPr bwMode="auto">
            <a:xfrm>
              <a:off x="1866032" y="1886136"/>
              <a:ext cx="818058" cy="4642351"/>
            </a:xfrm>
            <a:prstGeom prst="ellipse">
              <a:avLst/>
            </a:prstGeom>
            <a:noFill/>
            <a:ln w="57150">
              <a:solidFill>
                <a:srgbClr val="0A0AFC"/>
              </a:solidFill>
              <a:round/>
              <a:headEnd/>
              <a:tailEnd/>
            </a:ln>
          </p:spPr>
          <p:txBody>
            <a:bodyPr wrap="none" anchor="ctr"/>
            <a:lstStyle/>
            <a:p>
              <a:endParaRPr lang="en-GB"/>
            </a:p>
          </p:txBody>
        </p:sp>
        <p:sp>
          <p:nvSpPr>
            <p:cNvPr id="15369" name="Oval 9"/>
            <p:cNvSpPr>
              <a:spLocks noChangeArrowheads="1"/>
            </p:cNvSpPr>
            <p:nvPr/>
          </p:nvSpPr>
          <p:spPr bwMode="auto">
            <a:xfrm>
              <a:off x="745421" y="2756307"/>
              <a:ext cx="3117799" cy="1642545"/>
            </a:xfrm>
            <a:prstGeom prst="ellipse">
              <a:avLst/>
            </a:prstGeom>
            <a:noFill/>
            <a:ln w="9525">
              <a:solidFill>
                <a:srgbClr val="E30202"/>
              </a:solidFill>
              <a:prstDash val="lgDash"/>
              <a:round/>
              <a:headEnd/>
              <a:tailEnd/>
            </a:ln>
          </p:spPr>
          <p:txBody>
            <a:bodyPr wrap="none" anchor="ctr"/>
            <a:lstStyle/>
            <a:p>
              <a:endParaRPr lang="en-GB"/>
            </a:p>
          </p:txBody>
        </p:sp>
        <p:sp>
          <p:nvSpPr>
            <p:cNvPr id="15370" name="Oval 10"/>
            <p:cNvSpPr>
              <a:spLocks noChangeArrowheads="1"/>
            </p:cNvSpPr>
            <p:nvPr/>
          </p:nvSpPr>
          <p:spPr bwMode="auto">
            <a:xfrm>
              <a:off x="666505" y="4446129"/>
              <a:ext cx="3117799" cy="1642545"/>
            </a:xfrm>
            <a:prstGeom prst="ellipse">
              <a:avLst/>
            </a:prstGeom>
            <a:noFill/>
            <a:ln w="9525">
              <a:solidFill>
                <a:srgbClr val="E30202"/>
              </a:solidFill>
              <a:prstDash val="lgDash"/>
              <a:round/>
              <a:headEnd/>
              <a:tailEnd/>
            </a:ln>
          </p:spPr>
          <p:txBody>
            <a:bodyPr wrap="none" anchor="ctr"/>
            <a:lstStyle/>
            <a:p>
              <a:endParaRPr lang="en-GB"/>
            </a:p>
          </p:txBody>
        </p:sp>
        <p:sp>
          <p:nvSpPr>
            <p:cNvPr id="15373" name="Text Box 13"/>
            <p:cNvSpPr txBox="1">
              <a:spLocks noChangeArrowheads="1"/>
            </p:cNvSpPr>
            <p:nvPr/>
          </p:nvSpPr>
          <p:spPr bwMode="auto">
            <a:xfrm>
              <a:off x="175030" y="4966867"/>
              <a:ext cx="1196017" cy="753540"/>
            </a:xfrm>
            <a:prstGeom prst="rect">
              <a:avLst/>
            </a:prstGeom>
            <a:noFill/>
            <a:ln w="9525">
              <a:noFill/>
              <a:miter lim="800000"/>
              <a:headEnd/>
              <a:tailEnd/>
            </a:ln>
          </p:spPr>
          <p:txBody>
            <a:bodyPr wrap="square">
              <a:spAutoFit/>
            </a:bodyPr>
            <a:lstStyle/>
            <a:p>
              <a:r>
                <a:rPr lang="en-GB" dirty="0">
                  <a:solidFill>
                    <a:srgbClr val="E30202"/>
                  </a:solidFill>
                </a:rPr>
                <a:t>Volume currents</a:t>
              </a:r>
              <a:endParaRPr lang="en-US" dirty="0">
                <a:solidFill>
                  <a:srgbClr val="E30202"/>
                </a:solidFill>
              </a:endParaRPr>
            </a:p>
          </p:txBody>
        </p:sp>
        <p:sp>
          <p:nvSpPr>
            <p:cNvPr id="15374" name="Text Box 14"/>
            <p:cNvSpPr txBox="1">
              <a:spLocks noChangeArrowheads="1"/>
            </p:cNvSpPr>
            <p:nvPr/>
          </p:nvSpPr>
          <p:spPr bwMode="auto">
            <a:xfrm>
              <a:off x="1304466" y="1466992"/>
              <a:ext cx="1218953" cy="312029"/>
            </a:xfrm>
            <a:prstGeom prst="rect">
              <a:avLst/>
            </a:prstGeom>
            <a:noFill/>
            <a:ln w="9525">
              <a:noFill/>
              <a:miter lim="800000"/>
              <a:headEnd/>
              <a:tailEnd/>
            </a:ln>
          </p:spPr>
          <p:txBody>
            <a:bodyPr wrap="none">
              <a:spAutoFit/>
            </a:bodyPr>
            <a:lstStyle/>
            <a:p>
              <a:r>
                <a:rPr lang="en-GB" dirty="0">
                  <a:solidFill>
                    <a:srgbClr val="0000CC"/>
                  </a:solidFill>
                </a:rPr>
                <a:t>Magnetic field</a:t>
              </a:r>
              <a:endParaRPr lang="en-US" dirty="0">
                <a:solidFill>
                  <a:srgbClr val="0000CC"/>
                </a:solidFill>
              </a:endParaRPr>
            </a:p>
          </p:txBody>
        </p:sp>
        <p:sp>
          <p:nvSpPr>
            <p:cNvPr id="15377" name="Rectangle 17"/>
            <p:cNvSpPr>
              <a:spLocks noChangeArrowheads="1"/>
            </p:cNvSpPr>
            <p:nvPr/>
          </p:nvSpPr>
          <p:spPr bwMode="auto">
            <a:xfrm rot="21459124">
              <a:off x="2039648" y="4155712"/>
              <a:ext cx="414007" cy="503839"/>
            </a:xfrm>
            <a:prstGeom prst="rect">
              <a:avLst/>
            </a:prstGeom>
            <a:noFill/>
            <a:ln w="9525">
              <a:solidFill>
                <a:schemeClr val="tx1"/>
              </a:solidFill>
              <a:prstDash val="sysDot"/>
              <a:miter lim="800000"/>
              <a:headEnd/>
              <a:tailEnd/>
            </a:ln>
          </p:spPr>
          <p:txBody>
            <a:bodyPr wrap="none" anchor="ctr"/>
            <a:lstStyle/>
            <a:p>
              <a:endParaRPr lang="en-GB"/>
            </a:p>
          </p:txBody>
        </p:sp>
        <p:sp>
          <p:nvSpPr>
            <p:cNvPr id="15383" name="Text Box 23"/>
            <p:cNvSpPr txBox="1">
              <a:spLocks noChangeArrowheads="1"/>
            </p:cNvSpPr>
            <p:nvPr/>
          </p:nvSpPr>
          <p:spPr bwMode="auto">
            <a:xfrm>
              <a:off x="4265523" y="4611444"/>
              <a:ext cx="740206" cy="369332"/>
            </a:xfrm>
            <a:prstGeom prst="rect">
              <a:avLst/>
            </a:prstGeom>
            <a:noFill/>
            <a:ln w="9525">
              <a:noFill/>
              <a:miter lim="800000"/>
              <a:headEnd/>
              <a:tailEnd/>
            </a:ln>
          </p:spPr>
          <p:txBody>
            <a:bodyPr wrap="none">
              <a:spAutoFit/>
            </a:bodyPr>
            <a:lstStyle/>
            <a:p>
              <a:r>
                <a:rPr lang="en-GB" dirty="0">
                  <a:solidFill>
                    <a:srgbClr val="8E6C00"/>
                  </a:solidFill>
                </a:rPr>
                <a:t>cortex</a:t>
              </a:r>
              <a:endParaRPr lang="en-US" dirty="0">
                <a:solidFill>
                  <a:srgbClr val="8E6C00"/>
                </a:solidFill>
              </a:endParaRPr>
            </a:p>
          </p:txBody>
        </p:sp>
        <p:sp>
          <p:nvSpPr>
            <p:cNvPr id="15384" name="Text Box 24"/>
            <p:cNvSpPr txBox="1">
              <a:spLocks noChangeArrowheads="1"/>
            </p:cNvSpPr>
            <p:nvPr/>
          </p:nvSpPr>
          <p:spPr bwMode="auto">
            <a:xfrm>
              <a:off x="4399425" y="4065896"/>
              <a:ext cx="490495" cy="312029"/>
            </a:xfrm>
            <a:prstGeom prst="rect">
              <a:avLst/>
            </a:prstGeom>
            <a:noFill/>
            <a:ln w="9525">
              <a:noFill/>
              <a:miter lim="800000"/>
              <a:headEnd/>
              <a:tailEnd/>
            </a:ln>
          </p:spPr>
          <p:txBody>
            <a:bodyPr wrap="none">
              <a:spAutoFit/>
            </a:bodyPr>
            <a:lstStyle/>
            <a:p>
              <a:r>
                <a:rPr lang="en-GB" dirty="0"/>
                <a:t>skull</a:t>
              </a:r>
              <a:endParaRPr lang="en-US" dirty="0"/>
            </a:p>
          </p:txBody>
        </p:sp>
        <p:sp>
          <p:nvSpPr>
            <p:cNvPr id="15385" name="Text Box 25"/>
            <p:cNvSpPr txBox="1">
              <a:spLocks noChangeArrowheads="1"/>
            </p:cNvSpPr>
            <p:nvPr/>
          </p:nvSpPr>
          <p:spPr bwMode="auto">
            <a:xfrm>
              <a:off x="4418062" y="3318231"/>
              <a:ext cx="548771" cy="312029"/>
            </a:xfrm>
            <a:prstGeom prst="rect">
              <a:avLst/>
            </a:prstGeom>
            <a:noFill/>
            <a:ln w="9525">
              <a:noFill/>
              <a:miter lim="800000"/>
              <a:headEnd/>
              <a:tailEnd/>
            </a:ln>
          </p:spPr>
          <p:txBody>
            <a:bodyPr wrap="none">
              <a:spAutoFit/>
            </a:bodyPr>
            <a:lstStyle/>
            <a:p>
              <a:r>
                <a:rPr lang="en-GB"/>
                <a:t>scalp</a:t>
              </a:r>
              <a:endParaRPr lang="en-US"/>
            </a:p>
          </p:txBody>
        </p:sp>
        <p:sp>
          <p:nvSpPr>
            <p:cNvPr id="15386" name="Oval 26"/>
            <p:cNvSpPr>
              <a:spLocks noChangeArrowheads="1"/>
            </p:cNvSpPr>
            <p:nvPr/>
          </p:nvSpPr>
          <p:spPr bwMode="auto">
            <a:xfrm>
              <a:off x="2260613" y="2176823"/>
              <a:ext cx="543915" cy="110764"/>
            </a:xfrm>
            <a:prstGeom prst="ellipse">
              <a:avLst/>
            </a:prstGeom>
            <a:noFill/>
            <a:ln w="9525">
              <a:solidFill>
                <a:srgbClr val="008000"/>
              </a:solidFill>
              <a:round/>
              <a:headEnd/>
              <a:tailEnd/>
            </a:ln>
          </p:spPr>
          <p:txBody>
            <a:bodyPr wrap="none" anchor="ctr"/>
            <a:lstStyle/>
            <a:p>
              <a:endParaRPr lang="en-GB"/>
            </a:p>
          </p:txBody>
        </p:sp>
        <p:sp>
          <p:nvSpPr>
            <p:cNvPr id="15387" name="Text Box 27"/>
            <p:cNvSpPr txBox="1">
              <a:spLocks noChangeArrowheads="1"/>
            </p:cNvSpPr>
            <p:nvPr/>
          </p:nvSpPr>
          <p:spPr bwMode="auto">
            <a:xfrm>
              <a:off x="2835451" y="1968797"/>
              <a:ext cx="1861023" cy="369332"/>
            </a:xfrm>
            <a:prstGeom prst="rect">
              <a:avLst/>
            </a:prstGeom>
            <a:noFill/>
            <a:ln w="9525">
              <a:noFill/>
              <a:miter lim="800000"/>
              <a:headEnd/>
              <a:tailEnd/>
            </a:ln>
          </p:spPr>
          <p:txBody>
            <a:bodyPr wrap="none">
              <a:spAutoFit/>
            </a:bodyPr>
            <a:lstStyle/>
            <a:p>
              <a:r>
                <a:rPr lang="en-GB" dirty="0">
                  <a:solidFill>
                    <a:srgbClr val="008000"/>
                  </a:solidFill>
                </a:rPr>
                <a:t>MEG pick-up </a:t>
              </a:r>
              <a:r>
                <a:rPr lang="en-GB" dirty="0" smtClean="0">
                  <a:solidFill>
                    <a:srgbClr val="008000"/>
                  </a:solidFill>
                </a:rPr>
                <a:t>coils</a:t>
              </a:r>
              <a:endParaRPr lang="en-US" dirty="0">
                <a:solidFill>
                  <a:srgbClr val="008000"/>
                </a:solidFill>
              </a:endParaRPr>
            </a:p>
          </p:txBody>
        </p:sp>
        <p:sp>
          <p:nvSpPr>
            <p:cNvPr id="15388" name="Line 28"/>
            <p:cNvSpPr>
              <a:spLocks noChangeShapeType="1"/>
            </p:cNvSpPr>
            <p:nvPr/>
          </p:nvSpPr>
          <p:spPr bwMode="auto">
            <a:xfrm flipV="1">
              <a:off x="2041104" y="2187360"/>
              <a:ext cx="33995" cy="148585"/>
            </a:xfrm>
            <a:prstGeom prst="line">
              <a:avLst/>
            </a:prstGeom>
            <a:noFill/>
            <a:ln w="76200">
              <a:solidFill>
                <a:schemeClr val="tx1"/>
              </a:solidFill>
              <a:round/>
              <a:headEnd/>
              <a:tailEnd type="triangle" w="med" len="med"/>
            </a:ln>
          </p:spPr>
          <p:txBody>
            <a:bodyPr/>
            <a:lstStyle/>
            <a:p>
              <a:endParaRPr lang="en-GB"/>
            </a:p>
          </p:txBody>
        </p:sp>
        <p:sp>
          <p:nvSpPr>
            <p:cNvPr id="31" name="Oval 26"/>
            <p:cNvSpPr>
              <a:spLocks noChangeArrowheads="1"/>
            </p:cNvSpPr>
            <p:nvPr/>
          </p:nvSpPr>
          <p:spPr bwMode="auto">
            <a:xfrm>
              <a:off x="1371047" y="2212592"/>
              <a:ext cx="597437" cy="100441"/>
            </a:xfrm>
            <a:prstGeom prst="ellipse">
              <a:avLst/>
            </a:prstGeom>
            <a:noFill/>
            <a:ln w="9525">
              <a:solidFill>
                <a:srgbClr val="008000"/>
              </a:solidFill>
              <a:round/>
              <a:headEnd/>
              <a:tailEnd/>
            </a:ln>
          </p:spPr>
          <p:txBody>
            <a:bodyPr wrap="none" anchor="ctr"/>
            <a:lstStyle/>
            <a:p>
              <a:endParaRPr lang="en-GB"/>
            </a:p>
          </p:txBody>
        </p:sp>
        <p:sp>
          <p:nvSpPr>
            <p:cNvPr id="32" name="Oval 26"/>
            <p:cNvSpPr>
              <a:spLocks noChangeArrowheads="1"/>
            </p:cNvSpPr>
            <p:nvPr/>
          </p:nvSpPr>
          <p:spPr bwMode="auto">
            <a:xfrm>
              <a:off x="1706883" y="2459276"/>
              <a:ext cx="597437" cy="110764"/>
            </a:xfrm>
            <a:prstGeom prst="ellipse">
              <a:avLst/>
            </a:prstGeom>
            <a:noFill/>
            <a:ln w="9525">
              <a:solidFill>
                <a:srgbClr val="008000"/>
              </a:solidFill>
              <a:round/>
              <a:headEnd/>
              <a:tailEnd/>
            </a:ln>
          </p:spPr>
          <p:txBody>
            <a:bodyPr wrap="none" anchor="ctr"/>
            <a:lstStyle/>
            <a:p>
              <a:endParaRPr lang="en-GB"/>
            </a:p>
          </p:txBody>
        </p:sp>
        <p:sp>
          <p:nvSpPr>
            <p:cNvPr id="33" name="Oval 26"/>
            <p:cNvSpPr>
              <a:spLocks noChangeArrowheads="1"/>
            </p:cNvSpPr>
            <p:nvPr/>
          </p:nvSpPr>
          <p:spPr bwMode="auto">
            <a:xfrm>
              <a:off x="2643610" y="2427466"/>
              <a:ext cx="597437" cy="110764"/>
            </a:xfrm>
            <a:prstGeom prst="ellipse">
              <a:avLst/>
            </a:prstGeom>
            <a:noFill/>
            <a:ln w="9525">
              <a:solidFill>
                <a:srgbClr val="008000"/>
              </a:solidFill>
              <a:round/>
              <a:headEnd/>
              <a:tailEnd/>
            </a:ln>
          </p:spPr>
          <p:txBody>
            <a:bodyPr wrap="none" anchor="ctr"/>
            <a:lstStyle/>
            <a:p>
              <a:endParaRPr lang="en-GB"/>
            </a:p>
          </p:txBody>
        </p:sp>
        <p:sp>
          <p:nvSpPr>
            <p:cNvPr id="29" name="Oval 28"/>
            <p:cNvSpPr/>
            <p:nvPr/>
          </p:nvSpPr>
          <p:spPr>
            <a:xfrm>
              <a:off x="1246909" y="2766951"/>
              <a:ext cx="486888" cy="154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66852" y="2753096"/>
              <a:ext cx="486888" cy="154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9" idx="7"/>
            </p:cNvCxnSpPr>
            <p:nvPr/>
          </p:nvCxnSpPr>
          <p:spPr>
            <a:xfrm rot="5400000" flipH="1" flipV="1">
              <a:off x="2565615" y="1685700"/>
              <a:ext cx="200738" cy="200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7"/>
            </p:cNvCxnSpPr>
            <p:nvPr/>
          </p:nvCxnSpPr>
          <p:spPr>
            <a:xfrm rot="5400000" flipH="1" flipV="1">
              <a:off x="3426577" y="2532806"/>
              <a:ext cx="198759" cy="28703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633849" y="2315689"/>
              <a:ext cx="2499540" cy="753540"/>
            </a:xfrm>
            <a:prstGeom prst="rect">
              <a:avLst/>
            </a:prstGeom>
            <a:noFill/>
          </p:spPr>
          <p:txBody>
            <a:bodyPr wrap="square" rtlCol="0">
              <a:spAutoFit/>
            </a:bodyPr>
            <a:lstStyle/>
            <a:p>
              <a:r>
                <a:rPr lang="en-US" dirty="0" smtClean="0"/>
                <a:t>Electrical potential difference (EEG)</a:t>
              </a:r>
              <a:endParaRPr lang="en-US" dirty="0"/>
            </a:p>
          </p:txBody>
        </p:sp>
      </p:grpSp>
      <p:sp>
        <p:nvSpPr>
          <p:cNvPr id="5" name="Rectangle 4"/>
          <p:cNvSpPr/>
          <p:nvPr/>
        </p:nvSpPr>
        <p:spPr>
          <a:xfrm>
            <a:off x="4391144" y="3966564"/>
            <a:ext cx="4629448" cy="2831544"/>
          </a:xfrm>
          <a:prstGeom prst="rect">
            <a:avLst/>
          </a:prstGeom>
        </p:spPr>
        <p:txBody>
          <a:bodyPr wrap="square">
            <a:spAutoFit/>
          </a:bodyPr>
          <a:lstStyle/>
          <a:p>
            <a:r>
              <a:rPr lang="en-US" dirty="0">
                <a:latin typeface="F23"/>
              </a:rPr>
              <a:t>MEG measures the changes in the magnetic </a:t>
            </a:r>
            <a:r>
              <a:rPr lang="en-US" dirty="0" smtClean="0">
                <a:latin typeface="F23"/>
              </a:rPr>
              <a:t>field </a:t>
            </a:r>
            <a:r>
              <a:rPr lang="en-US" dirty="0">
                <a:latin typeface="F23"/>
              </a:rPr>
              <a:t>generated by </a:t>
            </a:r>
            <a:r>
              <a:rPr lang="en-US" dirty="0" smtClean="0">
                <a:latin typeface="F23"/>
              </a:rPr>
              <a:t>an </a:t>
            </a:r>
            <a:r>
              <a:rPr lang="fr-FR" dirty="0" err="1" smtClean="0">
                <a:latin typeface="F23"/>
              </a:rPr>
              <a:t>electric</a:t>
            </a:r>
            <a:r>
              <a:rPr lang="fr-FR" dirty="0" smtClean="0">
                <a:latin typeface="F23"/>
              </a:rPr>
              <a:t> </a:t>
            </a:r>
            <a:r>
              <a:rPr lang="fr-FR" dirty="0" err="1">
                <a:latin typeface="F23"/>
              </a:rPr>
              <a:t>current</a:t>
            </a:r>
            <a:r>
              <a:rPr lang="fr-FR" dirty="0">
                <a:latin typeface="F23"/>
              </a:rPr>
              <a:t> </a:t>
            </a:r>
            <a:r>
              <a:rPr lang="fr-FR" sz="1600" dirty="0">
                <a:latin typeface="F20"/>
              </a:rPr>
              <a:t>(</a:t>
            </a:r>
            <a:r>
              <a:rPr lang="fr-FR" sz="1600" dirty="0" err="1">
                <a:latin typeface="F20"/>
              </a:rPr>
              <a:t>Sarvas</a:t>
            </a:r>
            <a:r>
              <a:rPr lang="fr-FR" sz="1600" dirty="0">
                <a:latin typeface="F20"/>
              </a:rPr>
              <a:t> 1987, </a:t>
            </a:r>
            <a:r>
              <a:rPr lang="fr-FR" sz="1600" dirty="0" err="1">
                <a:latin typeface="F20"/>
              </a:rPr>
              <a:t>Hämäläinen</a:t>
            </a:r>
            <a:r>
              <a:rPr lang="fr-FR" sz="1600" dirty="0">
                <a:latin typeface="F20"/>
              </a:rPr>
              <a:t> 1993</a:t>
            </a:r>
            <a:r>
              <a:rPr lang="fr-FR" sz="1600" dirty="0" smtClean="0">
                <a:latin typeface="F20"/>
              </a:rPr>
              <a:t>)</a:t>
            </a:r>
          </a:p>
          <a:p>
            <a:endParaRPr lang="fr-FR" sz="1600" dirty="0">
              <a:latin typeface="F20"/>
            </a:endParaRPr>
          </a:p>
          <a:p>
            <a:r>
              <a:rPr lang="en-US" dirty="0">
                <a:latin typeface="F23"/>
              </a:rPr>
              <a:t>These magnetic </a:t>
            </a:r>
            <a:r>
              <a:rPr lang="en-US" dirty="0" smtClean="0">
                <a:latin typeface="F23"/>
              </a:rPr>
              <a:t>fields </a:t>
            </a:r>
            <a:r>
              <a:rPr lang="en-US" dirty="0">
                <a:latin typeface="F23"/>
              </a:rPr>
              <a:t>are mainly induced by primary currents </a:t>
            </a:r>
            <a:r>
              <a:rPr lang="en-US" dirty="0" smtClean="0">
                <a:latin typeface="F23"/>
              </a:rPr>
              <a:t>based on </a:t>
            </a:r>
            <a:r>
              <a:rPr lang="en-US" dirty="0">
                <a:latin typeface="F23"/>
              </a:rPr>
              <a:t>excitatory activity </a:t>
            </a:r>
            <a:r>
              <a:rPr lang="en-US" sz="1600" dirty="0">
                <a:latin typeface="F20"/>
              </a:rPr>
              <a:t>(Okada et al. 1997)</a:t>
            </a:r>
          </a:p>
          <a:p>
            <a:endParaRPr lang="en-US" dirty="0" smtClean="0">
              <a:latin typeface="F23"/>
            </a:endParaRPr>
          </a:p>
          <a:p>
            <a:r>
              <a:rPr lang="en-US" dirty="0" smtClean="0">
                <a:latin typeface="F23"/>
              </a:rPr>
              <a:t>Volume </a:t>
            </a:r>
            <a:r>
              <a:rPr lang="en-US" dirty="0">
                <a:latin typeface="F23"/>
              </a:rPr>
              <a:t>currents yield potential </a:t>
            </a:r>
            <a:r>
              <a:rPr lang="en-US" dirty="0" smtClean="0">
                <a:latin typeface="F23"/>
              </a:rPr>
              <a:t>differences </a:t>
            </a:r>
            <a:r>
              <a:rPr lang="en-US" dirty="0">
                <a:latin typeface="F23"/>
              </a:rPr>
              <a:t>on the scalp that can </a:t>
            </a:r>
            <a:r>
              <a:rPr lang="en-US" dirty="0" smtClean="0">
                <a:latin typeface="F23"/>
              </a:rPr>
              <a:t>be </a:t>
            </a:r>
            <a:r>
              <a:rPr lang="fr-FR" dirty="0" err="1" smtClean="0">
                <a:latin typeface="F23"/>
              </a:rPr>
              <a:t>measured</a:t>
            </a:r>
            <a:r>
              <a:rPr lang="fr-FR" dirty="0" smtClean="0">
                <a:latin typeface="F23"/>
              </a:rPr>
              <a:t> </a:t>
            </a:r>
            <a:r>
              <a:rPr lang="fr-FR" dirty="0">
                <a:latin typeface="F23"/>
              </a:rPr>
              <a:t>by EEG</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Overview</a:t>
            </a:r>
            <a:endParaRPr lang="en-GB" dirty="0">
              <a:latin typeface="Calibri" pitchFamily="34" charset="0"/>
            </a:endParaRPr>
          </a:p>
        </p:txBody>
      </p:sp>
      <p:sp>
        <p:nvSpPr>
          <p:cNvPr id="3" name="Content Placeholder 2"/>
          <p:cNvSpPr>
            <a:spLocks noGrp="1"/>
          </p:cNvSpPr>
          <p:nvPr>
            <p:ph idx="1"/>
          </p:nvPr>
        </p:nvSpPr>
        <p:spPr>
          <a:xfrm>
            <a:off x="330200" y="1937657"/>
            <a:ext cx="8489950" cy="4397829"/>
          </a:xfrm>
        </p:spPr>
        <p:txBody>
          <a:bodyPr/>
          <a:lstStyle/>
          <a:p>
            <a:pPr marL="0" indent="0">
              <a:buNone/>
            </a:pPr>
            <a:r>
              <a:rPr lang="en-GB" sz="2400" dirty="0" smtClean="0">
                <a:solidFill>
                  <a:schemeClr val="bg2"/>
                </a:solidFill>
                <a:latin typeface="Calibri" pitchFamily="34" charset="0"/>
              </a:rPr>
              <a:t>Biophysical origin of M/EEG signals</a:t>
            </a:r>
          </a:p>
          <a:p>
            <a:pPr marL="0" indent="0">
              <a:buNone/>
            </a:pPr>
            <a:endParaRPr lang="en-GB" sz="2400" dirty="0" smtClean="0">
              <a:latin typeface="Calibri" pitchFamily="34" charset="0"/>
            </a:endParaRPr>
          </a:p>
          <a:p>
            <a:pPr marL="0" indent="0">
              <a:buNone/>
            </a:pPr>
            <a:r>
              <a:rPr lang="en-GB" sz="2400" dirty="0" smtClean="0">
                <a:latin typeface="Calibri" pitchFamily="34" charset="0"/>
              </a:rPr>
              <a:t>Instrumentation and recording</a:t>
            </a:r>
          </a:p>
          <a:p>
            <a:pPr marL="0" indent="0">
              <a:buNone/>
            </a:pPr>
            <a:endParaRPr lang="en-GB" sz="2400"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Sensitivity to deep and radial sources</a:t>
            </a:r>
          </a:p>
          <a:p>
            <a:pPr marL="0" indent="0">
              <a:buNone/>
            </a:pPr>
            <a:endParaRPr lang="en-GB"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Forward models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593426"/>
            <a:ext cx="8489950" cy="1296988"/>
          </a:xfrm>
        </p:spPr>
        <p:txBody>
          <a:bodyPr/>
          <a:lstStyle/>
          <a:p>
            <a:r>
              <a:rPr lang="en-US" dirty="0" smtClean="0"/>
              <a:t>EEG measures potential differences at the scalp</a:t>
            </a:r>
            <a:endParaRPr lang="en-US" dirty="0"/>
          </a:p>
        </p:txBody>
      </p:sp>
      <p:sp>
        <p:nvSpPr>
          <p:cNvPr id="3" name="Content Placeholder 2"/>
          <p:cNvSpPr>
            <a:spLocks noGrp="1"/>
          </p:cNvSpPr>
          <p:nvPr>
            <p:ph idx="1"/>
          </p:nvPr>
        </p:nvSpPr>
        <p:spPr>
          <a:xfrm>
            <a:off x="330200" y="1641987"/>
            <a:ext cx="8489950" cy="4130573"/>
          </a:xfrm>
        </p:spPr>
        <p:txBody>
          <a:bodyPr/>
          <a:lstStyle/>
          <a:p>
            <a:r>
              <a:rPr lang="en-US" sz="2000" dirty="0" smtClean="0"/>
              <a:t>EEG records potential differences at the scalp using a set of active electrodes and a reference</a:t>
            </a:r>
          </a:p>
          <a:p>
            <a:r>
              <a:rPr lang="en-US" sz="2000" dirty="0" smtClean="0"/>
              <a:t>The ground electrode is important to eliminate noise from the amplifier circuit</a:t>
            </a:r>
          </a:p>
          <a:p>
            <a:r>
              <a:rPr lang="en-US" sz="2000" dirty="0" smtClean="0"/>
              <a:t>The representation of the EEG channels is referred to as a montage</a:t>
            </a:r>
          </a:p>
          <a:p>
            <a:pPr lvl="1"/>
            <a:r>
              <a:rPr lang="en-US" sz="1600" dirty="0" err="1" smtClean="0"/>
              <a:t>Unipolar</a:t>
            </a:r>
            <a:r>
              <a:rPr lang="en-US" sz="1600" dirty="0" smtClean="0"/>
              <a:t>/Referential ⇒ potential difference between electrode and designated reference</a:t>
            </a:r>
          </a:p>
          <a:p>
            <a:pPr lvl="1"/>
            <a:r>
              <a:rPr lang="en-US" sz="1600" dirty="0" smtClean="0"/>
              <a:t>Bipolar ⇒ represents difference between adjacent electrodes (e.g. ECG, EOG)</a:t>
            </a:r>
          </a:p>
          <a:p>
            <a:r>
              <a:rPr lang="en-US" sz="2000" dirty="0" smtClean="0"/>
              <a:t>Potential differences are then amplified and filtered</a:t>
            </a:r>
            <a:endParaRPr lang="en-US" sz="2000" dirty="0"/>
          </a:p>
        </p:txBody>
      </p:sp>
      <p:sp>
        <p:nvSpPr>
          <p:cNvPr id="4" name="Slide Number Placeholder 3"/>
          <p:cNvSpPr>
            <a:spLocks noGrp="1"/>
          </p:cNvSpPr>
          <p:nvPr>
            <p:ph type="sldNum" sz="quarter" idx="10"/>
          </p:nvPr>
        </p:nvSpPr>
        <p:spPr/>
        <p:txBody>
          <a:bodyPr/>
          <a:lstStyle/>
          <a:p>
            <a:fld id="{D09592E4-312B-4ED7-83BE-F491BBED3DB7}" type="slidenum">
              <a:rPr lang="en-US" smtClean="0"/>
              <a:pPr/>
              <a:t>13</a:t>
            </a:fld>
            <a:endParaRPr lang="en-US"/>
          </a:p>
        </p:txBody>
      </p:sp>
      <p:pic>
        <p:nvPicPr>
          <p:cNvPr id="5" name="Picture 4" descr="eeg_reference.jpg"/>
          <p:cNvPicPr>
            <a:picLocks noChangeAspect="1"/>
          </p:cNvPicPr>
          <p:nvPr/>
        </p:nvPicPr>
        <p:blipFill>
          <a:blip r:embed="rId2" cstate="print"/>
          <a:stretch>
            <a:fillRect/>
          </a:stretch>
        </p:blipFill>
        <p:spPr>
          <a:xfrm>
            <a:off x="1278194" y="4687698"/>
            <a:ext cx="6596828" cy="1968741"/>
          </a:xfrm>
          <a:prstGeom prst="rect">
            <a:avLst/>
          </a:prstGeom>
        </p:spPr>
      </p:pic>
      <p:sp>
        <p:nvSpPr>
          <p:cNvPr id="6" name="Rectangle 5"/>
          <p:cNvSpPr/>
          <p:nvPr/>
        </p:nvSpPr>
        <p:spPr>
          <a:xfrm>
            <a:off x="7914710" y="5425847"/>
            <a:ext cx="1135247" cy="400110"/>
          </a:xfrm>
          <a:prstGeom prst="rect">
            <a:avLst/>
          </a:prstGeom>
        </p:spPr>
        <p:txBody>
          <a:bodyPr wrap="none">
            <a:spAutoFit/>
          </a:bodyPr>
          <a:lstStyle/>
          <a:p>
            <a:r>
              <a:rPr lang="fr-FR" sz="1000" dirty="0" err="1" smtClean="0">
                <a:latin typeface="+mj-lt"/>
              </a:rPr>
              <a:t>McFarland</a:t>
            </a:r>
            <a:r>
              <a:rPr lang="fr-FR" sz="1000" dirty="0" smtClean="0">
                <a:latin typeface="+mj-lt"/>
              </a:rPr>
              <a:t> et al.,</a:t>
            </a:r>
          </a:p>
          <a:p>
            <a:r>
              <a:rPr lang="en-US" sz="1000" dirty="0" smtClean="0">
                <a:latin typeface="+mj-lt"/>
              </a:rPr>
              <a:t>1997</a:t>
            </a:r>
            <a:endParaRPr lang="fr-FR" sz="10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50825" y="1648978"/>
            <a:ext cx="4428053" cy="5078313"/>
          </a:xfrm>
          <a:prstGeom prst="rect">
            <a:avLst/>
          </a:prstGeom>
          <a:noFill/>
          <a:ln w="9525">
            <a:noFill/>
            <a:miter lim="800000"/>
            <a:headEnd/>
            <a:tailEnd/>
          </a:ln>
        </p:spPr>
        <p:txBody>
          <a:bodyPr wrap="square" anchor="ctr">
            <a:spAutoFit/>
          </a:bodyPr>
          <a:lstStyle/>
          <a:p>
            <a:endParaRPr lang="en-GB" dirty="0"/>
          </a:p>
          <a:p>
            <a:r>
              <a:rPr lang="en-GB" dirty="0"/>
              <a:t>It is an </a:t>
            </a:r>
            <a:r>
              <a:rPr lang="en-GB" dirty="0" smtClean="0"/>
              <a:t>ultra-sensitive </a:t>
            </a:r>
            <a:r>
              <a:rPr lang="en-GB" dirty="0"/>
              <a:t>detector of </a:t>
            </a:r>
            <a:r>
              <a:rPr lang="en-GB" dirty="0" smtClean="0"/>
              <a:t>magnetic flux made </a:t>
            </a:r>
            <a:r>
              <a:rPr lang="en-GB" dirty="0"/>
              <a:t>up of a </a:t>
            </a:r>
            <a:r>
              <a:rPr lang="en-GB" dirty="0" smtClean="0"/>
              <a:t>superconducting </a:t>
            </a:r>
            <a:r>
              <a:rPr lang="en-GB" dirty="0"/>
              <a:t>ring interrupted by one or two </a:t>
            </a:r>
            <a:r>
              <a:rPr lang="en-GB" dirty="0" err="1"/>
              <a:t>Josephson</a:t>
            </a:r>
            <a:r>
              <a:rPr lang="en-GB" dirty="0"/>
              <a:t> </a:t>
            </a:r>
            <a:r>
              <a:rPr lang="en-GB" dirty="0" smtClean="0"/>
              <a:t>junctions</a:t>
            </a:r>
            <a:r>
              <a:rPr lang="en-GB" dirty="0"/>
              <a:t>. </a:t>
            </a:r>
            <a:endParaRPr lang="en-GB" dirty="0" smtClean="0"/>
          </a:p>
          <a:p>
            <a:endParaRPr lang="en-GB" dirty="0" smtClean="0"/>
          </a:p>
          <a:p>
            <a:r>
              <a:rPr lang="en-GB" dirty="0" smtClean="0"/>
              <a:t>Output is voltage dependent on magnetic flux</a:t>
            </a:r>
            <a:endParaRPr lang="en-GB" dirty="0"/>
          </a:p>
          <a:p>
            <a:endParaRPr lang="en-GB" dirty="0"/>
          </a:p>
          <a:p>
            <a:r>
              <a:rPr lang="en-GB" dirty="0"/>
              <a:t>Can measure field changes of the order of </a:t>
            </a:r>
            <a:r>
              <a:rPr lang="en-GB" dirty="0" smtClean="0"/>
              <a:t>10</a:t>
            </a:r>
            <a:r>
              <a:rPr lang="en-GB" baseline="30000" dirty="0" smtClean="0"/>
              <a:t>-15</a:t>
            </a:r>
            <a:r>
              <a:rPr lang="en-GB" dirty="0" smtClean="0"/>
              <a:t> (</a:t>
            </a:r>
            <a:r>
              <a:rPr lang="en-GB" dirty="0" err="1"/>
              <a:t>femto</a:t>
            </a:r>
            <a:r>
              <a:rPr lang="en-GB" dirty="0"/>
              <a:t>) </a:t>
            </a:r>
            <a:r>
              <a:rPr lang="en-GB" dirty="0" smtClean="0"/>
              <a:t>Tesla (</a:t>
            </a:r>
            <a:r>
              <a:rPr lang="en-GB" dirty="0"/>
              <a:t>compare to the earth’s field of </a:t>
            </a:r>
            <a:r>
              <a:rPr lang="en-GB" dirty="0" smtClean="0"/>
              <a:t>10</a:t>
            </a:r>
            <a:r>
              <a:rPr lang="en-GB" baseline="30000" dirty="0" smtClean="0"/>
              <a:t>-4</a:t>
            </a:r>
            <a:r>
              <a:rPr lang="en-GB" dirty="0" smtClean="0"/>
              <a:t> </a:t>
            </a:r>
            <a:r>
              <a:rPr lang="en-GB" dirty="0"/>
              <a:t>Tesla</a:t>
            </a:r>
            <a:r>
              <a:rPr lang="en-GB" dirty="0" smtClean="0"/>
              <a:t>)</a:t>
            </a:r>
          </a:p>
          <a:p>
            <a:endParaRPr lang="en-GB" dirty="0" smtClean="0"/>
          </a:p>
          <a:p>
            <a:r>
              <a:rPr lang="en-US" dirty="0" smtClean="0"/>
              <a:t>Cooling achieved by liquid Helium</a:t>
            </a:r>
          </a:p>
          <a:p>
            <a:endParaRPr lang="en-US" dirty="0" smtClean="0"/>
          </a:p>
          <a:p>
            <a:r>
              <a:rPr lang="en-US" dirty="0" smtClean="0"/>
              <a:t>But: recent advances in using optically-pumped magnetometers for</a:t>
            </a:r>
          </a:p>
          <a:p>
            <a:r>
              <a:rPr lang="en-US" dirty="0" smtClean="0"/>
              <a:t>MEG (</a:t>
            </a:r>
            <a:r>
              <a:rPr lang="en-US" dirty="0" err="1" smtClean="0"/>
              <a:t>Boto</a:t>
            </a:r>
            <a:r>
              <a:rPr lang="en-US" dirty="0" smtClean="0"/>
              <a:t> et al., 2016, 2017, 2018)</a:t>
            </a:r>
            <a:endParaRPr lang="en-GB" dirty="0"/>
          </a:p>
        </p:txBody>
      </p:sp>
      <p:sp>
        <p:nvSpPr>
          <p:cNvPr id="10243" name="Rectangle 5"/>
          <p:cNvSpPr>
            <a:spLocks noGrp="1" noChangeArrowheads="1"/>
          </p:cNvSpPr>
          <p:nvPr>
            <p:ph type="title"/>
          </p:nvPr>
        </p:nvSpPr>
        <p:spPr>
          <a:xfrm>
            <a:off x="288925" y="750738"/>
            <a:ext cx="8489950" cy="1296988"/>
          </a:xfrm>
        </p:spPr>
        <p:txBody>
          <a:bodyPr/>
          <a:lstStyle/>
          <a:p>
            <a:pPr eaLnBrk="1" hangingPunct="1"/>
            <a:r>
              <a:rPr lang="en-GB" sz="3200" dirty="0" smtClean="0">
                <a:solidFill>
                  <a:schemeClr val="bg1">
                    <a:lumMod val="50000"/>
                  </a:schemeClr>
                </a:solidFill>
                <a:latin typeface="Calibri" pitchFamily="34" charset="0"/>
              </a:rPr>
              <a:t>SQUID</a:t>
            </a:r>
            <a:r>
              <a:rPr lang="en-GB" sz="3200" dirty="0" smtClean="0">
                <a:latin typeface="Calibri" pitchFamily="34" charset="0"/>
              </a:rPr>
              <a:t> – </a:t>
            </a:r>
            <a:r>
              <a:rPr lang="en-GB" sz="3200" dirty="0" smtClean="0">
                <a:solidFill>
                  <a:schemeClr val="bg1">
                    <a:lumMod val="50000"/>
                  </a:schemeClr>
                </a:solidFill>
                <a:latin typeface="Calibri" pitchFamily="34" charset="0"/>
              </a:rPr>
              <a:t>S</a:t>
            </a:r>
            <a:r>
              <a:rPr lang="en-GB" sz="3200" dirty="0" smtClean="0">
                <a:latin typeface="Calibri" pitchFamily="34" charset="0"/>
              </a:rPr>
              <a:t>uperconducting </a:t>
            </a:r>
            <a:r>
              <a:rPr lang="en-GB" sz="3200" dirty="0" err="1" smtClean="0">
                <a:solidFill>
                  <a:schemeClr val="bg1">
                    <a:lumMod val="50000"/>
                  </a:schemeClr>
                </a:solidFill>
                <a:latin typeface="Calibri" pitchFamily="34" charset="0"/>
              </a:rPr>
              <a:t>QU</a:t>
            </a:r>
            <a:r>
              <a:rPr lang="en-GB" sz="3200" dirty="0" err="1" smtClean="0">
                <a:latin typeface="Calibri" pitchFamily="34" charset="0"/>
              </a:rPr>
              <a:t>antum</a:t>
            </a:r>
            <a:r>
              <a:rPr lang="en-GB" sz="3200" dirty="0" smtClean="0">
                <a:latin typeface="Calibri" pitchFamily="34" charset="0"/>
              </a:rPr>
              <a:t> </a:t>
            </a:r>
            <a:r>
              <a:rPr lang="en-GB" sz="3200" dirty="0" smtClean="0">
                <a:solidFill>
                  <a:schemeClr val="bg1">
                    <a:lumMod val="50000"/>
                  </a:schemeClr>
                </a:solidFill>
                <a:latin typeface="Calibri" pitchFamily="34" charset="0"/>
              </a:rPr>
              <a:t>I</a:t>
            </a:r>
            <a:r>
              <a:rPr lang="en-GB" sz="3200" dirty="0" smtClean="0">
                <a:latin typeface="Calibri" pitchFamily="34" charset="0"/>
              </a:rPr>
              <a:t>nterference </a:t>
            </a:r>
            <a:r>
              <a:rPr lang="en-GB" sz="3200" dirty="0" smtClean="0">
                <a:solidFill>
                  <a:schemeClr val="bg1">
                    <a:lumMod val="50000"/>
                  </a:schemeClr>
                </a:solidFill>
                <a:latin typeface="Calibri" pitchFamily="34" charset="0"/>
              </a:rPr>
              <a:t>D</a:t>
            </a:r>
            <a:r>
              <a:rPr lang="en-GB" sz="3200" dirty="0" smtClean="0">
                <a:latin typeface="Calibri" pitchFamily="34" charset="0"/>
              </a:rPr>
              <a:t>evice</a:t>
            </a:r>
            <a:endParaRPr lang="en-GB" dirty="0" smtClean="0"/>
          </a:p>
        </p:txBody>
      </p:sp>
      <p:pic>
        <p:nvPicPr>
          <p:cNvPr id="10244" name="Picture 10" descr="a_squide"/>
          <p:cNvPicPr>
            <a:picLocks noChangeAspect="1" noChangeArrowheads="1"/>
          </p:cNvPicPr>
          <p:nvPr/>
        </p:nvPicPr>
        <p:blipFill>
          <a:blip r:embed="rId2" cstate="print"/>
          <a:srcRect/>
          <a:stretch>
            <a:fillRect/>
          </a:stretch>
        </p:blipFill>
        <p:spPr bwMode="auto">
          <a:xfrm>
            <a:off x="4787900" y="1993427"/>
            <a:ext cx="4229100" cy="4333875"/>
          </a:xfrm>
          <a:prstGeom prst="rect">
            <a:avLst/>
          </a:prstGeom>
          <a:noFill/>
          <a:ln w="9525">
            <a:noFill/>
            <a:miter lim="800000"/>
            <a:headEnd/>
            <a:tailEnd/>
          </a:ln>
        </p:spPr>
      </p:pic>
      <p:sp>
        <p:nvSpPr>
          <p:cNvPr id="2" name="Rectangle 1"/>
          <p:cNvSpPr/>
          <p:nvPr/>
        </p:nvSpPr>
        <p:spPr>
          <a:xfrm>
            <a:off x="6077244" y="6405441"/>
            <a:ext cx="2929007" cy="246221"/>
          </a:xfrm>
          <a:prstGeom prst="rect">
            <a:avLst/>
          </a:prstGeom>
        </p:spPr>
        <p:txBody>
          <a:bodyPr wrap="none">
            <a:spAutoFit/>
          </a:bodyPr>
          <a:lstStyle/>
          <a:p>
            <a:r>
              <a:rPr lang="en-US" sz="1000" dirty="0">
                <a:latin typeface="+mj-lt"/>
              </a:rPr>
              <a:t>Adapted from J Clarke, </a:t>
            </a:r>
            <a:r>
              <a:rPr lang="en-US" sz="1000" dirty="0" smtClean="0">
                <a:latin typeface="+mj-lt"/>
              </a:rPr>
              <a:t>Scientific </a:t>
            </a:r>
            <a:r>
              <a:rPr lang="en-US" sz="1000" dirty="0">
                <a:latin typeface="+mj-lt"/>
              </a:rPr>
              <a:t>American 1994</a:t>
            </a:r>
            <a:endParaRPr lang="fr-FR" sz="10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More sensitivity = more noise</a:t>
            </a:r>
            <a:endParaRPr lang="en-GB" dirty="0">
              <a:latin typeface="Calibri" pitchFamily="34" charset="0"/>
            </a:endParaRPr>
          </a:p>
        </p:txBody>
      </p:sp>
      <p:sp>
        <p:nvSpPr>
          <p:cNvPr id="3" name="TextBox 2"/>
          <p:cNvSpPr txBox="1"/>
          <p:nvPr/>
        </p:nvSpPr>
        <p:spPr>
          <a:xfrm>
            <a:off x="5615545" y="3163126"/>
            <a:ext cx="3163330" cy="1754326"/>
          </a:xfrm>
          <a:prstGeom prst="rect">
            <a:avLst/>
          </a:prstGeom>
          <a:noFill/>
        </p:spPr>
        <p:txBody>
          <a:bodyPr wrap="square" rtlCol="0">
            <a:spAutoFit/>
          </a:bodyPr>
          <a:lstStyle/>
          <a:p>
            <a:r>
              <a:rPr lang="en-GB" dirty="0" smtClean="0"/>
              <a:t>The signal is tiny!</a:t>
            </a:r>
          </a:p>
          <a:p>
            <a:endParaRPr lang="en-GB" dirty="0"/>
          </a:p>
          <a:p>
            <a:r>
              <a:rPr lang="en-GB" dirty="0" smtClean="0"/>
              <a:t>We need magnetically shielded rooms to minimize noise and very sensitive sensors to measure anything</a:t>
            </a:r>
            <a:endParaRPr lang="en-GB" dirty="0"/>
          </a:p>
        </p:txBody>
      </p:sp>
      <p:pic>
        <p:nvPicPr>
          <p:cNvPr id="1026" name="Picture 2" descr="http://www.nature.com/scitable/content/ne0000/ne0000/ne0000/ne0000/134762786/comparison_2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200" y="2038321"/>
            <a:ext cx="4797719" cy="4095965"/>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Oval 18"/>
          <p:cNvSpPr/>
          <p:nvPr/>
        </p:nvSpPr>
        <p:spPr>
          <a:xfrm>
            <a:off x="3305003" y="4828760"/>
            <a:ext cx="1822916" cy="733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88925" y="6227758"/>
            <a:ext cx="1192955" cy="246221"/>
          </a:xfrm>
          <a:prstGeom prst="rect">
            <a:avLst/>
          </a:prstGeom>
        </p:spPr>
        <p:txBody>
          <a:bodyPr wrap="none">
            <a:spAutoFit/>
          </a:bodyPr>
          <a:lstStyle/>
          <a:p>
            <a:r>
              <a:rPr lang="fr-FR" sz="1000" dirty="0" err="1">
                <a:solidFill>
                  <a:srgbClr val="222222"/>
                </a:solidFill>
                <a:latin typeface="Arial" panose="020B0604020202020204" pitchFamily="34" charset="0"/>
              </a:rPr>
              <a:t>From</a:t>
            </a:r>
            <a:r>
              <a:rPr lang="fr-FR" sz="1000" dirty="0">
                <a:solidFill>
                  <a:srgbClr val="222222"/>
                </a:solidFill>
                <a:latin typeface="Arial" panose="020B0604020202020204" pitchFamily="34" charset="0"/>
              </a:rPr>
              <a:t> </a:t>
            </a:r>
            <a:r>
              <a:rPr lang="fr-FR" sz="1000" dirty="0" err="1">
                <a:solidFill>
                  <a:srgbClr val="222222"/>
                </a:solidFill>
                <a:latin typeface="Arial" panose="020B0604020202020204" pitchFamily="34" charset="0"/>
              </a:rPr>
              <a:t>Vrba</a:t>
            </a:r>
            <a:r>
              <a:rPr lang="fr-FR" sz="1000" dirty="0">
                <a:solidFill>
                  <a:srgbClr val="222222"/>
                </a:solidFill>
                <a:latin typeface="Arial" panose="020B0604020202020204" pitchFamily="34" charset="0"/>
              </a:rPr>
              <a:t> (2002)</a:t>
            </a:r>
            <a:endParaRPr lang="fr-FR"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908050"/>
            <a:ext cx="8489950" cy="802763"/>
          </a:xfrm>
        </p:spPr>
        <p:txBody>
          <a:bodyPr/>
          <a:lstStyle/>
          <a:p>
            <a:r>
              <a:rPr lang="en-GB" dirty="0" smtClean="0"/>
              <a:t>Magnetically shielded room</a:t>
            </a:r>
            <a:endParaRPr lang="en-GB" dirty="0"/>
          </a:p>
        </p:txBody>
      </p:sp>
      <p:pic>
        <p:nvPicPr>
          <p:cNvPr id="4" name="Picture 3"/>
          <p:cNvPicPr>
            <a:picLocks noChangeAspect="1"/>
          </p:cNvPicPr>
          <p:nvPr/>
        </p:nvPicPr>
        <p:blipFill>
          <a:blip r:embed="rId3" cstate="print"/>
          <a:stretch>
            <a:fillRect/>
          </a:stretch>
        </p:blipFill>
        <p:spPr>
          <a:xfrm>
            <a:off x="617839" y="3016941"/>
            <a:ext cx="3762385" cy="2523607"/>
          </a:xfrm>
          <a:prstGeom prst="rect">
            <a:avLst/>
          </a:prstGeom>
        </p:spPr>
      </p:pic>
      <p:pic>
        <p:nvPicPr>
          <p:cNvPr id="5" name="Picture 4"/>
          <p:cNvPicPr>
            <a:picLocks noChangeAspect="1"/>
          </p:cNvPicPr>
          <p:nvPr/>
        </p:nvPicPr>
        <p:blipFill rotWithShape="1">
          <a:blip r:embed="rId4" cstate="print"/>
          <a:srcRect l="55886" t="29301" r="1231" b="21637"/>
          <a:stretch/>
        </p:blipFill>
        <p:spPr>
          <a:xfrm>
            <a:off x="5426075" y="2139104"/>
            <a:ext cx="2940908" cy="2523512"/>
          </a:xfrm>
          <a:prstGeom prst="rect">
            <a:avLst/>
          </a:prstGeom>
        </p:spPr>
      </p:pic>
      <p:sp>
        <p:nvSpPr>
          <p:cNvPr id="7" name="TextBox 6"/>
          <p:cNvSpPr txBox="1"/>
          <p:nvPr/>
        </p:nvSpPr>
        <p:spPr>
          <a:xfrm>
            <a:off x="5321042" y="4662616"/>
            <a:ext cx="3150973" cy="646331"/>
          </a:xfrm>
          <a:prstGeom prst="rect">
            <a:avLst/>
          </a:prstGeom>
          <a:noFill/>
        </p:spPr>
        <p:txBody>
          <a:bodyPr wrap="square" rtlCol="0">
            <a:spAutoFit/>
          </a:bodyPr>
          <a:lstStyle/>
          <a:p>
            <a:r>
              <a:rPr lang="en-GB" dirty="0" smtClean="0"/>
              <a:t>The external magnetic field ‘bends’ around the MSR</a:t>
            </a:r>
            <a:endParaRPr lang="en-GB" dirty="0"/>
          </a:p>
        </p:txBody>
      </p:sp>
      <p:sp>
        <p:nvSpPr>
          <p:cNvPr id="8" name="TextBox 7"/>
          <p:cNvSpPr txBox="1"/>
          <p:nvPr/>
        </p:nvSpPr>
        <p:spPr>
          <a:xfrm>
            <a:off x="927204" y="5620252"/>
            <a:ext cx="3143654" cy="646331"/>
          </a:xfrm>
          <a:prstGeom prst="rect">
            <a:avLst/>
          </a:prstGeom>
          <a:noFill/>
        </p:spPr>
        <p:txBody>
          <a:bodyPr wrap="square" rtlCol="0">
            <a:spAutoFit/>
          </a:bodyPr>
          <a:lstStyle/>
          <a:p>
            <a:r>
              <a:rPr lang="en-GB" dirty="0" smtClean="0"/>
              <a:t>Concentric shells of mu metal and aluminium </a:t>
            </a:r>
            <a:endParaRPr lang="en-GB" dirty="0"/>
          </a:p>
        </p:txBody>
      </p:sp>
      <p:sp>
        <p:nvSpPr>
          <p:cNvPr id="10" name="TextBox 9"/>
          <p:cNvSpPr txBox="1"/>
          <p:nvPr/>
        </p:nvSpPr>
        <p:spPr>
          <a:xfrm>
            <a:off x="617839" y="1677439"/>
            <a:ext cx="4061253" cy="646331"/>
          </a:xfrm>
          <a:prstGeom prst="rect">
            <a:avLst/>
          </a:prstGeom>
          <a:noFill/>
        </p:spPr>
        <p:txBody>
          <a:bodyPr wrap="square" rtlCol="0">
            <a:spAutoFit/>
          </a:bodyPr>
          <a:lstStyle/>
          <a:p>
            <a:r>
              <a:rPr lang="en-GB" dirty="0" smtClean="0"/>
              <a:t>Provides passive shielding against noise from the environment</a:t>
            </a:r>
            <a:endParaRPr lang="en-GB" dirty="0"/>
          </a:p>
        </p:txBody>
      </p:sp>
    </p:spTree>
    <p:extLst>
      <p:ext uri="{BB962C8B-B14F-4D97-AF65-F5344CB8AC3E}">
        <p14:creationId xmlns:p14="http://schemas.microsoft.com/office/powerpoint/2010/main" xmlns="" val="384281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5"/>
          <p:cNvCxnSpPr/>
          <p:nvPr/>
        </p:nvCxnSpPr>
        <p:spPr>
          <a:xfrm>
            <a:off x="1143000" y="571500"/>
            <a:ext cx="7786688"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ZoneTexte 6"/>
          <p:cNvSpPr txBox="1">
            <a:spLocks noChangeArrowheads="1"/>
          </p:cNvSpPr>
          <p:nvPr/>
        </p:nvSpPr>
        <p:spPr bwMode="auto">
          <a:xfrm>
            <a:off x="118749" y="3272595"/>
            <a:ext cx="2653947" cy="923330"/>
          </a:xfrm>
          <a:prstGeom prst="rect">
            <a:avLst/>
          </a:prstGeom>
          <a:noFill/>
          <a:ln w="9525">
            <a:noFill/>
            <a:miter lim="800000"/>
            <a:headEnd/>
            <a:tailEnd/>
          </a:ln>
        </p:spPr>
        <p:txBody>
          <a:bodyPr wrap="square">
            <a:spAutoFit/>
          </a:bodyPr>
          <a:lstStyle/>
          <a:p>
            <a:r>
              <a:rPr lang="fr-FR" b="1" dirty="0" err="1">
                <a:latin typeface="Calibri" pitchFamily="34" charset="0"/>
              </a:rPr>
              <a:t>Magnetometers</a:t>
            </a:r>
            <a:r>
              <a:rPr lang="fr-FR" dirty="0">
                <a:latin typeface="Calibri" pitchFamily="34" charset="0"/>
              </a:rPr>
              <a:t>: </a:t>
            </a:r>
            <a:r>
              <a:rPr lang="fr-FR" dirty="0" err="1">
                <a:latin typeface="Calibri" pitchFamily="34" charset="0"/>
              </a:rPr>
              <a:t>measure</a:t>
            </a:r>
            <a:r>
              <a:rPr lang="fr-FR" dirty="0">
                <a:latin typeface="Calibri" pitchFamily="34" charset="0"/>
              </a:rPr>
              <a:t> the </a:t>
            </a:r>
            <a:r>
              <a:rPr lang="fr-FR" dirty="0" err="1">
                <a:latin typeface="Calibri" pitchFamily="34" charset="0"/>
              </a:rPr>
              <a:t>magnetic</a:t>
            </a:r>
            <a:r>
              <a:rPr lang="fr-FR" dirty="0">
                <a:latin typeface="Calibri" pitchFamily="34" charset="0"/>
              </a:rPr>
              <a:t> flux </a:t>
            </a:r>
            <a:r>
              <a:rPr lang="fr-FR" dirty="0" err="1">
                <a:latin typeface="Calibri" pitchFamily="34" charset="0"/>
              </a:rPr>
              <a:t>through</a:t>
            </a:r>
            <a:r>
              <a:rPr lang="fr-FR" dirty="0">
                <a:latin typeface="Calibri" pitchFamily="34" charset="0"/>
              </a:rPr>
              <a:t> a single </a:t>
            </a:r>
            <a:r>
              <a:rPr lang="fr-FR" dirty="0" err="1">
                <a:latin typeface="Calibri" pitchFamily="34" charset="0"/>
              </a:rPr>
              <a:t>coil</a:t>
            </a:r>
            <a:endParaRPr lang="fr-FR" b="1" dirty="0">
              <a:latin typeface="Calibri" pitchFamily="34" charset="0"/>
            </a:endParaRPr>
          </a:p>
        </p:txBody>
      </p:sp>
      <p:pic>
        <p:nvPicPr>
          <p:cNvPr id="22" name="Picture 8" descr="IMG00002"/>
          <p:cNvPicPr>
            <a:picLocks noChangeAspect="1" noChangeArrowheads="1"/>
          </p:cNvPicPr>
          <p:nvPr/>
        </p:nvPicPr>
        <p:blipFill>
          <a:blip r:embed="rId3" cstate="print"/>
          <a:srcRect b="13861"/>
          <a:stretch>
            <a:fillRect/>
          </a:stretch>
        </p:blipFill>
        <p:spPr bwMode="auto">
          <a:xfrm>
            <a:off x="2483716" y="2463800"/>
            <a:ext cx="1924050" cy="4144963"/>
          </a:xfrm>
          <a:prstGeom prst="rect">
            <a:avLst/>
          </a:prstGeom>
          <a:noFill/>
          <a:ln w="9525">
            <a:noFill/>
            <a:miter lim="800000"/>
            <a:headEnd/>
            <a:tailEnd/>
          </a:ln>
        </p:spPr>
      </p:pic>
      <p:pic>
        <p:nvPicPr>
          <p:cNvPr id="23" name="Picture 10" descr="IMG00003"/>
          <p:cNvPicPr>
            <a:picLocks noChangeAspect="1" noChangeArrowheads="1"/>
          </p:cNvPicPr>
          <p:nvPr/>
        </p:nvPicPr>
        <p:blipFill>
          <a:blip r:embed="rId4" cstate="print"/>
          <a:srcRect b="13861"/>
          <a:stretch>
            <a:fillRect/>
          </a:stretch>
        </p:blipFill>
        <p:spPr bwMode="auto">
          <a:xfrm>
            <a:off x="4515619" y="2463800"/>
            <a:ext cx="1924050" cy="4144963"/>
          </a:xfrm>
          <a:prstGeom prst="rect">
            <a:avLst/>
          </a:prstGeom>
          <a:noFill/>
          <a:ln w="9525">
            <a:noFill/>
            <a:miter lim="800000"/>
            <a:headEnd/>
            <a:tailEnd/>
          </a:ln>
        </p:spPr>
      </p:pic>
      <p:sp>
        <p:nvSpPr>
          <p:cNvPr id="24" name="Rectangle 15"/>
          <p:cNvSpPr>
            <a:spLocks noChangeArrowheads="1"/>
          </p:cNvSpPr>
          <p:nvPr/>
        </p:nvSpPr>
        <p:spPr bwMode="auto">
          <a:xfrm>
            <a:off x="6489290" y="3272595"/>
            <a:ext cx="2428567" cy="2031325"/>
          </a:xfrm>
          <a:prstGeom prst="rect">
            <a:avLst/>
          </a:prstGeom>
          <a:noFill/>
          <a:ln w="9525">
            <a:noFill/>
            <a:miter lim="800000"/>
            <a:headEnd/>
            <a:tailEnd/>
          </a:ln>
        </p:spPr>
        <p:txBody>
          <a:bodyPr wrap="square">
            <a:spAutoFit/>
          </a:bodyPr>
          <a:lstStyle/>
          <a:p>
            <a:r>
              <a:rPr lang="fr-FR" b="1" dirty="0" err="1">
                <a:latin typeface="Calibri" pitchFamily="34" charset="0"/>
              </a:rPr>
              <a:t>Gradiometers</a:t>
            </a:r>
            <a:r>
              <a:rPr lang="fr-FR" dirty="0">
                <a:latin typeface="Calibri" pitchFamily="34" charset="0"/>
              </a:rPr>
              <a:t>:  </a:t>
            </a:r>
            <a:r>
              <a:rPr lang="fr-FR" dirty="0" err="1">
                <a:latin typeface="Calibri" pitchFamily="34" charset="0"/>
              </a:rPr>
              <a:t>when</a:t>
            </a:r>
            <a:r>
              <a:rPr lang="fr-FR" dirty="0">
                <a:latin typeface="Calibri" pitchFamily="34" charset="0"/>
              </a:rPr>
              <a:t> more flux passes </a:t>
            </a:r>
            <a:r>
              <a:rPr lang="fr-FR" dirty="0" err="1">
                <a:latin typeface="Calibri" pitchFamily="34" charset="0"/>
              </a:rPr>
              <a:t>through</a:t>
            </a:r>
            <a:r>
              <a:rPr lang="fr-FR" dirty="0">
                <a:latin typeface="Calibri" pitchFamily="34" charset="0"/>
              </a:rPr>
              <a:t> the </a:t>
            </a:r>
            <a:r>
              <a:rPr lang="fr-FR" dirty="0" err="1">
                <a:latin typeface="Calibri" pitchFamily="34" charset="0"/>
              </a:rPr>
              <a:t>lower</a:t>
            </a:r>
            <a:r>
              <a:rPr lang="fr-FR" dirty="0">
                <a:latin typeface="Calibri" pitchFamily="34" charset="0"/>
              </a:rPr>
              <a:t> </a:t>
            </a:r>
            <a:r>
              <a:rPr lang="fr-FR" dirty="0" err="1">
                <a:latin typeface="Calibri" pitchFamily="34" charset="0"/>
              </a:rPr>
              <a:t>coil</a:t>
            </a:r>
            <a:r>
              <a:rPr lang="fr-FR" dirty="0">
                <a:latin typeface="Calibri" pitchFamily="34" charset="0"/>
              </a:rPr>
              <a:t> (</a:t>
            </a:r>
            <a:r>
              <a:rPr lang="fr-FR" dirty="0" err="1">
                <a:latin typeface="Calibri" pitchFamily="34" charset="0"/>
              </a:rPr>
              <a:t>near</a:t>
            </a:r>
            <a:r>
              <a:rPr lang="fr-FR" dirty="0">
                <a:latin typeface="Calibri" pitchFamily="34" charset="0"/>
              </a:rPr>
              <a:t> the </a:t>
            </a:r>
            <a:r>
              <a:rPr lang="fr-FR" dirty="0" err="1">
                <a:latin typeface="Calibri" pitchFamily="34" charset="0"/>
              </a:rPr>
              <a:t>head</a:t>
            </a:r>
            <a:r>
              <a:rPr lang="fr-FR" dirty="0">
                <a:latin typeface="Calibri" pitchFamily="34" charset="0"/>
              </a:rPr>
              <a:t>) </a:t>
            </a:r>
            <a:r>
              <a:rPr lang="fr-FR" dirty="0" err="1">
                <a:latin typeface="Calibri" pitchFamily="34" charset="0"/>
              </a:rPr>
              <a:t>than</a:t>
            </a:r>
            <a:r>
              <a:rPr lang="fr-FR" dirty="0">
                <a:latin typeface="Calibri" pitchFamily="34" charset="0"/>
              </a:rPr>
              <a:t> the </a:t>
            </a:r>
            <a:r>
              <a:rPr lang="fr-FR" dirty="0" err="1">
                <a:latin typeface="Calibri" pitchFamily="34" charset="0"/>
              </a:rPr>
              <a:t>upper</a:t>
            </a:r>
            <a:r>
              <a:rPr lang="fr-FR" dirty="0">
                <a:latin typeface="Calibri" pitchFamily="34" charset="0"/>
              </a:rPr>
              <a:t> </a:t>
            </a:r>
            <a:r>
              <a:rPr lang="fr-FR" dirty="0" err="1">
                <a:latin typeface="Calibri" pitchFamily="34" charset="0"/>
              </a:rPr>
              <a:t>get</a:t>
            </a:r>
            <a:r>
              <a:rPr lang="fr-FR" dirty="0">
                <a:latin typeface="Calibri" pitchFamily="34" charset="0"/>
              </a:rPr>
              <a:t> a net change in </a:t>
            </a:r>
            <a:r>
              <a:rPr lang="fr-FR" dirty="0" err="1">
                <a:latin typeface="Calibri" pitchFamily="34" charset="0"/>
              </a:rPr>
              <a:t>current</a:t>
            </a:r>
            <a:r>
              <a:rPr lang="fr-FR" dirty="0">
                <a:latin typeface="Calibri" pitchFamily="34" charset="0"/>
              </a:rPr>
              <a:t> flow </a:t>
            </a:r>
            <a:r>
              <a:rPr lang="fr-FR" dirty="0" err="1">
                <a:latin typeface="Calibri" pitchFamily="34" charset="0"/>
              </a:rPr>
              <a:t>at</a:t>
            </a:r>
            <a:r>
              <a:rPr lang="fr-FR" dirty="0">
                <a:latin typeface="Calibri" pitchFamily="34" charset="0"/>
              </a:rPr>
              <a:t> the </a:t>
            </a:r>
            <a:r>
              <a:rPr lang="fr-FR" dirty="0" err="1">
                <a:latin typeface="Calibri" pitchFamily="34" charset="0"/>
              </a:rPr>
              <a:t>inut</a:t>
            </a:r>
            <a:r>
              <a:rPr lang="fr-FR" dirty="0">
                <a:latin typeface="Calibri" pitchFamily="34" charset="0"/>
              </a:rPr>
              <a:t> </a:t>
            </a:r>
            <a:r>
              <a:rPr lang="fr-FR" dirty="0" err="1">
                <a:latin typeface="Calibri" pitchFamily="34" charset="0"/>
              </a:rPr>
              <a:t>coil</a:t>
            </a:r>
            <a:r>
              <a:rPr lang="fr-FR" dirty="0">
                <a:latin typeface="Calibri" pitchFamily="34" charset="0"/>
              </a:rPr>
              <a:t>.</a:t>
            </a:r>
          </a:p>
        </p:txBody>
      </p:sp>
      <p:sp>
        <p:nvSpPr>
          <p:cNvPr id="25" name="ZoneTexte 25"/>
          <p:cNvSpPr txBox="1">
            <a:spLocks noChangeArrowheads="1"/>
          </p:cNvSpPr>
          <p:nvPr/>
        </p:nvSpPr>
        <p:spPr bwMode="auto">
          <a:xfrm>
            <a:off x="269358" y="806697"/>
            <a:ext cx="8756655" cy="1077218"/>
          </a:xfrm>
          <a:prstGeom prst="rect">
            <a:avLst/>
          </a:prstGeom>
          <a:noFill/>
          <a:ln w="9525">
            <a:noFill/>
            <a:miter lim="800000"/>
            <a:headEnd/>
            <a:tailEnd/>
          </a:ln>
        </p:spPr>
        <p:txBody>
          <a:bodyPr wrap="square">
            <a:spAutoFit/>
          </a:bodyPr>
          <a:lstStyle/>
          <a:p>
            <a:r>
              <a:rPr lang="en-US" sz="3200" b="1" dirty="0" smtClean="0">
                <a:solidFill>
                  <a:schemeClr val="tx2"/>
                </a:solidFill>
                <a:latin typeface="+mj-lt"/>
              </a:rPr>
              <a:t>Flux transformers can enhance the sensitivity of the SQUIDs to magnetic fields</a:t>
            </a:r>
            <a:endParaRPr lang="fr-FR" sz="3200" b="1" dirty="0">
              <a:solidFill>
                <a:schemeClr val="tx2"/>
              </a:solidFill>
              <a:latin typeface="+mj-lt"/>
            </a:endParaRPr>
          </a:p>
        </p:txBody>
      </p:sp>
    </p:spTree>
    <p:extLst>
      <p:ext uri="{BB962C8B-B14F-4D97-AF65-F5344CB8AC3E}">
        <p14:creationId xmlns:p14="http://schemas.microsoft.com/office/powerpoint/2010/main" xmlns="" val="384281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300" dirty="0" smtClean="0"/>
              <a:t>Flux transformers and SQUIDS</a:t>
            </a:r>
            <a:endParaRPr lang="en-GB" sz="2300" dirty="0"/>
          </a:p>
        </p:txBody>
      </p:sp>
      <p:pic>
        <p:nvPicPr>
          <p:cNvPr id="4" name="Picture 3"/>
          <p:cNvPicPr>
            <a:picLocks noChangeAspect="1"/>
          </p:cNvPicPr>
          <p:nvPr/>
        </p:nvPicPr>
        <p:blipFill rotWithShape="1">
          <a:blip r:embed="rId3" cstate="print"/>
          <a:srcRect r="4202"/>
          <a:stretch/>
        </p:blipFill>
        <p:spPr>
          <a:xfrm>
            <a:off x="4533900" y="1938379"/>
            <a:ext cx="4562392" cy="3571875"/>
          </a:xfrm>
          <a:prstGeom prst="rect">
            <a:avLst/>
          </a:prstGeom>
        </p:spPr>
      </p:pic>
      <p:sp>
        <p:nvSpPr>
          <p:cNvPr id="5" name="TextBox 4"/>
          <p:cNvSpPr txBox="1"/>
          <p:nvPr/>
        </p:nvSpPr>
        <p:spPr>
          <a:xfrm>
            <a:off x="119718" y="2205038"/>
            <a:ext cx="4557252" cy="3354765"/>
          </a:xfrm>
          <a:prstGeom prst="rect">
            <a:avLst/>
          </a:prstGeom>
          <a:noFill/>
        </p:spPr>
        <p:txBody>
          <a:bodyPr wrap="square" rtlCol="0">
            <a:spAutoFit/>
          </a:bodyPr>
          <a:lstStyle/>
          <a:p>
            <a:pPr marL="342900" indent="-342900">
              <a:buFont typeface="+mj-lt"/>
              <a:buAutoNum type="arabicPeriod"/>
            </a:pPr>
            <a:r>
              <a:rPr lang="en-GB" sz="1600" dirty="0" smtClean="0"/>
              <a:t>Neural population becomes active, current and magnetic field is created.</a:t>
            </a:r>
          </a:p>
          <a:p>
            <a:pPr marL="342900" indent="-342900">
              <a:buFont typeface="+mj-lt"/>
              <a:buAutoNum type="arabicPeriod"/>
            </a:pPr>
            <a:endParaRPr lang="en-GB" sz="1600" dirty="0" smtClean="0"/>
          </a:p>
          <a:p>
            <a:pPr marL="342900" indent="-342900">
              <a:buFont typeface="+mj-lt"/>
              <a:buAutoNum type="arabicPeriod"/>
            </a:pPr>
            <a:r>
              <a:rPr lang="en-GB" sz="1600" dirty="0" smtClean="0"/>
              <a:t>Changes in magnetic flux </a:t>
            </a:r>
            <a:r>
              <a:rPr lang="en-GB" sz="1600" dirty="0" smtClean="0">
                <a:sym typeface="Wingdings" panose="05000000000000000000" pitchFamily="2" charset="2"/>
              </a:rPr>
              <a:t> current flow in superconducting sensor coil</a:t>
            </a:r>
          </a:p>
          <a:p>
            <a:pPr marL="342900" indent="-342900">
              <a:buFont typeface="+mj-lt"/>
              <a:buAutoNum type="arabicPeriod"/>
            </a:pPr>
            <a:endParaRPr lang="en-GB" sz="1600" dirty="0" smtClean="0">
              <a:sym typeface="Wingdings" panose="05000000000000000000" pitchFamily="2" charset="2"/>
            </a:endParaRPr>
          </a:p>
          <a:p>
            <a:pPr marL="342900" indent="-342900">
              <a:buFont typeface="+mj-lt"/>
              <a:buAutoNum type="arabicPeriod"/>
            </a:pPr>
            <a:r>
              <a:rPr lang="en-GB" sz="1600" dirty="0" smtClean="0">
                <a:sym typeface="Wingdings" panose="05000000000000000000" pitchFamily="2" charset="2"/>
              </a:rPr>
              <a:t>Change in superconducting current is transferred through input coil to SQUID</a:t>
            </a:r>
          </a:p>
          <a:p>
            <a:pPr marL="342900" indent="-342900">
              <a:buFont typeface="+mj-lt"/>
              <a:buAutoNum type="arabicPeriod"/>
            </a:pPr>
            <a:endParaRPr lang="en-GB" sz="1600" dirty="0" smtClean="0">
              <a:sym typeface="Wingdings" panose="05000000000000000000" pitchFamily="2" charset="2"/>
            </a:endParaRPr>
          </a:p>
          <a:p>
            <a:pPr marL="342900" indent="-342900">
              <a:buFont typeface="+mj-lt"/>
              <a:buAutoNum type="arabicPeriod"/>
            </a:pPr>
            <a:r>
              <a:rPr lang="en-GB" sz="1600" dirty="0" smtClean="0">
                <a:sym typeface="Wingdings" panose="05000000000000000000" pitchFamily="2" charset="2"/>
              </a:rPr>
              <a:t>This induces magnetic flux across SQUID which also induces a change in voltage.</a:t>
            </a:r>
            <a:endParaRPr lang="en-GB" dirty="0" smtClean="0">
              <a:sym typeface="Wingdings" panose="05000000000000000000" pitchFamily="2" charset="2"/>
            </a:endParaRPr>
          </a:p>
          <a:p>
            <a:pPr marL="342900" indent="-342900">
              <a:buFont typeface="+mj-lt"/>
              <a:buAutoNum type="arabicPeriod"/>
            </a:pPr>
            <a:endParaRPr lang="en-GB" dirty="0">
              <a:sym typeface="Wingdings" panose="05000000000000000000" pitchFamily="2" charset="2"/>
            </a:endParaRPr>
          </a:p>
          <a:p>
            <a:pPr marL="342900" indent="-342900">
              <a:buFont typeface="+mj-lt"/>
              <a:buAutoNum type="arabicPeriod"/>
            </a:pPr>
            <a:endParaRPr lang="en-GB" dirty="0">
              <a:sym typeface="Wingdings" panose="05000000000000000000" pitchFamily="2" charset="2"/>
            </a:endParaRPr>
          </a:p>
        </p:txBody>
      </p:sp>
      <p:sp>
        <p:nvSpPr>
          <p:cNvPr id="7" name="TextBox 6"/>
          <p:cNvSpPr txBox="1"/>
          <p:nvPr/>
        </p:nvSpPr>
        <p:spPr>
          <a:xfrm>
            <a:off x="4652799" y="5658018"/>
            <a:ext cx="4443493" cy="1015663"/>
          </a:xfrm>
          <a:prstGeom prst="rect">
            <a:avLst/>
          </a:prstGeom>
          <a:noFill/>
        </p:spPr>
        <p:txBody>
          <a:bodyPr wrap="square" rtlCol="0">
            <a:spAutoFit/>
          </a:bodyPr>
          <a:lstStyle/>
          <a:p>
            <a:r>
              <a:rPr lang="en-GB" sz="1400" dirty="0">
                <a:sym typeface="Wingdings" panose="05000000000000000000" pitchFamily="2" charset="2"/>
              </a:rPr>
              <a:t>The flux transformer </a:t>
            </a:r>
            <a:r>
              <a:rPr lang="en-GB" sz="1400" dirty="0" smtClean="0">
                <a:sym typeface="Wingdings" panose="05000000000000000000" pitchFamily="2" charset="2"/>
              </a:rPr>
              <a:t>here has two coils. </a:t>
            </a:r>
            <a:r>
              <a:rPr lang="en-GB" sz="1400" dirty="0">
                <a:sym typeface="Wingdings" panose="05000000000000000000" pitchFamily="2" charset="2"/>
              </a:rPr>
              <a:t>Good for minimizing noise because the magnetic field decreases very sharply with distance.</a:t>
            </a:r>
            <a:endParaRPr lang="en-GB" sz="1400" dirty="0"/>
          </a:p>
          <a:p>
            <a:endParaRPr lang="en-GB" dirty="0"/>
          </a:p>
        </p:txBody>
      </p:sp>
      <p:sp>
        <p:nvSpPr>
          <p:cNvPr id="8" name="TextBox 7"/>
          <p:cNvSpPr txBox="1"/>
          <p:nvPr/>
        </p:nvSpPr>
        <p:spPr>
          <a:xfrm>
            <a:off x="6678778" y="2003728"/>
            <a:ext cx="1717482" cy="276999"/>
          </a:xfrm>
          <a:prstGeom prst="rect">
            <a:avLst/>
          </a:prstGeom>
          <a:noFill/>
        </p:spPr>
        <p:txBody>
          <a:bodyPr wrap="square" rtlCol="0">
            <a:spAutoFit/>
          </a:bodyPr>
          <a:lstStyle/>
          <a:p>
            <a:r>
              <a:rPr lang="en-GB" sz="1200" dirty="0" smtClean="0"/>
              <a:t>1</a:t>
            </a:r>
            <a:r>
              <a:rPr lang="en-GB" sz="1200" baseline="30000" dirty="0" smtClean="0"/>
              <a:t>st</a:t>
            </a:r>
            <a:r>
              <a:rPr lang="en-GB" sz="1200" dirty="0" smtClean="0"/>
              <a:t> order</a:t>
            </a:r>
            <a:endParaRPr lang="en-GB" sz="1200" dirty="0"/>
          </a:p>
        </p:txBody>
      </p:sp>
    </p:spTree>
    <p:extLst>
      <p:ext uri="{BB962C8B-B14F-4D97-AF65-F5344CB8AC3E}">
        <p14:creationId xmlns:p14="http://schemas.microsoft.com/office/powerpoint/2010/main" xmlns="" val="2994556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l="3127" t="7786" r="4629"/>
          <a:stretch>
            <a:fillRect/>
          </a:stretch>
        </p:blipFill>
        <p:spPr bwMode="auto">
          <a:xfrm>
            <a:off x="2212261" y="4746274"/>
            <a:ext cx="2038787" cy="2072398"/>
          </a:xfrm>
          <a:prstGeom prst="rect">
            <a:avLst/>
          </a:prstGeom>
          <a:noFill/>
          <a:ln w="9525">
            <a:noFill/>
            <a:miter lim="800000"/>
            <a:headEnd/>
            <a:tailEnd/>
          </a:ln>
        </p:spPr>
      </p:pic>
      <p:sp>
        <p:nvSpPr>
          <p:cNvPr id="2" name="Title 1"/>
          <p:cNvSpPr>
            <a:spLocks noGrp="1"/>
          </p:cNvSpPr>
          <p:nvPr>
            <p:ph type="title"/>
          </p:nvPr>
        </p:nvSpPr>
        <p:spPr>
          <a:xfrm>
            <a:off x="288925" y="691746"/>
            <a:ext cx="8579772" cy="1296988"/>
          </a:xfrm>
        </p:spPr>
        <p:txBody>
          <a:bodyPr/>
          <a:lstStyle/>
          <a:p>
            <a:r>
              <a:rPr lang="en-US" dirty="0" smtClean="0"/>
              <a:t>Axial and planar gradiometers have different sensitivity profiles</a:t>
            </a:r>
            <a:endParaRPr lang="en-US" dirty="0"/>
          </a:p>
        </p:txBody>
      </p:sp>
      <p:sp>
        <p:nvSpPr>
          <p:cNvPr id="4" name="Slide Number Placeholder 3"/>
          <p:cNvSpPr>
            <a:spLocks noGrp="1"/>
          </p:cNvSpPr>
          <p:nvPr>
            <p:ph type="sldNum" sz="quarter" idx="10"/>
          </p:nvPr>
        </p:nvSpPr>
        <p:spPr/>
        <p:txBody>
          <a:bodyPr/>
          <a:lstStyle/>
          <a:p>
            <a:fld id="{D09592E4-312B-4ED7-83BE-F491BBED3DB7}" type="slidenum">
              <a:rPr lang="en-US" smtClean="0"/>
              <a:pPr/>
              <a:t>19</a:t>
            </a:fld>
            <a:endParaRPr lang="en-US"/>
          </a:p>
        </p:txBody>
      </p:sp>
      <p:pic>
        <p:nvPicPr>
          <p:cNvPr id="6" name="Picture 7"/>
          <p:cNvPicPr>
            <a:picLocks noChangeAspect="1" noChangeArrowheads="1"/>
          </p:cNvPicPr>
          <p:nvPr/>
        </p:nvPicPr>
        <p:blipFill>
          <a:blip r:embed="rId3" cstate="print"/>
          <a:srcRect t="5279" r="1852"/>
          <a:stretch>
            <a:fillRect/>
          </a:stretch>
        </p:blipFill>
        <p:spPr bwMode="auto">
          <a:xfrm>
            <a:off x="2179902" y="2100066"/>
            <a:ext cx="2047973" cy="2119674"/>
          </a:xfrm>
          <a:prstGeom prst="rect">
            <a:avLst/>
          </a:prstGeom>
          <a:noFill/>
          <a:ln w="9525">
            <a:noFill/>
            <a:miter lim="800000"/>
            <a:headEnd/>
            <a:tailEnd/>
          </a:ln>
        </p:spPr>
      </p:pic>
      <p:pic>
        <p:nvPicPr>
          <p:cNvPr id="12" name="Picture 11" descr="gradiometers.png"/>
          <p:cNvPicPr>
            <a:picLocks noChangeAspect="1"/>
          </p:cNvPicPr>
          <p:nvPr/>
        </p:nvPicPr>
        <p:blipFill>
          <a:blip r:embed="rId4" cstate="print"/>
          <a:srcRect l="35246" t="6958" r="4326"/>
          <a:stretch>
            <a:fillRect/>
          </a:stretch>
        </p:blipFill>
        <p:spPr>
          <a:xfrm>
            <a:off x="4729316" y="2674374"/>
            <a:ext cx="4257368" cy="3178790"/>
          </a:xfrm>
          <a:prstGeom prst="rect">
            <a:avLst/>
          </a:prstGeom>
        </p:spPr>
      </p:pic>
      <p:pic>
        <p:nvPicPr>
          <p:cNvPr id="13" name="Picture 12" descr="gradiometers.png"/>
          <p:cNvPicPr>
            <a:picLocks noChangeAspect="1"/>
          </p:cNvPicPr>
          <p:nvPr/>
        </p:nvPicPr>
        <p:blipFill>
          <a:blip r:embed="rId4" cstate="print"/>
          <a:srcRect l="7930" r="76795" b="40786"/>
          <a:stretch>
            <a:fillRect/>
          </a:stretch>
        </p:blipFill>
        <p:spPr>
          <a:xfrm>
            <a:off x="653145" y="2107276"/>
            <a:ext cx="969096" cy="1821749"/>
          </a:xfrm>
          <a:prstGeom prst="rect">
            <a:avLst/>
          </a:prstGeom>
        </p:spPr>
      </p:pic>
      <p:pic>
        <p:nvPicPr>
          <p:cNvPr id="14" name="Picture 13" descr="gradiometers.png"/>
          <p:cNvPicPr>
            <a:picLocks noChangeAspect="1"/>
          </p:cNvPicPr>
          <p:nvPr/>
        </p:nvPicPr>
        <p:blipFill>
          <a:blip r:embed="rId4" cstate="print"/>
          <a:srcRect l="1996" t="63028" r="68223" b="9551"/>
          <a:stretch>
            <a:fillRect/>
          </a:stretch>
        </p:blipFill>
        <p:spPr>
          <a:xfrm>
            <a:off x="232789" y="5325626"/>
            <a:ext cx="1827124" cy="815800"/>
          </a:xfrm>
          <a:prstGeom prst="rect">
            <a:avLst/>
          </a:prstGeom>
        </p:spPr>
      </p:pic>
      <p:sp>
        <p:nvSpPr>
          <p:cNvPr id="15" name="TextBox 14"/>
          <p:cNvSpPr txBox="1"/>
          <p:nvPr/>
        </p:nvSpPr>
        <p:spPr>
          <a:xfrm>
            <a:off x="766913" y="1848480"/>
            <a:ext cx="684803" cy="369332"/>
          </a:xfrm>
          <a:prstGeom prst="rect">
            <a:avLst/>
          </a:prstGeom>
          <a:noFill/>
        </p:spPr>
        <p:txBody>
          <a:bodyPr wrap="none" rtlCol="0">
            <a:spAutoFit/>
          </a:bodyPr>
          <a:lstStyle/>
          <a:p>
            <a:r>
              <a:rPr lang="en-US" smtClean="0"/>
              <a:t>Axial</a:t>
            </a:r>
            <a:endParaRPr lang="en-US"/>
          </a:p>
        </p:txBody>
      </p:sp>
      <p:sp>
        <p:nvSpPr>
          <p:cNvPr id="16" name="TextBox 15"/>
          <p:cNvSpPr txBox="1"/>
          <p:nvPr/>
        </p:nvSpPr>
        <p:spPr>
          <a:xfrm>
            <a:off x="683341" y="4862055"/>
            <a:ext cx="851515" cy="369332"/>
          </a:xfrm>
          <a:prstGeom prst="rect">
            <a:avLst/>
          </a:prstGeom>
          <a:noFill/>
        </p:spPr>
        <p:txBody>
          <a:bodyPr wrap="none" rtlCol="0">
            <a:spAutoFit/>
          </a:bodyPr>
          <a:lstStyle/>
          <a:p>
            <a:r>
              <a:rPr lang="en-US" smtClean="0"/>
              <a:t>Planar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Overview</a:t>
            </a:r>
            <a:endParaRPr lang="en-GB" dirty="0">
              <a:latin typeface="Calibri" pitchFamily="34" charset="0"/>
            </a:endParaRPr>
          </a:p>
        </p:txBody>
      </p:sp>
      <p:sp>
        <p:nvSpPr>
          <p:cNvPr id="3" name="Content Placeholder 2"/>
          <p:cNvSpPr>
            <a:spLocks noGrp="1"/>
          </p:cNvSpPr>
          <p:nvPr>
            <p:ph idx="1"/>
          </p:nvPr>
        </p:nvSpPr>
        <p:spPr>
          <a:xfrm>
            <a:off x="330200" y="1937657"/>
            <a:ext cx="8489950" cy="4397829"/>
          </a:xfrm>
        </p:spPr>
        <p:txBody>
          <a:bodyPr/>
          <a:lstStyle/>
          <a:p>
            <a:pPr marL="0" indent="0">
              <a:buNone/>
            </a:pPr>
            <a:r>
              <a:rPr lang="en-GB" sz="2400" dirty="0" smtClean="0">
                <a:solidFill>
                  <a:schemeClr val="bg2"/>
                </a:solidFill>
                <a:latin typeface="Calibri" pitchFamily="34" charset="0"/>
              </a:rPr>
              <a:t>Biophysical origin of M/EEG signals</a:t>
            </a:r>
          </a:p>
          <a:p>
            <a:pPr marL="0" indent="0">
              <a:buNone/>
            </a:pPr>
            <a:endParaRPr lang="en-GB" sz="2400" dirty="0" smtClean="0">
              <a:latin typeface="Calibri" pitchFamily="34" charset="0"/>
            </a:endParaRPr>
          </a:p>
          <a:p>
            <a:pPr marL="0" indent="0">
              <a:buNone/>
            </a:pPr>
            <a:r>
              <a:rPr lang="en-GB" sz="2400" dirty="0" smtClean="0">
                <a:solidFill>
                  <a:schemeClr val="bg2"/>
                </a:solidFill>
                <a:latin typeface="Calibri" pitchFamily="34" charset="0"/>
              </a:rPr>
              <a:t>Instrumentation and recording</a:t>
            </a:r>
          </a:p>
          <a:p>
            <a:pPr marL="0" indent="0">
              <a:buNone/>
            </a:pPr>
            <a:endParaRPr lang="en-GB" sz="2400"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Sensitivity to deep and radial sources</a:t>
            </a:r>
          </a:p>
          <a:p>
            <a:pPr marL="0" indent="0">
              <a:buNone/>
            </a:pPr>
            <a:endParaRPr lang="en-GB"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Forward models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Overview</a:t>
            </a:r>
            <a:endParaRPr lang="en-GB" dirty="0">
              <a:latin typeface="Calibri" pitchFamily="34" charset="0"/>
            </a:endParaRPr>
          </a:p>
        </p:txBody>
      </p:sp>
      <p:sp>
        <p:nvSpPr>
          <p:cNvPr id="3" name="Content Placeholder 2"/>
          <p:cNvSpPr>
            <a:spLocks noGrp="1"/>
          </p:cNvSpPr>
          <p:nvPr>
            <p:ph idx="1"/>
          </p:nvPr>
        </p:nvSpPr>
        <p:spPr>
          <a:xfrm>
            <a:off x="330200" y="1937657"/>
            <a:ext cx="8489950" cy="4397829"/>
          </a:xfrm>
        </p:spPr>
        <p:txBody>
          <a:bodyPr/>
          <a:lstStyle/>
          <a:p>
            <a:pPr marL="0" indent="0">
              <a:buNone/>
            </a:pPr>
            <a:r>
              <a:rPr lang="en-GB" sz="2400" dirty="0" smtClean="0">
                <a:solidFill>
                  <a:schemeClr val="bg2"/>
                </a:solidFill>
                <a:latin typeface="Calibri" pitchFamily="34" charset="0"/>
              </a:rPr>
              <a:t>Biophysical origin of M/EEG signals</a:t>
            </a:r>
          </a:p>
          <a:p>
            <a:pPr marL="0" indent="0">
              <a:buNone/>
            </a:pPr>
            <a:endParaRPr lang="en-GB" sz="2400" dirty="0" smtClean="0">
              <a:latin typeface="Calibri" pitchFamily="34" charset="0"/>
            </a:endParaRPr>
          </a:p>
          <a:p>
            <a:pPr marL="0" indent="0">
              <a:buNone/>
            </a:pPr>
            <a:r>
              <a:rPr lang="en-GB" sz="2400" dirty="0" smtClean="0">
                <a:solidFill>
                  <a:schemeClr val="bg2"/>
                </a:solidFill>
                <a:latin typeface="Calibri" pitchFamily="34" charset="0"/>
              </a:rPr>
              <a:t>Instrumentation and recording</a:t>
            </a:r>
          </a:p>
          <a:p>
            <a:pPr marL="0" indent="0">
              <a:buNone/>
            </a:pPr>
            <a:endParaRPr lang="en-GB" sz="2400" dirty="0" smtClean="0">
              <a:solidFill>
                <a:schemeClr val="bg2"/>
              </a:solidFill>
              <a:latin typeface="Calibri" pitchFamily="34" charset="0"/>
            </a:endParaRPr>
          </a:p>
          <a:p>
            <a:pPr marL="0" indent="0">
              <a:buNone/>
            </a:pPr>
            <a:r>
              <a:rPr lang="en-GB" sz="2400" dirty="0" smtClean="0">
                <a:latin typeface="Calibri" pitchFamily="34" charset="0"/>
              </a:rPr>
              <a:t>Sensitivity to deep and radial sources</a:t>
            </a:r>
          </a:p>
          <a:p>
            <a:pPr marL="0" indent="0">
              <a:buNone/>
            </a:pPr>
            <a:endParaRPr lang="en-GB"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Forward models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Source orientation: Tangential versus radial </a:t>
            </a:r>
            <a:endParaRPr lang="en-GB" dirty="0">
              <a:latin typeface="Calibri" pitchFamily="34" charset="0"/>
            </a:endParaRPr>
          </a:p>
        </p:txBody>
      </p:sp>
      <p:sp>
        <p:nvSpPr>
          <p:cNvPr id="3" name="Content Placeholder 2"/>
          <p:cNvSpPr>
            <a:spLocks noGrp="1"/>
          </p:cNvSpPr>
          <p:nvPr>
            <p:ph idx="1"/>
          </p:nvPr>
        </p:nvSpPr>
        <p:spPr>
          <a:xfrm>
            <a:off x="330200" y="1681316"/>
            <a:ext cx="8489950" cy="5048864"/>
          </a:xfrm>
        </p:spPr>
        <p:txBody>
          <a:bodyPr/>
          <a:lstStyle/>
          <a:p>
            <a:r>
              <a:rPr lang="en-US" sz="2000" dirty="0" smtClean="0">
                <a:latin typeface="Calibri" pitchFamily="34" charset="0"/>
              </a:rPr>
              <a:t>The magnetic field generated by an electric current can be described by </a:t>
            </a:r>
            <a:r>
              <a:rPr lang="en-US" sz="2000" dirty="0" err="1" smtClean="0">
                <a:latin typeface="Calibri" pitchFamily="34" charset="0"/>
              </a:rPr>
              <a:t>Biot-Savart's</a:t>
            </a:r>
            <a:r>
              <a:rPr lang="en-US" sz="2000" dirty="0" smtClean="0">
                <a:latin typeface="Calibri" pitchFamily="34" charset="0"/>
              </a:rPr>
              <a:t> law</a:t>
            </a:r>
          </a:p>
          <a:p>
            <a:r>
              <a:rPr lang="en-US" sz="2000" dirty="0" smtClean="0">
                <a:latin typeface="Calibri" pitchFamily="34" charset="0"/>
              </a:rPr>
              <a:t>For a spherically symmetric volume conductor MEG is only sensitive to the tangential component of the primary current</a:t>
            </a:r>
          </a:p>
          <a:p>
            <a:r>
              <a:rPr lang="en-US" sz="2000" dirty="0" smtClean="0">
                <a:latin typeface="Calibri" pitchFamily="34" charset="0"/>
              </a:rPr>
              <a:t>This could be a problem for </a:t>
            </a:r>
            <a:r>
              <a:rPr lang="en-US" sz="2000" dirty="0" err="1" smtClean="0">
                <a:latin typeface="Calibri" pitchFamily="34" charset="0"/>
              </a:rPr>
              <a:t>gyral</a:t>
            </a:r>
            <a:r>
              <a:rPr lang="en-US" sz="2000" dirty="0" smtClean="0">
                <a:latin typeface="Calibri" pitchFamily="34" charset="0"/>
              </a:rPr>
              <a:t> sources!</a:t>
            </a:r>
            <a:endParaRPr lang="en-GB" sz="2000" dirty="0">
              <a:latin typeface="Calibri" pitchFamily="34" charset="0"/>
            </a:endParaRPr>
          </a:p>
          <a:p>
            <a:endParaRPr lang="en-GB" sz="2000" dirty="0" smtClean="0">
              <a:latin typeface="Calibri" pitchFamily="34" charset="0"/>
            </a:endParaRPr>
          </a:p>
          <a:p>
            <a:endParaRPr lang="en-GB" sz="2000" dirty="0">
              <a:latin typeface="Calibri" pitchFamily="34" charset="0"/>
            </a:endParaRPr>
          </a:p>
          <a:p>
            <a:endParaRPr lang="en-GB" sz="2000" dirty="0" smtClean="0">
              <a:latin typeface="Calibri" pitchFamily="34" charset="0"/>
            </a:endParaRPr>
          </a:p>
          <a:p>
            <a:endParaRPr lang="en-GB" dirty="0"/>
          </a:p>
        </p:txBody>
      </p:sp>
      <p:grpSp>
        <p:nvGrpSpPr>
          <p:cNvPr id="14" name="Group 13"/>
          <p:cNvGrpSpPr/>
          <p:nvPr/>
        </p:nvGrpSpPr>
        <p:grpSpPr>
          <a:xfrm>
            <a:off x="396236" y="3757872"/>
            <a:ext cx="7326546" cy="2563608"/>
            <a:chOff x="1084495" y="3974845"/>
            <a:chExt cx="7326546" cy="2563608"/>
          </a:xfrm>
        </p:grpSpPr>
        <p:grpSp>
          <p:nvGrpSpPr>
            <p:cNvPr id="5" name="Group 6"/>
            <p:cNvGrpSpPr/>
            <p:nvPr/>
          </p:nvGrpSpPr>
          <p:grpSpPr>
            <a:xfrm>
              <a:off x="1084495" y="3974845"/>
              <a:ext cx="4869534" cy="2563608"/>
              <a:chOff x="3946206" y="4039943"/>
              <a:chExt cx="3100354" cy="1632208"/>
            </a:xfrm>
          </p:grpSpPr>
          <p:pic>
            <p:nvPicPr>
              <p:cNvPr id="32" name="Picture 17"/>
              <p:cNvPicPr>
                <a:picLocks noChangeAspect="1" noChangeArrowheads="1"/>
              </p:cNvPicPr>
              <p:nvPr/>
            </p:nvPicPr>
            <p:blipFill>
              <a:blip r:embed="rId3" cstate="print"/>
              <a:srcRect/>
              <a:stretch>
                <a:fillRect/>
              </a:stretch>
            </p:blipFill>
            <p:spPr bwMode="auto">
              <a:xfrm>
                <a:off x="3946206" y="4039943"/>
                <a:ext cx="3100354" cy="1632208"/>
              </a:xfrm>
              <a:prstGeom prst="rect">
                <a:avLst/>
              </a:prstGeom>
              <a:noFill/>
              <a:ln w="9525">
                <a:noFill/>
                <a:miter lim="800000"/>
                <a:headEnd/>
                <a:tailEnd/>
              </a:ln>
            </p:spPr>
          </p:pic>
          <p:sp>
            <p:nvSpPr>
              <p:cNvPr id="8" name="Oval 26"/>
              <p:cNvSpPr>
                <a:spLocks noChangeArrowheads="1"/>
              </p:cNvSpPr>
              <p:nvPr/>
            </p:nvSpPr>
            <p:spPr bwMode="auto">
              <a:xfrm rot="20491486">
                <a:off x="4276457" y="4656843"/>
                <a:ext cx="597437" cy="100441"/>
              </a:xfrm>
              <a:prstGeom prst="ellipse">
                <a:avLst/>
              </a:prstGeom>
              <a:noFill/>
              <a:ln w="9525">
                <a:solidFill>
                  <a:srgbClr val="008000"/>
                </a:solidFill>
                <a:round/>
                <a:headEnd/>
                <a:tailEnd/>
              </a:ln>
            </p:spPr>
            <p:txBody>
              <a:bodyPr wrap="none" anchor="ctr"/>
              <a:lstStyle/>
              <a:p>
                <a:endParaRPr lang="en-GB"/>
              </a:p>
            </p:txBody>
          </p:sp>
          <p:sp>
            <p:nvSpPr>
              <p:cNvPr id="9" name="Oval 26"/>
              <p:cNvSpPr>
                <a:spLocks noChangeArrowheads="1"/>
              </p:cNvSpPr>
              <p:nvPr/>
            </p:nvSpPr>
            <p:spPr bwMode="auto">
              <a:xfrm>
                <a:off x="5358789" y="4473738"/>
                <a:ext cx="597437" cy="110764"/>
              </a:xfrm>
              <a:prstGeom prst="ellipse">
                <a:avLst/>
              </a:prstGeom>
              <a:noFill/>
              <a:ln w="9525">
                <a:solidFill>
                  <a:srgbClr val="008000"/>
                </a:solidFill>
                <a:round/>
                <a:headEnd/>
                <a:tailEnd/>
              </a:ln>
            </p:spPr>
            <p:txBody>
              <a:bodyPr wrap="none" anchor="ctr"/>
              <a:lstStyle/>
              <a:p>
                <a:endParaRPr lang="en-GB"/>
              </a:p>
            </p:txBody>
          </p:sp>
          <p:sp>
            <p:nvSpPr>
              <p:cNvPr id="10" name="Oval 26"/>
              <p:cNvSpPr>
                <a:spLocks noChangeArrowheads="1"/>
              </p:cNvSpPr>
              <p:nvPr/>
            </p:nvSpPr>
            <p:spPr bwMode="auto">
              <a:xfrm rot="1099730">
                <a:off x="6404234" y="4599628"/>
                <a:ext cx="597437" cy="110764"/>
              </a:xfrm>
              <a:prstGeom prst="ellipse">
                <a:avLst/>
              </a:prstGeom>
              <a:noFill/>
              <a:ln w="9525">
                <a:solidFill>
                  <a:srgbClr val="008000"/>
                </a:solidFill>
                <a:round/>
                <a:headEnd/>
                <a:tailEnd/>
              </a:ln>
            </p:spPr>
            <p:txBody>
              <a:bodyPr wrap="none" anchor="ctr"/>
              <a:lstStyle/>
              <a:p>
                <a:endParaRPr lang="en-GB"/>
              </a:p>
            </p:txBody>
          </p:sp>
          <p:sp>
            <p:nvSpPr>
              <p:cNvPr id="11" name="Text Box 27"/>
              <p:cNvSpPr txBox="1">
                <a:spLocks noChangeArrowheads="1"/>
              </p:cNvSpPr>
              <p:nvPr/>
            </p:nvSpPr>
            <p:spPr bwMode="auto">
              <a:xfrm>
                <a:off x="5000719" y="4188643"/>
                <a:ext cx="1861023" cy="369332"/>
              </a:xfrm>
              <a:prstGeom prst="rect">
                <a:avLst/>
              </a:prstGeom>
              <a:noFill/>
              <a:ln w="9525">
                <a:noFill/>
                <a:miter lim="800000"/>
                <a:headEnd/>
                <a:tailEnd/>
              </a:ln>
            </p:spPr>
            <p:txBody>
              <a:bodyPr wrap="none">
                <a:spAutoFit/>
              </a:bodyPr>
              <a:lstStyle/>
              <a:p>
                <a:r>
                  <a:rPr lang="en-GB" dirty="0">
                    <a:solidFill>
                      <a:srgbClr val="008000"/>
                    </a:solidFill>
                  </a:rPr>
                  <a:t>MEG pick-up </a:t>
                </a:r>
                <a:r>
                  <a:rPr lang="en-GB" dirty="0" smtClean="0">
                    <a:solidFill>
                      <a:srgbClr val="008000"/>
                    </a:solidFill>
                  </a:rPr>
                  <a:t>coils</a:t>
                </a:r>
                <a:endParaRPr lang="en-US" dirty="0">
                  <a:solidFill>
                    <a:srgbClr val="008000"/>
                  </a:solidFill>
                </a:endParaRPr>
              </a:p>
            </p:txBody>
          </p:sp>
        </p:grpSp>
        <p:sp>
          <p:nvSpPr>
            <p:cNvPr id="12" name="TextBox 11"/>
            <p:cNvSpPr txBox="1"/>
            <p:nvPr/>
          </p:nvSpPr>
          <p:spPr>
            <a:xfrm>
              <a:off x="1970687" y="6145163"/>
              <a:ext cx="6440354" cy="369332"/>
            </a:xfrm>
            <a:prstGeom prst="rect">
              <a:avLst/>
            </a:prstGeom>
            <a:noFill/>
          </p:spPr>
          <p:txBody>
            <a:bodyPr wrap="square" rtlCol="0">
              <a:spAutoFit/>
            </a:bodyPr>
            <a:lstStyle/>
            <a:p>
              <a:r>
                <a:rPr lang="en-GB" dirty="0" smtClean="0"/>
                <a:t>Radial</a:t>
              </a:r>
              <a:endParaRPr lang="en-GB" dirty="0"/>
            </a:p>
          </p:txBody>
        </p:sp>
        <p:sp>
          <p:nvSpPr>
            <p:cNvPr id="13" name="Rectangle 12"/>
            <p:cNvSpPr/>
            <p:nvPr/>
          </p:nvSpPr>
          <p:spPr>
            <a:xfrm>
              <a:off x="4504456" y="6144849"/>
              <a:ext cx="1236300" cy="369332"/>
            </a:xfrm>
            <a:prstGeom prst="rect">
              <a:avLst/>
            </a:prstGeom>
          </p:spPr>
          <p:txBody>
            <a:bodyPr wrap="none">
              <a:spAutoFit/>
            </a:bodyPr>
            <a:lstStyle/>
            <a:p>
              <a:r>
                <a:rPr lang="en-GB" dirty="0" smtClean="0"/>
                <a:t>Tangential</a:t>
              </a:r>
              <a:endParaRPr lang="en-US" dirty="0"/>
            </a:p>
          </p:txBody>
        </p:sp>
      </p:grpSp>
      <p:pic>
        <p:nvPicPr>
          <p:cNvPr id="15" name="Picture 9" descr="image3.png"/>
          <p:cNvPicPr>
            <a:picLocks noChangeAspect="1"/>
          </p:cNvPicPr>
          <p:nvPr/>
        </p:nvPicPr>
        <p:blipFill>
          <a:blip r:embed="rId4" cstate="print"/>
          <a:srcRect/>
          <a:stretch>
            <a:fillRect/>
          </a:stretch>
        </p:blipFill>
        <p:spPr bwMode="auto">
          <a:xfrm>
            <a:off x="5434837" y="3746090"/>
            <a:ext cx="3567364" cy="2912448"/>
          </a:xfrm>
          <a:prstGeom prst="rect">
            <a:avLst/>
          </a:prstGeom>
          <a:noFill/>
          <a:ln w="12700" cap="flat" cmpd="sng">
            <a:noFill/>
            <a:prstDash val="solid"/>
            <a:miter lim="0"/>
            <a:headEnd type="none" w="med" len="med"/>
            <a:tailEnd type="none" w="med" len="med"/>
          </a:ln>
          <a:effectLst/>
        </p:spPr>
      </p:pic>
      <p:sp>
        <p:nvSpPr>
          <p:cNvPr id="4" name="Rectangle 3"/>
          <p:cNvSpPr/>
          <p:nvPr/>
        </p:nvSpPr>
        <p:spPr>
          <a:xfrm>
            <a:off x="392192" y="6347133"/>
            <a:ext cx="1058303" cy="246221"/>
          </a:xfrm>
          <a:prstGeom prst="rect">
            <a:avLst/>
          </a:prstGeom>
        </p:spPr>
        <p:txBody>
          <a:bodyPr wrap="none">
            <a:spAutoFit/>
          </a:bodyPr>
          <a:lstStyle/>
          <a:p>
            <a:r>
              <a:rPr lang="fr-FR" sz="1000" dirty="0" err="1">
                <a:latin typeface="+mj-lt"/>
              </a:rPr>
              <a:t>From</a:t>
            </a:r>
            <a:r>
              <a:rPr lang="fr-FR" sz="1000" dirty="0">
                <a:latin typeface="+mj-lt"/>
              </a:rPr>
              <a:t> D. Cohen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908050"/>
            <a:ext cx="8489950" cy="763434"/>
          </a:xfrm>
        </p:spPr>
        <p:txBody>
          <a:bodyPr/>
          <a:lstStyle/>
          <a:p>
            <a:r>
              <a:rPr lang="en-US" dirty="0" err="1" smtClean="0"/>
              <a:t>Gyral</a:t>
            </a:r>
            <a:r>
              <a:rPr lang="en-US" dirty="0" smtClean="0"/>
              <a:t> sources still partly visible</a:t>
            </a:r>
            <a:endParaRPr lang="en-US" dirty="0"/>
          </a:p>
        </p:txBody>
      </p:sp>
      <p:sp>
        <p:nvSpPr>
          <p:cNvPr id="4" name="Slide Number Placeholder 3"/>
          <p:cNvSpPr>
            <a:spLocks noGrp="1"/>
          </p:cNvSpPr>
          <p:nvPr>
            <p:ph type="sldNum" sz="quarter" idx="10"/>
          </p:nvPr>
        </p:nvSpPr>
        <p:spPr/>
        <p:txBody>
          <a:bodyPr/>
          <a:lstStyle/>
          <a:p>
            <a:fld id="{D09592E4-312B-4ED7-83BE-F491BBED3DB7}" type="slidenum">
              <a:rPr lang="en-US" smtClean="0"/>
              <a:pPr/>
              <a:t>22</a:t>
            </a:fld>
            <a:endParaRPr lang="en-US"/>
          </a:p>
        </p:txBody>
      </p:sp>
      <p:sp>
        <p:nvSpPr>
          <p:cNvPr id="5" name="Rectangle 4"/>
          <p:cNvSpPr/>
          <p:nvPr/>
        </p:nvSpPr>
        <p:spPr>
          <a:xfrm>
            <a:off x="314632" y="4416989"/>
            <a:ext cx="7934633" cy="2123658"/>
          </a:xfrm>
          <a:prstGeom prst="rect">
            <a:avLst/>
          </a:prstGeom>
        </p:spPr>
        <p:txBody>
          <a:bodyPr wrap="square">
            <a:spAutoFit/>
          </a:bodyPr>
          <a:lstStyle/>
          <a:p>
            <a:endParaRPr lang="fr-FR" dirty="0" smtClean="0">
              <a:latin typeface="Calibri" pitchFamily="34" charset="0"/>
            </a:endParaRPr>
          </a:p>
          <a:p>
            <a:r>
              <a:rPr lang="fr-FR" dirty="0" err="1" smtClean="0">
                <a:latin typeface="Calibri" pitchFamily="34" charset="0"/>
              </a:rPr>
              <a:t>However</a:t>
            </a:r>
            <a:r>
              <a:rPr lang="fr-FR" dirty="0" smtClean="0">
                <a:latin typeface="Calibri" pitchFamily="34" charset="0"/>
              </a:rPr>
              <a:t>, </a:t>
            </a:r>
            <a:endParaRPr lang="fr-FR" sz="1400" dirty="0" smtClean="0">
              <a:latin typeface="Calibri" pitchFamily="34" charset="0"/>
            </a:endParaRPr>
          </a:p>
          <a:p>
            <a:pPr marL="800100" lvl="1" indent="-342900">
              <a:buFont typeface="+mj-lt"/>
              <a:buAutoNum type="arabicPeriod"/>
            </a:pPr>
            <a:r>
              <a:rPr lang="en-GB" sz="1600" dirty="0" smtClean="0">
                <a:latin typeface="Calibri" pitchFamily="34" charset="0"/>
              </a:rPr>
              <a:t>The head isn’t actually a sphere.</a:t>
            </a:r>
          </a:p>
          <a:p>
            <a:pPr marL="800100" lvl="1" indent="-342900">
              <a:buFont typeface="+mj-lt"/>
              <a:buAutoNum type="arabicPeriod"/>
            </a:pPr>
            <a:r>
              <a:rPr lang="en-GB" sz="1600" dirty="0" smtClean="0">
                <a:latin typeface="Calibri" pitchFamily="34" charset="0"/>
              </a:rPr>
              <a:t>Only a very small proportion of cell populations are actually radial (at the top of a gyrus)</a:t>
            </a:r>
          </a:p>
          <a:p>
            <a:pPr marL="800100" lvl="1" indent="-342900">
              <a:buNone/>
            </a:pPr>
            <a:r>
              <a:rPr lang="en-GB" sz="1600" dirty="0" smtClean="0">
                <a:latin typeface="Calibri" pitchFamily="34" charset="0"/>
              </a:rPr>
              <a:t>3.	Sources have spatial spread and may move</a:t>
            </a:r>
          </a:p>
          <a:p>
            <a:pPr lvl="1"/>
            <a:endParaRPr lang="en-GB" sz="1600" dirty="0" smtClean="0">
              <a:latin typeface="Calibri" pitchFamily="34" charset="0"/>
            </a:endParaRPr>
          </a:p>
          <a:p>
            <a:pPr lvl="1"/>
            <a:r>
              <a:rPr lang="en-GB" sz="1600" dirty="0" smtClean="0"/>
              <a:t>∴ in practice, this is not a great concern</a:t>
            </a:r>
            <a:endParaRPr lang="fr-FR" sz="1600" dirty="0" smtClean="0">
              <a:latin typeface="Calibri" pitchFamily="34" charset="0"/>
            </a:endParaRPr>
          </a:p>
        </p:txBody>
      </p:sp>
      <p:pic>
        <p:nvPicPr>
          <p:cNvPr id="7" name="Picture 6" descr="gyral_sources.jpg"/>
          <p:cNvPicPr>
            <a:picLocks noChangeAspect="1"/>
          </p:cNvPicPr>
          <p:nvPr/>
        </p:nvPicPr>
        <p:blipFill>
          <a:blip r:embed="rId2" cstate="print"/>
          <a:stretch>
            <a:fillRect/>
          </a:stretch>
        </p:blipFill>
        <p:spPr>
          <a:xfrm>
            <a:off x="1275846" y="1568615"/>
            <a:ext cx="6255664" cy="3150870"/>
          </a:xfrm>
          <a:prstGeom prst="rect">
            <a:avLst/>
          </a:prstGeom>
        </p:spPr>
      </p:pic>
      <p:sp>
        <p:nvSpPr>
          <p:cNvPr id="3" name="Rectangle 2"/>
          <p:cNvSpPr/>
          <p:nvPr/>
        </p:nvSpPr>
        <p:spPr>
          <a:xfrm>
            <a:off x="7583386" y="4308503"/>
            <a:ext cx="1481496" cy="400110"/>
          </a:xfrm>
          <a:prstGeom prst="rect">
            <a:avLst/>
          </a:prstGeom>
        </p:spPr>
        <p:txBody>
          <a:bodyPr wrap="none">
            <a:spAutoFit/>
          </a:bodyPr>
          <a:lstStyle/>
          <a:p>
            <a:r>
              <a:rPr lang="fr-FR" sz="1000" dirty="0" err="1">
                <a:latin typeface="+mj-lt"/>
              </a:rPr>
              <a:t>Hillebrand</a:t>
            </a:r>
            <a:r>
              <a:rPr lang="fr-FR" sz="1000" dirty="0">
                <a:latin typeface="+mj-lt"/>
              </a:rPr>
              <a:t> and </a:t>
            </a:r>
            <a:r>
              <a:rPr lang="fr-FR" sz="1000" dirty="0" smtClean="0">
                <a:latin typeface="+mj-lt"/>
              </a:rPr>
              <a:t>Barnes,</a:t>
            </a:r>
          </a:p>
          <a:p>
            <a:r>
              <a:rPr lang="fr-FR" sz="1000" dirty="0" smtClean="0">
                <a:latin typeface="+mj-lt"/>
              </a:rPr>
              <a:t> </a:t>
            </a:r>
            <a:r>
              <a:rPr lang="fr-FR" sz="1000" dirty="0">
                <a:latin typeface="+mj-lt"/>
              </a:rPr>
              <a:t>2002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6.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2527196"/>
            <a:ext cx="9067800" cy="36386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AutoShape 5"/>
          <p:cNvSpPr>
            <a:spLocks/>
          </p:cNvSpPr>
          <p:nvPr/>
        </p:nvSpPr>
        <p:spPr bwMode="auto">
          <a:xfrm>
            <a:off x="6856574" y="5917446"/>
            <a:ext cx="3859984" cy="3341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defPPr>
              <a:defRPr lang="en-US"/>
            </a:defPPr>
            <a:lvl1pPr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4572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9144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3716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18288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en-US" altLang="en-US" sz="1000" dirty="0" err="1" smtClean="0">
                <a:latin typeface="+mj-lt"/>
                <a:ea typeface="Trebuchet MS" panose="020B0603020202020204" pitchFamily="34" charset="0"/>
                <a:cs typeface="Trebuchet MS" panose="020B0603020202020204" pitchFamily="34" charset="0"/>
                <a:sym typeface="Trebuchet MS" panose="020B0603020202020204" pitchFamily="34" charset="0"/>
              </a:rPr>
              <a:t>Hillebrand</a:t>
            </a:r>
            <a:r>
              <a:rPr lang="en-US" altLang="en-US" sz="1000" dirty="0" smtClean="0">
                <a:latin typeface="+mj-lt"/>
                <a:ea typeface="Trebuchet MS" panose="020B0603020202020204" pitchFamily="34" charset="0"/>
                <a:cs typeface="Trebuchet MS" panose="020B0603020202020204" pitchFamily="34" charset="0"/>
                <a:sym typeface="Trebuchet MS" panose="020B0603020202020204" pitchFamily="34" charset="0"/>
              </a:rPr>
              <a:t> </a:t>
            </a:r>
            <a:r>
              <a:rPr lang="en-US" altLang="en-US" sz="1000" dirty="0">
                <a:latin typeface="+mj-lt"/>
                <a:ea typeface="Trebuchet MS" panose="020B0603020202020204" pitchFamily="34" charset="0"/>
                <a:cs typeface="Trebuchet MS" panose="020B0603020202020204" pitchFamily="34" charset="0"/>
                <a:sym typeface="Trebuchet MS" panose="020B0603020202020204" pitchFamily="34" charset="0"/>
              </a:rPr>
              <a:t>&amp; Barnes, </a:t>
            </a:r>
            <a:r>
              <a:rPr lang="en-US" altLang="en-US" sz="1000" dirty="0" smtClean="0">
                <a:latin typeface="+mj-lt"/>
                <a:ea typeface="Trebuchet MS" panose="020B0603020202020204" pitchFamily="34" charset="0"/>
                <a:cs typeface="Trebuchet MS" panose="020B0603020202020204" pitchFamily="34" charset="0"/>
                <a:sym typeface="Trebuchet MS" panose="020B0603020202020204" pitchFamily="34" charset="0"/>
              </a:rPr>
              <a:t>2002</a:t>
            </a:r>
            <a:endParaRPr lang="en-US" altLang="en-US" sz="1000" dirty="0">
              <a:latin typeface="+mj-lt"/>
            </a:endParaRPr>
          </a:p>
        </p:txBody>
      </p:sp>
      <p:sp>
        <p:nvSpPr>
          <p:cNvPr id="6" name="AutoShape 6"/>
          <p:cNvSpPr>
            <a:spLocks/>
          </p:cNvSpPr>
          <p:nvPr/>
        </p:nvSpPr>
        <p:spPr bwMode="auto">
          <a:xfrm>
            <a:off x="433634" y="1652039"/>
            <a:ext cx="8352932" cy="666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defPPr>
              <a:defRPr lang="en-US"/>
            </a:defPPr>
            <a:lvl1pPr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4572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9144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3716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18288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nSpc>
                <a:spcPct val="150000"/>
              </a:lnSpc>
            </a:pPr>
            <a:r>
              <a:rPr lang="en-US" altLang="en-US" dirty="0">
                <a:latin typeface="Calibri" panose="020F0502020204030204" pitchFamily="34" charset="0"/>
                <a:ea typeface="Trebuchet MS" panose="020B0603020202020204" pitchFamily="34" charset="0"/>
                <a:cs typeface="Trebuchet MS" panose="020B0603020202020204" pitchFamily="34" charset="0"/>
                <a:sym typeface="Trebuchet MS" panose="020B0603020202020204" pitchFamily="34" charset="0"/>
              </a:rPr>
              <a:t>MEG is less sensitive to magnetic fields generated by deeper sources</a:t>
            </a:r>
            <a:endParaRPr lang="en-US" altLang="en-US" sz="1200" dirty="0">
              <a:latin typeface="Calibri" panose="020F0502020204030204" pitchFamily="34" charset="0"/>
              <a:ea typeface="Trebuchet MS" panose="020B0603020202020204" pitchFamily="34" charset="0"/>
              <a:cs typeface="Trebuchet MS" panose="020B0603020202020204" pitchFamily="34" charset="0"/>
              <a:sym typeface="Trebuchet MS" panose="020B0603020202020204" pitchFamily="34" charset="0"/>
            </a:endParaRPr>
          </a:p>
          <a:p>
            <a:pPr>
              <a:lnSpc>
                <a:spcPct val="150000"/>
              </a:lnSpc>
            </a:pPr>
            <a:r>
              <a:rPr lang="en-US" altLang="en-US" dirty="0">
                <a:latin typeface="Calibri" panose="020F0502020204030204" pitchFamily="34" charset="0"/>
                <a:ea typeface="Trebuchet MS" panose="020B0603020202020204" pitchFamily="34" charset="0"/>
                <a:cs typeface="Trebuchet MS" panose="020B0603020202020204" pitchFamily="34" charset="0"/>
                <a:sym typeface="Trebuchet MS" panose="020B0603020202020204" pitchFamily="34" charset="0"/>
              </a:rPr>
              <a:t>Sensitivity loss is proportional to squared distance between source &amp; sensor</a:t>
            </a:r>
            <a:endParaRPr lang="en-US" altLang="en-US" dirty="0">
              <a:latin typeface="Calibri" panose="020F0502020204030204" pitchFamily="34" charset="0"/>
            </a:endParaRPr>
          </a:p>
        </p:txBody>
      </p:sp>
      <p:sp>
        <p:nvSpPr>
          <p:cNvPr id="7" name="Title 1"/>
          <p:cNvSpPr txBox="1">
            <a:spLocks/>
          </p:cNvSpPr>
          <p:nvPr/>
        </p:nvSpPr>
        <p:spPr>
          <a:xfrm>
            <a:off x="288925" y="908050"/>
            <a:ext cx="8489950" cy="76343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mj-ea"/>
                <a:cs typeface="+mj-cs"/>
              </a:rPr>
              <a:t>Depth is a limiting factor</a:t>
            </a:r>
            <a:endParaRPr kumimoji="0" lang="en-US" sz="30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307706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C4E483F-1F54-40E6-BEFB-EB885BDA7AA1}" type="slidenum">
              <a:rPr lang="en-US" smtClean="0"/>
              <a:pPr/>
              <a:t>24</a:t>
            </a:fld>
            <a:endParaRPr lang="en-US"/>
          </a:p>
        </p:txBody>
      </p:sp>
      <p:sp>
        <p:nvSpPr>
          <p:cNvPr id="3" name="Title 1"/>
          <p:cNvSpPr txBox="1">
            <a:spLocks/>
          </p:cNvSpPr>
          <p:nvPr/>
        </p:nvSpPr>
        <p:spPr>
          <a:xfrm>
            <a:off x="288925" y="908050"/>
            <a:ext cx="8489950" cy="76343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mj-ea"/>
                <a:cs typeface="+mj-cs"/>
              </a:rPr>
              <a:t>But I want to look at deep sources!</a:t>
            </a:r>
            <a:endParaRPr kumimoji="0" lang="en-US" sz="3000" b="1" i="0" u="none" strike="noStrike" kern="0" cap="none" spc="0" normalizeH="0" baseline="0" noProof="0" dirty="0">
              <a:ln>
                <a:noFill/>
              </a:ln>
              <a:solidFill>
                <a:schemeClr val="tx2"/>
              </a:solidFill>
              <a:effectLst/>
              <a:uLnTx/>
              <a:uFillTx/>
              <a:latin typeface="+mj-lt"/>
              <a:ea typeface="+mj-ea"/>
              <a:cs typeface="+mj-cs"/>
            </a:endParaRPr>
          </a:p>
        </p:txBody>
      </p:sp>
      <p:sp>
        <p:nvSpPr>
          <p:cNvPr id="4" name="AutoShape 6"/>
          <p:cNvSpPr>
            <a:spLocks/>
          </p:cNvSpPr>
          <p:nvPr/>
        </p:nvSpPr>
        <p:spPr bwMode="auto">
          <a:xfrm>
            <a:off x="433634" y="1652039"/>
            <a:ext cx="8352932" cy="666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defPPr>
              <a:defRPr lang="en-US"/>
            </a:defPPr>
            <a:lvl1pPr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4572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9144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3716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1828800" algn="l" rtl="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nSpc>
                <a:spcPct val="150000"/>
              </a:lnSpc>
            </a:pPr>
            <a:r>
              <a:rPr lang="en-US" altLang="en-US" dirty="0" smtClean="0">
                <a:latin typeface="Calibri" panose="020F0502020204030204" pitchFamily="34" charset="0"/>
                <a:ea typeface="Trebuchet MS" panose="020B0603020202020204" pitchFamily="34" charset="0"/>
                <a:cs typeface="Trebuchet MS" panose="020B0603020202020204" pitchFamily="34" charset="0"/>
                <a:sym typeface="Trebuchet MS" panose="020B0603020202020204" pitchFamily="34" charset="0"/>
              </a:rPr>
              <a:t>Good news: with high SNR data and accurate generative models this is possible</a:t>
            </a:r>
            <a:endParaRPr lang="en-US" altLang="en-US" dirty="0">
              <a:latin typeface="Calibri" panose="020F0502020204030204" pitchFamily="34" charset="0"/>
            </a:endParaRPr>
          </a:p>
        </p:txBody>
      </p:sp>
      <p:pic>
        <p:nvPicPr>
          <p:cNvPr id="5" name="Picture 4" descr="hippocampus.jpg"/>
          <p:cNvPicPr>
            <a:picLocks noChangeAspect="1"/>
          </p:cNvPicPr>
          <p:nvPr/>
        </p:nvPicPr>
        <p:blipFill>
          <a:blip r:embed="rId2" cstate="print"/>
          <a:stretch>
            <a:fillRect/>
          </a:stretch>
        </p:blipFill>
        <p:spPr>
          <a:xfrm>
            <a:off x="4781603" y="3087331"/>
            <a:ext cx="4165752" cy="3016005"/>
          </a:xfrm>
          <a:prstGeom prst="rect">
            <a:avLst/>
          </a:prstGeom>
        </p:spPr>
      </p:pic>
      <p:sp>
        <p:nvSpPr>
          <p:cNvPr id="6" name="TextBox 5"/>
          <p:cNvSpPr txBox="1"/>
          <p:nvPr/>
        </p:nvSpPr>
        <p:spPr>
          <a:xfrm>
            <a:off x="7413523" y="6145161"/>
            <a:ext cx="1204176" cy="246221"/>
          </a:xfrm>
          <a:prstGeom prst="rect">
            <a:avLst/>
          </a:prstGeom>
          <a:noFill/>
        </p:spPr>
        <p:txBody>
          <a:bodyPr wrap="none" rtlCol="0">
            <a:spAutoFit/>
          </a:bodyPr>
          <a:lstStyle/>
          <a:p>
            <a:r>
              <a:rPr lang="en-US" sz="1000" dirty="0" smtClean="0"/>
              <a:t>Meyer et al., 2017</a:t>
            </a:r>
            <a:endParaRPr lang="en-US" sz="1000" dirty="0"/>
          </a:p>
        </p:txBody>
      </p:sp>
      <p:pic>
        <p:nvPicPr>
          <p:cNvPr id="8" name="Picture 7" descr="layers.jpg"/>
          <p:cNvPicPr>
            <a:picLocks noChangeAspect="1"/>
          </p:cNvPicPr>
          <p:nvPr/>
        </p:nvPicPr>
        <p:blipFill>
          <a:blip r:embed="rId3" cstate="print"/>
          <a:srcRect l="58596" t="55266" r="606" b="960"/>
          <a:stretch>
            <a:fillRect/>
          </a:stretch>
        </p:blipFill>
        <p:spPr>
          <a:xfrm>
            <a:off x="127819" y="3087331"/>
            <a:ext cx="4266528" cy="2477729"/>
          </a:xfrm>
          <a:prstGeom prst="rect">
            <a:avLst/>
          </a:prstGeom>
        </p:spPr>
      </p:pic>
      <p:sp>
        <p:nvSpPr>
          <p:cNvPr id="9" name="TextBox 8"/>
          <p:cNvSpPr txBox="1"/>
          <p:nvPr/>
        </p:nvSpPr>
        <p:spPr>
          <a:xfrm>
            <a:off x="132736" y="5638800"/>
            <a:ext cx="1350050" cy="246221"/>
          </a:xfrm>
          <a:prstGeom prst="rect">
            <a:avLst/>
          </a:prstGeom>
          <a:noFill/>
        </p:spPr>
        <p:txBody>
          <a:bodyPr wrap="none" rtlCol="0">
            <a:spAutoFit/>
          </a:bodyPr>
          <a:lstStyle/>
          <a:p>
            <a:r>
              <a:rPr lang="en-US" sz="1000" dirty="0" smtClean="0"/>
              <a:t>Bonaiuto et al., 2018</a:t>
            </a:r>
            <a:endParaRPr lang="en-US" sz="1000" dirty="0"/>
          </a:p>
        </p:txBody>
      </p:sp>
      <p:sp>
        <p:nvSpPr>
          <p:cNvPr id="10" name="TextBox 9"/>
          <p:cNvSpPr txBox="1"/>
          <p:nvPr/>
        </p:nvSpPr>
        <p:spPr>
          <a:xfrm>
            <a:off x="265483" y="2772699"/>
            <a:ext cx="4057521" cy="369332"/>
          </a:xfrm>
          <a:prstGeom prst="rect">
            <a:avLst/>
          </a:prstGeom>
          <a:noFill/>
        </p:spPr>
        <p:txBody>
          <a:bodyPr wrap="none" rtlCol="0">
            <a:spAutoFit/>
          </a:bodyPr>
          <a:lstStyle/>
          <a:p>
            <a:r>
              <a:rPr lang="en-US" dirty="0" smtClean="0"/>
              <a:t>Deep versus superficial cortical layers</a:t>
            </a:r>
            <a:endParaRPr lang="en-US" dirty="0"/>
          </a:p>
        </p:txBody>
      </p:sp>
      <p:sp>
        <p:nvSpPr>
          <p:cNvPr id="11" name="TextBox 10"/>
          <p:cNvSpPr txBox="1"/>
          <p:nvPr/>
        </p:nvSpPr>
        <p:spPr>
          <a:xfrm>
            <a:off x="6140219" y="2772699"/>
            <a:ext cx="1595309" cy="369332"/>
          </a:xfrm>
          <a:prstGeom prst="rect">
            <a:avLst/>
          </a:prstGeom>
          <a:noFill/>
        </p:spPr>
        <p:txBody>
          <a:bodyPr wrap="none" rtlCol="0">
            <a:spAutoFit/>
          </a:bodyPr>
          <a:lstStyle/>
          <a:p>
            <a:r>
              <a:rPr lang="en-US" dirty="0" smtClean="0"/>
              <a:t>Hippocampus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Overview</a:t>
            </a:r>
            <a:endParaRPr lang="en-GB" dirty="0">
              <a:latin typeface="Calibri" pitchFamily="34" charset="0"/>
            </a:endParaRPr>
          </a:p>
        </p:txBody>
      </p:sp>
      <p:sp>
        <p:nvSpPr>
          <p:cNvPr id="3" name="Content Placeholder 2"/>
          <p:cNvSpPr>
            <a:spLocks noGrp="1"/>
          </p:cNvSpPr>
          <p:nvPr>
            <p:ph idx="1"/>
          </p:nvPr>
        </p:nvSpPr>
        <p:spPr>
          <a:xfrm>
            <a:off x="330200" y="1937657"/>
            <a:ext cx="8489950" cy="4397829"/>
          </a:xfrm>
        </p:spPr>
        <p:txBody>
          <a:bodyPr/>
          <a:lstStyle/>
          <a:p>
            <a:pPr marL="0" indent="0">
              <a:buNone/>
            </a:pPr>
            <a:r>
              <a:rPr lang="en-GB" sz="2400" dirty="0" smtClean="0">
                <a:solidFill>
                  <a:schemeClr val="bg2"/>
                </a:solidFill>
                <a:latin typeface="Calibri" pitchFamily="34" charset="0"/>
              </a:rPr>
              <a:t>Biophysical origin of M/EEG signals</a:t>
            </a:r>
          </a:p>
          <a:p>
            <a:pPr marL="0" indent="0">
              <a:buNone/>
            </a:pPr>
            <a:endParaRPr lang="en-GB" sz="2400" dirty="0" smtClean="0">
              <a:latin typeface="Calibri" pitchFamily="34" charset="0"/>
            </a:endParaRPr>
          </a:p>
          <a:p>
            <a:pPr marL="0" indent="0">
              <a:buNone/>
            </a:pPr>
            <a:r>
              <a:rPr lang="en-GB" sz="2400" dirty="0" smtClean="0">
                <a:solidFill>
                  <a:schemeClr val="bg2"/>
                </a:solidFill>
                <a:latin typeface="Calibri" pitchFamily="34" charset="0"/>
              </a:rPr>
              <a:t>Instrumentation and recording</a:t>
            </a:r>
          </a:p>
          <a:p>
            <a:pPr marL="0" indent="0">
              <a:buNone/>
            </a:pPr>
            <a:endParaRPr lang="en-GB" sz="2400"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Sensitivity to deep and radial sources</a:t>
            </a:r>
          </a:p>
          <a:p>
            <a:pPr marL="0" indent="0">
              <a:buNone/>
            </a:pPr>
            <a:endParaRPr lang="en-GB" dirty="0" smtClean="0">
              <a:solidFill>
                <a:schemeClr val="bg2"/>
              </a:solidFill>
              <a:latin typeface="Calibri" pitchFamily="34" charset="0"/>
            </a:endParaRPr>
          </a:p>
          <a:p>
            <a:pPr marL="0" indent="0">
              <a:buNone/>
            </a:pPr>
            <a:r>
              <a:rPr lang="en-GB" sz="2400" dirty="0" smtClean="0">
                <a:latin typeface="Calibri" pitchFamily="34" charset="0"/>
              </a:rPr>
              <a:t>Forward models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4" y="917575"/>
            <a:ext cx="8489950" cy="1296988"/>
          </a:xfrm>
        </p:spPr>
        <p:txBody>
          <a:bodyPr/>
          <a:lstStyle/>
          <a:p>
            <a:r>
              <a:rPr lang="en-GB" dirty="0" smtClean="0"/>
              <a:t>Forward and inverse problems</a:t>
            </a:r>
            <a:endParaRPr lang="en-GB" dirty="0"/>
          </a:p>
        </p:txBody>
      </p:sp>
      <p:grpSp>
        <p:nvGrpSpPr>
          <p:cNvPr id="12" name="Group 11"/>
          <p:cNvGrpSpPr/>
          <p:nvPr/>
        </p:nvGrpSpPr>
        <p:grpSpPr>
          <a:xfrm>
            <a:off x="2440391" y="2449008"/>
            <a:ext cx="4468635" cy="2984333"/>
            <a:chOff x="1653871" y="2408652"/>
            <a:chExt cx="5176300" cy="3173164"/>
          </a:xfrm>
        </p:grpSpPr>
        <p:grpSp>
          <p:nvGrpSpPr>
            <p:cNvPr id="10" name="Group 9"/>
            <p:cNvGrpSpPr/>
            <p:nvPr/>
          </p:nvGrpSpPr>
          <p:grpSpPr>
            <a:xfrm>
              <a:off x="1653871" y="2504661"/>
              <a:ext cx="5176300" cy="3077155"/>
              <a:chOff x="1653871" y="2504661"/>
              <a:chExt cx="5176300" cy="3077155"/>
            </a:xfrm>
          </p:grpSpPr>
          <p:pic>
            <p:nvPicPr>
              <p:cNvPr id="5" name="Picture 4"/>
              <p:cNvPicPr>
                <a:picLocks noChangeAspect="1"/>
              </p:cNvPicPr>
              <p:nvPr/>
            </p:nvPicPr>
            <p:blipFill rotWithShape="1">
              <a:blip r:embed="rId3" cstate="print"/>
              <a:srcRect l="11803" t="25512" r="24122" b="13543"/>
              <a:stretch/>
            </p:blipFill>
            <p:spPr>
              <a:xfrm>
                <a:off x="1653871" y="2504661"/>
                <a:ext cx="5176300" cy="3077155"/>
              </a:xfrm>
              <a:prstGeom prst="rect">
                <a:avLst/>
              </a:prstGeom>
            </p:spPr>
          </p:pic>
          <p:sp>
            <p:nvSpPr>
              <p:cNvPr id="6" name="Oval 5"/>
              <p:cNvSpPr/>
              <p:nvPr/>
            </p:nvSpPr>
            <p:spPr>
              <a:xfrm>
                <a:off x="3307743" y="2878373"/>
                <a:ext cx="2297927" cy="7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078010" y="4350690"/>
                <a:ext cx="2527659" cy="833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112731" y="2708275"/>
                <a:ext cx="717440" cy="7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53871" y="4788481"/>
                <a:ext cx="1185655" cy="7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Oval 10"/>
            <p:cNvSpPr/>
            <p:nvPr/>
          </p:nvSpPr>
          <p:spPr>
            <a:xfrm>
              <a:off x="1653871" y="2408652"/>
              <a:ext cx="717440" cy="7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2440391" y="5469519"/>
            <a:ext cx="4674515" cy="923330"/>
          </a:xfrm>
          <a:prstGeom prst="rect">
            <a:avLst/>
          </a:prstGeom>
          <a:noFill/>
        </p:spPr>
        <p:txBody>
          <a:bodyPr wrap="square" rtlCol="0">
            <a:spAutoFit/>
          </a:bodyPr>
          <a:lstStyle/>
          <a:p>
            <a:r>
              <a:rPr lang="en-GB" dirty="0" smtClean="0">
                <a:latin typeface="Calibri" panose="020F0502020204030204" pitchFamily="34" charset="0"/>
              </a:rPr>
              <a:t>Given a known </a:t>
            </a:r>
            <a:r>
              <a:rPr lang="en-GB" dirty="0" smtClean="0">
                <a:solidFill>
                  <a:srgbClr val="00B0F0"/>
                </a:solidFill>
                <a:latin typeface="Calibri" panose="020F0502020204030204" pitchFamily="34" charset="0"/>
              </a:rPr>
              <a:t>magnetic field distribution outside the head (data)</a:t>
            </a:r>
            <a:r>
              <a:rPr lang="en-GB" dirty="0" smtClean="0">
                <a:latin typeface="Calibri" panose="020F0502020204030204" pitchFamily="34" charset="0"/>
              </a:rPr>
              <a:t>, can we compute the </a:t>
            </a:r>
            <a:r>
              <a:rPr lang="en-GB" dirty="0" smtClean="0">
                <a:solidFill>
                  <a:srgbClr val="FF0000"/>
                </a:solidFill>
                <a:latin typeface="Calibri" panose="020F0502020204030204" pitchFamily="34" charset="0"/>
              </a:rPr>
              <a:t>current distribution inside the brain</a:t>
            </a:r>
            <a:r>
              <a:rPr lang="en-GB" dirty="0" smtClean="0">
                <a:latin typeface="Calibri" panose="020F0502020204030204" pitchFamily="34" charset="0"/>
              </a:rPr>
              <a:t>?</a:t>
            </a:r>
            <a:endParaRPr lang="en-GB" dirty="0">
              <a:latin typeface="Calibri" panose="020F0502020204030204" pitchFamily="34" charset="0"/>
            </a:endParaRPr>
          </a:p>
        </p:txBody>
      </p:sp>
      <p:sp>
        <p:nvSpPr>
          <p:cNvPr id="17" name="TextBox 16"/>
          <p:cNvSpPr txBox="1"/>
          <p:nvPr/>
        </p:nvSpPr>
        <p:spPr>
          <a:xfrm>
            <a:off x="2440391" y="1744691"/>
            <a:ext cx="4851561" cy="923330"/>
          </a:xfrm>
          <a:prstGeom prst="rect">
            <a:avLst/>
          </a:prstGeom>
          <a:noFill/>
        </p:spPr>
        <p:txBody>
          <a:bodyPr wrap="square" rtlCol="0">
            <a:spAutoFit/>
          </a:bodyPr>
          <a:lstStyle/>
          <a:p>
            <a:r>
              <a:rPr lang="en-GB" dirty="0" smtClean="0">
                <a:latin typeface="Calibri" panose="020F0502020204030204" pitchFamily="34" charset="0"/>
              </a:rPr>
              <a:t>Given a known </a:t>
            </a:r>
            <a:r>
              <a:rPr lang="en-GB" dirty="0" smtClean="0">
                <a:solidFill>
                  <a:srgbClr val="FF0000"/>
                </a:solidFill>
                <a:latin typeface="Calibri" panose="020F0502020204030204" pitchFamily="34" charset="0"/>
              </a:rPr>
              <a:t>current distribution inside the brain</a:t>
            </a:r>
            <a:r>
              <a:rPr lang="en-GB" dirty="0" smtClean="0">
                <a:latin typeface="Calibri" panose="020F0502020204030204" pitchFamily="34" charset="0"/>
              </a:rPr>
              <a:t>, can we compute the </a:t>
            </a:r>
            <a:r>
              <a:rPr lang="en-GB" dirty="0" smtClean="0">
                <a:solidFill>
                  <a:srgbClr val="00B0F0"/>
                </a:solidFill>
                <a:latin typeface="Calibri" panose="020F0502020204030204" pitchFamily="34" charset="0"/>
              </a:rPr>
              <a:t>magnetic field outside the brain (data)</a:t>
            </a:r>
            <a:r>
              <a:rPr lang="en-GB" dirty="0" smtClean="0">
                <a:latin typeface="Calibri" panose="020F0502020204030204" pitchFamily="34" charset="0"/>
              </a:rPr>
              <a:t>?</a:t>
            </a:r>
            <a:endParaRPr lang="en-GB" dirty="0">
              <a:latin typeface="Calibri" panose="020F0502020204030204" pitchFamily="34" charset="0"/>
            </a:endParaRPr>
          </a:p>
        </p:txBody>
      </p:sp>
      <p:sp>
        <p:nvSpPr>
          <p:cNvPr id="18" name="Oval 17"/>
          <p:cNvSpPr/>
          <p:nvPr/>
        </p:nvSpPr>
        <p:spPr>
          <a:xfrm>
            <a:off x="2440391" y="3231031"/>
            <a:ext cx="1687346" cy="1651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427560" y="3160787"/>
            <a:ext cx="1687346" cy="1651070"/>
          </a:xfrm>
          <a:prstGeom prst="ellipse">
            <a:avLst/>
          </a:prstGeom>
          <a:noFill/>
          <a:ln>
            <a:solidFill>
              <a:srgbClr val="99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2587950">
            <a:off x="6101540" y="3251019"/>
            <a:ext cx="174887" cy="146943"/>
          </a:xfrm>
          <a:prstGeom prst="triangle">
            <a:avLst/>
          </a:prstGeom>
          <a:solidFill>
            <a:srgbClr val="D9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rot="6546370">
            <a:off x="3426958" y="4501115"/>
            <a:ext cx="197289" cy="139968"/>
          </a:xfrm>
          <a:prstGeom prst="triangle">
            <a:avLst/>
          </a:prstGeom>
          <a:solidFill>
            <a:srgbClr val="D9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41667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330200" y="537871"/>
            <a:ext cx="8488363" cy="514350"/>
          </a:xfrm>
          <a:noFill/>
          <a:ln w="12700" cap="flat">
            <a:miter lim="0"/>
            <a:headEnd/>
            <a:tailEnd/>
          </a:ln>
        </p:spPr>
        <p:txBody>
          <a:bodyPr vert="horz" wrap="square" lIns="0" tIns="0" rIns="0" bIns="0" numCol="1" anchor="t" anchorCtr="0" compatLnSpc="1">
            <a:prstTxWarp prst="textNoShape">
              <a:avLst/>
            </a:prstTxWarp>
          </a:bodyPr>
          <a:lstStyle/>
          <a:p>
            <a:pPr defTabSz="885825"/>
            <a:r>
              <a:rPr lang="en-US" sz="2900" dirty="0">
                <a:latin typeface="Arial Bold" charset="0"/>
                <a:ea typeface="Arial Bold" charset="0"/>
                <a:cs typeface="Arial Bold" charset="0"/>
                <a:sym typeface="Arial Bold" charset="0"/>
              </a:rPr>
              <a:t>Forward </a:t>
            </a:r>
            <a:r>
              <a:rPr lang="en-US" sz="2900" dirty="0" smtClean="0">
                <a:latin typeface="Arial Bold" charset="0"/>
                <a:ea typeface="Arial Bold" charset="0"/>
                <a:cs typeface="Arial Bold" charset="0"/>
                <a:sym typeface="Arial Bold" charset="0"/>
              </a:rPr>
              <a:t>models predict M/EEG surface signals from current dipoles in the brain</a:t>
            </a:r>
            <a:endParaRPr lang="en-US" dirty="0"/>
          </a:p>
        </p:txBody>
      </p:sp>
      <p:sp>
        <p:nvSpPr>
          <p:cNvPr id="39945" name="AutoShape 9"/>
          <p:cNvSpPr>
            <a:spLocks/>
          </p:cNvSpPr>
          <p:nvPr/>
        </p:nvSpPr>
        <p:spPr bwMode="auto">
          <a:xfrm>
            <a:off x="479425" y="5295031"/>
            <a:ext cx="7993063" cy="1262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r>
              <a:rPr lang="en-US" sz="1700" dirty="0">
                <a:latin typeface="Arial" pitchFamily="34" charset="0"/>
                <a:cs typeface="Arial" pitchFamily="34" charset="0"/>
                <a:sym typeface="Arial" pitchFamily="34" charset="0"/>
              </a:rPr>
              <a:t>Determining output which will be generated by a particular primary current source</a:t>
            </a:r>
          </a:p>
          <a:p>
            <a:endParaRPr lang="en-US" sz="1700" dirty="0">
              <a:latin typeface="Arial" pitchFamily="34" charset="0"/>
              <a:cs typeface="Arial" pitchFamily="34" charset="0"/>
              <a:sym typeface="Arial" pitchFamily="34" charset="0"/>
            </a:endParaRPr>
          </a:p>
          <a:p>
            <a:r>
              <a:rPr lang="en-US" sz="1700" dirty="0">
                <a:latin typeface="Arial" pitchFamily="34" charset="0"/>
                <a:cs typeface="Arial" pitchFamily="34" charset="0"/>
                <a:sym typeface="Arial" pitchFamily="34" charset="0"/>
              </a:rPr>
              <a:t>MEG is relatively straightforward compared to EEG</a:t>
            </a:r>
          </a:p>
          <a:p>
            <a:endParaRPr lang="en-US" sz="1700" dirty="0">
              <a:latin typeface="Arial" pitchFamily="34" charset="0"/>
              <a:cs typeface="Arial" pitchFamily="34" charset="0"/>
              <a:sym typeface="Arial" pitchFamily="34" charset="0"/>
            </a:endParaRPr>
          </a:p>
          <a:p>
            <a:r>
              <a:rPr lang="en-US" sz="1700" dirty="0">
                <a:latin typeface="Arial" pitchFamily="34" charset="0"/>
                <a:cs typeface="Arial" pitchFamily="34" charset="0"/>
                <a:sym typeface="Arial" pitchFamily="34" charset="0"/>
              </a:rPr>
              <a:t>UNIQUENESS – there is only one possible solution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6750" y="1594656"/>
            <a:ext cx="6979376" cy="3628267"/>
          </a:xfrm>
          <a:prstGeom prst="rect">
            <a:avLst/>
          </a:prstGeom>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5999" y="1604319"/>
            <a:ext cx="4076055" cy="2633714"/>
          </a:xfrm>
        </p:spPr>
      </p:pic>
      <p:sp>
        <p:nvSpPr>
          <p:cNvPr id="4" name="Slide Number Placeholder 3"/>
          <p:cNvSpPr>
            <a:spLocks noGrp="1"/>
          </p:cNvSpPr>
          <p:nvPr>
            <p:ph type="sldNum" sz="quarter" idx="10"/>
          </p:nvPr>
        </p:nvSpPr>
        <p:spPr/>
        <p:txBody>
          <a:bodyPr/>
          <a:lstStyle/>
          <a:p>
            <a:fld id="{D09592E4-312B-4ED7-83BE-F491BBED3DB7}" type="slidenum">
              <a:rPr lang="en-US" smtClean="0"/>
              <a:pPr/>
              <a:t>28</a:t>
            </a:fld>
            <a:endParaRPr lang="en-US"/>
          </a:p>
        </p:txBody>
      </p:sp>
      <p:sp>
        <p:nvSpPr>
          <p:cNvPr id="6" name="Rectangle 2"/>
          <p:cNvSpPr>
            <a:spLocks noGrp="1"/>
          </p:cNvSpPr>
          <p:nvPr>
            <p:ph type="title"/>
          </p:nvPr>
        </p:nvSpPr>
        <p:spPr bwMode="auto">
          <a:xfrm>
            <a:off x="330200" y="537871"/>
            <a:ext cx="8488363" cy="514350"/>
          </a:xfrm>
          <a:noFill/>
          <a:ln w="12700" cap="flat">
            <a:miter lim="0"/>
            <a:headEnd/>
            <a:tailEnd/>
          </a:ln>
        </p:spPr>
        <p:txBody>
          <a:bodyPr vert="horz" wrap="square" lIns="0" tIns="0" rIns="0" bIns="0" numCol="1" anchor="t" anchorCtr="0" compatLnSpc="1">
            <a:prstTxWarp prst="textNoShape">
              <a:avLst/>
            </a:prstTxWarp>
          </a:bodyPr>
          <a:lstStyle/>
          <a:p>
            <a:pPr defTabSz="885825"/>
            <a:r>
              <a:rPr lang="en-US" sz="2900" dirty="0">
                <a:latin typeface="Arial Bold" charset="0"/>
                <a:ea typeface="Arial Bold" charset="0"/>
                <a:cs typeface="Arial Bold" charset="0"/>
                <a:sym typeface="Arial Bold" charset="0"/>
              </a:rPr>
              <a:t>Forward </a:t>
            </a:r>
            <a:r>
              <a:rPr lang="en-US" sz="2900" dirty="0" smtClean="0">
                <a:latin typeface="Arial Bold" charset="0"/>
                <a:ea typeface="Arial Bold" charset="0"/>
                <a:cs typeface="Arial Bold" charset="0"/>
                <a:sym typeface="Arial Bold" charset="0"/>
              </a:rPr>
              <a:t>models predict M/EEG surface signals from current dipoles in the brain</a:t>
            </a:r>
            <a:endParaRPr lang="en-US" dirty="0"/>
          </a:p>
        </p:txBody>
      </p:sp>
      <p:sp>
        <p:nvSpPr>
          <p:cNvPr id="9" name="AutoShape 9"/>
          <p:cNvSpPr>
            <a:spLocks/>
          </p:cNvSpPr>
          <p:nvPr/>
        </p:nvSpPr>
        <p:spPr bwMode="auto">
          <a:xfrm>
            <a:off x="479425" y="4510008"/>
            <a:ext cx="7993063" cy="20477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r>
              <a:rPr lang="en-US" sz="1700" dirty="0" err="1" smtClean="0">
                <a:latin typeface="Arial" pitchFamily="34" charset="0"/>
                <a:cs typeface="Arial" pitchFamily="34" charset="0"/>
                <a:sym typeface="Arial" pitchFamily="34" charset="0"/>
              </a:rPr>
              <a:t>Leadfields</a:t>
            </a:r>
            <a:r>
              <a:rPr lang="en-US" sz="1700" dirty="0" smtClean="0">
                <a:latin typeface="Arial" pitchFamily="34" charset="0"/>
                <a:cs typeface="Arial" pitchFamily="34" charset="0"/>
                <a:sym typeface="Arial" pitchFamily="34" charset="0"/>
              </a:rPr>
              <a:t> of the forward model describe the sensor activity evoked by a unit strength source at a given location and orientation</a:t>
            </a:r>
          </a:p>
          <a:p>
            <a:endParaRPr lang="en-US" sz="1700" dirty="0" smtClean="0">
              <a:latin typeface="Arial" pitchFamily="34" charset="0"/>
              <a:cs typeface="Arial" pitchFamily="34" charset="0"/>
              <a:sym typeface="Arial" pitchFamily="34" charset="0"/>
            </a:endParaRPr>
          </a:p>
          <a:p>
            <a:r>
              <a:rPr lang="en-US" sz="1700" dirty="0" smtClean="0">
                <a:latin typeface="Arial" pitchFamily="34" charset="0"/>
                <a:cs typeface="Arial" pitchFamily="34" charset="0"/>
                <a:sym typeface="Arial" pitchFamily="34" charset="0"/>
              </a:rPr>
              <a:t>The </a:t>
            </a:r>
            <a:r>
              <a:rPr lang="en-US" sz="1700" dirty="0" err="1" smtClean="0">
                <a:latin typeface="Arial" pitchFamily="34" charset="0"/>
                <a:cs typeface="Arial" pitchFamily="34" charset="0"/>
                <a:sym typeface="Arial" pitchFamily="34" charset="0"/>
              </a:rPr>
              <a:t>leadfield</a:t>
            </a:r>
            <a:r>
              <a:rPr lang="en-US" sz="1700" dirty="0" smtClean="0">
                <a:latin typeface="Arial" pitchFamily="34" charset="0"/>
                <a:cs typeface="Arial" pitchFamily="34" charset="0"/>
                <a:sym typeface="Arial" pitchFamily="34" charset="0"/>
              </a:rPr>
              <a:t> matrix </a:t>
            </a:r>
            <a:r>
              <a:rPr lang="en-US" sz="1700" i="1" dirty="0" smtClean="0">
                <a:latin typeface="Arial" pitchFamily="34" charset="0"/>
                <a:cs typeface="Arial" pitchFamily="34" charset="0"/>
                <a:sym typeface="Arial" pitchFamily="34" charset="0"/>
              </a:rPr>
              <a:t>L</a:t>
            </a:r>
            <a:r>
              <a:rPr lang="en-US" sz="1700" dirty="0" smtClean="0">
                <a:latin typeface="Arial" pitchFamily="34" charset="0"/>
                <a:cs typeface="Arial" pitchFamily="34" charset="0"/>
                <a:sym typeface="Arial" pitchFamily="34" charset="0"/>
              </a:rPr>
              <a:t> depends on:</a:t>
            </a:r>
          </a:p>
          <a:p>
            <a:r>
              <a:rPr lang="en-US" sz="1700" dirty="0">
                <a:latin typeface="Arial" pitchFamily="34" charset="0"/>
                <a:cs typeface="Arial" pitchFamily="34" charset="0"/>
                <a:sym typeface="Arial" pitchFamily="34" charset="0"/>
              </a:rPr>
              <a:t>	</a:t>
            </a:r>
            <a:r>
              <a:rPr lang="en-US" sz="1700" dirty="0" smtClean="0">
                <a:latin typeface="Arial" pitchFamily="34" charset="0"/>
                <a:cs typeface="Arial" pitchFamily="34" charset="0"/>
                <a:sym typeface="Arial" pitchFamily="34" charset="0"/>
              </a:rPr>
              <a:t>the type, location, and orientation of sensors</a:t>
            </a:r>
          </a:p>
          <a:p>
            <a:r>
              <a:rPr lang="en-US" sz="1700" dirty="0">
                <a:latin typeface="Arial" pitchFamily="34" charset="0"/>
                <a:cs typeface="Arial" pitchFamily="34" charset="0"/>
                <a:sym typeface="Arial" pitchFamily="34" charset="0"/>
              </a:rPr>
              <a:t>	</a:t>
            </a:r>
            <a:r>
              <a:rPr lang="en-US" sz="1700" dirty="0" smtClean="0">
                <a:latin typeface="Arial" pitchFamily="34" charset="0"/>
                <a:cs typeface="Arial" pitchFamily="34" charset="0"/>
                <a:sym typeface="Arial" pitchFamily="34" charset="0"/>
              </a:rPr>
              <a:t>the source space (e.g. cortical surface or volume image)</a:t>
            </a:r>
          </a:p>
          <a:p>
            <a:r>
              <a:rPr lang="en-US" sz="1700" dirty="0">
                <a:latin typeface="Arial" pitchFamily="34" charset="0"/>
                <a:cs typeface="Arial" pitchFamily="34" charset="0"/>
                <a:sym typeface="Arial" pitchFamily="34" charset="0"/>
              </a:rPr>
              <a:t>	</a:t>
            </a:r>
            <a:r>
              <a:rPr lang="en-US" sz="1700" dirty="0" smtClean="0">
                <a:latin typeface="Arial" pitchFamily="34" charset="0"/>
                <a:cs typeface="Arial" pitchFamily="34" charset="0"/>
                <a:sym typeface="Arial" pitchFamily="34" charset="0"/>
              </a:rPr>
              <a:t>the head geometry</a:t>
            </a:r>
          </a:p>
          <a:p>
            <a:r>
              <a:rPr lang="en-US" sz="1700" dirty="0">
                <a:latin typeface="Arial" pitchFamily="34" charset="0"/>
                <a:cs typeface="Arial" pitchFamily="34" charset="0"/>
                <a:sym typeface="Arial" pitchFamily="34" charset="0"/>
              </a:rPr>
              <a:t>	</a:t>
            </a:r>
            <a:r>
              <a:rPr lang="en-US" sz="1700" dirty="0" smtClean="0">
                <a:latin typeface="Arial" pitchFamily="34" charset="0"/>
                <a:cs typeface="Arial" pitchFamily="34" charset="0"/>
                <a:sym typeface="Arial" pitchFamily="34" charset="0"/>
              </a:rPr>
              <a:t>the conductivity of head tissues</a:t>
            </a:r>
            <a:endParaRPr lang="en-US" dirty="0"/>
          </a:p>
        </p:txBody>
      </p:sp>
      <p:sp>
        <p:nvSpPr>
          <p:cNvPr id="2" name="Rectangle 1"/>
          <p:cNvSpPr/>
          <p:nvPr/>
        </p:nvSpPr>
        <p:spPr>
          <a:xfrm>
            <a:off x="6440562" y="4022589"/>
            <a:ext cx="1547218" cy="246221"/>
          </a:xfrm>
          <a:prstGeom prst="rect">
            <a:avLst/>
          </a:prstGeom>
        </p:spPr>
        <p:txBody>
          <a:bodyPr wrap="none">
            <a:spAutoFit/>
          </a:bodyPr>
          <a:lstStyle/>
          <a:p>
            <a:r>
              <a:rPr lang="en-US" sz="1000" dirty="0">
                <a:latin typeface="+mj-lt"/>
              </a:rPr>
              <a:t>From </a:t>
            </a:r>
            <a:r>
              <a:rPr lang="en-US" sz="1000" dirty="0" err="1">
                <a:latin typeface="+mj-lt"/>
              </a:rPr>
              <a:t>Wibral</a:t>
            </a:r>
            <a:r>
              <a:rPr lang="en-US" sz="1000" dirty="0">
                <a:latin typeface="+mj-lt"/>
              </a:rPr>
              <a:t> et al., 2010</a:t>
            </a:r>
            <a:endParaRPr lang="fr-FR" sz="1000" dirty="0">
              <a:latin typeface="+mj-lt"/>
            </a:endParaRPr>
          </a:p>
        </p:txBody>
      </p:sp>
    </p:spTree>
    <p:extLst>
      <p:ext uri="{BB962C8B-B14F-4D97-AF65-F5344CB8AC3E}">
        <p14:creationId xmlns:p14="http://schemas.microsoft.com/office/powerpoint/2010/main" xmlns="" val="2536846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0200" y="973546"/>
            <a:ext cx="8489950" cy="2819983"/>
          </a:xfrm>
        </p:spPr>
      </p:pic>
      <p:sp>
        <p:nvSpPr>
          <p:cNvPr id="4" name="Slide Number Placeholder 3"/>
          <p:cNvSpPr>
            <a:spLocks noGrp="1"/>
          </p:cNvSpPr>
          <p:nvPr>
            <p:ph type="sldNum" sz="quarter" idx="10"/>
          </p:nvPr>
        </p:nvSpPr>
        <p:spPr/>
        <p:txBody>
          <a:bodyPr/>
          <a:lstStyle/>
          <a:p>
            <a:fld id="{D09592E4-312B-4ED7-83BE-F491BBED3DB7}" type="slidenum">
              <a:rPr lang="en-US" smtClean="0"/>
              <a:pPr/>
              <a:t>29</a:t>
            </a:fld>
            <a:endParaRPr lang="en-US"/>
          </a:p>
        </p:txBody>
      </p:sp>
      <p:sp>
        <p:nvSpPr>
          <p:cNvPr id="5" name="Rectangle 2"/>
          <p:cNvSpPr>
            <a:spLocks noGrp="1"/>
          </p:cNvSpPr>
          <p:nvPr>
            <p:ph type="title"/>
          </p:nvPr>
        </p:nvSpPr>
        <p:spPr bwMode="auto">
          <a:xfrm>
            <a:off x="330200" y="537871"/>
            <a:ext cx="8488363" cy="514350"/>
          </a:xfrm>
          <a:noFill/>
          <a:ln w="12700" cap="flat">
            <a:miter lim="0"/>
            <a:headEnd/>
            <a:tailEnd/>
          </a:ln>
        </p:spPr>
        <p:txBody>
          <a:bodyPr vert="horz" wrap="square" lIns="0" tIns="0" rIns="0" bIns="0" numCol="1" anchor="t" anchorCtr="0" compatLnSpc="1">
            <a:prstTxWarp prst="textNoShape">
              <a:avLst/>
            </a:prstTxWarp>
          </a:bodyPr>
          <a:lstStyle/>
          <a:p>
            <a:pPr defTabSz="885825"/>
            <a:r>
              <a:rPr lang="en-US" sz="2900" dirty="0" smtClean="0">
                <a:latin typeface="Arial Bold" charset="0"/>
                <a:ea typeface="Arial Bold" charset="0"/>
                <a:cs typeface="Arial Bold" charset="0"/>
                <a:sym typeface="Arial Bold" charset="0"/>
              </a:rPr>
              <a:t>Head models can have different degrees of complexity</a:t>
            </a:r>
            <a:endParaRPr lang="en-US" dirty="0"/>
          </a:p>
        </p:txBody>
      </p:sp>
      <p:sp>
        <p:nvSpPr>
          <p:cNvPr id="2" name="Rectangle 1"/>
          <p:cNvSpPr/>
          <p:nvPr/>
        </p:nvSpPr>
        <p:spPr>
          <a:xfrm>
            <a:off x="612183" y="3911252"/>
            <a:ext cx="8206380" cy="2031325"/>
          </a:xfrm>
          <a:prstGeom prst="rect">
            <a:avLst/>
          </a:prstGeom>
        </p:spPr>
        <p:txBody>
          <a:bodyPr wrap="square">
            <a:spAutoFit/>
          </a:bodyPr>
          <a:lstStyle/>
          <a:p>
            <a:r>
              <a:rPr lang="en-US" dirty="0" smtClean="0">
                <a:latin typeface="F23"/>
              </a:rPr>
              <a:t>Simpler </a:t>
            </a:r>
            <a:r>
              <a:rPr lang="en-US" dirty="0">
                <a:latin typeface="F23"/>
              </a:rPr>
              <a:t>models are not able to predict the electric </a:t>
            </a:r>
            <a:r>
              <a:rPr lang="en-US" dirty="0" smtClean="0">
                <a:latin typeface="F23"/>
              </a:rPr>
              <a:t>potential differences </a:t>
            </a:r>
            <a:r>
              <a:rPr lang="en-US" dirty="0">
                <a:latin typeface="F23"/>
              </a:rPr>
              <a:t>at the scalp accurately </a:t>
            </a:r>
            <a:r>
              <a:rPr lang="en-US" dirty="0" smtClean="0">
                <a:latin typeface="F23"/>
              </a:rPr>
              <a:t>enough</a:t>
            </a:r>
          </a:p>
          <a:p>
            <a:endParaRPr lang="en-US" dirty="0">
              <a:latin typeface="F23"/>
            </a:endParaRPr>
          </a:p>
          <a:p>
            <a:r>
              <a:rPr lang="en-US" dirty="0">
                <a:latin typeface="F23"/>
              </a:rPr>
              <a:t>Complex </a:t>
            </a:r>
            <a:r>
              <a:rPr lang="en-US" dirty="0" smtClean="0">
                <a:latin typeface="F23"/>
              </a:rPr>
              <a:t>models:</a:t>
            </a:r>
          </a:p>
          <a:p>
            <a:r>
              <a:rPr lang="en-US" dirty="0">
                <a:latin typeface="F23"/>
              </a:rPr>
              <a:t>	</a:t>
            </a:r>
            <a:r>
              <a:rPr lang="en-US" dirty="0" smtClean="0">
                <a:latin typeface="F23"/>
              </a:rPr>
              <a:t>1</a:t>
            </a:r>
            <a:r>
              <a:rPr lang="en-US" dirty="0">
                <a:latin typeface="F23"/>
              </a:rPr>
              <a:t>) </a:t>
            </a:r>
            <a:r>
              <a:rPr lang="en-US" dirty="0" smtClean="0">
                <a:latin typeface="F23"/>
              </a:rPr>
              <a:t>are computationally </a:t>
            </a:r>
            <a:r>
              <a:rPr lang="en-US" dirty="0">
                <a:latin typeface="F23"/>
              </a:rPr>
              <a:t>more </a:t>
            </a:r>
            <a:r>
              <a:rPr lang="en-US" dirty="0" smtClean="0">
                <a:latin typeface="F23"/>
              </a:rPr>
              <a:t>expensive</a:t>
            </a:r>
          </a:p>
          <a:p>
            <a:r>
              <a:rPr lang="en-US" dirty="0">
                <a:latin typeface="F23"/>
              </a:rPr>
              <a:t>	</a:t>
            </a:r>
            <a:r>
              <a:rPr lang="en-US" dirty="0" smtClean="0">
                <a:latin typeface="F23"/>
              </a:rPr>
              <a:t>2) require </a:t>
            </a:r>
            <a:r>
              <a:rPr lang="en-US" dirty="0">
                <a:latin typeface="F23"/>
              </a:rPr>
              <a:t>more prior knowledge about the anatomy and conductivity</a:t>
            </a:r>
          </a:p>
          <a:p>
            <a:r>
              <a:rPr lang="fr-FR" dirty="0" smtClean="0">
                <a:latin typeface="F23"/>
              </a:rPr>
              <a:t>	values</a:t>
            </a:r>
            <a:endParaRPr lang="fr-FR" dirty="0"/>
          </a:p>
        </p:txBody>
      </p:sp>
    </p:spTree>
    <p:extLst>
      <p:ext uri="{BB962C8B-B14F-4D97-AF65-F5344CB8AC3E}">
        <p14:creationId xmlns:p14="http://schemas.microsoft.com/office/powerpoint/2010/main" xmlns="" val="280762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rPr>
              <a:t>Overview</a:t>
            </a:r>
            <a:endParaRPr lang="en-GB" dirty="0">
              <a:latin typeface="Calibri" pitchFamily="34" charset="0"/>
            </a:endParaRPr>
          </a:p>
        </p:txBody>
      </p:sp>
      <p:sp>
        <p:nvSpPr>
          <p:cNvPr id="3" name="Content Placeholder 2"/>
          <p:cNvSpPr>
            <a:spLocks noGrp="1"/>
          </p:cNvSpPr>
          <p:nvPr>
            <p:ph idx="1"/>
          </p:nvPr>
        </p:nvSpPr>
        <p:spPr>
          <a:xfrm>
            <a:off x="330200" y="1937657"/>
            <a:ext cx="8489950" cy="4397829"/>
          </a:xfrm>
        </p:spPr>
        <p:txBody>
          <a:bodyPr/>
          <a:lstStyle/>
          <a:p>
            <a:pPr marL="0" indent="0">
              <a:buNone/>
            </a:pPr>
            <a:r>
              <a:rPr lang="en-GB" sz="2400" dirty="0" smtClean="0">
                <a:latin typeface="Calibri" pitchFamily="34" charset="0"/>
              </a:rPr>
              <a:t>Biophysical origin of M/EEG signals</a:t>
            </a:r>
          </a:p>
          <a:p>
            <a:pPr marL="0" indent="0">
              <a:buNone/>
            </a:pPr>
            <a:endParaRPr lang="en-GB" sz="2400" dirty="0" smtClean="0">
              <a:latin typeface="Calibri" pitchFamily="34" charset="0"/>
            </a:endParaRPr>
          </a:p>
          <a:p>
            <a:pPr marL="0" indent="0">
              <a:buNone/>
            </a:pPr>
            <a:r>
              <a:rPr lang="en-GB" sz="2400" dirty="0" smtClean="0">
                <a:solidFill>
                  <a:schemeClr val="bg2"/>
                </a:solidFill>
                <a:latin typeface="Calibri" pitchFamily="34" charset="0"/>
              </a:rPr>
              <a:t>Instrumentation and recording</a:t>
            </a:r>
          </a:p>
          <a:p>
            <a:pPr marL="0" indent="0">
              <a:buNone/>
            </a:pPr>
            <a:endParaRPr lang="en-GB" sz="2400"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Sensitivity to deep and radial sources</a:t>
            </a:r>
          </a:p>
          <a:p>
            <a:pPr marL="0" indent="0">
              <a:buNone/>
            </a:pPr>
            <a:endParaRPr lang="en-GB" dirty="0" smtClean="0">
              <a:solidFill>
                <a:schemeClr val="bg2"/>
              </a:solidFill>
              <a:latin typeface="Calibri" pitchFamily="34" charset="0"/>
            </a:endParaRPr>
          </a:p>
          <a:p>
            <a:pPr marL="0" indent="0">
              <a:buNone/>
            </a:pPr>
            <a:r>
              <a:rPr lang="en-GB" sz="2400" dirty="0" smtClean="0">
                <a:solidFill>
                  <a:schemeClr val="bg2"/>
                </a:solidFill>
                <a:latin typeface="Calibri" pitchFamily="34" charset="0"/>
              </a:rPr>
              <a:t>Forward models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677068"/>
            <a:ext cx="8489950" cy="1296988"/>
          </a:xfrm>
        </p:spPr>
        <p:txBody>
          <a:bodyPr/>
          <a:lstStyle/>
          <a:p>
            <a:r>
              <a:rPr lang="en-US" dirty="0"/>
              <a:t>MEG may also benefit from more complex head models</a:t>
            </a:r>
            <a:endParaRPr lang="fr-FR" dirty="0"/>
          </a:p>
        </p:txBody>
      </p:sp>
      <p:sp>
        <p:nvSpPr>
          <p:cNvPr id="4" name="Slide Number Placeholder 3"/>
          <p:cNvSpPr>
            <a:spLocks noGrp="1"/>
          </p:cNvSpPr>
          <p:nvPr>
            <p:ph type="sldNum" sz="quarter" idx="10"/>
          </p:nvPr>
        </p:nvSpPr>
        <p:spPr/>
        <p:txBody>
          <a:bodyPr/>
          <a:lstStyle/>
          <a:p>
            <a:fld id="{D09592E4-312B-4ED7-83BE-F491BBED3DB7}" type="slidenum">
              <a:rPr lang="en-US" smtClean="0"/>
              <a:pPr/>
              <a:t>30</a:t>
            </a:fld>
            <a:endParaRPr lang="en-US"/>
          </a:p>
        </p:txBody>
      </p:sp>
      <p:sp>
        <p:nvSpPr>
          <p:cNvPr id="5" name="Rectangle 4"/>
          <p:cNvSpPr/>
          <p:nvPr/>
        </p:nvSpPr>
        <p:spPr>
          <a:xfrm>
            <a:off x="743919" y="4505464"/>
            <a:ext cx="7516970" cy="1477328"/>
          </a:xfrm>
          <a:prstGeom prst="rect">
            <a:avLst/>
          </a:prstGeom>
        </p:spPr>
        <p:txBody>
          <a:bodyPr wrap="square">
            <a:spAutoFit/>
          </a:bodyPr>
          <a:lstStyle/>
          <a:p>
            <a:r>
              <a:rPr lang="en-US" dirty="0">
                <a:latin typeface="F23"/>
              </a:rPr>
              <a:t>Earlier studies used only coarse surface meshes and employed a</a:t>
            </a:r>
          </a:p>
          <a:p>
            <a:r>
              <a:rPr lang="en-US" dirty="0">
                <a:latin typeface="F23"/>
              </a:rPr>
              <a:t>lower skull conductivity which might have biased the results </a:t>
            </a:r>
            <a:r>
              <a:rPr lang="en-US" dirty="0" smtClean="0">
                <a:latin typeface="F23"/>
              </a:rPr>
              <a:t>for </a:t>
            </a:r>
            <a:r>
              <a:rPr lang="fr-FR" dirty="0" smtClean="0">
                <a:latin typeface="F23"/>
              </a:rPr>
              <a:t>MEG </a:t>
            </a:r>
            <a:r>
              <a:rPr lang="fr-FR" dirty="0">
                <a:latin typeface="F23"/>
              </a:rPr>
              <a:t>to single </a:t>
            </a:r>
            <a:r>
              <a:rPr lang="fr-FR" dirty="0" err="1">
                <a:latin typeface="F23"/>
              </a:rPr>
              <a:t>shell</a:t>
            </a:r>
            <a:r>
              <a:rPr lang="fr-FR" dirty="0">
                <a:latin typeface="F23"/>
              </a:rPr>
              <a:t> </a:t>
            </a:r>
            <a:r>
              <a:rPr lang="fr-FR" dirty="0" err="1" smtClean="0">
                <a:latin typeface="F23"/>
              </a:rPr>
              <a:t>models</a:t>
            </a:r>
            <a:endParaRPr lang="fr-FR" dirty="0" smtClean="0">
              <a:latin typeface="F23"/>
            </a:endParaRPr>
          </a:p>
          <a:p>
            <a:endParaRPr lang="fr-FR" dirty="0">
              <a:latin typeface="F23"/>
            </a:endParaRPr>
          </a:p>
          <a:p>
            <a:r>
              <a:rPr lang="en-US" dirty="0">
                <a:latin typeface="F23"/>
              </a:rPr>
              <a:t>Simpler models are </a:t>
            </a:r>
            <a:r>
              <a:rPr lang="en-US" dirty="0" smtClean="0">
                <a:latin typeface="F23"/>
              </a:rPr>
              <a:t>affected </a:t>
            </a:r>
            <a:r>
              <a:rPr lang="en-US" dirty="0">
                <a:latin typeface="F23"/>
              </a:rPr>
              <a:t>by segmentation errors as well</a:t>
            </a:r>
            <a:endParaRPr lang="fr-F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3111" y="1812241"/>
            <a:ext cx="7377778" cy="1993651"/>
          </a:xfrm>
          <a:prstGeom prst="rect">
            <a:avLst/>
          </a:prstGeom>
        </p:spPr>
      </p:pic>
      <p:sp>
        <p:nvSpPr>
          <p:cNvPr id="7" name="Rectangle 6"/>
          <p:cNvSpPr/>
          <p:nvPr/>
        </p:nvSpPr>
        <p:spPr>
          <a:xfrm>
            <a:off x="6623027" y="3875424"/>
            <a:ext cx="1693092" cy="246221"/>
          </a:xfrm>
          <a:prstGeom prst="rect">
            <a:avLst/>
          </a:prstGeom>
        </p:spPr>
        <p:txBody>
          <a:bodyPr wrap="none">
            <a:spAutoFit/>
          </a:bodyPr>
          <a:lstStyle/>
          <a:p>
            <a:r>
              <a:rPr lang="fr-FR" sz="1000" dirty="0" err="1">
                <a:latin typeface="+mj-lt"/>
              </a:rPr>
              <a:t>From</a:t>
            </a:r>
            <a:r>
              <a:rPr lang="fr-FR" sz="1000" dirty="0">
                <a:latin typeface="+mj-lt"/>
              </a:rPr>
              <a:t> </a:t>
            </a:r>
            <a:r>
              <a:rPr lang="fr-FR" sz="1000" dirty="0" err="1">
                <a:latin typeface="+mj-lt"/>
              </a:rPr>
              <a:t>Stenroos</a:t>
            </a:r>
            <a:r>
              <a:rPr lang="fr-FR" sz="1000" dirty="0">
                <a:latin typeface="+mj-lt"/>
              </a:rPr>
              <a:t> et al., 2014</a:t>
            </a:r>
          </a:p>
        </p:txBody>
      </p:sp>
    </p:spTree>
    <p:extLst>
      <p:ext uri="{BB962C8B-B14F-4D97-AF65-F5344CB8AC3E}">
        <p14:creationId xmlns:p14="http://schemas.microsoft.com/office/powerpoint/2010/main" xmlns="" val="3909281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644579"/>
            <a:ext cx="8489950" cy="1296988"/>
          </a:xfrm>
        </p:spPr>
        <p:txBody>
          <a:bodyPr/>
          <a:lstStyle/>
          <a:p>
            <a:r>
              <a:rPr lang="en-GB" dirty="0" smtClean="0"/>
              <a:t>Summary </a:t>
            </a:r>
            <a:endParaRPr lang="en-GB" dirty="0"/>
          </a:p>
        </p:txBody>
      </p:sp>
      <p:sp>
        <p:nvSpPr>
          <p:cNvPr id="3" name="Content Placeholder 2"/>
          <p:cNvSpPr>
            <a:spLocks noGrp="1"/>
          </p:cNvSpPr>
          <p:nvPr>
            <p:ph idx="1"/>
          </p:nvPr>
        </p:nvSpPr>
        <p:spPr>
          <a:xfrm>
            <a:off x="288925" y="1370565"/>
            <a:ext cx="8489950" cy="4919963"/>
          </a:xfrm>
        </p:spPr>
        <p:txBody>
          <a:bodyPr/>
          <a:lstStyle/>
          <a:p>
            <a:r>
              <a:rPr lang="en-US" sz="2000" dirty="0"/>
              <a:t>Electromagnetic signals </a:t>
            </a:r>
            <a:r>
              <a:rPr lang="en-US" sz="2000" dirty="0" smtClean="0"/>
              <a:t>predominately </a:t>
            </a:r>
            <a:r>
              <a:rPr lang="en-US" sz="2000" dirty="0"/>
              <a:t>based on </a:t>
            </a:r>
            <a:r>
              <a:rPr lang="en-US" sz="2000" dirty="0" smtClean="0"/>
              <a:t>aggregate postsynaptic </a:t>
            </a:r>
            <a:r>
              <a:rPr lang="en-US" sz="2000" dirty="0"/>
              <a:t>currents of tens of </a:t>
            </a:r>
            <a:r>
              <a:rPr lang="en-US" sz="2000" dirty="0" smtClean="0"/>
              <a:t>thousands </a:t>
            </a:r>
            <a:r>
              <a:rPr lang="en-US" sz="2000" dirty="0"/>
              <a:t>of pyramidal </a:t>
            </a:r>
            <a:r>
              <a:rPr lang="en-US" sz="2000" dirty="0" smtClean="0"/>
              <a:t>cells</a:t>
            </a:r>
          </a:p>
          <a:p>
            <a:pPr lvl="1"/>
            <a:r>
              <a:rPr lang="en-US" sz="1800" dirty="0" smtClean="0"/>
              <a:t>But </a:t>
            </a:r>
            <a:r>
              <a:rPr lang="en-US" sz="1800" dirty="0"/>
              <a:t>other cells types as well as action potentials will </a:t>
            </a:r>
            <a:r>
              <a:rPr lang="en-US" sz="1800" dirty="0" smtClean="0"/>
              <a:t>also </a:t>
            </a:r>
            <a:r>
              <a:rPr lang="fr-FR" sz="1800" dirty="0" err="1" smtClean="0"/>
              <a:t>contribute</a:t>
            </a:r>
            <a:r>
              <a:rPr lang="fr-FR" sz="1800" dirty="0" smtClean="0"/>
              <a:t> </a:t>
            </a:r>
            <a:r>
              <a:rPr lang="fr-FR" sz="1800" dirty="0"/>
              <a:t>to the </a:t>
            </a:r>
            <a:r>
              <a:rPr lang="fr-FR" sz="1800" dirty="0" smtClean="0"/>
              <a:t>signal</a:t>
            </a:r>
          </a:p>
          <a:p>
            <a:endParaRPr lang="en-US" sz="2000" dirty="0" smtClean="0"/>
          </a:p>
          <a:p>
            <a:r>
              <a:rPr lang="en-US" sz="2000" dirty="0" smtClean="0"/>
              <a:t>MEG </a:t>
            </a:r>
            <a:r>
              <a:rPr lang="en-US" sz="2000" dirty="0"/>
              <a:t>is more sensitive to tangential than to radial sources, </a:t>
            </a:r>
            <a:r>
              <a:rPr lang="en-US" sz="2000" dirty="0" smtClean="0"/>
              <a:t>while </a:t>
            </a:r>
            <a:r>
              <a:rPr lang="fr-FR" sz="2000" dirty="0" smtClean="0"/>
              <a:t>EEG </a:t>
            </a:r>
            <a:r>
              <a:rPr lang="fr-FR" sz="2000" dirty="0"/>
              <a:t>'</a:t>
            </a:r>
            <a:r>
              <a:rPr lang="fr-FR" sz="2000" dirty="0" err="1"/>
              <a:t>sees</a:t>
            </a:r>
            <a:r>
              <a:rPr lang="fr-FR" sz="2000" dirty="0"/>
              <a:t>' </a:t>
            </a:r>
            <a:r>
              <a:rPr lang="fr-FR" sz="2000" dirty="0" err="1"/>
              <a:t>both</a:t>
            </a:r>
            <a:r>
              <a:rPr lang="fr-FR" sz="2000" dirty="0"/>
              <a:t> </a:t>
            </a:r>
            <a:r>
              <a:rPr lang="fr-FR" sz="2000" dirty="0" smtClean="0"/>
              <a:t>components</a:t>
            </a:r>
          </a:p>
          <a:p>
            <a:endParaRPr lang="en-US" sz="2000" dirty="0" smtClean="0"/>
          </a:p>
          <a:p>
            <a:r>
              <a:rPr lang="en-US" sz="2000" dirty="0" smtClean="0"/>
              <a:t>EEG </a:t>
            </a:r>
            <a:r>
              <a:rPr lang="en-US" sz="2000" dirty="0"/>
              <a:t>has a higher sensitivity to deep sources, but </a:t>
            </a:r>
            <a:r>
              <a:rPr lang="en-US" sz="2000" dirty="0" smtClean="0"/>
              <a:t>is more strongly affected </a:t>
            </a:r>
            <a:r>
              <a:rPr lang="en-US" sz="2000" dirty="0"/>
              <a:t>by the conductivity changes between brain, </a:t>
            </a:r>
            <a:r>
              <a:rPr lang="en-US" sz="2000" dirty="0" smtClean="0"/>
              <a:t>skull </a:t>
            </a:r>
            <a:r>
              <a:rPr lang="fr-FR" sz="2000" dirty="0" smtClean="0"/>
              <a:t>and scalp</a:t>
            </a:r>
          </a:p>
          <a:p>
            <a:endParaRPr lang="en-US" sz="2000" dirty="0" smtClean="0"/>
          </a:p>
          <a:p>
            <a:r>
              <a:rPr lang="en-US" sz="2000" dirty="0" smtClean="0"/>
              <a:t>Forward </a:t>
            </a:r>
            <a:r>
              <a:rPr lang="en-US" sz="2000" dirty="0"/>
              <a:t>models describe how primary currents in the brain give </a:t>
            </a:r>
            <a:r>
              <a:rPr lang="en-US" sz="2000" dirty="0" smtClean="0"/>
              <a:t>rise to </a:t>
            </a:r>
            <a:r>
              <a:rPr lang="en-US" sz="2000" dirty="0"/>
              <a:t>electric potentials or magnetic </a:t>
            </a:r>
            <a:r>
              <a:rPr lang="en-US" sz="2000" dirty="0" smtClean="0"/>
              <a:t>fields </a:t>
            </a:r>
            <a:r>
              <a:rPr lang="en-US" sz="2000" dirty="0"/>
              <a:t>measured outside the </a:t>
            </a:r>
            <a:r>
              <a:rPr lang="en-US" sz="2000" dirty="0" smtClean="0"/>
              <a:t>head</a:t>
            </a:r>
            <a:endParaRPr lang="en-GB" sz="2000" dirty="0" smtClean="0"/>
          </a:p>
        </p:txBody>
      </p:sp>
    </p:spTree>
    <p:extLst>
      <p:ext uri="{BB962C8B-B14F-4D97-AF65-F5344CB8AC3E}">
        <p14:creationId xmlns:p14="http://schemas.microsoft.com/office/powerpoint/2010/main" xmlns="" val="6765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677068"/>
            <a:ext cx="8489950" cy="1296988"/>
          </a:xfrm>
        </p:spPr>
        <p:txBody>
          <a:bodyPr/>
          <a:lstStyle/>
          <a:p>
            <a:r>
              <a:rPr lang="en-US" dirty="0" smtClean="0"/>
              <a:t>Further reading</a:t>
            </a:r>
            <a:endParaRPr lang="fr-FR" dirty="0"/>
          </a:p>
        </p:txBody>
      </p:sp>
      <p:sp>
        <p:nvSpPr>
          <p:cNvPr id="3" name="Content Placeholder 2"/>
          <p:cNvSpPr>
            <a:spLocks noGrp="1"/>
          </p:cNvSpPr>
          <p:nvPr>
            <p:ph idx="1"/>
          </p:nvPr>
        </p:nvSpPr>
        <p:spPr>
          <a:xfrm>
            <a:off x="330200" y="1534333"/>
            <a:ext cx="8489950" cy="4631518"/>
          </a:xfrm>
        </p:spPr>
        <p:txBody>
          <a:bodyPr/>
          <a:lstStyle/>
          <a:p>
            <a:r>
              <a:rPr lang="en-US" sz="2000" dirty="0"/>
              <a:t>An Introduction to the Event-Related Potential Technique </a:t>
            </a:r>
            <a:r>
              <a:rPr lang="en-US" sz="2000" dirty="0" smtClean="0"/>
              <a:t>by </a:t>
            </a:r>
            <a:r>
              <a:rPr lang="fr-FR" sz="2000" dirty="0" smtClean="0"/>
              <a:t>Steven </a:t>
            </a:r>
            <a:r>
              <a:rPr lang="fr-FR" sz="2000" dirty="0"/>
              <a:t>J. Luck</a:t>
            </a:r>
          </a:p>
          <a:p>
            <a:r>
              <a:rPr lang="en-US" sz="2000" dirty="0"/>
              <a:t>MEG: An Introduction to Methods, Edited: Hansen, </a:t>
            </a:r>
            <a:r>
              <a:rPr lang="en-US" sz="2000" dirty="0" err="1"/>
              <a:t>Kringelbach</a:t>
            </a:r>
            <a:r>
              <a:rPr lang="en-US" sz="2000" dirty="0" smtClean="0"/>
              <a:t>, </a:t>
            </a:r>
            <a:r>
              <a:rPr lang="fr-FR" sz="2000" dirty="0" smtClean="0"/>
              <a:t>and </a:t>
            </a:r>
            <a:r>
              <a:rPr lang="fr-FR" sz="2000" dirty="0" err="1"/>
              <a:t>Salmelin</a:t>
            </a:r>
            <a:endParaRPr lang="fr-FR" sz="2000" dirty="0"/>
          </a:p>
          <a:p>
            <a:r>
              <a:rPr lang="en-US" sz="2000" dirty="0"/>
              <a:t>Magnetic Source Imaging of the Human Brain, Edited by Lu </a:t>
            </a:r>
            <a:r>
              <a:rPr lang="en-US" sz="2000" dirty="0" smtClean="0"/>
              <a:t>and </a:t>
            </a:r>
            <a:r>
              <a:rPr lang="fr-FR" sz="2000" dirty="0" smtClean="0"/>
              <a:t>Kaufman</a:t>
            </a:r>
            <a:endParaRPr lang="fr-FR" sz="2000" dirty="0"/>
          </a:p>
          <a:p>
            <a:r>
              <a:rPr lang="fr-FR" sz="2000" dirty="0" err="1"/>
              <a:t>Magnetoencephalographytheory</a:t>
            </a:r>
            <a:r>
              <a:rPr lang="fr-FR" sz="2000" dirty="0"/>
              <a:t>, instrumentation, </a:t>
            </a:r>
            <a:r>
              <a:rPr lang="fr-FR" sz="2000" dirty="0" smtClean="0"/>
              <a:t>and </a:t>
            </a:r>
            <a:r>
              <a:rPr lang="en-US" sz="2000" dirty="0" smtClean="0"/>
              <a:t>applications </a:t>
            </a:r>
            <a:r>
              <a:rPr lang="en-US" sz="2000" dirty="0"/>
              <a:t>to noninvasive studies of the working human brain</a:t>
            </a:r>
            <a:r>
              <a:rPr lang="en-US" sz="2000" dirty="0" smtClean="0"/>
              <a:t>, </a:t>
            </a:r>
            <a:r>
              <a:rPr lang="da-DK" sz="2000" dirty="0" smtClean="0"/>
              <a:t>Hämäläinen </a:t>
            </a:r>
            <a:r>
              <a:rPr lang="da-DK" sz="2000" dirty="0"/>
              <a:t>et al., Rev. Mod. Phys. (1993)</a:t>
            </a:r>
          </a:p>
          <a:p>
            <a:r>
              <a:rPr lang="en-US" sz="2000" dirty="0"/>
              <a:t>Basic mathematical and electromagnetic concepts of </a:t>
            </a:r>
            <a:r>
              <a:rPr lang="en-US" sz="2000" dirty="0" smtClean="0"/>
              <a:t>the </a:t>
            </a:r>
            <a:r>
              <a:rPr lang="fr-FR" sz="2000" dirty="0" err="1" smtClean="0"/>
              <a:t>biomagnetic</a:t>
            </a:r>
            <a:r>
              <a:rPr lang="fr-FR" sz="2000" dirty="0" smtClean="0"/>
              <a:t> </a:t>
            </a:r>
            <a:r>
              <a:rPr lang="fr-FR" sz="2000" dirty="0"/>
              <a:t>inverse </a:t>
            </a:r>
            <a:r>
              <a:rPr lang="fr-FR" sz="2000" dirty="0" err="1"/>
              <a:t>problem</a:t>
            </a:r>
            <a:r>
              <a:rPr lang="fr-FR" sz="2000" dirty="0"/>
              <a:t>, </a:t>
            </a:r>
            <a:r>
              <a:rPr lang="fr-FR" sz="2000" dirty="0" err="1"/>
              <a:t>Sarvas</a:t>
            </a:r>
            <a:r>
              <a:rPr lang="fr-FR" sz="2000" dirty="0"/>
              <a:t>, Phys. Med. </a:t>
            </a:r>
            <a:r>
              <a:rPr lang="fr-FR" sz="2000" dirty="0" err="1"/>
              <a:t>Biol</a:t>
            </a:r>
            <a:r>
              <a:rPr lang="fr-FR" sz="2000" dirty="0"/>
              <a:t>. (1987)</a:t>
            </a:r>
          </a:p>
        </p:txBody>
      </p:sp>
      <p:sp>
        <p:nvSpPr>
          <p:cNvPr id="4" name="Slide Number Placeholder 3"/>
          <p:cNvSpPr>
            <a:spLocks noGrp="1"/>
          </p:cNvSpPr>
          <p:nvPr>
            <p:ph type="sldNum" sz="quarter" idx="10"/>
          </p:nvPr>
        </p:nvSpPr>
        <p:spPr/>
        <p:txBody>
          <a:bodyPr/>
          <a:lstStyle/>
          <a:p>
            <a:fld id="{D09592E4-312B-4ED7-83BE-F491BBED3DB7}" type="slidenum">
              <a:rPr lang="en-US" smtClean="0"/>
              <a:pPr/>
              <a:t>32</a:t>
            </a:fld>
            <a:endParaRPr lang="en-US"/>
          </a:p>
        </p:txBody>
      </p:sp>
      <p:sp>
        <p:nvSpPr>
          <p:cNvPr id="5" name="TextBox 4"/>
          <p:cNvSpPr txBox="1"/>
          <p:nvPr/>
        </p:nvSpPr>
        <p:spPr>
          <a:xfrm>
            <a:off x="1085822" y="5420578"/>
            <a:ext cx="6466835" cy="1200329"/>
          </a:xfrm>
          <a:prstGeom prst="rect">
            <a:avLst/>
          </a:prstGeom>
          <a:noFill/>
        </p:spPr>
        <p:txBody>
          <a:bodyPr wrap="none" rtlCol="0">
            <a:spAutoFit/>
          </a:bodyPr>
          <a:lstStyle/>
          <a:p>
            <a:pPr algn="ctr"/>
            <a:r>
              <a:rPr lang="en-US" sz="4800" dirty="0" smtClean="0"/>
              <a:t>Thank you!</a:t>
            </a:r>
          </a:p>
          <a:p>
            <a:pPr algn="ctr"/>
            <a:r>
              <a:rPr lang="en-US" sz="2400" dirty="0" smtClean="0"/>
              <a:t>(and thanks to </a:t>
            </a:r>
            <a:r>
              <a:rPr lang="en-US" sz="2400" dirty="0" err="1" smtClean="0"/>
              <a:t>Saskia</a:t>
            </a:r>
            <a:r>
              <a:rPr lang="en-US" sz="2400" dirty="0" smtClean="0"/>
              <a:t> </a:t>
            </a:r>
            <a:r>
              <a:rPr lang="en-US" sz="2400" dirty="0" err="1" smtClean="0"/>
              <a:t>Helbling</a:t>
            </a:r>
            <a:r>
              <a:rPr lang="en-US" sz="2400" dirty="0" smtClean="0"/>
              <a:t> &amp; </a:t>
            </a:r>
            <a:r>
              <a:rPr lang="en-US" sz="2400" dirty="0" err="1" smtClean="0"/>
              <a:t>Sofie</a:t>
            </a:r>
            <a:r>
              <a:rPr lang="en-US" sz="2400" dirty="0" smtClean="0"/>
              <a:t> Meyer)</a:t>
            </a:r>
            <a:endParaRPr lang="fr-FR" sz="2400" dirty="0"/>
          </a:p>
        </p:txBody>
      </p:sp>
    </p:spTree>
    <p:extLst>
      <p:ext uri="{BB962C8B-B14F-4D97-AF65-F5344CB8AC3E}">
        <p14:creationId xmlns:p14="http://schemas.microsoft.com/office/powerpoint/2010/main" xmlns="" val="389029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bwMode="auto">
          <a:xfrm>
            <a:off x="330200" y="610112"/>
            <a:ext cx="8488363" cy="2396100"/>
          </a:xfrm>
          <a:noFill/>
          <a:ln w="12700" cap="flat">
            <a:miter lim="0"/>
            <a:headEnd/>
            <a:tailEnd/>
          </a:ln>
        </p:spPr>
        <p:txBody>
          <a:bodyPr vert="horz" wrap="square" lIns="0" tIns="0" rIns="0" bIns="0" numCol="1" anchor="t" anchorCtr="0" compatLnSpc="1">
            <a:prstTxWarp prst="textNoShape">
              <a:avLst/>
            </a:prstTxWarp>
          </a:bodyPr>
          <a:lstStyle/>
          <a:p>
            <a:pPr algn="ctr" defTabSz="914400"/>
            <a:r>
              <a:rPr lang="en-US" dirty="0" smtClean="0">
                <a:latin typeface="Arial Bold" charset="0"/>
                <a:ea typeface="Arial Bold" charset="0"/>
                <a:cs typeface="Arial Bold" charset="0"/>
                <a:sym typeface="Arial Bold" charset="0"/>
              </a:rPr>
              <a:t>EEG and </a:t>
            </a:r>
            <a:r>
              <a:rPr lang="en-US" sz="3000" dirty="0" smtClean="0">
                <a:latin typeface="Arial Bold" charset="0"/>
                <a:ea typeface="Arial Bold" charset="0"/>
                <a:cs typeface="Arial Bold" charset="0"/>
                <a:sym typeface="Arial Bold" charset="0"/>
              </a:rPr>
              <a:t>MEG measure the same underlying neural currents</a:t>
            </a:r>
            <a:endParaRPr lang="en-US" dirty="0"/>
          </a:p>
        </p:txBody>
      </p:sp>
      <p:sp>
        <p:nvSpPr>
          <p:cNvPr id="7171" name="Rectangle 3"/>
          <p:cNvSpPr>
            <a:spLocks noGrp="1"/>
          </p:cNvSpPr>
          <p:nvPr>
            <p:ph type="body" idx="1"/>
          </p:nvPr>
        </p:nvSpPr>
        <p:spPr bwMode="auto">
          <a:xfrm>
            <a:off x="330201" y="4347032"/>
            <a:ext cx="8382000" cy="1994621"/>
          </a:xfrm>
          <a:noFill/>
          <a:ln w="12700" cap="flat">
            <a:miter lim="0"/>
            <a:headEnd/>
            <a:tailEnd/>
          </a:ln>
        </p:spPr>
        <p:txBody>
          <a:bodyPr vert="horz" wrap="square" lIns="0" tIns="0" rIns="0" bIns="0" numCol="1" anchor="t" anchorCtr="0" compatLnSpc="1">
            <a:prstTxWarp prst="textNoShape">
              <a:avLst/>
            </a:prstTxWarp>
          </a:bodyPr>
          <a:lstStyle/>
          <a:p>
            <a:pPr marL="219075" indent="-219075" defTabSz="785813">
              <a:spcBef>
                <a:spcPts val="600"/>
              </a:spcBef>
              <a:buFont typeface="Trebuchet MS" pitchFamily="34" charset="0"/>
              <a:buChar char="•"/>
            </a:pPr>
            <a:endParaRPr lang="en-US" sz="1800" dirty="0">
              <a:latin typeface="Arial" pitchFamily="34" charset="0"/>
              <a:cs typeface="Arial" pitchFamily="34" charset="0"/>
              <a:sym typeface="Arial" pitchFamily="34" charset="0"/>
            </a:endParaRPr>
          </a:p>
          <a:p>
            <a:pPr marL="219075" indent="-219075" defTabSz="785813">
              <a:spcBef>
                <a:spcPts val="600"/>
              </a:spcBef>
              <a:buFont typeface="Trebuchet MS" pitchFamily="34" charset="0"/>
              <a:buChar char="•"/>
            </a:pPr>
            <a:r>
              <a:rPr lang="en-US" sz="1800" b="1" dirty="0" smtClean="0">
                <a:latin typeface="Arial" pitchFamily="34" charset="0"/>
                <a:cs typeface="Arial" pitchFamily="34" charset="0"/>
                <a:sym typeface="Arial" pitchFamily="34" charset="0"/>
              </a:rPr>
              <a:t>EEG</a:t>
            </a:r>
            <a:r>
              <a:rPr lang="en-US" sz="1800" dirty="0" smtClean="0">
                <a:latin typeface="Arial" pitchFamily="34" charset="0"/>
                <a:cs typeface="Arial" pitchFamily="34" charset="0"/>
                <a:sym typeface="Arial" pitchFamily="34" charset="0"/>
              </a:rPr>
              <a:t>: Measures differences in electric potential at the scalp</a:t>
            </a:r>
          </a:p>
          <a:p>
            <a:pPr marL="219075" indent="-219075" defTabSz="785813">
              <a:spcBef>
                <a:spcPts val="600"/>
              </a:spcBef>
              <a:buFont typeface="Trebuchet MS" pitchFamily="34" charset="0"/>
              <a:buChar char="•"/>
            </a:pPr>
            <a:r>
              <a:rPr lang="en-US" sz="1800" b="1" dirty="0" smtClean="0">
                <a:latin typeface="Arial" pitchFamily="34" charset="0"/>
                <a:cs typeface="Arial" pitchFamily="34" charset="0"/>
                <a:sym typeface="Arial" pitchFamily="34" charset="0"/>
              </a:rPr>
              <a:t>MEG</a:t>
            </a:r>
            <a:r>
              <a:rPr lang="en-US" sz="1800" dirty="0" smtClean="0">
                <a:latin typeface="Arial" pitchFamily="34" charset="0"/>
                <a:cs typeface="Arial" pitchFamily="34" charset="0"/>
                <a:sym typeface="Arial" pitchFamily="34" charset="0"/>
              </a:rPr>
              <a:t>: Measures changes in magnetic flux density outside of the head</a:t>
            </a:r>
          </a:p>
          <a:p>
            <a:pPr marL="219075" indent="-219075" defTabSz="785813">
              <a:spcBef>
                <a:spcPts val="600"/>
              </a:spcBef>
              <a:buFont typeface="Trebuchet MS" pitchFamily="34" charset="0"/>
              <a:buChar char="•"/>
            </a:pPr>
            <a:endParaRPr lang="en-US" sz="1800" dirty="0" smtClean="0">
              <a:latin typeface="Arial" pitchFamily="34" charset="0"/>
              <a:cs typeface="Arial" pitchFamily="34" charset="0"/>
              <a:sym typeface="Arial" pitchFamily="34" charset="0"/>
            </a:endParaRPr>
          </a:p>
          <a:p>
            <a:pPr marL="219075" indent="-219075" defTabSz="785813">
              <a:spcBef>
                <a:spcPts val="600"/>
              </a:spcBef>
              <a:buFont typeface="Trebuchet MS" pitchFamily="34" charset="0"/>
              <a:buChar char="•"/>
            </a:pPr>
            <a:r>
              <a:rPr lang="en-GB" sz="1800" dirty="0" smtClean="0"/>
              <a:t>Both are non-invasive, cover the whole head, and have very high temporal resolution</a:t>
            </a:r>
          </a:p>
        </p:txBody>
      </p:sp>
      <p:pic>
        <p:nvPicPr>
          <p:cNvPr id="7" name="Picture 4" descr="pasted-image.tif"/>
          <p:cNvPicPr>
            <a:picLocks noChangeAspect="1"/>
          </p:cNvPicPr>
          <p:nvPr/>
        </p:nvPicPr>
        <p:blipFill>
          <a:blip r:embed="rId2" cstate="print"/>
          <a:srcRect/>
          <a:stretch>
            <a:fillRect/>
          </a:stretch>
        </p:blipFill>
        <p:spPr bwMode="auto">
          <a:xfrm>
            <a:off x="565132" y="2177935"/>
            <a:ext cx="2117964" cy="2117964"/>
          </a:xfrm>
          <a:prstGeom prst="rect">
            <a:avLst/>
          </a:prstGeom>
          <a:noFill/>
          <a:ln w="12700" cap="flat" cmpd="sng">
            <a:noFill/>
            <a:prstDash val="solid"/>
            <a:miter lim="0"/>
            <a:headEnd type="none" w="med" len="med"/>
            <a:tailEnd type="none" w="med" len="med"/>
          </a:ln>
          <a:effectLst/>
        </p:spPr>
      </p:pic>
      <p:pic>
        <p:nvPicPr>
          <p:cNvPr id="9" name="Picture 8"/>
          <p:cNvPicPr>
            <a:picLocks noChangeAspect="1"/>
          </p:cNvPicPr>
          <p:nvPr/>
        </p:nvPicPr>
        <p:blipFill rotWithShape="1">
          <a:blip r:embed="rId3" cstate="print"/>
          <a:srcRect t="9436"/>
          <a:stretch/>
        </p:blipFill>
        <p:spPr>
          <a:xfrm flipH="1">
            <a:off x="2918028" y="1655233"/>
            <a:ext cx="2295962" cy="2691799"/>
          </a:xfrm>
          <a:prstGeom prst="rect">
            <a:avLst/>
          </a:prstGeom>
        </p:spPr>
      </p:pic>
      <p:pic>
        <p:nvPicPr>
          <p:cNvPr id="2" name="Picture 1"/>
          <p:cNvPicPr>
            <a:picLocks noChangeAspect="1"/>
          </p:cNvPicPr>
          <p:nvPr/>
        </p:nvPicPr>
        <p:blipFill rotWithShape="1">
          <a:blip r:embed="rId4" cstate="print"/>
          <a:srcRect l="15739" t="58618" r="37864" b="4770"/>
          <a:stretch/>
        </p:blipFill>
        <p:spPr>
          <a:xfrm>
            <a:off x="5286190" y="2442161"/>
            <a:ext cx="3426010" cy="1040872"/>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689841"/>
            <a:ext cx="8489950" cy="1296988"/>
          </a:xfrm>
        </p:spPr>
        <p:txBody>
          <a:bodyPr/>
          <a:lstStyle/>
          <a:p>
            <a:r>
              <a:rPr lang="en-US" dirty="0" smtClean="0"/>
              <a:t>Origin of the M/EEG Signal: Post-synaptic potentials</a:t>
            </a:r>
            <a:endParaRPr lang="en-US" dirty="0"/>
          </a:p>
        </p:txBody>
      </p:sp>
      <p:sp>
        <p:nvSpPr>
          <p:cNvPr id="4" name="Slide Number Placeholder 3"/>
          <p:cNvSpPr>
            <a:spLocks noGrp="1"/>
          </p:cNvSpPr>
          <p:nvPr>
            <p:ph type="sldNum" sz="quarter" idx="10"/>
          </p:nvPr>
        </p:nvSpPr>
        <p:spPr/>
        <p:txBody>
          <a:bodyPr/>
          <a:lstStyle/>
          <a:p>
            <a:fld id="{D09592E4-312B-4ED7-83BE-F491BBED3DB7}" type="slidenum">
              <a:rPr lang="en-US" smtClean="0"/>
              <a:pPr/>
              <a:t>5</a:t>
            </a:fld>
            <a:endParaRPr lang="en-US"/>
          </a:p>
        </p:txBody>
      </p:sp>
      <p:pic>
        <p:nvPicPr>
          <p:cNvPr id="5" name="Picture 4" descr="B9780702037382000309_f030-001-9780702037382.jpg"/>
          <p:cNvPicPr>
            <a:picLocks noChangeAspect="1"/>
          </p:cNvPicPr>
          <p:nvPr/>
        </p:nvPicPr>
        <p:blipFill>
          <a:blip r:embed="rId2" cstate="print"/>
          <a:srcRect r="48993"/>
          <a:stretch>
            <a:fillRect/>
          </a:stretch>
        </p:blipFill>
        <p:spPr>
          <a:xfrm>
            <a:off x="478850" y="2861829"/>
            <a:ext cx="3157968" cy="3524250"/>
          </a:xfrm>
          <a:prstGeom prst="rect">
            <a:avLst/>
          </a:prstGeom>
        </p:spPr>
      </p:pic>
      <p:sp>
        <p:nvSpPr>
          <p:cNvPr id="6" name="Rectangle 5"/>
          <p:cNvSpPr/>
          <p:nvPr/>
        </p:nvSpPr>
        <p:spPr>
          <a:xfrm>
            <a:off x="363682" y="2032153"/>
            <a:ext cx="8250382" cy="369332"/>
          </a:xfrm>
          <a:prstGeom prst="rect">
            <a:avLst/>
          </a:prstGeom>
        </p:spPr>
        <p:txBody>
          <a:bodyPr wrap="square">
            <a:spAutoFit/>
          </a:bodyPr>
          <a:lstStyle/>
          <a:p>
            <a:r>
              <a:rPr lang="en-US" dirty="0" smtClean="0"/>
              <a:t>Synaptic input leads to ionic currents across the postsynaptic membrane</a:t>
            </a:r>
            <a:endParaRPr lang="en-US" dirty="0"/>
          </a:p>
        </p:txBody>
      </p:sp>
      <p:sp>
        <p:nvSpPr>
          <p:cNvPr id="7" name="Rectangle 6"/>
          <p:cNvSpPr/>
          <p:nvPr/>
        </p:nvSpPr>
        <p:spPr>
          <a:xfrm>
            <a:off x="4000500" y="2780437"/>
            <a:ext cx="4572000" cy="3139321"/>
          </a:xfrm>
          <a:prstGeom prst="rect">
            <a:avLst/>
          </a:prstGeom>
        </p:spPr>
        <p:txBody>
          <a:bodyPr>
            <a:spAutoFit/>
          </a:bodyPr>
          <a:lstStyle/>
          <a:p>
            <a:r>
              <a:rPr lang="en-US" b="1" dirty="0" smtClean="0"/>
              <a:t>Excitatory Post-Synaptic Potential (EPSP)</a:t>
            </a:r>
            <a:r>
              <a:rPr lang="en-US" dirty="0" smtClean="0"/>
              <a:t>: influx of positive Na+ ions at apical dendrites causes depolarization of the postsynaptic cell</a:t>
            </a:r>
          </a:p>
          <a:p>
            <a:endParaRPr lang="en-US" dirty="0" smtClean="0"/>
          </a:p>
          <a:p>
            <a:r>
              <a:rPr lang="en-US" dirty="0" smtClean="0"/>
              <a:t>Extracellular volume currents complete the loop of ionic flow so that there is no build-up of charge</a:t>
            </a:r>
          </a:p>
          <a:p>
            <a:endParaRPr lang="en-US" dirty="0" smtClean="0"/>
          </a:p>
          <a:p>
            <a:r>
              <a:rPr lang="en-US" dirty="0" smtClean="0"/>
              <a:t>MEG is more sensitive to </a:t>
            </a:r>
            <a:r>
              <a:rPr lang="en-US" dirty="0" smtClean="0">
                <a:solidFill>
                  <a:srgbClr val="00B050"/>
                </a:solidFill>
              </a:rPr>
              <a:t>intracellular</a:t>
            </a:r>
            <a:r>
              <a:rPr lang="en-US" dirty="0" smtClean="0"/>
              <a:t> currents, EEG to </a:t>
            </a:r>
            <a:r>
              <a:rPr lang="en-US" dirty="0" smtClean="0">
                <a:solidFill>
                  <a:srgbClr val="7030A0"/>
                </a:solidFill>
              </a:rPr>
              <a:t>extracellular</a:t>
            </a:r>
            <a:endParaRPr lang="en-US" dirty="0">
              <a:solidFill>
                <a:srgbClr val="7030A0"/>
              </a:solidFill>
            </a:endParaRPr>
          </a:p>
        </p:txBody>
      </p:sp>
      <p:cxnSp>
        <p:nvCxnSpPr>
          <p:cNvPr id="9" name="Straight Arrow Connector 8"/>
          <p:cNvCxnSpPr/>
          <p:nvPr/>
        </p:nvCxnSpPr>
        <p:spPr>
          <a:xfrm rot="5400000">
            <a:off x="1007918" y="4447309"/>
            <a:ext cx="1537854"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1865168" y="4400550"/>
            <a:ext cx="1298864"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81646" y="6380102"/>
            <a:ext cx="4572000" cy="246221"/>
          </a:xfrm>
          <a:prstGeom prst="rect">
            <a:avLst/>
          </a:prstGeom>
        </p:spPr>
        <p:txBody>
          <a:bodyPr>
            <a:spAutoFit/>
          </a:bodyPr>
          <a:lstStyle/>
          <a:p>
            <a:r>
              <a:rPr lang="fr-FR" sz="1000" dirty="0"/>
              <a:t>https://clinicalgate.com/electroencephalography/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637886"/>
            <a:ext cx="8489950" cy="1296988"/>
          </a:xfrm>
        </p:spPr>
        <p:txBody>
          <a:bodyPr/>
          <a:lstStyle/>
          <a:p>
            <a:r>
              <a:rPr lang="en-US" dirty="0" smtClean="0"/>
              <a:t>Current flow direction depends on type and location of synaptic input</a:t>
            </a:r>
            <a:endParaRPr lang="en-US" dirty="0"/>
          </a:p>
        </p:txBody>
      </p:sp>
      <p:sp>
        <p:nvSpPr>
          <p:cNvPr id="4" name="Slide Number Placeholder 3"/>
          <p:cNvSpPr>
            <a:spLocks noGrp="1"/>
          </p:cNvSpPr>
          <p:nvPr>
            <p:ph type="sldNum" sz="quarter" idx="10"/>
          </p:nvPr>
        </p:nvSpPr>
        <p:spPr>
          <a:xfrm>
            <a:off x="7812088" y="5926596"/>
            <a:ext cx="1008062" cy="476250"/>
          </a:xfrm>
        </p:spPr>
        <p:txBody>
          <a:bodyPr/>
          <a:lstStyle/>
          <a:p>
            <a:fld id="{D09592E4-312B-4ED7-83BE-F491BBED3DB7}" type="slidenum">
              <a:rPr lang="en-US" smtClean="0"/>
              <a:pPr/>
              <a:t>6</a:t>
            </a:fld>
            <a:endParaRPr lang="en-US"/>
          </a:p>
        </p:txBody>
      </p:sp>
      <p:pic>
        <p:nvPicPr>
          <p:cNvPr id="5" name="Picture 4" descr="B9780702037382000309_f030-001-9780702037382.jpg"/>
          <p:cNvPicPr>
            <a:picLocks noChangeAspect="1"/>
          </p:cNvPicPr>
          <p:nvPr/>
        </p:nvPicPr>
        <p:blipFill>
          <a:blip r:embed="rId2" cstate="print"/>
          <a:srcRect l="51343"/>
          <a:stretch>
            <a:fillRect/>
          </a:stretch>
        </p:blipFill>
        <p:spPr>
          <a:xfrm>
            <a:off x="311724" y="2710897"/>
            <a:ext cx="3012500" cy="3524250"/>
          </a:xfrm>
          <a:prstGeom prst="rect">
            <a:avLst/>
          </a:prstGeom>
        </p:spPr>
      </p:pic>
      <p:sp>
        <p:nvSpPr>
          <p:cNvPr id="7" name="Rectangle 6"/>
          <p:cNvSpPr/>
          <p:nvPr/>
        </p:nvSpPr>
        <p:spPr>
          <a:xfrm>
            <a:off x="363682" y="1900490"/>
            <a:ext cx="8593282" cy="646331"/>
          </a:xfrm>
          <a:prstGeom prst="rect">
            <a:avLst/>
          </a:prstGeom>
        </p:spPr>
        <p:txBody>
          <a:bodyPr wrap="square">
            <a:spAutoFit/>
          </a:bodyPr>
          <a:lstStyle/>
          <a:p>
            <a:r>
              <a:rPr lang="en-US" b="1" dirty="0" smtClean="0"/>
              <a:t>Inhibitory Post-Synaptic Potential (IPSP)</a:t>
            </a:r>
            <a:r>
              <a:rPr lang="en-US" dirty="0" smtClean="0"/>
              <a:t>: influx of negative </a:t>
            </a:r>
            <a:r>
              <a:rPr lang="en-US" dirty="0" err="1" smtClean="0"/>
              <a:t>Cl</a:t>
            </a:r>
            <a:r>
              <a:rPr lang="en-US" dirty="0" smtClean="0"/>
              <a:t>- ions causes hyperpolarization of the postsynaptic cell</a:t>
            </a:r>
            <a:endParaRPr lang="en-US" dirty="0"/>
          </a:p>
        </p:txBody>
      </p:sp>
      <p:pic>
        <p:nvPicPr>
          <p:cNvPr id="9" name="Picture 8" descr="C5-FF1-3.gif"/>
          <p:cNvPicPr>
            <a:picLocks noChangeAspect="1"/>
          </p:cNvPicPr>
          <p:nvPr/>
        </p:nvPicPr>
        <p:blipFill>
          <a:blip r:embed="rId3" cstate="print"/>
          <a:srcRect l="45855"/>
          <a:stretch>
            <a:fillRect/>
          </a:stretch>
        </p:blipFill>
        <p:spPr>
          <a:xfrm>
            <a:off x="5787741" y="2594433"/>
            <a:ext cx="2701637" cy="3762152"/>
          </a:xfrm>
          <a:prstGeom prst="rect">
            <a:avLst/>
          </a:prstGeom>
        </p:spPr>
      </p:pic>
      <p:cxnSp>
        <p:nvCxnSpPr>
          <p:cNvPr id="10" name="Straight Arrow Connector 9"/>
          <p:cNvCxnSpPr/>
          <p:nvPr/>
        </p:nvCxnSpPr>
        <p:spPr>
          <a:xfrm rot="16200000" flipV="1">
            <a:off x="945572" y="4317162"/>
            <a:ext cx="1537854"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1802822" y="4426268"/>
            <a:ext cx="1298864"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590349" y="4431463"/>
            <a:ext cx="1537854"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6447599" y="4384704"/>
            <a:ext cx="1298864"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57607" y="3987669"/>
            <a:ext cx="2659094" cy="923330"/>
          </a:xfrm>
          <a:prstGeom prst="rect">
            <a:avLst/>
          </a:prstGeom>
        </p:spPr>
        <p:txBody>
          <a:bodyPr wrap="square">
            <a:spAutoFit/>
          </a:bodyPr>
          <a:lstStyle/>
          <a:p>
            <a:r>
              <a:rPr lang="en-US" dirty="0" smtClean="0"/>
              <a:t>Direction of current flow</a:t>
            </a:r>
          </a:p>
          <a:p>
            <a:r>
              <a:rPr lang="en-US" dirty="0" smtClean="0"/>
              <a:t>depends on location of</a:t>
            </a:r>
          </a:p>
          <a:p>
            <a:r>
              <a:rPr lang="en-US" dirty="0" smtClean="0"/>
              <a:t>synapse</a:t>
            </a:r>
            <a:endParaRPr lang="en-US" dirty="0"/>
          </a:p>
        </p:txBody>
      </p:sp>
      <p:sp>
        <p:nvSpPr>
          <p:cNvPr id="3" name="Rectangle 2"/>
          <p:cNvSpPr/>
          <p:nvPr/>
        </p:nvSpPr>
        <p:spPr>
          <a:xfrm>
            <a:off x="227451" y="6304235"/>
            <a:ext cx="4572000" cy="246221"/>
          </a:xfrm>
          <a:prstGeom prst="rect">
            <a:avLst/>
          </a:prstGeom>
        </p:spPr>
        <p:txBody>
          <a:bodyPr>
            <a:spAutoFit/>
          </a:bodyPr>
          <a:lstStyle/>
          <a:p>
            <a:r>
              <a:rPr lang="fr-FR" sz="1000" dirty="0"/>
              <a:t>https://clinicalgate.com/electroencephalography/</a:t>
            </a:r>
          </a:p>
        </p:txBody>
      </p:sp>
      <p:sp>
        <p:nvSpPr>
          <p:cNvPr id="6" name="Rectangle 5"/>
          <p:cNvSpPr/>
          <p:nvPr/>
        </p:nvSpPr>
        <p:spPr>
          <a:xfrm>
            <a:off x="5770531" y="6340853"/>
            <a:ext cx="2714205" cy="246221"/>
          </a:xfrm>
          <a:prstGeom prst="rect">
            <a:avLst/>
          </a:prstGeom>
        </p:spPr>
        <p:txBody>
          <a:bodyPr wrap="none">
            <a:spAutoFit/>
          </a:bodyPr>
          <a:lstStyle/>
          <a:p>
            <a:r>
              <a:rPr lang="pt-BR" sz="1000" dirty="0">
                <a:latin typeface="+mj-lt"/>
              </a:rPr>
              <a:t>From Lopes da Silva, Mag. Res. Imag., 2004</a:t>
            </a:r>
            <a:endParaRPr lang="fr-FR" sz="1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single neuron to neural population</a:t>
            </a:r>
            <a:endParaRPr lang="en-GB" dirty="0"/>
          </a:p>
        </p:txBody>
      </p:sp>
      <p:sp>
        <p:nvSpPr>
          <p:cNvPr id="3" name="Content Placeholder 2"/>
          <p:cNvSpPr>
            <a:spLocks noGrp="1"/>
          </p:cNvSpPr>
          <p:nvPr>
            <p:ph idx="1"/>
          </p:nvPr>
        </p:nvSpPr>
        <p:spPr>
          <a:xfrm>
            <a:off x="288925" y="3943178"/>
            <a:ext cx="4941836" cy="2428125"/>
          </a:xfrm>
        </p:spPr>
        <p:txBody>
          <a:bodyPr/>
          <a:lstStyle/>
          <a:p>
            <a:pPr marL="0" indent="0">
              <a:lnSpc>
                <a:spcPct val="150000"/>
              </a:lnSpc>
              <a:buNone/>
            </a:pPr>
            <a:r>
              <a:rPr lang="en-GB" sz="1600" dirty="0" smtClean="0"/>
              <a:t>Layer II/II and V pyramidal cells are ideal </a:t>
            </a:r>
            <a:r>
              <a:rPr lang="en-GB" sz="1600" dirty="0"/>
              <a:t>as current generators </a:t>
            </a:r>
            <a:r>
              <a:rPr lang="en-GB" sz="1600" dirty="0" smtClean="0"/>
              <a:t>because they are:</a:t>
            </a:r>
            <a:endParaRPr lang="en-GB" sz="1600" dirty="0"/>
          </a:p>
          <a:p>
            <a:pPr>
              <a:lnSpc>
                <a:spcPct val="150000"/>
              </a:lnSpc>
              <a:buFont typeface="+mj-lt"/>
              <a:buAutoNum type="arabicPeriod"/>
            </a:pPr>
            <a:r>
              <a:rPr lang="en-GB" sz="1600" dirty="0" smtClean="0"/>
              <a:t>spatially aligned</a:t>
            </a:r>
          </a:p>
          <a:p>
            <a:pPr>
              <a:lnSpc>
                <a:spcPct val="150000"/>
              </a:lnSpc>
              <a:buFont typeface="+mj-lt"/>
              <a:buAutoNum type="arabicPeriod"/>
            </a:pPr>
            <a:r>
              <a:rPr lang="en-GB" sz="1600" dirty="0" smtClean="0"/>
              <a:t>perpendicular </a:t>
            </a:r>
            <a:r>
              <a:rPr lang="en-GB" sz="1600" dirty="0"/>
              <a:t>to the cortical surface</a:t>
            </a:r>
          </a:p>
          <a:p>
            <a:pPr>
              <a:lnSpc>
                <a:spcPct val="150000"/>
              </a:lnSpc>
              <a:buFont typeface="+mj-lt"/>
              <a:buAutoNum type="arabicPeriod"/>
            </a:pPr>
            <a:r>
              <a:rPr lang="en-GB" sz="1600" dirty="0" smtClean="0"/>
              <a:t>recurrently </a:t>
            </a:r>
            <a:r>
              <a:rPr lang="en-GB" sz="1600" dirty="0"/>
              <a:t>connected</a:t>
            </a:r>
          </a:p>
          <a:p>
            <a:pPr>
              <a:lnSpc>
                <a:spcPct val="150000"/>
              </a:lnSpc>
              <a:buFont typeface="+mj-lt"/>
              <a:buAutoNum type="arabicPeriod"/>
            </a:pPr>
            <a:r>
              <a:rPr lang="en-GB" sz="1600" dirty="0" smtClean="0"/>
              <a:t>receive </a:t>
            </a:r>
            <a:r>
              <a:rPr lang="en-GB" sz="1600" dirty="0"/>
              <a:t>synchronous </a:t>
            </a:r>
            <a:r>
              <a:rPr lang="en-GB" sz="1600" dirty="0" smtClean="0"/>
              <a:t>inputs</a:t>
            </a:r>
          </a:p>
        </p:txBody>
      </p:sp>
      <p:pic>
        <p:nvPicPr>
          <p:cNvPr id="4" name="Picture 2"/>
          <p:cNvPicPr>
            <a:picLocks noChangeArrowheads="1"/>
          </p:cNvPicPr>
          <p:nvPr/>
        </p:nvPicPr>
        <p:blipFill>
          <a:blip r:embed="rId3" cstate="print"/>
          <a:srcRect/>
          <a:stretch>
            <a:fillRect/>
          </a:stretch>
        </p:blipFill>
        <p:spPr bwMode="auto">
          <a:xfrm>
            <a:off x="5380600" y="3996680"/>
            <a:ext cx="2761535" cy="2489617"/>
          </a:xfrm>
          <a:prstGeom prst="rect">
            <a:avLst/>
          </a:prstGeom>
          <a:noFill/>
          <a:ln w="12700">
            <a:noFill/>
            <a:miter lim="800000"/>
            <a:headEnd/>
            <a:tailEnd/>
          </a:ln>
        </p:spPr>
      </p:pic>
      <p:sp>
        <p:nvSpPr>
          <p:cNvPr id="7" name="Rectangle 6"/>
          <p:cNvSpPr/>
          <p:nvPr/>
        </p:nvSpPr>
        <p:spPr>
          <a:xfrm>
            <a:off x="349046" y="1668634"/>
            <a:ext cx="4572000" cy="923330"/>
          </a:xfrm>
          <a:prstGeom prst="rect">
            <a:avLst/>
          </a:prstGeom>
        </p:spPr>
        <p:txBody>
          <a:bodyPr>
            <a:spAutoFit/>
          </a:bodyPr>
          <a:lstStyle/>
          <a:p>
            <a:r>
              <a:rPr lang="en-US" dirty="0" smtClean="0"/>
              <a:t>The geometry of the neuron must give rise to a net dipole current to contribute to the M/EEG signal</a:t>
            </a:r>
          </a:p>
        </p:txBody>
      </p:sp>
      <p:pic>
        <p:nvPicPr>
          <p:cNvPr id="8" name="Picture 7" descr="field.jpg"/>
          <p:cNvPicPr>
            <a:picLocks noChangeAspect="1"/>
          </p:cNvPicPr>
          <p:nvPr/>
        </p:nvPicPr>
        <p:blipFill>
          <a:blip r:embed="rId4" cstate="print"/>
          <a:srcRect t="14451" r="57066" b="8026"/>
          <a:stretch>
            <a:fillRect/>
          </a:stretch>
        </p:blipFill>
        <p:spPr>
          <a:xfrm>
            <a:off x="5232144" y="1533833"/>
            <a:ext cx="3046618" cy="1838632"/>
          </a:xfrm>
          <a:prstGeom prst="rect">
            <a:avLst/>
          </a:prstGeom>
        </p:spPr>
      </p:pic>
      <p:sp>
        <p:nvSpPr>
          <p:cNvPr id="9" name="Rectangle 8"/>
          <p:cNvSpPr/>
          <p:nvPr/>
        </p:nvSpPr>
        <p:spPr>
          <a:xfrm>
            <a:off x="279571" y="2781515"/>
            <a:ext cx="4572000" cy="923330"/>
          </a:xfrm>
          <a:prstGeom prst="rect">
            <a:avLst/>
          </a:prstGeom>
        </p:spPr>
        <p:txBody>
          <a:bodyPr>
            <a:spAutoFit/>
          </a:bodyPr>
          <a:lstStyle/>
          <a:p>
            <a:r>
              <a:rPr lang="en-US" dirty="0" smtClean="0"/>
              <a:t>A large number of neurons have to be active simultaneously to generate a measurable M/EEG signal</a:t>
            </a:r>
          </a:p>
        </p:txBody>
      </p:sp>
      <p:sp>
        <p:nvSpPr>
          <p:cNvPr id="5" name="Rectangle 4"/>
          <p:cNvSpPr/>
          <p:nvPr/>
        </p:nvSpPr>
        <p:spPr>
          <a:xfrm>
            <a:off x="6106372" y="3372465"/>
            <a:ext cx="2172390" cy="246221"/>
          </a:xfrm>
          <a:prstGeom prst="rect">
            <a:avLst/>
          </a:prstGeom>
        </p:spPr>
        <p:txBody>
          <a:bodyPr wrap="none">
            <a:spAutoFit/>
          </a:bodyPr>
          <a:lstStyle/>
          <a:p>
            <a:r>
              <a:rPr lang="fr-FR" sz="1000" dirty="0">
                <a:latin typeface="+mj-lt"/>
              </a:rPr>
              <a:t>Churchill, BMC Neuroscience 2004</a:t>
            </a:r>
          </a:p>
        </p:txBody>
      </p:sp>
      <p:sp>
        <p:nvSpPr>
          <p:cNvPr id="10" name="Rectangle 9"/>
          <p:cNvSpPr/>
          <p:nvPr/>
        </p:nvSpPr>
        <p:spPr>
          <a:xfrm>
            <a:off x="7454844" y="6486297"/>
            <a:ext cx="793807" cy="246221"/>
          </a:xfrm>
          <a:prstGeom prst="rect">
            <a:avLst/>
          </a:prstGeom>
        </p:spPr>
        <p:txBody>
          <a:bodyPr wrap="none">
            <a:spAutoFit/>
          </a:bodyPr>
          <a:lstStyle/>
          <a:p>
            <a:r>
              <a:rPr lang="fr-FR" sz="1000" dirty="0" smtClean="0">
                <a:latin typeface="+mj-lt"/>
              </a:rPr>
              <a:t>BBP/EPFL</a:t>
            </a:r>
            <a:endParaRPr lang="fr-FR" sz="1000" dirty="0">
              <a:latin typeface="+mj-lt"/>
            </a:endParaRPr>
          </a:p>
        </p:txBody>
      </p:sp>
    </p:spTree>
    <p:extLst>
      <p:ext uri="{BB962C8B-B14F-4D97-AF65-F5344CB8AC3E}">
        <p14:creationId xmlns:p14="http://schemas.microsoft.com/office/powerpoint/2010/main" xmlns="" val="4055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672076"/>
            <a:ext cx="8489950" cy="1296988"/>
          </a:xfrm>
        </p:spPr>
        <p:txBody>
          <a:bodyPr/>
          <a:lstStyle/>
          <a:p>
            <a:r>
              <a:rPr lang="en-US" dirty="0" smtClean="0"/>
              <a:t>Local connectivity patterns result in similar excitation patterns</a:t>
            </a:r>
            <a:endParaRPr lang="en-US" dirty="0"/>
          </a:p>
        </p:txBody>
      </p:sp>
      <p:sp>
        <p:nvSpPr>
          <p:cNvPr id="4" name="Slide Number Placeholder 3"/>
          <p:cNvSpPr>
            <a:spLocks noGrp="1"/>
          </p:cNvSpPr>
          <p:nvPr>
            <p:ph type="sldNum" sz="quarter" idx="10"/>
          </p:nvPr>
        </p:nvSpPr>
        <p:spPr/>
        <p:txBody>
          <a:bodyPr/>
          <a:lstStyle/>
          <a:p>
            <a:fld id="{D09592E4-312B-4ED7-83BE-F491BBED3DB7}" type="slidenum">
              <a:rPr lang="en-US" smtClean="0"/>
              <a:pPr/>
              <a:t>8</a:t>
            </a:fld>
            <a:endParaRPr lang="en-US"/>
          </a:p>
        </p:txBody>
      </p:sp>
      <p:pic>
        <p:nvPicPr>
          <p:cNvPr id="5" name="Picture 4" descr="connectivity.jpg"/>
          <p:cNvPicPr>
            <a:picLocks noChangeAspect="1"/>
          </p:cNvPicPr>
          <p:nvPr/>
        </p:nvPicPr>
        <p:blipFill>
          <a:blip r:embed="rId2" cstate="print"/>
          <a:stretch>
            <a:fillRect/>
          </a:stretch>
        </p:blipFill>
        <p:spPr>
          <a:xfrm>
            <a:off x="343215" y="1706971"/>
            <a:ext cx="8368166" cy="2811181"/>
          </a:xfrm>
          <a:prstGeom prst="rect">
            <a:avLst/>
          </a:prstGeom>
        </p:spPr>
      </p:pic>
      <p:sp>
        <p:nvSpPr>
          <p:cNvPr id="6" name="Rectangle 5"/>
          <p:cNvSpPr/>
          <p:nvPr/>
        </p:nvSpPr>
        <p:spPr>
          <a:xfrm>
            <a:off x="398205" y="5136971"/>
            <a:ext cx="8323007" cy="1200329"/>
          </a:xfrm>
          <a:prstGeom prst="rect">
            <a:avLst/>
          </a:prstGeom>
        </p:spPr>
        <p:txBody>
          <a:bodyPr wrap="square">
            <a:spAutoFit/>
          </a:bodyPr>
          <a:lstStyle/>
          <a:p>
            <a:r>
              <a:rPr lang="en-US" dirty="0" smtClean="0"/>
              <a:t>The current densities across a small cortical area are often modeled as an Equivalent Current Dipole (ECD)</a:t>
            </a:r>
          </a:p>
          <a:p>
            <a:endParaRPr lang="en-US" dirty="0" smtClean="0"/>
          </a:p>
          <a:p>
            <a:r>
              <a:rPr lang="en-US" dirty="0" smtClean="0"/>
              <a:t>This ECD is considered a single point source with a dipole moment Q</a:t>
            </a:r>
            <a:endParaRPr lang="en-US" dirty="0"/>
          </a:p>
        </p:txBody>
      </p:sp>
      <p:sp>
        <p:nvSpPr>
          <p:cNvPr id="7" name="Rectangle 6"/>
          <p:cNvSpPr/>
          <p:nvPr/>
        </p:nvSpPr>
        <p:spPr>
          <a:xfrm>
            <a:off x="7308433" y="4537610"/>
            <a:ext cx="1402948" cy="246221"/>
          </a:xfrm>
          <a:prstGeom prst="rect">
            <a:avLst/>
          </a:prstGeom>
        </p:spPr>
        <p:txBody>
          <a:bodyPr wrap="none">
            <a:spAutoFit/>
          </a:bodyPr>
          <a:lstStyle/>
          <a:p>
            <a:r>
              <a:rPr lang="fr-FR" sz="1000" dirty="0" err="1" smtClean="0">
                <a:latin typeface="+mj-lt"/>
              </a:rPr>
              <a:t>Holmgren</a:t>
            </a:r>
            <a:r>
              <a:rPr lang="fr-FR" sz="1000" dirty="0" smtClean="0">
                <a:latin typeface="+mj-lt"/>
              </a:rPr>
              <a:t> et al., 2003</a:t>
            </a:r>
            <a:endParaRPr lang="fr-FR" sz="10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5970" y="2345880"/>
            <a:ext cx="3269478" cy="326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 name="Title 17"/>
          <p:cNvSpPr>
            <a:spLocks noGrp="1"/>
          </p:cNvSpPr>
          <p:nvPr>
            <p:ph type="title"/>
          </p:nvPr>
        </p:nvSpPr>
        <p:spPr/>
        <p:txBody>
          <a:bodyPr/>
          <a:lstStyle/>
          <a:p>
            <a:r>
              <a:rPr lang="en-GB" dirty="0" smtClean="0"/>
              <a:t>M/EEG directly measure neural activity</a:t>
            </a:r>
            <a:endParaRPr lang="en-GB" dirty="0"/>
          </a:p>
        </p:txBody>
      </p:sp>
      <p:sp>
        <p:nvSpPr>
          <p:cNvPr id="19" name="Content Placeholder 18"/>
          <p:cNvSpPr>
            <a:spLocks noGrp="1"/>
          </p:cNvSpPr>
          <p:nvPr>
            <p:ph idx="1"/>
          </p:nvPr>
        </p:nvSpPr>
        <p:spPr>
          <a:xfrm>
            <a:off x="396102" y="2205038"/>
            <a:ext cx="4786441" cy="3457575"/>
          </a:xfrm>
        </p:spPr>
        <p:txBody>
          <a:bodyPr/>
          <a:lstStyle/>
          <a:p>
            <a:r>
              <a:rPr lang="en-GB" sz="1800" dirty="0" smtClean="0"/>
              <a:t>But what kind of neuronal activity?</a:t>
            </a:r>
          </a:p>
          <a:p>
            <a:endParaRPr lang="en-GB" sz="1800" dirty="0" smtClean="0"/>
          </a:p>
          <a:p>
            <a:endParaRPr lang="en-GB" sz="1800" dirty="0"/>
          </a:p>
          <a:p>
            <a:r>
              <a:rPr lang="en-GB" sz="1800" dirty="0" smtClean="0">
                <a:solidFill>
                  <a:srgbClr val="F19614"/>
                </a:solidFill>
              </a:rPr>
              <a:t>Action potentials are biphasic - not ideal for summation due to cancellation</a:t>
            </a:r>
          </a:p>
          <a:p>
            <a:endParaRPr lang="en-GB" sz="1800" dirty="0"/>
          </a:p>
          <a:p>
            <a:endParaRPr lang="en-GB" sz="1800" dirty="0" smtClean="0"/>
          </a:p>
          <a:p>
            <a:endParaRPr lang="en-GB" sz="1800" dirty="0" smtClean="0"/>
          </a:p>
          <a:p>
            <a:r>
              <a:rPr lang="en-GB" sz="1800" dirty="0" smtClean="0">
                <a:solidFill>
                  <a:srgbClr val="3533E2"/>
                </a:solidFill>
              </a:rPr>
              <a:t>Postsynaptic potentials are monophasic and slower – ideal for summation</a:t>
            </a:r>
          </a:p>
          <a:p>
            <a:endParaRPr lang="en-GB" sz="1800" dirty="0">
              <a:solidFill>
                <a:srgbClr val="3533E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7914</TotalTime>
  <Words>2144</Words>
  <Application>Microsoft Office PowerPoint</Application>
  <PresentationFormat>On-screen Show (4:3)</PresentationFormat>
  <Paragraphs>291</Paragraphs>
  <Slides>32</Slides>
  <Notes>15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Custom Design</vt:lpstr>
      <vt:lpstr>What are we measuring with M/EEG?</vt:lpstr>
      <vt:lpstr>Overview</vt:lpstr>
      <vt:lpstr>Overview</vt:lpstr>
      <vt:lpstr>EEG and MEG measure the same underlying neural currents</vt:lpstr>
      <vt:lpstr>Origin of the M/EEG Signal: Post-synaptic potentials</vt:lpstr>
      <vt:lpstr>Current flow direction depends on type and location of synaptic input</vt:lpstr>
      <vt:lpstr>From single neuron to neural population</vt:lpstr>
      <vt:lpstr>Local connectivity patterns result in similar excitation patterns</vt:lpstr>
      <vt:lpstr>M/EEG directly measure neural activity</vt:lpstr>
      <vt:lpstr>Realistic modeling of current sources</vt:lpstr>
      <vt:lpstr>Primary intracellular currents give rise to volume currents and a magnetic field</vt:lpstr>
      <vt:lpstr>Overview</vt:lpstr>
      <vt:lpstr>EEG measures potential differences at the scalp</vt:lpstr>
      <vt:lpstr>SQUID – Superconducting QUantum Interference Device</vt:lpstr>
      <vt:lpstr>More sensitivity = more noise</vt:lpstr>
      <vt:lpstr>Magnetically shielded room</vt:lpstr>
      <vt:lpstr>Slide 17</vt:lpstr>
      <vt:lpstr>Flux transformers and SQUIDS</vt:lpstr>
      <vt:lpstr>Axial and planar gradiometers have different sensitivity profiles</vt:lpstr>
      <vt:lpstr>Overview</vt:lpstr>
      <vt:lpstr>Source orientation: Tangential versus radial </vt:lpstr>
      <vt:lpstr>Gyral sources still partly visible</vt:lpstr>
      <vt:lpstr>Slide 23</vt:lpstr>
      <vt:lpstr>Slide 24</vt:lpstr>
      <vt:lpstr>Overview</vt:lpstr>
      <vt:lpstr>Forward and inverse problems</vt:lpstr>
      <vt:lpstr>Forward models predict M/EEG surface signals from current dipoles in the brain</vt:lpstr>
      <vt:lpstr>Forward models predict M/EEG surface signals from current dipoles in the brain</vt:lpstr>
      <vt:lpstr>Head models can have different degrees of complexity</vt:lpstr>
      <vt:lpstr>MEG may also benefit from more complex head models</vt:lpstr>
      <vt:lpstr>Summary </vt:lpstr>
      <vt:lpstr>Further reading</vt:lpstr>
    </vt:vector>
  </TitlesOfParts>
  <Company>ӳ倀Ԏ蛼/㵤뿿췠ԣ爰]翘ӳ꛼뿿췐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Resources</dc:creator>
  <cp:lastModifiedBy>James Bonaiuto</cp:lastModifiedBy>
  <cp:revision>851</cp:revision>
  <cp:lastPrinted>2016-03-04T14:50:57Z</cp:lastPrinted>
  <dcterms:created xsi:type="dcterms:W3CDTF">2006-10-09T10:09:05Z</dcterms:created>
  <dcterms:modified xsi:type="dcterms:W3CDTF">2018-05-07T05:25:50Z</dcterms:modified>
</cp:coreProperties>
</file>