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073"/>
  </p:normalViewPr>
  <p:slideViewPr>
    <p:cSldViewPr snapToGrid="0" snapToObjects="1">
      <p:cViewPr>
        <p:scale>
          <a:sx n="97" d="100"/>
          <a:sy n="97" d="100"/>
        </p:scale>
        <p:origin x="1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5948B-B99C-6B45-B986-58FDA044AE07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B5E6-A4BF-B14E-8A10-26536979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1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B5E6-A4BF-B14E-8A10-265369797DF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DE-2DA0-A24C-9BF9-4766847225BB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9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F634-3CF3-4F41-9E13-0D528C7A52E1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EA2F-F6F3-9249-AA8C-6B4380644EFD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7EE-4F88-BC41-BEF4-BEA5E7EBA335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9AF-B232-8740-BF2E-726F66D52A62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5AF-791B-9C48-8D53-DDDC6D18E752}" type="datetime1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07DE-6148-0948-9E8E-AAFA5BDCDDC5}" type="datetime1">
              <a:rPr lang="en-GB" smtClean="0"/>
              <a:t>07/05/2018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6ECF-8C25-3E4E-80DD-41A935077C9D}" type="datetime1">
              <a:rPr lang="en-GB" smtClean="0"/>
              <a:t>07/05/2018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1948-3868-C64E-94C8-823A2D4FAA6B}" type="datetime1">
              <a:rPr lang="en-GB" smtClean="0"/>
              <a:t>07/05/2018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159-4512-594D-90AF-8D0EA106847D}" type="datetime1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CD7-A83A-9F48-81BE-6F95B9815159}" type="datetime1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35DF-20D3-834F-9691-30D8A7C4DCB2}" type="datetime1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Relationship Id="rId9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6"/>
          <a:stretch/>
        </p:blipFill>
        <p:spPr>
          <a:xfrm>
            <a:off x="0" y="0"/>
            <a:ext cx="9144000" cy="823893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6" b="-1"/>
          <a:stretch/>
        </p:blipFill>
        <p:spPr>
          <a:xfrm>
            <a:off x="6876256" y="260648"/>
            <a:ext cx="2267745" cy="563245"/>
          </a:xfrm>
          <a:prstGeom prst="rect">
            <a:avLst/>
          </a:prstGeom>
        </p:spPr>
      </p:pic>
      <p:sp>
        <p:nvSpPr>
          <p:cNvPr id="10" name="Text Box 605"/>
          <p:cNvSpPr txBox="1">
            <a:spLocks noChangeArrowheads="1"/>
          </p:cNvSpPr>
          <p:nvPr/>
        </p:nvSpPr>
        <p:spPr bwMode="auto">
          <a:xfrm>
            <a:off x="1512669" y="1268760"/>
            <a:ext cx="611866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5219700" indent="-1042988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7307263" indent="-1042988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9394825" indent="-1042988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98520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103092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07664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12236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 smtClean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Advanced applications of the GLM: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 smtClean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Cross-frequency coupling</a:t>
            </a:r>
            <a:endParaRPr lang="en-GB" altLang="en-US" sz="3200" b="1" dirty="0">
              <a:solidFill>
                <a:srgbClr val="0066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982" y="5120142"/>
            <a:ext cx="7977466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 smtClean="0">
                <a:latin typeface="+mn-lt"/>
              </a:rPr>
              <a:t>University of Amsterdam		Department of Psychology</a:t>
            </a:r>
          </a:p>
          <a:p>
            <a:pPr>
              <a:lnSpc>
                <a:spcPct val="120000"/>
              </a:lnSpc>
            </a:pPr>
            <a:r>
              <a:rPr lang="en-US" i="1" dirty="0" smtClean="0">
                <a:latin typeface="+mn-lt"/>
              </a:rPr>
              <a:t>University College London		</a:t>
            </a:r>
            <a:r>
              <a:rPr lang="en-US" i="1" dirty="0" err="1" smtClean="0">
                <a:latin typeface="+mn-lt"/>
              </a:rPr>
              <a:t>Wellcome</a:t>
            </a:r>
            <a:r>
              <a:rPr lang="en-US" i="1" dirty="0" smtClean="0">
                <a:latin typeface="+mn-lt"/>
              </a:rPr>
              <a:t> Trust Centre for Neuroimaging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982" y="4516638"/>
            <a:ext cx="2363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+mn-lt"/>
              </a:rPr>
              <a:t>Bernadette van Wijk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64173" y="3068438"/>
            <a:ext cx="3815655" cy="49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kern="0" dirty="0" smtClean="0">
                <a:latin typeface="Calibri" charset="0"/>
              </a:rPr>
              <a:t>SPM course for MEG &amp; EEG 2018</a:t>
            </a:r>
            <a:endParaRPr lang="en-GB" altLang="en-US" sz="2000" b="1" kern="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" y="222942"/>
            <a:ext cx="1284432" cy="5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Afbeelding 4" descr="steps_GLM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 b="23746"/>
          <a:stretch>
            <a:fillRect/>
          </a:stretch>
        </p:blipFill>
        <p:spPr bwMode="auto">
          <a:xfrm>
            <a:off x="3883025" y="296727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147547"/>
            <a:ext cx="3348038" cy="13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Easy to include other predictors: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amplitude correlations 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non-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linearities</a:t>
            </a:r>
            <a:endParaRPr lang="en-GB" dirty="0" smtClean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confounding factors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07950" y="11588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alibri" charset="0"/>
              </a:rPr>
              <a:t>PAC: How to detect it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/>
          </p:nvPr>
        </p:nvGraphicFramePr>
        <p:xfrm>
          <a:off x="4559300" y="4257540"/>
          <a:ext cx="418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3073400" imgH="279400" progId="Equation.DSMT4">
                  <p:embed/>
                </p:oleObj>
              </mc:Choice>
              <mc:Fallback>
                <p:oleObj name="Equation" r:id="rId4" imgW="307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257540"/>
                        <a:ext cx="4189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74153" b="33853"/>
          <a:stretch>
            <a:fillRect/>
          </a:stretch>
        </p:blipFill>
        <p:spPr bwMode="auto">
          <a:xfrm>
            <a:off x="2843213" y="1298958"/>
            <a:ext cx="24876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0" t="11520" r="47662" b="73944"/>
          <a:stretch>
            <a:fillRect/>
          </a:stretch>
        </p:blipFill>
        <p:spPr bwMode="auto">
          <a:xfrm>
            <a:off x="5616575" y="2649920"/>
            <a:ext cx="1484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1"/>
          <p:cNvSpPr txBox="1">
            <a:spLocks noChangeArrowheads="1"/>
          </p:cNvSpPr>
          <p:nvPr/>
        </p:nvSpPr>
        <p:spPr bwMode="auto">
          <a:xfrm>
            <a:off x="3698875" y="4902583"/>
            <a:ext cx="137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Noise level </a:t>
            </a:r>
            <a:r>
              <a:rPr lang="el-GR" altLang="en-US" i="1">
                <a:latin typeface="Calibri" charset="0"/>
              </a:rPr>
              <a:t>ρ</a:t>
            </a:r>
            <a:endParaRPr lang="en-GB" altLang="en-US" i="1">
              <a:latin typeface="Calibri" charset="0"/>
            </a:endParaRPr>
          </a:p>
        </p:txBody>
      </p:sp>
      <p:sp>
        <p:nvSpPr>
          <p:cNvPr id="7" name="Tekstvak 12"/>
          <p:cNvSpPr txBox="1">
            <a:spLocks noChangeArrowheads="1"/>
          </p:cNvSpPr>
          <p:nvPr/>
        </p:nvSpPr>
        <p:spPr bwMode="auto">
          <a:xfrm>
            <a:off x="6119813" y="1598995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600">
                <a:latin typeface="Calibri" charset="0"/>
              </a:rPr>
              <a:t>GLM</a:t>
            </a:r>
          </a:p>
          <a:p>
            <a:pPr eaLnBrk="1" hangingPunct="1"/>
            <a:r>
              <a:rPr lang="nl-NL" altLang="en-US" sz="1600">
                <a:latin typeface="Calibri" charset="0"/>
              </a:rPr>
              <a:t>permutations</a:t>
            </a:r>
            <a:endParaRPr lang="en-GB" altLang="en-US" sz="1600" i="1">
              <a:latin typeface="Calibri" charset="0"/>
            </a:endParaRPr>
          </a:p>
        </p:txBody>
      </p:sp>
      <p:cxnSp>
        <p:nvCxnSpPr>
          <p:cNvPr id="8" name="Rechte verbindingslijn 10"/>
          <p:cNvCxnSpPr/>
          <p:nvPr/>
        </p:nvCxnSpPr>
        <p:spPr>
          <a:xfrm>
            <a:off x="5795963" y="1787908"/>
            <a:ext cx="319087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11"/>
          <p:cNvCxnSpPr/>
          <p:nvPr/>
        </p:nvCxnSpPr>
        <p:spPr>
          <a:xfrm>
            <a:off x="5795963" y="2046670"/>
            <a:ext cx="3190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vak 16"/>
          <p:cNvSpPr txBox="1">
            <a:spLocks noChangeArrowheads="1"/>
          </p:cNvSpPr>
          <p:nvPr/>
        </p:nvSpPr>
        <p:spPr bwMode="auto">
          <a:xfrm>
            <a:off x="2530475" y="5461383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Slightly lower statistical power for GLM</a:t>
            </a:r>
            <a:endParaRPr lang="en-GB" altLang="en-US">
              <a:latin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9231" y="380521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simulations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ure5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>
            <a:fillRect/>
          </a:stretch>
        </p:blipFill>
        <p:spPr>
          <a:xfrm>
            <a:off x="1311275" y="1370739"/>
            <a:ext cx="6805613" cy="2938463"/>
          </a:xfrm>
        </p:spPr>
      </p:pic>
      <p:pic>
        <p:nvPicPr>
          <p:cNvPr id="5" name="Tijdelijke aanduiding voor inhoud 3" descr="Figure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6"/>
          <a:stretch>
            <a:fillRect/>
          </a:stretch>
        </p:blipFill>
        <p:spPr bwMode="auto">
          <a:xfrm>
            <a:off x="1311275" y="4304439"/>
            <a:ext cx="68056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46188" y="4325077"/>
            <a:ext cx="3395662" cy="1481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dirty="0" smtClean="0"/>
              <a:t>     GLM	      200 permutations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 smtClean="0"/>
              <a:t>    &lt;7min		159min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dirty="0" smtClean="0"/>
              <a:t>GLM </a:t>
            </a:r>
            <a:r>
              <a:rPr lang="en-GB" dirty="0" smtClean="0">
                <a:solidFill>
                  <a:srgbClr val="FF0000"/>
                </a:solidFill>
              </a:rPr>
              <a:t>~24x </a:t>
            </a:r>
            <a:r>
              <a:rPr lang="en-GB" dirty="0" smtClean="0"/>
              <a:t>faster to compute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9231" y="392878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real data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77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8246" y="400885"/>
            <a:ext cx="3307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GLM for PAC within SPM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56227" y="955573"/>
            <a:ext cx="8489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Compute amplitude time series and phase time series for frequencies of interest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Create two separate files because of filter settings</a:t>
            </a:r>
            <a:endParaRPr lang="en-GB" altLang="en-US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6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First step: Time-frequency analysis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399" r="489" b="52750"/>
          <a:stretch/>
        </p:blipFill>
        <p:spPr>
          <a:xfrm>
            <a:off x="4629068" y="2539898"/>
            <a:ext cx="3960168" cy="270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356227" y="2535054"/>
            <a:ext cx="4073856" cy="2740771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691680" y="5326058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Amplitude</a:t>
            </a:r>
            <a:endParaRPr lang="en-GB" altLang="en-US" sz="20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349524" y="5275825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Phase</a:t>
            </a:r>
            <a:endParaRPr lang="en-GB" alt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16094" y="49427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" b="42574"/>
          <a:stretch/>
        </p:blipFill>
        <p:spPr>
          <a:xfrm>
            <a:off x="755576" y="1352678"/>
            <a:ext cx="3843837" cy="32065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00640" y="228878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00640" y="308087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00640" y="279283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15616" y="2955956"/>
            <a:ext cx="792088" cy="1997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5383" y="3887726"/>
            <a:ext cx="906397" cy="99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292080" y="2000750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amplitude time series</a:t>
            </a:r>
            <a:endParaRPr lang="en-GB" altLang="en-US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5292080" y="2792837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phase time series</a:t>
            </a:r>
            <a:endParaRPr lang="en-GB" altLang="en-US" sz="2000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057166" y="479649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Add other time series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422949" y="4971885"/>
            <a:ext cx="4176464" cy="11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GB" altLang="en-US" sz="1800" dirty="0" smtClean="0"/>
              <a:t>Select phase or </a:t>
            </a:r>
            <a:br>
              <a:rPr lang="en-GB" altLang="en-US" sz="1800" dirty="0" smtClean="0"/>
            </a:br>
            <a:r>
              <a:rPr lang="en-GB" altLang="en-US" sz="1800" dirty="0" smtClean="0"/>
              <a:t>amplitude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1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Second step: Cross-frequency coupling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14</a:t>
            </a:fld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5292080" y="250480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Select epoch size here (for stats)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4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294029"/>
            <a:ext cx="8489950" cy="649188"/>
          </a:xfrm>
        </p:spPr>
        <p:txBody>
          <a:bodyPr/>
          <a:lstStyle/>
          <a:p>
            <a:pPr algn="ctr"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Results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759776" y="1377398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Figure is plotted + .</a:t>
            </a:r>
            <a:r>
              <a:rPr lang="en-GB" altLang="en-US" sz="1800" dirty="0" err="1" smtClean="0"/>
              <a:t>nii</a:t>
            </a:r>
            <a:r>
              <a:rPr lang="en-GB" altLang="en-US" sz="1800" dirty="0" smtClean="0"/>
              <a:t> images saved</a:t>
            </a:r>
            <a:endParaRPr lang="en-GB" altLang="en-US" sz="2000" dirty="0"/>
          </a:p>
        </p:txBody>
      </p:sp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2348740" y="5136516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1812363" y="1904577"/>
            <a:ext cx="4653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Amplitude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kstvak 10"/>
          <p:cNvSpPr txBox="1">
            <a:spLocks noChangeArrowheads="1"/>
          </p:cNvSpPr>
          <p:nvPr/>
        </p:nvSpPr>
        <p:spPr bwMode="auto">
          <a:xfrm>
            <a:off x="4841094" y="5157771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95" y="1904577"/>
            <a:ext cx="4755979" cy="33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1540728" y="1258758"/>
            <a:ext cx="6062544" cy="19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Get in touch for an example batch and/or script:</a:t>
            </a: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vanwijk.bernadette@gmail.com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 ask for help during the practical session on Wednesday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8"/>
          <p:cNvSpPr/>
          <p:nvPr/>
        </p:nvSpPr>
        <p:spPr>
          <a:xfrm>
            <a:off x="619546" y="5094159"/>
            <a:ext cx="7952002" cy="1119200"/>
          </a:xfrm>
          <a:prstGeom prst="roundRect">
            <a:avLst>
              <a:gd name="adj" fmla="val 101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36724" y="1581665"/>
            <a:ext cx="5883059" cy="3234641"/>
            <a:chOff x="468313" y="2133600"/>
            <a:chExt cx="8064500" cy="4351338"/>
          </a:xfrm>
        </p:grpSpPr>
        <p:pic>
          <p:nvPicPr>
            <p:cNvPr id="5" name="Afbeelding 16" descr="head-outline-with-brain-powerpoint-template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5" t="15077" r="20847"/>
            <a:stretch>
              <a:fillRect/>
            </a:stretch>
          </p:blipFill>
          <p:spPr bwMode="auto">
            <a:xfrm>
              <a:off x="468313" y="3644900"/>
              <a:ext cx="2374900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19" descr="freq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2133600"/>
              <a:ext cx="2160587" cy="293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20" descr="int_freq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3357563"/>
              <a:ext cx="216058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Rechte verbindingslijn 27"/>
            <p:cNvCxnSpPr/>
            <p:nvPr/>
          </p:nvCxnSpPr>
          <p:spPr>
            <a:xfrm flipV="1">
              <a:off x="5219700" y="3573463"/>
              <a:ext cx="1008063" cy="122396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28"/>
            <p:cNvCxnSpPr/>
            <p:nvPr/>
          </p:nvCxnSpPr>
          <p:spPr>
            <a:xfrm>
              <a:off x="5219700" y="2349500"/>
              <a:ext cx="1008063" cy="12239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7025" y="-4942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Why care about cross-frequency coupling?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966" y="5179737"/>
            <a:ext cx="744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/>
              <a:t>Brain </a:t>
            </a:r>
            <a:r>
              <a:rPr lang="en-GB" altLang="en-US" dirty="0" smtClean="0"/>
              <a:t>needs to integrate </a:t>
            </a:r>
            <a:r>
              <a:rPr lang="en-GB" altLang="en-US" dirty="0"/>
              <a:t>information at different </a:t>
            </a:r>
            <a:r>
              <a:rPr lang="en-GB" altLang="en-US" dirty="0" smtClean="0"/>
              <a:t>frequencies and time scales</a:t>
            </a:r>
            <a:endParaRPr lang="en-GB" altLang="en-US" dirty="0"/>
          </a:p>
          <a:p>
            <a:pPr>
              <a:lnSpc>
                <a:spcPct val="150000"/>
              </a:lnSpc>
            </a:pPr>
            <a:r>
              <a:rPr lang="en-GB" altLang="en-US" dirty="0"/>
              <a:t>Unexplored mechanisms of information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18"/>
          <p:cNvSpPr/>
          <p:nvPr/>
        </p:nvSpPr>
        <p:spPr>
          <a:xfrm>
            <a:off x="419584" y="3397284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Afgeronde rechthoek 18"/>
          <p:cNvSpPr/>
          <p:nvPr/>
        </p:nvSpPr>
        <p:spPr>
          <a:xfrm>
            <a:off x="420131" y="373010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95596" y="896598"/>
            <a:ext cx="2687827" cy="16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fgeronde rechthoek 18"/>
          <p:cNvSpPr/>
          <p:nvPr/>
        </p:nvSpPr>
        <p:spPr>
          <a:xfrm>
            <a:off x="4584356" y="373010"/>
            <a:ext cx="4091481" cy="5901087"/>
          </a:xfrm>
          <a:prstGeom prst="roundRect">
            <a:avLst>
              <a:gd name="adj" fmla="val 10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51" y="4041641"/>
            <a:ext cx="29765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94276" y="5783902"/>
            <a:ext cx="24495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err="1">
                <a:latin typeface="Calibri" pitchFamily="34" charset="0"/>
              </a:rPr>
              <a:t>Axmacher</a:t>
            </a:r>
            <a:r>
              <a:rPr lang="en-GB" sz="1400" kern="0" dirty="0">
                <a:latin typeface="Calibri" pitchFamily="34" charset="0"/>
              </a:rPr>
              <a:t> et al. (2009)</a:t>
            </a:r>
            <a:r>
              <a:rPr lang="en-GB" sz="1400" i="1" kern="0" dirty="0">
                <a:latin typeface="Calibri" pitchFamily="34" charset="0"/>
              </a:rPr>
              <a:t> PNAS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13227" y="3023322"/>
            <a:ext cx="32337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Jensen &amp; </a:t>
            </a:r>
            <a:r>
              <a:rPr lang="en-GB" sz="1400" kern="0" dirty="0" err="1">
                <a:latin typeface="Calibri" pitchFamily="34" charset="0"/>
              </a:rPr>
              <a:t>Colgin</a:t>
            </a:r>
            <a:r>
              <a:rPr lang="en-GB" sz="1400" kern="0" dirty="0">
                <a:latin typeface="Calibri" pitchFamily="34" charset="0"/>
              </a:rPr>
              <a:t> (2007)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TiCS</a:t>
            </a:r>
            <a:endParaRPr lang="en-GB" sz="1400" i="1" kern="0" dirty="0">
              <a:latin typeface="Calibri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20" y="1467082"/>
            <a:ext cx="30702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86569" y="1017286"/>
            <a:ext cx="18870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Spatial navigation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5837" y="3594995"/>
            <a:ext cx="18485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Working memory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8" y="1012969"/>
            <a:ext cx="2456822" cy="14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952486" y="2612833"/>
            <a:ext cx="3367174" cy="4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altLang="en-US" sz="1400" dirty="0" err="1">
                <a:latin typeface="Calibri" pitchFamily="34" charset="0"/>
              </a:rPr>
              <a:t>Canolty</a:t>
            </a:r>
            <a:r>
              <a:rPr lang="en-GB" altLang="en-US" sz="1400" dirty="0">
                <a:latin typeface="Calibri" pitchFamily="34" charset="0"/>
              </a:rPr>
              <a:t> et al. (2006) </a:t>
            </a:r>
            <a:r>
              <a:rPr lang="en-GB" altLang="en-US" sz="1400" i="1" dirty="0">
                <a:latin typeface="Calibri" pitchFamily="34" charset="0"/>
              </a:rPr>
              <a:t>Science</a:t>
            </a: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Florin </a:t>
            </a:r>
            <a:r>
              <a:rPr lang="en-GB" sz="1400" kern="0" dirty="0">
                <a:latin typeface="Calibri" pitchFamily="34" charset="0"/>
              </a:rPr>
              <a:t>&amp; </a:t>
            </a:r>
            <a:r>
              <a:rPr lang="en-GB" sz="1400" kern="0" dirty="0" err="1">
                <a:latin typeface="Calibri" pitchFamily="34" charset="0"/>
              </a:rPr>
              <a:t>Baillet</a:t>
            </a:r>
            <a:r>
              <a:rPr lang="en-GB" sz="1400" kern="0" dirty="0">
                <a:latin typeface="Calibri" pitchFamily="34" charset="0"/>
              </a:rPr>
              <a:t> (2015)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Neuroimage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5214" y="434795"/>
            <a:ext cx="14085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smtClean="0">
                <a:latin typeface="Calibri" pitchFamily="34" charset="0"/>
              </a:rPr>
              <a:t>Resting state</a:t>
            </a:r>
            <a:endParaRPr lang="en-GB" alt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8373" y="434795"/>
            <a:ext cx="32234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 smtClean="0">
                <a:latin typeface="Calibri" pitchFamily="34" charset="0"/>
              </a:rPr>
              <a:t>Modulation by behavioural task</a:t>
            </a:r>
            <a:endParaRPr lang="en-GB" altLang="en-US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6586" y="3516497"/>
            <a:ext cx="26047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 smtClean="0">
                <a:latin typeface="Calibri" pitchFamily="34" charset="0"/>
              </a:rPr>
              <a:t>Modulation by pathology</a:t>
            </a:r>
            <a:endParaRPr lang="en-GB" altLang="en-US" b="1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330" y="4092856"/>
            <a:ext cx="2607264" cy="16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22094" y="5802280"/>
            <a:ext cx="32337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d</a:t>
            </a:r>
            <a:r>
              <a:rPr lang="en-GB" sz="1400" kern="0" dirty="0" smtClean="0">
                <a:latin typeface="Calibri" pitchFamily="34" charset="0"/>
              </a:rPr>
              <a:t>e </a:t>
            </a:r>
            <a:r>
              <a:rPr lang="en-GB" sz="1400" kern="0" dirty="0" err="1">
                <a:latin typeface="Calibri" pitchFamily="34" charset="0"/>
              </a:rPr>
              <a:t>Hemptinne</a:t>
            </a:r>
            <a:r>
              <a:rPr lang="en-GB" sz="1400" kern="0" dirty="0">
                <a:latin typeface="Calibri" pitchFamily="34" charset="0"/>
              </a:rPr>
              <a:t> et al.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kern="0" dirty="0">
                <a:latin typeface="Calibri" pitchFamily="34" charset="0"/>
              </a:rPr>
              <a:t>(</a:t>
            </a:r>
            <a:r>
              <a:rPr lang="en-GB" sz="1400" kern="0" dirty="0" smtClean="0">
                <a:latin typeface="Calibri" pitchFamily="34" charset="0"/>
              </a:rPr>
              <a:t>2013) </a:t>
            </a:r>
            <a:r>
              <a:rPr lang="en-GB" sz="1400" i="1" kern="0" dirty="0" smtClean="0">
                <a:latin typeface="Calibri" pitchFamily="34" charset="0"/>
              </a:rPr>
              <a:t>PNAS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188" y="5732463"/>
            <a:ext cx="3455987" cy="433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i="1"/>
              <a:t>Jirsa &amp; Müller, 2013; Frontiers in Comp Neurosci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-2458" r="-2496" b="-4095"/>
          <a:stretch>
            <a:fillRect/>
          </a:stretch>
        </p:blipFill>
        <p:spPr bwMode="auto">
          <a:xfrm>
            <a:off x="395288" y="1844675"/>
            <a:ext cx="3775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8"/>
          <p:cNvSpPr txBox="1">
            <a:spLocks noChangeArrowheads="1"/>
          </p:cNvSpPr>
          <p:nvPr/>
        </p:nvSpPr>
        <p:spPr bwMode="auto">
          <a:xfrm>
            <a:off x="4537075" y="1989138"/>
            <a:ext cx="44275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GB" altLang="en-US" b="1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b="1" dirty="0" smtClean="0">
                <a:latin typeface="Calibri" charset="0"/>
              </a:rPr>
              <a:t>Frequency combinations </a:t>
            </a:r>
            <a:r>
              <a:rPr lang="en-GB" altLang="en-US" dirty="0" smtClean="0">
                <a:latin typeface="Calibri" charset="0"/>
              </a:rPr>
              <a:t/>
            </a:r>
            <a:br>
              <a:rPr lang="en-GB" altLang="en-US" dirty="0" smtClean="0">
                <a:latin typeface="Calibri" charset="0"/>
              </a:rPr>
            </a:br>
            <a:endParaRPr lang="en-GB" altLang="en-US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en-GB" altLang="en-US" dirty="0" smtClean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b="1" dirty="0" smtClean="0">
                <a:latin typeface="Calibri" charset="0"/>
              </a:rPr>
              <a:t>Within</a:t>
            </a:r>
            <a:r>
              <a:rPr lang="en-GB" altLang="en-US" dirty="0" smtClean="0">
                <a:latin typeface="Calibri" charset="0"/>
              </a:rPr>
              <a:t> a recorded signal (brain region)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b="1" dirty="0" smtClean="0">
                <a:latin typeface="Calibri" charset="0"/>
              </a:rPr>
              <a:t>Between</a:t>
            </a:r>
            <a:r>
              <a:rPr lang="en-GB" altLang="en-US" dirty="0" smtClean="0">
                <a:latin typeface="Calibri" charset="0"/>
              </a:rPr>
              <a:t> two different signals (brain regions)</a:t>
            </a:r>
            <a:endParaRPr lang="en-GB" altLang="en-US" dirty="0">
              <a:latin typeface="Calibri" charset="0"/>
            </a:endParaRPr>
          </a:p>
        </p:txBody>
      </p:sp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5940425" y="4941888"/>
            <a:ext cx="1554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b="1">
                <a:latin typeface="Calibri" charset="0"/>
              </a:rPr>
              <a:t>Many </a:t>
            </a:r>
            <a:br>
              <a:rPr lang="nl-NL" altLang="en-US" b="1">
                <a:latin typeface="Calibri" charset="0"/>
              </a:rPr>
            </a:br>
            <a:r>
              <a:rPr lang="nl-NL" altLang="en-US" b="1">
                <a:latin typeface="Calibri" charset="0"/>
              </a:rPr>
              <a:t>combinations!</a:t>
            </a:r>
            <a:endParaRPr lang="en-GB" altLang="en-US" b="1">
              <a:latin typeface="Calibri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23850" y="1700213"/>
            <a:ext cx="3887788" cy="4321175"/>
          </a:xfrm>
          <a:prstGeom prst="roundRect">
            <a:avLst>
              <a:gd name="adj" fmla="val 7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025" y="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Various forms of cross-frequency coupling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7380288" y="1700213"/>
            <a:ext cx="1368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delta-alpha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theta-beta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alpha-gamma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beta-gamma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etc.</a:t>
            </a:r>
          </a:p>
        </p:txBody>
      </p:sp>
      <p:sp>
        <p:nvSpPr>
          <p:cNvPr id="11" name="Linkeraccolade 12"/>
          <p:cNvSpPr/>
          <p:nvPr/>
        </p:nvSpPr>
        <p:spPr>
          <a:xfrm>
            <a:off x="7164388" y="1844675"/>
            <a:ext cx="215900" cy="1368425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4"/>
          <p:cNvCxnSpPr/>
          <p:nvPr/>
        </p:nvCxnSpPr>
        <p:spPr>
          <a:xfrm>
            <a:off x="4572000" y="932069"/>
            <a:ext cx="0" cy="2889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5"/>
          <p:cNvCxnSpPr/>
          <p:nvPr/>
        </p:nvCxnSpPr>
        <p:spPr>
          <a:xfrm>
            <a:off x="9001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6"/>
          <p:cNvCxnSpPr/>
          <p:nvPr/>
        </p:nvCxnSpPr>
        <p:spPr>
          <a:xfrm>
            <a:off x="24114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>
          <a:xfrm>
            <a:off x="385127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8"/>
          <p:cNvCxnSpPr/>
          <p:nvPr/>
        </p:nvCxnSpPr>
        <p:spPr>
          <a:xfrm>
            <a:off x="529272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9"/>
          <p:cNvCxnSpPr/>
          <p:nvPr/>
        </p:nvCxnSpPr>
        <p:spPr>
          <a:xfrm>
            <a:off x="6732588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0"/>
          <p:cNvCxnSpPr/>
          <p:nvPr/>
        </p:nvCxnSpPr>
        <p:spPr>
          <a:xfrm>
            <a:off x="8172450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Rechte verbindingslijn 11"/>
          <p:cNvCxnSpPr/>
          <p:nvPr/>
        </p:nvCxnSpPr>
        <p:spPr>
          <a:xfrm>
            <a:off x="8172450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Rechte verbindingslijn 12"/>
          <p:cNvCxnSpPr/>
          <p:nvPr/>
        </p:nvCxnSpPr>
        <p:spPr>
          <a:xfrm>
            <a:off x="6732588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13"/>
          <p:cNvCxnSpPr/>
          <p:nvPr/>
        </p:nvCxnSpPr>
        <p:spPr>
          <a:xfrm>
            <a:off x="529272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echte verbindingslijn 14"/>
          <p:cNvCxnSpPr/>
          <p:nvPr/>
        </p:nvCxnSpPr>
        <p:spPr>
          <a:xfrm>
            <a:off x="385127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15"/>
          <p:cNvCxnSpPr/>
          <p:nvPr/>
        </p:nvCxnSpPr>
        <p:spPr>
          <a:xfrm>
            <a:off x="24114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16"/>
          <p:cNvCxnSpPr/>
          <p:nvPr/>
        </p:nvCxnSpPr>
        <p:spPr>
          <a:xfrm>
            <a:off x="9001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ep 4"/>
          <p:cNvGrpSpPr>
            <a:grpSpLocks/>
          </p:cNvGrpSpPr>
          <p:nvPr/>
        </p:nvGrpSpPr>
        <p:grpSpPr bwMode="auto">
          <a:xfrm>
            <a:off x="454025" y="428832"/>
            <a:ext cx="8235950" cy="5551838"/>
            <a:chOff x="309584" y="2124338"/>
            <a:chExt cx="8235774" cy="5550661"/>
          </a:xfrm>
        </p:grpSpPr>
        <p:sp>
          <p:nvSpPr>
            <p:cNvPr id="24" name="Vrije vorm 18"/>
            <p:cNvSpPr/>
            <p:nvPr/>
          </p:nvSpPr>
          <p:spPr>
            <a:xfrm>
              <a:off x="310613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5" name="Afgeronde rechthoek 19"/>
            <p:cNvSpPr/>
            <p:nvPr/>
          </p:nvSpPr>
          <p:spPr>
            <a:xfrm>
              <a:off x="309584" y="4139820"/>
              <a:ext cx="993600" cy="1152644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Envelope correlation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 Dynamic causal modelling</a:t>
              </a:r>
            </a:p>
          </p:txBody>
        </p:sp>
        <p:sp>
          <p:nvSpPr>
            <p:cNvPr id="26" name="Vrije vorm 20"/>
            <p:cNvSpPr/>
            <p:nvPr/>
          </p:nvSpPr>
          <p:spPr>
            <a:xfrm>
              <a:off x="1758842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Phase</a:t>
              </a:r>
            </a:p>
          </p:txBody>
        </p:sp>
        <p:sp>
          <p:nvSpPr>
            <p:cNvPr id="27" name="Vrije vorm 21"/>
            <p:cNvSpPr/>
            <p:nvPr/>
          </p:nvSpPr>
          <p:spPr>
            <a:xfrm>
              <a:off x="3207071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 smtClean="0"/>
                <a:t>Phase</a:t>
              </a:r>
              <a:br>
                <a:rPr lang="en-GB" sz="1200" b="1" dirty="0" smtClean="0"/>
              </a:br>
              <a:r>
                <a:rPr lang="en-GB" sz="1200" b="1" dirty="0" smtClean="0"/>
                <a:t>Amplitude</a:t>
              </a:r>
              <a:endParaRPr lang="en-GB" sz="1200" b="1" dirty="0"/>
            </a:p>
          </p:txBody>
        </p:sp>
        <p:sp>
          <p:nvSpPr>
            <p:cNvPr id="28" name="Vrije vorm 22"/>
            <p:cNvSpPr/>
            <p:nvPr/>
          </p:nvSpPr>
          <p:spPr>
            <a:xfrm>
              <a:off x="4655300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29" name="Afgeronde rechthoek 23"/>
            <p:cNvSpPr/>
            <p:nvPr/>
          </p:nvSpPr>
          <p:spPr>
            <a:xfrm>
              <a:off x="1763688" y="4139819"/>
              <a:ext cx="993600" cy="1152645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i="1" dirty="0"/>
                <a:t>n</a:t>
              </a:r>
              <a:r>
                <a:rPr lang="en-GB" sz="1200" dirty="0"/>
                <a:t>:</a:t>
              </a:r>
              <a:r>
                <a:rPr lang="en-GB" sz="1200" i="1" dirty="0"/>
                <a:t>m</a:t>
              </a:r>
              <a:r>
                <a:rPr lang="en-GB" sz="1200" dirty="0"/>
                <a:t> phase locking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Bispectrum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Bicoherence</a:t>
              </a:r>
              <a:endParaRPr lang="en-GB" sz="1200" dirty="0"/>
            </a:p>
          </p:txBody>
        </p:sp>
        <p:sp>
          <p:nvSpPr>
            <p:cNvPr id="30" name="Afgeronde rechthoek 24"/>
            <p:cNvSpPr/>
            <p:nvPr/>
          </p:nvSpPr>
          <p:spPr>
            <a:xfrm>
              <a:off x="3203848" y="4139822"/>
              <a:ext cx="993600" cy="35351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36000" rIns="36000" bIns="3600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Modulation </a:t>
              </a:r>
              <a:r>
                <a:rPr lang="en-GB" sz="1200" dirty="0" smtClean="0"/>
                <a:t>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Entropy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Vector </a:t>
              </a:r>
              <a:r>
                <a:rPr lang="en-GB" sz="1200" dirty="0"/>
                <a:t>length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 smtClean="0"/>
                <a:t>GLM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Phase locking envelope/</a:t>
              </a:r>
              <a:br>
                <a:rPr lang="en-GB" sz="1200" dirty="0" smtClean="0"/>
              </a:br>
              <a:r>
                <a:rPr lang="en-GB" sz="1200" dirty="0" smtClean="0"/>
                <a:t>phase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Correlation envelope/</a:t>
              </a:r>
              <a:br>
                <a:rPr lang="en-GB" sz="1200" dirty="0" smtClean="0"/>
              </a:br>
              <a:r>
                <a:rPr lang="en-GB" sz="1200" dirty="0" smtClean="0"/>
                <a:t>signal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Event-related PAC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mr-IN" sz="1200" dirty="0" smtClean="0"/>
                <a:t>…</a:t>
              </a:r>
              <a:endParaRPr lang="en-GB" sz="1200" dirty="0" smtClean="0"/>
            </a:p>
          </p:txBody>
        </p:sp>
        <p:sp>
          <p:nvSpPr>
            <p:cNvPr id="31" name="Vrije vorm 25"/>
            <p:cNvSpPr/>
            <p:nvPr/>
          </p:nvSpPr>
          <p:spPr>
            <a:xfrm>
              <a:off x="6103529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2" name="Vrije vorm 26"/>
            <p:cNvSpPr/>
            <p:nvPr/>
          </p:nvSpPr>
          <p:spPr>
            <a:xfrm>
              <a:off x="7551758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Frequency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3" name="Vrije vorm 27"/>
            <p:cNvSpPr/>
            <p:nvPr/>
          </p:nvSpPr>
          <p:spPr>
            <a:xfrm>
              <a:off x="2987824" y="2124338"/>
              <a:ext cx="2867855" cy="517428"/>
            </a:xfrm>
            <a:custGeom>
              <a:avLst/>
              <a:gdLst>
                <a:gd name="connsiteX0" fmla="*/ 0 w 2867855"/>
                <a:gd name="connsiteY0" fmla="*/ 51743 h 517428"/>
                <a:gd name="connsiteX1" fmla="*/ 15155 w 2867855"/>
                <a:gd name="connsiteY1" fmla="*/ 15155 h 517428"/>
                <a:gd name="connsiteX2" fmla="*/ 51743 w 2867855"/>
                <a:gd name="connsiteY2" fmla="*/ 0 h 517428"/>
                <a:gd name="connsiteX3" fmla="*/ 2816112 w 2867855"/>
                <a:gd name="connsiteY3" fmla="*/ 0 h 517428"/>
                <a:gd name="connsiteX4" fmla="*/ 2852700 w 2867855"/>
                <a:gd name="connsiteY4" fmla="*/ 15155 h 517428"/>
                <a:gd name="connsiteX5" fmla="*/ 2867855 w 2867855"/>
                <a:gd name="connsiteY5" fmla="*/ 51743 h 517428"/>
                <a:gd name="connsiteX6" fmla="*/ 2867855 w 2867855"/>
                <a:gd name="connsiteY6" fmla="*/ 465685 h 517428"/>
                <a:gd name="connsiteX7" fmla="*/ 2852700 w 2867855"/>
                <a:gd name="connsiteY7" fmla="*/ 502273 h 517428"/>
                <a:gd name="connsiteX8" fmla="*/ 2816112 w 2867855"/>
                <a:gd name="connsiteY8" fmla="*/ 517428 h 517428"/>
                <a:gd name="connsiteX9" fmla="*/ 51743 w 2867855"/>
                <a:gd name="connsiteY9" fmla="*/ 517428 h 517428"/>
                <a:gd name="connsiteX10" fmla="*/ 15155 w 2867855"/>
                <a:gd name="connsiteY10" fmla="*/ 502273 h 517428"/>
                <a:gd name="connsiteX11" fmla="*/ 0 w 2867855"/>
                <a:gd name="connsiteY11" fmla="*/ 465685 h 517428"/>
                <a:gd name="connsiteX12" fmla="*/ 0 w 2867855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7855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2816112" y="0"/>
                  </a:lnTo>
                  <a:cubicBezTo>
                    <a:pt x="2829835" y="0"/>
                    <a:pt x="2842996" y="5452"/>
                    <a:pt x="2852700" y="15155"/>
                  </a:cubicBezTo>
                  <a:cubicBezTo>
                    <a:pt x="2862404" y="24859"/>
                    <a:pt x="2867855" y="38020"/>
                    <a:pt x="2867855" y="51743"/>
                  </a:cubicBezTo>
                  <a:lnTo>
                    <a:pt x="2867855" y="465685"/>
                  </a:lnTo>
                  <a:cubicBezTo>
                    <a:pt x="2867855" y="479408"/>
                    <a:pt x="2862404" y="492569"/>
                    <a:pt x="2852700" y="502273"/>
                  </a:cubicBezTo>
                  <a:cubicBezTo>
                    <a:pt x="2842996" y="511977"/>
                    <a:pt x="2829835" y="517428"/>
                    <a:pt x="2816112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875" tIns="60875" rIns="60875" bIns="60875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/>
                <a:t>Cross-Frequency Coupling</a:t>
              </a:r>
            </a:p>
          </p:txBody>
        </p:sp>
      </p:grpSp>
      <p:sp>
        <p:nvSpPr>
          <p:cNvPr id="34" name="Afgeronde rechthoek 29"/>
          <p:cNvSpPr/>
          <p:nvPr/>
        </p:nvSpPr>
        <p:spPr>
          <a:xfrm>
            <a:off x="4860032" y="2446430"/>
            <a:ext cx="3816424" cy="51742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Correlation</a:t>
            </a:r>
          </a:p>
        </p:txBody>
      </p:sp>
      <p:cxnSp>
        <p:nvCxnSpPr>
          <p:cNvPr id="35" name="Rechte verbindingslijn 30"/>
          <p:cNvCxnSpPr/>
          <p:nvPr/>
        </p:nvCxnSpPr>
        <p:spPr>
          <a:xfrm flipV="1">
            <a:off x="900113" y="1220994"/>
            <a:ext cx="72723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8" name="Afbeelding 20" descr="int_freq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5236394"/>
            <a:ext cx="2160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0614" y="5763131"/>
            <a:ext cx="2565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Low-frequency </a:t>
            </a:r>
            <a:r>
              <a:rPr lang="en-GB" sz="1400" dirty="0">
                <a:latin typeface="+mn-lt"/>
              </a:rPr>
              <a:t>phase modulates </a:t>
            </a:r>
            <a:r>
              <a:rPr lang="en-GB" sz="1400" dirty="0" smtClean="0">
                <a:latin typeface="+mn-lt"/>
              </a:rPr>
              <a:t>High-frequency </a:t>
            </a:r>
            <a:r>
              <a:rPr lang="en-GB" sz="1400" dirty="0">
                <a:latin typeface="+mn-lt"/>
              </a:rPr>
              <a:t>amplitude</a:t>
            </a:r>
          </a:p>
        </p:txBody>
      </p:sp>
      <p:sp>
        <p:nvSpPr>
          <p:cNvPr id="36" name="Vrije vorm 47"/>
          <p:cNvSpPr/>
          <p:nvPr/>
        </p:nvSpPr>
        <p:spPr>
          <a:xfrm>
            <a:off x="5724128" y="4869160"/>
            <a:ext cx="2880320" cy="1268760"/>
          </a:xfrm>
          <a:custGeom>
            <a:avLst/>
            <a:gdLst>
              <a:gd name="connsiteX0" fmla="*/ 0 w 776142"/>
              <a:gd name="connsiteY0" fmla="*/ 51743 h 517428"/>
              <a:gd name="connsiteX1" fmla="*/ 15155 w 776142"/>
              <a:gd name="connsiteY1" fmla="*/ 15155 h 517428"/>
              <a:gd name="connsiteX2" fmla="*/ 51743 w 776142"/>
              <a:gd name="connsiteY2" fmla="*/ 0 h 517428"/>
              <a:gd name="connsiteX3" fmla="*/ 724399 w 776142"/>
              <a:gd name="connsiteY3" fmla="*/ 0 h 517428"/>
              <a:gd name="connsiteX4" fmla="*/ 760987 w 776142"/>
              <a:gd name="connsiteY4" fmla="*/ 15155 h 517428"/>
              <a:gd name="connsiteX5" fmla="*/ 776142 w 776142"/>
              <a:gd name="connsiteY5" fmla="*/ 51743 h 517428"/>
              <a:gd name="connsiteX6" fmla="*/ 776142 w 776142"/>
              <a:gd name="connsiteY6" fmla="*/ 465685 h 517428"/>
              <a:gd name="connsiteX7" fmla="*/ 760987 w 776142"/>
              <a:gd name="connsiteY7" fmla="*/ 502273 h 517428"/>
              <a:gd name="connsiteX8" fmla="*/ 724399 w 776142"/>
              <a:gd name="connsiteY8" fmla="*/ 517428 h 517428"/>
              <a:gd name="connsiteX9" fmla="*/ 51743 w 776142"/>
              <a:gd name="connsiteY9" fmla="*/ 517428 h 517428"/>
              <a:gd name="connsiteX10" fmla="*/ 15155 w 776142"/>
              <a:gd name="connsiteY10" fmla="*/ 502273 h 517428"/>
              <a:gd name="connsiteX11" fmla="*/ 0 w 776142"/>
              <a:gd name="connsiteY11" fmla="*/ 465685 h 517428"/>
              <a:gd name="connsiteX12" fmla="*/ 0 w 776142"/>
              <a:gd name="connsiteY12" fmla="*/ 51743 h 5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42" h="517428">
                <a:moveTo>
                  <a:pt x="0" y="51743"/>
                </a:moveTo>
                <a:cubicBezTo>
                  <a:pt x="0" y="38020"/>
                  <a:pt x="5452" y="24859"/>
                  <a:pt x="15155" y="15155"/>
                </a:cubicBezTo>
                <a:cubicBezTo>
                  <a:pt x="24859" y="5451"/>
                  <a:pt x="38020" y="0"/>
                  <a:pt x="51743" y="0"/>
                </a:cubicBezTo>
                <a:lnTo>
                  <a:pt x="724399" y="0"/>
                </a:lnTo>
                <a:cubicBezTo>
                  <a:pt x="738122" y="0"/>
                  <a:pt x="751283" y="5452"/>
                  <a:pt x="760987" y="15155"/>
                </a:cubicBezTo>
                <a:cubicBezTo>
                  <a:pt x="770691" y="24859"/>
                  <a:pt x="776142" y="38020"/>
                  <a:pt x="776142" y="51743"/>
                </a:cubicBezTo>
                <a:lnTo>
                  <a:pt x="776142" y="465685"/>
                </a:lnTo>
                <a:cubicBezTo>
                  <a:pt x="776142" y="479408"/>
                  <a:pt x="770691" y="492569"/>
                  <a:pt x="760987" y="502273"/>
                </a:cubicBezTo>
                <a:cubicBezTo>
                  <a:pt x="751283" y="511977"/>
                  <a:pt x="738122" y="517428"/>
                  <a:pt x="724399" y="517428"/>
                </a:cubicBezTo>
                <a:lnTo>
                  <a:pt x="51743" y="517428"/>
                </a:lnTo>
                <a:cubicBezTo>
                  <a:pt x="38020" y="517428"/>
                  <a:pt x="24859" y="511977"/>
                  <a:pt x="15155" y="502273"/>
                </a:cubicBezTo>
                <a:cubicBezTo>
                  <a:pt x="5451" y="492569"/>
                  <a:pt x="0" y="479408"/>
                  <a:pt x="0" y="465685"/>
                </a:cubicBezTo>
                <a:lnTo>
                  <a:pt x="0" y="517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>
                <a:latin typeface="Calibri" pitchFamily="34" charset="0"/>
              </a:rPr>
              <a:t>Optimization cross-frequency estimates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Instantaneous frequency tracking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Modelling non-sinusoidal waves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Selection of high-amplitude time bins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Spatial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8"/>
          <p:cNvSpPr/>
          <p:nvPr/>
        </p:nvSpPr>
        <p:spPr>
          <a:xfrm>
            <a:off x="492609" y="3244470"/>
            <a:ext cx="8256104" cy="3353182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3406" y="4404672"/>
            <a:ext cx="7596832" cy="189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sp>
        <p:nvSpPr>
          <p:cNvPr id="1536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" y="4478171"/>
            <a:ext cx="736364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77000" y="6290660"/>
            <a:ext cx="431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Berman et al., 2012; Brain Connectivity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406" y="3374634"/>
            <a:ext cx="90655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en-GB" altLang="en-US" sz="1600" b="1" dirty="0" err="1" smtClean="0">
                <a:latin typeface="Calibri" charset="0"/>
              </a:rPr>
              <a:t>Bandpass</a:t>
            </a:r>
            <a:r>
              <a:rPr lang="en-GB" altLang="en-US" sz="1600" b="1" dirty="0" smtClean="0">
                <a:latin typeface="Calibri" charset="0"/>
              </a:rPr>
              <a:t> filtering</a:t>
            </a:r>
          </a:p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en-GB" altLang="en-US" sz="1600" dirty="0" smtClean="0">
                <a:latin typeface="Calibri" charset="0"/>
              </a:rPr>
              <a:t>Phase: 	narrow band</a:t>
            </a:r>
          </a:p>
          <a:p>
            <a:pPr marL="177800" indent="-177800">
              <a:lnSpc>
                <a:spcPct val="120000"/>
              </a:lnSpc>
              <a:spcAft>
                <a:spcPts val="600"/>
              </a:spcAft>
              <a:tabLst>
                <a:tab pos="1433513" algn="l"/>
              </a:tabLst>
            </a:pPr>
            <a:r>
              <a:rPr lang="en-GB" altLang="en-US" sz="1600" dirty="0" smtClean="0">
                <a:latin typeface="Calibri" charset="0"/>
              </a:rPr>
              <a:t>Amplitude: 	bandwidth should include carrier frequency ± modulating frequency</a:t>
            </a:r>
            <a:endParaRPr lang="en-GB" altLang="en-US" sz="16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0" y="6165532"/>
            <a:ext cx="6737897" cy="131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609" y="997989"/>
            <a:ext cx="285430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Calibri" charset="0"/>
              </a:rPr>
              <a:t>Extraction of time series </a:t>
            </a:r>
            <a:br>
              <a:rPr lang="en-GB" dirty="0" smtClean="0">
                <a:latin typeface="Calibri" charset="0"/>
              </a:rPr>
            </a:br>
            <a:r>
              <a:rPr lang="en-GB" dirty="0" smtClean="0">
                <a:latin typeface="Calibri" charset="0"/>
              </a:rPr>
              <a:t>for phase and amplitude</a:t>
            </a:r>
            <a:endParaRPr lang="en-GB" dirty="0"/>
          </a:p>
        </p:txBody>
      </p:sp>
      <p:pic>
        <p:nvPicPr>
          <p:cNvPr id="17" name="Tijdelijke aanduiding voor inhoud 12" descr="steps_pac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8094"/>
          <a:stretch/>
        </p:blipFill>
        <p:spPr bwMode="auto">
          <a:xfrm>
            <a:off x="4578399" y="299902"/>
            <a:ext cx="4268787" cy="27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2" descr="steps_pac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055"/>
          <a:stretch/>
        </p:blipFill>
        <p:spPr bwMode="auto">
          <a:xfrm>
            <a:off x="4578399" y="299901"/>
            <a:ext cx="4268787" cy="53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609" y="997989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en-GB" dirty="0" smtClean="0">
                <a:latin typeface="Calibri" charset="0"/>
              </a:rPr>
              <a:t>Assessment of distribution amplitude as function of phase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2609" y="2046365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3"/>
            </a:pPr>
            <a:r>
              <a:rPr lang="en-GB" dirty="0" smtClean="0">
                <a:latin typeface="Calibri" charset="0"/>
              </a:rPr>
              <a:t>Statistical evaluation </a:t>
            </a:r>
            <a:br>
              <a:rPr lang="en-GB" dirty="0" smtClean="0">
                <a:latin typeface="Calibri" charset="0"/>
              </a:rPr>
            </a:br>
            <a:r>
              <a:rPr lang="en-GB" dirty="0" smtClean="0">
                <a:latin typeface="Calibri" charset="0"/>
              </a:rPr>
              <a:t>(often </a:t>
            </a:r>
            <a:r>
              <a:rPr lang="en-GB" dirty="0" smtClean="0">
                <a:latin typeface="Calibri" charset="0"/>
              </a:rPr>
              <a:t>permutation tests)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18490" y="3808675"/>
            <a:ext cx="1415333" cy="38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4" y="3901866"/>
            <a:ext cx="1415333" cy="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123466"/>
            <a:ext cx="3872456" cy="20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b="1" dirty="0" smtClean="0">
                <a:latin typeface="Calibri" pitchFamily="34" charset="0"/>
              </a:rPr>
              <a:t>Parametric approach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 smtClean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Calibri" pitchFamily="34" charset="0"/>
                <a:sym typeface="Wingdings" pitchFamily="2" charset="2"/>
              </a:rPr>
              <a:t>Equal to normalized vector length when standardizing (Z-scoring) variables. Values between 0 and 1.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/>
          </p:nvPr>
        </p:nvGraphicFramePr>
        <p:xfrm>
          <a:off x="5135268" y="4201980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268" y="4201980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elijkbenige driehoek 15"/>
          <p:cNvSpPr/>
          <p:nvPr/>
        </p:nvSpPr>
        <p:spPr>
          <a:xfrm>
            <a:off x="6021093" y="1536445"/>
            <a:ext cx="1150938" cy="5032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Gelijkbenige driehoek 16"/>
          <p:cNvSpPr/>
          <p:nvPr/>
        </p:nvSpPr>
        <p:spPr>
          <a:xfrm flipV="1">
            <a:off x="6021093" y="3697033"/>
            <a:ext cx="1150938" cy="5032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4" name="Tijdelijke aanduiding voor inhoud 12" descr="steps_pac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1231" y="296730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4" descr="steps_GLMc.t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10928" b="22305"/>
          <a:stretch/>
        </p:blipFill>
        <p:spPr bwMode="auto">
          <a:xfrm>
            <a:off x="4301831" y="3041518"/>
            <a:ext cx="476379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 flipV="1">
            <a:off x="6358437" y="3088888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Penny et al. (2008)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smtClean="0">
                <a:latin typeface="Calibri" pitchFamily="34" charset="0"/>
              </a:rPr>
              <a:t>Methods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0" y="3363914"/>
            <a:ext cx="2180931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>
            <p:extLst/>
          </p:nvPr>
        </p:nvGraphicFramePr>
        <p:xfrm>
          <a:off x="5134884" y="4196259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2323800" imgH="812520" progId="Equation.DSMT4">
                  <p:embed/>
                </p:oleObj>
              </mc:Choice>
              <mc:Fallback>
                <p:oleObj name="Equation" r:id="rId4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84" y="4196259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Tijdelijke aanduiding voor inhoud 12" descr="steps_pa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4816" y="298602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" descr="steps_GLMc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15316" b="22305"/>
          <a:stretch/>
        </p:blipFill>
        <p:spPr bwMode="auto">
          <a:xfrm>
            <a:off x="4300819" y="3037963"/>
            <a:ext cx="452404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ijdelijke aanduiding voor inhoud 3" descr="steps_GLMt.t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80009" r="32380" b="8069"/>
          <a:stretch/>
        </p:blipFill>
        <p:spPr bwMode="auto">
          <a:xfrm>
            <a:off x="3777413" y="5383364"/>
            <a:ext cx="4785119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"/>
          <p:cNvSpPr/>
          <p:nvPr/>
        </p:nvSpPr>
        <p:spPr>
          <a:xfrm flipV="1">
            <a:off x="6350116" y="3023943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25215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9957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07882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8</a:t>
            </a:fld>
            <a:endParaRPr lang="en-GB"/>
          </a:p>
        </p:txBody>
      </p:sp>
      <p:sp>
        <p:nvSpPr>
          <p:cNvPr id="17" name="Tekstvak 10"/>
          <p:cNvSpPr txBox="1">
            <a:spLocks noChangeArrowheads="1"/>
          </p:cNvSpPr>
          <p:nvPr/>
        </p:nvSpPr>
        <p:spPr bwMode="auto">
          <a:xfrm>
            <a:off x="429375" y="1123466"/>
            <a:ext cx="3872456" cy="20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b="1" dirty="0" smtClean="0">
                <a:latin typeface="Calibri" pitchFamily="34" charset="0"/>
              </a:rPr>
              <a:t>Parametric approach</a:t>
            </a: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 smtClean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en-GB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latin typeface="Calibri" pitchFamily="34" charset="0"/>
                <a:sym typeface="Wingdings" pitchFamily="2" charset="2"/>
              </a:rPr>
              <a:t>Equal to normalized vector length when standardizing (Z-scoring) variables. Values between 0 and 1.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0" y="3363914"/>
            <a:ext cx="2180931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510</Words>
  <Application>Microsoft Macintosh PowerPoint</Application>
  <PresentationFormat>On-screen Show (4:3)</PresentationFormat>
  <Paragraphs>148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Arial</vt:lpstr>
      <vt:lpstr>Office Theme</vt:lpstr>
      <vt:lpstr>Equation</vt:lpstr>
      <vt:lpstr>PowerPoint Presentation</vt:lpstr>
      <vt:lpstr>Why care about cross-frequency coupling?</vt:lpstr>
      <vt:lpstr>PowerPoint Presentation</vt:lpstr>
      <vt:lpstr>Various forms of cross-frequency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step: Time-frequency analysis</vt:lpstr>
      <vt:lpstr>Second step: Cross-frequency coupling</vt:lpstr>
      <vt:lpstr>Results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van Wijk</dc:creator>
  <cp:lastModifiedBy>Bernadette van Wijk</cp:lastModifiedBy>
  <cp:revision>21</cp:revision>
  <dcterms:created xsi:type="dcterms:W3CDTF">2017-05-04T12:32:52Z</dcterms:created>
  <dcterms:modified xsi:type="dcterms:W3CDTF">2018-05-07T12:18:30Z</dcterms:modified>
</cp:coreProperties>
</file>